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320039">
              <a:defRPr sz="1800">
                <a:solidFill>
                  <a:srgbClr val="000000"/>
                </a:solidFill>
              </a:defRPr>
            </a:pPr>
            <a:r>
              <a:rPr sz="5040">
                <a:solidFill>
                  <a:srgbClr val="FFFFFF"/>
                </a:solidFill>
              </a:rPr>
              <a:t>La Successione </a:t>
            </a:r>
            <a:endParaRPr sz="5040">
              <a:solidFill>
                <a:srgbClr val="FFFFFF"/>
              </a:solidFill>
            </a:endParaRPr>
          </a:p>
          <a:p>
            <a:pPr lvl="0" defTabSz="320039">
              <a:defRPr sz="1800">
                <a:solidFill>
                  <a:srgbClr val="000000"/>
                </a:solidFill>
              </a:defRPr>
            </a:pPr>
            <a:r>
              <a:rPr sz="5040">
                <a:solidFill>
                  <a:srgbClr val="FFFFFF"/>
                </a:solidFill>
              </a:rPr>
              <a:t>dei Legittimari</a:t>
            </a:r>
            <a:endParaRPr sz="5040">
              <a:solidFill>
                <a:srgbClr val="FFFFFF"/>
              </a:solidFill>
            </a:endParaRPr>
          </a:p>
          <a:p>
            <a:pPr lvl="0" defTabSz="320039">
              <a:defRPr sz="1800">
                <a:solidFill>
                  <a:srgbClr val="000000"/>
                </a:solidFill>
              </a:defRPr>
            </a:pPr>
            <a:r>
              <a:rPr sz="5040">
                <a:solidFill>
                  <a:srgbClr val="FFFFFF"/>
                </a:solidFill>
              </a:rPr>
              <a:t>(Libro II, Tit I, Capo X)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body" idx="1"/>
          </p:nvPr>
        </p:nvSpPr>
        <p:spPr>
          <a:xfrm>
            <a:off x="457249" y="385514"/>
            <a:ext cx="12342814" cy="8982572"/>
          </a:xfrm>
          <a:prstGeom prst="rect">
            <a:avLst/>
          </a:prstGeom>
        </p:spPr>
        <p:txBody>
          <a:bodyPr/>
          <a:lstStyle/>
          <a:p>
            <a:pPr lvl="0" marL="0" indent="0" defTabSz="438911">
              <a:spcBef>
                <a:spcPts val="3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455">
                <a:solidFill>
                  <a:srgbClr val="FFFFFF"/>
                </a:solidFill>
              </a:rPr>
              <a:t>art. 565: successibili ex lege: l’eredità si devolve al coniuge, ai discendenti, agli ascendenti, ai collaterali, agli altri parenti e allo Stato, nell’ordine e secondo le regole stabilite. </a:t>
            </a:r>
            <a:endParaRPr sz="3455">
              <a:solidFill>
                <a:srgbClr val="FFFFFF"/>
              </a:solidFill>
            </a:endParaRPr>
          </a:p>
          <a:p>
            <a:pPr lvl="0" marL="548640" indent="-548640" defTabSz="438911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55">
                <a:solidFill>
                  <a:srgbClr val="FFFFFF"/>
                </a:solidFill>
              </a:rPr>
              <a:t>Riforma della filiazione: ogni categoria di successibili comprende tutti i parenti</a:t>
            </a:r>
            <a:endParaRPr sz="3455">
              <a:solidFill>
                <a:srgbClr val="FFFFFF"/>
              </a:solidFill>
            </a:endParaRPr>
          </a:p>
          <a:p>
            <a:pPr lvl="0" marL="548640" indent="-548640" defTabSz="438911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55">
                <a:solidFill>
                  <a:srgbClr val="FFFFFF"/>
                </a:solidFill>
              </a:rPr>
              <a:t>Problema interpretativo: rapporti di parentela nella filiazione adottiva: cfr. art. 74</a:t>
            </a:r>
            <a:endParaRPr sz="3455">
              <a:solidFill>
                <a:srgbClr val="FFFFFF"/>
              </a:solidFill>
            </a:endParaRPr>
          </a:p>
          <a:p>
            <a:pPr lvl="1" marL="1097280" indent="-548640" defTabSz="438911">
              <a:spcBef>
                <a:spcPts val="3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55">
                <a:solidFill>
                  <a:srgbClr val="FFFFFF"/>
                </a:solidFill>
              </a:rPr>
              <a:t>interpretazione razionale: adozione in casi particolari (art. 44, L. 183/1984).  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body" idx="1"/>
          </p:nvPr>
        </p:nvSpPr>
        <p:spPr>
          <a:xfrm>
            <a:off x="444003" y="207119"/>
            <a:ext cx="12252178" cy="9172526"/>
          </a:xfrm>
          <a:prstGeom prst="rect">
            <a:avLst/>
          </a:prstGeom>
        </p:spPr>
        <p:txBody>
          <a:bodyPr/>
          <a:lstStyle/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736">
                <a:solidFill>
                  <a:srgbClr val="FFFFFF"/>
                </a:solidFill>
              </a:rPr>
              <a:t>La successione dei parenti. I figli </a:t>
            </a:r>
            <a:endParaRPr sz="4736">
              <a:solidFill>
                <a:srgbClr val="FFFFFF"/>
              </a:solidFill>
            </a:endParaRPr>
          </a:p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art. 566/1: al padre e alla madre succedono i figli in parti uguali</a:t>
            </a:r>
            <a:endParaRPr sz="2664">
              <a:solidFill>
                <a:srgbClr val="FFFFFF"/>
              </a:solidFill>
            </a:endParaRPr>
          </a:p>
          <a:p>
            <a:pPr lvl="0" marL="422909" indent="-422909" defTabSz="338327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I figli concorrono con il coniuge ed escludono tutti gli altri  </a:t>
            </a:r>
            <a:endParaRPr sz="2664">
              <a:solidFill>
                <a:srgbClr val="FFFFFF"/>
              </a:solidFill>
            </a:endParaRPr>
          </a:p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art. 567/1: equiparazione dei figli adottivi</a:t>
            </a:r>
            <a:endParaRPr sz="2664">
              <a:solidFill>
                <a:srgbClr val="FFFFFF"/>
              </a:solidFill>
            </a:endParaRPr>
          </a:p>
          <a:p>
            <a:pPr lvl="1" marL="0" indent="169163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•	norma inutile se riferita all'adozione legittimante, disciplinata dall'art. 566 e probabilmente anche all'adozione in casi particolari </a:t>
            </a:r>
            <a:endParaRPr sz="2664">
              <a:solidFill>
                <a:srgbClr val="FFFFFF"/>
              </a:solidFill>
            </a:endParaRPr>
          </a:p>
          <a:p>
            <a:pPr lvl="3" marL="0" indent="507491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o cfr.	art. 74: esclude dalla parentela la sola adozione delle «persone maggiori di età»</a:t>
            </a:r>
            <a:endParaRPr sz="2664">
              <a:solidFill>
                <a:srgbClr val="FFFFFF"/>
              </a:solidFill>
            </a:endParaRPr>
          </a:p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art. 567/2: esclude l'adottato dalla successione ai parenti dell'adottante : adozione del maggiore di età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body" idx="1"/>
          </p:nvPr>
        </p:nvSpPr>
        <p:spPr>
          <a:xfrm>
            <a:off x="515549" y="244978"/>
            <a:ext cx="11973702" cy="9263644"/>
          </a:xfrm>
          <a:prstGeom prst="rect">
            <a:avLst/>
          </a:prstGeom>
        </p:spPr>
        <p:txBody>
          <a:bodyPr/>
          <a:lstStyle/>
          <a:p>
            <a:pPr lvl="0" marL="0" indent="0" defTabSz="352043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851">
                <a:solidFill>
                  <a:srgbClr val="FFFFFF"/>
                </a:solidFill>
              </a:rPr>
              <a:t>I genitori </a:t>
            </a:r>
            <a:endParaRPr sz="4851">
              <a:solidFill>
                <a:srgbClr val="FFFFFF"/>
              </a:solidFill>
            </a:endParaRPr>
          </a:p>
          <a:p>
            <a:pPr lvl="0" marL="0" indent="0" defTabSz="352043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FFFFFF"/>
                </a:solidFill>
              </a:rPr>
              <a:t>art. 568: A colui che muore senza lasciare prole, né fratelli o sorelle o loro discendenti, succedono il padre e la madre in eguali porzioni, o il genitore che sopravvive.</a:t>
            </a:r>
            <a:endParaRPr sz="2772">
              <a:solidFill>
                <a:srgbClr val="FFFFFF"/>
              </a:solidFill>
            </a:endParaRPr>
          </a:p>
          <a:p>
            <a:pPr lvl="0" marL="0" indent="0" defTabSz="352043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FFFFFF"/>
                </a:solidFill>
              </a:rPr>
              <a:t>Riforma della filiazione: ha abrogato gli artt. 578 e 579 che disciplinavano, rispettivamente, la successione del genitore naturale in mancanza di figli o coniuge, e la successione in concorso con il coniuge. </a:t>
            </a:r>
            <a:endParaRPr sz="2772">
              <a:solidFill>
                <a:srgbClr val="FFFFFF"/>
              </a:solidFill>
            </a:endParaRPr>
          </a:p>
          <a:p>
            <a:pPr lvl="0" marL="440054" indent="-440054" defTabSz="352043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FFFFFF"/>
                </a:solidFill>
              </a:rPr>
              <a:t>I genitori concorrono con i fratelli e le sorelle del de cuius (art. 571) e con il coniuge (art. 582), escludono gli altri ascendenti, sono esclusi dai figli</a:t>
            </a:r>
            <a:endParaRPr sz="2772">
              <a:solidFill>
                <a:srgbClr val="FFFFFF"/>
              </a:solidFill>
            </a:endParaRPr>
          </a:p>
          <a:p>
            <a:pPr lvl="0" marL="0" indent="0" defTabSz="352043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FFFFFF"/>
                </a:solidFill>
              </a:rPr>
              <a:t>•	la quota dei genitori non può essere inferiore alla metà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body" idx="1"/>
          </p:nvPr>
        </p:nvSpPr>
        <p:spPr>
          <a:xfrm>
            <a:off x="458249" y="458755"/>
            <a:ext cx="12088302" cy="8836090"/>
          </a:xfrm>
          <a:prstGeom prst="rect">
            <a:avLst/>
          </a:prstGeom>
        </p:spPr>
        <p:txBody>
          <a:bodyPr/>
          <a:lstStyle/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5184">
                <a:solidFill>
                  <a:srgbClr val="FFFFFF"/>
                </a:solidFill>
              </a:rPr>
              <a:t>La successione del coniuge </a:t>
            </a:r>
            <a:endParaRPr sz="5184">
              <a:solidFill>
                <a:srgbClr val="FFFFFF"/>
              </a:solidFill>
            </a:endParaRPr>
          </a:p>
          <a:p>
            <a:pPr lvl="0" marL="621792" indent="-621792" defTabSz="329184">
              <a:spcBef>
                <a:spcPts val="2500"/>
              </a:spcBef>
              <a:buSzPct val="100000"/>
              <a:buAutoNum type="arabicPeriod" startAt="1"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diritto di abitazione sulla casa familiare (art. 1022) e di uso (art. 1021) sui mobili che la corredano</a:t>
            </a:r>
            <a:endParaRPr sz="2592">
              <a:solidFill>
                <a:srgbClr val="FFFFFF"/>
              </a:solidFill>
            </a:endParaRPr>
          </a:p>
          <a:p>
            <a:pPr lvl="0" marL="621792" indent="-621792" defTabSz="329184">
              <a:spcBef>
                <a:spcPts val="2500"/>
              </a:spcBef>
              <a:buSzPct val="100000"/>
              <a:buAutoNum type="arabicPeriod" startAt="1"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quota in proprietà dell’asse ereditario, variabile in ragione del concorso</a:t>
            </a:r>
            <a:endParaRPr sz="2592">
              <a:solidFill>
                <a:srgbClr val="FFFFFF"/>
              </a:solidFill>
            </a:endParaRPr>
          </a:p>
          <a:p>
            <a:pPr lvl="1" marL="1243584" indent="-621792" defTabSz="329184">
              <a:spcBef>
                <a:spcPts val="2500"/>
              </a:spcBef>
              <a:buSzPct val="100000"/>
              <a:buAutoNum type="alphaUcPeriod" startAt="1"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con un figlio: 1/2</a:t>
            </a:r>
            <a:endParaRPr sz="2592">
              <a:solidFill>
                <a:srgbClr val="FFFFFF"/>
              </a:solidFill>
            </a:endParaRPr>
          </a:p>
          <a:p>
            <a:pPr lvl="1" marL="1243584" indent="-621792" defTabSz="329184">
              <a:spcBef>
                <a:spcPts val="2500"/>
              </a:spcBef>
              <a:buSzPct val="100000"/>
              <a:buAutoNum type="alphaUcPeriod" startAt="1"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con più figli : 1/3 (art. 581 c.c.) </a:t>
            </a:r>
            <a:endParaRPr sz="2592">
              <a:solidFill>
                <a:srgbClr val="FFFFFF"/>
              </a:solidFill>
            </a:endParaRPr>
          </a:p>
          <a:p>
            <a:pPr lvl="1" marL="1243584" indent="-621792" defTabSz="329184">
              <a:spcBef>
                <a:spcPts val="2500"/>
              </a:spcBef>
              <a:buSzPct val="100000"/>
              <a:buAutoNum type="alphaUcPeriod" startAt="1"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con ascendenti, fratelli, sorelle : 2/3 (art. 582). </a:t>
            </a:r>
            <a:endParaRPr sz="2592">
              <a:solidFill>
                <a:srgbClr val="FFFFFF"/>
              </a:solidFill>
            </a:endParaRPr>
          </a:p>
          <a:p>
            <a:pPr lvl="1" marL="82296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In mancanza di figli, ascendenti, fratelli o sorelle, al coniuge superstite è devoluta l’intera eredità (art. 583). 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Esclusione del convivente dai chiamati all’eredità ab intestato : Corte cost. n. 310 del 1989. 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type="title"/>
          </p:nvPr>
        </p:nvSpPr>
        <p:spPr>
          <a:xfrm>
            <a:off x="421878" y="203200"/>
            <a:ext cx="12161044" cy="902891"/>
          </a:xfrm>
          <a:prstGeom prst="rect">
            <a:avLst/>
          </a:prstGeom>
        </p:spPr>
        <p:txBody>
          <a:bodyPr/>
          <a:lstStyle>
            <a:lvl1pPr defTabSz="310895">
              <a:defRPr sz="4896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896">
                <a:solidFill>
                  <a:srgbClr val="FFFFFF"/>
                </a:solidFill>
              </a:rPr>
              <a:t>Concorso nella s. legittima</a:t>
            </a:r>
          </a:p>
        </p:txBody>
      </p:sp>
      <p:graphicFrame>
        <p:nvGraphicFramePr>
          <p:cNvPr id="67" name="Table 67"/>
          <p:cNvGraphicFramePr/>
          <p:nvPr/>
        </p:nvGraphicFramePr>
        <p:xfrm>
          <a:off x="1371600" y="2197100"/>
          <a:ext cx="10722571" cy="72517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1784978"/>
                <a:gridCol w="1784978"/>
                <a:gridCol w="1784978"/>
                <a:gridCol w="1784978"/>
                <a:gridCol w="1784978"/>
                <a:gridCol w="1784978"/>
              </a:tblGrid>
              <a:tr h="12065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 sz="2600"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coniuge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figlio
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genitore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fratelli
sorelle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ascend.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2065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 figlio
(figli)
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1/2 
(1/3)   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in parti uguali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2065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fratelli
sorelle
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     2/3
1/3   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 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per capi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in parti uguali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2065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genitore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in parti uguali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per capi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2065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ascend.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per capi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per linee,
in parti uguali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12065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coniuge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1/2
(1/3)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    1/3
2/3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     1/3
2/3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pic>
        <p:nvPicPr>
          <p:cNvPr id="68" name="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 rot="1870750">
            <a:off x="3001175" y="5199142"/>
            <a:ext cx="2106252" cy="88901"/>
          </a:xfrm>
          <a:prstGeom prst="rect">
            <a:avLst/>
          </a:prstGeom>
        </p:spPr>
      </p:pic>
      <p:pic>
        <p:nvPicPr>
          <p:cNvPr id="70" name="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 rot="1957423">
            <a:off x="6486081" y="8739981"/>
            <a:ext cx="2147188" cy="88901"/>
          </a:xfrm>
          <a:prstGeom prst="rect">
            <a:avLst/>
          </a:prstGeom>
        </p:spPr>
      </p:pic>
      <p:pic>
        <p:nvPicPr>
          <p:cNvPr id="72" name="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 rot="1988080">
            <a:off x="8262973" y="8739981"/>
            <a:ext cx="2138590" cy="88901"/>
          </a:xfrm>
          <a:prstGeom prst="rect">
            <a:avLst/>
          </a:prstGeom>
        </p:spPr>
      </p:pic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xfrm>
            <a:off x="476051" y="168423"/>
            <a:ext cx="12052698" cy="9416754"/>
          </a:xfrm>
          <a:prstGeom prst="rect">
            <a:avLst/>
          </a:prstGeom>
        </p:spPr>
        <p:txBody>
          <a:bodyPr/>
          <a:lstStyle/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art. 536: Legittimari 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«persone a favore delle quali la legge riserva una </a:t>
            </a:r>
            <a:r>
              <a:rPr sz="2700" u="sng">
                <a:solidFill>
                  <a:srgbClr val="FFFFFF"/>
                </a:solidFill>
              </a:rPr>
              <a:t>quota di eredità</a:t>
            </a:r>
            <a:r>
              <a:rPr sz="2700">
                <a:solidFill>
                  <a:srgbClr val="FFFFFF"/>
                </a:solidFill>
              </a:rPr>
              <a:t> o </a:t>
            </a:r>
            <a:r>
              <a:rPr sz="2700" u="sng">
                <a:solidFill>
                  <a:srgbClr val="FFFFFF"/>
                </a:solidFill>
              </a:rPr>
              <a:t>altri diritti</a:t>
            </a:r>
            <a:r>
              <a:rPr sz="2700">
                <a:solidFill>
                  <a:srgbClr val="FFFFFF"/>
                </a:solidFill>
              </a:rPr>
              <a:t> nella successione»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     </a:t>
            </a:r>
            <a:endParaRPr sz="2700">
              <a:solidFill>
                <a:srgbClr val="FFFFFF"/>
              </a:solidFill>
            </a:endParaRPr>
          </a:p>
          <a:p>
            <a:pPr lvl="8" marL="0" indent="137160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cfr. artt. 540, 548/2, 594 (legati ex lege)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art. 556: Determinazione della quota disponibile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(Me - P) + D = base di calcolo della QD *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se il valore delle sostanze di cui il testatore ha disposto in vita (testamento, donazioni) supera il valore della QD, i legittimari possono agire in riduzione (artt. 553-564). 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il valore della QD </a:t>
            </a:r>
            <a:r>
              <a:rPr sz="3750">
                <a:solidFill>
                  <a:srgbClr val="FFFFFF"/>
                </a:solidFill>
              </a:rPr>
              <a:t> ≧ </a:t>
            </a:r>
            <a:r>
              <a:rPr sz="2700">
                <a:solidFill>
                  <a:srgbClr val="FFFFFF"/>
                </a:solidFill>
              </a:rPr>
              <a:t> 1/4      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*Me = massa ereditaria; P = passività; D = donazioni</a:t>
            </a:r>
          </a:p>
        </p:txBody>
      </p:sp>
      <p:pic>
        <p:nvPicPr>
          <p:cNvPr id="35" name="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 rot="5400000">
            <a:off x="-156037" y="3055675"/>
            <a:ext cx="2020611" cy="405070"/>
          </a:xfrm>
          <a:prstGeom prst="rect">
            <a:avLst/>
          </a:prstGeom>
        </p:spPr>
      </p:pic>
      <p:pic>
        <p:nvPicPr>
          <p:cNvPr id="37" name="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 rot="5400000">
            <a:off x="4029413" y="2598475"/>
            <a:ext cx="1151542" cy="405070"/>
          </a:xfrm>
          <a:prstGeom prst="rect">
            <a:avLst/>
          </a:prstGeom>
        </p:spPr>
      </p:pic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7">
                <a:solidFill>
                  <a:srgbClr val="FFFFFF"/>
                </a:solidFill>
              </a:rPr>
              <a:t>Soggetti legittimari e quote di riserva (artt. 536-552)</a:t>
            </a:r>
            <a:endParaRPr sz="2667">
              <a:solidFill>
                <a:srgbClr val="FFFFFF"/>
              </a:solidFill>
            </a:endParaRPr>
          </a:p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Art. 536: il coniuge, i figli (adottivi), gli ascendenti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art. 537 : figli: 1/2 - 2/3 (salvo concorso col coniuge)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ascendenti: in assenza di figli: 1/3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coniuge: 1/2 (salvo concorso con i figli)</a:t>
            </a:r>
            <a:endParaRPr sz="2088">
              <a:solidFill>
                <a:srgbClr val="FFFFFF"/>
              </a:solidFill>
            </a:endParaRPr>
          </a:p>
          <a:p>
            <a:pPr lvl="2" marL="99440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+ abitazione (residenza familiare); uso (arredi)</a:t>
            </a:r>
            <a:endParaRPr sz="2088">
              <a:solidFill>
                <a:srgbClr val="FFFFFF"/>
              </a:solidFill>
            </a:endParaRPr>
          </a:p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art. 542: concorso del coniuge con i figli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concorso con un figlio: 1/3 ciascuno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concorso con più figli: 1/4 (coniuge), 1/2 (figli)</a:t>
            </a:r>
            <a:endParaRPr sz="2088">
              <a:solidFill>
                <a:srgbClr val="FFFFFF"/>
              </a:solidFill>
            </a:endParaRPr>
          </a:p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art. 544 : concorso degli ascendenti col coniuge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1/2 (coniuge), 1/4 (ascendenti)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able 42"/>
          <p:cNvGraphicFramePr/>
          <p:nvPr/>
        </p:nvGraphicFramePr>
        <p:xfrm>
          <a:off x="1257300" y="1066800"/>
          <a:ext cx="10502900" cy="76327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0">
                <a:tableStyleId>{4C3C2611-4C71-4FC5-86AE-919BDF0F9419}</a:tableStyleId>
              </a:tblPr>
              <a:tblGrid>
                <a:gridCol w="5238765"/>
                <a:gridCol w="5238765"/>
              </a:tblGrid>
              <a:tr h="19050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concorso
tra legittimari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coniuge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19050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figlio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1/3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19050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figli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1/4
1/2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  <a:tr h="1905000"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ascendenti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1295400" algn="l"/>
                        </a:tabLst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600">
                          <a:solidFill>
                            <a:srgbClr val="FFFFFF"/>
                          </a:solidFill>
                          <a:effectLst>
                            <a:outerShdw sx="100000" sy="100000" kx="0" ky="0" algn="b" rotWithShape="0" blurRad="63500" dist="3302" dir="5400000">
                              <a:srgbClr val="000000">
                                <a:alpha val="40000"/>
                              </a:srgbClr>
                            </a:outerShdw>
                          </a:effectLst>
                        </a:rPr>
                        <a:t>1/2
1/4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pic>
        <p:nvPicPr>
          <p:cNvPr id="43" name="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 rot="1598668">
            <a:off x="7653095" y="7651750"/>
            <a:ext cx="2863335" cy="88901"/>
          </a:xfrm>
          <a:prstGeom prst="rect">
            <a:avLst/>
          </a:prstGeom>
        </p:spPr>
      </p:pic>
      <p:pic>
        <p:nvPicPr>
          <p:cNvPr id="45" name="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 rot="1600730">
            <a:off x="7689776" y="5734049"/>
            <a:ext cx="2789973" cy="88901"/>
          </a:xfrm>
          <a:prstGeom prst="rect">
            <a:avLst/>
          </a:prstGeom>
        </p:spPr>
      </p:pic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184894" y="62408"/>
            <a:ext cx="12635012" cy="9628783"/>
          </a:xfrm>
          <a:prstGeom prst="rect">
            <a:avLst/>
          </a:prstGeom>
        </p:spPr>
        <p:txBody>
          <a:bodyPr/>
          <a:lstStyle/>
          <a:p>
            <a:pPr lvl="0" marL="0" indent="0" defTabSz="196596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9">
                <a:solidFill>
                  <a:srgbClr val="FFFFFF"/>
                </a:solidFill>
              </a:rPr>
              <a:t>DISPOSIZIONI TESTAMENTARIE E QUOTA DI RISERVA </a:t>
            </a:r>
            <a:endParaRPr sz="2709">
              <a:solidFill>
                <a:srgbClr val="FFFFFF"/>
              </a:solidFill>
            </a:endParaRPr>
          </a:p>
          <a:p>
            <a:pPr lvl="0" marL="0" indent="0" defTabSz="196596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Art. 549: La quota riservata ai legittimari non può essere gravata da pesi o condizioni</a:t>
            </a:r>
            <a:endParaRPr sz="1548">
              <a:solidFill>
                <a:srgbClr val="FFFFFF"/>
              </a:solidFill>
            </a:endParaRPr>
          </a:p>
          <a:p>
            <a:pPr lvl="0" marL="0" indent="0" defTabSz="196596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Tre temperamenti: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art. 550: legato (usufrutto, rendita vitalizia) il cui reddito superi la QD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il legittimario (nudo proprietario) può scegliere (= diritto potestativo) se dare esecuzione al legato o abbandonare la proprietà al legatario e agire in riduzione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art. 551: legato in sostituzione di legittima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il legittimario può in alternativa rinunciare al legato (e agire in riduzione) o ottenere il legato (e rinunciare alla riduzione) </a:t>
            </a:r>
            <a:endParaRPr sz="1548">
              <a:solidFill>
                <a:srgbClr val="FFFFFF"/>
              </a:solidFill>
            </a:endParaRPr>
          </a:p>
          <a:p>
            <a:pPr lvl="0" marL="245745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art. 552: donazione e legati in conto di legittima: il legittimario che rinuncia all’eredità, in mancanza di rappresentazione, può mantenere donazioni e legati, che vengono imputati alla quota disponibile 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la legge fa salvi i diritti di eventuali altri donatari o onorati testamentari: «restano salve le assegnazioni, fatte dal testatore sulla disponibile che non sarebbero soggette a riduzione se il legittimario accettasse l'eredità, e si riducono le donazioni e i legati fatti a quest’ultimo» </a:t>
            </a:r>
            <a:endParaRPr sz="1548">
              <a:solidFill>
                <a:srgbClr val="FFFFFF"/>
              </a:solidFill>
            </a:endParaRPr>
          </a:p>
          <a:p>
            <a:pPr lvl="2" marL="737234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= deroga a art. 559: «Le donazioni si riducono cominciando dall'ultima».</a:t>
            </a:r>
            <a:endParaRPr sz="1548">
              <a:solidFill>
                <a:srgbClr val="FFFFFF"/>
              </a:solidFill>
            </a:endParaRPr>
          </a:p>
          <a:p>
            <a:pPr lvl="1" marL="49149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Tizio, vedovo, ha due figli, Tizietto e Tizietta, ai quali lascia per testamento un’eredità il cui valore netto è pari a 200. Tizio inoltre ha disposto due donazioni, di valore pari a 200 ciascuna: la prima a favore di Tizietto, la seconda a favore di un estraneo: Sempronio.  Tizietto rinuncia all’eredità.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Se i figli sono più d’uno: QR = 2/3 (537/2). In conseguenza della rinuncia di Tizietto, la riserva di Tizietta passa da 200 a 300 (art. 537/1)</a:t>
            </a:r>
            <a:endParaRPr sz="1548">
              <a:solidFill>
                <a:srgbClr val="FFFFFF"/>
              </a:solidFill>
            </a:endParaRPr>
          </a:p>
          <a:p>
            <a:pPr lvl="3" marL="982980" indent="-245745" defTabSz="196596">
              <a:spcBef>
                <a:spcPts val="1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48">
                <a:solidFill>
                  <a:srgbClr val="FFFFFF"/>
                </a:solidFill>
              </a:rPr>
              <a:t>In deroga all’art. 559, ex art. 552 per reintegrare la propria quota Tizietta può chiedere la riduzione della quota dell’erede che ha rinunciato, Tizietto.</a:t>
            </a:r>
            <a:endParaRPr sz="1548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330744" y="147141"/>
            <a:ext cx="12484201" cy="9459318"/>
          </a:xfrm>
          <a:prstGeom prst="rect">
            <a:avLst/>
          </a:prstGeom>
        </p:spPr>
        <p:txBody>
          <a:bodyPr/>
          <a:lstStyle/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479">
                <a:solidFill>
                  <a:srgbClr val="FFFFFF"/>
                </a:solidFill>
              </a:rPr>
              <a:t>Azione di riduzione</a:t>
            </a:r>
            <a:endParaRPr sz="3479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Azione personale finalizzata alla reintegrazione della quota riservata al legittimario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•	legittimazione attiva: legittimari (eredi, aventi causa)</a:t>
            </a:r>
            <a:endParaRPr sz="1764">
              <a:solidFill>
                <a:srgbClr val="FFFFFF"/>
              </a:solidFill>
            </a:endParaRPr>
          </a:p>
          <a:p>
            <a:pPr lvl="2" marL="0" indent="224027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o	564/1: condiziona l'azione di riduzione all'accettazione “beneficiata” (salvo che l'azione sia esercitata contro i coeredi)</a:t>
            </a:r>
            <a:endParaRPr sz="1764">
              <a:solidFill>
                <a:srgbClr val="FFFFFF"/>
              </a:solidFill>
            </a:endParaRPr>
          </a:p>
          <a:p>
            <a:pPr lvl="4" marL="0" indent="448055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•	la regola non si applica al legittimario totalmente pretermesso (non è mai stato nella condizione di accettare)</a:t>
            </a:r>
            <a:endParaRPr sz="1764">
              <a:solidFill>
                <a:srgbClr val="FFFFFF"/>
              </a:solidFill>
            </a:endParaRPr>
          </a:p>
          <a:p>
            <a:pPr lvl="6" marL="0" indent="672084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♣	ratio: tutela dei legatari e donatari estranei per mezzo del preliminare accertamento ufficiale della consistenza dell’asse </a:t>
            </a:r>
            <a:endParaRPr sz="1764">
              <a:solidFill>
                <a:srgbClr val="FFFFFF"/>
              </a:solidFill>
            </a:endParaRPr>
          </a:p>
          <a:p>
            <a:pPr lvl="2" marL="0" indent="224027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o	564/2: il legittimario che domanda la riduzione di donazioni o di disposizioni testamentarie deve imputare alla sua porzione legittima le donazioni e i legati a lui fatti (art. 564/2) 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•	legittimazione passiva: destinatari di disposizioni testamentarie (eredi o legatari); donatari; terzi aventi causa dal donatario (artt. 563 e 562) 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•	effetto: accertamento costitutivo dell'inefficacia delle disposizioni testamentarie lesive e delle donazioni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•	prescrizione ordinaria:</a:t>
            </a:r>
            <a:endParaRPr sz="1764">
              <a:solidFill>
                <a:srgbClr val="FFFFFF"/>
              </a:solidFill>
            </a:endParaRPr>
          </a:p>
          <a:p>
            <a:pPr lvl="1" marL="0" indent="112013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o	 donazioni: il termine decorre dall'apertura della successione</a:t>
            </a:r>
            <a:endParaRPr sz="1764">
              <a:solidFill>
                <a:srgbClr val="FFFFFF"/>
              </a:solidFill>
            </a:endParaRPr>
          </a:p>
          <a:p>
            <a:pPr lvl="1" marL="0" indent="112013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o	 disposizioni testamentarie: il termine decorre dalla data di accettazione dell’eredità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body" idx="1"/>
          </p:nvPr>
        </p:nvSpPr>
        <p:spPr>
          <a:xfrm>
            <a:off x="204737" y="263425"/>
            <a:ext cx="12409092" cy="9226750"/>
          </a:xfrm>
          <a:prstGeom prst="rect">
            <a:avLst/>
          </a:prstGeom>
        </p:spPr>
        <p:txBody>
          <a:bodyPr/>
          <a:lstStyle/>
          <a:p>
            <a:pPr lvl="0" marL="0" indent="0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88">
                <a:solidFill>
                  <a:srgbClr val="FFFFFF"/>
                </a:solidFill>
              </a:rPr>
              <a:t>Segue: modalità di reintegrazione della quota</a:t>
            </a:r>
            <a:endParaRPr sz="4088">
              <a:solidFill>
                <a:srgbClr val="FFFFFF"/>
              </a:solidFill>
            </a:endParaRPr>
          </a:p>
          <a:p>
            <a:pPr lvl="0" marL="0" indent="0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art. 563: concorso di legittimari con altri successibili: le porzioni di questi ultimi si riducono per reintegrare la quota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Le disposizioni testamentarie che eccedono la quota sono ridotte nei limiti della quota medesima (art. 554 c.c.) </a:t>
            </a:r>
            <a:endParaRPr sz="2628">
              <a:solidFill>
                <a:srgbClr val="FFFFFF"/>
              </a:solidFill>
            </a:endParaRPr>
          </a:p>
          <a:p>
            <a:pPr lvl="4" marL="0" indent="667512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o	senza distinguere tra eredi e legatari, fatta salva l’eventuale graduatoria stabilita dal testatore </a:t>
            </a:r>
            <a:endParaRPr sz="2628">
              <a:solidFill>
                <a:srgbClr val="FFFFFF"/>
              </a:solidFill>
            </a:endParaRPr>
          </a:p>
          <a:p>
            <a:pPr lvl="6" marL="0" indent="1001268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♣	se il testatore ha dichiarato che una disposizione deve avere effetto a preferenza di altre, questa si riduce solo se il valore delle altre non è sufficiente a integrare la quota riservata (art. 558 c.c.) </a:t>
            </a:r>
            <a:endParaRPr sz="2628">
              <a:solidFill>
                <a:srgbClr val="FFFFFF"/>
              </a:solidFill>
            </a:endParaRPr>
          </a:p>
          <a:p>
            <a:pPr lvl="4" marL="0" indent="667512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o	le donazioni si riducono a partire dalla più recente (art. 558)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body" idx="1"/>
          </p:nvPr>
        </p:nvSpPr>
        <p:spPr>
          <a:xfrm>
            <a:off x="368845" y="284410"/>
            <a:ext cx="12267110" cy="9184780"/>
          </a:xfrm>
          <a:prstGeom prst="rect">
            <a:avLst/>
          </a:prstGeom>
        </p:spPr>
        <p:txBody>
          <a:bodyPr/>
          <a:lstStyle/>
          <a:p>
            <a:pPr lvl="0" marL="0" indent="0" defTabSz="233172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518">
                <a:solidFill>
                  <a:srgbClr val="FFFFFF"/>
                </a:solidFill>
              </a:rPr>
              <a:t>Restituzione dei beni</a:t>
            </a:r>
            <a:endParaRPr sz="3518">
              <a:solidFill>
                <a:srgbClr val="FFFFFF"/>
              </a:solidFill>
            </a:endParaRPr>
          </a:p>
          <a:p>
            <a:pPr lvl="0" marL="0" indent="0" defTabSz="233172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L. n. 80/2005: novella gli artt. 561 (restituzione: BI, BMR) e 563 (azione contro i terzi aventi causa dai donatari soggetti a riduzione) al fine di «agevolare la circolazione dei beni immobili già oggetto di atti di disposizione a titolo gratuito» </a:t>
            </a:r>
            <a:endParaRPr sz="1836">
              <a:solidFill>
                <a:srgbClr val="FFFFFF"/>
              </a:solidFill>
            </a:endParaRPr>
          </a:p>
          <a:p>
            <a:pPr lvl="0" marL="0" indent="0" defTabSz="233172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art. 561: BI, BMR restituiti sono liberi da pesi e ipoteche imposti dal legatario o dal donatario, con due limiti:</a:t>
            </a:r>
            <a:endParaRPr sz="1836">
              <a:solidFill>
                <a:srgbClr val="FFFFFF"/>
              </a:solidFill>
            </a:endParaRPr>
          </a:p>
          <a:p>
            <a:pPr lvl="3" marL="0" indent="349757" defTabSz="233172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•	art. 2652, 8: trascrizione della domanda di riduzione: se eseguita dopo dieci anni dall'apertura della successione, la sentenza che l'accoglie non pregiudica i diritti dei terzi che hanno acquistato a titolo oneroso in base a un atto trascritto o iscritto anteriormente alla trascrizione della domanda</a:t>
            </a:r>
            <a:endParaRPr sz="1836">
              <a:solidFill>
                <a:srgbClr val="FFFFFF"/>
              </a:solidFill>
            </a:endParaRPr>
          </a:p>
          <a:p>
            <a:pPr lvl="3" marL="0" indent="349757" defTabSz="233172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•	se la riduzione è domandata dopo vent’anni dalla trascrizione della donazione, pesi e ipoteche restano efficaci, fatto salvo l'obbligo del donatario o del legatario di compensare il legittimario </a:t>
            </a:r>
            <a:endParaRPr sz="1836">
              <a:solidFill>
                <a:srgbClr val="FFFFFF"/>
              </a:solidFill>
            </a:endParaRPr>
          </a:p>
          <a:p>
            <a:pPr lvl="0" marL="0" indent="0" defTabSz="233172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art. 563: Azione contro gli aventi causa dai donatari soggetti a riduzione.</a:t>
            </a:r>
            <a:endParaRPr sz="1836">
              <a:solidFill>
                <a:srgbClr val="FFFFFF"/>
              </a:solidFill>
            </a:endParaRPr>
          </a:p>
          <a:p>
            <a:pPr lvl="2" marL="0" indent="233172" defTabSz="233172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•	azione di restituzione dei BI: entro vent’anni dalla trascrizione della donazione, dopo avere escusso il donatario.</a:t>
            </a:r>
            <a:endParaRPr sz="1836">
              <a:solidFill>
                <a:srgbClr val="FFFFFF"/>
              </a:solidFill>
            </a:endParaRPr>
          </a:p>
          <a:p>
            <a:pPr lvl="2" marL="0" indent="233172" defTabSz="233172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•	azione di restituzione dei BM: entro vent’anni dalla donazione, salvi gli effetti del possesso di buona fede (art. 563/2). Il terzo acquirente può liberarsi dell’obbligo di restituire in natura le cose donate pagando l’equivalente in danaro (art. 563/3).  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La successione legittima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