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media/image2.jpeg" ContentType="image/jpeg"/>
  <Override PartName="/ppt/theme/theme2.xml" ContentType="application/vnd.openxmlformats-officedocument.theme+xml"/>
</Types>
</file>

<file path=_rels/.rels><?xml version="1.0" encoding="UTF-8" standalone="yes"?><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Lst>
  <p:sldSz cx="13004800" cy="9753600"/>
  <p:notesSz cx="6858000" cy="9144000"/>
  <p:defaultTextStyle>
    <a:lvl1pPr algn="ctr" defTabSz="457200">
      <a:defRPr sz="4200">
        <a:solidFill>
          <a:srgbClr val="FFFFFF"/>
        </a:solidFill>
        <a:latin typeface="+mn-lt"/>
        <a:ea typeface="+mn-ea"/>
        <a:cs typeface="+mn-cs"/>
        <a:sym typeface="Chalkduster"/>
      </a:defRPr>
    </a:lvl1pPr>
    <a:lvl2pPr indent="228600" algn="ctr" defTabSz="457200">
      <a:defRPr sz="4200">
        <a:solidFill>
          <a:srgbClr val="FFFFFF"/>
        </a:solidFill>
        <a:latin typeface="+mn-lt"/>
        <a:ea typeface="+mn-ea"/>
        <a:cs typeface="+mn-cs"/>
        <a:sym typeface="Chalkduster"/>
      </a:defRPr>
    </a:lvl2pPr>
    <a:lvl3pPr indent="457200" algn="ctr" defTabSz="457200">
      <a:defRPr sz="4200">
        <a:solidFill>
          <a:srgbClr val="FFFFFF"/>
        </a:solidFill>
        <a:latin typeface="+mn-lt"/>
        <a:ea typeface="+mn-ea"/>
        <a:cs typeface="+mn-cs"/>
        <a:sym typeface="Chalkduster"/>
      </a:defRPr>
    </a:lvl3pPr>
    <a:lvl4pPr indent="685800" algn="ctr" defTabSz="457200">
      <a:defRPr sz="4200">
        <a:solidFill>
          <a:srgbClr val="FFFFFF"/>
        </a:solidFill>
        <a:latin typeface="+mn-lt"/>
        <a:ea typeface="+mn-ea"/>
        <a:cs typeface="+mn-cs"/>
        <a:sym typeface="Chalkduster"/>
      </a:defRPr>
    </a:lvl4pPr>
    <a:lvl5pPr indent="914400" algn="ctr" defTabSz="457200">
      <a:defRPr sz="4200">
        <a:solidFill>
          <a:srgbClr val="FFFFFF"/>
        </a:solidFill>
        <a:latin typeface="+mn-lt"/>
        <a:ea typeface="+mn-ea"/>
        <a:cs typeface="+mn-cs"/>
        <a:sym typeface="Chalkduster"/>
      </a:defRPr>
    </a:lvl5pPr>
    <a:lvl6pPr indent="1143000" algn="ctr" defTabSz="457200">
      <a:defRPr sz="4200">
        <a:solidFill>
          <a:srgbClr val="FFFFFF"/>
        </a:solidFill>
        <a:latin typeface="+mn-lt"/>
        <a:ea typeface="+mn-ea"/>
        <a:cs typeface="+mn-cs"/>
        <a:sym typeface="Chalkduster"/>
      </a:defRPr>
    </a:lvl6pPr>
    <a:lvl7pPr indent="1371600" algn="ctr" defTabSz="457200">
      <a:defRPr sz="4200">
        <a:solidFill>
          <a:srgbClr val="FFFFFF"/>
        </a:solidFill>
        <a:latin typeface="+mn-lt"/>
        <a:ea typeface="+mn-ea"/>
        <a:cs typeface="+mn-cs"/>
        <a:sym typeface="Chalkduster"/>
      </a:defRPr>
    </a:lvl7pPr>
    <a:lvl8pPr indent="1600200" algn="ctr" defTabSz="457200">
      <a:defRPr sz="4200">
        <a:solidFill>
          <a:srgbClr val="FFFFFF"/>
        </a:solidFill>
        <a:latin typeface="+mn-lt"/>
        <a:ea typeface="+mn-ea"/>
        <a:cs typeface="+mn-cs"/>
        <a:sym typeface="Chalkduster"/>
      </a:defRPr>
    </a:lvl8pPr>
    <a:lvl9pPr indent="1828800" algn="ctr" defTabSz="457200">
      <a:defRPr sz="4200">
        <a:solidFill>
          <a:srgbClr val="FFFFFF"/>
        </a:solidFill>
        <a:latin typeface="+mn-lt"/>
        <a:ea typeface="+mn-ea"/>
        <a:cs typeface="+mn-cs"/>
        <a:sym typeface="Chalkduster"/>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file>

<file path=ppt/presProps.xml><?xml version="1.0" encoding="utf-8"?>
<p:presentationPr xmlns:a="http://schemas.openxmlformats.org/drawingml/2006/main" xmlns:r="http://schemas.openxmlformats.org/officeDocument/2006/relationships" xmlns:p="http://schemas.openxmlformats.org/presentationml/2006/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wholeTbl>
    <a:band2H>
      <a:tcTxStyle b="def" i="def"/>
      <a:tcStyle>
        <a:tcBdr/>
        <a:fill>
          <a:solidFill>
            <a:srgbClr val="000000">
              <a:alpha val="25000"/>
            </a:srgbClr>
          </a:solidFill>
        </a:fill>
      </a:tcStyle>
    </a:band2H>
    <a:firstCo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879BBB"/>
          </a:solidFill>
        </a:fill>
      </a:tcStyle>
    </a:firstCol>
    <a:la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lastRow>
    <a:fir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879BBB"/>
          </a:solidFill>
        </a:fill>
      </a:tcStyle>
    </a:firstRow>
  </a:tblStyle>
  <a:tblStyle styleId="{C7B018BB-80A7-4F77-B60F-C8B233D01FF8}" styleName="">
    <a:tblBg/>
    <a:wholeTbl>
      <a:tcTxStyle b="off" i="off">
        <a:fontRef idx="minor">
          <a:srgbClr val="FFFFFF"/>
        </a:fontRef>
        <a:srgbClr val="FFFFFF"/>
      </a:tcTxStyle>
      <a:tcStyle>
        <a:tcBdr>
          <a:left>
            <a:ln w="12700" cap="flat">
              <a:solidFill>
                <a:srgbClr val="FFFFFF"/>
              </a:solidFill>
              <a:custDash>
                <a:ds d="200000" sp="200000"/>
              </a:custDash>
              <a:miter lim="400000"/>
            </a:ln>
          </a:left>
          <a:right>
            <a:ln w="12700" cap="flat">
              <a:solidFill>
                <a:srgbClr val="FFFFFF"/>
              </a:solidFill>
              <a:custDash>
                <a:ds d="200000" sp="200000"/>
              </a:custDash>
              <a:miter lim="400000"/>
            </a:ln>
          </a:right>
          <a:top>
            <a:ln w="12700" cap="flat">
              <a:solidFill>
                <a:srgbClr val="FFFFFF"/>
              </a:solidFill>
              <a:custDash>
                <a:ds d="200000" sp="200000"/>
              </a:custDash>
              <a:miter lim="400000"/>
            </a:ln>
          </a:top>
          <a:bottom>
            <a:ln w="12700" cap="flat">
              <a:solidFill>
                <a:srgbClr val="FFFFFF"/>
              </a:solidFill>
              <a:custDash>
                <a:ds d="200000" sp="200000"/>
              </a:custDash>
              <a:miter lim="400000"/>
            </a:ln>
          </a:bottom>
          <a:insideH>
            <a:ln w="12700" cap="flat">
              <a:solidFill>
                <a:srgbClr val="FFFFFF"/>
              </a:solidFill>
              <a:custDash>
                <a:ds d="200000" sp="200000"/>
              </a:custDash>
              <a:miter lim="400000"/>
            </a:ln>
          </a:insideH>
          <a:insideV>
            <a:ln w="12700" cap="flat">
              <a:solidFill>
                <a:srgbClr val="FFFFFF"/>
              </a:solidFill>
              <a:custDash>
                <a:ds d="2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4B13F">
              <a:alpha val="90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00882B"/>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0078BC"/>
          </a:solidFill>
        </a:fill>
      </a:tcStyle>
    </a:firstRow>
  </a:tblStyle>
  <a:tblStyle styleId="{EEE7283C-3CF3-47DC-8721-378D4A62B228}" styleName="">
    <a:tblBg/>
    <a:wholeTbl>
      <a:tcTxStyle b="off" i="off">
        <a:fontRef idx="minor">
          <a:srgbClr val="FFFFFF"/>
        </a:fontRef>
        <a:srgbClr val="FFFFFF"/>
      </a:tcTxStyle>
      <a:tcStyle>
        <a:tcBdr>
          <a:left>
            <a:ln w="25400" cap="flat">
              <a:solidFill>
                <a:srgbClr val="FFFFFF">
                  <a:alpha val="75000"/>
                </a:srgbClr>
              </a:solidFill>
              <a:custDash>
                <a:ds d="200000" sp="200000"/>
              </a:custDash>
              <a:miter lim="400000"/>
            </a:ln>
          </a:left>
          <a:right>
            <a:ln w="25400" cap="flat">
              <a:solidFill>
                <a:srgbClr val="FFFFFF">
                  <a:alpha val="75000"/>
                </a:srgbClr>
              </a:solidFill>
              <a:custDash>
                <a:ds d="200000" sp="200000"/>
              </a:custDash>
              <a:miter lim="400000"/>
            </a:ln>
          </a:right>
          <a:top>
            <a:ln w="25400" cap="flat">
              <a:solidFill>
                <a:srgbClr val="FFFFFF">
                  <a:alpha val="75000"/>
                </a:srgbClr>
              </a:solidFill>
              <a:custDash>
                <a:ds d="200000" sp="200000"/>
              </a:custDash>
              <a:miter lim="400000"/>
            </a:ln>
          </a:top>
          <a:bottom>
            <a:ln w="25400" cap="flat">
              <a:solidFill>
                <a:srgbClr val="FFFFFF">
                  <a:alpha val="75000"/>
                </a:srgbClr>
              </a:solidFill>
              <a:custDash>
                <a:ds d="200000" sp="200000"/>
              </a:custDash>
              <a:miter lim="400000"/>
            </a:ln>
          </a:bottom>
          <a:insideH>
            <a:ln w="25400" cap="flat">
              <a:solidFill>
                <a:srgbClr val="FFFFFF">
                  <a:alpha val="75000"/>
                </a:srgbClr>
              </a:solidFill>
              <a:custDash>
                <a:ds d="200000" sp="200000"/>
              </a:custDash>
              <a:miter lim="400000"/>
            </a:ln>
          </a:insideH>
          <a:insideV>
            <a:ln w="25400" cap="flat">
              <a:solidFill>
                <a:srgbClr val="FFFFFF">
                  <a:alpha val="75000"/>
                </a:srgbClr>
              </a:solidFill>
              <a:custDash>
                <a:ds d="2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noFill/>
              <a:miter lim="400000"/>
            </a:ln>
          </a:left>
          <a:right>
            <a:ln w="12700" cap="flat">
              <a:solidFill>
                <a:srgbClr val="FFFFFF">
                  <a:alpha val="75000"/>
                </a:srgbClr>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454545">
              <a:alpha val="41000"/>
            </a:srgbClr>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25400" cap="flat">
              <a:solidFill>
                <a:srgbClr val="FFFFFF">
                  <a:alpha val="75000"/>
                </a:srgbClr>
              </a:solidFill>
              <a:prstDash val="solid"/>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Ref idx="minor">
          <a:srgbClr val="282A2F"/>
        </a:fontRef>
        <a:srgbClr val="282A2F"/>
      </a:tcTxStyle>
      <a:tcStyle>
        <a:tcBdr>
          <a:left>
            <a:ln w="12700" cap="flat">
              <a:noFill/>
              <a:miter lim="400000"/>
            </a:ln>
          </a:left>
          <a:right>
            <a:ln w="12700" cap="flat">
              <a:noFill/>
              <a:miter lim="400000"/>
            </a:ln>
          </a:right>
          <a:top>
            <a:ln w="12700" cap="flat">
              <a:noFill/>
              <a:miter lim="400000"/>
            </a:ln>
          </a:top>
          <a:bottom>
            <a:ln w="25400" cap="flat">
              <a:solidFill>
                <a:srgbClr val="FFFFFF">
                  <a:alpha val="75000"/>
                </a:srgbClr>
              </a:solidFill>
              <a:prstDash val="solid"/>
              <a:miter lim="400000"/>
            </a:ln>
          </a:bottom>
          <a:insideH>
            <a:ln w="12700" cap="flat">
              <a:noFill/>
              <a:miter lim="400000"/>
            </a:ln>
          </a:insideH>
          <a:insideV>
            <a:ln w="12700" cap="flat">
              <a:noFill/>
              <a:miter lim="400000"/>
            </a:ln>
          </a:insideV>
        </a:tcBdr>
        <a:fill>
          <a:solidFill>
            <a:srgbClr val="FFBD5C">
              <a:alpha val="82000"/>
            </a:srgbClr>
          </a:solidFill>
        </a:fill>
      </a:tcStyle>
    </a:firstRow>
  </a:tblStyle>
  <a:tblStyle styleId="{CF821DB8-F4EB-4A41-A1BA-3FCAFE7338EE}" styleName="">
    <a:tblBg/>
    <a:wholeTb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solidFill>
                <a:srgbClr val="CBCBCB"/>
              </a:solidFill>
              <a:prstDash val="solid"/>
              <a:miter lim="400000"/>
            </a:ln>
          </a:left>
          <a:right>
            <a:ln w="254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94B285"/>
          </a:solidFill>
        </a:fill>
      </a:tcStyle>
    </a:firstCol>
    <a:la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254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9487B7"/>
          </a:solidFill>
        </a:fill>
      </a:tcStyle>
    </a:lastRow>
    <a:fir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254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7A8DB2"/>
          </a:solidFill>
        </a:fill>
      </a:tcStyle>
    </a:firstRow>
  </a:tblStyle>
  <a:tblStyle styleId="{33BA23B1-9221-436E-865A-0063620EA4FD}" styleName="">
    <a:tblBg/>
    <a:wholeTbl>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noFill/>
        </a:fill>
      </a:tcStyle>
    </a:wholeTbl>
    <a:band2H>
      <a:tcTxStyle b="def" i="def"/>
      <a:tcStyle>
        <a:tcBdr/>
        <a:fill>
          <a:solidFill>
            <a:srgbClr val="DEDEDF">
              <a:alpha val="19000"/>
            </a:srgbClr>
          </a:solidFill>
        </a:fill>
      </a:tcStyle>
    </a:band2H>
    <a:firstCol>
      <a:tcTxStyle b="off" i="off">
        <a:fontRef idx="minor">
          <a:srgbClr val="FFFFFF"/>
        </a:fontRef>
        <a:srgbClr val="FFFFFF"/>
      </a:tcTxStyle>
      <a:tcStyle>
        <a:tcBdr>
          <a:left>
            <a:ln w="25400" cap="flat">
              <a:solidFill>
                <a:srgbClr val="FFFFFF"/>
              </a:solidFill>
              <a:prstDash val="solid"/>
              <a:miter lim="400000"/>
            </a:ln>
          </a:left>
          <a:right>
            <a:ln w="12700" cap="flat">
              <a:solidFill>
                <a:srgbClr val="FFFFFF"/>
              </a:solidFill>
              <a:prstDash val="solid"/>
              <a:miter lim="400000"/>
            </a:ln>
          </a:right>
          <a:top>
            <a:ln w="12700" cap="flat">
              <a:solidFill>
                <a:srgbClr val="FFFFFF">
                  <a:alpha val="50000"/>
                </a:srgbClr>
              </a:solidFill>
              <a:prstDash val="solid"/>
              <a:miter lim="400000"/>
            </a:ln>
          </a:top>
          <a:bottom>
            <a:ln w="12700" cap="flat">
              <a:solidFill>
                <a:srgbClr val="FFFFFF">
                  <a:alpha val="50000"/>
                </a:srgbClr>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444C55">
              <a:alpha val="50000"/>
            </a:srgbClr>
          </a:solidFill>
        </a:fill>
      </a:tcStyle>
    </a:firstCol>
    <a:la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solidFill>
              <a:prstDash val="solid"/>
              <a:miter lim="400000"/>
            </a:ln>
          </a:top>
          <a:bottom>
            <a:ln w="25400" cap="flat">
              <a:solidFill>
                <a:srgbClr val="FFFFFF"/>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33373B">
              <a:alpha val="50000"/>
            </a:srgbClr>
          </a:solidFill>
        </a:fill>
      </a:tcStyle>
    </a:lastRow>
    <a:firstRow>
      <a:tcTxStyle b="off" i="off">
        <a:fontRef idx="minor">
          <a:srgbClr val="FFFFFF"/>
        </a:fontRef>
        <a:srgbClr val="FFFFFF"/>
      </a:tcTxStyle>
      <a:tcStyle>
        <a:tcBdr>
          <a:left>
            <a:ln w="12700" cap="flat">
              <a:solidFill>
                <a:srgbClr val="FFFFFF">
                  <a:alpha val="50000"/>
                </a:srgbClr>
              </a:solidFill>
              <a:prstDash val="solid"/>
              <a:miter lim="400000"/>
            </a:ln>
          </a:left>
          <a:right>
            <a:ln w="12700" cap="flat">
              <a:solidFill>
                <a:srgbClr val="FFFFFF">
                  <a:alpha val="50000"/>
                </a:srgbClr>
              </a:solidFill>
              <a:prstDash val="solid"/>
              <a:miter lim="400000"/>
            </a:ln>
          </a:right>
          <a:top>
            <a:ln w="25400" cap="flat">
              <a:solidFill>
                <a:srgbClr val="FFFFFF"/>
              </a:solidFill>
              <a:prstDash val="solid"/>
              <a:miter lim="400000"/>
            </a:ln>
          </a:top>
          <a:bottom>
            <a:ln w="12700" cap="flat">
              <a:solidFill>
                <a:srgbClr val="FFFFFF"/>
              </a:solidFill>
              <a:prstDash val="solid"/>
              <a:miter lim="400000"/>
            </a:ln>
          </a:bottom>
          <a:insideH>
            <a:ln w="12700" cap="flat">
              <a:solidFill>
                <a:srgbClr val="FFFFFF">
                  <a:alpha val="50000"/>
                </a:srgbClr>
              </a:solidFill>
              <a:prstDash val="solid"/>
              <a:miter lim="400000"/>
            </a:ln>
          </a:insideH>
          <a:insideV>
            <a:ln w="12700" cap="flat">
              <a:solidFill>
                <a:srgbClr val="FFFFFF">
                  <a:alpha val="50000"/>
                </a:srgbClr>
              </a:solidFill>
              <a:prstDash val="solid"/>
              <a:miter lim="400000"/>
            </a:ln>
          </a:insideV>
        </a:tcBdr>
        <a:fill>
          <a:solidFill>
            <a:srgbClr val="33373B">
              <a:alpha val="50000"/>
            </a:srgbClr>
          </a:solidFill>
        </a:fill>
      </a:tcStyle>
    </a:firstRow>
  </a:tblStyle>
  <a:tblStyle styleId="{2708684C-4D16-4618-839F-0558EEFCDFE6}" styleName="">
    <a:tblBg/>
    <a:wholeTbl>
      <a:tcTxStyle b="off" i="off">
        <a:fontRef idx="minor">
          <a:srgbClr val="FFFFFF"/>
        </a:fontRef>
        <a:srgbClr val="FFFFFF"/>
      </a:tcTxStyle>
      <a:tcStyle>
        <a:tcBdr>
          <a:left>
            <a:ln w="25400" cap="rnd">
              <a:solidFill>
                <a:srgbClr val="FFFFFF"/>
              </a:solidFill>
              <a:custDash>
                <a:ds d="100000" sp="200000"/>
              </a:custDash>
              <a:miter lim="400000"/>
            </a:ln>
          </a:left>
          <a:right>
            <a:ln w="25400" cap="rnd">
              <a:solidFill>
                <a:srgbClr val="FFFFFF"/>
              </a:solidFill>
              <a:custDash>
                <a:ds d="100000" sp="200000"/>
              </a:custDash>
              <a:miter lim="400000"/>
            </a:ln>
          </a:right>
          <a:top>
            <a:ln w="25400" cap="rnd">
              <a:solidFill>
                <a:srgbClr val="FFFFFF"/>
              </a:solidFill>
              <a:custDash>
                <a:ds d="100000" sp="200000"/>
              </a:custDash>
              <a:miter lim="400000"/>
            </a:ln>
          </a:top>
          <a:bottom>
            <a:ln w="25400" cap="rnd">
              <a:solidFill>
                <a:srgbClr val="FFFFFF"/>
              </a:solidFill>
              <a:custDash>
                <a:ds d="100000" sp="200000"/>
              </a:custDash>
              <a:miter lim="400000"/>
            </a:ln>
          </a:bottom>
          <a:insideH>
            <a:ln w="25400" cap="rnd">
              <a:solidFill>
                <a:srgbClr val="FFFFFF"/>
              </a:solidFill>
              <a:custDash>
                <a:ds d="100000" sp="200000"/>
              </a:custDash>
              <a:miter lim="400000"/>
            </a:ln>
          </a:insideH>
          <a:insideV>
            <a:ln w="25400" cap="rnd">
              <a:solidFill>
                <a:srgbClr val="FFFFFF"/>
              </a:solidFill>
              <a:custDash>
                <a:ds d="100000" sp="200000"/>
              </a:custDash>
              <a:miter lim="400000"/>
            </a:ln>
          </a:insideV>
        </a:tcBdr>
        <a:fill>
          <a:noFill/>
        </a:fill>
      </a:tcStyle>
    </a:wholeTbl>
    <a:band2H>
      <a:tcTxStyle b="def" i="def"/>
      <a:tcStyle>
        <a:tcBdr/>
        <a:fill>
          <a:solidFill>
            <a:srgbClr val="FFFFFF">
              <a:alpha val="15000"/>
            </a:srgbClr>
          </a:solidFill>
        </a:fill>
      </a:tcStyle>
    </a:band2H>
    <a:firstCol>
      <a:tcTxStyle b="off" i="off">
        <a:fontRef idx="minor">
          <a:srgbClr val="FFFFFF"/>
        </a:fontRef>
        <a:srgbClr val="FFFFFF"/>
      </a:tcTxStyle>
      <a:tcStyle>
        <a:tcBdr>
          <a:left>
            <a:ln w="12700" cap="flat">
              <a:noFill/>
              <a:miter lim="400000"/>
            </a:ln>
          </a:left>
          <a:right>
            <a:ln w="25400" cap="flat">
              <a:solidFill>
                <a:srgbClr val="FFFFFF"/>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no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25400" cap="flat">
              <a:solidFill>
                <a:srgbClr val="FFFFFF"/>
              </a:solidFill>
              <a:prstDash val="solid"/>
              <a:miter lim="400000"/>
            </a:ln>
          </a:top>
          <a:bottom>
            <a:ln w="12700" cap="flat">
              <a:noFill/>
              <a:miter lim="400000"/>
            </a:ln>
          </a:bottom>
          <a:insideH>
            <a:ln w="12700" cap="flat">
              <a:noFill/>
              <a:miter lim="400000"/>
            </a:ln>
          </a:insideH>
          <a:insideV>
            <a:ln w="12700" cap="flat">
              <a:noFill/>
              <a:miter lim="400000"/>
            </a:ln>
          </a:insideV>
        </a:tcBdr>
        <a:fill>
          <a:no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25400" cap="flat">
              <a:solidFill>
                <a:srgbClr val="FFFFFF"/>
              </a:solidFill>
              <a:prstDash val="solid"/>
              <a:miter lim="400000"/>
            </a:ln>
          </a:bottom>
          <a:insideH>
            <a:ln w="12700" cap="flat">
              <a:noFill/>
              <a:miter lim="400000"/>
            </a:ln>
          </a:insideH>
          <a:insideV>
            <a:ln w="12700" cap="flat">
              <a:noFill/>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showComments="1"/>
</file>

<file path=ppt/_rels/presentation.xml.rels><?xml version="1.0" encoding="UTF-8" standalone="yes"?><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hape 29"/>
          <p:cNvSpPr/>
          <p:nvPr>
            <p:ph type="sldImg"/>
          </p:nvPr>
        </p:nvSpPr>
        <p:spPr>
          <a:xfrm>
            <a:off x="1143000" y="685800"/>
            <a:ext cx="4572000" cy="3429000"/>
          </a:xfrm>
          <a:prstGeom prst="rect">
            <a:avLst/>
          </a:prstGeom>
        </p:spPr>
        <p:txBody>
          <a:bodyPr/>
          <a:lstStyle/>
          <a:p>
            <a:pPr lvl="0"/>
          </a:p>
        </p:txBody>
      </p:sp>
      <p:sp>
        <p:nvSpPr>
          <p:cNvPr id="30" name="Shape 30"/>
          <p:cNvSpPr/>
          <p:nvPr>
            <p:ph type="body" sz="quarter" idx="1"/>
          </p:nvPr>
        </p:nvSpPr>
        <p:spPr>
          <a:xfrm>
            <a:off x="914400" y="4343400"/>
            <a:ext cx="5029200" cy="4114800"/>
          </a:xfrm>
          <a:prstGeom prst="rect">
            <a:avLst/>
          </a:prstGeom>
        </p:spPr>
        <p:txBody>
          <a:bodyPr/>
          <a:lstStyle/>
          <a:p>
            <a:pPr lvl="0"/>
          </a:p>
        </p:txBody>
      </p:sp>
    </p:spTree>
  </p:cSld>
  <p:clrMap bg1="lt1" tx1="dk1" bg2="lt2" tx2="dk2" accent1="accent1" accent2="accent2" accent3="accent3" accent4="accent4" accent5="accent5" accent6="accent6" hlink="hlink" folHlink="folHlink"/>
  <p:notesStyle>
    <a:lvl1pPr defTabSz="457200">
      <a:lnSpc>
        <a:spcPct val="117999"/>
      </a:lnSpc>
      <a:defRPr sz="2200">
        <a:latin typeface="Helvetica Neue"/>
        <a:ea typeface="Helvetica Neue"/>
        <a:cs typeface="Helvetica Neue"/>
        <a:sym typeface="Helvetica Neue"/>
      </a:defRPr>
    </a:lvl1pPr>
    <a:lvl2pPr indent="228600" defTabSz="457200">
      <a:lnSpc>
        <a:spcPct val="117999"/>
      </a:lnSpc>
      <a:defRPr sz="2200">
        <a:latin typeface="Helvetica Neue"/>
        <a:ea typeface="Helvetica Neue"/>
        <a:cs typeface="Helvetica Neue"/>
        <a:sym typeface="Helvetica Neue"/>
      </a:defRPr>
    </a:lvl2pPr>
    <a:lvl3pPr indent="457200" defTabSz="457200">
      <a:lnSpc>
        <a:spcPct val="117999"/>
      </a:lnSpc>
      <a:defRPr sz="2200">
        <a:latin typeface="Helvetica Neue"/>
        <a:ea typeface="Helvetica Neue"/>
        <a:cs typeface="Helvetica Neue"/>
        <a:sym typeface="Helvetica Neue"/>
      </a:defRPr>
    </a:lvl3pPr>
    <a:lvl4pPr indent="685800" defTabSz="457200">
      <a:lnSpc>
        <a:spcPct val="117999"/>
      </a:lnSpc>
      <a:defRPr sz="2200">
        <a:latin typeface="Helvetica Neue"/>
        <a:ea typeface="Helvetica Neue"/>
        <a:cs typeface="Helvetica Neue"/>
        <a:sym typeface="Helvetica Neue"/>
      </a:defRPr>
    </a:lvl4pPr>
    <a:lvl5pPr indent="914400" defTabSz="457200">
      <a:lnSpc>
        <a:spcPct val="117999"/>
      </a:lnSpc>
      <a:defRPr sz="2200">
        <a:latin typeface="Helvetica Neue"/>
        <a:ea typeface="Helvetica Neue"/>
        <a:cs typeface="Helvetica Neue"/>
        <a:sym typeface="Helvetica Neue"/>
      </a:defRPr>
    </a:lvl5pPr>
    <a:lvl6pPr indent="1143000" defTabSz="457200">
      <a:lnSpc>
        <a:spcPct val="117999"/>
      </a:lnSpc>
      <a:defRPr sz="2200">
        <a:latin typeface="Helvetica Neue"/>
        <a:ea typeface="Helvetica Neue"/>
        <a:cs typeface="Helvetica Neue"/>
        <a:sym typeface="Helvetica Neue"/>
      </a:defRPr>
    </a:lvl6pPr>
    <a:lvl7pPr indent="1371600" defTabSz="457200">
      <a:lnSpc>
        <a:spcPct val="117999"/>
      </a:lnSpc>
      <a:defRPr sz="2200">
        <a:latin typeface="Helvetica Neue"/>
        <a:ea typeface="Helvetica Neue"/>
        <a:cs typeface="Helvetica Neue"/>
        <a:sym typeface="Helvetica Neue"/>
      </a:defRPr>
    </a:lvl7pPr>
    <a:lvl8pPr indent="1600200" defTabSz="457200">
      <a:lnSpc>
        <a:spcPct val="117999"/>
      </a:lnSpc>
      <a:defRPr sz="2200">
        <a:latin typeface="Helvetica Neue"/>
        <a:ea typeface="Helvetica Neue"/>
        <a:cs typeface="Helvetica Neue"/>
        <a:sym typeface="Helvetica Neue"/>
      </a:defRPr>
    </a:lvl8pPr>
    <a:lvl9pPr indent="1828800" defTabSz="45720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showMasterSp="1" showMasterPhAnim="1">
  <p:cSld name="Title &amp; Subtitle">
    <p:spTree>
      <p:nvGrpSpPr>
        <p:cNvPr id="1" name=""/>
        <p:cNvGrpSpPr/>
        <p:nvPr/>
      </p:nvGrpSpPr>
      <p:grpSpPr>
        <a:xfrm>
          <a:off x="0" y="0"/>
          <a:ext cx="0" cy="0"/>
          <a:chOff x="0" y="0"/>
          <a:chExt cx="0" cy="0"/>
        </a:xfrm>
      </p:grpSpPr>
      <p:sp>
        <p:nvSpPr>
          <p:cNvPr id="5" name="Shape 5"/>
          <p:cNvSpPr/>
          <p:nvPr>
            <p:ph type="title"/>
          </p:nvPr>
        </p:nvSpPr>
        <p:spPr>
          <a:xfrm>
            <a:off x="1270000" y="2616200"/>
            <a:ext cx="10464800" cy="2540000"/>
          </a:xfrm>
          <a:prstGeom prst="rect">
            <a:avLst/>
          </a:prstGeom>
        </p:spPr>
        <p:txBody>
          <a:bodyPr anchor="b"/>
          <a:lstStyle/>
          <a:p>
            <a:pPr lvl="0">
              <a:defRPr sz="1800">
                <a:solidFill>
                  <a:srgbClr val="000000"/>
                </a:solidFill>
              </a:defRPr>
            </a:pPr>
            <a:r>
              <a:rPr sz="7200">
                <a:solidFill>
                  <a:srgbClr val="FFFFFF"/>
                </a:solidFill>
              </a:rPr>
              <a:t>Title Text</a:t>
            </a:r>
          </a:p>
        </p:txBody>
      </p:sp>
      <p:sp>
        <p:nvSpPr>
          <p:cNvPr id="6" name="Shape 6"/>
          <p:cNvSpPr/>
          <p:nvPr>
            <p:ph type="body" idx="1"/>
          </p:nvPr>
        </p:nvSpPr>
        <p:spPr>
          <a:xfrm>
            <a:off x="1270000" y="5207000"/>
            <a:ext cx="10464800" cy="16637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type="tx" showMasterSp="1" showMasterPhAnim="1">
  <p:cSld name="Quote">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type="tx" showMasterSp="1" showMasterPhAnim="1">
  <p:cSld name="Photo">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type="tx" showMasterSp="1" showMasterPhAnim="1">
  <p:cSld name="Blank">
    <p:spTree>
      <p:nvGrpSpPr>
        <p:cNvPr id="1" name=""/>
        <p:cNvGrpSpPr/>
        <p:nvPr/>
      </p:nvGrpSpPr>
      <p:grpSpPr>
        <a:xfrm>
          <a:off x="0" y="0"/>
          <a:ext cx="0" cy="0"/>
          <a:chOff x="0" y="0"/>
          <a:chExt cx="0" cy="0"/>
        </a:xfrm>
      </p:grpSpPr>
    </p:spTree>
  </p:cSld>
  <p:clrMapOvr>
    <a:masterClrMapping/>
  </p:clrMapOvr>
  <p:transitio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type="tx" showMasterSp="1" showMasterPhAnim="1">
  <p:cSld name="Photo - Horizontal">
    <p:spTree>
      <p:nvGrpSpPr>
        <p:cNvPr id="1" name=""/>
        <p:cNvGrpSpPr/>
        <p:nvPr/>
      </p:nvGrpSpPr>
      <p:grpSpPr>
        <a:xfrm>
          <a:off x="0" y="0"/>
          <a:ext cx="0" cy="0"/>
          <a:chOff x="0" y="0"/>
          <a:chExt cx="0" cy="0"/>
        </a:xfrm>
      </p:grpSpPr>
      <p:sp>
        <p:nvSpPr>
          <p:cNvPr id="8" name="Shape 8"/>
          <p:cNvSpPr/>
          <p:nvPr>
            <p:ph type="title"/>
          </p:nvPr>
        </p:nvSpPr>
        <p:spPr>
          <a:xfrm>
            <a:off x="1181100" y="6794500"/>
            <a:ext cx="10642600" cy="1511300"/>
          </a:xfrm>
          <a:prstGeom prst="rect">
            <a:avLst/>
          </a:prstGeom>
        </p:spPr>
        <p:txBody>
          <a:bodyPr/>
          <a:lstStyle/>
          <a:p>
            <a:pPr lvl="0">
              <a:defRPr sz="1800">
                <a:solidFill>
                  <a:srgbClr val="000000"/>
                </a:solidFill>
              </a:defRPr>
            </a:pPr>
            <a:r>
              <a:rPr sz="7200">
                <a:solidFill>
                  <a:srgbClr val="FFFFFF"/>
                </a:solidFill>
              </a:rPr>
              <a:t>Title Text</a:t>
            </a:r>
          </a:p>
        </p:txBody>
      </p:sp>
      <p:sp>
        <p:nvSpPr>
          <p:cNvPr id="9" name="Shape 9"/>
          <p:cNvSpPr/>
          <p:nvPr>
            <p:ph type="body" idx="1"/>
          </p:nvPr>
        </p:nvSpPr>
        <p:spPr>
          <a:xfrm>
            <a:off x="1181100" y="8382000"/>
            <a:ext cx="10642600" cy="9398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type="tx" showMasterSp="1" showMasterPhAnim="1">
  <p:cSld name="Title - Center">
    <p:spTree>
      <p:nvGrpSpPr>
        <p:cNvPr id="1" name=""/>
        <p:cNvGrpSpPr/>
        <p:nvPr/>
      </p:nvGrpSpPr>
      <p:grpSpPr>
        <a:xfrm>
          <a:off x="0" y="0"/>
          <a:ext cx="0" cy="0"/>
          <a:chOff x="0" y="0"/>
          <a:chExt cx="0" cy="0"/>
        </a:xfrm>
      </p:grpSpPr>
      <p:sp>
        <p:nvSpPr>
          <p:cNvPr id="11" name="Shape 11"/>
          <p:cNvSpPr/>
          <p:nvPr>
            <p:ph type="title"/>
          </p:nvPr>
        </p:nvSpPr>
        <p:spPr>
          <a:xfrm>
            <a:off x="1270000" y="3606800"/>
            <a:ext cx="10464800" cy="2540000"/>
          </a:xfrm>
          <a:prstGeom prst="rect">
            <a:avLst/>
          </a:prstGeom>
        </p:spPr>
        <p:txBody>
          <a:bodyPr/>
          <a:lstStyle/>
          <a:p>
            <a:pPr lvl="0">
              <a:defRPr sz="1800">
                <a:solidFill>
                  <a:srgbClr val="000000"/>
                </a:solidFill>
              </a:defRPr>
            </a:pPr>
            <a:r>
              <a:rPr sz="7200">
                <a:solidFill>
                  <a:srgbClr val="FFFFFF"/>
                </a:solidFill>
              </a:rPr>
              <a:t>Title Text</a:t>
            </a:r>
          </a:p>
        </p:txBody>
      </p:sp>
    </p:spTree>
  </p:cSld>
  <p:clrMapOvr>
    <a:masterClrMapping/>
  </p:clrMapOvr>
  <p:transitio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type="tx" showMasterSp="1" showMasterPhAnim="1">
  <p:cSld name="Photo - Vertical">
    <p:spTree>
      <p:nvGrpSpPr>
        <p:cNvPr id="1" name=""/>
        <p:cNvGrpSpPr/>
        <p:nvPr/>
      </p:nvGrpSpPr>
      <p:grpSpPr>
        <a:xfrm>
          <a:off x="0" y="0"/>
          <a:ext cx="0" cy="0"/>
          <a:chOff x="0" y="0"/>
          <a:chExt cx="0" cy="0"/>
        </a:xfrm>
      </p:grpSpPr>
      <p:sp>
        <p:nvSpPr>
          <p:cNvPr id="13" name="Shape 13"/>
          <p:cNvSpPr/>
          <p:nvPr>
            <p:ph type="title"/>
          </p:nvPr>
        </p:nvSpPr>
        <p:spPr>
          <a:xfrm>
            <a:off x="609600" y="1155700"/>
            <a:ext cx="5994400" cy="3568700"/>
          </a:xfrm>
          <a:prstGeom prst="rect">
            <a:avLst/>
          </a:prstGeom>
        </p:spPr>
        <p:txBody>
          <a:bodyPr anchor="b"/>
          <a:lstStyle>
            <a:lvl1pPr>
              <a:defRPr sz="5800"/>
            </a:lvl1pPr>
          </a:lstStyle>
          <a:p>
            <a:pPr lvl="0">
              <a:defRPr sz="1800">
                <a:solidFill>
                  <a:srgbClr val="000000"/>
                </a:solidFill>
              </a:defRPr>
            </a:pPr>
            <a:r>
              <a:rPr sz="5800">
                <a:solidFill>
                  <a:srgbClr val="FFFFFF"/>
                </a:solidFill>
              </a:rPr>
              <a:t>Title Text</a:t>
            </a:r>
          </a:p>
        </p:txBody>
      </p:sp>
      <p:sp>
        <p:nvSpPr>
          <p:cNvPr id="14" name="Shape 14"/>
          <p:cNvSpPr/>
          <p:nvPr>
            <p:ph type="body" idx="1"/>
          </p:nvPr>
        </p:nvSpPr>
        <p:spPr>
          <a:xfrm>
            <a:off x="609600" y="4762500"/>
            <a:ext cx="5994400" cy="3568700"/>
          </a:xfrm>
          <a:prstGeom prst="rect">
            <a:avLst/>
          </a:prstGeom>
        </p:spPr>
        <p:txBody>
          <a:bodyPr anchor="t"/>
          <a:lstStyle>
            <a:lvl1pPr marL="0" indent="0" algn="ctr">
              <a:spcBef>
                <a:spcPts val="0"/>
              </a:spcBef>
              <a:buSzTx/>
              <a:buNone/>
            </a:lvl1pPr>
            <a:lvl2pPr marL="0" indent="228600" algn="ctr">
              <a:spcBef>
                <a:spcPts val="0"/>
              </a:spcBef>
              <a:buSzTx/>
              <a:buNone/>
            </a:lvl2pPr>
            <a:lvl3pPr marL="0" indent="457200" algn="ctr">
              <a:spcBef>
                <a:spcPts val="0"/>
              </a:spcBef>
              <a:buSzTx/>
              <a:buNone/>
            </a:lvl3pPr>
            <a:lvl4pPr marL="0" indent="685800" algn="ctr">
              <a:spcBef>
                <a:spcPts val="0"/>
              </a:spcBef>
              <a:buSzTx/>
              <a:buNone/>
            </a:lvl4pPr>
            <a:lvl5pPr marL="0" indent="914400" algn="ctr">
              <a:spcBef>
                <a:spcPts val="0"/>
              </a:spcBef>
              <a:buSzTx/>
              <a:buNone/>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type="tx" showMasterSp="1" showMasterPhAnim="1">
  <p:cSld name="Title - Top">
    <p:spTree>
      <p:nvGrpSpPr>
        <p:cNvPr id="1" name=""/>
        <p:cNvGrpSpPr/>
        <p:nvPr/>
      </p:nvGrpSpPr>
      <p:grpSpPr>
        <a:xfrm>
          <a:off x="0" y="0"/>
          <a:ext cx="0" cy="0"/>
          <a:chOff x="0" y="0"/>
          <a:chExt cx="0" cy="0"/>
        </a:xfrm>
      </p:grpSpPr>
      <p:sp>
        <p:nvSpPr>
          <p:cNvPr id="16" name="Shape 16"/>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Tree>
  </p:cSld>
  <p:clrMapOvr>
    <a:masterClrMapping/>
  </p:clrMapOvr>
  <p:transitio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type="tx" showMasterSp="1" showMasterPhAnim="1">
  <p:cSld name="Title &amp; Bullets">
    <p:spTree>
      <p:nvGrpSpPr>
        <p:cNvPr id="1" name=""/>
        <p:cNvGrpSpPr/>
        <p:nvPr/>
      </p:nvGrpSpPr>
      <p:grpSpPr>
        <a:xfrm>
          <a:off x="0" y="0"/>
          <a:ext cx="0" cy="0"/>
          <a:chOff x="0" y="0"/>
          <a:chExt cx="0" cy="0"/>
        </a:xfrm>
      </p:grpSpPr>
      <p:sp>
        <p:nvSpPr>
          <p:cNvPr id="18" name="Shape 18"/>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
        <p:nvSpPr>
          <p:cNvPr id="19" name="Shape 19"/>
          <p:cNvSpPr/>
          <p:nvPr>
            <p:ph type="body" idx="1"/>
          </p:nvPr>
        </p:nvSpPr>
        <p:spPr>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type="tx" showMasterSp="1" showMasterPhAnim="1">
  <p:cSld name="Title, Bullets &amp; Photo">
    <p:spTree>
      <p:nvGrpSpPr>
        <p:cNvPr id="1" name=""/>
        <p:cNvGrpSpPr/>
        <p:nvPr/>
      </p:nvGrpSpPr>
      <p:grpSpPr>
        <a:xfrm>
          <a:off x="0" y="0"/>
          <a:ext cx="0" cy="0"/>
          <a:chOff x="0" y="0"/>
          <a:chExt cx="0" cy="0"/>
        </a:xfrm>
      </p:grpSpPr>
      <p:sp>
        <p:nvSpPr>
          <p:cNvPr id="21" name="Shape 21"/>
          <p:cNvSpPr/>
          <p:nvPr>
            <p:ph type="title"/>
          </p:nvPr>
        </p:nvSpPr>
        <p:spPr>
          <a:prstGeom prst="rect">
            <a:avLst/>
          </a:prstGeom>
        </p:spPr>
        <p:txBody>
          <a:bodyPr/>
          <a:lstStyle/>
          <a:p>
            <a:pPr lvl="0">
              <a:defRPr sz="1800">
                <a:solidFill>
                  <a:srgbClr val="000000"/>
                </a:solidFill>
              </a:defRPr>
            </a:pPr>
            <a:r>
              <a:rPr sz="7200">
                <a:solidFill>
                  <a:srgbClr val="FFFFFF"/>
                </a:solidFill>
              </a:rPr>
              <a:t>Title Text</a:t>
            </a:r>
          </a:p>
        </p:txBody>
      </p:sp>
      <p:sp>
        <p:nvSpPr>
          <p:cNvPr id="22" name="Shape 22"/>
          <p:cNvSpPr/>
          <p:nvPr>
            <p:ph type="body" idx="1"/>
          </p:nvPr>
        </p:nvSpPr>
        <p:spPr>
          <a:xfrm>
            <a:off x="1270000" y="2946400"/>
            <a:ext cx="5270500" cy="6096000"/>
          </a:xfrm>
          <a:prstGeom prst="rect">
            <a:avLst/>
          </a:prstGeom>
        </p:spPr>
        <p:txBody>
          <a:bodyPr/>
          <a:lstStyle>
            <a:lvl1pPr marL="482600" indent="-482600">
              <a:spcBef>
                <a:spcPts val="3200"/>
              </a:spcBef>
              <a:buFont typeface="Gill Sans"/>
              <a:buBlip>
                <a:blip r:embed="rId2"/>
              </a:buBlip>
              <a:defRPr sz="3200"/>
            </a:lvl1pPr>
            <a:lvl2pPr marL="965200" indent="-482600">
              <a:spcBef>
                <a:spcPts val="3200"/>
              </a:spcBef>
              <a:buFont typeface="Gill Sans"/>
              <a:buBlip>
                <a:blip r:embed="rId2"/>
              </a:buBlip>
              <a:defRPr sz="3200"/>
            </a:lvl2pPr>
            <a:lvl3pPr marL="1447800" indent="-482600">
              <a:spcBef>
                <a:spcPts val="3200"/>
              </a:spcBef>
              <a:buFont typeface="Gill Sans"/>
              <a:buBlip>
                <a:blip r:embed="rId2"/>
              </a:buBlip>
              <a:defRPr sz="3200"/>
            </a:lvl3pPr>
            <a:lvl4pPr marL="1930400" indent="-482600">
              <a:spcBef>
                <a:spcPts val="3200"/>
              </a:spcBef>
              <a:buFont typeface="Gill Sans"/>
              <a:buBlip>
                <a:blip r:embed="rId2"/>
              </a:buBlip>
              <a:defRPr sz="3200"/>
            </a:lvl4pPr>
            <a:lvl5pPr marL="2413000" indent="-482600">
              <a:spcBef>
                <a:spcPts val="3200"/>
              </a:spcBef>
              <a:buFont typeface="Gill Sans"/>
              <a:buBlip>
                <a:blip r:embed="rId2"/>
              </a:buBlip>
              <a:defRPr sz="3200"/>
            </a:lvl5pPr>
          </a:lstStyle>
          <a:p>
            <a:pPr lvl="0">
              <a:defRPr sz="1800">
                <a:solidFill>
                  <a:srgbClr val="000000"/>
                </a:solidFill>
              </a:defRPr>
            </a:pPr>
            <a:r>
              <a:rPr sz="3200">
                <a:solidFill>
                  <a:srgbClr val="FFFFFF"/>
                </a:solidFill>
              </a:rPr>
              <a:t>Body Level One</a:t>
            </a:r>
            <a:endParaRPr sz="3200">
              <a:solidFill>
                <a:srgbClr val="FFFFFF"/>
              </a:solidFill>
            </a:endParaRPr>
          </a:p>
          <a:p>
            <a:pPr lvl="1">
              <a:defRPr sz="1800">
                <a:solidFill>
                  <a:srgbClr val="000000"/>
                </a:solidFill>
              </a:defRPr>
            </a:pPr>
            <a:r>
              <a:rPr sz="3200">
                <a:solidFill>
                  <a:srgbClr val="FFFFFF"/>
                </a:solidFill>
              </a:rPr>
              <a:t>Body Level Two</a:t>
            </a:r>
            <a:endParaRPr sz="3200">
              <a:solidFill>
                <a:srgbClr val="FFFFFF"/>
              </a:solidFill>
            </a:endParaRPr>
          </a:p>
          <a:p>
            <a:pPr lvl="2">
              <a:defRPr sz="1800">
                <a:solidFill>
                  <a:srgbClr val="000000"/>
                </a:solidFill>
              </a:defRPr>
            </a:pPr>
            <a:r>
              <a:rPr sz="3200">
                <a:solidFill>
                  <a:srgbClr val="FFFFFF"/>
                </a:solidFill>
              </a:rPr>
              <a:t>Body Level Three</a:t>
            </a:r>
            <a:endParaRPr sz="3200">
              <a:solidFill>
                <a:srgbClr val="FFFFFF"/>
              </a:solidFill>
            </a:endParaRPr>
          </a:p>
          <a:p>
            <a:pPr lvl="3">
              <a:defRPr sz="1800">
                <a:solidFill>
                  <a:srgbClr val="000000"/>
                </a:solidFill>
              </a:defRPr>
            </a:pPr>
            <a:r>
              <a:rPr sz="3200">
                <a:solidFill>
                  <a:srgbClr val="FFFFFF"/>
                </a:solidFill>
              </a:rPr>
              <a:t>Body Level Four</a:t>
            </a:r>
            <a:endParaRPr sz="3200">
              <a:solidFill>
                <a:srgbClr val="FFFFFF"/>
              </a:solidFill>
            </a:endParaRPr>
          </a:p>
          <a:p>
            <a:pPr lvl="4">
              <a:defRPr sz="1800">
                <a:solidFill>
                  <a:srgbClr val="000000"/>
                </a:solidFill>
              </a:defRPr>
            </a:pPr>
            <a:r>
              <a:rPr sz="3200">
                <a:solidFill>
                  <a:srgbClr val="FFFFFF"/>
                </a:solidFill>
              </a:rPr>
              <a:t>Body Level Five</a:t>
            </a:r>
          </a:p>
        </p:txBody>
      </p:sp>
    </p:spTree>
  </p:cSld>
  <p:clrMapOvr>
    <a:masterClrMapping/>
  </p:clrMapOvr>
  <p:transitio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type="tx" showMasterSp="1" showMasterPhAnim="1">
  <p:cSld name="Bullets">
    <p:spTree>
      <p:nvGrpSpPr>
        <p:cNvPr id="1" name=""/>
        <p:cNvGrpSpPr/>
        <p:nvPr/>
      </p:nvGrpSpPr>
      <p:grpSpPr>
        <a:xfrm>
          <a:off x="0" y="0"/>
          <a:ext cx="0" cy="0"/>
          <a:chOff x="0" y="0"/>
          <a:chExt cx="0" cy="0"/>
        </a:xfrm>
      </p:grpSpPr>
      <p:sp>
        <p:nvSpPr>
          <p:cNvPr id="24" name="Shape 24"/>
          <p:cNvSpPr/>
          <p:nvPr>
            <p:ph type="body" idx="1"/>
          </p:nvPr>
        </p:nvSpPr>
        <p:spPr>
          <a:xfrm>
            <a:off x="1270000" y="1066800"/>
            <a:ext cx="10464800" cy="7620000"/>
          </a:xfrm>
          <a:prstGeom prst="rect">
            <a:avLst/>
          </a:prstGeom>
        </p:spPr>
        <p:txBody>
          <a:bodyPr/>
          <a:lstStyle>
            <a:lvl1pPr>
              <a:buBlip>
                <a:blip r:embed="rId2"/>
              </a:buBlip>
            </a:lvl1pPr>
            <a:lvl2pPr>
              <a:buBlip>
                <a:blip r:embed="rId2"/>
              </a:buBlip>
            </a:lvl2pPr>
            <a:lvl3pPr>
              <a:buBlip>
                <a:blip r:embed="rId2"/>
              </a:buBlip>
            </a:lvl3pPr>
            <a:lvl4pPr>
              <a:buBlip>
                <a:blip r:embed="rId2"/>
              </a:buBlip>
            </a:lvl4pPr>
            <a:lvl5pPr>
              <a:buBlip>
                <a:blip r:embed="rId2"/>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Ovr>
    <a:masterClrMapping/>
  </p:clrMapOvr>
  <p:transitio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type="tx" showMasterSp="1" showMasterPhAnim="1">
  <p:cSld name="Photo - 3 Up">
    <p:spTree>
      <p:nvGrpSpPr>
        <p:cNvPr id="1" name=""/>
        <p:cNvGrpSpPr/>
        <p:nvPr/>
      </p:nvGrpSpPr>
      <p:grpSpPr>
        <a:xfrm>
          <a:off x="0" y="0"/>
          <a:ext cx="0" cy="0"/>
          <a:chOff x="0" y="0"/>
          <a:chExt cx="0" cy="0"/>
        </a:xfrm>
      </p:grpSpPr>
    </p:spTree>
  </p:cSld>
  <p:clrMapOvr>
    <a:masterClrMapping/>
  </p:clrMapOvr>
  <p:transition spd="med" advClick="1"/>
</p:sldLayout>
</file>

<file path=ppt/slideMasters/_rels/slideMaster1.xml.rels><?xml version="1.0" encoding="UTF-8" standalone="yes"?><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image" Target="../media/image1.png"/><Relationship Id="rId4" Type="http://schemas.openxmlformats.org/officeDocument/2006/relationships/slideLayout" Target="../slideLayouts/slideLayout1.xml"/><Relationship Id="rId5" Type="http://schemas.openxmlformats.org/officeDocument/2006/relationships/slideLayout" Target="../slideLayouts/slideLayout2.xml"/><Relationship Id="rId6" Type="http://schemas.openxmlformats.org/officeDocument/2006/relationships/slideLayout" Target="../slideLayouts/slideLayout3.xml"/><Relationship Id="rId7" Type="http://schemas.openxmlformats.org/officeDocument/2006/relationships/slideLayout" Target="../slideLayouts/slideLayout4.xml"/><Relationship Id="rId8" Type="http://schemas.openxmlformats.org/officeDocument/2006/relationships/slideLayout" Target="../slideLayouts/slideLayout5.xml"/><Relationship Id="rId9" Type="http://schemas.openxmlformats.org/officeDocument/2006/relationships/slideLayout" Target="../slideLayouts/slideLayout6.xml"/><Relationship Id="rId10" Type="http://schemas.openxmlformats.org/officeDocument/2006/relationships/slideLayout" Target="../slideLayouts/slideLayout7.xml"/><Relationship Id="rId11" Type="http://schemas.openxmlformats.org/officeDocument/2006/relationships/slideLayout" Target="../slideLayouts/slideLayout8.xml"/><Relationship Id="rId12" Type="http://schemas.openxmlformats.org/officeDocument/2006/relationships/slideLayout" Target="../slideLayouts/slideLayout9.xml"/><Relationship Id="rId13" Type="http://schemas.openxmlformats.org/officeDocument/2006/relationships/slideLayout" Target="../slideLayouts/slideLayout10.xml"/><Relationship Id="rId14" Type="http://schemas.openxmlformats.org/officeDocument/2006/relationships/slideLayout" Target="../slideLayouts/slideLayout11.xml"/><Relationship Id="rId15"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2"/>
          <a:srcRect l="0" t="0" r="0" b="0"/>
          <a:stretch>
            <a:fillRect/>
          </a:stretch>
        </a:blipFill>
      </p:bgPr>
    </p:bg>
    <p:spTree>
      <p:nvGrpSpPr>
        <p:cNvPr id="1" name=""/>
        <p:cNvGrpSpPr/>
        <p:nvPr/>
      </p:nvGrpSpPr>
      <p:grpSpPr>
        <a:xfrm>
          <a:off x="0" y="0"/>
          <a:ext cx="0" cy="0"/>
          <a:chOff x="0" y="0"/>
          <a:chExt cx="0" cy="0"/>
        </a:xfrm>
      </p:grpSpPr>
      <p:sp>
        <p:nvSpPr>
          <p:cNvPr id="2" name="Shape 2"/>
          <p:cNvSpPr/>
          <p:nvPr>
            <p:ph type="title"/>
          </p:nvPr>
        </p:nvSpPr>
        <p:spPr>
          <a:xfrm>
            <a:off x="1270000" y="203200"/>
            <a:ext cx="10464800" cy="25400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p>
            <a:pPr lvl="0">
              <a:defRPr sz="1800">
                <a:solidFill>
                  <a:srgbClr val="000000"/>
                </a:solidFill>
              </a:defRPr>
            </a:pPr>
            <a:r>
              <a:rPr sz="7200">
                <a:solidFill>
                  <a:srgbClr val="FFFFFF"/>
                </a:solidFill>
              </a:rPr>
              <a:t>Title Text</a:t>
            </a:r>
          </a:p>
        </p:txBody>
      </p:sp>
      <p:sp>
        <p:nvSpPr>
          <p:cNvPr id="3" name="Shape 3"/>
          <p:cNvSpPr/>
          <p:nvPr>
            <p:ph type="body" idx="1"/>
          </p:nvPr>
        </p:nvSpPr>
        <p:spPr>
          <a:xfrm>
            <a:off x="1270000" y="2768600"/>
            <a:ext cx="10464800" cy="5740400"/>
          </a:xfrm>
          <a:prstGeom prst="rect">
            <a:avLst/>
          </a:prstGeom>
          <a:ln w="12700">
            <a:miter lim="400000"/>
          </a:ln>
          <a:extLst>
            <a:ext uri="{C572A759-6A51-4108-AA02-DFA0A04FC94B}">
              <ma14:wrappingTextBoxFlag xmlns:ma14="http://schemas.microsoft.com/office/mac/drawingml/2011/main" val="1"/>
            </a:ext>
          </a:extLst>
        </p:spPr>
        <p:txBody>
          <a:bodyPr lIns="0" tIns="0" rIns="0" bIns="0" anchor="ctr">
            <a:normAutofit fontScale="100000" lnSpcReduction="0"/>
          </a:bodyPr>
          <a:lstStyle>
            <a:lvl1pPr>
              <a:buBlip>
                <a:blip r:embed="rId3"/>
              </a:buBlip>
            </a:lvl1pPr>
            <a:lvl2pPr>
              <a:buBlip>
                <a:blip r:embed="rId3"/>
              </a:buBlip>
            </a:lvl2pPr>
            <a:lvl3pPr>
              <a:buBlip>
                <a:blip r:embed="rId3"/>
              </a:buBlip>
            </a:lvl3pPr>
            <a:lvl4pPr>
              <a:buBlip>
                <a:blip r:embed="rId3"/>
              </a:buBlip>
            </a:lvl4pPr>
            <a:lvl5pPr>
              <a:buBlip>
                <a:blip r:embed="rId3"/>
              </a:buBlip>
            </a:lvl5pPr>
          </a:lstStyle>
          <a:p>
            <a:pPr lvl="0">
              <a:defRPr sz="1800">
                <a:solidFill>
                  <a:srgbClr val="000000"/>
                </a:solidFill>
              </a:defRPr>
            </a:pPr>
            <a:r>
              <a:rPr sz="3600">
                <a:solidFill>
                  <a:srgbClr val="FFFFFF"/>
                </a:solidFill>
              </a:rPr>
              <a:t>Body Level One</a:t>
            </a:r>
            <a:endParaRPr sz="3600">
              <a:solidFill>
                <a:srgbClr val="FFFFFF"/>
              </a:solidFill>
            </a:endParaRPr>
          </a:p>
          <a:p>
            <a:pPr lvl="1">
              <a:defRPr sz="1800">
                <a:solidFill>
                  <a:srgbClr val="000000"/>
                </a:solidFill>
              </a:defRPr>
            </a:pPr>
            <a:r>
              <a:rPr sz="3600">
                <a:solidFill>
                  <a:srgbClr val="FFFFFF"/>
                </a:solidFill>
              </a:rPr>
              <a:t>Body Level Two</a:t>
            </a:r>
            <a:endParaRPr sz="3600">
              <a:solidFill>
                <a:srgbClr val="FFFFFF"/>
              </a:solidFill>
            </a:endParaRPr>
          </a:p>
          <a:p>
            <a:pPr lvl="2">
              <a:defRPr sz="1800">
                <a:solidFill>
                  <a:srgbClr val="000000"/>
                </a:solidFill>
              </a:defRPr>
            </a:pPr>
            <a:r>
              <a:rPr sz="3600">
                <a:solidFill>
                  <a:srgbClr val="FFFFFF"/>
                </a:solidFill>
              </a:rPr>
              <a:t>Body Level Three</a:t>
            </a:r>
            <a:endParaRPr sz="3600">
              <a:solidFill>
                <a:srgbClr val="FFFFFF"/>
              </a:solidFill>
            </a:endParaRPr>
          </a:p>
          <a:p>
            <a:pPr lvl="3">
              <a:defRPr sz="1800">
                <a:solidFill>
                  <a:srgbClr val="000000"/>
                </a:solidFill>
              </a:defRPr>
            </a:pPr>
            <a:r>
              <a:rPr sz="3600">
                <a:solidFill>
                  <a:srgbClr val="FFFFFF"/>
                </a:solidFill>
              </a:rPr>
              <a:t>Body Level Four</a:t>
            </a:r>
            <a:endParaRPr sz="3600">
              <a:solidFill>
                <a:srgbClr val="FFFFFF"/>
              </a:solidFill>
            </a:endParaRPr>
          </a:p>
          <a:p>
            <a:pPr lvl="4">
              <a:defRPr sz="1800">
                <a:solidFill>
                  <a:srgbClr val="000000"/>
                </a:solidFill>
              </a:defRPr>
            </a:pPr>
            <a:r>
              <a:rPr sz="3600">
                <a:solidFill>
                  <a:srgbClr val="FFFFFF"/>
                </a:solidFill>
              </a:rPr>
              <a:t>Body Level Five</a:t>
            </a:r>
          </a:p>
        </p:txBody>
      </p:sp>
    </p:spTree>
  </p:cSld>
  <p:clrMap bg1="dk1" tx1="lt1" bg2="dk2" tx2="lt2" accent1="accent1" accent2="accent2" accent3="accent3" accent4="accent4" accent5="accent5" accent6="accent6" hlink="hlink" folHlink="folHlink"/>
  <p:sldLayoutIdLst>
    <p:sldLayoutId id="2147483649" r:id="rId4"/>
    <p:sldLayoutId id="2147483650" r:id="rId5"/>
    <p:sldLayoutId id="2147483651" r:id="rId6"/>
    <p:sldLayoutId id="2147483652" r:id="rId7"/>
    <p:sldLayoutId id="2147483653" r:id="rId8"/>
    <p:sldLayoutId id="2147483654" r:id="rId9"/>
    <p:sldLayoutId id="2147483655" r:id="rId10"/>
    <p:sldLayoutId id="2147483656" r:id="rId11"/>
    <p:sldLayoutId id="2147483657" r:id="rId12"/>
    <p:sldLayoutId id="2147483658" r:id="rId13"/>
    <p:sldLayoutId id="2147483659" r:id="rId14"/>
    <p:sldLayoutId id="2147483660" r:id="rId15"/>
  </p:sldLayoutIdLst>
  <p:transition spd="med" advClick="1"/>
  <p:txStyles>
    <p:titleStyle>
      <a:lvl1pPr algn="ctr" defTabSz="457200">
        <a:defRPr sz="7200">
          <a:solidFill>
            <a:srgbClr val="FFFFFF"/>
          </a:solidFill>
          <a:latin typeface="+mn-lt"/>
          <a:ea typeface="+mn-ea"/>
          <a:cs typeface="+mn-cs"/>
          <a:sym typeface="Chalkduster"/>
        </a:defRPr>
      </a:lvl1pPr>
      <a:lvl2pPr indent="228600" algn="ctr" defTabSz="457200">
        <a:defRPr sz="7200">
          <a:solidFill>
            <a:srgbClr val="FFFFFF"/>
          </a:solidFill>
          <a:latin typeface="+mn-lt"/>
          <a:ea typeface="+mn-ea"/>
          <a:cs typeface="+mn-cs"/>
          <a:sym typeface="Chalkduster"/>
        </a:defRPr>
      </a:lvl2pPr>
      <a:lvl3pPr indent="457200" algn="ctr" defTabSz="457200">
        <a:defRPr sz="7200">
          <a:solidFill>
            <a:srgbClr val="FFFFFF"/>
          </a:solidFill>
          <a:latin typeface="+mn-lt"/>
          <a:ea typeface="+mn-ea"/>
          <a:cs typeface="+mn-cs"/>
          <a:sym typeface="Chalkduster"/>
        </a:defRPr>
      </a:lvl3pPr>
      <a:lvl4pPr indent="685800" algn="ctr" defTabSz="457200">
        <a:defRPr sz="7200">
          <a:solidFill>
            <a:srgbClr val="FFFFFF"/>
          </a:solidFill>
          <a:latin typeface="+mn-lt"/>
          <a:ea typeface="+mn-ea"/>
          <a:cs typeface="+mn-cs"/>
          <a:sym typeface="Chalkduster"/>
        </a:defRPr>
      </a:lvl4pPr>
      <a:lvl5pPr indent="914400" algn="ctr" defTabSz="457200">
        <a:defRPr sz="7200">
          <a:solidFill>
            <a:srgbClr val="FFFFFF"/>
          </a:solidFill>
          <a:latin typeface="+mn-lt"/>
          <a:ea typeface="+mn-ea"/>
          <a:cs typeface="+mn-cs"/>
          <a:sym typeface="Chalkduster"/>
        </a:defRPr>
      </a:lvl5pPr>
      <a:lvl6pPr indent="1143000" algn="ctr" defTabSz="457200">
        <a:defRPr sz="7200">
          <a:solidFill>
            <a:srgbClr val="FFFFFF"/>
          </a:solidFill>
          <a:latin typeface="+mn-lt"/>
          <a:ea typeface="+mn-ea"/>
          <a:cs typeface="+mn-cs"/>
          <a:sym typeface="Chalkduster"/>
        </a:defRPr>
      </a:lvl6pPr>
      <a:lvl7pPr indent="1371600" algn="ctr" defTabSz="457200">
        <a:defRPr sz="7200">
          <a:solidFill>
            <a:srgbClr val="FFFFFF"/>
          </a:solidFill>
          <a:latin typeface="+mn-lt"/>
          <a:ea typeface="+mn-ea"/>
          <a:cs typeface="+mn-cs"/>
          <a:sym typeface="Chalkduster"/>
        </a:defRPr>
      </a:lvl7pPr>
      <a:lvl8pPr indent="1600200" algn="ctr" defTabSz="457200">
        <a:defRPr sz="7200">
          <a:solidFill>
            <a:srgbClr val="FFFFFF"/>
          </a:solidFill>
          <a:latin typeface="+mn-lt"/>
          <a:ea typeface="+mn-ea"/>
          <a:cs typeface="+mn-cs"/>
          <a:sym typeface="Chalkduster"/>
        </a:defRPr>
      </a:lvl8pPr>
      <a:lvl9pPr indent="1828800" algn="ctr" defTabSz="457200">
        <a:defRPr sz="7200">
          <a:solidFill>
            <a:srgbClr val="FFFFFF"/>
          </a:solidFill>
          <a:latin typeface="+mn-lt"/>
          <a:ea typeface="+mn-ea"/>
          <a:cs typeface="+mn-cs"/>
          <a:sym typeface="Chalkduster"/>
        </a:defRPr>
      </a:lvl9pPr>
    </p:titleStyle>
    <p:bodyStyle>
      <a:lvl1pPr marL="571500" indent="-571500" defTabSz="457200">
        <a:spcBef>
          <a:spcPts val="3600"/>
        </a:spcBef>
        <a:buSzPct val="43000"/>
        <a:buBlip>
          <a:blip r:embed="rId3"/>
        </a:buBlip>
        <a:defRPr sz="3600">
          <a:solidFill>
            <a:srgbClr val="FFFFFF"/>
          </a:solidFill>
          <a:latin typeface="+mn-lt"/>
          <a:ea typeface="+mn-ea"/>
          <a:cs typeface="+mn-cs"/>
          <a:sym typeface="Chalkduster"/>
        </a:defRPr>
      </a:lvl1pPr>
      <a:lvl2pPr marL="1143000" indent="-571500" defTabSz="457200">
        <a:spcBef>
          <a:spcPts val="3600"/>
        </a:spcBef>
        <a:buSzPct val="43000"/>
        <a:buBlip>
          <a:blip r:embed="rId3"/>
        </a:buBlip>
        <a:defRPr sz="3600">
          <a:solidFill>
            <a:srgbClr val="FFFFFF"/>
          </a:solidFill>
          <a:latin typeface="+mn-lt"/>
          <a:ea typeface="+mn-ea"/>
          <a:cs typeface="+mn-cs"/>
          <a:sym typeface="Chalkduster"/>
        </a:defRPr>
      </a:lvl2pPr>
      <a:lvl3pPr marL="1714500" indent="-571500" defTabSz="457200">
        <a:spcBef>
          <a:spcPts val="3600"/>
        </a:spcBef>
        <a:buSzPct val="43000"/>
        <a:buBlip>
          <a:blip r:embed="rId3"/>
        </a:buBlip>
        <a:defRPr sz="3600">
          <a:solidFill>
            <a:srgbClr val="FFFFFF"/>
          </a:solidFill>
          <a:latin typeface="+mn-lt"/>
          <a:ea typeface="+mn-ea"/>
          <a:cs typeface="+mn-cs"/>
          <a:sym typeface="Chalkduster"/>
        </a:defRPr>
      </a:lvl3pPr>
      <a:lvl4pPr marL="2286000" indent="-571500" defTabSz="457200">
        <a:spcBef>
          <a:spcPts val="3600"/>
        </a:spcBef>
        <a:buSzPct val="43000"/>
        <a:buBlip>
          <a:blip r:embed="rId3"/>
        </a:buBlip>
        <a:defRPr sz="3600">
          <a:solidFill>
            <a:srgbClr val="FFFFFF"/>
          </a:solidFill>
          <a:latin typeface="+mn-lt"/>
          <a:ea typeface="+mn-ea"/>
          <a:cs typeface="+mn-cs"/>
          <a:sym typeface="Chalkduster"/>
        </a:defRPr>
      </a:lvl4pPr>
      <a:lvl5pPr marL="2857500" indent="-571500" defTabSz="457200">
        <a:spcBef>
          <a:spcPts val="3600"/>
        </a:spcBef>
        <a:buSzPct val="43000"/>
        <a:buBlip>
          <a:blip r:embed="rId3"/>
        </a:buBlip>
        <a:defRPr sz="3600">
          <a:solidFill>
            <a:srgbClr val="FFFFFF"/>
          </a:solidFill>
          <a:latin typeface="+mn-lt"/>
          <a:ea typeface="+mn-ea"/>
          <a:cs typeface="+mn-cs"/>
          <a:sym typeface="Chalkduster"/>
        </a:defRPr>
      </a:lvl5pPr>
      <a:lvl6pPr marL="3429000" indent="-571500" defTabSz="457200">
        <a:spcBef>
          <a:spcPts val="3600"/>
        </a:spcBef>
        <a:buSzPct val="43000"/>
        <a:buBlip>
          <a:blip r:embed="rId3"/>
        </a:buBlip>
        <a:defRPr sz="3600">
          <a:solidFill>
            <a:srgbClr val="FFFFFF"/>
          </a:solidFill>
          <a:latin typeface="+mn-lt"/>
          <a:ea typeface="+mn-ea"/>
          <a:cs typeface="+mn-cs"/>
          <a:sym typeface="Chalkduster"/>
        </a:defRPr>
      </a:lvl6pPr>
      <a:lvl7pPr marL="4000500" indent="-571500" defTabSz="457200">
        <a:spcBef>
          <a:spcPts val="3600"/>
        </a:spcBef>
        <a:buSzPct val="43000"/>
        <a:buBlip>
          <a:blip r:embed="rId3"/>
        </a:buBlip>
        <a:defRPr sz="3600">
          <a:solidFill>
            <a:srgbClr val="FFFFFF"/>
          </a:solidFill>
          <a:latin typeface="+mn-lt"/>
          <a:ea typeface="+mn-ea"/>
          <a:cs typeface="+mn-cs"/>
          <a:sym typeface="Chalkduster"/>
        </a:defRPr>
      </a:lvl7pPr>
      <a:lvl8pPr marL="4572000" indent="-571500" defTabSz="457200">
        <a:spcBef>
          <a:spcPts val="3600"/>
        </a:spcBef>
        <a:buSzPct val="43000"/>
        <a:buBlip>
          <a:blip r:embed="rId3"/>
        </a:buBlip>
        <a:defRPr sz="3600">
          <a:solidFill>
            <a:srgbClr val="FFFFFF"/>
          </a:solidFill>
          <a:latin typeface="+mn-lt"/>
          <a:ea typeface="+mn-ea"/>
          <a:cs typeface="+mn-cs"/>
          <a:sym typeface="Chalkduster"/>
        </a:defRPr>
      </a:lvl8pPr>
      <a:lvl9pPr marL="5143500" indent="-571500" defTabSz="457200">
        <a:spcBef>
          <a:spcPts val="3600"/>
        </a:spcBef>
        <a:buSzPct val="43000"/>
        <a:buBlip>
          <a:blip r:embed="rId3"/>
        </a:buBlip>
        <a:defRPr sz="3600">
          <a:solidFill>
            <a:srgbClr val="FFFFFF"/>
          </a:solidFill>
          <a:latin typeface="+mn-lt"/>
          <a:ea typeface="+mn-ea"/>
          <a:cs typeface="+mn-cs"/>
          <a:sym typeface="Chalkduster"/>
        </a:defRPr>
      </a:lvl9pPr>
    </p:bodyStyle>
    <p:otherStyle>
      <a:lvl1pPr algn="ctr" defTabSz="457200">
        <a:defRPr>
          <a:solidFill>
            <a:schemeClr val="tx1"/>
          </a:solidFill>
          <a:latin typeface="+mn-lt"/>
          <a:ea typeface="+mn-ea"/>
          <a:cs typeface="+mn-cs"/>
          <a:sym typeface="Chalkduster"/>
        </a:defRPr>
      </a:lvl1pPr>
      <a:lvl2pPr indent="228600" algn="ctr" defTabSz="457200">
        <a:defRPr>
          <a:solidFill>
            <a:schemeClr val="tx1"/>
          </a:solidFill>
          <a:latin typeface="+mn-lt"/>
          <a:ea typeface="+mn-ea"/>
          <a:cs typeface="+mn-cs"/>
          <a:sym typeface="Chalkduster"/>
        </a:defRPr>
      </a:lvl2pPr>
      <a:lvl3pPr indent="457200" algn="ctr" defTabSz="457200">
        <a:defRPr>
          <a:solidFill>
            <a:schemeClr val="tx1"/>
          </a:solidFill>
          <a:latin typeface="+mn-lt"/>
          <a:ea typeface="+mn-ea"/>
          <a:cs typeface="+mn-cs"/>
          <a:sym typeface="Chalkduster"/>
        </a:defRPr>
      </a:lvl3pPr>
      <a:lvl4pPr indent="685800" algn="ctr" defTabSz="457200">
        <a:defRPr>
          <a:solidFill>
            <a:schemeClr val="tx1"/>
          </a:solidFill>
          <a:latin typeface="+mn-lt"/>
          <a:ea typeface="+mn-ea"/>
          <a:cs typeface="+mn-cs"/>
          <a:sym typeface="Chalkduster"/>
        </a:defRPr>
      </a:lvl4pPr>
      <a:lvl5pPr indent="914400" algn="ctr" defTabSz="457200">
        <a:defRPr>
          <a:solidFill>
            <a:schemeClr val="tx1"/>
          </a:solidFill>
          <a:latin typeface="+mn-lt"/>
          <a:ea typeface="+mn-ea"/>
          <a:cs typeface="+mn-cs"/>
          <a:sym typeface="Chalkduster"/>
        </a:defRPr>
      </a:lvl5pPr>
      <a:lvl6pPr indent="1143000" algn="ctr" defTabSz="457200">
        <a:defRPr>
          <a:solidFill>
            <a:schemeClr val="tx1"/>
          </a:solidFill>
          <a:latin typeface="+mn-lt"/>
          <a:ea typeface="+mn-ea"/>
          <a:cs typeface="+mn-cs"/>
          <a:sym typeface="Chalkduster"/>
        </a:defRPr>
      </a:lvl6pPr>
      <a:lvl7pPr indent="1371600" algn="ctr" defTabSz="457200">
        <a:defRPr>
          <a:solidFill>
            <a:schemeClr val="tx1"/>
          </a:solidFill>
          <a:latin typeface="+mn-lt"/>
          <a:ea typeface="+mn-ea"/>
          <a:cs typeface="+mn-cs"/>
          <a:sym typeface="Chalkduster"/>
        </a:defRPr>
      </a:lvl7pPr>
      <a:lvl8pPr indent="1600200" algn="ctr" defTabSz="457200">
        <a:defRPr>
          <a:solidFill>
            <a:schemeClr val="tx1"/>
          </a:solidFill>
          <a:latin typeface="+mn-lt"/>
          <a:ea typeface="+mn-ea"/>
          <a:cs typeface="+mn-cs"/>
          <a:sym typeface="Chalkduster"/>
        </a:defRPr>
      </a:lvl8pPr>
      <a:lvl9pPr indent="1828800" algn="ctr" defTabSz="457200">
        <a:defRPr>
          <a:solidFill>
            <a:schemeClr val="tx1"/>
          </a:solidFill>
          <a:latin typeface="+mn-lt"/>
          <a:ea typeface="+mn-ea"/>
          <a:cs typeface="+mn-cs"/>
          <a:sym typeface="Chalkduster"/>
        </a:defRPr>
      </a:lvl9pPr>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 Id="rId3" Type="http://schemas.openxmlformats.org/officeDocument/2006/relationships/image" Target="../media/image4.png"/></Relationships>

</file>

<file path=ppt/slides/_rels/slide12.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png"/></Relationships>

</file>

<file path=ppt/slides/_rels/slide20.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22.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23.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27.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image" Target="../media/image1.png"/></Relationships>

</file>

<file path=ppt/slides/_rels/slide9.xml.rels><?xml version="1.0" encoding="UTF-8" standalone="yes"?><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2" name="Shape 32"/>
          <p:cNvSpPr/>
          <p:nvPr>
            <p:ph type="title"/>
          </p:nvPr>
        </p:nvSpPr>
        <p:spPr>
          <a:prstGeom prst="rect">
            <a:avLst/>
          </a:prstGeom>
        </p:spPr>
        <p:txBody>
          <a:bodyPr/>
          <a:lstStyle/>
          <a:p>
            <a:pPr lvl="0">
              <a:defRPr sz="1800">
                <a:solidFill>
                  <a:srgbClr val="000000"/>
                </a:solidFill>
              </a:defRPr>
            </a:pPr>
            <a:r>
              <a:rPr sz="7200">
                <a:solidFill>
                  <a:srgbClr val="FFFFFF"/>
                </a:solidFill>
              </a:rPr>
              <a:t>Il rapporto di filiazione</a:t>
            </a:r>
          </a:p>
        </p:txBody>
      </p:sp>
    </p:spTree>
  </p:cSld>
  <p:clrMapOvr>
    <a:masterClrMapping/>
  </p:clrMapOvr>
  <p:transition spd="med" advClick="1"/>
</p:sld>
</file>

<file path=ppt/slides/slide1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5" name="Shape 55"/>
          <p:cNvSpPr/>
          <p:nvPr>
            <p:ph type="body" idx="1"/>
          </p:nvPr>
        </p:nvSpPr>
        <p:spPr>
          <a:xfrm>
            <a:off x="473819" y="274984"/>
            <a:ext cx="12057162" cy="9203632"/>
          </a:xfrm>
          <a:prstGeom prst="rect">
            <a:avLst/>
          </a:prstGeom>
        </p:spPr>
        <p:txBody>
          <a:bodyPr/>
          <a:lstStyle/>
          <a:p>
            <a:pPr lvl="0" marL="0" indent="0" defTabSz="224027">
              <a:spcBef>
                <a:spcPts val="1700"/>
              </a:spcBef>
              <a:buSzTx/>
              <a:buNone/>
              <a:defRPr sz="1800">
                <a:solidFill>
                  <a:srgbClr val="000000"/>
                </a:solidFill>
              </a:defRPr>
            </a:pPr>
            <a:r>
              <a:rPr sz="2842">
                <a:solidFill>
                  <a:srgbClr val="FFFFFF"/>
                </a:solidFill>
              </a:rPr>
              <a:t>Irrilevanza della nascita in costanza di m. ai fini della costituzione del rapporto di filiazione</a:t>
            </a:r>
            <a:endParaRPr sz="2842">
              <a:solidFill>
                <a:srgbClr val="FFFFFF"/>
              </a:solidFill>
            </a:endParaRPr>
          </a:p>
          <a:p>
            <a:pPr lvl="0" marL="0" indent="0" defTabSz="224027">
              <a:spcBef>
                <a:spcPts val="1700"/>
              </a:spcBef>
              <a:buSzTx/>
              <a:buNone/>
              <a:defRPr sz="1800">
                <a:solidFill>
                  <a:srgbClr val="000000"/>
                </a:solidFill>
              </a:defRPr>
            </a:pPr>
            <a:r>
              <a:rPr sz="1764">
                <a:solidFill>
                  <a:srgbClr val="FFFFFF"/>
                </a:solidFill>
              </a:rPr>
              <a:t>a) la madre può esprimere la volontà di non essere nominata (art. 30 DPR 396):</a:t>
            </a:r>
            <a:endParaRPr sz="1764">
              <a:solidFill>
                <a:srgbClr val="FFFFFF"/>
              </a:solidFill>
            </a:endParaRPr>
          </a:p>
          <a:p>
            <a:pPr lvl="2" marL="0" indent="224027" defTabSz="224027">
              <a:spcBef>
                <a:spcPts val="1700"/>
              </a:spcBef>
              <a:buSzTx/>
              <a:buNone/>
              <a:defRPr sz="1800">
                <a:solidFill>
                  <a:srgbClr val="000000"/>
                </a:solidFill>
              </a:defRPr>
            </a:pPr>
            <a:r>
              <a:rPr sz="1764">
                <a:solidFill>
                  <a:srgbClr val="FFFFFF"/>
                </a:solidFill>
              </a:rPr>
              <a:t>o	solo la donna coniugata, qualora il marito non sia il padre (Renda)</a:t>
            </a:r>
            <a:endParaRPr sz="1764">
              <a:solidFill>
                <a:srgbClr val="FFFFFF"/>
              </a:solidFill>
            </a:endParaRPr>
          </a:p>
          <a:p>
            <a:pPr lvl="2" marL="0" indent="224027" defTabSz="224027">
              <a:spcBef>
                <a:spcPts val="1700"/>
              </a:spcBef>
              <a:buSzTx/>
              <a:buNone/>
              <a:defRPr sz="1800">
                <a:solidFill>
                  <a:srgbClr val="000000"/>
                </a:solidFill>
              </a:defRPr>
            </a:pPr>
            <a:r>
              <a:rPr sz="1764">
                <a:solidFill>
                  <a:srgbClr val="FFFFFF"/>
                </a:solidFill>
              </a:rPr>
              <a:t>o	in ogni caso, qualora la donna (coniugata o meno) intenda rifiutare il rapporto genitoriale (Sesta)</a:t>
            </a:r>
            <a:endParaRPr sz="1764">
              <a:solidFill>
                <a:srgbClr val="FFFFFF"/>
              </a:solidFill>
            </a:endParaRPr>
          </a:p>
          <a:p>
            <a:pPr lvl="3" marL="0" indent="336042" defTabSz="224027">
              <a:spcBef>
                <a:spcPts val="1700"/>
              </a:spcBef>
              <a:buSzTx/>
              <a:buNone/>
              <a:defRPr sz="1800">
                <a:solidFill>
                  <a:srgbClr val="000000"/>
                </a:solidFill>
              </a:defRPr>
            </a:pPr>
            <a:r>
              <a:rPr sz="1764">
                <a:solidFill>
                  <a:srgbClr val="FFFFFF"/>
                </a:solidFill>
              </a:rPr>
              <a:t>♣	argomento testuale: la legge non distingue a seconda dello status della donna</a:t>
            </a:r>
            <a:endParaRPr sz="1764">
              <a:solidFill>
                <a:srgbClr val="FFFFFF"/>
              </a:solidFill>
            </a:endParaRPr>
          </a:p>
          <a:p>
            <a:pPr lvl="3" marL="0" indent="336042" defTabSz="224027">
              <a:spcBef>
                <a:spcPts val="1700"/>
              </a:spcBef>
              <a:buSzTx/>
              <a:buNone/>
              <a:defRPr sz="1800">
                <a:solidFill>
                  <a:srgbClr val="000000"/>
                </a:solidFill>
              </a:defRPr>
            </a:pPr>
            <a:r>
              <a:rPr sz="1764">
                <a:solidFill>
                  <a:srgbClr val="FFFFFF"/>
                </a:solidFill>
              </a:rPr>
              <a:t>♣	disincentivo a aborto e infanticidio : C. Cost. 405/2005; CEDU 13.2.2003, 25.9.2012</a:t>
            </a:r>
            <a:endParaRPr sz="1764">
              <a:solidFill>
                <a:srgbClr val="FFFFFF"/>
              </a:solidFill>
            </a:endParaRPr>
          </a:p>
          <a:p>
            <a:pPr lvl="3" marL="0" indent="336042" defTabSz="224027">
              <a:spcBef>
                <a:spcPts val="1700"/>
              </a:spcBef>
              <a:buSzTx/>
              <a:buNone/>
              <a:defRPr sz="1800">
                <a:solidFill>
                  <a:srgbClr val="000000"/>
                </a:solidFill>
              </a:defRPr>
            </a:pPr>
            <a:r>
              <a:rPr sz="1764">
                <a:solidFill>
                  <a:srgbClr val="FFFFFF"/>
                </a:solidFill>
              </a:rPr>
              <a:t>♣	art. 9/2 l. 40/2004</a:t>
            </a:r>
            <a:endParaRPr sz="1764">
              <a:solidFill>
                <a:srgbClr val="FFFFFF"/>
              </a:solidFill>
            </a:endParaRPr>
          </a:p>
          <a:p>
            <a:pPr lvl="0" marL="0" indent="0" defTabSz="224027">
              <a:spcBef>
                <a:spcPts val="1700"/>
              </a:spcBef>
              <a:buSzTx/>
              <a:buNone/>
              <a:defRPr sz="1800">
                <a:solidFill>
                  <a:srgbClr val="000000"/>
                </a:solidFill>
              </a:defRPr>
            </a:pPr>
            <a:r>
              <a:rPr sz="1764">
                <a:solidFill>
                  <a:srgbClr val="FFFFFF"/>
                </a:solidFill>
              </a:rPr>
              <a:t>b) la donna coniugata può impedire la presunzione di paternità: artt. 250 e 254</a:t>
            </a:r>
            <a:endParaRPr sz="1764">
              <a:solidFill>
                <a:srgbClr val="FFFFFF"/>
              </a:solidFill>
            </a:endParaRPr>
          </a:p>
          <a:p>
            <a:pPr lvl="0" marL="0" indent="0" defTabSz="224027">
              <a:spcBef>
                <a:spcPts val="1700"/>
              </a:spcBef>
              <a:buSzTx/>
              <a:buNone/>
              <a:defRPr sz="1800">
                <a:solidFill>
                  <a:srgbClr val="000000"/>
                </a:solidFill>
              </a:defRPr>
            </a:pPr>
            <a:r>
              <a:rPr sz="1764">
                <a:solidFill>
                  <a:srgbClr val="FFFFFF"/>
                </a:solidFill>
              </a:rPr>
              <a:t>o	art. 250: il figlio nato fuori del matrimonio può essere riconosciuto  dalla madre e dal padre, anche se già uniti in matrimonio con altra persona all'epoca del concepimento. Il riconoscimento può avvenire congiuntamente o separatamente</a:t>
            </a:r>
            <a:endParaRPr sz="1764">
              <a:solidFill>
                <a:srgbClr val="FFFFFF"/>
              </a:solidFill>
            </a:endParaRPr>
          </a:p>
          <a:p>
            <a:pPr lvl="1" marL="0" indent="112013" defTabSz="224027">
              <a:spcBef>
                <a:spcPts val="1700"/>
              </a:spcBef>
              <a:buSzTx/>
              <a:buNone/>
              <a:defRPr sz="1800">
                <a:solidFill>
                  <a:srgbClr val="000000"/>
                </a:solidFill>
              </a:defRPr>
            </a:pPr>
            <a:r>
              <a:rPr sz="1764">
                <a:solidFill>
                  <a:srgbClr val="FFFFFF"/>
                </a:solidFill>
              </a:rPr>
              <a:t>♣	art. 254: modalità del riconoscimento: nell'atto di nascita o con dichiarazione, posteriore alla nascita o al concepimento, davanti ad un ufficiale dello stato civile o in un atto pubblico o in un testamento [...]</a:t>
            </a:r>
            <a:endParaRPr sz="1764">
              <a:solidFill>
                <a:srgbClr val="FFFFFF"/>
              </a:solidFill>
            </a:endParaRPr>
          </a:p>
          <a:p>
            <a:pPr lvl="0" marL="0" indent="0" defTabSz="224027">
              <a:spcBef>
                <a:spcPts val="1700"/>
              </a:spcBef>
              <a:buSzTx/>
              <a:buNone/>
              <a:defRPr sz="1800">
                <a:solidFill>
                  <a:srgbClr val="000000"/>
                </a:solidFill>
              </a:defRPr>
            </a:pPr>
            <a:r>
              <a:rPr sz="1764">
                <a:solidFill>
                  <a:srgbClr val="FFFFFF"/>
                </a:solidFill>
              </a:rPr>
              <a:t>art. 567 c.p. : reato di alterazione di stato: dichiarazioni di nascita nelle quali si fa apparire consapevolmente una situazione diversa da quella reale</a:t>
            </a:r>
          </a:p>
        </p:txBody>
      </p:sp>
    </p:spTree>
  </p:cSld>
  <p:clrMapOvr>
    <a:masterClrMapping/>
  </p:clrMapOvr>
  <p:transition spd="med" advClick="1"/>
</p:sld>
</file>

<file path=ppt/slides/slide1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7" name="Shape 57"/>
          <p:cNvSpPr/>
          <p:nvPr>
            <p:ph type="body" idx="1"/>
          </p:nvPr>
        </p:nvSpPr>
        <p:spPr>
          <a:xfrm>
            <a:off x="208879" y="482599"/>
            <a:ext cx="12300844" cy="8788401"/>
          </a:xfrm>
          <a:prstGeom prst="rect">
            <a:avLst/>
          </a:prstGeom>
        </p:spPr>
        <p:txBody>
          <a:bodyPr/>
          <a:lstStyle/>
          <a:p>
            <a:pPr lvl="0" marL="0" indent="0" defTabSz="320039">
              <a:spcBef>
                <a:spcPts val="2500"/>
              </a:spcBef>
              <a:buSzTx/>
              <a:buNone/>
              <a:defRPr sz="1800">
                <a:solidFill>
                  <a:srgbClr val="000000"/>
                </a:solidFill>
              </a:defRPr>
            </a:pPr>
            <a:r>
              <a:rPr sz="4059">
                <a:solidFill>
                  <a:srgbClr val="FFFFFF"/>
                </a:solidFill>
              </a:rPr>
              <a:t>Prove della filiazione e azioni di stato</a:t>
            </a:r>
            <a:endParaRPr sz="4059">
              <a:solidFill>
                <a:srgbClr val="FFFFFF"/>
              </a:solidFill>
            </a:endParaRPr>
          </a:p>
          <a:p>
            <a:pPr lvl="1" marL="0" indent="160019" defTabSz="320039">
              <a:spcBef>
                <a:spcPts val="2500"/>
              </a:spcBef>
              <a:buSzTx/>
              <a:buNone/>
              <a:defRPr sz="1800">
                <a:solidFill>
                  <a:srgbClr val="000000"/>
                </a:solidFill>
              </a:defRPr>
            </a:pPr>
            <a:r>
              <a:rPr sz="2520">
                <a:solidFill>
                  <a:srgbClr val="FFFFFF"/>
                </a:solidFill>
              </a:rPr>
              <a:t>In mancanza dell’atto di nascita o degli elementi che consentono di provare il possesso di stato        azioni di stato      </a:t>
            </a:r>
            <a:endParaRPr sz="2520">
              <a:solidFill>
                <a:srgbClr val="FFFFFF"/>
              </a:solidFill>
            </a:endParaRPr>
          </a:p>
          <a:p>
            <a:pPr lvl="0" marL="400050" indent="-400050" defTabSz="320039">
              <a:spcBef>
                <a:spcPts val="2500"/>
              </a:spcBef>
              <a:buBlip>
                <a:blip r:embed="rId2"/>
              </a:buBlip>
              <a:defRPr sz="1800">
                <a:solidFill>
                  <a:srgbClr val="000000"/>
                </a:solidFill>
              </a:defRPr>
            </a:pPr>
            <a:r>
              <a:rPr sz="2520">
                <a:solidFill>
                  <a:srgbClr val="FFFFFF"/>
                </a:solidFill>
              </a:rPr>
              <a:t>chi afferma l'esistenza di un rapporto di filiazione </a:t>
            </a:r>
            <a:endParaRPr sz="2520">
              <a:solidFill>
                <a:srgbClr val="FFFFFF"/>
              </a:solidFill>
            </a:endParaRPr>
          </a:p>
          <a:p>
            <a:pPr lvl="1" marL="800100" indent="-400050" defTabSz="320039">
              <a:spcBef>
                <a:spcPts val="2500"/>
              </a:spcBef>
              <a:buBlip>
                <a:blip r:embed="rId2"/>
              </a:buBlip>
              <a:defRPr sz="1800">
                <a:solidFill>
                  <a:srgbClr val="000000"/>
                </a:solidFill>
              </a:defRPr>
            </a:pPr>
            <a:r>
              <a:rPr sz="2520">
                <a:solidFill>
                  <a:srgbClr val="FFFFFF"/>
                </a:solidFill>
              </a:rPr>
              <a:t>reclamo o dichiarazione giudiziale di paternità o maternità</a:t>
            </a:r>
            <a:endParaRPr sz="2520">
              <a:solidFill>
                <a:srgbClr val="FFFFFF"/>
              </a:solidFill>
            </a:endParaRPr>
          </a:p>
          <a:p>
            <a:pPr lvl="3" marL="1600200" indent="-400050" defTabSz="320039">
              <a:spcBef>
                <a:spcPts val="2500"/>
              </a:spcBef>
              <a:buBlip>
                <a:blip r:embed="rId2"/>
              </a:buBlip>
              <a:defRPr sz="1800">
                <a:solidFill>
                  <a:srgbClr val="000000"/>
                </a:solidFill>
              </a:defRPr>
            </a:pPr>
            <a:r>
              <a:rPr sz="2520">
                <a:solidFill>
                  <a:srgbClr val="FFFFFF"/>
                </a:solidFill>
              </a:rPr>
              <a:t>art. 241: « […] la prova della filiazione può darsi in giudizio con ogni mezzo»</a:t>
            </a:r>
            <a:endParaRPr sz="2520">
              <a:solidFill>
                <a:srgbClr val="FFFFFF"/>
              </a:solidFill>
            </a:endParaRPr>
          </a:p>
          <a:p>
            <a:pPr lvl="0" marL="400050" indent="-400050" defTabSz="320039">
              <a:spcBef>
                <a:spcPts val="2500"/>
              </a:spcBef>
              <a:buBlip>
                <a:blip r:embed="rId2"/>
              </a:buBlip>
              <a:defRPr sz="1800">
                <a:solidFill>
                  <a:srgbClr val="000000"/>
                </a:solidFill>
              </a:defRPr>
            </a:pPr>
            <a:r>
              <a:rPr sz="2520">
                <a:solidFill>
                  <a:srgbClr val="FFFFFF"/>
                </a:solidFill>
              </a:rPr>
              <a:t>chi nega lo stato di filiazione basato sull'atto di nascita o sul possesso di stato </a:t>
            </a:r>
            <a:endParaRPr sz="2520">
              <a:solidFill>
                <a:srgbClr val="FFFFFF"/>
              </a:solidFill>
            </a:endParaRPr>
          </a:p>
          <a:p>
            <a:pPr lvl="2" marL="1200150" indent="-400050" defTabSz="320039">
              <a:spcBef>
                <a:spcPts val="2500"/>
              </a:spcBef>
              <a:buBlip>
                <a:blip r:embed="rId2"/>
              </a:buBlip>
              <a:defRPr sz="1800">
                <a:solidFill>
                  <a:srgbClr val="000000"/>
                </a:solidFill>
              </a:defRPr>
            </a:pPr>
            <a:r>
              <a:rPr sz="2520">
                <a:solidFill>
                  <a:srgbClr val="FFFFFF"/>
                </a:solidFill>
              </a:rPr>
              <a:t>disconoscimento o contestazione.</a:t>
            </a:r>
            <a:endParaRPr sz="2520">
              <a:solidFill>
                <a:srgbClr val="FFFFFF"/>
              </a:solidFill>
            </a:endParaRPr>
          </a:p>
          <a:p>
            <a:pPr lvl="0" marL="0" indent="0" defTabSz="320039">
              <a:spcBef>
                <a:spcPts val="2500"/>
              </a:spcBef>
              <a:buSzTx/>
              <a:buNone/>
              <a:defRPr sz="1800">
                <a:solidFill>
                  <a:srgbClr val="000000"/>
                </a:solidFill>
              </a:defRPr>
            </a:pPr>
            <a:r>
              <a:rPr sz="2520">
                <a:solidFill>
                  <a:srgbClr val="FFFFFF"/>
                </a:solidFill>
              </a:rPr>
              <a:t>Azioni di stato: accertamento erga omnes: sono litisconsorti necessari i genitori e il figlio (art. 247)</a:t>
            </a:r>
          </a:p>
        </p:txBody>
      </p:sp>
      <p:pic>
        <p:nvPicPr>
          <p:cNvPr id="58" name=""/>
          <p:cNvPicPr/>
          <p:nvPr/>
        </p:nvPicPr>
        <p:blipFill>
          <a:blip r:embed="rId3">
            <a:extLst/>
          </a:blip>
          <a:stretch>
            <a:fillRect/>
          </a:stretch>
        </p:blipFill>
        <p:spPr>
          <a:xfrm>
            <a:off x="8466952" y="2326880"/>
            <a:ext cx="992370" cy="405070"/>
          </a:xfrm>
          <a:prstGeom prst="rect">
            <a:avLst/>
          </a:prstGeom>
        </p:spPr>
      </p:pic>
    </p:spTree>
  </p:cSld>
  <p:clrMapOvr>
    <a:masterClrMapping/>
  </p:clrMapOvr>
  <p:transition spd="med" advClick="1"/>
</p:sld>
</file>

<file path=ppt/slides/slide1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1" name="Shape 61"/>
          <p:cNvSpPr/>
          <p:nvPr>
            <p:ph type="body" idx="1"/>
          </p:nvPr>
        </p:nvSpPr>
        <p:spPr>
          <a:xfrm>
            <a:off x="352425" y="324941"/>
            <a:ext cx="12299950" cy="9297443"/>
          </a:xfrm>
          <a:prstGeom prst="rect">
            <a:avLst/>
          </a:prstGeom>
        </p:spPr>
        <p:txBody>
          <a:bodyPr/>
          <a:lstStyle/>
          <a:p>
            <a:pPr lvl="0" marL="0" indent="0" defTabSz="205739">
              <a:spcBef>
                <a:spcPts val="1600"/>
              </a:spcBef>
              <a:buSzTx/>
              <a:buNone/>
              <a:defRPr sz="1800">
                <a:solidFill>
                  <a:srgbClr val="000000"/>
                </a:solidFill>
              </a:defRPr>
            </a:pPr>
            <a:r>
              <a:rPr sz="2159">
                <a:solidFill>
                  <a:srgbClr val="FFFFFF"/>
                </a:solidFill>
              </a:rPr>
              <a:t>Costituzione del rapporto di filiazione nel matrimonio</a:t>
            </a:r>
            <a:endParaRPr sz="2159">
              <a:solidFill>
                <a:srgbClr val="FFFFFF"/>
              </a:solidFill>
            </a:endParaRPr>
          </a:p>
          <a:p>
            <a:pPr lvl="0" marL="0" indent="0" defTabSz="205739">
              <a:spcBef>
                <a:spcPts val="1600"/>
              </a:spcBef>
              <a:buSzTx/>
              <a:buNone/>
              <a:defRPr sz="1800">
                <a:solidFill>
                  <a:srgbClr val="000000"/>
                </a:solidFill>
              </a:defRPr>
            </a:pPr>
            <a:r>
              <a:rPr sz="1619">
                <a:solidFill>
                  <a:srgbClr val="FFFFFF"/>
                </a:solidFill>
              </a:rPr>
              <a:t>a) parto in costanza del m. (atti dello stato civile)</a:t>
            </a:r>
            <a:endParaRPr sz="1619">
              <a:solidFill>
                <a:srgbClr val="FFFFFF"/>
              </a:solidFill>
            </a:endParaRPr>
          </a:p>
          <a:p>
            <a:pPr lvl="1" marL="0" indent="102869" defTabSz="205739">
              <a:spcBef>
                <a:spcPts val="1600"/>
              </a:spcBef>
              <a:buSzTx/>
              <a:buNone/>
              <a:defRPr sz="1800">
                <a:solidFill>
                  <a:srgbClr val="000000"/>
                </a:solidFill>
              </a:defRPr>
            </a:pPr>
            <a:r>
              <a:rPr sz="1619">
                <a:solidFill>
                  <a:srgbClr val="FFFFFF"/>
                </a:solidFill>
              </a:rPr>
              <a:t>•	art. 128/2: lo stato di filiazione si costituisce anche se il m. è dichiarato nullo</a:t>
            </a:r>
            <a:endParaRPr sz="1619">
              <a:solidFill>
                <a:srgbClr val="FFFFFF"/>
              </a:solidFill>
            </a:endParaRPr>
          </a:p>
          <a:p>
            <a:pPr lvl="1" marL="0" indent="102869" defTabSz="205739">
              <a:spcBef>
                <a:spcPts val="1600"/>
              </a:spcBef>
              <a:buSzTx/>
              <a:buNone/>
              <a:defRPr sz="1800">
                <a:solidFill>
                  <a:srgbClr val="000000"/>
                </a:solidFill>
              </a:defRPr>
            </a:pPr>
            <a:r>
              <a:rPr sz="1619">
                <a:solidFill>
                  <a:srgbClr val="FFFFFF"/>
                </a:solidFill>
              </a:rPr>
              <a:t>•	 ≠ incesto tra coniugi in mf (art. 128/4)</a:t>
            </a:r>
            <a:endParaRPr sz="1619">
              <a:solidFill>
                <a:srgbClr val="FFFFFF"/>
              </a:solidFill>
            </a:endParaRPr>
          </a:p>
          <a:p>
            <a:pPr lvl="4" marL="0" indent="411479" defTabSz="205739">
              <a:spcBef>
                <a:spcPts val="1600"/>
              </a:spcBef>
              <a:buSzTx/>
              <a:buNone/>
              <a:defRPr sz="1800">
                <a:solidFill>
                  <a:srgbClr val="000000"/>
                </a:solidFill>
              </a:defRPr>
            </a:pPr>
            <a:r>
              <a:rPr sz="1619">
                <a:solidFill>
                  <a:srgbClr val="FFFFFF"/>
                </a:solidFill>
              </a:rPr>
              <a:t>o	art. 251: autorizzazione giudiziale al riconoscimento</a:t>
            </a:r>
            <a:endParaRPr sz="1619">
              <a:solidFill>
                <a:srgbClr val="FFFFFF"/>
              </a:solidFill>
            </a:endParaRPr>
          </a:p>
          <a:p>
            <a:pPr lvl="2" marL="0" indent="205739" defTabSz="205739">
              <a:spcBef>
                <a:spcPts val="1600"/>
              </a:spcBef>
              <a:buSzTx/>
              <a:buNone/>
              <a:defRPr sz="1800">
                <a:solidFill>
                  <a:srgbClr val="000000"/>
                </a:solidFill>
              </a:defRPr>
            </a:pPr>
            <a:r>
              <a:rPr sz="1619">
                <a:solidFill>
                  <a:srgbClr val="FFFFFF"/>
                </a:solidFill>
              </a:rPr>
              <a:t>•	La riforma del 2012 ha eliminato il riferimento dell'art. 128/4 alla bigamia. </a:t>
            </a:r>
            <a:endParaRPr sz="1619">
              <a:solidFill>
                <a:srgbClr val="FFFFFF"/>
              </a:solidFill>
            </a:endParaRPr>
          </a:p>
          <a:p>
            <a:pPr lvl="0" marL="0" indent="0" defTabSz="205739">
              <a:spcBef>
                <a:spcPts val="1600"/>
              </a:spcBef>
              <a:buSzTx/>
              <a:buNone/>
              <a:defRPr sz="1800">
                <a:solidFill>
                  <a:srgbClr val="000000"/>
                </a:solidFill>
              </a:defRPr>
            </a:pPr>
            <a:r>
              <a:rPr sz="1619">
                <a:solidFill>
                  <a:srgbClr val="FFFFFF"/>
                </a:solidFill>
              </a:rPr>
              <a:t>b) paternità del marito</a:t>
            </a:r>
            <a:endParaRPr sz="1619">
              <a:solidFill>
                <a:srgbClr val="FFFFFF"/>
              </a:solidFill>
            </a:endParaRPr>
          </a:p>
          <a:p>
            <a:pPr lvl="0" marL="0" indent="0" defTabSz="205739">
              <a:spcBef>
                <a:spcPts val="1600"/>
              </a:spcBef>
              <a:buSzTx/>
              <a:buNone/>
              <a:defRPr sz="1800">
                <a:solidFill>
                  <a:srgbClr val="000000"/>
                </a:solidFill>
              </a:defRPr>
            </a:pPr>
            <a:r>
              <a:rPr sz="1619">
                <a:solidFill>
                  <a:srgbClr val="FFFFFF"/>
                </a:solidFill>
              </a:rPr>
              <a:t>•	regime di presunzioni</a:t>
            </a:r>
            <a:endParaRPr sz="1619">
              <a:solidFill>
                <a:srgbClr val="FFFFFF"/>
              </a:solidFill>
            </a:endParaRPr>
          </a:p>
          <a:p>
            <a:pPr lvl="2" marL="0" indent="205739" defTabSz="205739">
              <a:spcBef>
                <a:spcPts val="1600"/>
              </a:spcBef>
              <a:buSzTx/>
              <a:buNone/>
              <a:defRPr sz="1800">
                <a:solidFill>
                  <a:srgbClr val="000000"/>
                </a:solidFill>
              </a:defRPr>
            </a:pPr>
            <a:r>
              <a:rPr sz="1619">
                <a:solidFill>
                  <a:srgbClr val="FFFFFF"/>
                </a:solidFill>
              </a:rPr>
              <a:t>o	art. 231 (nov. dall'art. 8, d.lgs 154/2013): il marito è il padre del figlio concepito o nato durante il m.</a:t>
            </a:r>
            <a:endParaRPr sz="1619">
              <a:solidFill>
                <a:srgbClr val="FFFFFF"/>
              </a:solidFill>
            </a:endParaRPr>
          </a:p>
          <a:p>
            <a:pPr lvl="3" marL="0" indent="308609" defTabSz="205739">
              <a:spcBef>
                <a:spcPts val="1600"/>
              </a:spcBef>
              <a:buSzTx/>
              <a:buNone/>
              <a:defRPr sz="1800">
                <a:solidFill>
                  <a:srgbClr val="000000"/>
                </a:solidFill>
              </a:defRPr>
            </a:pPr>
            <a:r>
              <a:rPr sz="1619">
                <a:solidFill>
                  <a:srgbClr val="FFFFFF"/>
                </a:solidFill>
              </a:rPr>
              <a:t>♣	art. 232/1: si considera concepito durante il m. colui che è nato entro 300 giorni dalla data dell'annullamento/scioglimento/cessazione degli effetti civili del m.</a:t>
            </a:r>
            <a:endParaRPr sz="1619">
              <a:solidFill>
                <a:srgbClr val="FFFFFF"/>
              </a:solidFill>
            </a:endParaRPr>
          </a:p>
          <a:p>
            <a:pPr lvl="1" marL="0" indent="102869" defTabSz="205739">
              <a:spcBef>
                <a:spcPts val="1600"/>
              </a:spcBef>
              <a:buSzTx/>
              <a:buNone/>
              <a:defRPr sz="1800">
                <a:solidFill>
                  <a:srgbClr val="000000"/>
                </a:solidFill>
              </a:defRPr>
            </a:pPr>
            <a:r>
              <a:rPr sz="1619">
                <a:solidFill>
                  <a:srgbClr val="FFFFFF"/>
                </a:solidFill>
              </a:rPr>
              <a:t>•	art. 232/2 e 234/2 : la presunzione non opera se al momento della nascita sono trascorsi 300 gg. dalla pronuncia di separazione giudiziale/omologa della separazione consensuale/comparizione dei coniugi davanti al giudice </a:t>
            </a:r>
            <a:endParaRPr sz="1619">
              <a:solidFill>
                <a:srgbClr val="FFFFFF"/>
              </a:solidFill>
            </a:endParaRPr>
          </a:p>
          <a:p>
            <a:pPr lvl="0" marL="0" indent="0" defTabSz="205739">
              <a:spcBef>
                <a:spcPts val="1600"/>
              </a:spcBef>
              <a:buSzTx/>
              <a:buNone/>
              <a:defRPr sz="1800">
                <a:solidFill>
                  <a:srgbClr val="000000"/>
                </a:solidFill>
              </a:defRPr>
            </a:pPr>
            <a:r>
              <a:rPr sz="1619">
                <a:solidFill>
                  <a:srgbClr val="FFFFFF"/>
                </a:solidFill>
              </a:rPr>
              <a:t>c) concepimento o nascita nel m.</a:t>
            </a:r>
            <a:endParaRPr sz="1619">
              <a:solidFill>
                <a:srgbClr val="FFFFFF"/>
              </a:solidFill>
            </a:endParaRPr>
          </a:p>
          <a:p>
            <a:pPr lvl="1" marL="0" indent="102869" defTabSz="205739">
              <a:spcBef>
                <a:spcPts val="1600"/>
              </a:spcBef>
              <a:buSzTx/>
              <a:buNone/>
              <a:defRPr sz="1800">
                <a:solidFill>
                  <a:srgbClr val="000000"/>
                </a:solidFill>
              </a:defRPr>
            </a:pPr>
            <a:r>
              <a:rPr sz="1619">
                <a:solidFill>
                  <a:srgbClr val="FFFFFF"/>
                </a:solidFill>
              </a:rPr>
              <a:t>•	art. 234: nascita del figlio dopo i trecento giorni è possibile dimostrare (in sede di reclamo dello stato di figlio) che il concepimento è avvenuto durante il matrimonio: gestazione anomala</a:t>
            </a:r>
            <a:endParaRPr sz="1619">
              <a:solidFill>
                <a:srgbClr val="FFFFFF"/>
              </a:solidFill>
            </a:endParaRPr>
          </a:p>
          <a:p>
            <a:pPr lvl="4" marL="0" indent="411479" defTabSz="205739">
              <a:spcBef>
                <a:spcPts val="1600"/>
              </a:spcBef>
              <a:buSzTx/>
              <a:buNone/>
              <a:defRPr sz="1800">
                <a:solidFill>
                  <a:srgbClr val="000000"/>
                </a:solidFill>
              </a:defRPr>
            </a:pPr>
            <a:r>
              <a:rPr sz="1619">
                <a:solidFill>
                  <a:srgbClr val="FFFFFF"/>
                </a:solidFill>
              </a:rPr>
              <a:t>•	in mancanza di tale prova, il rapporto di filiazione si può costituire soltanto con l'azione di riconoscimento o con l'azione di dichiarazione di paternità/maternità</a:t>
            </a:r>
          </a:p>
        </p:txBody>
      </p:sp>
    </p:spTree>
  </p:cSld>
  <p:clrMapOvr>
    <a:masterClrMapping/>
  </p:clrMapOvr>
  <p:transition spd="med" advClick="1"/>
</p:sld>
</file>

<file path=ppt/slides/slide1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3" name="Shape 63"/>
          <p:cNvSpPr/>
          <p:nvPr>
            <p:ph type="body" idx="1"/>
          </p:nvPr>
        </p:nvSpPr>
        <p:spPr>
          <a:xfrm>
            <a:off x="306933" y="-98326"/>
            <a:ext cx="12390934" cy="9753601"/>
          </a:xfrm>
          <a:prstGeom prst="rect">
            <a:avLst/>
          </a:prstGeom>
        </p:spPr>
        <p:txBody>
          <a:bodyPr/>
          <a:lstStyle/>
          <a:p>
            <a:pPr lvl="0" marL="0" indent="0" defTabSz="205739">
              <a:spcBef>
                <a:spcPts val="1600"/>
              </a:spcBef>
              <a:buSzTx/>
              <a:buNone/>
              <a:defRPr sz="1800">
                <a:solidFill>
                  <a:srgbClr val="000000"/>
                </a:solidFill>
              </a:defRPr>
            </a:pPr>
            <a:r>
              <a:rPr sz="3375">
                <a:solidFill>
                  <a:srgbClr val="FFFFFF"/>
                </a:solidFill>
              </a:rPr>
              <a:t>Disconoscimento della paternità: art. 243-bis</a:t>
            </a:r>
            <a:endParaRPr sz="3375">
              <a:solidFill>
                <a:srgbClr val="FFFFFF"/>
              </a:solidFill>
            </a:endParaRPr>
          </a:p>
          <a:p>
            <a:pPr lvl="0" marL="0" indent="0" defTabSz="205739">
              <a:spcBef>
                <a:spcPts val="1600"/>
              </a:spcBef>
              <a:buSzTx/>
              <a:buNone/>
              <a:defRPr sz="1800">
                <a:solidFill>
                  <a:srgbClr val="000000"/>
                </a:solidFill>
              </a:defRPr>
            </a:pPr>
            <a:r>
              <a:rPr sz="1619">
                <a:solidFill>
                  <a:srgbClr val="FFFFFF"/>
                </a:solidFill>
              </a:rPr>
              <a:t>•	legittimazione : ciascuno dei coniugi; figlio (non il padre biologico: C. Cost. 429/91)</a:t>
            </a:r>
            <a:endParaRPr sz="1619">
              <a:solidFill>
                <a:srgbClr val="FFFFFF"/>
              </a:solidFill>
            </a:endParaRPr>
          </a:p>
          <a:p>
            <a:pPr lvl="0" marL="0" indent="0" defTabSz="205739">
              <a:spcBef>
                <a:spcPts val="1600"/>
              </a:spcBef>
              <a:buSzTx/>
              <a:buNone/>
              <a:defRPr sz="1800">
                <a:solidFill>
                  <a:srgbClr val="000000"/>
                </a:solidFill>
              </a:defRPr>
            </a:pPr>
            <a:r>
              <a:rPr sz="1619">
                <a:solidFill>
                  <a:srgbClr val="FFFFFF"/>
                </a:solidFill>
              </a:rPr>
              <a:t>•	art. 244: termini decadenziali differenziati  </a:t>
            </a:r>
            <a:endParaRPr sz="1619">
              <a:solidFill>
                <a:srgbClr val="FFFFFF"/>
              </a:solidFill>
            </a:endParaRPr>
          </a:p>
          <a:p>
            <a:pPr lvl="1" marL="0" indent="102869" defTabSz="205739">
              <a:spcBef>
                <a:spcPts val="1600"/>
              </a:spcBef>
              <a:buSzTx/>
              <a:buNone/>
              <a:defRPr sz="1800">
                <a:solidFill>
                  <a:srgbClr val="000000"/>
                </a:solidFill>
              </a:defRPr>
            </a:pPr>
            <a:r>
              <a:rPr sz="1619">
                <a:solidFill>
                  <a:srgbClr val="FFFFFF"/>
                </a:solidFill>
              </a:rPr>
              <a:t>o	il marito : un anno</a:t>
            </a:r>
            <a:endParaRPr sz="1619">
              <a:solidFill>
                <a:srgbClr val="FFFFFF"/>
              </a:solidFill>
            </a:endParaRPr>
          </a:p>
          <a:p>
            <a:pPr lvl="2" marL="0" indent="205739" defTabSz="205739">
              <a:spcBef>
                <a:spcPts val="1600"/>
              </a:spcBef>
              <a:buSzTx/>
              <a:buNone/>
              <a:defRPr sz="1800">
                <a:solidFill>
                  <a:srgbClr val="000000"/>
                </a:solidFill>
              </a:defRPr>
            </a:pPr>
            <a:r>
              <a:rPr sz="1619">
                <a:solidFill>
                  <a:srgbClr val="FFFFFF"/>
                </a:solidFill>
              </a:rPr>
              <a:t>♣	dal momento della nascita: se si trovava nel luogo in cui è avvenuto il parto</a:t>
            </a:r>
            <a:endParaRPr sz="1619">
              <a:solidFill>
                <a:srgbClr val="FFFFFF"/>
              </a:solidFill>
            </a:endParaRPr>
          </a:p>
          <a:p>
            <a:pPr lvl="2" marL="0" indent="205739" defTabSz="205739">
              <a:spcBef>
                <a:spcPts val="1600"/>
              </a:spcBef>
              <a:buSzTx/>
              <a:buNone/>
              <a:defRPr sz="1800">
                <a:solidFill>
                  <a:srgbClr val="000000"/>
                </a:solidFill>
              </a:defRPr>
            </a:pPr>
            <a:r>
              <a:rPr sz="1619">
                <a:solidFill>
                  <a:srgbClr val="FFFFFF"/>
                </a:solidFill>
              </a:rPr>
              <a:t>♣	dal giorno del ritorno: allontanamento</a:t>
            </a:r>
            <a:endParaRPr sz="1619">
              <a:solidFill>
                <a:srgbClr val="FFFFFF"/>
              </a:solidFill>
            </a:endParaRPr>
          </a:p>
          <a:p>
            <a:pPr lvl="2" marL="0" indent="205739" defTabSz="205739">
              <a:spcBef>
                <a:spcPts val="1600"/>
              </a:spcBef>
              <a:buSzTx/>
              <a:buNone/>
              <a:defRPr sz="1800">
                <a:solidFill>
                  <a:srgbClr val="000000"/>
                </a:solidFill>
              </a:defRPr>
            </a:pPr>
            <a:r>
              <a:rPr sz="1619">
                <a:solidFill>
                  <a:srgbClr val="FFFFFF"/>
                </a:solidFill>
              </a:rPr>
              <a:t>♣	dalla notizia della nascita: prova di essere stato ignaro della nascita </a:t>
            </a:r>
            <a:endParaRPr sz="1619">
              <a:solidFill>
                <a:srgbClr val="FFFFFF"/>
              </a:solidFill>
            </a:endParaRPr>
          </a:p>
          <a:p>
            <a:pPr lvl="2" marL="0" indent="205739" defTabSz="205739">
              <a:spcBef>
                <a:spcPts val="1600"/>
              </a:spcBef>
              <a:buSzTx/>
              <a:buNone/>
              <a:defRPr sz="1800">
                <a:solidFill>
                  <a:srgbClr val="000000"/>
                </a:solidFill>
              </a:defRPr>
            </a:pPr>
            <a:r>
              <a:rPr sz="1619">
                <a:solidFill>
                  <a:srgbClr val="FFFFFF"/>
                </a:solidFill>
              </a:rPr>
              <a:t>♣	dalla data della scoperta: adulterio, sterilità</a:t>
            </a:r>
            <a:endParaRPr sz="1619">
              <a:solidFill>
                <a:srgbClr val="FFFFFF"/>
              </a:solidFill>
            </a:endParaRPr>
          </a:p>
          <a:p>
            <a:pPr lvl="1" marL="0" indent="102869" defTabSz="205739">
              <a:spcBef>
                <a:spcPts val="1600"/>
              </a:spcBef>
              <a:buSzTx/>
              <a:buNone/>
              <a:defRPr sz="1800">
                <a:solidFill>
                  <a:srgbClr val="000000"/>
                </a:solidFill>
              </a:defRPr>
            </a:pPr>
            <a:r>
              <a:rPr sz="1619">
                <a:solidFill>
                  <a:srgbClr val="FFFFFF"/>
                </a:solidFill>
              </a:rPr>
              <a:t>o	la madre: sei mesi dalla nascita del figlio o dalla scoperta della sterilità del marito </a:t>
            </a:r>
            <a:endParaRPr sz="1619">
              <a:solidFill>
                <a:srgbClr val="FFFFFF"/>
              </a:solidFill>
            </a:endParaRPr>
          </a:p>
          <a:p>
            <a:pPr lvl="0" marL="0" indent="0" defTabSz="205739">
              <a:spcBef>
                <a:spcPts val="1600"/>
              </a:spcBef>
              <a:buSzTx/>
              <a:buNone/>
              <a:defRPr sz="1800">
                <a:solidFill>
                  <a:srgbClr val="000000"/>
                </a:solidFill>
              </a:defRPr>
            </a:pPr>
            <a:r>
              <a:rPr sz="1619">
                <a:solidFill>
                  <a:srgbClr val="FFFFFF"/>
                </a:solidFill>
              </a:rPr>
              <a:t>•	art. 244/4: [se ad agire sono i genitori] l'azione non può essere proposta dopo cinque anni dalla nascita. Norma di chiusura : ratio : certezza dello status filiale</a:t>
            </a:r>
            <a:endParaRPr sz="1619">
              <a:solidFill>
                <a:srgbClr val="FFFFFF"/>
              </a:solidFill>
            </a:endParaRPr>
          </a:p>
          <a:p>
            <a:pPr lvl="2" marL="0" indent="205739" defTabSz="205739">
              <a:spcBef>
                <a:spcPts val="1600"/>
              </a:spcBef>
              <a:buSzTx/>
              <a:buNone/>
              <a:defRPr sz="1800">
                <a:solidFill>
                  <a:srgbClr val="000000"/>
                </a:solidFill>
              </a:defRPr>
            </a:pPr>
            <a:r>
              <a:rPr sz="1619">
                <a:solidFill>
                  <a:srgbClr val="FFFFFF"/>
                </a:solidFill>
              </a:rPr>
              <a:t>o	art. 244/5: figlio maggiorenne: l'azione è imprescrittibile </a:t>
            </a:r>
            <a:endParaRPr sz="1619">
              <a:solidFill>
                <a:srgbClr val="FFFFFF"/>
              </a:solidFill>
            </a:endParaRPr>
          </a:p>
          <a:p>
            <a:pPr lvl="2" marL="0" indent="205739" defTabSz="205739">
              <a:spcBef>
                <a:spcPts val="1600"/>
              </a:spcBef>
              <a:buSzTx/>
              <a:buNone/>
              <a:defRPr sz="1800">
                <a:solidFill>
                  <a:srgbClr val="000000"/>
                </a:solidFill>
              </a:defRPr>
            </a:pPr>
            <a:r>
              <a:rPr sz="1619">
                <a:solidFill>
                  <a:srgbClr val="FFFFFF"/>
                </a:solidFill>
              </a:rPr>
              <a:t>o	minore di età: l'azione può essere promossa da un curatore speciale nominato dal giudice su istanza del minore (+14 aa), PM, dell'altro genitore</a:t>
            </a:r>
            <a:endParaRPr sz="1619">
              <a:solidFill>
                <a:srgbClr val="FFFFFF"/>
              </a:solidFill>
            </a:endParaRPr>
          </a:p>
          <a:p>
            <a:pPr lvl="0" marL="0" indent="0" defTabSz="205739">
              <a:spcBef>
                <a:spcPts val="1600"/>
              </a:spcBef>
              <a:buSzTx/>
              <a:buNone/>
              <a:defRPr sz="1800">
                <a:solidFill>
                  <a:srgbClr val="000000"/>
                </a:solidFill>
              </a:defRPr>
            </a:pPr>
            <a:r>
              <a:rPr sz="1619">
                <a:solidFill>
                  <a:srgbClr val="FFFFFF"/>
                </a:solidFill>
              </a:rPr>
              <a:t>•	art. 246: morte del soggetto legittimato prima del decorso del termine decadenziale</a:t>
            </a:r>
            <a:endParaRPr sz="1619">
              <a:solidFill>
                <a:srgbClr val="FFFFFF"/>
              </a:solidFill>
            </a:endParaRPr>
          </a:p>
          <a:p>
            <a:pPr lvl="2" marL="0" indent="205739" defTabSz="205739">
              <a:spcBef>
                <a:spcPts val="1600"/>
              </a:spcBef>
              <a:buSzTx/>
              <a:buNone/>
              <a:defRPr sz="1800">
                <a:solidFill>
                  <a:srgbClr val="000000"/>
                </a:solidFill>
              </a:defRPr>
            </a:pPr>
            <a:r>
              <a:rPr sz="1619">
                <a:solidFill>
                  <a:srgbClr val="FFFFFF"/>
                </a:solidFill>
              </a:rPr>
              <a:t>o	morte di uno dei coniugi: può esercitare l'azione uno qualsiasi degli ascendenti o discendenti</a:t>
            </a:r>
            <a:endParaRPr sz="1619">
              <a:solidFill>
                <a:srgbClr val="FFFFFF"/>
              </a:solidFill>
            </a:endParaRPr>
          </a:p>
          <a:p>
            <a:pPr lvl="2" marL="0" indent="205739" defTabSz="205739">
              <a:spcBef>
                <a:spcPts val="1600"/>
              </a:spcBef>
              <a:buSzTx/>
              <a:buNone/>
              <a:defRPr sz="1800">
                <a:solidFill>
                  <a:srgbClr val="000000"/>
                </a:solidFill>
              </a:defRPr>
            </a:pPr>
            <a:r>
              <a:rPr sz="1619">
                <a:solidFill>
                  <a:srgbClr val="FFFFFF"/>
                </a:solidFill>
              </a:rPr>
              <a:t>o	morte dei figlio: può esercitare l'azione un discendente o il coniuge </a:t>
            </a:r>
            <a:endParaRPr sz="1619">
              <a:solidFill>
                <a:srgbClr val="FFFFFF"/>
              </a:solidFill>
            </a:endParaRPr>
          </a:p>
          <a:p>
            <a:pPr lvl="0" marL="0" indent="0" defTabSz="205739">
              <a:spcBef>
                <a:spcPts val="1600"/>
              </a:spcBef>
              <a:buSzTx/>
              <a:buNone/>
              <a:defRPr sz="1800">
                <a:solidFill>
                  <a:srgbClr val="000000"/>
                </a:solidFill>
              </a:defRPr>
            </a:pPr>
            <a:r>
              <a:rPr sz="1619">
                <a:solidFill>
                  <a:srgbClr val="FFFFFF"/>
                </a:solidFill>
              </a:rPr>
              <a:t>Prova: consulenza genetica. C.Cost. 266/2006: l’art. 235/1 n. 3 è illegittimo nella parte in cui subordina le prove genetiche alla previa dimostrazione dell’adulterio della moglie. </a:t>
            </a:r>
          </a:p>
        </p:txBody>
      </p:sp>
    </p:spTree>
  </p:cSld>
  <p:clrMapOvr>
    <a:masterClrMapping/>
  </p:clrMapOvr>
  <p:transition spd="med" advClick="1"/>
</p:sld>
</file>

<file path=ppt/slides/slide1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5" name="Shape 65"/>
          <p:cNvSpPr/>
          <p:nvPr>
            <p:ph type="body" idx="1"/>
          </p:nvPr>
        </p:nvSpPr>
        <p:spPr>
          <a:xfrm>
            <a:off x="466625" y="260697"/>
            <a:ext cx="12071550" cy="9232206"/>
          </a:xfrm>
          <a:prstGeom prst="rect">
            <a:avLst/>
          </a:prstGeom>
        </p:spPr>
        <p:txBody>
          <a:bodyPr/>
          <a:lstStyle/>
          <a:p>
            <a:pPr lvl="0" marL="0" indent="0" defTabSz="274320">
              <a:spcBef>
                <a:spcPts val="2100"/>
              </a:spcBef>
              <a:buSzTx/>
              <a:buNone/>
              <a:defRPr sz="1800">
                <a:solidFill>
                  <a:srgbClr val="000000"/>
                </a:solidFill>
              </a:defRPr>
            </a:pPr>
            <a:r>
              <a:rPr sz="2760">
                <a:solidFill>
                  <a:srgbClr val="FFFFFF"/>
                </a:solidFill>
              </a:rPr>
              <a:t>Azione di contestazione dello stato di figlio: art. 240 per rinvio all’art. 239</a:t>
            </a:r>
            <a:endParaRPr sz="276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a) contestazione di maternità: il figlio non è stato partorito da colei che risulta come madre agli atti dello stato civile (artt. 240, 239/1): </a:t>
            </a:r>
            <a:endParaRPr sz="2160">
              <a:solidFill>
                <a:srgbClr val="FFFFFF"/>
              </a:solidFill>
            </a:endParaRPr>
          </a:p>
          <a:p>
            <a:pPr lvl="2" marL="0" indent="274320" defTabSz="274320">
              <a:spcBef>
                <a:spcPts val="2100"/>
              </a:spcBef>
              <a:buSzTx/>
              <a:buNone/>
              <a:defRPr sz="1800">
                <a:solidFill>
                  <a:srgbClr val="000000"/>
                </a:solidFill>
              </a:defRPr>
            </a:pPr>
            <a:r>
              <a:rPr sz="2160">
                <a:solidFill>
                  <a:srgbClr val="FFFFFF"/>
                </a:solidFill>
              </a:rPr>
              <a:t>•	supposizione di parto: il bambino è stato partorito da un'altra donna</a:t>
            </a:r>
            <a:endParaRPr sz="2160">
              <a:solidFill>
                <a:srgbClr val="FFFFFF"/>
              </a:solidFill>
            </a:endParaRPr>
          </a:p>
          <a:p>
            <a:pPr lvl="2" marL="0" indent="274320" defTabSz="274320">
              <a:spcBef>
                <a:spcPts val="2100"/>
              </a:spcBef>
              <a:buSzTx/>
              <a:buNone/>
              <a:defRPr sz="1800">
                <a:solidFill>
                  <a:srgbClr val="000000"/>
                </a:solidFill>
              </a:defRPr>
            </a:pPr>
            <a:r>
              <a:rPr sz="2160">
                <a:solidFill>
                  <a:srgbClr val="FFFFFF"/>
                </a:solidFill>
              </a:rPr>
              <a:t>•	sostituzione di neonato </a:t>
            </a:r>
            <a:endParaRPr sz="216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b) il caso del figlio (nato nel matrimonio), ma iscritto (nei registri dello stato civile) come figlio di genitori ignoti, a meno che non vi sia stata adozione (art. 240, 239/2) </a:t>
            </a:r>
            <a:endParaRPr sz="2160">
              <a:solidFill>
                <a:srgbClr val="FFFFFF"/>
              </a:solidFill>
            </a:endParaRPr>
          </a:p>
          <a:p>
            <a:pPr lvl="1" marL="0" indent="137160" defTabSz="274320">
              <a:spcBef>
                <a:spcPts val="2100"/>
              </a:spcBef>
              <a:buSzTx/>
              <a:buNone/>
              <a:defRPr sz="1800">
                <a:solidFill>
                  <a:srgbClr val="000000"/>
                </a:solidFill>
              </a:defRPr>
            </a:pPr>
            <a:r>
              <a:rPr sz="2160">
                <a:solidFill>
                  <a:srgbClr val="FFFFFF"/>
                </a:solidFill>
              </a:rPr>
              <a:t>•	 ?!? il bambino iscritto come figlio di genitori ignoti è privo di uno stato di filiazione. Di conseguenza non c'è interesse a proporre azione di contestazione, ma è possibile agire direttamente in reclamo</a:t>
            </a:r>
            <a:endParaRPr sz="216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L'azione non è soggetta a termini decadenziali. È legittimato chiunque dimostri un interesse rilevante. Sono litisconsorti necessari i genitori. L'azione è rivolta contro il figlio, qualora non sia attore.</a:t>
            </a:r>
            <a:endParaRPr sz="2160">
              <a:solidFill>
                <a:srgbClr val="FFFFFF"/>
              </a:solidFill>
            </a:endParaRPr>
          </a:p>
          <a:p>
            <a:pPr lvl="0" marL="0" indent="0" defTabSz="274320">
              <a:spcBef>
                <a:spcPts val="2100"/>
              </a:spcBef>
              <a:buSzTx/>
              <a:buNone/>
              <a:defRPr sz="1800">
                <a:solidFill>
                  <a:srgbClr val="000000"/>
                </a:solidFill>
              </a:defRPr>
            </a:pPr>
            <a:r>
              <a:rPr sz="2160">
                <a:solidFill>
                  <a:srgbClr val="FFFFFF"/>
                </a:solidFill>
              </a:rPr>
              <a:t>G.: non può essere utilizzata per superare la presunzione di paternità (disciplina speciale: azione di disconoscimento).</a:t>
            </a:r>
          </a:p>
        </p:txBody>
      </p:sp>
    </p:spTree>
  </p:cSld>
  <p:clrMapOvr>
    <a:masterClrMapping/>
  </p:clrMapOvr>
  <p:transition spd="med" advClick="1"/>
</p:sld>
</file>

<file path=ppt/slides/slide1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7" name="Shape 67"/>
          <p:cNvSpPr/>
          <p:nvPr>
            <p:ph type="body" idx="1"/>
          </p:nvPr>
        </p:nvSpPr>
        <p:spPr>
          <a:xfrm>
            <a:off x="405308" y="127644"/>
            <a:ext cx="12194185" cy="9498312"/>
          </a:xfrm>
          <a:prstGeom prst="rect">
            <a:avLst/>
          </a:prstGeom>
        </p:spPr>
        <p:txBody>
          <a:bodyPr/>
          <a:lstStyle/>
          <a:p>
            <a:pPr lvl="0" marL="0" indent="0" defTabSz="219455">
              <a:spcBef>
                <a:spcPts val="1700"/>
              </a:spcBef>
              <a:buSzTx/>
              <a:buNone/>
              <a:defRPr sz="1800">
                <a:solidFill>
                  <a:srgbClr val="000000"/>
                </a:solidFill>
              </a:defRPr>
            </a:pPr>
            <a:r>
              <a:rPr sz="3024">
                <a:solidFill>
                  <a:srgbClr val="FFFFFF"/>
                </a:solidFill>
              </a:rPr>
              <a:t>L'azione di reclamo dello stato di figlio: art. 239</a:t>
            </a:r>
            <a:endParaRPr sz="3024">
              <a:solidFill>
                <a:srgbClr val="FFFFFF"/>
              </a:solidFill>
            </a:endParaRPr>
          </a:p>
          <a:p>
            <a:pPr lvl="0" marL="0" indent="0" defTabSz="219455">
              <a:spcBef>
                <a:spcPts val="1700"/>
              </a:spcBef>
              <a:buSzTx/>
              <a:buNone/>
              <a:defRPr sz="1800">
                <a:solidFill>
                  <a:srgbClr val="000000"/>
                </a:solidFill>
              </a:defRPr>
            </a:pPr>
            <a:r>
              <a:rPr sz="1727">
                <a:solidFill>
                  <a:srgbClr val="FFFFFF"/>
                </a:solidFill>
              </a:rPr>
              <a:t>•	accertamento dello SF NEL MATRIMONIO, in mancanza dell’atto di nascita e/o del possesso di stato (art. 239)</a:t>
            </a:r>
            <a:endParaRPr sz="1727">
              <a:solidFill>
                <a:srgbClr val="FFFFFF"/>
              </a:solidFill>
            </a:endParaRPr>
          </a:p>
          <a:p>
            <a:pPr lvl="3" marL="0" indent="329184" defTabSz="219455">
              <a:spcBef>
                <a:spcPts val="1700"/>
              </a:spcBef>
              <a:buSzTx/>
              <a:buNone/>
              <a:defRPr sz="1800">
                <a:solidFill>
                  <a:srgbClr val="000000"/>
                </a:solidFill>
              </a:defRPr>
            </a:pPr>
            <a:r>
              <a:rPr sz="1727">
                <a:solidFill>
                  <a:srgbClr val="FFFFFF"/>
                </a:solidFill>
              </a:rPr>
              <a:t>≠ lo SF fuori del matrimonio: azione di dichiarazione giudiziale di paternità/maternità</a:t>
            </a:r>
            <a:endParaRPr sz="1727">
              <a:solidFill>
                <a:srgbClr val="FFFFFF"/>
              </a:solidFill>
            </a:endParaRPr>
          </a:p>
          <a:p>
            <a:pPr lvl="1" marL="0" indent="109727" defTabSz="219455">
              <a:spcBef>
                <a:spcPts val="1700"/>
              </a:spcBef>
              <a:buSzTx/>
              <a:buNone/>
              <a:defRPr sz="1800">
                <a:solidFill>
                  <a:srgbClr val="000000"/>
                </a:solidFill>
              </a:defRPr>
            </a:pPr>
            <a:r>
              <a:rPr sz="1727">
                <a:solidFill>
                  <a:srgbClr val="FFFFFF"/>
                </a:solidFill>
              </a:rPr>
              <a:t>o	sostituzione di neonato (art. 239/1)</a:t>
            </a:r>
            <a:endParaRPr sz="1727">
              <a:solidFill>
                <a:srgbClr val="FFFFFF"/>
              </a:solidFill>
            </a:endParaRPr>
          </a:p>
          <a:p>
            <a:pPr lvl="1" marL="0" indent="109727" defTabSz="219455">
              <a:spcBef>
                <a:spcPts val="1700"/>
              </a:spcBef>
              <a:buSzTx/>
              <a:buNone/>
              <a:defRPr sz="1800">
                <a:solidFill>
                  <a:srgbClr val="000000"/>
                </a:solidFill>
              </a:defRPr>
            </a:pPr>
            <a:r>
              <a:rPr sz="1727">
                <a:solidFill>
                  <a:srgbClr val="FFFFFF"/>
                </a:solidFill>
              </a:rPr>
              <a:t>o	nell'atto di nascita risulta figlio di ignoti o figlio riconosciuto (art. 239/2)</a:t>
            </a:r>
            <a:endParaRPr sz="1727">
              <a:solidFill>
                <a:srgbClr val="FFFFFF"/>
              </a:solidFill>
            </a:endParaRPr>
          </a:p>
          <a:p>
            <a:pPr lvl="1" marL="0" indent="109727" defTabSz="219455">
              <a:spcBef>
                <a:spcPts val="1700"/>
              </a:spcBef>
              <a:buSzTx/>
              <a:buNone/>
              <a:defRPr sz="1800">
                <a:solidFill>
                  <a:srgbClr val="000000"/>
                </a:solidFill>
              </a:defRPr>
            </a:pPr>
            <a:r>
              <a:rPr sz="1727">
                <a:solidFill>
                  <a:srgbClr val="FFFFFF"/>
                </a:solidFill>
              </a:rPr>
              <a:t>o	manca l'atto di nascita, non sussiste possesso di stato</a:t>
            </a:r>
            <a:endParaRPr sz="1727">
              <a:solidFill>
                <a:srgbClr val="FFFFFF"/>
              </a:solidFill>
            </a:endParaRPr>
          </a:p>
          <a:p>
            <a:pPr lvl="0" marL="0" indent="0" defTabSz="219455">
              <a:spcBef>
                <a:spcPts val="1700"/>
              </a:spcBef>
              <a:buSzTx/>
              <a:buNone/>
              <a:defRPr sz="1800">
                <a:solidFill>
                  <a:srgbClr val="000000"/>
                </a:solidFill>
              </a:defRPr>
            </a:pPr>
            <a:r>
              <a:rPr sz="1727">
                <a:solidFill>
                  <a:srgbClr val="FFFFFF"/>
                </a:solidFill>
              </a:rPr>
              <a:t>•	239/4: l'azione può essere esercitata solo a condizione che il precedente stato sia rimosso (anche contestualmente, nello stesso giudizio)</a:t>
            </a:r>
            <a:endParaRPr sz="1727">
              <a:solidFill>
                <a:srgbClr val="FFFFFF"/>
              </a:solidFill>
            </a:endParaRPr>
          </a:p>
          <a:p>
            <a:pPr lvl="0" marL="0" indent="0" defTabSz="219455">
              <a:spcBef>
                <a:spcPts val="1700"/>
              </a:spcBef>
              <a:buSzTx/>
              <a:buNone/>
              <a:defRPr sz="1800">
                <a:solidFill>
                  <a:srgbClr val="000000"/>
                </a:solidFill>
              </a:defRPr>
            </a:pPr>
            <a:r>
              <a:rPr sz="1727">
                <a:solidFill>
                  <a:srgbClr val="FFFFFF"/>
                </a:solidFill>
              </a:rPr>
              <a:t>•	legittimazione attiva: figlio (29, 249/1)</a:t>
            </a:r>
            <a:endParaRPr sz="1727">
              <a:solidFill>
                <a:srgbClr val="FFFFFF"/>
              </a:solidFill>
            </a:endParaRPr>
          </a:p>
          <a:p>
            <a:pPr lvl="2" marL="0" indent="219455" defTabSz="219455">
              <a:spcBef>
                <a:spcPts val="1700"/>
              </a:spcBef>
              <a:buSzTx/>
              <a:buNone/>
              <a:defRPr sz="1800">
                <a:solidFill>
                  <a:srgbClr val="000000"/>
                </a:solidFill>
              </a:defRPr>
            </a:pPr>
            <a:r>
              <a:rPr sz="1727">
                <a:solidFill>
                  <a:srgbClr val="FFFFFF"/>
                </a:solidFill>
              </a:rPr>
              <a:t>o	minore età, interdizione: curatore speciale</a:t>
            </a:r>
            <a:endParaRPr sz="1727">
              <a:solidFill>
                <a:srgbClr val="FFFFFF"/>
              </a:solidFill>
            </a:endParaRPr>
          </a:p>
          <a:p>
            <a:pPr lvl="0" marL="0" indent="0" defTabSz="219455">
              <a:spcBef>
                <a:spcPts val="1700"/>
              </a:spcBef>
              <a:buSzTx/>
              <a:buNone/>
              <a:defRPr sz="1800">
                <a:solidFill>
                  <a:srgbClr val="000000"/>
                </a:solidFill>
              </a:defRPr>
            </a:pPr>
            <a:r>
              <a:rPr sz="1727">
                <a:solidFill>
                  <a:srgbClr val="FFFFFF"/>
                </a:solidFill>
              </a:rPr>
              <a:t>•	legittimazione passiva: entrambi i pretesi genitori</a:t>
            </a:r>
            <a:endParaRPr sz="1727">
              <a:solidFill>
                <a:srgbClr val="FFFFFF"/>
              </a:solidFill>
            </a:endParaRPr>
          </a:p>
          <a:p>
            <a:pPr lvl="2" marL="0" indent="219455" defTabSz="219455">
              <a:spcBef>
                <a:spcPts val="1700"/>
              </a:spcBef>
              <a:buSzTx/>
              <a:buNone/>
              <a:defRPr sz="1800">
                <a:solidFill>
                  <a:srgbClr val="000000"/>
                </a:solidFill>
              </a:defRPr>
            </a:pPr>
            <a:r>
              <a:rPr sz="1727">
                <a:solidFill>
                  <a:srgbClr val="FFFFFF"/>
                </a:solidFill>
              </a:rPr>
              <a:t>o	si applica l'art. 247 (disconoscimento di paternità)</a:t>
            </a:r>
            <a:endParaRPr sz="1727">
              <a:solidFill>
                <a:srgbClr val="FFFFFF"/>
              </a:solidFill>
            </a:endParaRPr>
          </a:p>
          <a:p>
            <a:pPr lvl="0" marL="0" indent="0" defTabSz="219455">
              <a:spcBef>
                <a:spcPts val="1700"/>
              </a:spcBef>
              <a:buSzTx/>
              <a:buNone/>
              <a:defRPr sz="1800">
                <a:solidFill>
                  <a:srgbClr val="000000"/>
                </a:solidFill>
              </a:defRPr>
            </a:pPr>
            <a:r>
              <a:rPr sz="1727">
                <a:solidFill>
                  <a:srgbClr val="FFFFFF"/>
                </a:solidFill>
              </a:rPr>
              <a:t>•	imprescrittibile</a:t>
            </a:r>
            <a:endParaRPr sz="1727">
              <a:solidFill>
                <a:srgbClr val="FFFFFF"/>
              </a:solidFill>
            </a:endParaRPr>
          </a:p>
          <a:p>
            <a:pPr lvl="0" marL="0" indent="0" defTabSz="219455">
              <a:spcBef>
                <a:spcPts val="1700"/>
              </a:spcBef>
              <a:buSzTx/>
              <a:buNone/>
              <a:defRPr sz="1800">
                <a:solidFill>
                  <a:srgbClr val="000000"/>
                </a:solidFill>
              </a:defRPr>
            </a:pPr>
            <a:r>
              <a:rPr sz="1727">
                <a:solidFill>
                  <a:srgbClr val="FFFFFF"/>
                </a:solidFill>
              </a:rPr>
              <a:t>•	OdP: maternità, legame coniugale (: atto di celebrazione del m.)</a:t>
            </a:r>
            <a:endParaRPr sz="1727">
              <a:solidFill>
                <a:srgbClr val="FFFFFF"/>
              </a:solidFill>
            </a:endParaRPr>
          </a:p>
          <a:p>
            <a:pPr lvl="1" marL="0" indent="109727" defTabSz="219455">
              <a:spcBef>
                <a:spcPts val="1700"/>
              </a:spcBef>
              <a:buSzTx/>
              <a:buNone/>
              <a:defRPr sz="1800">
                <a:solidFill>
                  <a:srgbClr val="000000"/>
                </a:solidFill>
              </a:defRPr>
            </a:pPr>
            <a:r>
              <a:rPr sz="1727">
                <a:solidFill>
                  <a:srgbClr val="FFFFFF"/>
                </a:solidFill>
              </a:rPr>
              <a:t>o	presunzioni di paternità</a:t>
            </a:r>
            <a:endParaRPr sz="1727">
              <a:solidFill>
                <a:srgbClr val="FFFFFF"/>
              </a:solidFill>
            </a:endParaRPr>
          </a:p>
          <a:p>
            <a:pPr lvl="1" marL="0" indent="109727" defTabSz="219455">
              <a:spcBef>
                <a:spcPts val="1700"/>
              </a:spcBef>
              <a:buSzTx/>
              <a:buNone/>
              <a:defRPr sz="1800">
                <a:solidFill>
                  <a:srgbClr val="000000"/>
                </a:solidFill>
              </a:defRPr>
            </a:pPr>
            <a:r>
              <a:rPr sz="1727">
                <a:solidFill>
                  <a:srgbClr val="FFFFFF"/>
                </a:solidFill>
              </a:rPr>
              <a:t>o	è ammessa senza limiti la prova per testi e per presunzioni (anche da parte dei convenuti)</a:t>
            </a:r>
          </a:p>
        </p:txBody>
      </p:sp>
    </p:spTree>
  </p:cSld>
  <p:clrMapOvr>
    <a:masterClrMapping/>
  </p:clrMapOvr>
  <p:transition spd="med" advClick="1"/>
</p:sld>
</file>

<file path=ppt/slides/slide1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69" name="Shape 69"/>
          <p:cNvSpPr/>
          <p:nvPr>
            <p:ph type="body" idx="1"/>
          </p:nvPr>
        </p:nvSpPr>
        <p:spPr>
          <a:xfrm>
            <a:off x="510827" y="382190"/>
            <a:ext cx="12085887" cy="8989220"/>
          </a:xfrm>
          <a:prstGeom prst="rect">
            <a:avLst/>
          </a:prstGeom>
        </p:spPr>
        <p:txBody>
          <a:bodyPr/>
          <a:lstStyle/>
          <a:p>
            <a:pPr lvl="0" marL="0" indent="0" defTabSz="237743">
              <a:spcBef>
                <a:spcPts val="1800"/>
              </a:spcBef>
              <a:buSzTx/>
              <a:buNone/>
              <a:defRPr sz="1800">
                <a:solidFill>
                  <a:srgbClr val="000000"/>
                </a:solidFill>
              </a:defRPr>
            </a:pPr>
            <a:r>
              <a:rPr sz="2600">
                <a:solidFill>
                  <a:srgbClr val="FFFFFF"/>
                </a:solidFill>
              </a:rPr>
              <a:t>Il riconoscimento del figlio nato fuori del matrimonio</a:t>
            </a:r>
            <a:endParaRPr sz="2600">
              <a:solidFill>
                <a:srgbClr val="FFFFFF"/>
              </a:solidFill>
            </a:endParaRPr>
          </a:p>
          <a:p>
            <a:pPr lvl="0" marL="0" indent="0" defTabSz="237743">
              <a:spcBef>
                <a:spcPts val="1800"/>
              </a:spcBef>
              <a:buSzTx/>
              <a:buNone/>
              <a:defRPr sz="1800">
                <a:solidFill>
                  <a:srgbClr val="000000"/>
                </a:solidFill>
              </a:defRPr>
            </a:pPr>
            <a:r>
              <a:rPr sz="1871">
                <a:solidFill>
                  <a:srgbClr val="FFFFFF"/>
                </a:solidFill>
              </a:rPr>
              <a:t>Il riconoscimento del figlio: actus legittimus: non tollera condizioni, irrevocabile, effettuato personalmente dal padre o dalla madre (congiuntamente o disgiuntamente) nella dichiarazione di nascita (sino al momento della redazione dell'atto), oppure con atto pubblico, per testamento o con dichiarazione resa davanti all'USC (artt. 250, 254)</a:t>
            </a:r>
            <a:endParaRPr sz="1871">
              <a:solidFill>
                <a:srgbClr val="FFFFFF"/>
              </a:solidFill>
            </a:endParaRPr>
          </a:p>
          <a:p>
            <a:pPr lvl="1" marL="0" indent="118871" defTabSz="237743">
              <a:spcBef>
                <a:spcPts val="1800"/>
              </a:spcBef>
              <a:buSzTx/>
              <a:buNone/>
              <a:defRPr sz="1800">
                <a:solidFill>
                  <a:srgbClr val="000000"/>
                </a:solidFill>
              </a:defRPr>
            </a:pPr>
            <a:r>
              <a:rPr sz="1871">
                <a:solidFill>
                  <a:srgbClr val="FFFFFF"/>
                </a:solidFill>
              </a:rPr>
              <a:t>•	per dichiarazione successiva all'AN: annotazione (il ricevente deve entro venti gg. inviare copia all'USC)</a:t>
            </a:r>
            <a:endParaRPr sz="1871">
              <a:solidFill>
                <a:srgbClr val="FFFFFF"/>
              </a:solidFill>
            </a:endParaRPr>
          </a:p>
          <a:p>
            <a:pPr lvl="1" marL="0" indent="118871" defTabSz="237743">
              <a:spcBef>
                <a:spcPts val="1800"/>
              </a:spcBef>
              <a:buSzTx/>
              <a:buNone/>
              <a:defRPr sz="1800">
                <a:solidFill>
                  <a:srgbClr val="000000"/>
                </a:solidFill>
              </a:defRPr>
            </a:pPr>
            <a:r>
              <a:rPr sz="1871">
                <a:solidFill>
                  <a:srgbClr val="FFFFFF"/>
                </a:solidFill>
              </a:rPr>
              <a:t>•	per testamento: il notaio deve trasmetterla all’USC dopo la morte del testatore</a:t>
            </a:r>
            <a:endParaRPr sz="1871">
              <a:solidFill>
                <a:srgbClr val="FFFFFF"/>
              </a:solidFill>
            </a:endParaRPr>
          </a:p>
          <a:p>
            <a:pPr lvl="5" marL="0" indent="594359" defTabSz="237743">
              <a:spcBef>
                <a:spcPts val="1800"/>
              </a:spcBef>
              <a:buSzTx/>
              <a:buNone/>
              <a:defRPr sz="1800">
                <a:solidFill>
                  <a:srgbClr val="000000"/>
                </a:solidFill>
              </a:defRPr>
            </a:pPr>
            <a:r>
              <a:rPr sz="1871">
                <a:solidFill>
                  <a:srgbClr val="FFFFFF"/>
                </a:solidFill>
              </a:rPr>
              <a:t>o	produce i suoi effetti dalla morte dell'autore, anche qualora il testamento sia revocato (art. 256)</a:t>
            </a:r>
            <a:endParaRPr sz="1871">
              <a:solidFill>
                <a:srgbClr val="FFFFFF"/>
              </a:solidFill>
            </a:endParaRPr>
          </a:p>
          <a:p>
            <a:pPr lvl="0" marL="0" indent="0" defTabSz="237743">
              <a:spcBef>
                <a:spcPts val="1800"/>
              </a:spcBef>
              <a:buSzTx/>
              <a:buNone/>
              <a:defRPr sz="1800">
                <a:solidFill>
                  <a:srgbClr val="000000"/>
                </a:solidFill>
              </a:defRPr>
            </a:pPr>
            <a:r>
              <a:rPr sz="1871">
                <a:solidFill>
                  <a:srgbClr val="FFFFFF"/>
                </a:solidFill>
              </a:rPr>
              <a:t>•	riconoscimento prenatale: efficacia subordinata alla condizione della nascita</a:t>
            </a:r>
            <a:endParaRPr sz="1871">
              <a:solidFill>
                <a:srgbClr val="FFFFFF"/>
              </a:solidFill>
            </a:endParaRPr>
          </a:p>
          <a:p>
            <a:pPr lvl="2" marL="0" indent="237743" defTabSz="237743">
              <a:spcBef>
                <a:spcPts val="1800"/>
              </a:spcBef>
              <a:buSzTx/>
              <a:buNone/>
              <a:defRPr sz="1800">
                <a:solidFill>
                  <a:srgbClr val="000000"/>
                </a:solidFill>
              </a:defRPr>
            </a:pPr>
            <a:r>
              <a:rPr sz="1871">
                <a:solidFill>
                  <a:srgbClr val="FFFFFF"/>
                </a:solidFill>
              </a:rPr>
              <a:t>o	il riconoscimento paterno non può precedere quello della madre</a:t>
            </a:r>
            <a:endParaRPr sz="1871">
              <a:solidFill>
                <a:srgbClr val="FFFFFF"/>
              </a:solidFill>
            </a:endParaRPr>
          </a:p>
          <a:p>
            <a:pPr lvl="3" marL="0" indent="356615" defTabSz="237743">
              <a:spcBef>
                <a:spcPts val="1800"/>
              </a:spcBef>
              <a:buSzTx/>
              <a:buNone/>
              <a:defRPr sz="1800">
                <a:solidFill>
                  <a:srgbClr val="000000"/>
                </a:solidFill>
              </a:defRPr>
            </a:pPr>
            <a:r>
              <a:rPr sz="1871">
                <a:solidFill>
                  <a:srgbClr val="FFFFFF"/>
                </a:solidFill>
              </a:rPr>
              <a:t>♣	 se successivo e non contestuale, è subordinato al consenso di lei (art. 250/3)</a:t>
            </a:r>
            <a:endParaRPr sz="1871">
              <a:solidFill>
                <a:srgbClr val="FFFFFF"/>
              </a:solidFill>
            </a:endParaRPr>
          </a:p>
          <a:p>
            <a:pPr lvl="0" marL="0" indent="0" defTabSz="237743">
              <a:spcBef>
                <a:spcPts val="1800"/>
              </a:spcBef>
              <a:buSzTx/>
              <a:buNone/>
              <a:defRPr sz="1800">
                <a:solidFill>
                  <a:srgbClr val="000000"/>
                </a:solidFill>
              </a:defRPr>
            </a:pPr>
            <a:r>
              <a:rPr sz="1871">
                <a:solidFill>
                  <a:srgbClr val="FFFFFF"/>
                </a:solidFill>
              </a:rPr>
              <a:t>•	PMA: il riconoscimento è «incorporato» nella manifestazione di volontà dei genitori alla fecondazione artificiale (art. 8, l. 40/2004)</a:t>
            </a:r>
            <a:endParaRPr sz="1871">
              <a:solidFill>
                <a:srgbClr val="FFFFFF"/>
              </a:solidFill>
            </a:endParaRPr>
          </a:p>
          <a:p>
            <a:pPr lvl="0" marL="0" indent="0" defTabSz="237743">
              <a:spcBef>
                <a:spcPts val="1800"/>
              </a:spcBef>
              <a:buSzTx/>
              <a:buNone/>
              <a:defRPr sz="1800">
                <a:solidFill>
                  <a:srgbClr val="000000"/>
                </a:solidFill>
              </a:defRPr>
            </a:pPr>
            <a:r>
              <a:rPr sz="1871">
                <a:solidFill>
                  <a:srgbClr val="FFFFFF"/>
                </a:solidFill>
              </a:rPr>
              <a:t>•	dichiarazione successiva alla morte del figlio: opera solo a favore dei discendenti di quest'ultimo</a:t>
            </a:r>
          </a:p>
        </p:txBody>
      </p:sp>
    </p:spTree>
  </p:cSld>
  <p:clrMapOvr>
    <a:masterClrMapping/>
  </p:clrMapOvr>
  <p:transition spd="med" advClick="1"/>
</p:sld>
</file>

<file path=ppt/slides/slide1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1" name="Shape 71"/>
          <p:cNvSpPr/>
          <p:nvPr>
            <p:ph type="body" idx="1"/>
          </p:nvPr>
        </p:nvSpPr>
        <p:spPr>
          <a:xfrm>
            <a:off x="288726" y="46831"/>
            <a:ext cx="12427348" cy="9469835"/>
          </a:xfrm>
          <a:prstGeom prst="rect">
            <a:avLst/>
          </a:prstGeom>
        </p:spPr>
        <p:txBody>
          <a:bodyPr/>
          <a:lstStyle/>
          <a:p>
            <a:pPr lvl="0" marL="0" indent="0" defTabSz="196596">
              <a:spcBef>
                <a:spcPts val="1500"/>
              </a:spcBef>
              <a:buSzTx/>
              <a:buNone/>
              <a:defRPr sz="1800">
                <a:solidFill>
                  <a:srgbClr val="000000"/>
                </a:solidFill>
              </a:defRPr>
            </a:pPr>
            <a:r>
              <a:rPr sz="2150">
                <a:solidFill>
                  <a:srgbClr val="FFFFFF"/>
                </a:solidFill>
              </a:rPr>
              <a:t>Segue: Presupposti e limiti</a:t>
            </a:r>
            <a:endParaRPr sz="2150">
              <a:solidFill>
                <a:srgbClr val="FFFFFF"/>
              </a:solidFill>
            </a:endParaRPr>
          </a:p>
          <a:p>
            <a:pPr lvl="0" marL="0" indent="0" defTabSz="196596">
              <a:spcBef>
                <a:spcPts val="1500"/>
              </a:spcBef>
              <a:buSzTx/>
              <a:buNone/>
              <a:defRPr sz="1800">
                <a:solidFill>
                  <a:srgbClr val="000000"/>
                </a:solidFill>
              </a:defRPr>
            </a:pPr>
            <a:r>
              <a:rPr sz="1548">
                <a:solidFill>
                  <a:srgbClr val="FFFFFF"/>
                </a:solidFill>
              </a:rPr>
              <a:t>Capacità di agire speciale: minore +16, autorizzato dal giudice in relazione alle circostanze e con riguardo all'interesse del figlio</a:t>
            </a:r>
            <a:endParaRPr sz="1548">
              <a:solidFill>
                <a:srgbClr val="FFFFFF"/>
              </a:solidFill>
            </a:endParaRPr>
          </a:p>
          <a:p>
            <a:pPr lvl="2" marL="0" indent="196596" defTabSz="196596">
              <a:spcBef>
                <a:spcPts val="1500"/>
              </a:spcBef>
              <a:buSzTx/>
              <a:buNone/>
              <a:defRPr sz="1800">
                <a:solidFill>
                  <a:srgbClr val="000000"/>
                </a:solidFill>
              </a:defRPr>
            </a:pPr>
            <a:r>
              <a:rPr sz="1548">
                <a:solidFill>
                  <a:srgbClr val="FFFFFF"/>
                </a:solidFill>
              </a:rPr>
              <a:t>•	il riconoscimento non autorizzato o effettuato da soggetto minore di 16 anni è annullabile, per incapacità del dichiarante</a:t>
            </a:r>
            <a:endParaRPr sz="1548">
              <a:solidFill>
                <a:srgbClr val="FFFFFF"/>
              </a:solidFill>
            </a:endParaRPr>
          </a:p>
          <a:p>
            <a:pPr lvl="3" marL="0" indent="294894" defTabSz="196596">
              <a:spcBef>
                <a:spcPts val="1500"/>
              </a:spcBef>
              <a:buSzTx/>
              <a:buNone/>
              <a:defRPr sz="1800">
                <a:solidFill>
                  <a:srgbClr val="000000"/>
                </a:solidFill>
              </a:defRPr>
            </a:pPr>
            <a:r>
              <a:rPr sz="1548">
                <a:solidFill>
                  <a:srgbClr val="FFFFFF"/>
                </a:solidFill>
              </a:rPr>
              <a:t>o	termine annuale di decadenza (ex analogia art. 265/2: impugnazione per violenza)</a:t>
            </a:r>
            <a:endParaRPr sz="1548">
              <a:solidFill>
                <a:srgbClr val="FFFFFF"/>
              </a:solidFill>
            </a:endParaRPr>
          </a:p>
          <a:p>
            <a:pPr lvl="0" marL="0" indent="0" defTabSz="196596">
              <a:spcBef>
                <a:spcPts val="1500"/>
              </a:spcBef>
              <a:buSzTx/>
              <a:buNone/>
              <a:defRPr sz="1800">
                <a:solidFill>
                  <a:srgbClr val="000000"/>
                </a:solidFill>
              </a:defRPr>
            </a:pPr>
            <a:r>
              <a:rPr sz="1548">
                <a:solidFill>
                  <a:srgbClr val="FFFFFF"/>
                </a:solidFill>
              </a:rPr>
              <a:t>•	l'efficacia del riconoscimento è subordinata all'assenso del figlio (+ 14 anni) o del genitore che l'ha già riconosciuto (figlio: - 14), a pena di irricevibilità (art. 45/1 DPR 396/2000)</a:t>
            </a:r>
            <a:endParaRPr sz="1548">
              <a:solidFill>
                <a:srgbClr val="FFFFFF"/>
              </a:solidFill>
            </a:endParaRPr>
          </a:p>
          <a:p>
            <a:pPr lvl="3" marL="0" indent="294894" defTabSz="196596">
              <a:spcBef>
                <a:spcPts val="1500"/>
              </a:spcBef>
              <a:buSzTx/>
              <a:buNone/>
              <a:defRPr sz="1800">
                <a:solidFill>
                  <a:srgbClr val="000000"/>
                </a:solidFill>
              </a:defRPr>
            </a:pPr>
            <a:r>
              <a:rPr sz="1548">
                <a:solidFill>
                  <a:srgbClr val="FFFFFF"/>
                </a:solidFill>
              </a:rPr>
              <a:t>♣	il genitore che intende riconoscere può ricorrere al giudice: termine per opposizione</a:t>
            </a:r>
            <a:endParaRPr sz="1548">
              <a:solidFill>
                <a:srgbClr val="FFFFFF"/>
              </a:solidFill>
            </a:endParaRPr>
          </a:p>
          <a:p>
            <a:pPr lvl="4" marL="0" indent="393192" defTabSz="196596">
              <a:spcBef>
                <a:spcPts val="1500"/>
              </a:spcBef>
              <a:buSzTx/>
              <a:buNone/>
              <a:defRPr sz="1800">
                <a:solidFill>
                  <a:srgbClr val="000000"/>
                </a:solidFill>
              </a:defRPr>
            </a:pPr>
            <a:r>
              <a:rPr sz="1548">
                <a:solidFill>
                  <a:srgbClr val="FFFFFF"/>
                </a:solidFill>
              </a:rPr>
              <a:t>•	in mancanza di opposizione: la sentenza tiene luogo del consenso mancante</a:t>
            </a:r>
            <a:endParaRPr sz="1548">
              <a:solidFill>
                <a:srgbClr val="FFFFFF"/>
              </a:solidFill>
            </a:endParaRPr>
          </a:p>
          <a:p>
            <a:pPr lvl="6" marL="0" indent="589788" defTabSz="196596">
              <a:spcBef>
                <a:spcPts val="1500"/>
              </a:spcBef>
              <a:buSzTx/>
              <a:buNone/>
              <a:defRPr sz="1800">
                <a:solidFill>
                  <a:srgbClr val="000000"/>
                </a:solidFill>
              </a:defRPr>
            </a:pPr>
            <a:r>
              <a:rPr sz="1548">
                <a:solidFill>
                  <a:srgbClr val="FFFFFF"/>
                </a:solidFill>
              </a:rPr>
              <a:t>o	provvedimenti affidamento, mantenimento, cognome</a:t>
            </a:r>
            <a:endParaRPr sz="1548">
              <a:solidFill>
                <a:srgbClr val="FFFFFF"/>
              </a:solidFill>
            </a:endParaRPr>
          </a:p>
          <a:p>
            <a:pPr lvl="4" marL="0" indent="393192" defTabSz="196596">
              <a:spcBef>
                <a:spcPts val="1500"/>
              </a:spcBef>
              <a:buSzTx/>
              <a:buNone/>
              <a:defRPr sz="1800">
                <a:solidFill>
                  <a:srgbClr val="000000"/>
                </a:solidFill>
              </a:defRPr>
            </a:pPr>
            <a:r>
              <a:rPr sz="1548">
                <a:solidFill>
                  <a:srgbClr val="FFFFFF"/>
                </a:solidFill>
              </a:rPr>
              <a:t>•	opposizione: il giudice, sentito il minore, dispone l'istruttoria</a:t>
            </a:r>
            <a:endParaRPr sz="1548">
              <a:solidFill>
                <a:srgbClr val="FFFFFF"/>
              </a:solidFill>
            </a:endParaRPr>
          </a:p>
          <a:p>
            <a:pPr lvl="2" marL="0" indent="196596" defTabSz="196596">
              <a:spcBef>
                <a:spcPts val="1500"/>
              </a:spcBef>
              <a:buSzTx/>
              <a:buNone/>
              <a:defRPr sz="1800">
                <a:solidFill>
                  <a:srgbClr val="000000"/>
                </a:solidFill>
              </a:defRPr>
            </a:pPr>
            <a:r>
              <a:rPr sz="1548">
                <a:solidFill>
                  <a:srgbClr val="FFFFFF"/>
                </a:solidFill>
              </a:rPr>
              <a:t>o	consenso: ratio: impedire riconoscimenti interessati: può essere legittimamente negato solo in presenza di un danno gravissimo per lo sviluppo psicofisico del minore</a:t>
            </a:r>
            <a:endParaRPr sz="1548">
              <a:solidFill>
                <a:srgbClr val="FFFFFF"/>
              </a:solidFill>
            </a:endParaRPr>
          </a:p>
          <a:p>
            <a:pPr lvl="0" marL="0" indent="0" defTabSz="196596">
              <a:spcBef>
                <a:spcPts val="1500"/>
              </a:spcBef>
              <a:buSzTx/>
              <a:buNone/>
              <a:defRPr sz="1800">
                <a:solidFill>
                  <a:srgbClr val="000000"/>
                </a:solidFill>
              </a:defRPr>
            </a:pPr>
            <a:r>
              <a:rPr sz="1548">
                <a:solidFill>
                  <a:srgbClr val="FFFFFF"/>
                </a:solidFill>
              </a:rPr>
              <a:t>•	il riconoscimento è inammissibile se in contrasto con un diverso SF, che deve pertanto essere eliminato con sentenza pig (art. 253)</a:t>
            </a:r>
            <a:endParaRPr sz="1548">
              <a:solidFill>
                <a:srgbClr val="FFFFFF"/>
              </a:solidFill>
            </a:endParaRPr>
          </a:p>
          <a:p>
            <a:pPr lvl="1" marL="0" indent="98298" defTabSz="196596">
              <a:spcBef>
                <a:spcPts val="1500"/>
              </a:spcBef>
              <a:buSzTx/>
              <a:buNone/>
              <a:defRPr sz="1800">
                <a:solidFill>
                  <a:srgbClr val="000000"/>
                </a:solidFill>
              </a:defRPr>
            </a:pPr>
            <a:r>
              <a:rPr sz="1548">
                <a:solidFill>
                  <a:srgbClr val="FFFFFF"/>
                </a:solidFill>
              </a:rPr>
              <a:t>o	non può essere ricevuto dall'USC e va considerato nullo </a:t>
            </a:r>
            <a:endParaRPr sz="1548">
              <a:solidFill>
                <a:srgbClr val="FFFFFF"/>
              </a:solidFill>
            </a:endParaRPr>
          </a:p>
          <a:p>
            <a:pPr lvl="2" marL="0" indent="196596" defTabSz="196596">
              <a:spcBef>
                <a:spcPts val="1500"/>
              </a:spcBef>
              <a:buSzTx/>
              <a:buNone/>
              <a:defRPr sz="1800">
                <a:solidFill>
                  <a:srgbClr val="000000"/>
                </a:solidFill>
              </a:defRPr>
            </a:pPr>
            <a:r>
              <a:rPr sz="1548">
                <a:solidFill>
                  <a:srgbClr val="FFFFFF"/>
                </a:solidFill>
              </a:rPr>
              <a:t>♣	G: il riconoscimento effettuato nel testamento è soggetto alla alla condicio iuris della perdita dello stato eventualmente incompatibile : la verifica della causa ostativa è rinviata al momento dell'annotazione</a:t>
            </a:r>
            <a:endParaRPr sz="1548">
              <a:solidFill>
                <a:srgbClr val="FFFFFF"/>
              </a:solidFill>
            </a:endParaRPr>
          </a:p>
          <a:p>
            <a:pPr lvl="0" marL="0" indent="0" defTabSz="196596">
              <a:spcBef>
                <a:spcPts val="1500"/>
              </a:spcBef>
              <a:buSzTx/>
              <a:buNone/>
              <a:defRPr sz="1800">
                <a:solidFill>
                  <a:srgbClr val="000000"/>
                </a:solidFill>
              </a:defRPr>
            </a:pPr>
            <a:r>
              <a:rPr sz="1548">
                <a:solidFill>
                  <a:srgbClr val="FFFFFF"/>
                </a:solidFill>
              </a:rPr>
              <a:t>•	figlio di persone legate da vincolo di parentela o affinità in linea retta (in qualsiasi grado) o in linea collaterale (fino al secondo grado): autorizzazione del giudice (art. 251), a pena di nullità.</a:t>
            </a:r>
          </a:p>
        </p:txBody>
      </p:sp>
    </p:spTree>
  </p:cSld>
  <p:clrMapOvr>
    <a:masterClrMapping/>
  </p:clrMapOvr>
  <p:transition spd="med" advClick="1"/>
</p:sld>
</file>

<file path=ppt/slides/slide1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3" name="Shape 73"/>
          <p:cNvSpPr/>
          <p:nvPr>
            <p:ph type="body" idx="1"/>
          </p:nvPr>
        </p:nvSpPr>
        <p:spPr>
          <a:xfrm>
            <a:off x="422969" y="226119"/>
            <a:ext cx="12158862" cy="9301362"/>
          </a:xfrm>
          <a:prstGeom prst="rect">
            <a:avLst/>
          </a:prstGeom>
        </p:spPr>
        <p:txBody>
          <a:bodyPr/>
          <a:lstStyle/>
          <a:p>
            <a:pPr lvl="0" marL="0" indent="0" defTabSz="182880">
              <a:spcBef>
                <a:spcPts val="1400"/>
              </a:spcBef>
              <a:buSzTx/>
              <a:buNone/>
              <a:defRPr sz="1800">
                <a:solidFill>
                  <a:srgbClr val="000000"/>
                </a:solidFill>
              </a:defRPr>
            </a:pPr>
            <a:r>
              <a:rPr sz="2000">
                <a:solidFill>
                  <a:srgbClr val="FFFFFF"/>
                </a:solidFill>
              </a:rPr>
              <a:t>Impugnazione del riconoscimento</a:t>
            </a:r>
            <a:endParaRPr sz="200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a)	difetto di veridicità</a:t>
            </a:r>
            <a:endParaRPr sz="1440">
              <a:solidFill>
                <a:srgbClr val="FFFFFF"/>
              </a:solidFill>
            </a:endParaRPr>
          </a:p>
          <a:p>
            <a:pPr lvl="2" marL="0" indent="182880" defTabSz="182880">
              <a:spcBef>
                <a:spcPts val="1400"/>
              </a:spcBef>
              <a:buSzTx/>
              <a:buNone/>
              <a:defRPr sz="1800">
                <a:solidFill>
                  <a:srgbClr val="000000"/>
                </a:solidFill>
              </a:defRPr>
            </a:pPr>
            <a:r>
              <a:rPr sz="1440">
                <a:solidFill>
                  <a:srgbClr val="FFFFFF"/>
                </a:solidFill>
              </a:rPr>
              <a:t>o	interesse alla verità dello stato filiale</a:t>
            </a:r>
            <a:endParaRPr sz="1440">
              <a:solidFill>
                <a:srgbClr val="FFFFFF"/>
              </a:solidFill>
            </a:endParaRPr>
          </a:p>
          <a:p>
            <a:pPr lvl="4" marL="0" indent="365760" defTabSz="182880">
              <a:spcBef>
                <a:spcPts val="1400"/>
              </a:spcBef>
              <a:buSzTx/>
              <a:buNone/>
              <a:defRPr sz="1800">
                <a:solidFill>
                  <a:srgbClr val="000000"/>
                </a:solidFill>
              </a:defRPr>
            </a:pPr>
            <a:r>
              <a:rPr sz="1440">
                <a:solidFill>
                  <a:srgbClr val="FFFFFF"/>
                </a:solidFill>
              </a:rPr>
              <a:t>♣	legittimazione assoluta</a:t>
            </a:r>
            <a:endParaRPr sz="1440">
              <a:solidFill>
                <a:srgbClr val="FFFFFF"/>
              </a:solidFill>
            </a:endParaRPr>
          </a:p>
          <a:p>
            <a:pPr lvl="6" marL="0" indent="548640" defTabSz="182880">
              <a:spcBef>
                <a:spcPts val="1400"/>
              </a:spcBef>
              <a:buSzTx/>
              <a:buNone/>
              <a:defRPr sz="1800">
                <a:solidFill>
                  <a:srgbClr val="000000"/>
                </a:solidFill>
              </a:defRPr>
            </a:pPr>
            <a:r>
              <a:rPr sz="1440">
                <a:solidFill>
                  <a:srgbClr val="FFFFFF"/>
                </a:solidFill>
              </a:rPr>
              <a:t>•	Cass. 5886/91: ammette l'impugnazione anche da parte dell'autore in mf </a:t>
            </a:r>
            <a:endParaRPr sz="1440">
              <a:solidFill>
                <a:srgbClr val="FFFFFF"/>
              </a:solidFill>
            </a:endParaRPr>
          </a:p>
          <a:p>
            <a:pPr lvl="4" marL="0" indent="365760" defTabSz="182880">
              <a:spcBef>
                <a:spcPts val="1400"/>
              </a:spcBef>
              <a:buSzTx/>
              <a:buNone/>
              <a:defRPr sz="1800">
                <a:solidFill>
                  <a:srgbClr val="000000"/>
                </a:solidFill>
              </a:defRPr>
            </a:pPr>
            <a:r>
              <a:rPr sz="1440">
                <a:solidFill>
                  <a:srgbClr val="FFFFFF"/>
                </a:solidFill>
              </a:rPr>
              <a:t>♣	imprescrittibile (cfr. 244) nei soli confronti del figlio che agisce in giudizio</a:t>
            </a:r>
            <a:endParaRPr sz="1440">
              <a:solidFill>
                <a:srgbClr val="FFFFFF"/>
              </a:solidFill>
            </a:endParaRPr>
          </a:p>
          <a:p>
            <a:pPr lvl="5" marL="0" indent="457200" defTabSz="182880">
              <a:spcBef>
                <a:spcPts val="1400"/>
              </a:spcBef>
              <a:buSzTx/>
              <a:buNone/>
              <a:defRPr sz="1800">
                <a:solidFill>
                  <a:srgbClr val="000000"/>
                </a:solidFill>
              </a:defRPr>
            </a:pPr>
            <a:r>
              <a:rPr sz="1440">
                <a:solidFill>
                  <a:srgbClr val="FFFFFF"/>
                </a:solidFill>
              </a:rPr>
              <a:t>o	figlio minore: curatore speciale nominato dal giudice su istanza del minore (+ 14), del PM, dell'altro genitore </a:t>
            </a:r>
            <a:endParaRPr sz="1440">
              <a:solidFill>
                <a:srgbClr val="FFFFFF"/>
              </a:solidFill>
            </a:endParaRPr>
          </a:p>
          <a:p>
            <a:pPr lvl="4" marL="0" indent="365760" defTabSz="182880">
              <a:spcBef>
                <a:spcPts val="1400"/>
              </a:spcBef>
              <a:buSzTx/>
              <a:buNone/>
              <a:defRPr sz="1800">
                <a:solidFill>
                  <a:srgbClr val="000000"/>
                </a:solidFill>
              </a:defRPr>
            </a:pPr>
            <a:r>
              <a:rPr sz="1440">
                <a:solidFill>
                  <a:srgbClr val="FFFFFF"/>
                </a:solidFill>
              </a:rPr>
              <a:t>•	attore = l'autore del riconoscimento: termine di un anno dall'annotazione del riconoscimento, salvo che dimostri successivamente di avere scoperto l'impotenza generandi (propria o del partner)</a:t>
            </a:r>
            <a:endParaRPr sz="1440">
              <a:solidFill>
                <a:srgbClr val="FFFFFF"/>
              </a:solidFill>
            </a:endParaRPr>
          </a:p>
          <a:p>
            <a:pPr lvl="5" marL="0" indent="457200" defTabSz="182880">
              <a:spcBef>
                <a:spcPts val="1400"/>
              </a:spcBef>
              <a:buSzTx/>
              <a:buNone/>
              <a:defRPr sz="1800">
                <a:solidFill>
                  <a:srgbClr val="000000"/>
                </a:solidFill>
              </a:defRPr>
            </a:pPr>
            <a:r>
              <a:rPr sz="1440">
                <a:solidFill>
                  <a:srgbClr val="FFFFFF"/>
                </a:solidFill>
              </a:rPr>
              <a:t>•	263/4: norma di chiusura nei cfr. dei legittimati all'azione (diversi dal figlio): cinque anni dall'annotazione del riconoscimento (salvo le iptesi di sospensione del termine previste dall'art. 245) </a:t>
            </a:r>
            <a:endParaRPr sz="1440">
              <a:solidFill>
                <a:srgbClr val="FFFFFF"/>
              </a:solidFill>
            </a:endParaRPr>
          </a:p>
          <a:p>
            <a:pPr lvl="7" marL="0" indent="640080" defTabSz="182880">
              <a:spcBef>
                <a:spcPts val="1400"/>
              </a:spcBef>
              <a:buSzTx/>
              <a:buNone/>
              <a:defRPr sz="1800">
                <a:solidFill>
                  <a:srgbClr val="000000"/>
                </a:solidFill>
              </a:defRPr>
            </a:pPr>
            <a:r>
              <a:rPr sz="1440">
                <a:solidFill>
                  <a:srgbClr val="FFFFFF"/>
                </a:solidFill>
              </a:rPr>
              <a:t>o	G.: prova dell'impossibilità assoluta della filiazione (prova genetica, ematologica ecc.)</a:t>
            </a:r>
            <a:endParaRPr sz="1440">
              <a:solidFill>
                <a:srgbClr val="FFFFFF"/>
              </a:solidFill>
            </a:endParaRPr>
          </a:p>
          <a:p>
            <a:pPr lvl="7" marL="0" indent="640080" defTabSz="182880">
              <a:spcBef>
                <a:spcPts val="1400"/>
              </a:spcBef>
              <a:buSzTx/>
              <a:buNone/>
              <a:defRPr sz="1800">
                <a:solidFill>
                  <a:srgbClr val="000000"/>
                </a:solidFill>
              </a:defRPr>
            </a:pPr>
            <a:r>
              <a:rPr sz="1440">
                <a:solidFill>
                  <a:srgbClr val="FFFFFF"/>
                </a:solidFill>
              </a:rPr>
              <a:t>o	PMA etero.: art. 9/2, l. 40/2004</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b)	violenza (art. 1435)</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c)	interdizione giudiziale</a:t>
            </a:r>
            <a:endParaRPr sz="1440">
              <a:solidFill>
                <a:srgbClr val="FFFFFF"/>
              </a:solidFill>
            </a:endParaRPr>
          </a:p>
          <a:p>
            <a:pPr lvl="2" marL="0" indent="182880" defTabSz="182880">
              <a:spcBef>
                <a:spcPts val="1400"/>
              </a:spcBef>
              <a:buSzTx/>
              <a:buNone/>
              <a:defRPr sz="1800">
                <a:solidFill>
                  <a:srgbClr val="000000"/>
                </a:solidFill>
              </a:defRPr>
            </a:pPr>
            <a:r>
              <a:rPr sz="1440">
                <a:solidFill>
                  <a:srgbClr val="FFFFFF"/>
                </a:solidFill>
              </a:rPr>
              <a:t>o	interesse di colui o colei che ha effettuato il riconoscimento</a:t>
            </a:r>
            <a:endParaRPr sz="1440">
              <a:solidFill>
                <a:srgbClr val="FFFFFF"/>
              </a:solidFill>
            </a:endParaRPr>
          </a:p>
          <a:p>
            <a:pPr lvl="2" marL="0" indent="182880" defTabSz="182880">
              <a:spcBef>
                <a:spcPts val="1400"/>
              </a:spcBef>
              <a:buSzTx/>
              <a:buNone/>
              <a:defRPr sz="1800">
                <a:solidFill>
                  <a:srgbClr val="000000"/>
                </a:solidFill>
              </a:defRPr>
            </a:pPr>
            <a:r>
              <a:rPr sz="1440">
                <a:solidFill>
                  <a:srgbClr val="FFFFFF"/>
                </a:solidFill>
              </a:rPr>
              <a:t>o	nel termine di un anno decorrente dalla cessazione della violenza o dello stato di interdizione</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	autore minore di sedici anni: un anno dal raggiungimento della maggiore età</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	in costanza di interdizione l'azione può essere promossa dal rappresentante legale</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	l'azione si trasmette agli eredi, nel rispetto del termine di decadenza</a:t>
            </a:r>
            <a:endParaRPr sz="1440">
              <a:solidFill>
                <a:srgbClr val="FFFFFF"/>
              </a:solidFill>
            </a:endParaRPr>
          </a:p>
        </p:txBody>
      </p:sp>
    </p:spTree>
  </p:cSld>
  <p:clrMapOvr>
    <a:masterClrMapping/>
  </p:clrMapOvr>
  <p:transition spd="med" advClick="1"/>
</p:sld>
</file>

<file path=ppt/slides/slide1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5" name="Shape 75"/>
          <p:cNvSpPr/>
          <p:nvPr>
            <p:ph type="body" idx="1"/>
          </p:nvPr>
        </p:nvSpPr>
        <p:spPr>
          <a:xfrm>
            <a:off x="284856" y="50799"/>
            <a:ext cx="12435088" cy="9652001"/>
          </a:xfrm>
          <a:prstGeom prst="rect">
            <a:avLst/>
          </a:prstGeom>
        </p:spPr>
        <p:txBody>
          <a:bodyPr/>
          <a:lstStyle/>
          <a:p>
            <a:pPr lvl="0" marL="0" indent="0" defTabSz="214884">
              <a:spcBef>
                <a:spcPts val="1600"/>
              </a:spcBef>
              <a:buSzTx/>
              <a:buNone/>
              <a:defRPr sz="1800">
                <a:solidFill>
                  <a:srgbClr val="000000"/>
                </a:solidFill>
              </a:defRPr>
            </a:pPr>
            <a:r>
              <a:rPr sz="3384">
                <a:solidFill>
                  <a:srgbClr val="FFFFFF"/>
                </a:solidFill>
              </a:rPr>
              <a:t>Dichiarazione giudiziale di paternità o maternità</a:t>
            </a:r>
            <a:endParaRPr sz="3384">
              <a:solidFill>
                <a:srgbClr val="FFFFFF"/>
              </a:solidFill>
            </a:endParaRPr>
          </a:p>
          <a:p>
            <a:pPr lvl="0" marL="0" indent="0" defTabSz="214884">
              <a:spcBef>
                <a:spcPts val="1600"/>
              </a:spcBef>
              <a:buSzTx/>
              <a:buNone/>
              <a:defRPr sz="1800">
                <a:solidFill>
                  <a:srgbClr val="000000"/>
                </a:solidFill>
              </a:defRPr>
            </a:pPr>
            <a:r>
              <a:rPr sz="1692">
                <a:solidFill>
                  <a:srgbClr val="FFFFFF"/>
                </a:solidFill>
              </a:rPr>
              <a:t>•	legittimazione attiva: figlio</a:t>
            </a:r>
            <a:endParaRPr sz="1692">
              <a:solidFill>
                <a:srgbClr val="FFFFFF"/>
              </a:solidFill>
            </a:endParaRPr>
          </a:p>
          <a:p>
            <a:pPr lvl="1" marL="0" indent="107442" defTabSz="214884">
              <a:spcBef>
                <a:spcPts val="1600"/>
              </a:spcBef>
              <a:buSzTx/>
              <a:buNone/>
              <a:defRPr sz="1800">
                <a:solidFill>
                  <a:srgbClr val="000000"/>
                </a:solidFill>
              </a:defRPr>
            </a:pPr>
            <a:r>
              <a:rPr sz="1692">
                <a:solidFill>
                  <a:srgbClr val="FFFFFF"/>
                </a:solidFill>
              </a:rPr>
              <a:t>non può essere esercitata se l'attore è in possesso di uno status filiale incompatibile con quello richiesto o se è già stato dichiarato lo status di adottabilità o l'affidamento preadottivo.</a:t>
            </a:r>
            <a:endParaRPr sz="1692">
              <a:solidFill>
                <a:srgbClr val="FFFFFF"/>
              </a:solidFill>
            </a:endParaRPr>
          </a:p>
          <a:p>
            <a:pPr lvl="4" marL="0" indent="429768" defTabSz="214884">
              <a:spcBef>
                <a:spcPts val="1600"/>
              </a:spcBef>
              <a:buSzTx/>
              <a:buNone/>
              <a:defRPr sz="1800">
                <a:solidFill>
                  <a:srgbClr val="000000"/>
                </a:solidFill>
              </a:defRPr>
            </a:pPr>
            <a:r>
              <a:rPr sz="1692">
                <a:solidFill>
                  <a:srgbClr val="FFFFFF"/>
                </a:solidFill>
              </a:rPr>
              <a:t>o	figlio minore: genitore che esercita la responsabilità genitoriale; tutore autorizzato</a:t>
            </a:r>
            <a:endParaRPr sz="1692">
              <a:solidFill>
                <a:srgbClr val="FFFFFF"/>
              </a:solidFill>
            </a:endParaRPr>
          </a:p>
          <a:p>
            <a:pPr lvl="0" marL="0" indent="0" defTabSz="214884">
              <a:spcBef>
                <a:spcPts val="1600"/>
              </a:spcBef>
              <a:buSzTx/>
              <a:buNone/>
              <a:defRPr sz="1800">
                <a:solidFill>
                  <a:srgbClr val="000000"/>
                </a:solidFill>
              </a:defRPr>
            </a:pPr>
            <a:r>
              <a:rPr sz="1692">
                <a:solidFill>
                  <a:srgbClr val="FFFFFF"/>
                </a:solidFill>
              </a:rPr>
              <a:t>♣	consenso del minore (+ 14) per iniziare o proseguire l'azione</a:t>
            </a:r>
            <a:endParaRPr sz="1692">
              <a:solidFill>
                <a:srgbClr val="FFFFFF"/>
              </a:solidFill>
            </a:endParaRPr>
          </a:p>
          <a:p>
            <a:pPr lvl="1" marL="0" indent="107442" defTabSz="214884">
              <a:spcBef>
                <a:spcPts val="1600"/>
              </a:spcBef>
              <a:buSzTx/>
              <a:buNone/>
              <a:defRPr sz="1800">
                <a:solidFill>
                  <a:srgbClr val="000000"/>
                </a:solidFill>
              </a:defRPr>
            </a:pPr>
            <a:r>
              <a:rPr sz="1692">
                <a:solidFill>
                  <a:srgbClr val="FFFFFF"/>
                </a:solidFill>
              </a:rPr>
              <a:t>o	interdetto: tutore, autorizzato dal giudice</a:t>
            </a:r>
            <a:endParaRPr sz="1692">
              <a:solidFill>
                <a:srgbClr val="FFFFFF"/>
              </a:solidFill>
            </a:endParaRPr>
          </a:p>
          <a:p>
            <a:pPr lvl="1" marL="0" indent="107442" defTabSz="214884">
              <a:spcBef>
                <a:spcPts val="1600"/>
              </a:spcBef>
              <a:buSzTx/>
              <a:buNone/>
              <a:defRPr sz="1800">
                <a:solidFill>
                  <a:srgbClr val="000000"/>
                </a:solidFill>
              </a:defRPr>
            </a:pPr>
            <a:r>
              <a:rPr sz="1692">
                <a:solidFill>
                  <a:srgbClr val="FFFFFF"/>
                </a:solidFill>
              </a:rPr>
              <a:t>o	il diritto di azione si trasmette ai discendenti (decadenza: due anni dalla morte)</a:t>
            </a:r>
            <a:endParaRPr sz="1692">
              <a:solidFill>
                <a:srgbClr val="FFFFFF"/>
              </a:solidFill>
            </a:endParaRPr>
          </a:p>
          <a:p>
            <a:pPr lvl="0" marL="0" indent="0" defTabSz="214884">
              <a:spcBef>
                <a:spcPts val="1600"/>
              </a:spcBef>
              <a:buSzTx/>
              <a:buNone/>
              <a:defRPr sz="1800">
                <a:solidFill>
                  <a:srgbClr val="000000"/>
                </a:solidFill>
              </a:defRPr>
            </a:pPr>
            <a:r>
              <a:rPr sz="1692">
                <a:solidFill>
                  <a:srgbClr val="FFFFFF"/>
                </a:solidFill>
              </a:rPr>
              <a:t>•	imprescrittibile</a:t>
            </a:r>
            <a:endParaRPr sz="1692">
              <a:solidFill>
                <a:srgbClr val="FFFFFF"/>
              </a:solidFill>
            </a:endParaRPr>
          </a:p>
          <a:p>
            <a:pPr lvl="0" marL="0" indent="0" defTabSz="214884">
              <a:spcBef>
                <a:spcPts val="1600"/>
              </a:spcBef>
              <a:buSzTx/>
              <a:buNone/>
              <a:defRPr sz="1800">
                <a:solidFill>
                  <a:srgbClr val="000000"/>
                </a:solidFill>
              </a:defRPr>
            </a:pPr>
            <a:r>
              <a:rPr sz="1692">
                <a:solidFill>
                  <a:srgbClr val="FFFFFF"/>
                </a:solidFill>
              </a:rPr>
              <a:t>•	legittimazione passiva: soggetto nei confronti del quale o della quale si intende accertare la sussistenza del rapporto di filiazione</a:t>
            </a:r>
            <a:endParaRPr sz="1692">
              <a:solidFill>
                <a:srgbClr val="FFFFFF"/>
              </a:solidFill>
            </a:endParaRPr>
          </a:p>
          <a:p>
            <a:pPr lvl="1" marL="0" indent="107442" defTabSz="214884">
              <a:spcBef>
                <a:spcPts val="1600"/>
              </a:spcBef>
              <a:buSzTx/>
              <a:buNone/>
              <a:defRPr sz="1800">
                <a:solidFill>
                  <a:srgbClr val="000000"/>
                </a:solidFill>
              </a:defRPr>
            </a:pPr>
            <a:r>
              <a:rPr sz="1692">
                <a:solidFill>
                  <a:srgbClr val="FFFFFF"/>
                </a:solidFill>
              </a:rPr>
              <a:t>o	morte : legittimazione si trasmette agli eredi, in qualità di litisconsorti necessari (in mancanza: curatore speciale, nominato dal giudice)</a:t>
            </a:r>
            <a:endParaRPr sz="1692">
              <a:solidFill>
                <a:srgbClr val="FFFFFF"/>
              </a:solidFill>
            </a:endParaRPr>
          </a:p>
          <a:p>
            <a:pPr lvl="0" marL="0" indent="0" defTabSz="214884">
              <a:spcBef>
                <a:spcPts val="1600"/>
              </a:spcBef>
              <a:buSzTx/>
              <a:buNone/>
              <a:defRPr sz="1800">
                <a:solidFill>
                  <a:srgbClr val="000000"/>
                </a:solidFill>
              </a:defRPr>
            </a:pPr>
            <a:r>
              <a:rPr sz="1692">
                <a:solidFill>
                  <a:srgbClr val="FFFFFF"/>
                </a:solidFill>
              </a:rPr>
              <a:t>•	odp: con ogni mezzo</a:t>
            </a:r>
            <a:endParaRPr sz="1692">
              <a:solidFill>
                <a:srgbClr val="FFFFFF"/>
              </a:solidFill>
            </a:endParaRPr>
          </a:p>
          <a:p>
            <a:pPr lvl="1" marL="0" indent="107442" defTabSz="214884">
              <a:spcBef>
                <a:spcPts val="1600"/>
              </a:spcBef>
              <a:buSzTx/>
              <a:buNone/>
              <a:defRPr sz="1800">
                <a:solidFill>
                  <a:srgbClr val="000000"/>
                </a:solidFill>
              </a:defRPr>
            </a:pPr>
            <a:r>
              <a:rPr sz="1692">
                <a:solidFill>
                  <a:srgbClr val="FFFFFF"/>
                </a:solidFill>
              </a:rPr>
              <a:t>o	se la madre si è avvalsa del diritto a non essere nominata nell'atto di nascita, può essere cercata attraverso elementi indiziari, testimonianze, prove genetiche</a:t>
            </a:r>
            <a:endParaRPr sz="1692">
              <a:solidFill>
                <a:srgbClr val="FFFFFF"/>
              </a:solidFill>
            </a:endParaRPr>
          </a:p>
          <a:p>
            <a:pPr lvl="1" marL="0" indent="107442" defTabSz="214884">
              <a:spcBef>
                <a:spcPts val="1600"/>
              </a:spcBef>
              <a:buSzTx/>
              <a:buNone/>
              <a:defRPr sz="1800">
                <a:solidFill>
                  <a:srgbClr val="000000"/>
                </a:solidFill>
              </a:defRPr>
            </a:pPr>
            <a:r>
              <a:rPr sz="1692">
                <a:solidFill>
                  <a:srgbClr val="FFFFFF"/>
                </a:solidFill>
              </a:rPr>
              <a:t>o	test genetici: il rifiuto può essere valutato quale elemento di prova, insieme ad altri indizi univoci e convergenti al fine della prova della paternità o maternità (Cass. 12198/2012) </a:t>
            </a:r>
          </a:p>
        </p:txBody>
      </p:sp>
    </p:spTree>
  </p:cSld>
  <p:clrMapOvr>
    <a:masterClrMapping/>
  </p:clrMapOvr>
  <p:transition spd="med" advClick="1"/>
</p:sld>
</file>

<file path=ppt/slides/slide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4" name="Shape 34"/>
          <p:cNvSpPr/>
          <p:nvPr>
            <p:ph type="title"/>
          </p:nvPr>
        </p:nvSpPr>
        <p:spPr>
          <a:xfrm>
            <a:off x="1270000" y="203200"/>
            <a:ext cx="10464800" cy="1414562"/>
          </a:xfrm>
          <a:prstGeom prst="rect">
            <a:avLst/>
          </a:prstGeom>
        </p:spPr>
        <p:txBody>
          <a:bodyPr/>
          <a:lstStyle/>
          <a:p>
            <a:pPr lvl="0">
              <a:defRPr sz="1800">
                <a:solidFill>
                  <a:srgbClr val="000000"/>
                </a:solidFill>
              </a:defRPr>
            </a:pPr>
            <a:r>
              <a:rPr sz="7200">
                <a:solidFill>
                  <a:srgbClr val="FFFFFF"/>
                </a:solidFill>
              </a:rPr>
              <a:t>Le fonti</a:t>
            </a:r>
          </a:p>
        </p:txBody>
      </p:sp>
      <p:sp>
        <p:nvSpPr>
          <p:cNvPr id="35" name="Shape 35"/>
          <p:cNvSpPr/>
          <p:nvPr>
            <p:ph type="body" idx="1"/>
          </p:nvPr>
        </p:nvSpPr>
        <p:spPr>
          <a:xfrm>
            <a:off x="334069" y="2383135"/>
            <a:ext cx="12336662" cy="6735465"/>
          </a:xfrm>
          <a:prstGeom prst="rect">
            <a:avLst/>
          </a:prstGeom>
        </p:spPr>
        <p:txBody>
          <a:bodyPr/>
          <a:lstStyle/>
          <a:p>
            <a:pPr lvl="0" marL="0" indent="0" defTabSz="269747">
              <a:spcBef>
                <a:spcPts val="2100"/>
              </a:spcBef>
              <a:buSzTx/>
              <a:buNone/>
              <a:defRPr sz="1800">
                <a:solidFill>
                  <a:srgbClr val="000000"/>
                </a:solidFill>
              </a:defRPr>
            </a:pPr>
            <a:r>
              <a:rPr sz="2124">
                <a:solidFill>
                  <a:srgbClr val="FFFFFF"/>
                </a:solidFill>
              </a:rPr>
              <a:t>30/3 Cost</a:t>
            </a:r>
            <a:endParaRPr sz="2124">
              <a:solidFill>
                <a:srgbClr val="FFFFFF"/>
              </a:solidFill>
            </a:endParaRPr>
          </a:p>
          <a:p>
            <a:pPr lvl="0" marL="337184" indent="-337184" defTabSz="269747">
              <a:spcBef>
                <a:spcPts val="2100"/>
              </a:spcBef>
              <a:buBlip>
                <a:blip r:embed="rId2"/>
              </a:buBlip>
              <a:defRPr sz="1800">
                <a:solidFill>
                  <a:srgbClr val="000000"/>
                </a:solidFill>
              </a:defRPr>
            </a:pPr>
            <a:r>
              <a:rPr sz="2124">
                <a:solidFill>
                  <a:srgbClr val="FFFFFF"/>
                </a:solidFill>
              </a:rPr>
              <a:t>«La legge assicura ai figli nati fuori del matrimonio ogni tutela giuridica e sociale, compatibile con i diritti dei membri della famiglia legittima».</a:t>
            </a:r>
            <a:endParaRPr sz="2124">
              <a:solidFill>
                <a:srgbClr val="FFFFFF"/>
              </a:solidFill>
            </a:endParaRPr>
          </a:p>
          <a:p>
            <a:pPr lvl="0" marL="0" indent="0" defTabSz="269747">
              <a:spcBef>
                <a:spcPts val="2100"/>
              </a:spcBef>
              <a:buSzTx/>
              <a:buNone/>
              <a:defRPr sz="1800">
                <a:solidFill>
                  <a:srgbClr val="000000"/>
                </a:solidFill>
              </a:defRPr>
            </a:pPr>
            <a:r>
              <a:rPr sz="2124">
                <a:solidFill>
                  <a:srgbClr val="FFFFFF"/>
                </a:solidFill>
              </a:rPr>
              <a:t>L. 151/1975: sostanziale equiparazione tra «figli legittimi» (= nati nel m.) e «figli naturali» (= nati fuori del m.)</a:t>
            </a:r>
            <a:endParaRPr sz="2124">
              <a:solidFill>
                <a:srgbClr val="FFFFFF"/>
              </a:solidFill>
            </a:endParaRPr>
          </a:p>
          <a:p>
            <a:pPr lvl="0" marL="0" indent="0" defTabSz="269747">
              <a:spcBef>
                <a:spcPts val="2100"/>
              </a:spcBef>
              <a:buSzTx/>
              <a:buNone/>
              <a:defRPr sz="1800">
                <a:solidFill>
                  <a:srgbClr val="000000"/>
                </a:solidFill>
              </a:defRPr>
            </a:pPr>
            <a:r>
              <a:rPr sz="2124">
                <a:solidFill>
                  <a:srgbClr val="FFFFFF"/>
                </a:solidFill>
              </a:rPr>
              <a:t>l. 219/2012 (Disposizioni in materia di riconoscimento dei figli naturali) e d. lgs. 154/2013 (Revisione delle disposizioni vigenti in materia di filiazione).</a:t>
            </a:r>
            <a:endParaRPr sz="2124">
              <a:solidFill>
                <a:srgbClr val="FFFFFF"/>
              </a:solidFill>
            </a:endParaRPr>
          </a:p>
          <a:p>
            <a:pPr lvl="1" marL="674369" indent="-337184" defTabSz="269747">
              <a:spcBef>
                <a:spcPts val="2100"/>
              </a:spcBef>
              <a:buBlip>
                <a:blip r:embed="rId2"/>
              </a:buBlip>
              <a:defRPr sz="1800">
                <a:solidFill>
                  <a:srgbClr val="000000"/>
                </a:solidFill>
              </a:defRPr>
            </a:pPr>
            <a:r>
              <a:rPr sz="2124">
                <a:solidFill>
                  <a:srgbClr val="FFFFFF"/>
                </a:solidFill>
              </a:rPr>
              <a:t>Con la riforma del 2012 le espressioni «filiazione legittima» e «filiazione naturale» sono state sostituite con filiazione nel m. e filiazione fuori dal m. </a:t>
            </a:r>
            <a:endParaRPr sz="2124">
              <a:solidFill>
                <a:srgbClr val="FFFFFF"/>
              </a:solidFill>
            </a:endParaRPr>
          </a:p>
          <a:p>
            <a:pPr lvl="0" marL="0" indent="0" defTabSz="269747">
              <a:spcBef>
                <a:spcPts val="2100"/>
              </a:spcBef>
              <a:buSzTx/>
              <a:buNone/>
              <a:defRPr sz="1800">
                <a:solidFill>
                  <a:srgbClr val="000000"/>
                </a:solidFill>
              </a:defRPr>
            </a:pPr>
            <a:r>
              <a:rPr sz="2124">
                <a:solidFill>
                  <a:srgbClr val="FFFFFF"/>
                </a:solidFill>
              </a:rPr>
              <a:t>Eur. Ch. Fund. Rights, art. 21</a:t>
            </a:r>
            <a:endParaRPr sz="2124">
              <a:solidFill>
                <a:srgbClr val="FFFFFF"/>
              </a:solidFill>
            </a:endParaRPr>
          </a:p>
          <a:p>
            <a:pPr lvl="0" marL="0" indent="0" defTabSz="269747">
              <a:spcBef>
                <a:spcPts val="2100"/>
              </a:spcBef>
              <a:buSzTx/>
              <a:buNone/>
              <a:defRPr sz="1800">
                <a:solidFill>
                  <a:srgbClr val="000000"/>
                </a:solidFill>
              </a:defRPr>
            </a:pPr>
            <a:r>
              <a:rPr sz="2124">
                <a:solidFill>
                  <a:srgbClr val="FFFFFF"/>
                </a:solidFill>
              </a:rPr>
              <a:t>CEDU, artt. 8, 14 </a:t>
            </a:r>
          </a:p>
        </p:txBody>
      </p:sp>
    </p:spTree>
  </p:cSld>
  <p:clrMapOvr>
    <a:masterClrMapping/>
  </p:clrMapOvr>
  <p:transition spd="med" advClick="1"/>
</p:sld>
</file>

<file path=ppt/slides/slide20.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7" name="Shape 77"/>
          <p:cNvSpPr/>
          <p:nvPr>
            <p:ph type="body" idx="1"/>
          </p:nvPr>
        </p:nvSpPr>
        <p:spPr>
          <a:prstGeom prst="rect">
            <a:avLst/>
          </a:prstGeom>
        </p:spPr>
        <p:txBody>
          <a:bodyPr/>
          <a:lstStyle/>
          <a:p>
            <a:pPr lvl="0" marL="0" indent="0" defTabSz="329184">
              <a:spcBef>
                <a:spcPts val="2500"/>
              </a:spcBef>
              <a:buSzTx/>
              <a:buNone/>
              <a:defRPr sz="1800">
                <a:solidFill>
                  <a:srgbClr val="000000"/>
                </a:solidFill>
              </a:defRPr>
            </a:pPr>
            <a:r>
              <a:rPr sz="4104">
                <a:solidFill>
                  <a:srgbClr val="FFFFFF"/>
                </a:solidFill>
              </a:rPr>
              <a:t>Il rapporto di filiazione</a:t>
            </a:r>
            <a:endParaRPr sz="4104">
              <a:solidFill>
                <a:srgbClr val="FFFFFF"/>
              </a:solidFill>
            </a:endParaRPr>
          </a:p>
          <a:p>
            <a:pPr lvl="0" marL="0" indent="0" defTabSz="329184">
              <a:spcBef>
                <a:spcPts val="2500"/>
              </a:spcBef>
              <a:buSzTx/>
              <a:buNone/>
              <a:defRPr sz="1800">
                <a:solidFill>
                  <a:srgbClr val="000000"/>
                </a:solidFill>
              </a:defRPr>
            </a:pPr>
            <a:r>
              <a:rPr sz="2592">
                <a:solidFill>
                  <a:srgbClr val="FFFFFF"/>
                </a:solidFill>
              </a:rPr>
              <a:t>•	315-bis/2: «Il figlio ha diritto di crescere in famiglia e di mantenere rapporti significativi con i parenti»</a:t>
            </a:r>
            <a:endParaRPr sz="2592">
              <a:solidFill>
                <a:srgbClr val="FFFFFF"/>
              </a:solidFill>
            </a:endParaRPr>
          </a:p>
          <a:p>
            <a:pPr lvl="0" marL="0" indent="0" defTabSz="329184">
              <a:spcBef>
                <a:spcPts val="2500"/>
              </a:spcBef>
              <a:buSzTx/>
              <a:buNone/>
              <a:defRPr sz="1800">
                <a:solidFill>
                  <a:srgbClr val="000000"/>
                </a:solidFill>
              </a:defRPr>
            </a:pPr>
            <a:r>
              <a:rPr sz="2592">
                <a:solidFill>
                  <a:srgbClr val="FFFFFF"/>
                </a:solidFill>
              </a:rPr>
              <a:t>•	317-bis: «Gli ascendenti hanno diritto di mantenere rapporti significativi con i nipoti minorenni».</a:t>
            </a:r>
            <a:endParaRPr sz="2592">
              <a:solidFill>
                <a:srgbClr val="FFFFFF"/>
              </a:solidFill>
            </a:endParaRPr>
          </a:p>
          <a:p>
            <a:pPr lvl="0" marL="0" indent="0" defTabSz="329184">
              <a:spcBef>
                <a:spcPts val="2500"/>
              </a:spcBef>
              <a:buSzTx/>
              <a:buNone/>
              <a:defRPr sz="1800">
                <a:solidFill>
                  <a:srgbClr val="000000"/>
                </a:solidFill>
              </a:defRPr>
            </a:pPr>
            <a:r>
              <a:rPr sz="2592">
                <a:solidFill>
                  <a:srgbClr val="FFFFFF"/>
                </a:solidFill>
              </a:rPr>
              <a:t>•	art. 258: «Il riconoscimento produce effetti riguardo al genitore da cui fu fatto e riguardo ai parenti di esso».</a:t>
            </a:r>
            <a:endParaRPr sz="2592">
              <a:solidFill>
                <a:srgbClr val="FFFFFF"/>
              </a:solidFill>
            </a:endParaRPr>
          </a:p>
          <a:p>
            <a:pPr lvl="1" marL="0" indent="164592" defTabSz="329184">
              <a:spcBef>
                <a:spcPts val="2500"/>
              </a:spcBef>
              <a:buSzTx/>
              <a:buNone/>
              <a:defRPr sz="1800">
                <a:solidFill>
                  <a:srgbClr val="000000"/>
                </a:solidFill>
              </a:defRPr>
            </a:pPr>
            <a:r>
              <a:rPr sz="2592">
                <a:solidFill>
                  <a:srgbClr val="FFFFFF"/>
                </a:solidFill>
              </a:rPr>
              <a:t>o	il d.lgs 154/2013 ha modificato di conseguenza la disciplina successoria </a:t>
            </a:r>
          </a:p>
        </p:txBody>
      </p:sp>
    </p:spTree>
  </p:cSld>
  <p:clrMapOvr>
    <a:masterClrMapping/>
  </p:clrMapOvr>
  <p:transition spd="med" advClick="1"/>
</p:sld>
</file>

<file path=ppt/slides/slide21.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79" name="Shape 79"/>
          <p:cNvSpPr/>
          <p:nvPr>
            <p:ph type="body" idx="1"/>
          </p:nvPr>
        </p:nvSpPr>
        <p:spPr>
          <a:xfrm>
            <a:off x="324098" y="434181"/>
            <a:ext cx="12356604" cy="9060955"/>
          </a:xfrm>
          <a:prstGeom prst="rect">
            <a:avLst/>
          </a:prstGeom>
        </p:spPr>
        <p:txBody>
          <a:bodyPr/>
          <a:lstStyle/>
          <a:p>
            <a:pPr lvl="0" marL="0" indent="0" defTabSz="201168">
              <a:spcBef>
                <a:spcPts val="1500"/>
              </a:spcBef>
              <a:buSzTx/>
              <a:buNone/>
              <a:defRPr sz="1800">
                <a:solidFill>
                  <a:srgbClr val="000000"/>
                </a:solidFill>
              </a:defRPr>
            </a:pPr>
            <a:r>
              <a:rPr sz="4840">
                <a:solidFill>
                  <a:srgbClr val="FFFFFF"/>
                </a:solidFill>
              </a:rPr>
              <a:t>I doveri dei genitori</a:t>
            </a:r>
            <a:endParaRPr sz="4840">
              <a:solidFill>
                <a:srgbClr val="FFFFFF"/>
              </a:solidFill>
            </a:endParaRPr>
          </a:p>
          <a:p>
            <a:pPr lvl="0" marL="0" indent="0" defTabSz="201168">
              <a:spcBef>
                <a:spcPts val="1500"/>
              </a:spcBef>
              <a:buSzTx/>
              <a:buNone/>
              <a:defRPr sz="1800">
                <a:solidFill>
                  <a:srgbClr val="000000"/>
                </a:solidFill>
              </a:defRPr>
            </a:pPr>
            <a:r>
              <a:rPr sz="1584">
                <a:solidFill>
                  <a:srgbClr val="FFFFFF"/>
                </a:solidFill>
              </a:rPr>
              <a:t>Art. 30/1 Cost.: «È dovere e diritto dei genitori mantenere, istruire ed educare i figli, anche se nati fuori del matrimonio»</a:t>
            </a:r>
            <a:endParaRPr sz="1584">
              <a:solidFill>
                <a:srgbClr val="FFFFFF"/>
              </a:solidFill>
            </a:endParaRPr>
          </a:p>
          <a:p>
            <a:pPr lvl="0" marL="0" indent="0" defTabSz="201168">
              <a:spcBef>
                <a:spcPts val="1500"/>
              </a:spcBef>
              <a:buSzTx/>
              <a:buNone/>
              <a:defRPr sz="1800">
                <a:solidFill>
                  <a:srgbClr val="000000"/>
                </a:solidFill>
              </a:defRPr>
            </a:pPr>
            <a:r>
              <a:rPr sz="1584">
                <a:solidFill>
                  <a:srgbClr val="FFFFFF"/>
                </a:solidFill>
              </a:rPr>
              <a:t>•	art. 315-bis: «Il figlio ha diritto di essere mantenuto, educato, istruito e assistito moralmente dai genitori, nel rispetto delle sue capacità, delle sue inclinazioni naturali e delle sue aspirazioni»</a:t>
            </a:r>
            <a:endParaRPr sz="1584">
              <a:solidFill>
                <a:srgbClr val="FFFFFF"/>
              </a:solidFill>
            </a:endParaRPr>
          </a:p>
          <a:p>
            <a:pPr lvl="1" marL="0" indent="100584" defTabSz="201168">
              <a:spcBef>
                <a:spcPts val="1500"/>
              </a:spcBef>
              <a:buSzTx/>
              <a:buNone/>
              <a:defRPr sz="1800">
                <a:solidFill>
                  <a:srgbClr val="000000"/>
                </a:solidFill>
              </a:defRPr>
            </a:pPr>
            <a:r>
              <a:rPr sz="1584">
                <a:solidFill>
                  <a:srgbClr val="FFFFFF"/>
                </a:solidFill>
              </a:rPr>
              <a:t>o	tali doveri gravano su ciascun genitore in proporzione alle proprie sostanze e capacità di lavoro, e vanno rapportati al tenore di vita della famiglia, alle esigenze del minore, alle risorse economiche dei genitori</a:t>
            </a:r>
            <a:endParaRPr sz="1584">
              <a:solidFill>
                <a:srgbClr val="FFFFFF"/>
              </a:solidFill>
            </a:endParaRPr>
          </a:p>
          <a:p>
            <a:pPr lvl="1" marL="0" indent="100584" defTabSz="201168">
              <a:spcBef>
                <a:spcPts val="1500"/>
              </a:spcBef>
              <a:buSzTx/>
              <a:buNone/>
              <a:defRPr sz="1800">
                <a:solidFill>
                  <a:srgbClr val="000000"/>
                </a:solidFill>
              </a:defRPr>
            </a:pPr>
            <a:r>
              <a:rPr sz="1584">
                <a:solidFill>
                  <a:srgbClr val="FFFFFF"/>
                </a:solidFill>
              </a:rPr>
              <a:t>o	il Presidente del Tribunale del luogo in cui il debitore ha domicilio può disporre che una quota dei redditi dell'obbligato sia devoluta direttamente a colui o colei che sostiene le spese di cura, educazione, mantenimento (art. 316-bis/2)</a:t>
            </a:r>
            <a:endParaRPr sz="1584">
              <a:solidFill>
                <a:srgbClr val="FFFFFF"/>
              </a:solidFill>
            </a:endParaRPr>
          </a:p>
          <a:p>
            <a:pPr lvl="0" marL="0" indent="0" defTabSz="201168">
              <a:spcBef>
                <a:spcPts val="1500"/>
              </a:spcBef>
              <a:buSzTx/>
              <a:buNone/>
              <a:defRPr sz="1800">
                <a:solidFill>
                  <a:srgbClr val="000000"/>
                </a:solidFill>
              </a:defRPr>
            </a:pPr>
            <a:r>
              <a:rPr sz="1584">
                <a:solidFill>
                  <a:srgbClr val="FFFFFF"/>
                </a:solidFill>
              </a:rPr>
              <a:t>•	la responsabilità perdura fino al conseguimento di una condizione di autonomia</a:t>
            </a:r>
            <a:endParaRPr sz="1584">
              <a:solidFill>
                <a:srgbClr val="FFFFFF"/>
              </a:solidFill>
            </a:endParaRPr>
          </a:p>
          <a:p>
            <a:pPr lvl="1" marL="0" indent="100584" defTabSz="201168">
              <a:spcBef>
                <a:spcPts val="1500"/>
              </a:spcBef>
              <a:buSzTx/>
              <a:buNone/>
              <a:defRPr sz="1800">
                <a:solidFill>
                  <a:srgbClr val="000000"/>
                </a:solidFill>
              </a:defRPr>
            </a:pPr>
            <a:r>
              <a:rPr sz="1584">
                <a:solidFill>
                  <a:srgbClr val="FFFFFF"/>
                </a:solidFill>
              </a:rPr>
              <a:t>o	odp: genitore </a:t>
            </a:r>
            <a:endParaRPr sz="1584">
              <a:solidFill>
                <a:srgbClr val="FFFFFF"/>
              </a:solidFill>
            </a:endParaRPr>
          </a:p>
          <a:p>
            <a:pPr lvl="0" marL="0" indent="0" defTabSz="201168">
              <a:spcBef>
                <a:spcPts val="1500"/>
              </a:spcBef>
              <a:buSzTx/>
              <a:buNone/>
              <a:defRPr sz="1800">
                <a:solidFill>
                  <a:srgbClr val="000000"/>
                </a:solidFill>
              </a:defRPr>
            </a:pPr>
            <a:r>
              <a:rPr sz="1584">
                <a:solidFill>
                  <a:srgbClr val="FFFFFF"/>
                </a:solidFill>
              </a:rPr>
              <a:t>•	il dovere di mantenere, istruire, educare i figli prescinde dall'acquisizione dello status di figlio </a:t>
            </a:r>
            <a:endParaRPr sz="1584">
              <a:solidFill>
                <a:srgbClr val="FFFFFF"/>
              </a:solidFill>
            </a:endParaRPr>
          </a:p>
          <a:p>
            <a:pPr lvl="1" marL="0" indent="100584" defTabSz="201168">
              <a:spcBef>
                <a:spcPts val="1500"/>
              </a:spcBef>
              <a:buSzTx/>
              <a:buNone/>
              <a:defRPr sz="1800">
                <a:solidFill>
                  <a:srgbClr val="000000"/>
                </a:solidFill>
              </a:defRPr>
            </a:pPr>
            <a:r>
              <a:rPr sz="1584">
                <a:solidFill>
                  <a:srgbClr val="FFFFFF"/>
                </a:solidFill>
              </a:rPr>
              <a:t>o	art. 279/1 (prima parte): «In ogni caso in cui non può proporsi l'azione per la dichiarazione giudiziale di paternità o di maternità, il figlio nato fuori del matrimonio può agire per ottenere il mantenimento, l'istruzione e l'educazione»</a:t>
            </a:r>
            <a:endParaRPr sz="1584">
              <a:solidFill>
                <a:srgbClr val="FFFFFF"/>
              </a:solidFill>
            </a:endParaRPr>
          </a:p>
          <a:p>
            <a:pPr lvl="2" marL="0" indent="201168" defTabSz="201168">
              <a:spcBef>
                <a:spcPts val="1500"/>
              </a:spcBef>
              <a:buSzTx/>
              <a:buNone/>
              <a:defRPr sz="1800">
                <a:solidFill>
                  <a:srgbClr val="000000"/>
                </a:solidFill>
              </a:defRPr>
            </a:pPr>
            <a:r>
              <a:rPr sz="1584">
                <a:solidFill>
                  <a:srgbClr val="FFFFFF"/>
                </a:solidFill>
              </a:rPr>
              <a:t>♣	l'esercizio della responsabilità dei genitori presuppone la costituzione dello status (C. Cost. 121/74).</a:t>
            </a:r>
            <a:endParaRPr sz="1584">
              <a:solidFill>
                <a:srgbClr val="FFFFFF"/>
              </a:solidFill>
            </a:endParaRPr>
          </a:p>
          <a:p>
            <a:pPr lvl="0" marL="251459" indent="-251459" defTabSz="201168">
              <a:spcBef>
                <a:spcPts val="1500"/>
              </a:spcBef>
              <a:buBlip>
                <a:blip r:embed="rId2"/>
              </a:buBlip>
              <a:defRPr sz="1800">
                <a:solidFill>
                  <a:srgbClr val="000000"/>
                </a:solidFill>
              </a:defRPr>
            </a:pPr>
            <a:r>
              <a:rPr sz="1584">
                <a:solidFill>
                  <a:srgbClr val="FFFFFF"/>
                </a:solidFill>
              </a:rPr>
              <a:t>Se i genitori non hanno mezzi sufficienti, l'obbligo è condiviso dagli ascendenti (legittimi e naturali) in ordine di prossimità (art. 316-bis)</a:t>
            </a:r>
          </a:p>
        </p:txBody>
      </p:sp>
    </p:spTree>
  </p:cSld>
  <p:clrMapOvr>
    <a:masterClrMapping/>
  </p:clrMapOvr>
  <p:transition spd="med" advClick="1"/>
</p:sld>
</file>

<file path=ppt/slides/slide22.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1" name="Shape 81"/>
          <p:cNvSpPr/>
          <p:nvPr>
            <p:ph type="body" idx="1"/>
          </p:nvPr>
        </p:nvSpPr>
        <p:spPr>
          <a:xfrm>
            <a:off x="452834" y="231378"/>
            <a:ext cx="12262694" cy="9290844"/>
          </a:xfrm>
          <a:prstGeom prst="rect">
            <a:avLst/>
          </a:prstGeom>
        </p:spPr>
        <p:txBody>
          <a:bodyPr/>
          <a:lstStyle/>
          <a:p>
            <a:pPr lvl="0" marL="0" indent="0" defTabSz="182880">
              <a:spcBef>
                <a:spcPts val="1400"/>
              </a:spcBef>
              <a:buSzTx/>
              <a:buNone/>
              <a:defRPr sz="1800">
                <a:solidFill>
                  <a:srgbClr val="000000"/>
                </a:solidFill>
              </a:defRPr>
            </a:pPr>
            <a:r>
              <a:rPr sz="3640">
                <a:solidFill>
                  <a:srgbClr val="FFFFFF"/>
                </a:solidFill>
              </a:rPr>
              <a:t>La responsabilità genitoriale</a:t>
            </a:r>
            <a:endParaRPr sz="36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Diritto soggettivo del genitore?</a:t>
            </a:r>
            <a:endParaRPr sz="1440">
              <a:solidFill>
                <a:srgbClr val="FFFFFF"/>
              </a:solidFill>
            </a:endParaRPr>
          </a:p>
          <a:p>
            <a:pPr lvl="0" marL="228600" indent="-228600" defTabSz="182880">
              <a:spcBef>
                <a:spcPts val="1400"/>
              </a:spcBef>
              <a:buBlip>
                <a:blip r:embed="rId2"/>
              </a:buBlip>
              <a:defRPr sz="1800">
                <a:solidFill>
                  <a:srgbClr val="000000"/>
                </a:solidFill>
              </a:defRPr>
            </a:pPr>
            <a:r>
              <a:rPr sz="1440">
                <a:solidFill>
                  <a:srgbClr val="FFFFFF"/>
                </a:solidFill>
              </a:rPr>
              <a:t>«ufficio di diritto privato» a sottolineare la natura servente della SGS rispetto all’interesse filiale</a:t>
            </a:r>
            <a:endParaRPr sz="1440">
              <a:solidFill>
                <a:srgbClr val="FFFFFF"/>
              </a:solidFill>
            </a:endParaRPr>
          </a:p>
          <a:p>
            <a:pPr lvl="0" marL="228600" indent="-228600" defTabSz="182880">
              <a:spcBef>
                <a:spcPts val="1400"/>
              </a:spcBef>
              <a:buBlip>
                <a:blip r:embed="rId2"/>
              </a:buBlip>
              <a:defRPr sz="1800">
                <a:solidFill>
                  <a:srgbClr val="000000"/>
                </a:solidFill>
              </a:defRPr>
            </a:pPr>
            <a:r>
              <a:rPr sz="1440">
                <a:solidFill>
                  <a:srgbClr val="FFFFFF"/>
                </a:solidFill>
              </a:rPr>
              <a:t>Con un rovesciamento di prospettiva dalla soggezione del figlio ai doveri dei genitori, la riforma del 2012-2013, riprendendo un'espressione utilizzata nel Regolamento 2201/2003/CE ha sostituito l'espressione «potestà» con «responsabilità».</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Art. 316 : nell’esercizio della responsabilità i genitori devono tenere conto delle capacità, delle inclinazioni, delle aspirazioni dei figli</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cfr. l’evoluzione storica dell’art. 147 </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1942: Il  matrimonio  impone  ad  ambedue  i  coniugi  l'obbligazione  di mantenere, educare e istruire la prole. </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L'educazione e l'istruzione  devono  essere  conformi  ai  principi della morale e al sentimento nazionale fascista.</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1975: Il matrimonio impone ad ambeduei  coniugi  l'obbligo  di  mantenere,  istruire  ed  educare la prole tenendo  conto  delle  capacità,  dell'inclinazione naturale e delle aspirazioni dei figli</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2012: Il matrimonio impone ad ambedue i coniugi  l'obbligo  di  mantenere, istruire, educare e assistere moralmente i figli, nel rispetto  delle loro capacità, inclinazioni naturali e aspirazioni,  secondo  quanto previsto dall'articolo 315-bis.  </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cfr. UN Conv. sui diritti del fanciullo (1989) : diritti fondamentali che coinvolgono direttamente lo sviluppo della personalità (libertà di pensiero, di coscienza, di espressione, associazione, partecipazione alla vita culturale e artistica), rispetto ai quali i genitori hanno soltanto una facoltà di orientamento e di consiglio in modo «corrispondente allo sviluppo delle sue capacità» (art. 5).</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	art. 315-bis/3 (Diritti e doveri del figlio): diritto di ascolto.</a:t>
            </a:r>
            <a:endParaRPr sz="1440">
              <a:solidFill>
                <a:srgbClr val="FFFFFF"/>
              </a:solidFill>
            </a:endParaRPr>
          </a:p>
          <a:p>
            <a:pPr lvl="0" marL="0" indent="0" defTabSz="182880">
              <a:spcBef>
                <a:spcPts val="1400"/>
              </a:spcBef>
              <a:buSzTx/>
              <a:buNone/>
              <a:defRPr sz="1800">
                <a:solidFill>
                  <a:srgbClr val="000000"/>
                </a:solidFill>
              </a:defRPr>
            </a:pPr>
            <a:r>
              <a:rPr sz="1440">
                <a:solidFill>
                  <a:srgbClr val="FFFFFF"/>
                </a:solidFill>
              </a:rPr>
              <a:t>•	art. 336-bis (Ascolto del minore).</a:t>
            </a:r>
            <a:endParaRPr sz="1440">
              <a:solidFill>
                <a:srgbClr val="FFFFFF"/>
              </a:solidFill>
            </a:endParaRPr>
          </a:p>
          <a:p>
            <a:pPr lvl="0" marL="0" indent="0" defTabSz="182880">
              <a:spcBef>
                <a:spcPts val="1400"/>
              </a:spcBef>
              <a:buSzTx/>
              <a:buNone/>
              <a:defRPr sz="1800">
                <a:solidFill>
                  <a:srgbClr val="000000"/>
                </a:solidFill>
              </a:defRPr>
            </a:pPr>
            <a:endParaRPr sz="1440">
              <a:solidFill>
                <a:srgbClr val="FFFFFF"/>
              </a:solidFill>
            </a:endParaRPr>
          </a:p>
        </p:txBody>
      </p:sp>
    </p:spTree>
  </p:cSld>
  <p:clrMapOvr>
    <a:masterClrMapping/>
  </p:clrMapOvr>
  <p:transition spd="med" advClick="1"/>
</p:sld>
</file>

<file path=ppt/slides/slide2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3" name="Shape 83"/>
          <p:cNvSpPr/>
          <p:nvPr>
            <p:ph type="body" idx="1"/>
          </p:nvPr>
        </p:nvSpPr>
        <p:spPr>
          <a:xfrm>
            <a:off x="236785" y="220910"/>
            <a:ext cx="12406909" cy="9311780"/>
          </a:xfrm>
          <a:prstGeom prst="rect">
            <a:avLst/>
          </a:prstGeom>
        </p:spPr>
        <p:txBody>
          <a:bodyPr/>
          <a:lstStyle/>
          <a:p>
            <a:pPr lvl="0" marL="0" indent="0" defTabSz="242315">
              <a:spcBef>
                <a:spcPts val="1900"/>
              </a:spcBef>
              <a:buSzTx/>
              <a:buNone/>
              <a:defRPr sz="1800">
                <a:solidFill>
                  <a:srgbClr val="000000"/>
                </a:solidFill>
              </a:defRPr>
            </a:pPr>
            <a:r>
              <a:rPr sz="2967">
                <a:solidFill>
                  <a:srgbClr val="FFFFFF"/>
                </a:solidFill>
              </a:rPr>
              <a:t>Esercizio della responsabilità genitoriale: art. 316/1</a:t>
            </a:r>
            <a:endParaRPr sz="2967">
              <a:solidFill>
                <a:srgbClr val="FFFFFF"/>
              </a:solidFill>
            </a:endParaRPr>
          </a:p>
          <a:p>
            <a:pPr lvl="0" marL="0" indent="0" defTabSz="242315">
              <a:spcBef>
                <a:spcPts val="1900"/>
              </a:spcBef>
              <a:buSzTx/>
              <a:buNone/>
              <a:defRPr sz="1800">
                <a:solidFill>
                  <a:srgbClr val="000000"/>
                </a:solidFill>
              </a:defRPr>
            </a:pPr>
            <a:r>
              <a:rPr sz="1907">
                <a:solidFill>
                  <a:srgbClr val="FFFFFF"/>
                </a:solidFill>
              </a:rPr>
              <a:t>•	principio dell'accordo su tutte questioni di particolare importanza: educazione, salute, atti patrimoniali di straordinaria amministrazione </a:t>
            </a:r>
            <a:endParaRPr sz="1907">
              <a:solidFill>
                <a:srgbClr val="FFFFFF"/>
              </a:solidFill>
            </a:endParaRPr>
          </a:p>
          <a:p>
            <a:pPr lvl="2" marL="0" indent="242315" defTabSz="242315">
              <a:spcBef>
                <a:spcPts val="1900"/>
              </a:spcBef>
              <a:buSzTx/>
              <a:buNone/>
              <a:defRPr sz="1800">
                <a:solidFill>
                  <a:srgbClr val="000000"/>
                </a:solidFill>
              </a:defRPr>
            </a:pPr>
            <a:r>
              <a:rPr sz="1907">
                <a:solidFill>
                  <a:srgbClr val="FFFFFF"/>
                </a:solidFill>
              </a:rPr>
              <a:t>♣ disaccordo: mediazione del giudice: «suggerisce» le soluzioni che ritiene di maggiore utilità nell'interesse del figlio o dell’unitàf amiliare. Se il disaccordo persiste, il giudice attribuisce il potere di decidere al genitore che in relazione alla questione specifica appare come più idoneo a curare gli interessi del figlio </a:t>
            </a:r>
            <a:endParaRPr sz="1907">
              <a:solidFill>
                <a:srgbClr val="FFFFFF"/>
              </a:solidFill>
            </a:endParaRPr>
          </a:p>
          <a:p>
            <a:pPr lvl="2" marL="0" indent="242315" defTabSz="242315">
              <a:spcBef>
                <a:spcPts val="1900"/>
              </a:spcBef>
              <a:buSzTx/>
              <a:buNone/>
              <a:defRPr sz="1800">
                <a:solidFill>
                  <a:srgbClr val="000000"/>
                </a:solidFill>
              </a:defRPr>
            </a:pPr>
            <a:r>
              <a:rPr sz="1907">
                <a:solidFill>
                  <a:srgbClr val="FFFFFF"/>
                </a:solidFill>
              </a:rPr>
              <a:t>♣	abrogato l'art. 316/4 che in caso di incombente pericolo per il figlio attribuiva al padre il potere di adottare le decisioni urgenti e indifferibili</a:t>
            </a:r>
            <a:endParaRPr sz="1907">
              <a:solidFill>
                <a:srgbClr val="FFFFFF"/>
              </a:solidFill>
            </a:endParaRPr>
          </a:p>
          <a:p>
            <a:pPr lvl="2" marL="0" indent="242315" defTabSz="242315">
              <a:spcBef>
                <a:spcPts val="1900"/>
              </a:spcBef>
              <a:buSzTx/>
              <a:buNone/>
              <a:defRPr sz="1800">
                <a:solidFill>
                  <a:srgbClr val="000000"/>
                </a:solidFill>
              </a:defRPr>
            </a:pPr>
            <a:r>
              <a:rPr sz="1907">
                <a:solidFill>
                  <a:srgbClr val="FFFFFF"/>
                </a:solidFill>
              </a:rPr>
              <a:t>♣	secondo una parte della dottrina, il giudice potrebbe superare il contrasto adottando i provvedimenti previsti dall'art. 333 (Condotta del genitore pregiudizievole ai figli), sul presupposto di un pregiudizio incombente per il figlio</a:t>
            </a:r>
            <a:endParaRPr sz="1907">
              <a:solidFill>
                <a:srgbClr val="FFFFFF"/>
              </a:solidFill>
            </a:endParaRPr>
          </a:p>
          <a:p>
            <a:pPr lvl="0" marL="0" indent="0" defTabSz="242315">
              <a:spcBef>
                <a:spcPts val="1900"/>
              </a:spcBef>
              <a:buSzTx/>
              <a:buNone/>
              <a:defRPr sz="1800">
                <a:solidFill>
                  <a:srgbClr val="000000"/>
                </a:solidFill>
              </a:defRPr>
            </a:pPr>
            <a:r>
              <a:rPr sz="1907">
                <a:solidFill>
                  <a:srgbClr val="FFFFFF"/>
                </a:solidFill>
              </a:rPr>
              <a:t>•	art. 317/1: incapacità di assolvere l'ufficio per lontananza, incapacità [di fatto o di diritto] o altro motivo</a:t>
            </a:r>
            <a:endParaRPr sz="1907">
              <a:solidFill>
                <a:srgbClr val="FFFFFF"/>
              </a:solidFill>
            </a:endParaRPr>
          </a:p>
          <a:p>
            <a:pPr lvl="2" marL="0" indent="242315" defTabSz="242315">
              <a:spcBef>
                <a:spcPts val="1900"/>
              </a:spcBef>
              <a:buSzTx/>
              <a:buNone/>
              <a:defRPr sz="1800">
                <a:solidFill>
                  <a:srgbClr val="000000"/>
                </a:solidFill>
              </a:defRPr>
            </a:pPr>
            <a:r>
              <a:rPr sz="1907">
                <a:solidFill>
                  <a:srgbClr val="FFFFFF"/>
                </a:solidFill>
              </a:rPr>
              <a:t>o	il genitore dichiarato incapace può partecipare all'esercizio della responsabilità genitoriale all'interno dei limiti determinati dal provvedimento del giudice</a:t>
            </a:r>
            <a:endParaRPr sz="1907">
              <a:solidFill>
                <a:srgbClr val="FFFFFF"/>
              </a:solidFill>
            </a:endParaRPr>
          </a:p>
          <a:p>
            <a:pPr lvl="3" marL="1211579" indent="-302894" defTabSz="242315">
              <a:spcBef>
                <a:spcPts val="1900"/>
              </a:spcBef>
              <a:buSzPct val="100000"/>
              <a:buChar char="-"/>
              <a:defRPr sz="1800">
                <a:solidFill>
                  <a:srgbClr val="000000"/>
                </a:solidFill>
              </a:defRPr>
            </a:pPr>
            <a:r>
              <a:rPr sz="1907">
                <a:solidFill>
                  <a:srgbClr val="FFFFFF"/>
                </a:solidFill>
              </a:rPr>
              <a:t>inabilitazione: l'impedimento sussiste solo per gli atti di s.a.</a:t>
            </a:r>
            <a:endParaRPr sz="1907">
              <a:solidFill>
                <a:srgbClr val="FFFFFF"/>
              </a:solidFill>
            </a:endParaRPr>
          </a:p>
          <a:p>
            <a:pPr lvl="3" marL="1211579" indent="-302894" defTabSz="242315">
              <a:spcBef>
                <a:spcPts val="1900"/>
              </a:spcBef>
              <a:buSzPct val="100000"/>
              <a:buChar char="-"/>
              <a:defRPr sz="1800">
                <a:solidFill>
                  <a:srgbClr val="000000"/>
                </a:solidFill>
              </a:defRPr>
            </a:pPr>
            <a:r>
              <a:rPr sz="1907">
                <a:solidFill>
                  <a:srgbClr val="FFFFFF"/>
                </a:solidFill>
              </a:rPr>
              <a:t>amministrazione di sostegno: decreto di nomina </a:t>
            </a:r>
          </a:p>
        </p:txBody>
      </p:sp>
    </p:spTree>
  </p:cSld>
  <p:clrMapOvr>
    <a:masterClrMapping/>
  </p:clrMapOvr>
  <p:transition spd="med" advClick="1"/>
</p:sld>
</file>

<file path=ppt/slides/slide2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5" name="Shape 85"/>
          <p:cNvSpPr/>
          <p:nvPr>
            <p:ph type="body" idx="1"/>
          </p:nvPr>
        </p:nvSpPr>
        <p:spPr>
          <a:prstGeom prst="rect">
            <a:avLst/>
          </a:prstGeom>
        </p:spPr>
        <p:txBody>
          <a:bodyPr/>
          <a:lstStyle/>
          <a:p>
            <a:pPr lvl="0" marL="0" indent="0" defTabSz="265175">
              <a:spcBef>
                <a:spcPts val="2000"/>
              </a:spcBef>
              <a:buSzTx/>
              <a:buNone/>
              <a:defRPr sz="1800">
                <a:solidFill>
                  <a:srgbClr val="000000"/>
                </a:solidFill>
              </a:defRPr>
            </a:pPr>
            <a:r>
              <a:rPr sz="2958">
                <a:solidFill>
                  <a:srgbClr val="FFFFFF"/>
                </a:solidFill>
              </a:rPr>
              <a:t>La responsabilità genitoriale nella crisi familiare</a:t>
            </a:r>
            <a:endParaRPr sz="2958">
              <a:solidFill>
                <a:srgbClr val="FFFFFF"/>
              </a:solidFill>
            </a:endParaRPr>
          </a:p>
          <a:p>
            <a:pPr lvl="0" marL="0" indent="0" defTabSz="265175">
              <a:spcBef>
                <a:spcPts val="2000"/>
              </a:spcBef>
              <a:buSzTx/>
              <a:buNone/>
              <a:defRPr sz="1800">
                <a:solidFill>
                  <a:srgbClr val="000000"/>
                </a:solidFill>
              </a:defRPr>
            </a:pPr>
            <a:r>
              <a:rPr sz="2088">
                <a:solidFill>
                  <a:srgbClr val="FFFFFF"/>
                </a:solidFill>
              </a:rPr>
              <a:t>•	337-ter/2: affidamento congiunto rappresenta la soluzione prioritaria nell'interesse dei figli</a:t>
            </a:r>
            <a:endParaRPr sz="2088">
              <a:solidFill>
                <a:srgbClr val="FFFFFF"/>
              </a:solidFill>
            </a:endParaRPr>
          </a:p>
          <a:p>
            <a:pPr lvl="2" marL="0" indent="265175" defTabSz="265175">
              <a:spcBef>
                <a:spcPts val="2000"/>
              </a:spcBef>
              <a:buSzTx/>
              <a:buNone/>
              <a:defRPr sz="1800">
                <a:solidFill>
                  <a:srgbClr val="000000"/>
                </a:solidFill>
              </a:defRPr>
            </a:pPr>
            <a:r>
              <a:rPr sz="2088">
                <a:solidFill>
                  <a:srgbClr val="FFFFFF"/>
                </a:solidFill>
              </a:rPr>
              <a:t>o	la responsabilità continua a essere esercitata da entrambi i genitori</a:t>
            </a:r>
            <a:endParaRPr sz="2088">
              <a:solidFill>
                <a:srgbClr val="FFFFFF"/>
              </a:solidFill>
            </a:endParaRPr>
          </a:p>
          <a:p>
            <a:pPr lvl="3" marL="0" indent="397763" defTabSz="265175">
              <a:spcBef>
                <a:spcPts val="2000"/>
              </a:spcBef>
              <a:buSzTx/>
              <a:buNone/>
              <a:defRPr sz="1800">
                <a:solidFill>
                  <a:srgbClr val="000000"/>
                </a:solidFill>
              </a:defRPr>
            </a:pPr>
            <a:r>
              <a:rPr sz="2088">
                <a:solidFill>
                  <a:srgbClr val="FFFFFF"/>
                </a:solidFill>
              </a:rPr>
              <a:t>♣	disaccordo: su istanza di uno dei genitori, la decisione è rimessa al giudice</a:t>
            </a:r>
            <a:endParaRPr sz="2088">
              <a:solidFill>
                <a:srgbClr val="FFFFFF"/>
              </a:solidFill>
            </a:endParaRPr>
          </a:p>
          <a:p>
            <a:pPr lvl="0" marL="0" indent="0" defTabSz="265175">
              <a:spcBef>
                <a:spcPts val="2000"/>
              </a:spcBef>
              <a:buSzTx/>
              <a:buNone/>
              <a:defRPr sz="1800">
                <a:solidFill>
                  <a:srgbClr val="000000"/>
                </a:solidFill>
              </a:defRPr>
            </a:pPr>
            <a:r>
              <a:rPr sz="2088">
                <a:solidFill>
                  <a:srgbClr val="FFFFFF"/>
                </a:solidFill>
              </a:rPr>
              <a:t>•	337-quater: il giudice può disporre l'affidamento esclusivo se ritiene l'affidamento congiunto contrario all'interesse dei figli</a:t>
            </a:r>
            <a:endParaRPr sz="2088">
              <a:solidFill>
                <a:srgbClr val="FFFFFF"/>
              </a:solidFill>
            </a:endParaRPr>
          </a:p>
          <a:p>
            <a:pPr lvl="2" marL="0" indent="265175" defTabSz="265175">
              <a:spcBef>
                <a:spcPts val="2000"/>
              </a:spcBef>
              <a:buSzTx/>
              <a:buNone/>
              <a:defRPr sz="1800">
                <a:solidFill>
                  <a:srgbClr val="000000"/>
                </a:solidFill>
              </a:defRPr>
            </a:pPr>
            <a:r>
              <a:rPr sz="2088">
                <a:solidFill>
                  <a:srgbClr val="FFFFFF"/>
                </a:solidFill>
              </a:rPr>
              <a:t>o	accordo: decisioni di maggior interesse, salvo che sia diversamente stabilito dal giudice</a:t>
            </a:r>
            <a:endParaRPr sz="2088">
              <a:solidFill>
                <a:srgbClr val="FFFFFF"/>
              </a:solidFill>
            </a:endParaRPr>
          </a:p>
          <a:p>
            <a:pPr lvl="3" marL="0" indent="397763" defTabSz="265175">
              <a:spcBef>
                <a:spcPts val="2000"/>
              </a:spcBef>
              <a:buSzTx/>
              <a:buNone/>
              <a:defRPr sz="1800">
                <a:solidFill>
                  <a:srgbClr val="000000"/>
                </a:solidFill>
              </a:defRPr>
            </a:pPr>
            <a:r>
              <a:rPr sz="2088">
                <a:solidFill>
                  <a:srgbClr val="FFFFFF"/>
                </a:solidFill>
              </a:rPr>
              <a:t>♣	il genitore non affidatario : controllo sull'istruzione e l'educazione del figlio</a:t>
            </a:r>
          </a:p>
        </p:txBody>
      </p:sp>
    </p:spTree>
  </p:cSld>
  <p:clrMapOvr>
    <a:masterClrMapping/>
  </p:clrMapOvr>
  <p:transition spd="med" advClick="1"/>
</p:sld>
</file>

<file path=ppt/slides/slide2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7" name="Shape 87"/>
          <p:cNvSpPr/>
          <p:nvPr>
            <p:ph type="body" idx="1"/>
          </p:nvPr>
        </p:nvSpPr>
        <p:spPr>
          <a:xfrm>
            <a:off x="110331" y="271214"/>
            <a:ext cx="12784138" cy="9408965"/>
          </a:xfrm>
          <a:prstGeom prst="rect">
            <a:avLst/>
          </a:prstGeom>
        </p:spPr>
        <p:txBody>
          <a:bodyPr/>
          <a:lstStyle/>
          <a:p>
            <a:pPr lvl="1" marL="0" indent="100584" defTabSz="201168">
              <a:spcBef>
                <a:spcPts val="1500"/>
              </a:spcBef>
              <a:buSzTx/>
              <a:buNone/>
              <a:defRPr sz="1800">
                <a:solidFill>
                  <a:srgbClr val="000000"/>
                </a:solidFill>
              </a:defRPr>
            </a:pPr>
            <a:r>
              <a:rPr sz="3300">
                <a:solidFill>
                  <a:srgbClr val="FFFFFF"/>
                </a:solidFill>
              </a:rPr>
              <a:t>Rappresentanza e amministrazione</a:t>
            </a:r>
            <a:endParaRPr sz="3300">
              <a:solidFill>
                <a:srgbClr val="FFFFFF"/>
              </a:solidFill>
            </a:endParaRPr>
          </a:p>
          <a:p>
            <a:pPr lvl="1" marL="0" indent="100584" defTabSz="201168">
              <a:spcBef>
                <a:spcPts val="1500"/>
              </a:spcBef>
              <a:buSzTx/>
              <a:buNone/>
              <a:defRPr sz="1800">
                <a:solidFill>
                  <a:srgbClr val="000000"/>
                </a:solidFill>
              </a:defRPr>
            </a:pPr>
            <a:r>
              <a:rPr sz="1584">
                <a:solidFill>
                  <a:srgbClr val="FFFFFF"/>
                </a:solidFill>
              </a:rPr>
              <a:t>Il genitore che esercita la responsabilità ha il potere di assumere decisioni nell'interesse del figlio anche in materia patrimoniale: duplice rilevanza</a:t>
            </a:r>
            <a:endParaRPr sz="1584">
              <a:solidFill>
                <a:srgbClr val="FFFFFF"/>
              </a:solidFill>
            </a:endParaRPr>
          </a:p>
          <a:p>
            <a:pPr lvl="3" marL="0" indent="301752" defTabSz="201168">
              <a:spcBef>
                <a:spcPts val="1500"/>
              </a:spcBef>
              <a:buSzTx/>
              <a:buNone/>
              <a:defRPr sz="1800">
                <a:solidFill>
                  <a:srgbClr val="000000"/>
                </a:solidFill>
              </a:defRPr>
            </a:pPr>
            <a:r>
              <a:rPr sz="1584">
                <a:solidFill>
                  <a:srgbClr val="FFFFFF"/>
                </a:solidFill>
              </a:rPr>
              <a:t>o	interna</a:t>
            </a:r>
            <a:endParaRPr sz="1584">
              <a:solidFill>
                <a:srgbClr val="FFFFFF"/>
              </a:solidFill>
            </a:endParaRPr>
          </a:p>
          <a:p>
            <a:pPr lvl="3" marL="0" indent="301752" defTabSz="201168">
              <a:spcBef>
                <a:spcPts val="1500"/>
              </a:spcBef>
              <a:buSzTx/>
              <a:buNone/>
              <a:defRPr sz="1800">
                <a:solidFill>
                  <a:srgbClr val="000000"/>
                </a:solidFill>
              </a:defRPr>
            </a:pPr>
            <a:r>
              <a:rPr sz="1584">
                <a:solidFill>
                  <a:srgbClr val="FFFFFF"/>
                </a:solidFill>
              </a:rPr>
              <a:t>o	esterna: rappresentanza del minore nei rapporti con i terzi</a:t>
            </a:r>
            <a:endParaRPr sz="1584">
              <a:solidFill>
                <a:srgbClr val="FFFFFF"/>
              </a:solidFill>
            </a:endParaRPr>
          </a:p>
          <a:p>
            <a:pPr lvl="5" marL="0" indent="502919" defTabSz="201168">
              <a:spcBef>
                <a:spcPts val="1500"/>
              </a:spcBef>
              <a:buSzTx/>
              <a:buNone/>
              <a:defRPr sz="1800">
                <a:solidFill>
                  <a:srgbClr val="000000"/>
                </a:solidFill>
              </a:defRPr>
            </a:pPr>
            <a:r>
              <a:rPr sz="1584">
                <a:solidFill>
                  <a:srgbClr val="FFFFFF"/>
                </a:solidFill>
              </a:rPr>
              <a:t>♣	potere che ha titolo nella legge: è sufficiente che dall'atto risulti che il genitore ha agito nell'interesse del figlio</a:t>
            </a:r>
            <a:endParaRPr sz="1584">
              <a:solidFill>
                <a:srgbClr val="FFFFFF"/>
              </a:solidFill>
            </a:endParaRPr>
          </a:p>
          <a:p>
            <a:pPr lvl="1" marL="0" indent="100584" defTabSz="201168">
              <a:spcBef>
                <a:spcPts val="1500"/>
              </a:spcBef>
              <a:buSzTx/>
              <a:buNone/>
              <a:defRPr sz="1800">
                <a:solidFill>
                  <a:srgbClr val="000000"/>
                </a:solidFill>
              </a:defRPr>
            </a:pPr>
            <a:r>
              <a:rPr sz="1584">
                <a:solidFill>
                  <a:srgbClr val="FFFFFF"/>
                </a:solidFill>
              </a:rPr>
              <a:t>•	atti di ordinaria amministrazione</a:t>
            </a:r>
            <a:endParaRPr sz="1584">
              <a:solidFill>
                <a:srgbClr val="FFFFFF"/>
              </a:solidFill>
            </a:endParaRPr>
          </a:p>
          <a:p>
            <a:pPr lvl="2" marL="0" indent="201168" defTabSz="201168">
              <a:spcBef>
                <a:spcPts val="1500"/>
              </a:spcBef>
              <a:buSzTx/>
              <a:buNone/>
              <a:defRPr sz="1800">
                <a:solidFill>
                  <a:srgbClr val="000000"/>
                </a:solidFill>
              </a:defRPr>
            </a:pPr>
            <a:r>
              <a:rPr sz="1584">
                <a:solidFill>
                  <a:srgbClr val="FFFFFF"/>
                </a:solidFill>
              </a:rPr>
              <a:t>o	esercizio disgiunto</a:t>
            </a:r>
            <a:endParaRPr sz="1584">
              <a:solidFill>
                <a:srgbClr val="FFFFFF"/>
              </a:solidFill>
            </a:endParaRPr>
          </a:p>
          <a:p>
            <a:pPr lvl="1" marL="0" indent="100584" defTabSz="201168">
              <a:spcBef>
                <a:spcPts val="1500"/>
              </a:spcBef>
              <a:buSzTx/>
              <a:buNone/>
              <a:defRPr sz="1800">
                <a:solidFill>
                  <a:srgbClr val="000000"/>
                </a:solidFill>
              </a:defRPr>
            </a:pPr>
            <a:r>
              <a:rPr sz="1584">
                <a:solidFill>
                  <a:srgbClr val="FFFFFF"/>
                </a:solidFill>
              </a:rPr>
              <a:t>•	atti di straordinaria amministrazione: art. 320/2</a:t>
            </a:r>
            <a:endParaRPr sz="1584">
              <a:solidFill>
                <a:srgbClr val="FFFFFF"/>
              </a:solidFill>
            </a:endParaRPr>
          </a:p>
          <a:p>
            <a:pPr lvl="2" marL="0" indent="201168" defTabSz="201168">
              <a:spcBef>
                <a:spcPts val="1500"/>
              </a:spcBef>
              <a:buSzTx/>
              <a:buNone/>
              <a:defRPr sz="1800">
                <a:solidFill>
                  <a:srgbClr val="000000"/>
                </a:solidFill>
              </a:defRPr>
            </a:pPr>
            <a:r>
              <a:rPr sz="1584">
                <a:solidFill>
                  <a:srgbClr val="FFFFFF"/>
                </a:solidFill>
              </a:rPr>
              <a:t>o	esercizio congiunto, previa autorizzazione del giudice tutelare</a:t>
            </a:r>
            <a:endParaRPr sz="1584">
              <a:solidFill>
                <a:srgbClr val="FFFFFF"/>
              </a:solidFill>
            </a:endParaRPr>
          </a:p>
          <a:p>
            <a:pPr lvl="5" marL="0" indent="502919" defTabSz="201168">
              <a:spcBef>
                <a:spcPts val="1500"/>
              </a:spcBef>
              <a:buSzTx/>
              <a:buNone/>
              <a:defRPr sz="1800">
                <a:solidFill>
                  <a:srgbClr val="000000"/>
                </a:solidFill>
              </a:defRPr>
            </a:pPr>
            <a:r>
              <a:rPr sz="1584">
                <a:solidFill>
                  <a:srgbClr val="FFFFFF"/>
                </a:solidFill>
              </a:rPr>
              <a:t>♣	atti di disposizione di diritti reali (vendita; concessione/costituzione di garanzie reali sui beni del minore)</a:t>
            </a:r>
            <a:endParaRPr sz="1584">
              <a:solidFill>
                <a:srgbClr val="FFFFFF"/>
              </a:solidFill>
            </a:endParaRPr>
          </a:p>
          <a:p>
            <a:pPr lvl="5" marL="0" indent="502919" defTabSz="201168">
              <a:spcBef>
                <a:spcPts val="1500"/>
              </a:spcBef>
              <a:buSzTx/>
              <a:buNone/>
              <a:defRPr sz="1800">
                <a:solidFill>
                  <a:srgbClr val="000000"/>
                </a:solidFill>
              </a:defRPr>
            </a:pPr>
            <a:r>
              <a:rPr sz="1584">
                <a:solidFill>
                  <a:srgbClr val="FFFFFF"/>
                </a:solidFill>
              </a:rPr>
              <a:t>♣	azione in giudizio</a:t>
            </a:r>
            <a:endParaRPr sz="1584">
              <a:solidFill>
                <a:srgbClr val="FFFFFF"/>
              </a:solidFill>
            </a:endParaRPr>
          </a:p>
          <a:p>
            <a:pPr lvl="5" marL="0" indent="502919" defTabSz="201168">
              <a:spcBef>
                <a:spcPts val="1500"/>
              </a:spcBef>
              <a:buSzTx/>
              <a:buNone/>
              <a:defRPr sz="1800">
                <a:solidFill>
                  <a:srgbClr val="000000"/>
                </a:solidFill>
              </a:defRPr>
            </a:pPr>
            <a:r>
              <a:rPr sz="1584">
                <a:solidFill>
                  <a:srgbClr val="FFFFFF"/>
                </a:solidFill>
              </a:rPr>
              <a:t>♣	accettazione/rinuncia di eredità o legati, ecc.</a:t>
            </a:r>
            <a:endParaRPr sz="1584">
              <a:solidFill>
                <a:srgbClr val="FFFFFF"/>
              </a:solidFill>
            </a:endParaRPr>
          </a:p>
          <a:p>
            <a:pPr lvl="2" marL="0" indent="201168" defTabSz="201168">
              <a:spcBef>
                <a:spcPts val="1500"/>
              </a:spcBef>
              <a:buSzTx/>
              <a:buNone/>
              <a:defRPr sz="1800">
                <a:solidFill>
                  <a:srgbClr val="000000"/>
                </a:solidFill>
              </a:defRPr>
            </a:pPr>
            <a:r>
              <a:rPr sz="1584">
                <a:solidFill>
                  <a:srgbClr val="FFFFFF"/>
                </a:solidFill>
              </a:rPr>
              <a:t>o	le ipotesi indicate dalla legge non sono tassative: occorre valutare, in concreto, le ripercussioni dell'atto sul valore e la struttura del patrimonio</a:t>
            </a:r>
            <a:endParaRPr sz="1584">
              <a:solidFill>
                <a:srgbClr val="FFFFFF"/>
              </a:solidFill>
            </a:endParaRPr>
          </a:p>
          <a:p>
            <a:pPr lvl="1" marL="0" indent="100584" defTabSz="201168">
              <a:spcBef>
                <a:spcPts val="1500"/>
              </a:spcBef>
              <a:buSzTx/>
              <a:buNone/>
              <a:defRPr sz="1800">
                <a:solidFill>
                  <a:srgbClr val="000000"/>
                </a:solidFill>
              </a:defRPr>
            </a:pPr>
            <a:r>
              <a:rPr sz="1584">
                <a:solidFill>
                  <a:srgbClr val="FFFFFF"/>
                </a:solidFill>
              </a:rPr>
              <a:t>♣	G: «ordinaria amministrazione»: atti di natura conservativa, di valore economico modesto (in proporzione al patrimonio), basso rischio.</a:t>
            </a:r>
            <a:endParaRPr sz="1584">
              <a:solidFill>
                <a:srgbClr val="FFFFFF"/>
              </a:solidFill>
            </a:endParaRPr>
          </a:p>
          <a:p>
            <a:pPr lvl="1" marL="0" indent="100584" defTabSz="201168">
              <a:spcBef>
                <a:spcPts val="1500"/>
              </a:spcBef>
              <a:buSzTx/>
              <a:buNone/>
              <a:defRPr sz="1800">
                <a:solidFill>
                  <a:srgbClr val="000000"/>
                </a:solidFill>
              </a:defRPr>
            </a:pPr>
            <a:r>
              <a:rPr sz="1584">
                <a:solidFill>
                  <a:srgbClr val="FFFFFF"/>
                </a:solidFill>
              </a:rPr>
              <a:t>♣	D.: criterio di interpretazione analogica delle ipotesi previste dalla legge</a:t>
            </a:r>
          </a:p>
        </p:txBody>
      </p:sp>
    </p:spTree>
  </p:cSld>
  <p:clrMapOvr>
    <a:masterClrMapping/>
  </p:clrMapOvr>
  <p:transition spd="med" advClick="1"/>
</p:sld>
</file>

<file path=ppt/slides/slide2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89" name="Shape 89"/>
          <p:cNvSpPr/>
          <p:nvPr>
            <p:ph type="body" idx="1"/>
          </p:nvPr>
        </p:nvSpPr>
        <p:spPr>
          <a:xfrm>
            <a:off x="435669" y="269626"/>
            <a:ext cx="12133462" cy="9088538"/>
          </a:xfrm>
          <a:prstGeom prst="rect">
            <a:avLst/>
          </a:prstGeom>
        </p:spPr>
        <p:txBody>
          <a:bodyPr/>
          <a:lstStyle/>
          <a:p>
            <a:pPr lvl="0" marL="0" indent="0" defTabSz="251460">
              <a:spcBef>
                <a:spcPts val="1900"/>
              </a:spcBef>
              <a:buSzTx/>
              <a:buNone/>
              <a:defRPr sz="1800">
                <a:solidFill>
                  <a:srgbClr val="000000"/>
                </a:solidFill>
              </a:defRPr>
            </a:pPr>
            <a:r>
              <a:rPr sz="3355">
                <a:solidFill>
                  <a:srgbClr val="FFFFFF"/>
                </a:solidFill>
              </a:rPr>
              <a:t>Il conflitto di interessi tra il figlio e i genitori </a:t>
            </a:r>
            <a:endParaRPr sz="3355">
              <a:solidFill>
                <a:srgbClr val="FFFFFF"/>
              </a:solidFill>
            </a:endParaRPr>
          </a:p>
          <a:p>
            <a:pPr lvl="0" marL="314325" indent="-314325" defTabSz="251460">
              <a:spcBef>
                <a:spcPts val="1900"/>
              </a:spcBef>
              <a:buSzPct val="100000"/>
              <a:buChar char="-"/>
              <a:defRPr sz="1800">
                <a:solidFill>
                  <a:srgbClr val="000000"/>
                </a:solidFill>
              </a:defRPr>
            </a:pPr>
            <a:r>
              <a:rPr sz="1980">
                <a:solidFill>
                  <a:srgbClr val="FFFFFF"/>
                </a:solidFill>
              </a:rPr>
              <a:t>art. 320/5: la responsabilità è esercitata dal genitore che non è in conflitto; se entrambi sono in conflitto: curatore speciale</a:t>
            </a:r>
            <a:endParaRPr sz="1980">
              <a:solidFill>
                <a:srgbClr val="FFFFFF"/>
              </a:solidFill>
            </a:endParaRPr>
          </a:p>
          <a:p>
            <a:pPr lvl="2" marL="0" indent="251460" defTabSz="251460">
              <a:spcBef>
                <a:spcPts val="1900"/>
              </a:spcBef>
              <a:buSzTx/>
              <a:buNone/>
              <a:defRPr sz="1800">
                <a:solidFill>
                  <a:srgbClr val="000000"/>
                </a:solidFill>
              </a:defRPr>
            </a:pPr>
            <a:r>
              <a:rPr sz="1980">
                <a:solidFill>
                  <a:srgbClr val="FFFFFF"/>
                </a:solidFill>
              </a:rPr>
              <a:t>•	i genitori hanno stipulato un contratto a favore del figlio e occorre il consenso di quest'ultimo di volere approfittare</a:t>
            </a:r>
            <a:endParaRPr sz="1980">
              <a:solidFill>
                <a:srgbClr val="FFFFFF"/>
              </a:solidFill>
            </a:endParaRPr>
          </a:p>
          <a:p>
            <a:pPr lvl="2" marL="0" indent="251460" defTabSz="251460">
              <a:spcBef>
                <a:spcPts val="1900"/>
              </a:spcBef>
              <a:buSzTx/>
              <a:buNone/>
              <a:defRPr sz="1800">
                <a:solidFill>
                  <a:srgbClr val="000000"/>
                </a:solidFill>
              </a:defRPr>
            </a:pPr>
            <a:r>
              <a:rPr sz="1980">
                <a:solidFill>
                  <a:srgbClr val="FFFFFF"/>
                </a:solidFill>
              </a:rPr>
              <a:t>•	riscossione degli utili spettante al minore partecipante all'impresa familiare del genitore</a:t>
            </a:r>
            <a:endParaRPr sz="1980">
              <a:solidFill>
                <a:srgbClr val="FFFFFF"/>
              </a:solidFill>
            </a:endParaRPr>
          </a:p>
          <a:p>
            <a:pPr lvl="2" marL="0" indent="251460" defTabSz="251460">
              <a:spcBef>
                <a:spcPts val="1900"/>
              </a:spcBef>
              <a:buSzTx/>
              <a:buNone/>
              <a:defRPr sz="1800">
                <a:solidFill>
                  <a:srgbClr val="000000"/>
                </a:solidFill>
              </a:defRPr>
            </a:pPr>
            <a:r>
              <a:rPr sz="1980">
                <a:solidFill>
                  <a:srgbClr val="FFFFFF"/>
                </a:solidFill>
              </a:rPr>
              <a:t>•	un figlio ha provocato un danno a un altro figlio minore</a:t>
            </a:r>
            <a:endParaRPr sz="1980">
              <a:solidFill>
                <a:srgbClr val="FFFFFF"/>
              </a:solidFill>
            </a:endParaRPr>
          </a:p>
          <a:p>
            <a:pPr lvl="0" marL="314325" indent="-314325" defTabSz="251460">
              <a:spcBef>
                <a:spcPts val="1900"/>
              </a:spcBef>
              <a:buSzPct val="100000"/>
              <a:buChar char="-"/>
              <a:defRPr sz="1800">
                <a:solidFill>
                  <a:srgbClr val="000000"/>
                </a:solidFill>
              </a:defRPr>
            </a:pPr>
            <a:r>
              <a:rPr sz="1980">
                <a:solidFill>
                  <a:srgbClr val="FFFFFF"/>
                </a:solidFill>
              </a:rPr>
              <a:t>art. 323/1,3: divieti di acquisto a carico</a:t>
            </a:r>
            <a:endParaRPr sz="1980">
              <a:solidFill>
                <a:srgbClr val="FFFFFF"/>
              </a:solidFill>
            </a:endParaRPr>
          </a:p>
          <a:p>
            <a:pPr lvl="2" marL="0" indent="251460" defTabSz="251460">
              <a:spcBef>
                <a:spcPts val="1900"/>
              </a:spcBef>
              <a:buSzTx/>
              <a:buNone/>
              <a:defRPr sz="1800">
                <a:solidFill>
                  <a:srgbClr val="000000"/>
                </a:solidFill>
              </a:defRPr>
            </a:pPr>
            <a:r>
              <a:rPr sz="1980">
                <a:solidFill>
                  <a:srgbClr val="FFFFFF"/>
                </a:solidFill>
              </a:rPr>
              <a:t>•	beni e diritti del minore (cfr. 1471/3)</a:t>
            </a:r>
            <a:endParaRPr sz="1980">
              <a:solidFill>
                <a:srgbClr val="FFFFFF"/>
              </a:solidFill>
            </a:endParaRPr>
          </a:p>
          <a:p>
            <a:pPr lvl="5" marL="0" indent="628650" defTabSz="251460">
              <a:spcBef>
                <a:spcPts val="1900"/>
              </a:spcBef>
              <a:buSzTx/>
              <a:buNone/>
              <a:defRPr sz="1800">
                <a:solidFill>
                  <a:srgbClr val="000000"/>
                </a:solidFill>
              </a:defRPr>
            </a:pPr>
            <a:r>
              <a:rPr sz="1980">
                <a:solidFill>
                  <a:srgbClr val="FFFFFF"/>
                </a:solidFill>
              </a:rPr>
              <a:t>•	annullabilità dell'atto su istanza del minore (eredi, aventi causa)</a:t>
            </a:r>
            <a:endParaRPr sz="1980">
              <a:solidFill>
                <a:srgbClr val="FFFFFF"/>
              </a:solidFill>
            </a:endParaRPr>
          </a:p>
          <a:p>
            <a:pPr lvl="2" marL="0" indent="251460" defTabSz="251460">
              <a:spcBef>
                <a:spcPts val="1900"/>
              </a:spcBef>
              <a:buSzTx/>
              <a:buNone/>
              <a:defRPr sz="1800">
                <a:solidFill>
                  <a:srgbClr val="000000"/>
                </a:solidFill>
              </a:defRPr>
            </a:pPr>
            <a:r>
              <a:rPr sz="1980">
                <a:solidFill>
                  <a:srgbClr val="FFFFFF"/>
                </a:solidFill>
              </a:rPr>
              <a:t>•   posizioni creditorie in rapporti dove il minore è debitore</a:t>
            </a:r>
            <a:endParaRPr sz="1980">
              <a:solidFill>
                <a:srgbClr val="FFFFFF"/>
              </a:solidFill>
            </a:endParaRPr>
          </a:p>
          <a:p>
            <a:pPr lvl="4" marL="0" indent="502920" defTabSz="251460">
              <a:spcBef>
                <a:spcPts val="1900"/>
              </a:spcBef>
              <a:buSzTx/>
              <a:buNone/>
              <a:defRPr sz="1800">
                <a:solidFill>
                  <a:srgbClr val="000000"/>
                </a:solidFill>
              </a:defRPr>
            </a:pPr>
            <a:r>
              <a:rPr sz="1980">
                <a:solidFill>
                  <a:srgbClr val="FFFFFF"/>
                </a:solidFill>
              </a:rPr>
              <a:t>o	proteggere la relazione tra genitori e figli dall'interferenza di rapporti che potrebbero pregiudicare l'adempimento degli obblighi familiari</a:t>
            </a:r>
          </a:p>
        </p:txBody>
      </p:sp>
    </p:spTree>
  </p:cSld>
  <p:clrMapOvr>
    <a:masterClrMapping/>
  </p:clrMapOvr>
  <p:transition spd="med" advClick="1"/>
</p:sld>
</file>

<file path=ppt/slides/slide2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91" name="Shape 91"/>
          <p:cNvSpPr/>
          <p:nvPr>
            <p:ph type="body" idx="1"/>
          </p:nvPr>
        </p:nvSpPr>
        <p:spPr>
          <a:xfrm>
            <a:off x="331936" y="156170"/>
            <a:ext cx="12477056" cy="9228386"/>
          </a:xfrm>
          <a:prstGeom prst="rect">
            <a:avLst/>
          </a:prstGeom>
        </p:spPr>
        <p:txBody>
          <a:bodyPr/>
          <a:lstStyle/>
          <a:p>
            <a:pPr lvl="0" marL="0" indent="0" defTabSz="251460">
              <a:spcBef>
                <a:spcPts val="1900"/>
              </a:spcBef>
              <a:buSzTx/>
              <a:buNone/>
              <a:defRPr sz="1800">
                <a:solidFill>
                  <a:srgbClr val="000000"/>
                </a:solidFill>
              </a:defRPr>
            </a:pPr>
            <a:r>
              <a:rPr sz="3025">
                <a:solidFill>
                  <a:srgbClr val="FFFFFF"/>
                </a:solidFill>
              </a:rPr>
              <a:t>Rimedi: decadenza, rimozione dall’amministrazione, risarcimento</a:t>
            </a:r>
            <a:endParaRPr sz="3025">
              <a:solidFill>
                <a:srgbClr val="FFFFFF"/>
              </a:solidFill>
            </a:endParaRPr>
          </a:p>
          <a:p>
            <a:pPr lvl="0" marL="0" indent="0" defTabSz="251460">
              <a:spcBef>
                <a:spcPts val="1900"/>
              </a:spcBef>
              <a:buSzTx/>
              <a:buNone/>
              <a:defRPr sz="1800">
                <a:solidFill>
                  <a:srgbClr val="000000"/>
                </a:solidFill>
              </a:defRPr>
            </a:pPr>
            <a:r>
              <a:rPr sz="1980">
                <a:solidFill>
                  <a:srgbClr val="FFFFFF"/>
                </a:solidFill>
              </a:rPr>
              <a:t>Pluralità di strumenti di intervento in relazione alla gravità del pregiudizio</a:t>
            </a:r>
            <a:endParaRPr sz="1980">
              <a:solidFill>
                <a:srgbClr val="FFFFFF"/>
              </a:solidFill>
            </a:endParaRPr>
          </a:p>
          <a:p>
            <a:pPr lvl="0" marL="0" indent="0" defTabSz="251460">
              <a:spcBef>
                <a:spcPts val="1900"/>
              </a:spcBef>
              <a:buSzTx/>
              <a:buNone/>
              <a:defRPr sz="1800">
                <a:solidFill>
                  <a:srgbClr val="000000"/>
                </a:solidFill>
              </a:defRPr>
            </a:pPr>
            <a:r>
              <a:rPr sz="1980">
                <a:solidFill>
                  <a:srgbClr val="FFFFFF"/>
                </a:solidFill>
              </a:rPr>
              <a:t>•	art. 336:	provvedimenti temporanei nell'interesse del minore</a:t>
            </a:r>
            <a:endParaRPr sz="1980">
              <a:solidFill>
                <a:srgbClr val="FFFFFF"/>
              </a:solidFill>
            </a:endParaRPr>
          </a:p>
          <a:p>
            <a:pPr lvl="4" marL="0" indent="502920" defTabSz="251460">
              <a:spcBef>
                <a:spcPts val="1900"/>
              </a:spcBef>
              <a:buSzTx/>
              <a:buNone/>
              <a:defRPr sz="1800">
                <a:solidFill>
                  <a:srgbClr val="000000"/>
                </a:solidFill>
              </a:defRPr>
            </a:pPr>
            <a:r>
              <a:rPr sz="1980">
                <a:solidFill>
                  <a:srgbClr val="FFFFFF"/>
                </a:solidFill>
              </a:rPr>
              <a:t>o	art.336-bis: diritto di ascolto del minore (+12) o anche di età inferiore, se capace di discernimento 	</a:t>
            </a:r>
            <a:endParaRPr sz="1980">
              <a:solidFill>
                <a:srgbClr val="FFFFFF"/>
              </a:solidFill>
            </a:endParaRPr>
          </a:p>
          <a:p>
            <a:pPr lvl="0" marL="314325" indent="-314325" defTabSz="251460">
              <a:spcBef>
                <a:spcPts val="1900"/>
              </a:spcBef>
              <a:buBlip>
                <a:blip r:embed="rId2"/>
              </a:buBlip>
              <a:defRPr sz="1800">
                <a:solidFill>
                  <a:srgbClr val="000000"/>
                </a:solidFill>
              </a:defRPr>
            </a:pPr>
            <a:r>
              <a:rPr sz="1980">
                <a:solidFill>
                  <a:srgbClr val="FFFFFF"/>
                </a:solidFill>
              </a:rPr>
              <a:t>art. 333 c.c. : adozione di provvedimenti opportuni </a:t>
            </a:r>
            <a:endParaRPr sz="1980">
              <a:solidFill>
                <a:srgbClr val="FFFFFF"/>
              </a:solidFill>
            </a:endParaRPr>
          </a:p>
          <a:p>
            <a:pPr lvl="1" marL="628650" indent="-314325" defTabSz="251460">
              <a:spcBef>
                <a:spcPts val="1900"/>
              </a:spcBef>
              <a:buSzPct val="100000"/>
              <a:buChar char="-"/>
              <a:defRPr sz="1800">
                <a:solidFill>
                  <a:srgbClr val="000000"/>
                </a:solidFill>
              </a:defRPr>
            </a:pPr>
            <a:r>
              <a:rPr sz="1980">
                <a:solidFill>
                  <a:srgbClr val="FFFFFF"/>
                </a:solidFill>
              </a:rPr>
              <a:t>la condotta del genitore «non è tale da dare luogo alla pronuncia di decadenza prevista dall’articolo 330, ma appare comunque pregiudizievole al figlio».</a:t>
            </a:r>
            <a:endParaRPr sz="1980">
              <a:solidFill>
                <a:srgbClr val="FFFFFF"/>
              </a:solidFill>
            </a:endParaRPr>
          </a:p>
          <a:p>
            <a:pPr lvl="0" marL="0" indent="0" defTabSz="251460">
              <a:spcBef>
                <a:spcPts val="1900"/>
              </a:spcBef>
              <a:buSzTx/>
              <a:buNone/>
              <a:defRPr sz="1800">
                <a:solidFill>
                  <a:srgbClr val="000000"/>
                </a:solidFill>
              </a:defRPr>
            </a:pPr>
            <a:r>
              <a:rPr sz="1980">
                <a:solidFill>
                  <a:srgbClr val="FFFFFF"/>
                </a:solidFill>
              </a:rPr>
              <a:t>•	art. 330: decadenza dalla responsabilità genitoriale </a:t>
            </a:r>
            <a:endParaRPr sz="1980">
              <a:solidFill>
                <a:srgbClr val="FFFFFF"/>
              </a:solidFill>
            </a:endParaRPr>
          </a:p>
          <a:p>
            <a:pPr lvl="2" marL="0" indent="251460" defTabSz="251460">
              <a:spcBef>
                <a:spcPts val="1900"/>
              </a:spcBef>
              <a:buSzTx/>
              <a:buNone/>
              <a:defRPr sz="1800">
                <a:solidFill>
                  <a:srgbClr val="000000"/>
                </a:solidFill>
              </a:defRPr>
            </a:pPr>
            <a:r>
              <a:rPr sz="1980">
                <a:solidFill>
                  <a:srgbClr val="FFFFFF"/>
                </a:solidFill>
              </a:rPr>
              <a:t>•	Il genitore decaduto è escluso dalla successione del figlio come «indegno» (art. 463, n. 3 bis). </a:t>
            </a:r>
            <a:endParaRPr sz="1980">
              <a:solidFill>
                <a:srgbClr val="FFFFFF"/>
              </a:solidFill>
            </a:endParaRPr>
          </a:p>
          <a:p>
            <a:pPr lvl="0" marL="314325" indent="-314325" defTabSz="251460">
              <a:spcBef>
                <a:spcPts val="1900"/>
              </a:spcBef>
              <a:buBlip>
                <a:blip r:embed="rId2"/>
              </a:buBlip>
              <a:defRPr sz="1800">
                <a:solidFill>
                  <a:srgbClr val="000000"/>
                </a:solidFill>
              </a:defRPr>
            </a:pPr>
            <a:r>
              <a:rPr sz="1980">
                <a:solidFill>
                  <a:srgbClr val="FFFFFF"/>
                </a:solidFill>
              </a:rPr>
              <a:t>art. 334: rimozione dall’amministrazione: mala gestio</a:t>
            </a:r>
            <a:endParaRPr sz="1980">
              <a:solidFill>
                <a:srgbClr val="FFFFFF"/>
              </a:solidFill>
            </a:endParaRPr>
          </a:p>
          <a:p>
            <a:pPr lvl="0" marL="314325" indent="-314325" defTabSz="251460">
              <a:spcBef>
                <a:spcPts val="1900"/>
              </a:spcBef>
              <a:buBlip>
                <a:blip r:embed="rId2"/>
              </a:buBlip>
              <a:defRPr sz="1800">
                <a:solidFill>
                  <a:srgbClr val="000000"/>
                </a:solidFill>
              </a:defRPr>
            </a:pPr>
            <a:r>
              <a:rPr sz="1980">
                <a:solidFill>
                  <a:srgbClr val="FFFFFF"/>
                </a:solidFill>
              </a:rPr>
              <a:t>risarcimento del danno: art. 2059</a:t>
            </a:r>
            <a:endParaRPr sz="1980">
              <a:solidFill>
                <a:srgbClr val="FFFFFF"/>
              </a:solidFill>
            </a:endParaRPr>
          </a:p>
          <a:p>
            <a:pPr lvl="0" marL="314325" indent="-314325" defTabSz="251460">
              <a:spcBef>
                <a:spcPts val="1900"/>
              </a:spcBef>
              <a:buBlip>
                <a:blip r:embed="rId2"/>
              </a:buBlip>
              <a:defRPr sz="1800">
                <a:solidFill>
                  <a:srgbClr val="000000"/>
                </a:solidFill>
              </a:defRPr>
            </a:pPr>
            <a:r>
              <a:rPr sz="1980">
                <a:solidFill>
                  <a:srgbClr val="FFFFFF"/>
                </a:solidFill>
              </a:rPr>
              <a:t>danno «punitivo»: 709 c.p.c. (separazione tra i coniugi)</a:t>
            </a:r>
          </a:p>
        </p:txBody>
      </p:sp>
    </p:spTree>
  </p:cSld>
  <p:clrMapOvr>
    <a:masterClrMapping/>
  </p:clrMapOvr>
  <p:transition spd="med" advClick="1"/>
</p:sld>
</file>

<file path=ppt/slides/slide3.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37" name="Shape 37"/>
          <p:cNvSpPr/>
          <p:nvPr>
            <p:ph type="body" idx="1"/>
          </p:nvPr>
        </p:nvSpPr>
        <p:spPr>
          <a:xfrm>
            <a:off x="406400" y="537964"/>
            <a:ext cx="11926193" cy="8199636"/>
          </a:xfrm>
          <a:prstGeom prst="rect">
            <a:avLst/>
          </a:prstGeom>
        </p:spPr>
        <p:txBody>
          <a:bodyPr/>
          <a:lstStyle/>
          <a:p>
            <a:pPr lvl="0" marL="360045" indent="-360045" defTabSz="288036">
              <a:spcBef>
                <a:spcPts val="2200"/>
              </a:spcBef>
              <a:buBlip>
                <a:blip r:embed="rId2"/>
              </a:buBlip>
              <a:defRPr sz="1800">
                <a:solidFill>
                  <a:srgbClr val="000000"/>
                </a:solidFill>
              </a:defRPr>
            </a:pPr>
            <a:r>
              <a:rPr sz="2268">
                <a:solidFill>
                  <a:srgbClr val="FFFFFF"/>
                </a:solidFill>
              </a:rPr>
              <a:t>art. 315: «Tutti i figli hanno lo stesso stato giuridico».</a:t>
            </a:r>
            <a:endParaRPr sz="2268">
              <a:solidFill>
                <a:srgbClr val="FFFFFF"/>
              </a:solidFill>
            </a:endParaRPr>
          </a:p>
          <a:p>
            <a:pPr lvl="0" marL="360045" indent="-360045" defTabSz="288036">
              <a:spcBef>
                <a:spcPts val="2200"/>
              </a:spcBef>
              <a:buBlip>
                <a:blip r:embed="rId2"/>
              </a:buBlip>
              <a:defRPr sz="1800">
                <a:solidFill>
                  <a:srgbClr val="000000"/>
                </a:solidFill>
              </a:defRPr>
            </a:pPr>
            <a:r>
              <a:rPr sz="2268">
                <a:solidFill>
                  <a:srgbClr val="FFFFFF"/>
                </a:solidFill>
              </a:rPr>
              <a:t>persistono differenze nel modo di costituzione dello status filiationis</a:t>
            </a:r>
            <a:endParaRPr sz="2268">
              <a:solidFill>
                <a:srgbClr val="FFFFFF"/>
              </a:solidFill>
            </a:endParaRPr>
          </a:p>
          <a:p>
            <a:pPr lvl="2" marL="0" indent="288036" defTabSz="288036">
              <a:spcBef>
                <a:spcPts val="2200"/>
              </a:spcBef>
              <a:buSzTx/>
              <a:buNone/>
              <a:defRPr sz="1800">
                <a:solidFill>
                  <a:srgbClr val="000000"/>
                </a:solidFill>
              </a:defRPr>
            </a:pPr>
            <a:r>
              <a:rPr sz="2268">
                <a:solidFill>
                  <a:srgbClr val="FFFFFF"/>
                </a:solidFill>
              </a:rPr>
              <a:t>o	se i genitori sono coniugati: lo stato si costituisce automaticamente</a:t>
            </a:r>
            <a:endParaRPr sz="2268">
              <a:solidFill>
                <a:srgbClr val="FFFFFF"/>
              </a:solidFill>
            </a:endParaRPr>
          </a:p>
          <a:p>
            <a:pPr lvl="4" marL="0" indent="576072" defTabSz="288036">
              <a:spcBef>
                <a:spcPts val="2200"/>
              </a:spcBef>
              <a:buSzTx/>
              <a:buNone/>
              <a:defRPr sz="1800">
                <a:solidFill>
                  <a:srgbClr val="000000"/>
                </a:solidFill>
              </a:defRPr>
            </a:pPr>
            <a:r>
              <a:rPr sz="2268">
                <a:solidFill>
                  <a:srgbClr val="FFFFFF"/>
                </a:solidFill>
              </a:rPr>
              <a:t>♣	costituzione del rapporto             azione di reclamo </a:t>
            </a:r>
            <a:endParaRPr sz="2268">
              <a:solidFill>
                <a:srgbClr val="FFFFFF"/>
              </a:solidFill>
            </a:endParaRPr>
          </a:p>
          <a:p>
            <a:pPr lvl="4" marL="0" indent="576072" defTabSz="288036">
              <a:spcBef>
                <a:spcPts val="2200"/>
              </a:spcBef>
              <a:buSzTx/>
              <a:buNone/>
              <a:defRPr sz="1800">
                <a:solidFill>
                  <a:srgbClr val="000000"/>
                </a:solidFill>
              </a:defRPr>
            </a:pPr>
            <a:r>
              <a:rPr sz="2268">
                <a:solidFill>
                  <a:srgbClr val="FFFFFF"/>
                </a:solidFill>
              </a:rPr>
              <a:t>♣	rimozione del rapporto            azione di contestazione, azione di disconoscimento</a:t>
            </a:r>
            <a:endParaRPr sz="2268">
              <a:solidFill>
                <a:srgbClr val="FFFFFF"/>
              </a:solidFill>
            </a:endParaRPr>
          </a:p>
          <a:p>
            <a:pPr lvl="1" marL="0" indent="144018" defTabSz="288036">
              <a:spcBef>
                <a:spcPts val="2200"/>
              </a:spcBef>
              <a:buSzTx/>
              <a:buNone/>
              <a:defRPr sz="1800">
                <a:solidFill>
                  <a:srgbClr val="000000"/>
                </a:solidFill>
              </a:defRPr>
            </a:pPr>
            <a:r>
              <a:rPr sz="2268">
                <a:solidFill>
                  <a:srgbClr val="FFFFFF"/>
                </a:solidFill>
              </a:rPr>
              <a:t>o	   se i genitori non sono coniugati: lo stato è efficace nei confronti del genitore che ha riconosciuto il figlio o contro il quale fu dichiarata la paternità o maternità (art. 258) </a:t>
            </a:r>
            <a:endParaRPr sz="2268">
              <a:solidFill>
                <a:srgbClr val="FFFFFF"/>
              </a:solidFill>
            </a:endParaRPr>
          </a:p>
          <a:p>
            <a:pPr lvl="2" marL="1080135" indent="-360045" defTabSz="288036">
              <a:spcBef>
                <a:spcPts val="2200"/>
              </a:spcBef>
              <a:buSzPct val="100000"/>
              <a:buChar char="-"/>
              <a:defRPr sz="1800">
                <a:solidFill>
                  <a:srgbClr val="000000"/>
                </a:solidFill>
              </a:defRPr>
            </a:pPr>
            <a:r>
              <a:rPr sz="2268">
                <a:solidFill>
                  <a:srgbClr val="FFFFFF"/>
                </a:solidFill>
              </a:rPr>
              <a:t>costituzione del rapporto: azione di dichiarazione giudiziale di paternità/maternità </a:t>
            </a:r>
            <a:endParaRPr sz="2268">
              <a:solidFill>
                <a:srgbClr val="FFFFFF"/>
              </a:solidFill>
            </a:endParaRPr>
          </a:p>
          <a:p>
            <a:pPr lvl="2" marL="1080135" indent="-360045" defTabSz="288036">
              <a:spcBef>
                <a:spcPts val="2200"/>
              </a:spcBef>
              <a:buSzPct val="100000"/>
              <a:buChar char="-"/>
              <a:defRPr sz="1800">
                <a:solidFill>
                  <a:srgbClr val="000000"/>
                </a:solidFill>
              </a:defRPr>
            </a:pPr>
            <a:r>
              <a:rPr sz="2268">
                <a:solidFill>
                  <a:srgbClr val="FFFFFF"/>
                </a:solidFill>
              </a:rPr>
              <a:t>rimozione del rapporto: impugnazione del riconoscimento</a:t>
            </a:r>
          </a:p>
        </p:txBody>
      </p:sp>
      <p:pic>
        <p:nvPicPr>
          <p:cNvPr id="38" name=""/>
          <p:cNvPicPr/>
          <p:nvPr/>
        </p:nvPicPr>
        <p:blipFill>
          <a:blip r:embed="rId3">
            <a:extLst/>
          </a:blip>
          <a:stretch>
            <a:fillRect/>
          </a:stretch>
        </p:blipFill>
        <p:spPr>
          <a:xfrm>
            <a:off x="6274102" y="3699406"/>
            <a:ext cx="1467997" cy="405070"/>
          </a:xfrm>
          <a:prstGeom prst="rect">
            <a:avLst/>
          </a:prstGeom>
        </p:spPr>
      </p:pic>
      <p:pic>
        <p:nvPicPr>
          <p:cNvPr id="40" name=""/>
          <p:cNvPicPr/>
          <p:nvPr/>
        </p:nvPicPr>
        <p:blipFill>
          <a:blip r:embed="rId4">
            <a:extLst/>
          </a:blip>
          <a:stretch>
            <a:fillRect/>
          </a:stretch>
        </p:blipFill>
        <p:spPr>
          <a:xfrm rot="21600000">
            <a:off x="5792707" y="4435247"/>
            <a:ext cx="1467997" cy="405070"/>
          </a:xfrm>
          <a:prstGeom prst="rect">
            <a:avLst/>
          </a:prstGeom>
        </p:spPr>
      </p:pic>
    </p:spTree>
  </p:cSld>
  <p:clrMapOvr>
    <a:masterClrMapping/>
  </p:clrMapOvr>
  <p:transition spd="med" advClick="1"/>
</p:sld>
</file>

<file path=ppt/slides/slide4.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3" name="Shape 43"/>
          <p:cNvSpPr/>
          <p:nvPr>
            <p:ph type="body" idx="1"/>
          </p:nvPr>
        </p:nvSpPr>
        <p:spPr>
          <a:xfrm>
            <a:off x="388689" y="444500"/>
            <a:ext cx="12395399" cy="8864600"/>
          </a:xfrm>
          <a:prstGeom prst="rect">
            <a:avLst/>
          </a:prstGeom>
        </p:spPr>
        <p:txBody>
          <a:bodyPr/>
          <a:lstStyle/>
          <a:p>
            <a:pPr lvl="0" marL="0" indent="0" defTabSz="288036">
              <a:spcBef>
                <a:spcPts val="2200"/>
              </a:spcBef>
              <a:buSzTx/>
              <a:buNone/>
              <a:defRPr sz="1800">
                <a:solidFill>
                  <a:srgbClr val="000000"/>
                </a:solidFill>
              </a:defRPr>
            </a:pPr>
            <a:r>
              <a:rPr sz="3024">
                <a:solidFill>
                  <a:srgbClr val="FFFFFF"/>
                </a:solidFill>
              </a:rPr>
              <a:t>L’accertamento del rapporto di filiazione nei confronti della madre</a:t>
            </a:r>
            <a:endParaRPr sz="3024">
              <a:solidFill>
                <a:srgbClr val="FFFFFF"/>
              </a:solidFill>
            </a:endParaRPr>
          </a:p>
          <a:p>
            <a:pPr lvl="0" marL="360045" indent="-360045" defTabSz="288036">
              <a:spcBef>
                <a:spcPts val="2200"/>
              </a:spcBef>
              <a:buBlip>
                <a:blip r:embed="rId2"/>
              </a:buBlip>
              <a:defRPr sz="1800">
                <a:solidFill>
                  <a:srgbClr val="000000"/>
                </a:solidFill>
              </a:defRPr>
            </a:pPr>
            <a:r>
              <a:rPr sz="2268">
                <a:solidFill>
                  <a:srgbClr val="FFFFFF"/>
                </a:solidFill>
              </a:rPr>
              <a:t>art. 2, Convenzione europea sullo stato giuridico dei figli nati fuori del matrimonio (1975) : «la filiazione materna di qualsiasi figlio nato fuori del m. risulta dal solo fatto della nascita»</a:t>
            </a:r>
            <a:endParaRPr sz="2268">
              <a:solidFill>
                <a:srgbClr val="FFFFFF"/>
              </a:solidFill>
            </a:endParaRPr>
          </a:p>
          <a:p>
            <a:pPr lvl="0" marL="0" indent="0" defTabSz="288036">
              <a:spcBef>
                <a:spcPts val="2200"/>
              </a:spcBef>
              <a:buSzTx/>
              <a:buNone/>
              <a:defRPr sz="1800">
                <a:solidFill>
                  <a:srgbClr val="000000"/>
                </a:solidFill>
              </a:defRPr>
            </a:pPr>
            <a:r>
              <a:rPr sz="2268">
                <a:solidFill>
                  <a:srgbClr val="FFFFFF"/>
                </a:solidFill>
              </a:rPr>
              <a:t>•	≠ artt. 29 e 30 Ord. st. civ (DPR 3.11.2000 n. 396): v. infra # 14 </a:t>
            </a:r>
            <a:endParaRPr sz="2268">
              <a:solidFill>
                <a:srgbClr val="FFFFFF"/>
              </a:solidFill>
            </a:endParaRPr>
          </a:p>
          <a:p>
            <a:pPr lvl="2" marL="0" indent="288036" defTabSz="288036">
              <a:spcBef>
                <a:spcPts val="2200"/>
              </a:spcBef>
              <a:buSzTx/>
              <a:buNone/>
              <a:defRPr sz="1800">
                <a:solidFill>
                  <a:srgbClr val="000000"/>
                </a:solidFill>
              </a:defRPr>
            </a:pPr>
            <a:r>
              <a:rPr sz="2268">
                <a:solidFill>
                  <a:srgbClr val="FFFFFF"/>
                </a:solidFill>
              </a:rPr>
              <a:t>o	art. 30: La dichiarazione di nascita è resa da uno dei genitori, da un procuratore speciale, ovvero dal medico o dalla ostetrica o da altra persona che ha assistito al parto, rispettando l'eventuale volontà della madre di non essere nominata</a:t>
            </a:r>
            <a:endParaRPr sz="2268">
              <a:solidFill>
                <a:srgbClr val="FFFFFF"/>
              </a:solidFill>
            </a:endParaRPr>
          </a:p>
          <a:p>
            <a:pPr lvl="3" marL="1440180" indent="-360045" defTabSz="288036">
              <a:spcBef>
                <a:spcPts val="2200"/>
              </a:spcBef>
              <a:buSzPct val="100000"/>
              <a:buChar char="-"/>
              <a:defRPr sz="1800">
                <a:solidFill>
                  <a:srgbClr val="000000"/>
                </a:solidFill>
              </a:defRPr>
            </a:pPr>
            <a:r>
              <a:rPr sz="2268">
                <a:solidFill>
                  <a:srgbClr val="FFFFFF"/>
                </a:solidFill>
              </a:rPr>
              <a:t>senza distinguere a seconda che la donna sia coniugata o non coniugata</a:t>
            </a:r>
            <a:endParaRPr sz="2268">
              <a:solidFill>
                <a:srgbClr val="FFFFFF"/>
              </a:solidFill>
            </a:endParaRPr>
          </a:p>
          <a:p>
            <a:pPr lvl="0" marL="0" indent="0" defTabSz="288036">
              <a:spcBef>
                <a:spcPts val="2200"/>
              </a:spcBef>
              <a:buSzTx/>
              <a:buNone/>
              <a:defRPr sz="1800">
                <a:solidFill>
                  <a:srgbClr val="000000"/>
                </a:solidFill>
              </a:defRPr>
            </a:pPr>
            <a:r>
              <a:rPr sz="2268">
                <a:solidFill>
                  <a:srgbClr val="FFFFFF"/>
                </a:solidFill>
              </a:rPr>
              <a:t>o	C.Cost. sent. n. 278/2013: l’articolo 28/7, L. 184/1983 è illegittimo nella parte in cui non prevede la possibilità per il giudice, su richiesta del figlio, di interpellare la madre, ai fini di una eventuale revoca della volontà di non essere nominata.</a:t>
            </a:r>
          </a:p>
        </p:txBody>
      </p:sp>
    </p:spTree>
  </p:cSld>
  <p:clrMapOvr>
    <a:masterClrMapping/>
  </p:clrMapOvr>
  <p:transition spd="med" advClick="1"/>
</p:sld>
</file>

<file path=ppt/slides/slide5.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5" name="Shape 45"/>
          <p:cNvSpPr/>
          <p:nvPr>
            <p:ph type="body" idx="1"/>
          </p:nvPr>
        </p:nvSpPr>
        <p:spPr>
          <a:xfrm>
            <a:off x="397073" y="330299"/>
            <a:ext cx="12210654" cy="9093003"/>
          </a:xfrm>
          <a:prstGeom prst="rect">
            <a:avLst/>
          </a:prstGeom>
        </p:spPr>
        <p:txBody>
          <a:bodyPr/>
          <a:lstStyle/>
          <a:p>
            <a:pPr lvl="0" marL="0" indent="0" defTabSz="224027">
              <a:spcBef>
                <a:spcPts val="1700"/>
              </a:spcBef>
              <a:buSzTx/>
              <a:buNone/>
              <a:defRPr sz="1800">
                <a:solidFill>
                  <a:srgbClr val="000000"/>
                </a:solidFill>
              </a:defRPr>
            </a:pPr>
            <a:r>
              <a:rPr sz="2597">
                <a:solidFill>
                  <a:srgbClr val="FFFFFF"/>
                </a:solidFill>
              </a:rPr>
              <a:t>La procreazione medicalmente assistita (L. 40/2004)</a:t>
            </a:r>
            <a:endParaRPr sz="2597">
              <a:solidFill>
                <a:srgbClr val="FFFFFF"/>
              </a:solidFill>
            </a:endParaRPr>
          </a:p>
          <a:p>
            <a:pPr lvl="0" marL="280035" indent="-280035" defTabSz="224027">
              <a:spcBef>
                <a:spcPts val="1700"/>
              </a:spcBef>
              <a:buSzPct val="100000"/>
              <a:buChar char="-"/>
              <a:defRPr sz="1800">
                <a:solidFill>
                  <a:srgbClr val="000000"/>
                </a:solidFill>
              </a:defRPr>
            </a:pPr>
            <a:r>
              <a:rPr sz="1764">
                <a:solidFill>
                  <a:srgbClr val="FFFFFF"/>
                </a:solidFill>
              </a:rPr>
              <a:t>PMA nella l. 40/2004 = cura della infertilità e della sterilità all'interno della coppia eterosessuale</a:t>
            </a:r>
            <a:endParaRPr sz="1764">
              <a:solidFill>
                <a:srgbClr val="FFFFFF"/>
              </a:solidFill>
            </a:endParaRPr>
          </a:p>
          <a:p>
            <a:pPr lvl="0" marL="280035" indent="-280035" defTabSz="224027">
              <a:spcBef>
                <a:spcPts val="1700"/>
              </a:spcBef>
              <a:buSzPct val="100000"/>
              <a:buChar char="-"/>
              <a:defRPr sz="1800">
                <a:solidFill>
                  <a:srgbClr val="000000"/>
                </a:solidFill>
              </a:defRPr>
            </a:pPr>
            <a:r>
              <a:rPr sz="1764">
                <a:solidFill>
                  <a:srgbClr val="FFFFFF"/>
                </a:solidFill>
              </a:rPr>
              <a:t>l'interesse della coppia alla procreazione trova un limite nell'interesse alla tutela dell'embrione (definito «soggetto di diritti»: art. 1)</a:t>
            </a:r>
            <a:endParaRPr sz="1764">
              <a:solidFill>
                <a:srgbClr val="FFFFFF"/>
              </a:solidFill>
            </a:endParaRPr>
          </a:p>
          <a:p>
            <a:pPr lvl="0" marL="0" indent="0" defTabSz="224027">
              <a:spcBef>
                <a:spcPts val="1700"/>
              </a:spcBef>
              <a:buSzTx/>
              <a:buNone/>
              <a:defRPr sz="1800">
                <a:solidFill>
                  <a:srgbClr val="000000"/>
                </a:solidFill>
              </a:defRPr>
            </a:pPr>
            <a:r>
              <a:rPr sz="1764">
                <a:solidFill>
                  <a:srgbClr val="FFFFFF"/>
                </a:solidFill>
              </a:rPr>
              <a:t>Corte Costituzionale</a:t>
            </a:r>
            <a:endParaRPr sz="1764">
              <a:solidFill>
                <a:srgbClr val="FFFFFF"/>
              </a:solidFill>
            </a:endParaRPr>
          </a:p>
          <a:p>
            <a:pPr lvl="0" marL="0" indent="0" defTabSz="224027">
              <a:spcBef>
                <a:spcPts val="1700"/>
              </a:spcBef>
              <a:buSzTx/>
              <a:buNone/>
              <a:defRPr sz="1800">
                <a:solidFill>
                  <a:srgbClr val="000000"/>
                </a:solidFill>
              </a:defRPr>
            </a:pPr>
            <a:r>
              <a:rPr sz="1764">
                <a:solidFill>
                  <a:srgbClr val="FFFFFF"/>
                </a:solidFill>
              </a:rPr>
              <a:t>sentenza n. 151 del 2009: «tutela dell'embrione non è comunque  assoluta, ma limitata dalla necessita' di individuare un giusto bilanciamento con la tutela delle esigenze di procreazione»</a:t>
            </a:r>
            <a:endParaRPr sz="1764">
              <a:solidFill>
                <a:srgbClr val="FFFFFF"/>
              </a:solidFill>
            </a:endParaRPr>
          </a:p>
          <a:p>
            <a:pPr lvl="2" marL="0" indent="224027" defTabSz="224027">
              <a:spcBef>
                <a:spcPts val="1700"/>
              </a:spcBef>
              <a:buSzTx/>
              <a:buNone/>
              <a:defRPr sz="1800">
                <a:solidFill>
                  <a:srgbClr val="000000"/>
                </a:solidFill>
              </a:defRPr>
            </a:pPr>
            <a:r>
              <a:rPr sz="1764">
                <a:solidFill>
                  <a:srgbClr val="FFFFFF"/>
                </a:solidFill>
              </a:rPr>
              <a:t>•	illegittimità costituzionale (artt. 3, 32) dell'art. 14, l. 40/2004 nella parte in cui impone la creazione di un numero di embrioni da impiantare comunque non superiore a tre ed il contestuale impianto degli stessi</a:t>
            </a:r>
            <a:endParaRPr sz="1764">
              <a:solidFill>
                <a:srgbClr val="FFFFFF"/>
              </a:solidFill>
            </a:endParaRPr>
          </a:p>
          <a:p>
            <a:pPr lvl="0" marL="0" indent="0" defTabSz="224027">
              <a:spcBef>
                <a:spcPts val="1700"/>
              </a:spcBef>
              <a:buSzTx/>
              <a:buNone/>
              <a:defRPr sz="1800">
                <a:solidFill>
                  <a:srgbClr val="000000"/>
                </a:solidFill>
              </a:defRPr>
            </a:pPr>
            <a:r>
              <a:rPr sz="1764">
                <a:solidFill>
                  <a:srgbClr val="FFFFFF"/>
                </a:solidFill>
              </a:rPr>
              <a:t>Corte EDU 22 Agosto 2012</a:t>
            </a:r>
            <a:endParaRPr sz="1764">
              <a:solidFill>
                <a:srgbClr val="FFFFFF"/>
              </a:solidFill>
            </a:endParaRPr>
          </a:p>
          <a:p>
            <a:pPr lvl="0" marL="0" indent="0" defTabSz="224027">
              <a:spcBef>
                <a:spcPts val="1700"/>
              </a:spcBef>
              <a:buSzTx/>
              <a:buNone/>
              <a:defRPr sz="1800">
                <a:solidFill>
                  <a:srgbClr val="000000"/>
                </a:solidFill>
              </a:defRPr>
            </a:pPr>
            <a:r>
              <a:rPr sz="1764">
                <a:solidFill>
                  <a:srgbClr val="FFFFFF"/>
                </a:solidFill>
              </a:rPr>
              <a:t>•	il divieto di accesso a PMA per coppie fertili portatrici di malattie genetiche è in contrasto all'art. 8 CEDU e irrazionale : in caso di malattia genetica è sempre possibile accedere alla IVG </a:t>
            </a:r>
            <a:endParaRPr sz="1764">
              <a:solidFill>
                <a:srgbClr val="FFFFFF"/>
              </a:solidFill>
            </a:endParaRPr>
          </a:p>
          <a:p>
            <a:pPr lvl="1" marL="0" indent="112013" defTabSz="224027">
              <a:spcBef>
                <a:spcPts val="1700"/>
              </a:spcBef>
              <a:buSzTx/>
              <a:buNone/>
              <a:defRPr sz="1800">
                <a:solidFill>
                  <a:srgbClr val="000000"/>
                </a:solidFill>
              </a:defRPr>
            </a:pPr>
            <a:r>
              <a:rPr sz="1764">
                <a:solidFill>
                  <a:srgbClr val="FFFFFF"/>
                </a:solidFill>
              </a:rPr>
              <a:t>«E’ giocoforza constatare che [...] il sistema legislativo italiano manca di coerenza. Da un lato, esso vieta l’impianto limitato ai soli embrioni non affetti dalla malattia di cui i ricorrenti sono portatori sani; dall’altro, autorizza i ricorrenti ad abortire un feto affetto da quella stessa patologia.</a:t>
            </a:r>
          </a:p>
        </p:txBody>
      </p:sp>
    </p:spTree>
  </p:cSld>
  <p:clrMapOvr>
    <a:masterClrMapping/>
  </p:clrMapOvr>
  <p:transition spd="med" advClick="1"/>
</p:sld>
</file>

<file path=ppt/slides/slide6.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7" name="Shape 47"/>
          <p:cNvSpPr/>
          <p:nvPr>
            <p:ph type="body" idx="1"/>
          </p:nvPr>
        </p:nvSpPr>
        <p:spPr>
          <a:xfrm>
            <a:off x="385960" y="423167"/>
            <a:ext cx="12232880" cy="9076384"/>
          </a:xfrm>
          <a:prstGeom prst="rect">
            <a:avLst/>
          </a:prstGeom>
        </p:spPr>
        <p:txBody>
          <a:bodyPr/>
          <a:lstStyle/>
          <a:p>
            <a:pPr lvl="0" marL="0" indent="0" defTabSz="224027">
              <a:spcBef>
                <a:spcPts val="1700"/>
              </a:spcBef>
              <a:buSzTx/>
              <a:buNone/>
              <a:defRPr sz="1800">
                <a:solidFill>
                  <a:srgbClr val="000000"/>
                </a:solidFill>
              </a:defRPr>
            </a:pPr>
            <a:r>
              <a:rPr sz="2695">
                <a:solidFill>
                  <a:srgbClr val="FFFFFF"/>
                </a:solidFill>
              </a:rPr>
              <a:t>Segue: PMA: illegittimità del divieto di fecondazione eterologa: stato dei figli: C. Cost. 162/2014</a:t>
            </a:r>
            <a:endParaRPr sz="2695">
              <a:solidFill>
                <a:srgbClr val="FFFFFF"/>
              </a:solidFill>
            </a:endParaRPr>
          </a:p>
          <a:p>
            <a:pPr lvl="0" marL="0" indent="0" defTabSz="224027">
              <a:spcBef>
                <a:spcPts val="1700"/>
              </a:spcBef>
              <a:buSzTx/>
              <a:buNone/>
              <a:defRPr sz="1800">
                <a:solidFill>
                  <a:srgbClr val="000000"/>
                </a:solidFill>
              </a:defRPr>
            </a:pPr>
            <a:r>
              <a:rPr sz="1764">
                <a:solidFill>
                  <a:srgbClr val="FFFFFF"/>
                </a:solidFill>
              </a:rPr>
              <a:t>C. Cost. sent. 162/2014: art. 4/3, l. 40 (divieto di fecondazione assistita eterologa)</a:t>
            </a:r>
            <a:endParaRPr sz="1764">
              <a:solidFill>
                <a:srgbClr val="FFFFFF"/>
              </a:solidFill>
            </a:endParaRPr>
          </a:p>
          <a:p>
            <a:pPr lvl="0" marL="0" indent="0" defTabSz="224027">
              <a:spcBef>
                <a:spcPts val="1700"/>
              </a:spcBef>
              <a:buSzTx/>
              <a:buNone/>
              <a:defRPr sz="1800">
                <a:solidFill>
                  <a:srgbClr val="000000"/>
                </a:solidFill>
              </a:defRPr>
            </a:pPr>
            <a:r>
              <a:rPr sz="1764">
                <a:solidFill>
                  <a:srgbClr val="FFFFFF"/>
                </a:solidFill>
              </a:rPr>
              <a:t>•	identifica gli interessi costituzionalmente rilevanti incisi, in senso negativo, dalla legge</a:t>
            </a:r>
            <a:endParaRPr sz="1764">
              <a:solidFill>
                <a:srgbClr val="FFFFFF"/>
              </a:solidFill>
            </a:endParaRPr>
          </a:p>
          <a:p>
            <a:pPr lvl="2" marL="0" indent="224027" defTabSz="224027">
              <a:spcBef>
                <a:spcPts val="1700"/>
              </a:spcBef>
              <a:buSzTx/>
              <a:buNone/>
              <a:defRPr sz="1800">
                <a:solidFill>
                  <a:srgbClr val="000000"/>
                </a:solidFill>
              </a:defRPr>
            </a:pPr>
            <a:r>
              <a:rPr sz="1764">
                <a:solidFill>
                  <a:srgbClr val="FFFFFF"/>
                </a:solidFill>
              </a:rPr>
              <a:t>o	libertà di autodeterminazione nella vita familiare (artt. 2, 3, 31 Cost.)</a:t>
            </a:r>
            <a:endParaRPr sz="1764">
              <a:solidFill>
                <a:srgbClr val="FFFFFF"/>
              </a:solidFill>
            </a:endParaRPr>
          </a:p>
          <a:p>
            <a:pPr lvl="2" marL="0" indent="224027" defTabSz="224027">
              <a:spcBef>
                <a:spcPts val="1700"/>
              </a:spcBef>
              <a:buSzTx/>
              <a:buNone/>
              <a:defRPr sz="1800">
                <a:solidFill>
                  <a:srgbClr val="000000"/>
                </a:solidFill>
              </a:defRPr>
            </a:pPr>
            <a:r>
              <a:rPr sz="1764">
                <a:solidFill>
                  <a:srgbClr val="FFFFFF"/>
                </a:solidFill>
              </a:rPr>
              <a:t>o	diritto alla salute psicologica della coppia (art. 32 Cost.)</a:t>
            </a:r>
            <a:endParaRPr sz="1764">
              <a:solidFill>
                <a:srgbClr val="FFFFFF"/>
              </a:solidFill>
            </a:endParaRPr>
          </a:p>
          <a:p>
            <a:pPr lvl="0" marL="0" indent="0" defTabSz="224027">
              <a:spcBef>
                <a:spcPts val="1700"/>
              </a:spcBef>
              <a:buSzTx/>
              <a:buNone/>
              <a:defRPr sz="1800">
                <a:solidFill>
                  <a:srgbClr val="000000"/>
                </a:solidFill>
              </a:defRPr>
            </a:pPr>
            <a:r>
              <a:rPr sz="1764">
                <a:solidFill>
                  <a:srgbClr val="FFFFFF"/>
                </a:solidFill>
              </a:rPr>
              <a:t>•	valuta se l'intervento legislativo sia giustificato dalla tutela di altri interessi protetti  </a:t>
            </a:r>
            <a:endParaRPr sz="1764">
              <a:solidFill>
                <a:srgbClr val="FFFFFF"/>
              </a:solidFill>
            </a:endParaRPr>
          </a:p>
          <a:p>
            <a:pPr lvl="2" marL="0" indent="224027" defTabSz="224027">
              <a:spcBef>
                <a:spcPts val="1700"/>
              </a:spcBef>
              <a:buSzTx/>
              <a:buNone/>
              <a:defRPr sz="1800">
                <a:solidFill>
                  <a:srgbClr val="000000"/>
                </a:solidFill>
              </a:defRPr>
            </a:pPr>
            <a:r>
              <a:rPr sz="1764">
                <a:solidFill>
                  <a:srgbClr val="FFFFFF"/>
                </a:solidFill>
              </a:rPr>
              <a:t>o	diritto di conoscere la propria origine genetica</a:t>
            </a:r>
            <a:endParaRPr sz="1764">
              <a:solidFill>
                <a:srgbClr val="FFFFFF"/>
              </a:solidFill>
            </a:endParaRPr>
          </a:p>
          <a:p>
            <a:pPr lvl="2" marL="0" indent="224027" defTabSz="224027">
              <a:spcBef>
                <a:spcPts val="1700"/>
              </a:spcBef>
              <a:buSzTx/>
              <a:buNone/>
              <a:defRPr sz="1800">
                <a:solidFill>
                  <a:srgbClr val="000000"/>
                </a:solidFill>
              </a:defRPr>
            </a:pPr>
            <a:r>
              <a:rPr sz="1764">
                <a:solidFill>
                  <a:srgbClr val="FFFFFF"/>
                </a:solidFill>
              </a:rPr>
              <a:t>o	rischio psicologico correlato a una genitorialità non naturale</a:t>
            </a:r>
            <a:endParaRPr sz="1764">
              <a:solidFill>
                <a:srgbClr val="FFFFFF"/>
              </a:solidFill>
            </a:endParaRPr>
          </a:p>
          <a:p>
            <a:pPr lvl="0" marL="0" indent="0" defTabSz="224027">
              <a:spcBef>
                <a:spcPts val="1700"/>
              </a:spcBef>
              <a:buSzTx/>
              <a:buNone/>
              <a:defRPr sz="1800">
                <a:solidFill>
                  <a:srgbClr val="000000"/>
                </a:solidFill>
              </a:defRPr>
            </a:pPr>
            <a:r>
              <a:rPr sz="1764">
                <a:solidFill>
                  <a:srgbClr val="FFFFFF"/>
                </a:solidFill>
              </a:rPr>
              <a:t>•	Test di ragionevolezza (art. 3 Cost.)</a:t>
            </a:r>
            <a:endParaRPr sz="1764">
              <a:solidFill>
                <a:srgbClr val="FFFFFF"/>
              </a:solidFill>
            </a:endParaRPr>
          </a:p>
          <a:p>
            <a:pPr lvl="2" marL="0" indent="224027" defTabSz="224027">
              <a:spcBef>
                <a:spcPts val="1700"/>
              </a:spcBef>
              <a:buSzTx/>
              <a:buNone/>
              <a:defRPr sz="1800">
                <a:solidFill>
                  <a:srgbClr val="000000"/>
                </a:solidFill>
              </a:defRPr>
            </a:pPr>
            <a:r>
              <a:rPr sz="1764">
                <a:solidFill>
                  <a:srgbClr val="FFFFFF"/>
                </a:solidFill>
              </a:rPr>
              <a:t>o	esigenza di conformità a  valori di giustizia e a criteri  di  coerenza logica, teleologica, storica</a:t>
            </a:r>
            <a:endParaRPr sz="1764">
              <a:solidFill>
                <a:srgbClr val="FFFFFF"/>
              </a:solidFill>
            </a:endParaRPr>
          </a:p>
          <a:p>
            <a:pPr lvl="2" marL="0" indent="224027" defTabSz="224027">
              <a:spcBef>
                <a:spcPts val="1700"/>
              </a:spcBef>
              <a:buSzTx/>
              <a:buNone/>
              <a:defRPr sz="1800">
                <a:solidFill>
                  <a:srgbClr val="000000"/>
                </a:solidFill>
              </a:defRPr>
            </a:pPr>
            <a:r>
              <a:rPr sz="1764">
                <a:solidFill>
                  <a:srgbClr val="FFFFFF"/>
                </a:solidFill>
              </a:rPr>
              <a:t>o	proporzionalità della scelta dei mezzi rispetto agli scopi della legge</a:t>
            </a:r>
            <a:endParaRPr sz="1764">
              <a:solidFill>
                <a:srgbClr val="FFFFFF"/>
              </a:solidFill>
            </a:endParaRPr>
          </a:p>
          <a:p>
            <a:pPr lvl="5" marL="0" indent="560070" defTabSz="224027">
              <a:spcBef>
                <a:spcPts val="1700"/>
              </a:spcBef>
              <a:buSzTx/>
              <a:buNone/>
              <a:defRPr sz="1800">
                <a:solidFill>
                  <a:srgbClr val="000000"/>
                </a:solidFill>
              </a:defRPr>
            </a:pPr>
            <a:r>
              <a:rPr sz="1764">
                <a:solidFill>
                  <a:srgbClr val="FFFFFF"/>
                </a:solidFill>
              </a:rPr>
              <a:t>«se la norma oggetto di scrutinio,  con  la  misura  e  le modalità di applicazione  stabilite,  sia  necessaria  e  idonea  al conseguimento di obiettivi legittimamente perseguiti, in quanto,  tra più  misure  appropriate,  prescriva  quella  meno  restrittiva  dei diritti a confronto e stabilisca oneri non sproporzionati rispetto al perseguimento di detti obiettivi» (C. Cost., sent. n. 1/2014)</a:t>
            </a:r>
          </a:p>
        </p:txBody>
      </p:sp>
    </p:spTree>
  </p:cSld>
  <p:clrMapOvr>
    <a:masterClrMapping/>
  </p:clrMapOvr>
  <p:transition spd="med" advClick="1"/>
</p:sld>
</file>

<file path=ppt/slides/slide7.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49" name="Shape 49"/>
          <p:cNvSpPr/>
          <p:nvPr>
            <p:ph type="body" idx="1"/>
          </p:nvPr>
        </p:nvSpPr>
        <p:spPr>
          <a:xfrm>
            <a:off x="311348" y="261193"/>
            <a:ext cx="12382104" cy="9231214"/>
          </a:xfrm>
          <a:prstGeom prst="rect">
            <a:avLst/>
          </a:prstGeom>
        </p:spPr>
        <p:txBody>
          <a:bodyPr/>
          <a:lstStyle/>
          <a:p>
            <a:pPr lvl="0" marL="0" indent="0" defTabSz="288036">
              <a:spcBef>
                <a:spcPts val="2200"/>
              </a:spcBef>
              <a:buSzTx/>
              <a:buNone/>
              <a:defRPr sz="1800">
                <a:solidFill>
                  <a:srgbClr val="000000"/>
                </a:solidFill>
              </a:defRPr>
            </a:pPr>
            <a:r>
              <a:rPr sz="2268">
                <a:solidFill>
                  <a:srgbClr val="FFFFFF"/>
                </a:solidFill>
              </a:rPr>
              <a:t>Segue: C. Cost. 162/2014</a:t>
            </a:r>
            <a:endParaRPr sz="2268">
              <a:solidFill>
                <a:srgbClr val="FFFFFF"/>
              </a:solidFill>
            </a:endParaRPr>
          </a:p>
          <a:p>
            <a:pPr lvl="0" marL="0" indent="0" defTabSz="288036">
              <a:spcBef>
                <a:spcPts val="2200"/>
              </a:spcBef>
              <a:buSzTx/>
              <a:buNone/>
              <a:defRPr sz="1800">
                <a:solidFill>
                  <a:srgbClr val="000000"/>
                </a:solidFill>
              </a:defRPr>
            </a:pPr>
            <a:r>
              <a:rPr sz="2268">
                <a:solidFill>
                  <a:srgbClr val="FFFFFF"/>
                </a:solidFill>
              </a:rPr>
              <a:t>•	«la preclusione assoluta di  accesso  alla  PMA  di tipo eterologo introduce  un  evidente  elemento  di  irrazionalità»: </a:t>
            </a:r>
            <a:endParaRPr sz="2268">
              <a:solidFill>
                <a:srgbClr val="FFFFFF"/>
              </a:solidFill>
            </a:endParaRPr>
          </a:p>
          <a:p>
            <a:pPr lvl="0" marL="0" indent="0" defTabSz="288036">
              <a:spcBef>
                <a:spcPts val="2200"/>
              </a:spcBef>
              <a:buSzTx/>
              <a:buNone/>
              <a:defRPr sz="1800">
                <a:solidFill>
                  <a:srgbClr val="000000"/>
                </a:solidFill>
              </a:defRPr>
            </a:pPr>
            <a:r>
              <a:rPr sz="2268">
                <a:solidFill>
                  <a:srgbClr val="FFFFFF"/>
                </a:solidFill>
              </a:rPr>
              <a:t>1) la  negazione  assoluta  del  diritto è stabilita in danno delle coppie affette dalle patologie  più  gravi, in contrasto con la ratio legis;</a:t>
            </a:r>
            <a:endParaRPr sz="2268">
              <a:solidFill>
                <a:srgbClr val="FFFFFF"/>
              </a:solidFill>
            </a:endParaRPr>
          </a:p>
          <a:p>
            <a:pPr lvl="0" marL="0" indent="0" defTabSz="288036">
              <a:spcBef>
                <a:spcPts val="2200"/>
              </a:spcBef>
              <a:buSzTx/>
              <a:buNone/>
              <a:defRPr sz="1800">
                <a:solidFill>
                  <a:srgbClr val="000000"/>
                </a:solidFill>
              </a:defRPr>
            </a:pPr>
            <a:r>
              <a:rPr sz="2268">
                <a:solidFill>
                  <a:srgbClr val="FFFFFF"/>
                </a:solidFill>
              </a:rPr>
              <a:t>2) mentre le esigenze di tutela del nato da PMA sono adeguatamente soddisfatte:</a:t>
            </a:r>
            <a:endParaRPr sz="2268">
              <a:solidFill>
                <a:srgbClr val="FFFFFF"/>
              </a:solidFill>
            </a:endParaRPr>
          </a:p>
          <a:p>
            <a:pPr lvl="1" marL="720090" indent="-360045" defTabSz="288036">
              <a:spcBef>
                <a:spcPts val="2200"/>
              </a:spcBef>
              <a:buSzPct val="100000"/>
              <a:buChar char="-"/>
              <a:defRPr sz="1800">
                <a:solidFill>
                  <a:srgbClr val="000000"/>
                </a:solidFill>
              </a:defRPr>
            </a:pPr>
            <a:r>
              <a:rPr sz="2268">
                <a:solidFill>
                  <a:srgbClr val="FFFFFF"/>
                </a:solidFill>
              </a:rPr>
              <a:t>art. 8/1 l. 40, applicabile anche ai figli nati da PMA: «i nati a seguito dell’applicazione delle tecniche di procreazione medicalmente assistita hanno lo stato di figli nati nel matrimonio o di figli riconosciuti della coppia che ha espresso la volontà di ricorrere alle tecniche medesime»  </a:t>
            </a:r>
            <a:endParaRPr sz="2268">
              <a:solidFill>
                <a:srgbClr val="FFFFFF"/>
              </a:solidFill>
            </a:endParaRPr>
          </a:p>
          <a:p>
            <a:pPr lvl="1" marL="720090" indent="-360045" defTabSz="288036">
              <a:spcBef>
                <a:spcPts val="2200"/>
              </a:spcBef>
              <a:buSzPct val="100000"/>
              <a:buChar char="-"/>
              <a:defRPr sz="1800">
                <a:solidFill>
                  <a:srgbClr val="000000"/>
                </a:solidFill>
              </a:defRPr>
            </a:pPr>
            <a:r>
              <a:rPr sz="2268">
                <a:solidFill>
                  <a:srgbClr val="FFFFFF"/>
                </a:solidFill>
              </a:rPr>
              <a:t>inammissibilità dell’azione di disconoscimento e di impugnazione della paternità/maternità (art. 9/1)</a:t>
            </a:r>
            <a:endParaRPr sz="2268">
              <a:solidFill>
                <a:srgbClr val="FFFFFF"/>
              </a:solidFill>
            </a:endParaRPr>
          </a:p>
          <a:p>
            <a:pPr lvl="1" marL="720090" indent="-360045" defTabSz="288036">
              <a:spcBef>
                <a:spcPts val="2200"/>
              </a:spcBef>
              <a:buSzPct val="100000"/>
              <a:buChar char="-"/>
              <a:defRPr sz="1800">
                <a:solidFill>
                  <a:srgbClr val="000000"/>
                </a:solidFill>
              </a:defRPr>
            </a:pPr>
            <a:r>
              <a:rPr sz="2268">
                <a:solidFill>
                  <a:srgbClr val="FFFFFF"/>
                </a:solidFill>
              </a:rPr>
              <a:t>assenza di relazioni giuridiche tra donatore di gameti e nato (art. 9/3)</a:t>
            </a:r>
          </a:p>
        </p:txBody>
      </p:sp>
    </p:spTree>
  </p:cSld>
  <p:clrMapOvr>
    <a:masterClrMapping/>
  </p:clrMapOvr>
  <p:transition spd="med" advClick="1"/>
</p:sld>
</file>

<file path=ppt/slides/slide8.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1" name="Shape 51"/>
          <p:cNvSpPr/>
          <p:nvPr>
            <p:ph type="body" idx="1"/>
          </p:nvPr>
        </p:nvSpPr>
        <p:spPr>
          <a:xfrm>
            <a:off x="397023" y="426987"/>
            <a:ext cx="12210754" cy="9117312"/>
          </a:xfrm>
          <a:prstGeom prst="rect">
            <a:avLst/>
          </a:prstGeom>
        </p:spPr>
        <p:txBody>
          <a:bodyPr/>
          <a:lstStyle/>
          <a:p>
            <a:pPr lvl="0" marL="0" indent="0" defTabSz="256031">
              <a:spcBef>
                <a:spcPts val="2000"/>
              </a:spcBef>
              <a:buSzTx/>
              <a:buNone/>
              <a:defRPr sz="1800">
                <a:solidFill>
                  <a:srgbClr val="000000"/>
                </a:solidFill>
              </a:defRPr>
            </a:pPr>
            <a:r>
              <a:rPr sz="3024">
                <a:solidFill>
                  <a:srgbClr val="FFFFFF"/>
                </a:solidFill>
              </a:rPr>
              <a:t>Segue: C. Cost. 162/2014: </a:t>
            </a:r>
            <a:endParaRPr sz="3024">
              <a:solidFill>
                <a:srgbClr val="FFFFFF"/>
              </a:solidFill>
            </a:endParaRPr>
          </a:p>
          <a:p>
            <a:pPr lvl="0" marL="0" indent="0" defTabSz="256031">
              <a:spcBef>
                <a:spcPts val="2000"/>
              </a:spcBef>
              <a:buSzTx/>
              <a:buNone/>
              <a:defRPr sz="1800">
                <a:solidFill>
                  <a:srgbClr val="000000"/>
                </a:solidFill>
              </a:defRPr>
            </a:pPr>
            <a:r>
              <a:rPr sz="2016">
                <a:solidFill>
                  <a:srgbClr val="FFFFFF"/>
                </a:solidFill>
              </a:rPr>
              <a:t>dispositivo: illegittimità:</a:t>
            </a:r>
            <a:endParaRPr sz="2016">
              <a:solidFill>
                <a:srgbClr val="FFFFFF"/>
              </a:solidFill>
            </a:endParaRPr>
          </a:p>
          <a:p>
            <a:pPr lvl="2" marL="0" indent="256031" defTabSz="256031">
              <a:spcBef>
                <a:spcPts val="2000"/>
              </a:spcBef>
              <a:buSzTx/>
              <a:buNone/>
              <a:defRPr sz="1800">
                <a:solidFill>
                  <a:srgbClr val="000000"/>
                </a:solidFill>
              </a:defRPr>
            </a:pPr>
            <a:r>
              <a:rPr sz="2016">
                <a:solidFill>
                  <a:srgbClr val="FFFFFF"/>
                </a:solidFill>
              </a:rPr>
              <a:t>o	art. 4/3, nella parte in cui stabilisce il divieto del ricorso a tecniche di PMA di tipo eterologo, in caso di sterilità o infertilità assolute e irreversibili</a:t>
            </a:r>
            <a:endParaRPr sz="2016">
              <a:solidFill>
                <a:srgbClr val="FFFFFF"/>
              </a:solidFill>
            </a:endParaRPr>
          </a:p>
          <a:p>
            <a:pPr lvl="2" marL="0" indent="256031" defTabSz="256031">
              <a:spcBef>
                <a:spcPts val="2000"/>
              </a:spcBef>
              <a:buSzTx/>
              <a:buNone/>
              <a:defRPr sz="1800">
                <a:solidFill>
                  <a:srgbClr val="000000"/>
                </a:solidFill>
              </a:defRPr>
            </a:pPr>
            <a:r>
              <a:rPr sz="2016">
                <a:solidFill>
                  <a:srgbClr val="FFFFFF"/>
                </a:solidFill>
              </a:rPr>
              <a:t>o	 art. 9/1, 3, limitatamente alle parole «in violazione del divieto di cui all’articolo 4, comma 3» </a:t>
            </a:r>
            <a:endParaRPr sz="2016">
              <a:solidFill>
                <a:srgbClr val="FFFFFF"/>
              </a:solidFill>
            </a:endParaRPr>
          </a:p>
          <a:p>
            <a:pPr lvl="4" marL="0" indent="512063" defTabSz="256031">
              <a:spcBef>
                <a:spcPts val="2000"/>
              </a:spcBef>
              <a:buSzTx/>
              <a:buNone/>
              <a:defRPr sz="1800">
                <a:solidFill>
                  <a:srgbClr val="000000"/>
                </a:solidFill>
              </a:defRPr>
            </a:pPr>
            <a:r>
              <a:rPr sz="2016">
                <a:solidFill>
                  <a:srgbClr val="FFFFFF"/>
                </a:solidFill>
              </a:rPr>
              <a:t>♣	1.  «Qualora  si  ricorra  a  tecniche  di  procreazione  medicalmente assistita  di  tipo  eterologo  </a:t>
            </a:r>
            <a:r>
              <a:rPr strike="sngStrike" sz="2016">
                <a:solidFill>
                  <a:srgbClr val="FFFFFF"/>
                </a:solidFill>
              </a:rPr>
              <a:t>in  violazione  del  divieto  di  cui all'articolo 4, comma 3,</a:t>
            </a:r>
            <a:r>
              <a:rPr sz="2016">
                <a:solidFill>
                  <a:srgbClr val="FFFFFF"/>
                </a:solidFill>
              </a:rPr>
              <a:t> il coniuge o il convivente il  cui  consenso è ricavabile da atti concludenti non  può  esercitare  l'azione  di disconoscimento della paternità nei casi previsti dall'articolo 235, primo comma, numeri 1) e 2), del codice civile, né l'impugnazione di cui all'articolo 263 dello stesso codice». </a:t>
            </a:r>
            <a:endParaRPr sz="2016">
              <a:solidFill>
                <a:srgbClr val="FFFFFF"/>
              </a:solidFill>
            </a:endParaRPr>
          </a:p>
          <a:p>
            <a:pPr lvl="4" marL="0" indent="512063" defTabSz="256031">
              <a:spcBef>
                <a:spcPts val="2000"/>
              </a:spcBef>
              <a:buSzTx/>
              <a:buNone/>
              <a:defRPr sz="1800">
                <a:solidFill>
                  <a:srgbClr val="000000"/>
                </a:solidFill>
              </a:defRPr>
            </a:pPr>
            <a:r>
              <a:rPr sz="2016">
                <a:solidFill>
                  <a:srgbClr val="FFFFFF"/>
                </a:solidFill>
              </a:rPr>
              <a:t>♣	3.  In  caso  di  applicazione  di  tecniche  di  tipo  eterologo  </a:t>
            </a:r>
            <a:r>
              <a:rPr strike="sngStrike" sz="2016">
                <a:solidFill>
                  <a:srgbClr val="FFFFFF"/>
                </a:solidFill>
              </a:rPr>
              <a:t>in violazione del divieto di cui all'articolo 4, comma 3,</a:t>
            </a:r>
            <a:r>
              <a:rPr sz="2016">
                <a:solidFill>
                  <a:srgbClr val="FFFFFF"/>
                </a:solidFill>
              </a:rPr>
              <a:t> il donatore di gameti non acquisisce alcuna relazione  giuridica  parentale  con  il nato [...]</a:t>
            </a:r>
            <a:endParaRPr sz="2016">
              <a:solidFill>
                <a:srgbClr val="FFFFFF"/>
              </a:solidFill>
            </a:endParaRPr>
          </a:p>
          <a:p>
            <a:pPr lvl="1" marL="640080" indent="-320040" defTabSz="256031">
              <a:spcBef>
                <a:spcPts val="2000"/>
              </a:spcBef>
              <a:buBlip>
                <a:blip r:embed="rId2"/>
              </a:buBlip>
              <a:defRPr sz="1800">
                <a:solidFill>
                  <a:srgbClr val="000000"/>
                </a:solidFill>
              </a:defRPr>
            </a:pPr>
            <a:r>
              <a:rPr sz="2016">
                <a:solidFill>
                  <a:srgbClr val="FFFFFF"/>
                </a:solidFill>
              </a:rPr>
              <a:t>art. 12/1: sanzioni penali</a:t>
            </a:r>
          </a:p>
        </p:txBody>
      </p:sp>
    </p:spTree>
  </p:cSld>
  <p:clrMapOvr>
    <a:masterClrMapping/>
  </p:clrMapOvr>
  <p:transition spd="med" advClick="1"/>
</p:sld>
</file>

<file path=ppt/slides/slide9.xml><?xml version="1.0" encoding="utf-8"?>
<p:sld xmlns:a="http://schemas.openxmlformats.org/drawingml/2006/main" xmlns:r="http://schemas.openxmlformats.org/officeDocument/2006/relationships" xmlns:p="http://schemas.openxmlformats.org/presentationml/2006/main" showMasterSp="1" showMasterPhAnim="1">
  <p:cSld>
    <p:spTree>
      <p:nvGrpSpPr>
        <p:cNvPr id="1" name=""/>
        <p:cNvGrpSpPr/>
        <p:nvPr/>
      </p:nvGrpSpPr>
      <p:grpSpPr>
        <a:xfrm>
          <a:off x="0" y="0"/>
          <a:ext cx="0" cy="0"/>
          <a:chOff x="0" y="0"/>
          <a:chExt cx="0" cy="0"/>
        </a:xfrm>
      </p:grpSpPr>
      <p:sp>
        <p:nvSpPr>
          <p:cNvPr id="53" name="Shape 53"/>
          <p:cNvSpPr/>
          <p:nvPr>
            <p:ph type="body" idx="1"/>
          </p:nvPr>
        </p:nvSpPr>
        <p:spPr>
          <a:xfrm>
            <a:off x="152400" y="355153"/>
            <a:ext cx="12293600" cy="9043294"/>
          </a:xfrm>
          <a:prstGeom prst="rect">
            <a:avLst/>
          </a:prstGeom>
        </p:spPr>
        <p:txBody>
          <a:bodyPr/>
          <a:lstStyle/>
          <a:p>
            <a:pPr lvl="0" marL="0" indent="0" defTabSz="237743">
              <a:spcBef>
                <a:spcPts val="1800"/>
              </a:spcBef>
              <a:buSzTx/>
              <a:buNone/>
              <a:defRPr sz="1800">
                <a:solidFill>
                  <a:srgbClr val="000000"/>
                </a:solidFill>
              </a:defRPr>
            </a:pPr>
            <a:r>
              <a:rPr sz="2704">
                <a:solidFill>
                  <a:srgbClr val="FFFFFF"/>
                </a:solidFill>
              </a:rPr>
              <a:t>L'atto di nascita e la costituzione del rapporto di filiazione </a:t>
            </a:r>
            <a:endParaRPr sz="2704">
              <a:solidFill>
                <a:srgbClr val="FFFFFF"/>
              </a:solidFill>
            </a:endParaRPr>
          </a:p>
          <a:p>
            <a:pPr lvl="0" marL="0" indent="0" defTabSz="237743">
              <a:spcBef>
                <a:spcPts val="1800"/>
              </a:spcBef>
              <a:buSzTx/>
              <a:buNone/>
              <a:defRPr sz="1800">
                <a:solidFill>
                  <a:srgbClr val="000000"/>
                </a:solidFill>
              </a:defRPr>
            </a:pPr>
            <a:r>
              <a:rPr sz="2132">
                <a:solidFill>
                  <a:srgbClr val="FFFFFF"/>
                </a:solidFill>
              </a:rPr>
              <a:t>•	nome, sesso, luogo e tempo della nascita (art. 29 DPR 396)</a:t>
            </a:r>
            <a:endParaRPr sz="2132">
              <a:solidFill>
                <a:srgbClr val="FFFFFF"/>
              </a:solidFill>
            </a:endParaRPr>
          </a:p>
          <a:p>
            <a:pPr lvl="2" marL="0" indent="237743" defTabSz="237743">
              <a:spcBef>
                <a:spcPts val="1800"/>
              </a:spcBef>
              <a:buSzTx/>
              <a:buNone/>
              <a:defRPr sz="1800">
                <a:solidFill>
                  <a:srgbClr val="000000"/>
                </a:solidFill>
              </a:defRPr>
            </a:pPr>
            <a:r>
              <a:rPr sz="2132">
                <a:solidFill>
                  <a:srgbClr val="FFFFFF"/>
                </a:solidFill>
              </a:rPr>
              <a:t>•	Se ricorrono i presupposti per la costituzione automatica del rapporto con entrambi i genitori (matrimonio), l'ufficiale indica le generalità di coloro che sono considerati genitori: la puerpera e il coniuge</a:t>
            </a:r>
            <a:endParaRPr sz="2132">
              <a:solidFill>
                <a:srgbClr val="FFFFFF"/>
              </a:solidFill>
            </a:endParaRPr>
          </a:p>
          <a:p>
            <a:pPr lvl="0" marL="0" indent="0" defTabSz="237743">
              <a:spcBef>
                <a:spcPts val="1800"/>
              </a:spcBef>
              <a:buSzTx/>
              <a:buNone/>
              <a:defRPr sz="1800">
                <a:solidFill>
                  <a:srgbClr val="000000"/>
                </a:solidFill>
              </a:defRPr>
            </a:pPr>
            <a:r>
              <a:rPr sz="2132">
                <a:solidFill>
                  <a:srgbClr val="FFFFFF"/>
                </a:solidFill>
              </a:rPr>
              <a:t>•	l’atto di nascita è «titolo dello stato» di figlio</a:t>
            </a:r>
            <a:endParaRPr sz="2132">
              <a:solidFill>
                <a:srgbClr val="FFFFFF"/>
              </a:solidFill>
            </a:endParaRPr>
          </a:p>
          <a:p>
            <a:pPr lvl="2" marL="0" indent="237743" defTabSz="237743">
              <a:spcBef>
                <a:spcPts val="1800"/>
              </a:spcBef>
              <a:buSzTx/>
              <a:buNone/>
              <a:defRPr sz="1800">
                <a:solidFill>
                  <a:srgbClr val="000000"/>
                </a:solidFill>
              </a:defRPr>
            </a:pPr>
            <a:r>
              <a:rPr sz="1871">
                <a:solidFill>
                  <a:srgbClr val="FFFFFF"/>
                </a:solidFill>
              </a:rPr>
              <a:t>o	art. 236/1: è prova legale della filiazione (dentro o fuori del matrimonio) </a:t>
            </a:r>
            <a:endParaRPr sz="1871">
              <a:solidFill>
                <a:srgbClr val="FFFFFF"/>
              </a:solidFill>
            </a:endParaRPr>
          </a:p>
          <a:p>
            <a:pPr lvl="2" marL="0" indent="237743" defTabSz="237743">
              <a:spcBef>
                <a:spcPts val="1800"/>
              </a:spcBef>
              <a:buSzTx/>
              <a:buNone/>
              <a:defRPr sz="1800">
                <a:solidFill>
                  <a:srgbClr val="000000"/>
                </a:solidFill>
              </a:defRPr>
            </a:pPr>
            <a:r>
              <a:rPr sz="1871">
                <a:solidFill>
                  <a:srgbClr val="FFFFFF"/>
                </a:solidFill>
              </a:rPr>
              <a:t>o	 in mancanza : «possesso continuo dello stato di figlio» («possesso di stato»)	: «fatti che nel loro complesso valgono a dimostrare le relazioni di filiazione e di parentela fra una persona e la famiglia a cui essa pretende di appartenere» (art. 237/1)</a:t>
            </a:r>
            <a:endParaRPr sz="1871">
              <a:solidFill>
                <a:srgbClr val="FFFFFF"/>
              </a:solidFill>
            </a:endParaRPr>
          </a:p>
          <a:p>
            <a:pPr lvl="4" marL="0" indent="475487" defTabSz="237743">
              <a:spcBef>
                <a:spcPts val="1800"/>
              </a:spcBef>
              <a:buSzTx/>
              <a:buNone/>
              <a:defRPr sz="1800">
                <a:solidFill>
                  <a:srgbClr val="000000"/>
                </a:solidFill>
              </a:defRPr>
            </a:pPr>
            <a:r>
              <a:rPr sz="1871">
                <a:solidFill>
                  <a:srgbClr val="FFFFFF"/>
                </a:solidFill>
              </a:rPr>
              <a:t>•	che il genitore abbia trattato la persona come figlio ed abbia provveduto in questa qualità al mantenimento e all'educazione (tractatus)</a:t>
            </a:r>
            <a:endParaRPr sz="1871">
              <a:solidFill>
                <a:srgbClr val="FFFFFF"/>
              </a:solidFill>
            </a:endParaRPr>
          </a:p>
          <a:p>
            <a:pPr lvl="4" marL="0" indent="475487" defTabSz="237743">
              <a:spcBef>
                <a:spcPts val="1800"/>
              </a:spcBef>
              <a:buSzTx/>
              <a:buNone/>
              <a:defRPr sz="1800">
                <a:solidFill>
                  <a:srgbClr val="000000"/>
                </a:solidFill>
              </a:defRPr>
            </a:pPr>
            <a:r>
              <a:rPr sz="1871">
                <a:solidFill>
                  <a:srgbClr val="FFFFFF"/>
                </a:solidFill>
              </a:rPr>
              <a:t>•	che la persona sia stata costantemente considerata come tale in famiglia e nei rapporti sociali (fama)</a:t>
            </a:r>
            <a:endParaRPr sz="1871">
              <a:solidFill>
                <a:srgbClr val="FFFFFF"/>
              </a:solidFill>
            </a:endParaRPr>
          </a:p>
          <a:p>
            <a:pPr lvl="4" marL="0" indent="475487" defTabSz="237743">
              <a:spcBef>
                <a:spcPts val="1800"/>
              </a:spcBef>
              <a:buSzTx/>
              <a:buNone/>
              <a:defRPr sz="1800">
                <a:solidFill>
                  <a:srgbClr val="000000"/>
                </a:solidFill>
              </a:defRPr>
            </a:pPr>
            <a:r>
              <a:rPr sz="1871">
                <a:solidFill>
                  <a:srgbClr val="FFFFFF"/>
                </a:solidFill>
              </a:rPr>
              <a:t>•	D.Lgs. 154/2013: ha soppresso l'elemento del nomen (che la persona abbia sempre portato il cognome del padre)</a:t>
            </a:r>
          </a:p>
        </p:txBody>
      </p:sp>
    </p:spTree>
  </p:cSld>
  <p:clrMapOvr>
    <a:masterClrMapping/>
  </p:clrMapOvr>
  <p:transition spd="med" advClick="1"/>
</p:sld>
</file>

<file path=ppt/theme/_rels/theme1.xml.rels><?xml version="1.0" encoding="UTF-8" standalone="yes"?><Relationships xmlns="http://schemas.openxmlformats.org/package/2006/relationships"><Relationship Id="rId1" Type="http://schemas.openxmlformats.org/officeDocument/2006/relationships/image" Target="../media/image2.jpeg"/></Relationships>

</file>

<file path=ppt/theme/_rels/theme2.xml.rels><?xml version="1.0" encoding="UTF-8" standalone="yes"?><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xmlns:r="http://schemas.openxmlformats.org/officeDocument/2006/relationships" name="Chalkboard">
  <a:themeElements>
    <a:clrScheme name="Chalkboard">
      <a:dk1>
        <a:srgbClr val="BC00FF"/>
      </a:dk1>
      <a:lt1>
        <a:srgbClr val="FFFFFF"/>
      </a:lt1>
      <a:dk2>
        <a:srgbClr val="51504D"/>
      </a:dk2>
      <a:lt2>
        <a:srgbClr val="CBC8C2"/>
      </a:lt2>
      <a:accent1>
        <a:srgbClr val="71B0E2"/>
      </a:accent1>
      <a:accent2>
        <a:srgbClr val="A8E685"/>
      </a:accent2>
      <a:accent3>
        <a:srgbClr val="FFE181"/>
      </a:accent3>
      <a:accent4>
        <a:srgbClr val="F2A057"/>
      </a:accent4>
      <a:accent5>
        <a:srgbClr val="FF7777"/>
      </a:accent5>
      <a:accent6>
        <a:srgbClr val="D4ABEF"/>
      </a:accent6>
      <a:hlink>
        <a:srgbClr val="0000FF"/>
      </a:hlink>
      <a:folHlink>
        <a:srgbClr val="FF00FF"/>
      </a:folHlink>
    </a:clrScheme>
    <a:fontScheme name="Chalkboard">
      <a:majorFont>
        <a:latin typeface="Chalkduster"/>
        <a:ea typeface="Chalkduster"/>
        <a:cs typeface="Chalkduster"/>
      </a:majorFont>
      <a:minorFont>
        <a:latin typeface="Chalkduster"/>
        <a:ea typeface="Chalkduster"/>
        <a:cs typeface="Chalkduster"/>
      </a:minorFont>
    </a:fontScheme>
    <a:fmtScheme name="Chalkboar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63500" dist="0" dir="162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outerShdw sx="100000" sy="100000" kx="0" ky="0" algn="b" rotWithShape="0" blurRad="63500" dist="25400" dir="2700000">
                <a:srgbClr val="000000">
                  <a:alpha val="70000"/>
                </a:srgbClr>
              </a:outerShdw>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a:noFil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4200" u="none" kumimoji="0" normalizeH="0">
            <a:ln>
              <a:noFill/>
            </a:ln>
            <a:solidFill>
              <a:srgbClr val="FFFFFF"/>
            </a:solidFill>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Chalkboard">
  <a:themeElements>
    <a:clrScheme name="Chalkboard">
      <a:dk1>
        <a:srgbClr val="000000"/>
      </a:dk1>
      <a:lt1>
        <a:srgbClr val="FFFFFF"/>
      </a:lt1>
      <a:dk2>
        <a:srgbClr val="51504D"/>
      </a:dk2>
      <a:lt2>
        <a:srgbClr val="CBC8C2"/>
      </a:lt2>
      <a:accent1>
        <a:srgbClr val="71B0E2"/>
      </a:accent1>
      <a:accent2>
        <a:srgbClr val="A8E685"/>
      </a:accent2>
      <a:accent3>
        <a:srgbClr val="FFE181"/>
      </a:accent3>
      <a:accent4>
        <a:srgbClr val="F2A057"/>
      </a:accent4>
      <a:accent5>
        <a:srgbClr val="FF7777"/>
      </a:accent5>
      <a:accent6>
        <a:srgbClr val="D4ABEF"/>
      </a:accent6>
      <a:hlink>
        <a:srgbClr val="0000FF"/>
      </a:hlink>
      <a:folHlink>
        <a:srgbClr val="FF00FF"/>
      </a:folHlink>
    </a:clrScheme>
    <a:fontScheme name="Chalkboard">
      <a:majorFont>
        <a:latin typeface="Chalkduster"/>
        <a:ea typeface="Chalkduster"/>
        <a:cs typeface="Chalkduster"/>
      </a:majorFont>
      <a:minorFont>
        <a:latin typeface="Chalkduster"/>
        <a:ea typeface="Chalkduster"/>
        <a:cs typeface="Chalkduster"/>
      </a:minorFont>
    </a:fontScheme>
    <a:fmtScheme name="Chalkboard">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
          <a:effectLst>
            <a:outerShdw sx="100000" sy="100000" kx="0" ky="0" algn="b" rotWithShape="0" blurRad="63500" dist="0" dir="1620000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r:embed="rId1"/>
          <a:srcRect l="0" t="0" r="0" b="0"/>
          <a:tile tx="0" ty="0" sx="100000" sy="100000" flip="none" algn="tl"/>
        </a:blipFill>
        <a:ln w="12700" cap="flat">
          <a:noFill/>
          <a:miter lim="400000"/>
        </a:ln>
        <a:effectLst>
          <a:outerShdw sx="100000" sy="100000" kx="0" ky="0" algn="b" rotWithShape="0" blurRad="63500" dist="0" dir="16200000">
            <a:srgbClr val="000000">
              <a:alpha val="50000"/>
            </a:srgbClr>
          </a:outerShdw>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outerShdw sx="100000" sy="100000" kx="0" ky="0" algn="b" rotWithShape="0" blurRad="63500" dist="25400" dir="2700000">
                <a:srgbClr val="000000">
                  <a:alpha val="70000"/>
                </a:srgbClr>
              </a:outerShdw>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a:noFill/>
        </a:ln>
        <a:effectLst/>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upright="0">
        <a:spAutoFit/>
      </a:bodyPr>
      <a:lstStyle>
        <a:defPPr marL="0" marR="0" indent="0" algn="ctr" defTabSz="457200" rtl="0" fontAlgn="auto" latinLnBrk="1" hangingPunct="0">
          <a:lnSpc>
            <a:spcPct val="100000"/>
          </a:lnSpc>
          <a:spcBef>
            <a:spcPts val="0"/>
          </a:spcBef>
          <a:spcAft>
            <a:spcPts val="0"/>
          </a:spcAft>
          <a:buClrTx/>
          <a:buSzTx/>
          <a:buFontTx/>
          <a:buNone/>
          <a:tabLst/>
          <a:defRPr b="0" baseline="0" cap="none" i="0" spc="0" strike="noStrike" sz="4200" u="none" kumimoji="0" normalizeH="0">
            <a:ln>
              <a:noFill/>
            </a:ln>
            <a:solidFill>
              <a:srgbClr val="FFFFFF"/>
            </a:solidFill>
            <a:effectLst/>
            <a:uFillTx/>
            <a:latin typeface="+mn-lt"/>
            <a:ea typeface="+mn-ea"/>
            <a:cs typeface="+mn-cs"/>
            <a:sym typeface="Chalkduster"/>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