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379475">
              <a:defRPr sz="1800">
                <a:solidFill>
                  <a:srgbClr val="000000"/>
                </a:solidFill>
              </a:defRPr>
            </a:pPr>
            <a:r>
              <a:rPr sz="5976">
                <a:solidFill>
                  <a:srgbClr val="FFFFFF"/>
                </a:solidFill>
              </a:rPr>
              <a:t>La comunione e</a:t>
            </a:r>
            <a:endParaRPr sz="5976">
              <a:solidFill>
                <a:srgbClr val="FFFFFF"/>
              </a:solidFill>
            </a:endParaRPr>
          </a:p>
          <a:p>
            <a:pPr lvl="0" defTabSz="379475">
              <a:defRPr sz="1800">
                <a:solidFill>
                  <a:srgbClr val="000000"/>
                </a:solidFill>
              </a:defRPr>
            </a:pPr>
            <a:r>
              <a:rPr sz="5976">
                <a:solidFill>
                  <a:srgbClr val="FFFFFF"/>
                </a:solidFill>
              </a:rPr>
              <a:t> la divisione ereditaria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Divisione fatta dal testatore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art. 734/1: Il testatore può dividere i suoi beni tra gli eredi comprendendo nella divisione anche la parte non disponibile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attribuzione diretta ai coeredi dei beni in proporzione delle rispettive quote, con efficacia dal momento dell'apertura della successione (senza passare per la comunione ereditaria)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doppio limite: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proporzione tra il valore della porzione assegnata e il valore della quota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riserva a favore dei legittimari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≠ art. 733/1: il testatore si limita a dettare regole per la futura divisione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vincolano gli eredi, salvo che il valore dei beni non corrisponda alla quota stabilita dal testatore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</a:t>
            </a:r>
            <a:endParaRPr sz="187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960">
                <a:solidFill>
                  <a:srgbClr val="FFFFFF"/>
                </a:solidFill>
              </a:rPr>
              <a:t>Comunione ereditaria</a:t>
            </a:r>
            <a:endParaRPr sz="3960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pluralità di chiamati a titolo di EREDE (per legge o per testamento) 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con-titolarità di diritti (reali e di credito) sui beni indivisi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artt. 1101-1110, artt. 713 ss.: divisione ereditaria </a:t>
            </a:r>
            <a:endParaRPr sz="792">
              <a:solidFill>
                <a:srgbClr val="FFFFFF"/>
              </a:solidFill>
              <a:latin typeface="Times"/>
              <a:ea typeface="Times"/>
              <a:cs typeface="Times"/>
              <a:sym typeface="Times"/>
            </a:endParaRPr>
          </a:p>
          <a:p>
            <a:pPr lvl="3" marL="1267777" indent="-136207" defTabSz="301752">
              <a:spcBef>
                <a:spcPts val="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858">
              <a:latin typeface="Century"/>
              <a:ea typeface="Century"/>
              <a:cs typeface="Century"/>
              <a:sym typeface="Century"/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≠ con-titolarità di diritti tra eredi e legatari o tra più legatari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artt. 1100 ss.: comunione ordinaria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art. 713 ss.: in quanto compatibili </a:t>
            </a:r>
            <a:endParaRPr sz="2376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502542" y="417611"/>
            <a:ext cx="12177019" cy="9130557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Oggetto della comunione ereditaria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diritti reali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diritti di credito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prestazioni indivisibili: non si dividono automaticamente tra i coeredi </a:t>
            </a:r>
            <a:endParaRPr sz="3600">
              <a:solidFill>
                <a:srgbClr val="FFFFFF"/>
              </a:solidFill>
            </a:endParaRPr>
          </a:p>
          <a:p>
            <a:pPr lvl="3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art. 1316: indivisibilità materiale («per sua natura») o funzionale («per il modo in cui è stata considerata»)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377080" y="259060"/>
            <a:ext cx="12371538" cy="9235480"/>
          </a:xfrm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88">
                <a:solidFill>
                  <a:srgbClr val="FFFFFF"/>
                </a:solidFill>
              </a:rPr>
              <a:t>Disciplina della comunione ereditaria</a:t>
            </a:r>
            <a:endParaRPr sz="408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artt. 1102-1105: regole amministrazione e di godimento della cosa comune 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ciascun erede può servirsi della cosa comune senza alterarne la destinazione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alienazione di beni: due tesi: efficacia dichiarativa o costitutiva dell’atto di divisione (v. infra)</a:t>
            </a:r>
            <a:endParaRPr sz="2628">
              <a:solidFill>
                <a:srgbClr val="FFFFFF"/>
              </a:solidFill>
            </a:endParaRPr>
          </a:p>
          <a:p>
            <a:pPr lvl="3" marL="166878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sottoposta a condizione sospensiva (attribuzione del bene/quota all’alienante)</a:t>
            </a:r>
            <a:endParaRPr sz="2628">
              <a:solidFill>
                <a:srgbClr val="FFFFFF"/>
              </a:solidFill>
            </a:endParaRPr>
          </a:p>
          <a:p>
            <a:pPr lvl="3" marL="166878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vendita di cosa altrui (art. 1478)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alienazione della quota ereditaria </a:t>
            </a:r>
            <a:endParaRPr sz="2628">
              <a:solidFill>
                <a:srgbClr val="FFFFFF"/>
              </a:solidFill>
            </a:endParaRPr>
          </a:p>
          <a:p>
            <a:pPr lvl="2" marL="125158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art. 738: diritto di prelazione : retratto (riscatto) successorio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439539" y="405457"/>
            <a:ext cx="12302481" cy="9098509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221">
                <a:solidFill>
                  <a:srgbClr val="FFFFFF"/>
                </a:solidFill>
              </a:rPr>
              <a:t>Scioglimento della comunione</a:t>
            </a:r>
            <a:endParaRPr sz="4221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art. 713: facoltà di domandare la divisione = diritto potestativo (cfr. comunione ordinaria), finalizzata a far ottenere a ciascuno dei coeredi una quantità di beni corrispondenti alle quote loro spettanti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 u="sng">
                <a:solidFill>
                  <a:srgbClr val="FFFFFF"/>
                </a:solidFill>
              </a:rPr>
              <a:t>cause di impedimento (art. 713/2,3, 715)</a:t>
            </a:r>
            <a:endParaRPr sz="2268" u="sng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 u="sng">
                <a:solidFill>
                  <a:srgbClr val="FFFFFF"/>
                </a:solidFill>
              </a:rPr>
              <a:t>volontarie</a:t>
            </a:r>
            <a:r>
              <a:rPr sz="2268">
                <a:solidFill>
                  <a:srgbClr val="FFFFFF"/>
                </a:solidFill>
              </a:rPr>
              <a:t>: uno o più eredi minorenni, moratoria (fino a cinque anni)</a:t>
            </a:r>
            <a:endParaRPr sz="2268">
              <a:solidFill>
                <a:srgbClr val="FFFFFF"/>
              </a:solidFill>
            </a:endParaRPr>
          </a:p>
          <a:p>
            <a:pPr lvl="3" marL="144018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il giudice può autorizzare la divisione «qualora gravi circostanze lo richiedano»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 u="sng">
                <a:solidFill>
                  <a:srgbClr val="FFFFFF"/>
                </a:solidFill>
              </a:rPr>
              <a:t>legali</a:t>
            </a:r>
            <a:r>
              <a:rPr sz="2268">
                <a:solidFill>
                  <a:srgbClr val="FFFFFF"/>
                </a:solidFill>
              </a:rPr>
              <a:t> : tra i chiamati alla successione figura un concepito, pendenza di un giudizio sulla filiazione ecc.</a:t>
            </a:r>
            <a:endParaRPr sz="2268">
              <a:solidFill>
                <a:srgbClr val="FFFFFF"/>
              </a:solidFill>
            </a:endParaRPr>
          </a:p>
          <a:p>
            <a:pPr lvl="3" marL="144018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il giudice può autorizzare la divisione «fissando le opportune cautele»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sospensione della divisione: su ordine dell’AG: «notevole pregiudizio al patrimonio ereditario» (artt. 717)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263872" y="99169"/>
            <a:ext cx="12477056" cy="9555262"/>
          </a:xfrm>
          <a:prstGeom prst="rect">
            <a:avLst/>
          </a:prstGeom>
        </p:spPr>
        <p:txBody>
          <a:bodyPr/>
          <a:lstStyle/>
          <a:p>
            <a:pPr lvl="0" marL="0" indent="0" defTabSz="205739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45">
                <a:solidFill>
                  <a:srgbClr val="FFFFFF"/>
                </a:solidFill>
              </a:rPr>
              <a:t>Segue: Modalità della divisione</a:t>
            </a:r>
            <a:endParaRPr sz="2745">
              <a:solidFill>
                <a:srgbClr val="FFFFFF"/>
              </a:solidFill>
            </a:endParaRPr>
          </a:p>
          <a:p>
            <a:pPr lvl="0" marL="25717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VOLONTARIA: accordo/atto unilaterale collettivo di ripartizione dei beni oggetto della comunione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BI: forma scritta, soggetto a trascrizione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cause di annullamento: violenza, dolo (prescrizione : 5 anni)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i coeredi sono reciprocamente tenuti alle garanzie per molestie ed evizioni derivanti da causa anteriore alla divisione e non imputabili al condividente che le subisce (artt. 758 ss.) 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causa di rescissione per lesione (art. 763)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presupposto: lesione oggettiva in capo ad un condividente che, a seguito di divisione, abbia ottenuto, proporzionalmente a quanto ricevuto dagli altri condividenti, beni di valore inferiore almeno di un quarto rispetto al valore della propria quota (≠ 1448)</a:t>
            </a:r>
            <a:endParaRPr sz="1619">
              <a:solidFill>
                <a:srgbClr val="FFFFFF"/>
              </a:solidFill>
            </a:endParaRPr>
          </a:p>
          <a:p>
            <a:pPr lvl="0" marL="25717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GIUDIZIALE: su istanza di uno almeno dei coeredi: disaccordo sulla individuazione e attribuzione dei cespiti corrispondenti alle quote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1) formazione della massa dei beni da dividere (individuazione dei beni compresi nell’asse)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2) piano di formazione delle quote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3) assegnazione dei beni corrispondenti </a:t>
            </a:r>
            <a:endParaRPr sz="1619">
              <a:solidFill>
                <a:srgbClr val="FFFFFF"/>
              </a:solidFill>
            </a:endParaRPr>
          </a:p>
          <a:p>
            <a:pPr lvl="1" marL="51435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sentenza efficace ex tunc: cfr. art. 757 c.c. </a:t>
            </a:r>
            <a:endParaRPr sz="1619">
              <a:solidFill>
                <a:srgbClr val="FFFFFF"/>
              </a:solidFill>
            </a:endParaRPr>
          </a:p>
          <a:p>
            <a:pPr lvl="3" marL="1028700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frutti dei beni componenti la quota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 impugnabile nelle forme ordinarie (appello, ricorso per cassazione) </a:t>
            </a:r>
            <a:endParaRPr sz="1619">
              <a:solidFill>
                <a:srgbClr val="FFFFFF"/>
              </a:solidFill>
            </a:endParaRPr>
          </a:p>
          <a:p>
            <a:pPr lvl="2" marL="771525" indent="-257175" defTabSz="205739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19">
                <a:solidFill>
                  <a:srgbClr val="FFFFFF"/>
                </a:solidFill>
              </a:rPr>
              <a:t>dichiarativa (cfr. 757) o costitutiva* (cfr. 763)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364430" y="245764"/>
            <a:ext cx="12427348" cy="9262072"/>
          </a:xfrm>
          <a:prstGeom prst="rect">
            <a:avLst/>
          </a:prstGeom>
        </p:spPr>
        <p:txBody>
          <a:bodyPr/>
          <a:lstStyle/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92">
                <a:solidFill>
                  <a:srgbClr val="FFFFFF"/>
                </a:solidFill>
              </a:rPr>
              <a:t>Formazione delle quote e assegnazione dei beni</a:t>
            </a:r>
            <a:endParaRPr sz="319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1) liquidazione delle passività che gravano sull’asse ereditario (artt. 719-722 c.c.)</a:t>
            </a:r>
            <a:endParaRPr sz="2052">
              <a:solidFill>
                <a:srgbClr val="FFFFFF"/>
              </a:solidFill>
            </a:endParaRPr>
          </a:p>
          <a:p>
            <a:pPr lvl="1" marL="651509" indent="-325754" defTabSz="260604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insufficienza: vendita di beni ereditari</a:t>
            </a:r>
            <a:endParaRPr sz="2052">
              <a:solidFill>
                <a:srgbClr val="FFFFFF"/>
              </a:solidFill>
            </a:endParaRPr>
          </a:p>
          <a:p>
            <a:pPr lvl="2" marL="977264" indent="-325754" defTabSz="260604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vendita tra condividenti: accordo, salva opposizione dei legatari e dei creditori (artt. 1470 ss.)</a:t>
            </a:r>
            <a:endParaRPr sz="2052">
              <a:solidFill>
                <a:srgbClr val="FFFFFF"/>
              </a:solidFill>
            </a:endParaRPr>
          </a:p>
          <a:p>
            <a:pPr lvl="2" marL="977264" indent="-325754" defTabSz="260604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in mancanza di accordo, i coeredi che hanno diritto a più della metà dell’asse possono procedere alla vendita all’incanto dei BM e, se occorre, dei BI che possono essere alienati col minore pregiudizio </a:t>
            </a:r>
            <a:endParaRPr sz="205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2) art. 723 (resa dei conti): fasi delle operazioni divisorie</a:t>
            </a:r>
            <a:endParaRPr sz="2052">
              <a:solidFill>
                <a:srgbClr val="FFFFFF"/>
              </a:solidFill>
            </a:endParaRPr>
          </a:p>
          <a:p>
            <a:pPr lvl="1" marL="651509" indent="-325754" defTabSz="260604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esigenza di determinare debiti e crediti di ciascun coerede nel caso di compimento di atti di amministrazione dei beni comuni o di godimento separato (frutti percepiti, imposte pagate, spese, deterioramenti o migliorie)</a:t>
            </a:r>
            <a:endParaRPr sz="2052">
              <a:solidFill>
                <a:srgbClr val="FFFFFF"/>
              </a:solidFill>
            </a:endParaRPr>
          </a:p>
          <a:p>
            <a:pPr lvl="2" marL="977264" indent="-325754" defTabSz="260604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si applicano gli artt. 223 ss. cpc (rendiconto): formazione dello stato attivo e passivo del patrimonio finalizzato alla  determinazione delle porzioni ereditarie, dei conguagli e dei rimborsi eventualmente dovuti fra condividenti </a:t>
            </a:r>
            <a:endParaRPr sz="205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3) collazione (artt. 737 ss. c.c.)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373260" y="292695"/>
            <a:ext cx="12387611" cy="9335047"/>
          </a:xfrm>
          <a:prstGeom prst="rect">
            <a:avLst/>
          </a:prstGeom>
        </p:spPr>
        <p:txBody>
          <a:bodyPr/>
          <a:lstStyle/>
          <a:p>
            <a:pPr lvl="0" marL="0" indent="0" defTabSz="256031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Segue: La collazione (L II, T IV, Capo II)</a:t>
            </a:r>
            <a:endParaRPr sz="2016">
              <a:solidFill>
                <a:srgbClr val="FFFFFF"/>
              </a:solidFill>
            </a:endParaRPr>
          </a:p>
          <a:p>
            <a:pPr lvl="0" marL="0" indent="0" defTabSz="256031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artt. 737 ss.: istituto finalizzato a riequilibrare le posizioni reciproche dei coeredi </a:t>
            </a:r>
            <a:endParaRPr sz="2016">
              <a:solidFill>
                <a:srgbClr val="FFFFFF"/>
              </a:solidFill>
            </a:endParaRPr>
          </a:p>
          <a:p>
            <a:pPr lvl="1" marL="64008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obbligo di conferire nella massa ereditaria le donazioni (dirette o indirette) eventualmente ricevute dal de cujus al fine di consentire la divisione nel rispetto delle porzioni stabilite dal testatore o dalla legge (≠ 555)</a:t>
            </a:r>
            <a:endParaRPr sz="2016">
              <a:solidFill>
                <a:srgbClr val="FFFFFF"/>
              </a:solidFill>
            </a:endParaRPr>
          </a:p>
          <a:p>
            <a:pPr lvl="3" marL="128016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figli, discendenti, coniuge che concorrono alla successione </a:t>
            </a:r>
            <a:endParaRPr sz="2016">
              <a:solidFill>
                <a:srgbClr val="FFFFFF"/>
              </a:solidFill>
            </a:endParaRPr>
          </a:p>
          <a:p>
            <a:pPr lvl="4" marL="160020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clausola di dispensa (donazione/testamento): è efficace nei limiti della quota disponibile (art. 737/2)</a:t>
            </a:r>
            <a:endParaRPr sz="2016">
              <a:solidFill>
                <a:srgbClr val="FFFFFF"/>
              </a:solidFill>
            </a:endParaRPr>
          </a:p>
          <a:p>
            <a:pPr lvl="1" marL="64008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non sono soggetti a collazione </a:t>
            </a:r>
            <a:endParaRPr sz="2016">
              <a:solidFill>
                <a:srgbClr val="FFFFFF"/>
              </a:solidFill>
            </a:endParaRPr>
          </a:p>
          <a:p>
            <a:pPr lvl="2" marL="960119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i cespiti ricevuti in esecuzione del patto di famiglia</a:t>
            </a:r>
            <a:endParaRPr sz="2016">
              <a:solidFill>
                <a:srgbClr val="FFFFFF"/>
              </a:solidFill>
            </a:endParaRPr>
          </a:p>
          <a:p>
            <a:pPr lvl="2" marL="960119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le donazioni di modico valore (art. 783 c.c.) fatte al coniuge (art. 738 c.c.) e le donazioni fatte ai discendenti o al coniuge dell’erede (art. 739, 1° comma, c.c.), il bene donato perito per causa non imputabile al donatario (art. 744 c.c.), le spese di mantenimento e di educazione, ecc. </a:t>
            </a:r>
            <a:endParaRPr sz="2016">
              <a:solidFill>
                <a:srgbClr val="FFFFFF"/>
              </a:solidFill>
            </a:endParaRPr>
          </a:p>
          <a:p>
            <a:pPr lvl="1" marL="64008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in natura e per imputazione (imputazione del valore in conto alla quota del coerede)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285402" y="214262"/>
            <a:ext cx="12433996" cy="9325076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50">
                <a:solidFill>
                  <a:srgbClr val="FFFFFF"/>
                </a:solidFill>
              </a:rPr>
              <a:t>Pagamento dei debiti e attribuzione delle porzioni</a:t>
            </a:r>
            <a:endParaRPr sz="3150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artt. 752 ss.: i coeredi devono contribuire al pagamento dei debiti e dei pesi ereditari in proporzione delle loro quote, salvo che il testatore non abbia diversamente disposto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artt. 726: stima di ciò che resta nella massa al netto delle passività «secondo il valore venale dei singoli oggetti» e la formazione di «tante porzioni quanti sono gli eredi o le stirpi condividenti in proporzione delle quote»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 art. 727: Le porzioni devono comprendere una quantità di immobili, mobili e crediti di eguale natura e qualità, in proporzione dell’entità di ciascuna quota (evitando per quanto possibile il frazionamento di biblioteche, gallerie e collezioni che hanno importanza storica, scientifica o artistica) 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art. 728: l’ineguaglianza in natura delle quote si compensa con un equivalente in danaro 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art. 729: le porzioni uguali sono assegnate per estrazione a sorte; quelle diseguali sono assegnate mediante attribuzione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