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 id="2147483685" r:id="rId4"/>
    <p:sldMasterId id="2147483697" r:id="rId5"/>
    <p:sldMasterId id="2147483709" r:id="rId6"/>
  </p:sldMasterIdLst>
  <p:notesMasterIdLst>
    <p:notesMasterId r:id="rId87"/>
  </p:notesMasterIdLst>
  <p:sldIdLst>
    <p:sldId id="256" r:id="rId7"/>
    <p:sldId id="356" r:id="rId8"/>
    <p:sldId id="257" r:id="rId9"/>
    <p:sldId id="258" r:id="rId10"/>
    <p:sldId id="259" r:id="rId11"/>
    <p:sldId id="260" r:id="rId12"/>
    <p:sldId id="261" r:id="rId13"/>
    <p:sldId id="262" r:id="rId14"/>
    <p:sldId id="263" r:id="rId15"/>
    <p:sldId id="264" r:id="rId16"/>
    <p:sldId id="265" r:id="rId17"/>
    <p:sldId id="346" r:id="rId18"/>
    <p:sldId id="266" r:id="rId19"/>
    <p:sldId id="267" r:id="rId20"/>
    <p:sldId id="269" r:id="rId21"/>
    <p:sldId id="268" r:id="rId22"/>
    <p:sldId id="270" r:id="rId23"/>
    <p:sldId id="348" r:id="rId24"/>
    <p:sldId id="271" r:id="rId25"/>
    <p:sldId id="272" r:id="rId26"/>
    <p:sldId id="273" r:id="rId27"/>
    <p:sldId id="274" r:id="rId28"/>
    <p:sldId id="275" r:id="rId29"/>
    <p:sldId id="276" r:id="rId30"/>
    <p:sldId id="277" r:id="rId31"/>
    <p:sldId id="280" r:id="rId32"/>
    <p:sldId id="278" r:id="rId33"/>
    <p:sldId id="279" r:id="rId34"/>
    <p:sldId id="281" r:id="rId35"/>
    <p:sldId id="283" r:id="rId36"/>
    <p:sldId id="284" r:id="rId37"/>
    <p:sldId id="282" r:id="rId38"/>
    <p:sldId id="347" r:id="rId39"/>
    <p:sldId id="285" r:id="rId40"/>
    <p:sldId id="286" r:id="rId41"/>
    <p:sldId id="287" r:id="rId42"/>
    <p:sldId id="288" r:id="rId43"/>
    <p:sldId id="289" r:id="rId44"/>
    <p:sldId id="355" r:id="rId45"/>
    <p:sldId id="290" r:id="rId46"/>
    <p:sldId id="291" r:id="rId47"/>
    <p:sldId id="352" r:id="rId48"/>
    <p:sldId id="292" r:id="rId49"/>
    <p:sldId id="293" r:id="rId50"/>
    <p:sldId id="294" r:id="rId51"/>
    <p:sldId id="297" r:id="rId52"/>
    <p:sldId id="296" r:id="rId53"/>
    <p:sldId id="298" r:id="rId54"/>
    <p:sldId id="299" r:id="rId55"/>
    <p:sldId id="300" r:id="rId56"/>
    <p:sldId id="301" r:id="rId57"/>
    <p:sldId id="354" r:id="rId58"/>
    <p:sldId id="302" r:id="rId59"/>
    <p:sldId id="303" r:id="rId60"/>
    <p:sldId id="304" r:id="rId61"/>
    <p:sldId id="305" r:id="rId62"/>
    <p:sldId id="306" r:id="rId63"/>
    <p:sldId id="307" r:id="rId64"/>
    <p:sldId id="308" r:id="rId65"/>
    <p:sldId id="309" r:id="rId66"/>
    <p:sldId id="310" r:id="rId67"/>
    <p:sldId id="311" r:id="rId68"/>
    <p:sldId id="312" r:id="rId69"/>
    <p:sldId id="313" r:id="rId70"/>
    <p:sldId id="314" r:id="rId71"/>
    <p:sldId id="315" r:id="rId72"/>
    <p:sldId id="316" r:id="rId73"/>
    <p:sldId id="317" r:id="rId74"/>
    <p:sldId id="318" r:id="rId75"/>
    <p:sldId id="319" r:id="rId76"/>
    <p:sldId id="320" r:id="rId77"/>
    <p:sldId id="321" r:id="rId78"/>
    <p:sldId id="322" r:id="rId79"/>
    <p:sldId id="323" r:id="rId80"/>
    <p:sldId id="324" r:id="rId81"/>
    <p:sldId id="325" r:id="rId82"/>
    <p:sldId id="349" r:id="rId83"/>
    <p:sldId id="351" r:id="rId84"/>
    <p:sldId id="350" r:id="rId85"/>
    <p:sldId id="326" r:id="rId8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19" autoAdjust="0"/>
    <p:restoredTop sz="87366" autoAdjust="0"/>
  </p:normalViewPr>
  <p:slideViewPr>
    <p:cSldViewPr snapToGrid="0">
      <p:cViewPr varScale="1">
        <p:scale>
          <a:sx n="64" d="100"/>
          <a:sy n="64" d="100"/>
        </p:scale>
        <p:origin x="604" y="40"/>
      </p:cViewPr>
      <p:guideLst/>
    </p:cSldViewPr>
  </p:slideViewPr>
  <p:notesTextViewPr>
    <p:cViewPr>
      <p:scale>
        <a:sx n="1" d="1"/>
        <a:sy n="1" d="1"/>
      </p:scale>
      <p:origin x="0" y="0"/>
    </p:cViewPr>
  </p:notesTextViewPr>
  <p:sorterViewPr>
    <p:cViewPr>
      <p:scale>
        <a:sx n="100" d="100"/>
        <a:sy n="100" d="100"/>
      </p:scale>
      <p:origin x="0" y="-550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viewProps" Target="viewProps.xml"/><Relationship Id="rId16" Type="http://schemas.openxmlformats.org/officeDocument/2006/relationships/slide" Target="slides/slide10.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53" Type="http://schemas.openxmlformats.org/officeDocument/2006/relationships/slide" Target="slides/slide47.xml"/><Relationship Id="rId58" Type="http://schemas.openxmlformats.org/officeDocument/2006/relationships/slide" Target="slides/slide52.xml"/><Relationship Id="rId74" Type="http://schemas.openxmlformats.org/officeDocument/2006/relationships/slide" Target="slides/slide68.xml"/><Relationship Id="rId79" Type="http://schemas.openxmlformats.org/officeDocument/2006/relationships/slide" Target="slides/slide73.xml"/><Relationship Id="rId5" Type="http://schemas.openxmlformats.org/officeDocument/2006/relationships/slideMaster" Target="slideMasters/slideMaster5.xml"/><Relationship Id="rId90" Type="http://schemas.openxmlformats.org/officeDocument/2006/relationships/theme" Target="theme/theme1.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slide" Target="slides/slide7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7" Type="http://schemas.openxmlformats.org/officeDocument/2006/relationships/slide" Target="slides/slide1.xml"/><Relationship Id="rId71" Type="http://schemas.openxmlformats.org/officeDocument/2006/relationships/slide" Target="slides/slide65.xml"/><Relationship Id="rId2" Type="http://schemas.openxmlformats.org/officeDocument/2006/relationships/slideMaster" Target="slideMasters/slideMaster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notesMaster" Target="notesMasters/notesMaster1.xml"/><Relationship Id="rId61" Type="http://schemas.openxmlformats.org/officeDocument/2006/relationships/slide" Target="slides/slide55.xml"/><Relationship Id="rId82" Type="http://schemas.openxmlformats.org/officeDocument/2006/relationships/slide" Target="slides/slide76.xml"/><Relationship Id="rId19"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2F9BFB-9ED0-456F-A8B4-2EC8950537F1}" type="datetimeFigureOut">
              <a:rPr lang="en-US" smtClean="0"/>
              <a:t>5/6/2019</a:t>
            </a:fld>
            <a:endParaRPr lang="en-US"/>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27703-4379-47DC-B8B3-878E5EBC922B}" type="slidenum">
              <a:rPr lang="en-US" smtClean="0"/>
              <a:t>‹N›</a:t>
            </a:fld>
            <a:endParaRPr lang="en-US"/>
          </a:p>
        </p:txBody>
      </p:sp>
    </p:spTree>
    <p:extLst>
      <p:ext uri="{BB962C8B-B14F-4D97-AF65-F5344CB8AC3E}">
        <p14:creationId xmlns:p14="http://schemas.microsoft.com/office/powerpoint/2010/main" val="4037049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1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a:t>
            </a:r>
          </a:p>
        </p:txBody>
      </p:sp>
      <p:sp>
        <p:nvSpPr>
          <p:cNvPr id="11571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1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1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1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a:t>
            </a:r>
          </a:p>
        </p:txBody>
      </p:sp>
      <p:sp>
        <p:nvSpPr>
          <p:cNvPr id="11572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a:t>
            </a:r>
          </a:p>
        </p:txBody>
      </p:sp>
      <p:sp>
        <p:nvSpPr>
          <p:cNvPr id="11572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a:t>
            </a:r>
          </a:p>
        </p:txBody>
      </p:sp>
      <p:sp>
        <p:nvSpPr>
          <p:cNvPr id="11572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2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5730" name="Rectangle 18"/>
          <p:cNvSpPr>
            <a:spLocks noGrp="1" noRot="1" noChangeAspect="1" noChangeArrowheads="1" noTextEdit="1"/>
          </p:cNvSpPr>
          <p:nvPr>
            <p:ph type="sldImg"/>
          </p:nvPr>
        </p:nvSpPr>
        <p:spPr>
          <a:xfrm>
            <a:off x="190500" y="738188"/>
            <a:ext cx="6477000" cy="3643312"/>
          </a:xfrm>
          <a:ln cap="flat"/>
        </p:spPr>
      </p:sp>
      <p:sp>
        <p:nvSpPr>
          <p:cNvPr id="115731"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4288764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xfrm>
            <a:off x="179388" y="731838"/>
            <a:ext cx="6497637" cy="3656012"/>
          </a:xfrm>
          <a:ln/>
        </p:spPr>
      </p:sp>
      <p:sp>
        <p:nvSpPr>
          <p:cNvPr id="130051" name="Rectangle 3"/>
          <p:cNvSpPr>
            <a:spLocks noGrp="1" noChangeArrowheads="1"/>
          </p:cNvSpPr>
          <p:nvPr>
            <p:ph type="body" idx="1"/>
          </p:nvPr>
        </p:nvSpPr>
        <p:spPr>
          <a:xfrm>
            <a:off x="685800" y="4630738"/>
            <a:ext cx="5483225" cy="4387850"/>
          </a:xfrm>
          <a:noFill/>
        </p:spPr>
        <p:txBody>
          <a:bodyPr/>
          <a:lstStyle/>
          <a:p>
            <a:endParaRPr lang="en-US" altLang="en-US"/>
          </a:p>
        </p:txBody>
      </p:sp>
    </p:spTree>
    <p:extLst>
      <p:ext uri="{BB962C8B-B14F-4D97-AF65-F5344CB8AC3E}">
        <p14:creationId xmlns:p14="http://schemas.microsoft.com/office/powerpoint/2010/main" val="16837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4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23</a:t>
            </a:r>
          </a:p>
        </p:txBody>
      </p:sp>
      <p:sp>
        <p:nvSpPr>
          <p:cNvPr id="13414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4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23</a:t>
            </a:r>
          </a:p>
        </p:txBody>
      </p:sp>
      <p:sp>
        <p:nvSpPr>
          <p:cNvPr id="13415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23</a:t>
            </a:r>
          </a:p>
        </p:txBody>
      </p:sp>
      <p:sp>
        <p:nvSpPr>
          <p:cNvPr id="13415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5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19</a:t>
            </a:r>
          </a:p>
        </p:txBody>
      </p:sp>
      <p:sp>
        <p:nvSpPr>
          <p:cNvPr id="13416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6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4162" name="Rectangle 18"/>
          <p:cNvSpPr>
            <a:spLocks noGrp="1" noRot="1" noChangeAspect="1" noChangeArrowheads="1" noTextEdit="1"/>
          </p:cNvSpPr>
          <p:nvPr>
            <p:ph type="sldImg"/>
          </p:nvPr>
        </p:nvSpPr>
        <p:spPr>
          <a:xfrm>
            <a:off x="190500" y="738188"/>
            <a:ext cx="6477000" cy="3643312"/>
          </a:xfrm>
          <a:ln cap="flat"/>
        </p:spPr>
      </p:sp>
      <p:sp>
        <p:nvSpPr>
          <p:cNvPr id="134163"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41529996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19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30</a:t>
            </a:r>
          </a:p>
        </p:txBody>
      </p:sp>
      <p:sp>
        <p:nvSpPr>
          <p:cNvPr id="13619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19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19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19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30</a:t>
            </a:r>
          </a:p>
        </p:txBody>
      </p:sp>
      <p:sp>
        <p:nvSpPr>
          <p:cNvPr id="13620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30</a:t>
            </a:r>
          </a:p>
        </p:txBody>
      </p:sp>
      <p:sp>
        <p:nvSpPr>
          <p:cNvPr id="13620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20</a:t>
            </a:r>
          </a:p>
        </p:txBody>
      </p:sp>
      <p:sp>
        <p:nvSpPr>
          <p:cNvPr id="13620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0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6210" name="Rectangle 18"/>
          <p:cNvSpPr>
            <a:spLocks noGrp="1" noRot="1" noChangeAspect="1" noChangeArrowheads="1" noTextEdit="1"/>
          </p:cNvSpPr>
          <p:nvPr>
            <p:ph type="sldImg"/>
          </p:nvPr>
        </p:nvSpPr>
        <p:spPr>
          <a:xfrm>
            <a:off x="190500" y="738188"/>
            <a:ext cx="6477000" cy="3643312"/>
          </a:xfrm>
          <a:ln cap="flat"/>
        </p:spPr>
      </p:sp>
      <p:sp>
        <p:nvSpPr>
          <p:cNvPr id="136211"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5538465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39</a:t>
            </a:r>
          </a:p>
        </p:txBody>
      </p:sp>
      <p:sp>
        <p:nvSpPr>
          <p:cNvPr id="14029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39</a:t>
            </a:r>
          </a:p>
        </p:txBody>
      </p:sp>
      <p:sp>
        <p:nvSpPr>
          <p:cNvPr id="14029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29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39</a:t>
            </a:r>
          </a:p>
        </p:txBody>
      </p:sp>
      <p:sp>
        <p:nvSpPr>
          <p:cNvPr id="14030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30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30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30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27</a:t>
            </a:r>
          </a:p>
        </p:txBody>
      </p:sp>
      <p:sp>
        <p:nvSpPr>
          <p:cNvPr id="14030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30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0306" name="Rectangle 18"/>
          <p:cNvSpPr>
            <a:spLocks noGrp="1" noRot="1" noChangeAspect="1" noChangeArrowheads="1" noTextEdit="1"/>
          </p:cNvSpPr>
          <p:nvPr>
            <p:ph type="sldImg"/>
          </p:nvPr>
        </p:nvSpPr>
        <p:spPr>
          <a:xfrm>
            <a:off x="190500" y="738188"/>
            <a:ext cx="6477000" cy="3643312"/>
          </a:xfrm>
          <a:ln cap="flat"/>
        </p:spPr>
      </p:sp>
      <p:sp>
        <p:nvSpPr>
          <p:cNvPr id="140307"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4565759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43"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138244"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45"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46"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47"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138248"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49"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0"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1"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138252"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3"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4"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5"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23</a:t>
            </a:r>
          </a:p>
        </p:txBody>
      </p:sp>
      <p:sp>
        <p:nvSpPr>
          <p:cNvPr id="138256"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7"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8258" name="Rectangle 18"/>
          <p:cNvSpPr>
            <a:spLocks noGrp="1" noRot="1" noChangeAspect="1" noChangeArrowheads="1" noTextEdit="1"/>
          </p:cNvSpPr>
          <p:nvPr>
            <p:ph type="sldImg"/>
          </p:nvPr>
        </p:nvSpPr>
        <p:spPr>
          <a:xfrm>
            <a:off x="190500" y="738188"/>
            <a:ext cx="6477000" cy="3643312"/>
          </a:xfrm>
          <a:ln cap="flat"/>
        </p:spPr>
      </p:sp>
      <p:sp>
        <p:nvSpPr>
          <p:cNvPr id="138259"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740901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xfrm>
            <a:off x="179388" y="731838"/>
            <a:ext cx="6497637" cy="3656012"/>
          </a:xfrm>
          <a:ln/>
        </p:spPr>
      </p:sp>
      <p:sp>
        <p:nvSpPr>
          <p:cNvPr id="142339"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9035379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xfrm>
            <a:off x="179388" y="731838"/>
            <a:ext cx="6497637" cy="3656012"/>
          </a:xfrm>
          <a:ln/>
        </p:spPr>
      </p:sp>
      <p:sp>
        <p:nvSpPr>
          <p:cNvPr id="144387" name="Rectangle 3"/>
          <p:cNvSpPr>
            <a:spLocks noGrp="1" noChangeArrowheads="1"/>
          </p:cNvSpPr>
          <p:nvPr>
            <p:ph type="body" idx="1"/>
          </p:nvPr>
        </p:nvSpPr>
        <p:spPr>
          <a:xfrm>
            <a:off x="685800" y="4630738"/>
            <a:ext cx="5483225" cy="4387850"/>
          </a:xfrm>
          <a:noFill/>
        </p:spPr>
        <p:txBody>
          <a:bodyPr/>
          <a:lstStyle/>
          <a:p>
            <a:endParaRPr lang="en-US" altLang="en-US"/>
          </a:p>
        </p:txBody>
      </p:sp>
    </p:spTree>
    <p:extLst>
      <p:ext uri="{BB962C8B-B14F-4D97-AF65-F5344CB8AC3E}">
        <p14:creationId xmlns:p14="http://schemas.microsoft.com/office/powerpoint/2010/main" val="1176967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3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90</a:t>
            </a:r>
          </a:p>
        </p:txBody>
      </p:sp>
      <p:sp>
        <p:nvSpPr>
          <p:cNvPr id="14643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3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3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3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90</a:t>
            </a:r>
          </a:p>
        </p:txBody>
      </p:sp>
      <p:sp>
        <p:nvSpPr>
          <p:cNvPr id="14644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4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4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4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200">
                <a:solidFill>
                  <a:srgbClr val="000000"/>
                </a:solidFill>
              </a:rPr>
              <a:t>6</a:t>
            </a:r>
          </a:p>
        </p:txBody>
      </p:sp>
      <p:sp>
        <p:nvSpPr>
          <p:cNvPr id="14644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4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6446" name="Rectangle 14"/>
          <p:cNvSpPr>
            <a:spLocks noGrp="1" noRot="1" noChangeAspect="1" noChangeArrowheads="1" noTextEdit="1"/>
          </p:cNvSpPr>
          <p:nvPr>
            <p:ph type="sldImg"/>
          </p:nvPr>
        </p:nvSpPr>
        <p:spPr>
          <a:xfrm>
            <a:off x="190500" y="738188"/>
            <a:ext cx="6477000" cy="3643312"/>
          </a:xfrm>
          <a:ln cap="flat"/>
        </p:spPr>
      </p:sp>
      <p:sp>
        <p:nvSpPr>
          <p:cNvPr id="146447" name="Rectangle 15"/>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9575329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83"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42</a:t>
            </a:r>
          </a:p>
        </p:txBody>
      </p:sp>
      <p:sp>
        <p:nvSpPr>
          <p:cNvPr id="148484"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85"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86"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87"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42</a:t>
            </a:r>
          </a:p>
        </p:txBody>
      </p:sp>
      <p:sp>
        <p:nvSpPr>
          <p:cNvPr id="148488"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89"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0"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1"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42</a:t>
            </a:r>
          </a:p>
        </p:txBody>
      </p:sp>
      <p:sp>
        <p:nvSpPr>
          <p:cNvPr id="148492"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3"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4"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5"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148496"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7"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48498" name="Rectangle 18"/>
          <p:cNvSpPr>
            <a:spLocks noGrp="1" noRot="1" noChangeAspect="1" noChangeArrowheads="1" noTextEdit="1"/>
          </p:cNvSpPr>
          <p:nvPr>
            <p:ph type="sldImg"/>
          </p:nvPr>
        </p:nvSpPr>
        <p:spPr>
          <a:xfrm>
            <a:off x="190500" y="738188"/>
            <a:ext cx="6477000" cy="3643312"/>
          </a:xfrm>
          <a:ln cap="flat"/>
        </p:spPr>
      </p:sp>
      <p:sp>
        <p:nvSpPr>
          <p:cNvPr id="148499"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914240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102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1" name="Rectangle 102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46</a:t>
            </a:r>
          </a:p>
        </p:txBody>
      </p:sp>
      <p:sp>
        <p:nvSpPr>
          <p:cNvPr id="150532" name="Rectangle 102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3" name="Rectangle 102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4" name="Rectangle 103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5" name="Rectangle 103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46</a:t>
            </a:r>
          </a:p>
        </p:txBody>
      </p:sp>
      <p:sp>
        <p:nvSpPr>
          <p:cNvPr id="150536" name="Rectangle 103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7" name="Rectangle 103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8" name="Rectangle 103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39" name="Rectangle 103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46</a:t>
            </a:r>
          </a:p>
        </p:txBody>
      </p:sp>
      <p:sp>
        <p:nvSpPr>
          <p:cNvPr id="150540" name="Rectangle 103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41" name="Rectangle 103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42" name="Rectangle 103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43" name="Rectangle 103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32</a:t>
            </a:r>
          </a:p>
        </p:txBody>
      </p:sp>
      <p:sp>
        <p:nvSpPr>
          <p:cNvPr id="150544" name="Rectangle 104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45" name="Rectangle 104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0546" name="Rectangle 1042"/>
          <p:cNvSpPr>
            <a:spLocks noGrp="1" noRot="1" noChangeAspect="1" noChangeArrowheads="1" noTextEdit="1"/>
          </p:cNvSpPr>
          <p:nvPr>
            <p:ph type="sldImg"/>
          </p:nvPr>
        </p:nvSpPr>
        <p:spPr>
          <a:xfrm>
            <a:off x="190500" y="738188"/>
            <a:ext cx="6477000" cy="3643312"/>
          </a:xfrm>
          <a:ln cap="flat"/>
        </p:spPr>
      </p:sp>
      <p:sp>
        <p:nvSpPr>
          <p:cNvPr id="150547" name="Rectangle 104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4202161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xfrm>
            <a:off x="685800" y="1143000"/>
            <a:ext cx="5486400" cy="3086100"/>
          </a:xfrm>
          <a:ln/>
        </p:spPr>
      </p:sp>
      <p:sp>
        <p:nvSpPr>
          <p:cNvPr id="117763"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7391953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102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79" name="Rectangle 102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47</a:t>
            </a:r>
          </a:p>
        </p:txBody>
      </p:sp>
      <p:sp>
        <p:nvSpPr>
          <p:cNvPr id="152580" name="Rectangle 102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1" name="Rectangle 102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2" name="Rectangle 103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3" name="Rectangle 103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47</a:t>
            </a:r>
          </a:p>
        </p:txBody>
      </p:sp>
      <p:sp>
        <p:nvSpPr>
          <p:cNvPr id="152584" name="Rectangle 103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5" name="Rectangle 103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6" name="Rectangle 103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7" name="Rectangle 103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47</a:t>
            </a:r>
          </a:p>
        </p:txBody>
      </p:sp>
      <p:sp>
        <p:nvSpPr>
          <p:cNvPr id="152588" name="Rectangle 103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89" name="Rectangle 103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90" name="Rectangle 103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91" name="Rectangle 103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33</a:t>
            </a:r>
          </a:p>
        </p:txBody>
      </p:sp>
      <p:sp>
        <p:nvSpPr>
          <p:cNvPr id="152592" name="Rectangle 104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93" name="Rectangle 104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2594" name="Rectangle 1042"/>
          <p:cNvSpPr>
            <a:spLocks noGrp="1" noRot="1" noChangeAspect="1" noChangeArrowheads="1" noTextEdit="1"/>
          </p:cNvSpPr>
          <p:nvPr>
            <p:ph type="sldImg"/>
          </p:nvPr>
        </p:nvSpPr>
        <p:spPr>
          <a:xfrm>
            <a:off x="190500" y="738188"/>
            <a:ext cx="6477000" cy="3643312"/>
          </a:xfrm>
          <a:ln cap="flat"/>
        </p:spPr>
      </p:sp>
      <p:sp>
        <p:nvSpPr>
          <p:cNvPr id="152595" name="Rectangle 104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9178226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2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53</a:t>
            </a:r>
          </a:p>
        </p:txBody>
      </p:sp>
      <p:sp>
        <p:nvSpPr>
          <p:cNvPr id="15462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2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53</a:t>
            </a:r>
          </a:p>
        </p:txBody>
      </p:sp>
      <p:sp>
        <p:nvSpPr>
          <p:cNvPr id="15463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53</a:t>
            </a:r>
          </a:p>
        </p:txBody>
      </p:sp>
      <p:sp>
        <p:nvSpPr>
          <p:cNvPr id="15463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3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34</a:t>
            </a:r>
          </a:p>
        </p:txBody>
      </p:sp>
      <p:sp>
        <p:nvSpPr>
          <p:cNvPr id="15464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4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4642" name="Rectangle 18"/>
          <p:cNvSpPr>
            <a:spLocks noGrp="1" noRot="1" noChangeAspect="1" noChangeArrowheads="1" noTextEdit="1"/>
          </p:cNvSpPr>
          <p:nvPr>
            <p:ph type="sldImg"/>
          </p:nvPr>
        </p:nvSpPr>
        <p:spPr>
          <a:xfrm>
            <a:off x="190500" y="738188"/>
            <a:ext cx="6477000" cy="3643312"/>
          </a:xfrm>
          <a:ln cap="flat"/>
        </p:spPr>
      </p:sp>
      <p:sp>
        <p:nvSpPr>
          <p:cNvPr id="154643"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5836705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7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54</a:t>
            </a:r>
          </a:p>
        </p:txBody>
      </p:sp>
      <p:sp>
        <p:nvSpPr>
          <p:cNvPr id="15667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7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7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7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54</a:t>
            </a:r>
          </a:p>
        </p:txBody>
      </p:sp>
      <p:sp>
        <p:nvSpPr>
          <p:cNvPr id="15668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54</a:t>
            </a:r>
          </a:p>
        </p:txBody>
      </p:sp>
      <p:sp>
        <p:nvSpPr>
          <p:cNvPr id="15668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39</a:t>
            </a:r>
          </a:p>
        </p:txBody>
      </p:sp>
      <p:sp>
        <p:nvSpPr>
          <p:cNvPr id="15668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8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6690" name="Rectangle 18"/>
          <p:cNvSpPr>
            <a:spLocks noGrp="1" noRot="1" noChangeAspect="1" noChangeArrowheads="1" noTextEdit="1"/>
          </p:cNvSpPr>
          <p:nvPr>
            <p:ph type="sldImg"/>
          </p:nvPr>
        </p:nvSpPr>
        <p:spPr>
          <a:xfrm>
            <a:off x="190500" y="738188"/>
            <a:ext cx="6477000" cy="3643312"/>
          </a:xfrm>
          <a:ln cap="flat"/>
        </p:spPr>
      </p:sp>
      <p:sp>
        <p:nvSpPr>
          <p:cNvPr id="156691" name="Rectangle 19"/>
          <p:cNvSpPr>
            <a:spLocks noGrp="1" noChangeArrowheads="1"/>
          </p:cNvSpPr>
          <p:nvPr>
            <p:ph type="body" idx="1"/>
          </p:nvPr>
        </p:nvSpPr>
        <p:spPr>
          <a:xfrm>
            <a:off x="914400" y="4630738"/>
            <a:ext cx="5026025" cy="4387850"/>
          </a:xfrm>
          <a:noFill/>
        </p:spPr>
        <p:txBody>
          <a:bodyPr/>
          <a:lstStyle/>
          <a:p>
            <a:endParaRPr lang="en-GB" altLang="en-US" dirty="0"/>
          </a:p>
        </p:txBody>
      </p:sp>
    </p:spTree>
    <p:extLst>
      <p:ext uri="{BB962C8B-B14F-4D97-AF65-F5344CB8AC3E}">
        <p14:creationId xmlns:p14="http://schemas.microsoft.com/office/powerpoint/2010/main" val="9583870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xfrm>
            <a:off x="179388" y="731838"/>
            <a:ext cx="6497637" cy="3656012"/>
          </a:xfrm>
          <a:ln/>
        </p:spPr>
      </p:sp>
      <p:sp>
        <p:nvSpPr>
          <p:cNvPr id="162819"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17926811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23"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56</a:t>
            </a:r>
          </a:p>
        </p:txBody>
      </p:sp>
      <p:sp>
        <p:nvSpPr>
          <p:cNvPr id="158724"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25"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26"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27"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56</a:t>
            </a:r>
          </a:p>
        </p:txBody>
      </p:sp>
      <p:sp>
        <p:nvSpPr>
          <p:cNvPr id="158728"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29"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0"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1"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56</a:t>
            </a:r>
          </a:p>
        </p:txBody>
      </p:sp>
      <p:sp>
        <p:nvSpPr>
          <p:cNvPr id="158732"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3"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4"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5"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39</a:t>
            </a:r>
          </a:p>
        </p:txBody>
      </p:sp>
      <p:sp>
        <p:nvSpPr>
          <p:cNvPr id="158736"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7"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58738" name="Rectangle 18"/>
          <p:cNvSpPr>
            <a:spLocks noGrp="1" noRot="1" noChangeAspect="1" noChangeArrowheads="1" noTextEdit="1"/>
          </p:cNvSpPr>
          <p:nvPr>
            <p:ph type="sldImg"/>
          </p:nvPr>
        </p:nvSpPr>
        <p:spPr>
          <a:xfrm>
            <a:off x="190500" y="738188"/>
            <a:ext cx="6477000" cy="3643312"/>
          </a:xfrm>
          <a:ln cap="flat"/>
        </p:spPr>
      </p:sp>
      <p:sp>
        <p:nvSpPr>
          <p:cNvPr id="158739"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1511673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63</a:t>
            </a:r>
          </a:p>
        </p:txBody>
      </p:sp>
      <p:sp>
        <p:nvSpPr>
          <p:cNvPr id="16077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63</a:t>
            </a:r>
          </a:p>
        </p:txBody>
      </p:sp>
      <p:sp>
        <p:nvSpPr>
          <p:cNvPr id="16077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7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63</a:t>
            </a:r>
          </a:p>
        </p:txBody>
      </p:sp>
      <p:sp>
        <p:nvSpPr>
          <p:cNvPr id="16078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8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0782" name="Rectangle 14"/>
          <p:cNvSpPr>
            <a:spLocks noGrp="1" noRot="1" noChangeAspect="1" noChangeArrowheads="1" noTextEdit="1"/>
          </p:cNvSpPr>
          <p:nvPr>
            <p:ph type="sldImg"/>
          </p:nvPr>
        </p:nvSpPr>
        <p:spPr>
          <a:xfrm>
            <a:off x="190500" y="738188"/>
            <a:ext cx="6477000" cy="3643312"/>
          </a:xfrm>
          <a:ln cap="flat"/>
        </p:spPr>
      </p:sp>
      <p:sp>
        <p:nvSpPr>
          <p:cNvPr id="160783" name="Rectangle 15"/>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5539980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6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68</a:t>
            </a:r>
          </a:p>
        </p:txBody>
      </p:sp>
      <p:sp>
        <p:nvSpPr>
          <p:cNvPr id="16486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6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68</a:t>
            </a:r>
          </a:p>
        </p:txBody>
      </p:sp>
      <p:sp>
        <p:nvSpPr>
          <p:cNvPr id="16487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68</a:t>
            </a:r>
          </a:p>
        </p:txBody>
      </p:sp>
      <p:sp>
        <p:nvSpPr>
          <p:cNvPr id="16487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7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41</a:t>
            </a:r>
          </a:p>
        </p:txBody>
      </p:sp>
      <p:sp>
        <p:nvSpPr>
          <p:cNvPr id="16488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8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64882" name="Rectangle 18"/>
          <p:cNvSpPr>
            <a:spLocks noGrp="1" noRot="1" noChangeAspect="1" noChangeArrowheads="1" noTextEdit="1"/>
          </p:cNvSpPr>
          <p:nvPr>
            <p:ph type="sldImg"/>
          </p:nvPr>
        </p:nvSpPr>
        <p:spPr>
          <a:xfrm>
            <a:off x="190500" y="738188"/>
            <a:ext cx="6477000" cy="3643312"/>
          </a:xfrm>
          <a:ln cap="flat"/>
        </p:spPr>
      </p:sp>
      <p:sp>
        <p:nvSpPr>
          <p:cNvPr id="164883"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8857342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xfrm>
            <a:off x="179388" y="731838"/>
            <a:ext cx="6497637" cy="3656012"/>
          </a:xfrm>
          <a:ln/>
        </p:spPr>
      </p:sp>
      <p:sp>
        <p:nvSpPr>
          <p:cNvPr id="168963"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42921763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179388" y="731838"/>
            <a:ext cx="6497637" cy="3656012"/>
          </a:xfrm>
          <a:ln/>
        </p:spPr>
      </p:sp>
      <p:sp>
        <p:nvSpPr>
          <p:cNvPr id="171011"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3277257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xfrm>
            <a:off x="179388" y="731838"/>
            <a:ext cx="6497637" cy="3656012"/>
          </a:xfrm>
          <a:ln/>
        </p:spPr>
      </p:sp>
      <p:sp>
        <p:nvSpPr>
          <p:cNvPr id="166915" name="Rectangle 3"/>
          <p:cNvSpPr>
            <a:spLocks noGrp="1" noChangeArrowheads="1"/>
          </p:cNvSpPr>
          <p:nvPr>
            <p:ph type="body" idx="1"/>
          </p:nvPr>
        </p:nvSpPr>
        <p:spPr>
          <a:xfrm>
            <a:off x="685800" y="4630738"/>
            <a:ext cx="5483225" cy="4387850"/>
          </a:xfrm>
          <a:noFill/>
        </p:spPr>
        <p:txBody>
          <a:bodyPr/>
          <a:lstStyle/>
          <a:p>
            <a:endParaRPr lang="en-US" altLang="en-US"/>
          </a:p>
        </p:txBody>
      </p:sp>
    </p:spTree>
    <p:extLst>
      <p:ext uri="{BB962C8B-B14F-4D97-AF65-F5344CB8AC3E}">
        <p14:creationId xmlns:p14="http://schemas.microsoft.com/office/powerpoint/2010/main" val="634268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a:t>
            </a:r>
          </a:p>
        </p:txBody>
      </p:sp>
      <p:sp>
        <p:nvSpPr>
          <p:cNvPr id="11981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a:t>
            </a:r>
          </a:p>
        </p:txBody>
      </p:sp>
      <p:sp>
        <p:nvSpPr>
          <p:cNvPr id="11981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1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a:t>
            </a:r>
          </a:p>
        </p:txBody>
      </p:sp>
      <p:sp>
        <p:nvSpPr>
          <p:cNvPr id="11982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2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2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2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a:t>
            </a:r>
          </a:p>
        </p:txBody>
      </p:sp>
      <p:sp>
        <p:nvSpPr>
          <p:cNvPr id="11982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2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19826" name="Rectangle 18"/>
          <p:cNvSpPr>
            <a:spLocks noGrp="1" noRot="1" noChangeAspect="1" noChangeArrowheads="1" noTextEdit="1"/>
          </p:cNvSpPr>
          <p:nvPr>
            <p:ph type="sldImg"/>
          </p:nvPr>
        </p:nvSpPr>
        <p:spPr>
          <a:xfrm>
            <a:off x="190500" y="738188"/>
            <a:ext cx="6477000" cy="3643312"/>
          </a:xfrm>
          <a:ln cap="flat"/>
        </p:spPr>
      </p:sp>
      <p:sp>
        <p:nvSpPr>
          <p:cNvPr id="119827"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41537588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xfrm>
            <a:off x="179388" y="731838"/>
            <a:ext cx="6497637" cy="3656012"/>
          </a:xfrm>
          <a:ln/>
        </p:spPr>
      </p:sp>
      <p:sp>
        <p:nvSpPr>
          <p:cNvPr id="173059"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24640892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xfrm>
            <a:off x="685800" y="1143000"/>
            <a:ext cx="5486400" cy="3086100"/>
          </a:xfrm>
          <a:ln/>
        </p:spPr>
      </p:sp>
      <p:sp>
        <p:nvSpPr>
          <p:cNvPr id="175107"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9077773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5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72</a:t>
            </a:r>
          </a:p>
        </p:txBody>
      </p:sp>
      <p:sp>
        <p:nvSpPr>
          <p:cNvPr id="17715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5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5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5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72</a:t>
            </a:r>
          </a:p>
        </p:txBody>
      </p:sp>
      <p:sp>
        <p:nvSpPr>
          <p:cNvPr id="17716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72</a:t>
            </a:r>
          </a:p>
        </p:txBody>
      </p:sp>
      <p:sp>
        <p:nvSpPr>
          <p:cNvPr id="17716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41</a:t>
            </a:r>
          </a:p>
        </p:txBody>
      </p:sp>
      <p:sp>
        <p:nvSpPr>
          <p:cNvPr id="17716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6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77170" name="Rectangle 18"/>
          <p:cNvSpPr>
            <a:spLocks noGrp="1" noRot="1" noChangeAspect="1" noChangeArrowheads="1" noTextEdit="1"/>
          </p:cNvSpPr>
          <p:nvPr>
            <p:ph type="sldImg"/>
          </p:nvPr>
        </p:nvSpPr>
        <p:spPr>
          <a:xfrm>
            <a:off x="190500" y="738188"/>
            <a:ext cx="6477000" cy="3643312"/>
          </a:xfrm>
          <a:ln cap="flat"/>
        </p:spPr>
      </p:sp>
      <p:sp>
        <p:nvSpPr>
          <p:cNvPr id="177171"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1347505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xfrm>
            <a:off x="179388" y="731838"/>
            <a:ext cx="6497637" cy="3656012"/>
          </a:xfrm>
          <a:ln/>
        </p:spPr>
      </p:sp>
      <p:sp>
        <p:nvSpPr>
          <p:cNvPr id="179203" name="Rectangle 3"/>
          <p:cNvSpPr>
            <a:spLocks noGrp="1" noChangeArrowheads="1"/>
          </p:cNvSpPr>
          <p:nvPr>
            <p:ph type="body" idx="1"/>
          </p:nvPr>
        </p:nvSpPr>
        <p:spPr>
          <a:xfrm>
            <a:off x="685800" y="4630738"/>
            <a:ext cx="5483225" cy="4387850"/>
          </a:xfrm>
          <a:noFill/>
        </p:spPr>
        <p:txBody>
          <a:bodyPr/>
          <a:lstStyle/>
          <a:p>
            <a:endParaRPr lang="en-US" altLang="en-US"/>
          </a:p>
        </p:txBody>
      </p:sp>
    </p:spTree>
    <p:extLst>
      <p:ext uri="{BB962C8B-B14F-4D97-AF65-F5344CB8AC3E}">
        <p14:creationId xmlns:p14="http://schemas.microsoft.com/office/powerpoint/2010/main" val="18983828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73</a:t>
            </a:r>
          </a:p>
        </p:txBody>
      </p:sp>
      <p:sp>
        <p:nvSpPr>
          <p:cNvPr id="18125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73</a:t>
            </a:r>
          </a:p>
        </p:txBody>
      </p:sp>
      <p:sp>
        <p:nvSpPr>
          <p:cNvPr id="18125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5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73</a:t>
            </a:r>
          </a:p>
        </p:txBody>
      </p:sp>
      <p:sp>
        <p:nvSpPr>
          <p:cNvPr id="18126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6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6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6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41</a:t>
            </a:r>
          </a:p>
        </p:txBody>
      </p:sp>
      <p:sp>
        <p:nvSpPr>
          <p:cNvPr id="18126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6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1266" name="Rectangle 18"/>
          <p:cNvSpPr>
            <a:spLocks noGrp="1" noRot="1" noChangeAspect="1" noChangeArrowheads="1" noTextEdit="1"/>
          </p:cNvSpPr>
          <p:nvPr>
            <p:ph type="sldImg"/>
          </p:nvPr>
        </p:nvSpPr>
        <p:spPr>
          <a:xfrm>
            <a:off x="190500" y="738188"/>
            <a:ext cx="6477000" cy="3643312"/>
          </a:xfrm>
          <a:ln cap="flat"/>
        </p:spPr>
      </p:sp>
      <p:sp>
        <p:nvSpPr>
          <p:cNvPr id="181267"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561939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3299"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a:t>
            </a:r>
          </a:p>
        </p:txBody>
      </p:sp>
      <p:sp>
        <p:nvSpPr>
          <p:cNvPr id="183300"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3301"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3302"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3303"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a:t>
            </a:r>
          </a:p>
        </p:txBody>
      </p:sp>
      <p:sp>
        <p:nvSpPr>
          <p:cNvPr id="183304"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3305"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3306" name="Rectangle 10"/>
          <p:cNvSpPr>
            <a:spLocks noGrp="1" noRot="1" noChangeAspect="1" noChangeArrowheads="1" noTextEdit="1"/>
          </p:cNvSpPr>
          <p:nvPr>
            <p:ph type="sldImg"/>
          </p:nvPr>
        </p:nvSpPr>
        <p:spPr>
          <a:xfrm>
            <a:off x="188913" y="738188"/>
            <a:ext cx="6477000" cy="3643312"/>
          </a:xfrm>
          <a:ln cap="flat"/>
        </p:spPr>
      </p:sp>
      <p:sp>
        <p:nvSpPr>
          <p:cNvPr id="183307"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833931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5347"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10</a:t>
            </a:r>
          </a:p>
        </p:txBody>
      </p:sp>
      <p:sp>
        <p:nvSpPr>
          <p:cNvPr id="185348"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5349"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5350"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5351"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185352"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5353"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5354" name="Rectangle 10"/>
          <p:cNvSpPr>
            <a:spLocks noGrp="1" noRot="1" noChangeAspect="1" noChangeArrowheads="1" noTextEdit="1"/>
          </p:cNvSpPr>
          <p:nvPr>
            <p:ph type="sldImg"/>
          </p:nvPr>
        </p:nvSpPr>
        <p:spPr>
          <a:xfrm>
            <a:off x="188913" y="738188"/>
            <a:ext cx="6477000" cy="3643312"/>
          </a:xfrm>
          <a:ln cap="flat"/>
        </p:spPr>
      </p:sp>
      <p:sp>
        <p:nvSpPr>
          <p:cNvPr id="185355"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26555235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7395"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187396"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7397"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7398"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7399"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187400"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7401"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7402" name="Rectangle 10"/>
          <p:cNvSpPr>
            <a:spLocks noGrp="1" noRot="1" noChangeAspect="1" noChangeArrowheads="1" noTextEdit="1"/>
          </p:cNvSpPr>
          <p:nvPr>
            <p:ph type="sldImg"/>
          </p:nvPr>
        </p:nvSpPr>
        <p:spPr>
          <a:xfrm>
            <a:off x="188913" y="738188"/>
            <a:ext cx="6477000" cy="3643312"/>
          </a:xfrm>
          <a:ln cap="flat"/>
        </p:spPr>
      </p:sp>
      <p:sp>
        <p:nvSpPr>
          <p:cNvPr id="187403"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06487301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9443"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25</a:t>
            </a:r>
          </a:p>
        </p:txBody>
      </p:sp>
      <p:sp>
        <p:nvSpPr>
          <p:cNvPr id="189444"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9445"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9446"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9447"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14</a:t>
            </a:r>
          </a:p>
        </p:txBody>
      </p:sp>
      <p:sp>
        <p:nvSpPr>
          <p:cNvPr id="189448"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9449"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89450" name="Rectangle 10"/>
          <p:cNvSpPr>
            <a:spLocks noGrp="1" noRot="1" noChangeAspect="1" noChangeArrowheads="1" noTextEdit="1"/>
          </p:cNvSpPr>
          <p:nvPr>
            <p:ph type="sldImg"/>
          </p:nvPr>
        </p:nvSpPr>
        <p:spPr>
          <a:xfrm>
            <a:off x="188913" y="738188"/>
            <a:ext cx="6477000" cy="3643312"/>
          </a:xfrm>
          <a:ln cap="flat"/>
        </p:spPr>
      </p:sp>
      <p:sp>
        <p:nvSpPr>
          <p:cNvPr id="189451"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173444118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1491"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27</a:t>
            </a:r>
          </a:p>
        </p:txBody>
      </p:sp>
      <p:sp>
        <p:nvSpPr>
          <p:cNvPr id="191492"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1493"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1494"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1495"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15</a:t>
            </a:r>
          </a:p>
        </p:txBody>
      </p:sp>
      <p:sp>
        <p:nvSpPr>
          <p:cNvPr id="191496"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1497"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1498" name="Rectangle 10"/>
          <p:cNvSpPr>
            <a:spLocks noGrp="1" noRot="1" noChangeAspect="1" noChangeArrowheads="1" noTextEdit="1"/>
          </p:cNvSpPr>
          <p:nvPr>
            <p:ph type="sldImg"/>
          </p:nvPr>
        </p:nvSpPr>
        <p:spPr>
          <a:xfrm>
            <a:off x="188913" y="738188"/>
            <a:ext cx="6477000" cy="3643312"/>
          </a:xfrm>
          <a:ln cap="flat"/>
        </p:spPr>
      </p:sp>
      <p:sp>
        <p:nvSpPr>
          <p:cNvPr id="191499"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127485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59"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8</a:t>
            </a:r>
          </a:p>
        </p:txBody>
      </p:sp>
      <p:sp>
        <p:nvSpPr>
          <p:cNvPr id="121860"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1"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2"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3"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8</a:t>
            </a:r>
          </a:p>
        </p:txBody>
      </p:sp>
      <p:sp>
        <p:nvSpPr>
          <p:cNvPr id="121864"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5"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6"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7"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8</a:t>
            </a:r>
          </a:p>
        </p:txBody>
      </p:sp>
      <p:sp>
        <p:nvSpPr>
          <p:cNvPr id="121868"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69"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70"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71"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11</a:t>
            </a:r>
          </a:p>
        </p:txBody>
      </p:sp>
      <p:sp>
        <p:nvSpPr>
          <p:cNvPr id="121872"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73"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1874" name="Rectangle 18"/>
          <p:cNvSpPr>
            <a:spLocks noGrp="1" noRot="1" noChangeAspect="1" noChangeArrowheads="1" noTextEdit="1"/>
          </p:cNvSpPr>
          <p:nvPr>
            <p:ph type="sldImg"/>
          </p:nvPr>
        </p:nvSpPr>
        <p:spPr>
          <a:xfrm>
            <a:off x="190500" y="738188"/>
            <a:ext cx="6477000" cy="3643312"/>
          </a:xfrm>
          <a:ln cap="flat"/>
        </p:spPr>
      </p:sp>
      <p:sp>
        <p:nvSpPr>
          <p:cNvPr id="121875"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9192040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7635"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43</a:t>
            </a:r>
          </a:p>
        </p:txBody>
      </p:sp>
      <p:sp>
        <p:nvSpPr>
          <p:cNvPr id="197636"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7637"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7638"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7639"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197640"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7641"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7642" name="Rectangle 10"/>
          <p:cNvSpPr>
            <a:spLocks noGrp="1" noRot="1" noChangeAspect="1" noChangeArrowheads="1" noTextEdit="1"/>
          </p:cNvSpPr>
          <p:nvPr>
            <p:ph type="sldImg"/>
          </p:nvPr>
        </p:nvSpPr>
        <p:spPr>
          <a:xfrm>
            <a:off x="188913" y="738188"/>
            <a:ext cx="6477000" cy="3643312"/>
          </a:xfrm>
          <a:ln cap="flat"/>
        </p:spPr>
      </p:sp>
      <p:sp>
        <p:nvSpPr>
          <p:cNvPr id="197643"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18356977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5587"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41</a:t>
            </a:r>
          </a:p>
        </p:txBody>
      </p:sp>
      <p:sp>
        <p:nvSpPr>
          <p:cNvPr id="195588"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5589"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5590"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5591"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195592"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5593"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5594" name="Rectangle 10"/>
          <p:cNvSpPr>
            <a:spLocks noGrp="1" noRot="1" noChangeAspect="1" noChangeArrowheads="1" noTextEdit="1"/>
          </p:cNvSpPr>
          <p:nvPr>
            <p:ph type="sldImg"/>
          </p:nvPr>
        </p:nvSpPr>
        <p:spPr>
          <a:xfrm>
            <a:off x="188913" y="738188"/>
            <a:ext cx="6477000" cy="3643312"/>
          </a:xfrm>
          <a:ln cap="flat"/>
        </p:spPr>
      </p:sp>
      <p:sp>
        <p:nvSpPr>
          <p:cNvPr id="195595"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40017127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9683"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45</a:t>
            </a:r>
          </a:p>
        </p:txBody>
      </p:sp>
      <p:sp>
        <p:nvSpPr>
          <p:cNvPr id="199684"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9685"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9686"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9687"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199688"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9689"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99690" name="Rectangle 10"/>
          <p:cNvSpPr>
            <a:spLocks noGrp="1" noRot="1" noChangeAspect="1" noChangeArrowheads="1" noTextEdit="1"/>
          </p:cNvSpPr>
          <p:nvPr>
            <p:ph type="sldImg"/>
          </p:nvPr>
        </p:nvSpPr>
        <p:spPr>
          <a:xfrm>
            <a:off x="188913" y="738188"/>
            <a:ext cx="6477000" cy="3643312"/>
          </a:xfrm>
          <a:ln cap="flat"/>
        </p:spPr>
      </p:sp>
      <p:sp>
        <p:nvSpPr>
          <p:cNvPr id="199691"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6540501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1731"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55</a:t>
            </a:r>
          </a:p>
        </p:txBody>
      </p:sp>
      <p:sp>
        <p:nvSpPr>
          <p:cNvPr id="201732"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1733"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1734"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1735"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01736"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1737"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1738" name="Rectangle 10"/>
          <p:cNvSpPr>
            <a:spLocks noGrp="1" noRot="1" noChangeAspect="1" noChangeArrowheads="1" noTextEdit="1"/>
          </p:cNvSpPr>
          <p:nvPr>
            <p:ph type="sldImg"/>
          </p:nvPr>
        </p:nvSpPr>
        <p:spPr>
          <a:xfrm>
            <a:off x="188913" y="738188"/>
            <a:ext cx="6477000" cy="3643312"/>
          </a:xfrm>
          <a:ln cap="flat"/>
        </p:spPr>
      </p:sp>
      <p:sp>
        <p:nvSpPr>
          <p:cNvPr id="201739"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21547931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3779"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57</a:t>
            </a:r>
          </a:p>
        </p:txBody>
      </p:sp>
      <p:sp>
        <p:nvSpPr>
          <p:cNvPr id="203780"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3781"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3782"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3783"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24</a:t>
            </a:r>
          </a:p>
        </p:txBody>
      </p:sp>
      <p:sp>
        <p:nvSpPr>
          <p:cNvPr id="203784"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3785"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3786" name="Rectangle 10"/>
          <p:cNvSpPr>
            <a:spLocks noGrp="1" noRot="1" noChangeAspect="1" noChangeArrowheads="1" noTextEdit="1"/>
          </p:cNvSpPr>
          <p:nvPr>
            <p:ph type="sldImg"/>
          </p:nvPr>
        </p:nvSpPr>
        <p:spPr>
          <a:xfrm>
            <a:off x="188913" y="738188"/>
            <a:ext cx="6477000" cy="3643312"/>
          </a:xfrm>
          <a:ln cap="flat"/>
        </p:spPr>
      </p:sp>
      <p:sp>
        <p:nvSpPr>
          <p:cNvPr id="203787"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6209578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5827" name="Rectangle 3"/>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64</a:t>
            </a:r>
          </a:p>
        </p:txBody>
      </p:sp>
      <p:sp>
        <p:nvSpPr>
          <p:cNvPr id="205828" name="Rectangle 4"/>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5829" name="Rectangle 5"/>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5830" name="Rectangle 6"/>
          <p:cNvSpPr>
            <a:spLocks noChangeArrowheads="1"/>
          </p:cNvSpPr>
          <p:nvPr/>
        </p:nvSpPr>
        <p:spPr bwMode="auto">
          <a:xfrm>
            <a:off x="3884613" y="0"/>
            <a:ext cx="2970212"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5831" name="Rectangle 7"/>
          <p:cNvSpPr>
            <a:spLocks noChangeArrowheads="1"/>
          </p:cNvSpPr>
          <p:nvPr/>
        </p:nvSpPr>
        <p:spPr bwMode="auto">
          <a:xfrm>
            <a:off x="3884613" y="9263063"/>
            <a:ext cx="2970212"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05832" name="Rectangle 8"/>
          <p:cNvSpPr>
            <a:spLocks noChangeArrowheads="1"/>
          </p:cNvSpPr>
          <p:nvPr/>
        </p:nvSpPr>
        <p:spPr bwMode="auto">
          <a:xfrm>
            <a:off x="0" y="9263063"/>
            <a:ext cx="2970213"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5833" name="Rectangle 9"/>
          <p:cNvSpPr>
            <a:spLocks noChangeArrowheads="1"/>
          </p:cNvSpPr>
          <p:nvPr/>
        </p:nvSpPr>
        <p:spPr bwMode="auto">
          <a:xfrm>
            <a:off x="0"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5834" name="Rectangle 10"/>
          <p:cNvSpPr>
            <a:spLocks noGrp="1" noRot="1" noChangeAspect="1" noChangeArrowheads="1" noTextEdit="1"/>
          </p:cNvSpPr>
          <p:nvPr>
            <p:ph type="sldImg"/>
          </p:nvPr>
        </p:nvSpPr>
        <p:spPr>
          <a:xfrm>
            <a:off x="188913" y="738188"/>
            <a:ext cx="6477000" cy="3643312"/>
          </a:xfrm>
          <a:ln cap="flat"/>
        </p:spPr>
      </p:sp>
      <p:sp>
        <p:nvSpPr>
          <p:cNvPr id="205835" name="Rectangle 11"/>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7409124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7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787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7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7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7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788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788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788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8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90"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91"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207892"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93"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7894" name="Rectangle 22"/>
          <p:cNvSpPr>
            <a:spLocks noGrp="1" noRot="1" noChangeAspect="1" noChangeArrowheads="1" noTextEdit="1"/>
          </p:cNvSpPr>
          <p:nvPr>
            <p:ph type="sldImg"/>
          </p:nvPr>
        </p:nvSpPr>
        <p:spPr>
          <a:xfrm>
            <a:off x="190500" y="738188"/>
            <a:ext cx="6477000" cy="3643312"/>
          </a:xfrm>
          <a:ln cap="flat"/>
        </p:spPr>
      </p:sp>
      <p:sp>
        <p:nvSpPr>
          <p:cNvPr id="207895"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70316001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23"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9924"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25"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26"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27"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9928"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29"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0"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1"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9932"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3"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4"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5"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7</a:t>
            </a:r>
          </a:p>
        </p:txBody>
      </p:sp>
      <p:sp>
        <p:nvSpPr>
          <p:cNvPr id="209936"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7"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8"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39"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209940"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41"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09942" name="Rectangle 22"/>
          <p:cNvSpPr>
            <a:spLocks noGrp="1" noRot="1" noChangeAspect="1" noChangeArrowheads="1" noTextEdit="1"/>
          </p:cNvSpPr>
          <p:nvPr>
            <p:ph type="sldImg"/>
          </p:nvPr>
        </p:nvSpPr>
        <p:spPr>
          <a:xfrm>
            <a:off x="190500" y="738188"/>
            <a:ext cx="6477000" cy="3643312"/>
          </a:xfrm>
          <a:ln cap="flat"/>
        </p:spPr>
      </p:sp>
      <p:sp>
        <p:nvSpPr>
          <p:cNvPr id="209943"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4648601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21197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21197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7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21198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8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8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8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9</a:t>
            </a:r>
          </a:p>
        </p:txBody>
      </p:sp>
      <p:sp>
        <p:nvSpPr>
          <p:cNvPr id="21198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8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1986" name="Rectangle 18"/>
          <p:cNvSpPr>
            <a:spLocks noGrp="1" noRot="1" noChangeAspect="1" noChangeArrowheads="1" noTextEdit="1"/>
          </p:cNvSpPr>
          <p:nvPr>
            <p:ph type="sldImg"/>
          </p:nvPr>
        </p:nvSpPr>
        <p:spPr>
          <a:xfrm>
            <a:off x="190500" y="738188"/>
            <a:ext cx="6477000" cy="3643312"/>
          </a:xfrm>
          <a:ln cap="flat"/>
        </p:spPr>
      </p:sp>
      <p:sp>
        <p:nvSpPr>
          <p:cNvPr id="211987"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87933978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19"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11</a:t>
            </a:r>
          </a:p>
        </p:txBody>
      </p:sp>
      <p:sp>
        <p:nvSpPr>
          <p:cNvPr id="214020"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1"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2"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3"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11</a:t>
            </a:r>
          </a:p>
        </p:txBody>
      </p:sp>
      <p:sp>
        <p:nvSpPr>
          <p:cNvPr id="214024"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5"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6"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7"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11</a:t>
            </a:r>
          </a:p>
        </p:txBody>
      </p:sp>
      <p:sp>
        <p:nvSpPr>
          <p:cNvPr id="214028"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29"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30"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31"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11</a:t>
            </a:r>
          </a:p>
        </p:txBody>
      </p:sp>
      <p:sp>
        <p:nvSpPr>
          <p:cNvPr id="214032"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33"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4034" name="Rectangle 18"/>
          <p:cNvSpPr>
            <a:spLocks noGrp="1" noRot="1" noChangeAspect="1" noChangeArrowheads="1" noTextEdit="1"/>
          </p:cNvSpPr>
          <p:nvPr>
            <p:ph type="sldImg"/>
          </p:nvPr>
        </p:nvSpPr>
        <p:spPr>
          <a:xfrm>
            <a:off x="190500" y="738188"/>
            <a:ext cx="6477000" cy="3643312"/>
          </a:xfrm>
          <a:ln cap="flat"/>
        </p:spPr>
      </p:sp>
      <p:sp>
        <p:nvSpPr>
          <p:cNvPr id="214035"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917162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xfrm>
            <a:off x="179388" y="731838"/>
            <a:ext cx="6497637" cy="3656012"/>
          </a:xfrm>
          <a:ln/>
        </p:spPr>
      </p:sp>
      <p:sp>
        <p:nvSpPr>
          <p:cNvPr id="123907"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8797322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6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21606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6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21607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21607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7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21608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8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82"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83"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11</a:t>
            </a:r>
          </a:p>
        </p:txBody>
      </p:sp>
      <p:sp>
        <p:nvSpPr>
          <p:cNvPr id="216084"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85"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6086" name="Rectangle 22"/>
          <p:cNvSpPr>
            <a:spLocks noGrp="1" noRot="1" noChangeAspect="1" noChangeArrowheads="1" noTextEdit="1"/>
          </p:cNvSpPr>
          <p:nvPr>
            <p:ph type="sldImg"/>
          </p:nvPr>
        </p:nvSpPr>
        <p:spPr>
          <a:xfrm>
            <a:off x="190500" y="738188"/>
            <a:ext cx="6477000" cy="3643312"/>
          </a:xfrm>
          <a:ln cap="flat"/>
        </p:spPr>
      </p:sp>
      <p:sp>
        <p:nvSpPr>
          <p:cNvPr id="216087"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4989517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1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21</a:t>
            </a:r>
          </a:p>
        </p:txBody>
      </p:sp>
      <p:sp>
        <p:nvSpPr>
          <p:cNvPr id="21811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1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1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1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21</a:t>
            </a:r>
          </a:p>
        </p:txBody>
      </p:sp>
      <p:sp>
        <p:nvSpPr>
          <p:cNvPr id="21812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21</a:t>
            </a:r>
          </a:p>
        </p:txBody>
      </p:sp>
      <p:sp>
        <p:nvSpPr>
          <p:cNvPr id="21812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21</a:t>
            </a:r>
          </a:p>
        </p:txBody>
      </p:sp>
      <p:sp>
        <p:nvSpPr>
          <p:cNvPr id="21812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2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30"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31"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218132"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33"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18134" name="Rectangle 22"/>
          <p:cNvSpPr>
            <a:spLocks noGrp="1" noRot="1" noChangeAspect="1" noChangeArrowheads="1" noTextEdit="1"/>
          </p:cNvSpPr>
          <p:nvPr>
            <p:ph type="sldImg"/>
          </p:nvPr>
        </p:nvSpPr>
        <p:spPr>
          <a:xfrm>
            <a:off x="190500" y="738188"/>
            <a:ext cx="6477000" cy="3643312"/>
          </a:xfrm>
          <a:ln cap="flat"/>
        </p:spPr>
      </p:sp>
      <p:sp>
        <p:nvSpPr>
          <p:cNvPr id="218135"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5178196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Rot="1" noChangeAspect="1" noChangeArrowheads="1" noTextEdit="1"/>
          </p:cNvSpPr>
          <p:nvPr>
            <p:ph type="sldImg"/>
          </p:nvPr>
        </p:nvSpPr>
        <p:spPr>
          <a:xfrm>
            <a:off x="179388" y="731838"/>
            <a:ext cx="6497637" cy="3656012"/>
          </a:xfrm>
          <a:ln/>
        </p:spPr>
      </p:sp>
      <p:sp>
        <p:nvSpPr>
          <p:cNvPr id="220163"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294592196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24</a:t>
            </a:r>
          </a:p>
        </p:txBody>
      </p:sp>
      <p:sp>
        <p:nvSpPr>
          <p:cNvPr id="22221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24</a:t>
            </a:r>
          </a:p>
        </p:txBody>
      </p:sp>
      <p:sp>
        <p:nvSpPr>
          <p:cNvPr id="22221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1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24</a:t>
            </a:r>
          </a:p>
        </p:txBody>
      </p:sp>
      <p:sp>
        <p:nvSpPr>
          <p:cNvPr id="22222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24</a:t>
            </a:r>
          </a:p>
        </p:txBody>
      </p:sp>
      <p:sp>
        <p:nvSpPr>
          <p:cNvPr id="22222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6"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7"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17</a:t>
            </a:r>
          </a:p>
        </p:txBody>
      </p:sp>
      <p:sp>
        <p:nvSpPr>
          <p:cNvPr id="222228"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29"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2230" name="Rectangle 22"/>
          <p:cNvSpPr>
            <a:spLocks noGrp="1" noRot="1" noChangeAspect="1" noChangeArrowheads="1" noTextEdit="1"/>
          </p:cNvSpPr>
          <p:nvPr>
            <p:ph type="sldImg"/>
          </p:nvPr>
        </p:nvSpPr>
        <p:spPr>
          <a:xfrm>
            <a:off x="190500" y="738188"/>
            <a:ext cx="6477000" cy="3643312"/>
          </a:xfrm>
          <a:ln cap="flat"/>
        </p:spPr>
      </p:sp>
      <p:sp>
        <p:nvSpPr>
          <p:cNvPr id="222231"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6043120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59"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25</a:t>
            </a:r>
          </a:p>
        </p:txBody>
      </p:sp>
      <p:sp>
        <p:nvSpPr>
          <p:cNvPr id="224260"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1"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2"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3"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25</a:t>
            </a:r>
          </a:p>
        </p:txBody>
      </p:sp>
      <p:sp>
        <p:nvSpPr>
          <p:cNvPr id="224264"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5"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6"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7"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25</a:t>
            </a:r>
          </a:p>
        </p:txBody>
      </p:sp>
      <p:sp>
        <p:nvSpPr>
          <p:cNvPr id="224268"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69"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0"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1"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25</a:t>
            </a:r>
          </a:p>
        </p:txBody>
      </p:sp>
      <p:sp>
        <p:nvSpPr>
          <p:cNvPr id="224272"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3"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4"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5"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24276"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7"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4278" name="Rectangle 22"/>
          <p:cNvSpPr>
            <a:spLocks noGrp="1" noRot="1" noChangeAspect="1" noChangeArrowheads="1" noTextEdit="1"/>
          </p:cNvSpPr>
          <p:nvPr>
            <p:ph type="sldImg"/>
          </p:nvPr>
        </p:nvSpPr>
        <p:spPr>
          <a:xfrm>
            <a:off x="190500" y="738188"/>
            <a:ext cx="6477000" cy="3643312"/>
          </a:xfrm>
          <a:ln cap="flat"/>
        </p:spPr>
      </p:sp>
      <p:sp>
        <p:nvSpPr>
          <p:cNvPr id="224279"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407669794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0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26</a:t>
            </a:r>
          </a:p>
        </p:txBody>
      </p:sp>
      <p:sp>
        <p:nvSpPr>
          <p:cNvPr id="22630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0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26</a:t>
            </a:r>
          </a:p>
        </p:txBody>
      </p:sp>
      <p:sp>
        <p:nvSpPr>
          <p:cNvPr id="22631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26</a:t>
            </a:r>
          </a:p>
        </p:txBody>
      </p:sp>
      <p:sp>
        <p:nvSpPr>
          <p:cNvPr id="22631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1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26</a:t>
            </a:r>
          </a:p>
        </p:txBody>
      </p:sp>
      <p:sp>
        <p:nvSpPr>
          <p:cNvPr id="22632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2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22"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23"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19</a:t>
            </a:r>
          </a:p>
        </p:txBody>
      </p:sp>
      <p:sp>
        <p:nvSpPr>
          <p:cNvPr id="226324"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25"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26326" name="Rectangle 22"/>
          <p:cNvSpPr>
            <a:spLocks noGrp="1" noRot="1" noChangeAspect="1" noChangeArrowheads="1" noTextEdit="1"/>
          </p:cNvSpPr>
          <p:nvPr>
            <p:ph type="sldImg"/>
          </p:nvPr>
        </p:nvSpPr>
        <p:spPr>
          <a:xfrm>
            <a:off x="190500" y="738188"/>
            <a:ext cx="6477000" cy="3643312"/>
          </a:xfrm>
          <a:ln cap="flat"/>
        </p:spPr>
      </p:sp>
      <p:sp>
        <p:nvSpPr>
          <p:cNvPr id="226327"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3968102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Rot="1" noChangeAspect="1" noChangeArrowheads="1" noTextEdit="1"/>
          </p:cNvSpPr>
          <p:nvPr>
            <p:ph type="sldImg"/>
          </p:nvPr>
        </p:nvSpPr>
        <p:spPr>
          <a:xfrm>
            <a:off x="179388" y="731838"/>
            <a:ext cx="6497637" cy="3656012"/>
          </a:xfrm>
          <a:ln/>
        </p:spPr>
      </p:sp>
      <p:sp>
        <p:nvSpPr>
          <p:cNvPr id="228355"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30527780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Rot="1" noChangeAspect="1" noChangeArrowheads="1" noTextEdit="1"/>
          </p:cNvSpPr>
          <p:nvPr>
            <p:ph type="sldImg"/>
          </p:nvPr>
        </p:nvSpPr>
        <p:spPr>
          <a:xfrm>
            <a:off x="179388" y="731838"/>
            <a:ext cx="6497637" cy="3656012"/>
          </a:xfrm>
          <a:ln/>
        </p:spPr>
      </p:sp>
      <p:sp>
        <p:nvSpPr>
          <p:cNvPr id="230403"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02206429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14</a:t>
            </a:r>
          </a:p>
        </p:txBody>
      </p:sp>
      <p:sp>
        <p:nvSpPr>
          <p:cNvPr id="23245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14</a:t>
            </a:r>
          </a:p>
        </p:txBody>
      </p:sp>
      <p:sp>
        <p:nvSpPr>
          <p:cNvPr id="23245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5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14</a:t>
            </a:r>
          </a:p>
        </p:txBody>
      </p:sp>
      <p:sp>
        <p:nvSpPr>
          <p:cNvPr id="23246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14</a:t>
            </a:r>
          </a:p>
        </p:txBody>
      </p:sp>
      <p:sp>
        <p:nvSpPr>
          <p:cNvPr id="23246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6"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7"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232468"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69"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2470" name="Rectangle 22"/>
          <p:cNvSpPr>
            <a:spLocks noGrp="1" noRot="1" noChangeAspect="1" noChangeArrowheads="1" noTextEdit="1"/>
          </p:cNvSpPr>
          <p:nvPr>
            <p:ph type="sldImg"/>
          </p:nvPr>
        </p:nvSpPr>
        <p:spPr>
          <a:xfrm>
            <a:off x="190500" y="738188"/>
            <a:ext cx="6477000" cy="3643312"/>
          </a:xfrm>
          <a:ln cap="flat"/>
        </p:spPr>
      </p:sp>
      <p:sp>
        <p:nvSpPr>
          <p:cNvPr id="232471"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92501186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Rot="1" noChangeAspect="1" noChangeArrowheads="1" noTextEdit="1"/>
          </p:cNvSpPr>
          <p:nvPr>
            <p:ph type="sldImg"/>
          </p:nvPr>
        </p:nvSpPr>
        <p:spPr>
          <a:xfrm>
            <a:off x="190500" y="738188"/>
            <a:ext cx="6477000" cy="3643312"/>
          </a:xfrm>
          <a:ln/>
        </p:spPr>
      </p:sp>
      <p:sp>
        <p:nvSpPr>
          <p:cNvPr id="234499" name="Rectangle 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014680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5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12</a:t>
            </a:r>
          </a:p>
        </p:txBody>
      </p:sp>
      <p:sp>
        <p:nvSpPr>
          <p:cNvPr id="12595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5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5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5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12</a:t>
            </a:r>
          </a:p>
        </p:txBody>
      </p:sp>
      <p:sp>
        <p:nvSpPr>
          <p:cNvPr id="12596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12</a:t>
            </a:r>
          </a:p>
        </p:txBody>
      </p:sp>
      <p:sp>
        <p:nvSpPr>
          <p:cNvPr id="12596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12596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6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5970" name="Rectangle 18"/>
          <p:cNvSpPr>
            <a:spLocks noGrp="1" noRot="1" noChangeAspect="1" noChangeArrowheads="1" noTextEdit="1"/>
          </p:cNvSpPr>
          <p:nvPr>
            <p:ph type="sldImg"/>
          </p:nvPr>
        </p:nvSpPr>
        <p:spPr>
          <a:xfrm>
            <a:off x="190500" y="738188"/>
            <a:ext cx="6477000" cy="3643312"/>
          </a:xfrm>
          <a:ln cap="flat"/>
        </p:spPr>
      </p:sp>
      <p:sp>
        <p:nvSpPr>
          <p:cNvPr id="125971" name="Rectangle 19"/>
          <p:cNvSpPr>
            <a:spLocks noGrp="1" noChangeArrowheads="1"/>
          </p:cNvSpPr>
          <p:nvPr>
            <p:ph type="body" idx="1"/>
          </p:nvPr>
        </p:nvSpPr>
        <p:spPr>
          <a:xfrm>
            <a:off x="914400" y="4630738"/>
            <a:ext cx="5026025" cy="4387850"/>
          </a:xfrm>
          <a:noFill/>
        </p:spPr>
        <p:txBody>
          <a:bodyPr/>
          <a:lstStyle/>
          <a:p>
            <a:endParaRPr lang="en-GB" altLang="en-US" dirty="0"/>
          </a:p>
        </p:txBody>
      </p:sp>
    </p:spTree>
    <p:extLst>
      <p:ext uri="{BB962C8B-B14F-4D97-AF65-F5344CB8AC3E}">
        <p14:creationId xmlns:p14="http://schemas.microsoft.com/office/powerpoint/2010/main" val="92016471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4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23654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4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23655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23655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5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31</a:t>
            </a:r>
          </a:p>
        </p:txBody>
      </p:sp>
      <p:sp>
        <p:nvSpPr>
          <p:cNvPr id="23656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6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6562" name="Rectangle 18"/>
          <p:cNvSpPr>
            <a:spLocks noGrp="1" noRot="1" noChangeAspect="1" noChangeArrowheads="1" noTextEdit="1"/>
          </p:cNvSpPr>
          <p:nvPr>
            <p:ph type="sldImg"/>
          </p:nvPr>
        </p:nvSpPr>
        <p:spPr>
          <a:xfrm>
            <a:off x="190500" y="738188"/>
            <a:ext cx="6477000" cy="3643312"/>
          </a:xfrm>
          <a:ln cap="flat"/>
        </p:spPr>
      </p:sp>
      <p:sp>
        <p:nvSpPr>
          <p:cNvPr id="236563"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090571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59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15</a:t>
            </a:r>
          </a:p>
        </p:txBody>
      </p:sp>
      <p:sp>
        <p:nvSpPr>
          <p:cNvPr id="23859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59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59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59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15</a:t>
            </a:r>
          </a:p>
        </p:txBody>
      </p:sp>
      <p:sp>
        <p:nvSpPr>
          <p:cNvPr id="23860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15</a:t>
            </a:r>
          </a:p>
        </p:txBody>
      </p:sp>
      <p:sp>
        <p:nvSpPr>
          <p:cNvPr id="23860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15</a:t>
            </a:r>
          </a:p>
        </p:txBody>
      </p:sp>
      <p:sp>
        <p:nvSpPr>
          <p:cNvPr id="23860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0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10"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11"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13</a:t>
            </a:r>
          </a:p>
        </p:txBody>
      </p:sp>
      <p:sp>
        <p:nvSpPr>
          <p:cNvPr id="238612"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13"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38614" name="Rectangle 22"/>
          <p:cNvSpPr>
            <a:spLocks noGrp="1" noRot="1" noChangeAspect="1" noChangeArrowheads="1" noTextEdit="1"/>
          </p:cNvSpPr>
          <p:nvPr>
            <p:ph type="sldImg"/>
          </p:nvPr>
        </p:nvSpPr>
        <p:spPr>
          <a:xfrm>
            <a:off x="190500" y="738188"/>
            <a:ext cx="6477000" cy="3643312"/>
          </a:xfrm>
          <a:ln cap="flat"/>
        </p:spPr>
      </p:sp>
      <p:sp>
        <p:nvSpPr>
          <p:cNvPr id="238615"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06336717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43"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240644"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45"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46"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47"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240648"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49"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0"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1"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240652"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3"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4"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5"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240656"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7"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8"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59"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12</a:t>
            </a:r>
          </a:p>
        </p:txBody>
      </p:sp>
      <p:sp>
        <p:nvSpPr>
          <p:cNvPr id="240660"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61"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0662" name="Rectangle 22"/>
          <p:cNvSpPr>
            <a:spLocks noGrp="1" noRot="1" noChangeAspect="1" noChangeArrowheads="1" noTextEdit="1"/>
          </p:cNvSpPr>
          <p:nvPr>
            <p:ph type="sldImg"/>
          </p:nvPr>
        </p:nvSpPr>
        <p:spPr>
          <a:xfrm>
            <a:off x="190500" y="738188"/>
            <a:ext cx="6477000" cy="3643312"/>
          </a:xfrm>
          <a:ln cap="flat"/>
        </p:spPr>
      </p:sp>
      <p:sp>
        <p:nvSpPr>
          <p:cNvPr id="240663"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02219222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Rot="1" noChangeAspect="1" noChangeArrowheads="1" noTextEdit="1"/>
          </p:cNvSpPr>
          <p:nvPr>
            <p:ph type="sldImg"/>
          </p:nvPr>
        </p:nvSpPr>
        <p:spPr>
          <a:xfrm>
            <a:off x="685800" y="1143000"/>
            <a:ext cx="5486400" cy="3086100"/>
          </a:xfrm>
          <a:ln/>
        </p:spPr>
      </p:sp>
      <p:sp>
        <p:nvSpPr>
          <p:cNvPr id="242691"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0221172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39"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44740"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1"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2"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3"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44744"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5"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6"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7"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44748"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49"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0"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1"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18</a:t>
            </a:r>
          </a:p>
        </p:txBody>
      </p:sp>
      <p:sp>
        <p:nvSpPr>
          <p:cNvPr id="244752"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3"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4"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5"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14</a:t>
            </a:r>
          </a:p>
        </p:txBody>
      </p:sp>
      <p:sp>
        <p:nvSpPr>
          <p:cNvPr id="244756"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7"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4758" name="Rectangle 22"/>
          <p:cNvSpPr>
            <a:spLocks noGrp="1" noRot="1" noChangeAspect="1" noChangeArrowheads="1" noTextEdit="1"/>
          </p:cNvSpPr>
          <p:nvPr>
            <p:ph type="sldImg"/>
          </p:nvPr>
        </p:nvSpPr>
        <p:spPr>
          <a:xfrm>
            <a:off x="190500" y="738188"/>
            <a:ext cx="6477000" cy="3643312"/>
          </a:xfrm>
          <a:ln cap="flat"/>
        </p:spPr>
      </p:sp>
      <p:sp>
        <p:nvSpPr>
          <p:cNvPr id="244759"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28884698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87"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28</a:t>
            </a:r>
          </a:p>
        </p:txBody>
      </p:sp>
      <p:sp>
        <p:nvSpPr>
          <p:cNvPr id="246788"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89"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0"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1"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28</a:t>
            </a:r>
          </a:p>
        </p:txBody>
      </p:sp>
      <p:sp>
        <p:nvSpPr>
          <p:cNvPr id="246792"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3"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4"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5"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28</a:t>
            </a:r>
          </a:p>
        </p:txBody>
      </p:sp>
      <p:sp>
        <p:nvSpPr>
          <p:cNvPr id="246796"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7"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8"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799"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28</a:t>
            </a:r>
          </a:p>
        </p:txBody>
      </p:sp>
      <p:sp>
        <p:nvSpPr>
          <p:cNvPr id="246800"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801"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802"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803"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20</a:t>
            </a:r>
          </a:p>
        </p:txBody>
      </p:sp>
      <p:sp>
        <p:nvSpPr>
          <p:cNvPr id="246804"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805"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6806" name="Rectangle 22"/>
          <p:cNvSpPr>
            <a:spLocks noGrp="1" noRot="1" noChangeAspect="1" noChangeArrowheads="1" noTextEdit="1"/>
          </p:cNvSpPr>
          <p:nvPr>
            <p:ph type="sldImg"/>
          </p:nvPr>
        </p:nvSpPr>
        <p:spPr>
          <a:xfrm>
            <a:off x="190500" y="738188"/>
            <a:ext cx="6477000" cy="3643312"/>
          </a:xfrm>
          <a:ln cap="flat"/>
        </p:spPr>
      </p:sp>
      <p:sp>
        <p:nvSpPr>
          <p:cNvPr id="246807"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1444387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35"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35</a:t>
            </a:r>
          </a:p>
        </p:txBody>
      </p:sp>
      <p:sp>
        <p:nvSpPr>
          <p:cNvPr id="248836"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37"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38"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39"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35</a:t>
            </a:r>
          </a:p>
        </p:txBody>
      </p:sp>
      <p:sp>
        <p:nvSpPr>
          <p:cNvPr id="248840"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1"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2"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3"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35</a:t>
            </a:r>
          </a:p>
        </p:txBody>
      </p:sp>
      <p:sp>
        <p:nvSpPr>
          <p:cNvPr id="248844"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5"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6"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7"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35</a:t>
            </a:r>
          </a:p>
        </p:txBody>
      </p:sp>
      <p:sp>
        <p:nvSpPr>
          <p:cNvPr id="248848"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49"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50"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51"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22</a:t>
            </a:r>
          </a:p>
        </p:txBody>
      </p:sp>
      <p:sp>
        <p:nvSpPr>
          <p:cNvPr id="248852"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53"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48854" name="Rectangle 22"/>
          <p:cNvSpPr>
            <a:spLocks noGrp="1" noRot="1" noChangeAspect="1" noChangeArrowheads="1" noTextEdit="1"/>
          </p:cNvSpPr>
          <p:nvPr>
            <p:ph type="sldImg"/>
          </p:nvPr>
        </p:nvSpPr>
        <p:spPr>
          <a:xfrm>
            <a:off x="190500" y="738188"/>
            <a:ext cx="6477000" cy="3643312"/>
          </a:xfrm>
          <a:ln cap="flat"/>
        </p:spPr>
      </p:sp>
      <p:sp>
        <p:nvSpPr>
          <p:cNvPr id="248855"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68392754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Rot="1" noChangeAspect="1" noChangeArrowheads="1" noTextEdit="1"/>
          </p:cNvSpPr>
          <p:nvPr>
            <p:ph type="sldImg"/>
          </p:nvPr>
        </p:nvSpPr>
        <p:spPr>
          <a:xfrm>
            <a:off x="179388" y="731838"/>
            <a:ext cx="6497637" cy="3656012"/>
          </a:xfrm>
          <a:ln/>
        </p:spPr>
      </p:sp>
      <p:sp>
        <p:nvSpPr>
          <p:cNvPr id="250883"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30457812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1"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34</a:t>
            </a:r>
          </a:p>
        </p:txBody>
      </p:sp>
      <p:sp>
        <p:nvSpPr>
          <p:cNvPr id="252932"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3"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4"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5"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34</a:t>
            </a:r>
          </a:p>
        </p:txBody>
      </p:sp>
      <p:sp>
        <p:nvSpPr>
          <p:cNvPr id="252936"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7"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8"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39"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34</a:t>
            </a:r>
          </a:p>
        </p:txBody>
      </p:sp>
      <p:sp>
        <p:nvSpPr>
          <p:cNvPr id="252940"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1"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2"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3"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34</a:t>
            </a:r>
          </a:p>
        </p:txBody>
      </p:sp>
      <p:sp>
        <p:nvSpPr>
          <p:cNvPr id="252944"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5"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6" name="Rectangle 18"/>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7" name="Rectangle 19"/>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21</a:t>
            </a:r>
          </a:p>
        </p:txBody>
      </p:sp>
      <p:sp>
        <p:nvSpPr>
          <p:cNvPr id="252948" name="Rectangle 20"/>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49" name="Rectangle 21"/>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252950" name="Rectangle 22"/>
          <p:cNvSpPr>
            <a:spLocks noGrp="1" noRot="1" noChangeAspect="1" noChangeArrowheads="1" noTextEdit="1"/>
          </p:cNvSpPr>
          <p:nvPr>
            <p:ph type="sldImg"/>
          </p:nvPr>
        </p:nvSpPr>
        <p:spPr>
          <a:xfrm>
            <a:off x="190500" y="738188"/>
            <a:ext cx="6477000" cy="3643312"/>
          </a:xfrm>
          <a:ln cap="flat"/>
        </p:spPr>
      </p:sp>
      <p:sp>
        <p:nvSpPr>
          <p:cNvPr id="252951" name="Rectangle 23"/>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295048712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Rot="1" noChangeAspect="1" noChangeArrowheads="1" noTextEdit="1"/>
          </p:cNvSpPr>
          <p:nvPr>
            <p:ph type="sldImg"/>
          </p:nvPr>
        </p:nvSpPr>
        <p:spPr>
          <a:xfrm>
            <a:off x="179388" y="731838"/>
            <a:ext cx="6497637" cy="3656012"/>
          </a:xfrm>
          <a:ln/>
        </p:spPr>
      </p:sp>
      <p:sp>
        <p:nvSpPr>
          <p:cNvPr id="254979" name="Rectangle 3"/>
          <p:cNvSpPr>
            <a:spLocks noGrp="1" noChangeArrowheads="1"/>
          </p:cNvSpPr>
          <p:nvPr>
            <p:ph type="body" idx="1"/>
          </p:nvPr>
        </p:nvSpPr>
        <p:spPr>
          <a:xfrm>
            <a:off x="914400" y="4630738"/>
            <a:ext cx="5026025" cy="4387850"/>
          </a:xfrm>
          <a:noFill/>
        </p:spPr>
        <p:txBody>
          <a:bodyPr/>
          <a:lstStyle/>
          <a:p>
            <a:endParaRPr lang="en-US" altLang="en-US"/>
          </a:p>
        </p:txBody>
      </p:sp>
    </p:spTree>
    <p:extLst>
      <p:ext uri="{BB962C8B-B14F-4D97-AF65-F5344CB8AC3E}">
        <p14:creationId xmlns:p14="http://schemas.microsoft.com/office/powerpoint/2010/main" val="3504374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03"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128004"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05"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06"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07"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128008"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09"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0"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1"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128012"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3"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4"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5"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15</a:t>
            </a:r>
          </a:p>
        </p:txBody>
      </p:sp>
      <p:sp>
        <p:nvSpPr>
          <p:cNvPr id="128016"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7"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28018" name="Rectangle 18"/>
          <p:cNvSpPr>
            <a:spLocks noGrp="1" noRot="1" noChangeAspect="1" noChangeArrowheads="1" noTextEdit="1"/>
          </p:cNvSpPr>
          <p:nvPr>
            <p:ph type="sldImg"/>
          </p:nvPr>
        </p:nvSpPr>
        <p:spPr>
          <a:xfrm>
            <a:off x="190500" y="738188"/>
            <a:ext cx="6477000" cy="3643312"/>
          </a:xfrm>
          <a:ln cap="flat"/>
        </p:spPr>
      </p:sp>
      <p:sp>
        <p:nvSpPr>
          <p:cNvPr id="128019"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48436426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Rot="1" noChangeAspect="1" noChangeArrowheads="1" noTextEdit="1"/>
          </p:cNvSpPr>
          <p:nvPr>
            <p:ph type="sldImg"/>
          </p:nvPr>
        </p:nvSpPr>
        <p:spPr>
          <a:xfrm>
            <a:off x="179388" y="731838"/>
            <a:ext cx="6497637" cy="3656012"/>
          </a:xfrm>
          <a:ln/>
        </p:spPr>
      </p:sp>
      <p:sp>
        <p:nvSpPr>
          <p:cNvPr id="257027" name="Rectangle 3"/>
          <p:cNvSpPr>
            <a:spLocks noGrp="1" noChangeArrowheads="1"/>
          </p:cNvSpPr>
          <p:nvPr>
            <p:ph type="body" idx="1"/>
          </p:nvPr>
        </p:nvSpPr>
        <p:spPr>
          <a:xfrm>
            <a:off x="685800" y="4630738"/>
            <a:ext cx="5483225" cy="4387850"/>
          </a:xfrm>
          <a:noFill/>
        </p:spPr>
        <p:txBody>
          <a:bodyPr/>
          <a:lstStyle/>
          <a:p>
            <a:endParaRPr lang="en-US" altLang="en-US"/>
          </a:p>
        </p:txBody>
      </p:sp>
    </p:spTree>
    <p:extLst>
      <p:ext uri="{BB962C8B-B14F-4D97-AF65-F5344CB8AC3E}">
        <p14:creationId xmlns:p14="http://schemas.microsoft.com/office/powerpoint/2010/main" val="2172188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xfrm>
            <a:off x="179388" y="731838"/>
            <a:ext cx="6497637" cy="3656012"/>
          </a:xfrm>
          <a:ln/>
        </p:spPr>
      </p:sp>
      <p:sp>
        <p:nvSpPr>
          <p:cNvPr id="130051" name="Rectangle 3"/>
          <p:cNvSpPr>
            <a:spLocks noGrp="1" noChangeArrowheads="1"/>
          </p:cNvSpPr>
          <p:nvPr>
            <p:ph type="body" idx="1"/>
          </p:nvPr>
        </p:nvSpPr>
        <p:spPr>
          <a:xfrm>
            <a:off x="685800" y="4630738"/>
            <a:ext cx="5483225" cy="4387850"/>
          </a:xfrm>
          <a:noFill/>
        </p:spPr>
        <p:txBody>
          <a:bodyPr/>
          <a:lstStyle/>
          <a:p>
            <a:endParaRPr lang="en-US" altLang="en-US"/>
          </a:p>
        </p:txBody>
      </p:sp>
    </p:spTree>
    <p:extLst>
      <p:ext uri="{BB962C8B-B14F-4D97-AF65-F5344CB8AC3E}">
        <p14:creationId xmlns:p14="http://schemas.microsoft.com/office/powerpoint/2010/main" val="968103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099"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22</a:t>
            </a:r>
          </a:p>
        </p:txBody>
      </p:sp>
      <p:sp>
        <p:nvSpPr>
          <p:cNvPr id="132100"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1"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2" name="Rectangle 6"/>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3" name="Rectangle 7"/>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22</a:t>
            </a:r>
          </a:p>
        </p:txBody>
      </p:sp>
      <p:sp>
        <p:nvSpPr>
          <p:cNvPr id="132104" name="Rectangle 8"/>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5" name="Rectangle 9"/>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6" name="Rectangle 10"/>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7" name="Rectangle 11"/>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22</a:t>
            </a:r>
          </a:p>
        </p:txBody>
      </p:sp>
      <p:sp>
        <p:nvSpPr>
          <p:cNvPr id="132108" name="Rectangle 12"/>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09" name="Rectangle 13"/>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10" name="Rectangle 14"/>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11" name="Rectangle 15"/>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r" eaLnBrk="0" fontAlgn="base" hangingPunct="0">
              <a:spcBef>
                <a:spcPct val="0"/>
              </a:spcBef>
              <a:spcAft>
                <a:spcPct val="0"/>
              </a:spcAft>
            </a:pPr>
            <a:r>
              <a:rPr lang="it-IT" altLang="en-US" sz="1000" i="1">
                <a:solidFill>
                  <a:srgbClr val="000000"/>
                </a:solidFill>
              </a:rPr>
              <a:t>16</a:t>
            </a:r>
          </a:p>
        </p:txBody>
      </p:sp>
      <p:sp>
        <p:nvSpPr>
          <p:cNvPr id="132112" name="Rectangle 16"/>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13" name="Rectangle 17"/>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0" fontAlgn="base" hangingPunct="0">
              <a:spcBef>
                <a:spcPct val="0"/>
              </a:spcBef>
              <a:spcAft>
                <a:spcPct val="0"/>
              </a:spcAft>
            </a:pPr>
            <a:endParaRPr lang="en-US" altLang="en-US">
              <a:solidFill>
                <a:srgbClr val="000000"/>
              </a:solidFill>
            </a:endParaRPr>
          </a:p>
        </p:txBody>
      </p:sp>
      <p:sp>
        <p:nvSpPr>
          <p:cNvPr id="132114" name="Rectangle 18"/>
          <p:cNvSpPr>
            <a:spLocks noGrp="1" noRot="1" noChangeAspect="1" noChangeArrowheads="1" noTextEdit="1"/>
          </p:cNvSpPr>
          <p:nvPr>
            <p:ph type="sldImg"/>
          </p:nvPr>
        </p:nvSpPr>
        <p:spPr>
          <a:xfrm>
            <a:off x="190500" y="738188"/>
            <a:ext cx="6477000" cy="3643312"/>
          </a:xfrm>
          <a:ln cap="flat"/>
        </p:spPr>
      </p:sp>
      <p:sp>
        <p:nvSpPr>
          <p:cNvPr id="132115" name="Rectangle 19"/>
          <p:cNvSpPr>
            <a:spLocks noGrp="1" noChangeArrowheads="1"/>
          </p:cNvSpPr>
          <p:nvPr>
            <p:ph type="body" idx="1"/>
          </p:nvPr>
        </p:nvSpPr>
        <p:spPr>
          <a:xfrm>
            <a:off x="914400" y="4630738"/>
            <a:ext cx="5026025" cy="4387850"/>
          </a:xfrm>
          <a:noFill/>
        </p:spPr>
        <p:txBody>
          <a:bodyPr/>
          <a:lstStyle/>
          <a:p>
            <a:endParaRPr lang="en-GB" altLang="en-US"/>
          </a:p>
        </p:txBody>
      </p:sp>
    </p:spTree>
    <p:extLst>
      <p:ext uri="{BB962C8B-B14F-4D97-AF65-F5344CB8AC3E}">
        <p14:creationId xmlns:p14="http://schemas.microsoft.com/office/powerpoint/2010/main" val="3905273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it-IT"/>
              <a:t>Fare clic per modificare lo stile del sottotitolo dello schema</a:t>
            </a:r>
            <a:endParaRPr lang="en-US"/>
          </a:p>
        </p:txBody>
      </p:sp>
      <p:sp>
        <p:nvSpPr>
          <p:cNvPr id="4" name="Segnaposto data 3"/>
          <p:cNvSpPr>
            <a:spLocks noGrp="1"/>
          </p:cNvSpPr>
          <p:nvPr>
            <p:ph type="dt" sz="half" idx="10"/>
          </p:nvPr>
        </p:nvSpPr>
        <p:spPr/>
        <p:txBody>
          <a:bodyPr/>
          <a:lstStyle/>
          <a:p>
            <a:fld id="{79064E75-69A0-4A8E-94CE-AA07D2F3F80D}" type="datetimeFigureOut">
              <a:rPr lang="en-US" smtClean="0"/>
              <a:t>5/6/2019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3920898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79064E75-69A0-4A8E-94CE-AA07D2F3F80D}" type="datetimeFigureOut">
              <a:rPr lang="en-US" smtClean="0"/>
              <a:t>5/6/2019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221141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2" y="365125"/>
            <a:ext cx="2628900" cy="5811838"/>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838203"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79064E75-69A0-4A8E-94CE-AA07D2F3F80D}" type="datetimeFigureOut">
              <a:rPr lang="en-US" smtClean="0"/>
              <a:t>5/6/2019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27950007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9AF47D7-2103-41FB-BD90-752AA2DB0F8D}"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612773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44B7283-9ECF-48F9-B97C-9542F5AF67BB}"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04209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1" y="1709747"/>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1" y="4589472"/>
            <a:ext cx="10515600" cy="1500187"/>
          </a:xfrm>
        </p:spPr>
        <p:txBody>
          <a:bodyPr/>
          <a:lstStyle>
            <a:lvl1pPr marL="0" indent="0">
              <a:buNone/>
              <a:defRPr sz="2400"/>
            </a:lvl1pPr>
            <a:lvl2pPr marL="457178" indent="0">
              <a:buNone/>
              <a:defRPr sz="2000"/>
            </a:lvl2pPr>
            <a:lvl3pPr marL="914354" indent="0">
              <a:buNone/>
              <a:defRPr sz="1800"/>
            </a:lvl3pPr>
            <a:lvl4pPr marL="1371532" indent="0">
              <a:buNone/>
              <a:defRPr sz="1600"/>
            </a:lvl4pPr>
            <a:lvl5pPr marL="1828709" indent="0">
              <a:buNone/>
              <a:defRPr sz="1600"/>
            </a:lvl5pPr>
            <a:lvl6pPr marL="2285886" indent="0">
              <a:buNone/>
              <a:defRPr sz="1600"/>
            </a:lvl6pPr>
            <a:lvl7pPr marL="2743062" indent="0">
              <a:buNone/>
              <a:defRPr sz="1600"/>
            </a:lvl7pPr>
            <a:lvl8pPr marL="3200240" indent="0">
              <a:buNone/>
              <a:defRPr sz="1600"/>
            </a:lvl8pPr>
            <a:lvl9pPr marL="3657418"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8EC0382-C825-460C-A9EC-166E453C0EAF}"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651267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914400" y="1981200"/>
            <a:ext cx="508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981200"/>
            <a:ext cx="508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59D59CE-4B8F-47CD-B772-C15A0878B9DA}"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954325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40317" y="365129"/>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40319" y="1681163"/>
            <a:ext cx="5158316"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40319" y="2505075"/>
            <a:ext cx="5158316"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71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71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B20D21B-9AC1-43D2-9F03-E4ACF6F691E7}"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636272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A350BA1-45BE-4B73-8351-020E9BDBCFBC}"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3351214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F4A95DB-EE81-406A-BEAC-F5225BF07A12}"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6172680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717" y="987434"/>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B0D9A2A-9EE3-4F05-8C50-3607CB614E58}"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53079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10"/>
          </p:nvPr>
        </p:nvSpPr>
        <p:spPr/>
        <p:txBody>
          <a:bodyPr/>
          <a:lstStyle/>
          <a:p>
            <a:fld id="{79064E75-69A0-4A8E-94CE-AA07D2F3F80D}" type="datetimeFigureOut">
              <a:rPr lang="en-US" smtClean="0"/>
              <a:t>5/6/2019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21282966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717" y="987434"/>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endParaRPr lang="it-IT" noProof="0"/>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D9DE150-5ABA-4D1B-BC9A-F5979BF3EDED}"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0045314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451761-6EA3-41FD-A136-C95115B44522}"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8773660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686800" y="609600"/>
            <a:ext cx="25908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914400" y="609600"/>
            <a:ext cx="75692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513F8FB-3DB4-43F5-9DA5-FACFCF6BCFDA}"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1997969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914400" y="609600"/>
            <a:ext cx="10363200" cy="1143000"/>
          </a:xfrm>
        </p:spPr>
        <p:txBody>
          <a:bodyPr/>
          <a:lstStyle/>
          <a:p>
            <a:r>
              <a:rPr lang="it-IT"/>
              <a:t>Fare clic per modificare lo stile del titolo</a:t>
            </a:r>
          </a:p>
        </p:txBody>
      </p:sp>
      <p:sp>
        <p:nvSpPr>
          <p:cNvPr id="3" name="Segnaposto tabella 2"/>
          <p:cNvSpPr>
            <a:spLocks noGrp="1"/>
          </p:cNvSpPr>
          <p:nvPr>
            <p:ph type="tbl" idx="1"/>
          </p:nvPr>
        </p:nvSpPr>
        <p:spPr>
          <a:xfrm>
            <a:off x="914400" y="1981200"/>
            <a:ext cx="10363200" cy="4114800"/>
          </a:xfrm>
        </p:spPr>
        <p:txBody>
          <a:bodyPr/>
          <a:lstStyle/>
          <a:p>
            <a:pPr lvl="0"/>
            <a:endParaRPr lang="it-IT" noProof="0"/>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3423A06-5717-46D9-957D-7A22ABCE2C26}"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8535125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2951619927"/>
      </p:ext>
    </p:extLst>
  </p:cSld>
  <p:clrMapOvr>
    <a:masterClrMapping/>
  </p:clrMapOvr>
  <p:transition spd="med">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695174521"/>
      </p:ext>
    </p:extLst>
  </p:cSld>
  <p:clrMapOvr>
    <a:masterClrMapping/>
  </p:clrMapOvr>
  <p:transition spd="med">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1" y="1709747"/>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1" y="4589472"/>
            <a:ext cx="10515600" cy="1500187"/>
          </a:xfrm>
        </p:spPr>
        <p:txBody>
          <a:bodyPr/>
          <a:lstStyle>
            <a:lvl1pPr marL="0" indent="0">
              <a:buNone/>
              <a:defRPr sz="2400"/>
            </a:lvl1pPr>
            <a:lvl2pPr marL="457178" indent="0">
              <a:buNone/>
              <a:defRPr sz="2000"/>
            </a:lvl2pPr>
            <a:lvl3pPr marL="914354" indent="0">
              <a:buNone/>
              <a:defRPr sz="1800"/>
            </a:lvl3pPr>
            <a:lvl4pPr marL="1371532" indent="0">
              <a:buNone/>
              <a:defRPr sz="1600"/>
            </a:lvl4pPr>
            <a:lvl5pPr marL="1828709" indent="0">
              <a:buNone/>
              <a:defRPr sz="1600"/>
            </a:lvl5pPr>
            <a:lvl6pPr marL="2285886" indent="0">
              <a:buNone/>
              <a:defRPr sz="1600"/>
            </a:lvl6pPr>
            <a:lvl7pPr marL="2743062" indent="0">
              <a:buNone/>
              <a:defRPr sz="1600"/>
            </a:lvl7pPr>
            <a:lvl8pPr marL="3200240" indent="0">
              <a:buNone/>
              <a:defRPr sz="1600"/>
            </a:lvl8pPr>
            <a:lvl9pPr marL="3657418"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1236650784"/>
      </p:ext>
    </p:extLst>
  </p:cSld>
  <p:clrMapOvr>
    <a:masterClrMapping/>
  </p:clrMapOvr>
  <p:transition spd="med">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6"/>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6"/>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119874765"/>
      </p:ext>
    </p:extLst>
  </p:cSld>
  <p:clrMapOvr>
    <a:masterClrMapping/>
  </p:clrMapOvr>
  <p:transition spd="med">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40317" y="365129"/>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40319" y="1681163"/>
            <a:ext cx="5158316"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40319" y="2505075"/>
            <a:ext cx="5158316"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71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71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051211839"/>
      </p:ext>
    </p:extLst>
  </p:cSld>
  <p:clrMapOvr>
    <a:masterClrMapping/>
  </p:clrMapOvr>
  <p:transition spd="med">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971929555"/>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1" y="1709746"/>
            <a:ext cx="105156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831851" y="4589471"/>
            <a:ext cx="10515600" cy="1500187"/>
          </a:xfr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79064E75-69A0-4A8E-94CE-AA07D2F3F80D}" type="datetimeFigureOut">
              <a:rPr lang="en-US" smtClean="0"/>
              <a:t>5/6/2019</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13207772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904067"/>
      </p:ext>
    </p:extLst>
  </p:cSld>
  <p:clrMapOvr>
    <a:masterClrMapping/>
  </p:clrMapOvr>
  <p:transition spd="med">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717" y="987434"/>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515487420"/>
      </p:ext>
    </p:extLst>
  </p:cSld>
  <p:clrMapOvr>
    <a:masterClrMapping/>
  </p:clrMapOvr>
  <p:transition spd="med">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717" y="987434"/>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endParaRPr lang="it-IT" noProof="0"/>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1466288422"/>
      </p:ext>
    </p:extLst>
  </p:cSld>
  <p:clrMapOvr>
    <a:masterClrMapping/>
  </p:clrMapOvr>
  <p:transition spd="med">
    <p:wipe dir="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016664205"/>
      </p:ext>
    </p:extLst>
  </p:cSld>
  <p:clrMapOvr>
    <a:masterClrMapping/>
  </p:clrMapOvr>
  <p:transition spd="med">
    <p:wipe dir="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47"/>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47"/>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877688629"/>
      </p:ext>
    </p:extLst>
  </p:cSld>
  <p:clrMapOvr>
    <a:masterClrMapping/>
  </p:clrMapOvr>
  <p:transition spd="med">
    <p:wipe dir="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296917696"/>
      </p:ext>
    </p:extLst>
  </p:cSld>
  <p:clrMapOvr>
    <a:masterClrMapping/>
  </p:clrMapOvr>
  <p:transition spd="med">
    <p:wipe dir="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950271406"/>
      </p:ext>
    </p:extLst>
  </p:cSld>
  <p:clrMapOvr>
    <a:masterClrMapping/>
  </p:clrMapOvr>
  <p:transition spd="med">
    <p:wipe dir="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1" y="1709747"/>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1" y="4589472"/>
            <a:ext cx="10515600" cy="1500187"/>
          </a:xfrm>
        </p:spPr>
        <p:txBody>
          <a:bodyPr/>
          <a:lstStyle>
            <a:lvl1pPr marL="0" indent="0">
              <a:buNone/>
              <a:defRPr sz="2400"/>
            </a:lvl1pPr>
            <a:lvl2pPr marL="457178" indent="0">
              <a:buNone/>
              <a:defRPr sz="2000"/>
            </a:lvl2pPr>
            <a:lvl3pPr marL="914354" indent="0">
              <a:buNone/>
              <a:defRPr sz="1800"/>
            </a:lvl3pPr>
            <a:lvl4pPr marL="1371532" indent="0">
              <a:buNone/>
              <a:defRPr sz="1600"/>
            </a:lvl4pPr>
            <a:lvl5pPr marL="1828709" indent="0">
              <a:buNone/>
              <a:defRPr sz="1600"/>
            </a:lvl5pPr>
            <a:lvl6pPr marL="2285886" indent="0">
              <a:buNone/>
              <a:defRPr sz="1600"/>
            </a:lvl6pPr>
            <a:lvl7pPr marL="2743062" indent="0">
              <a:buNone/>
              <a:defRPr sz="1600"/>
            </a:lvl7pPr>
            <a:lvl8pPr marL="3200240" indent="0">
              <a:buNone/>
              <a:defRPr sz="1600"/>
            </a:lvl8pPr>
            <a:lvl9pPr marL="3657418"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3076486114"/>
      </p:ext>
    </p:extLst>
  </p:cSld>
  <p:clrMapOvr>
    <a:masterClrMapping/>
  </p:clrMapOvr>
  <p:transition spd="med">
    <p:wipe dir="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6"/>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6"/>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758345819"/>
      </p:ext>
    </p:extLst>
  </p:cSld>
  <p:clrMapOvr>
    <a:masterClrMapping/>
  </p:clrMapOvr>
  <p:transition spd="med">
    <p:wipe dir="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40317" y="365129"/>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40319" y="1681163"/>
            <a:ext cx="5158316"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40319" y="2505075"/>
            <a:ext cx="5158316"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71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71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016997867"/>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data 4"/>
          <p:cNvSpPr>
            <a:spLocks noGrp="1"/>
          </p:cNvSpPr>
          <p:nvPr>
            <p:ph type="dt" sz="half" idx="10"/>
          </p:nvPr>
        </p:nvSpPr>
        <p:spPr/>
        <p:txBody>
          <a:bodyPr/>
          <a:lstStyle/>
          <a:p>
            <a:fld id="{79064E75-69A0-4A8E-94CE-AA07D2F3F80D}" type="datetimeFigureOut">
              <a:rPr lang="en-US" smtClean="0"/>
              <a:t>5/6/2019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30216244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583154893"/>
      </p:ext>
    </p:extLst>
  </p:cSld>
  <p:clrMapOvr>
    <a:masterClrMapping/>
  </p:clrMapOvr>
  <p:transition spd="med">
    <p:wipe dir="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2925737"/>
      </p:ext>
    </p:extLst>
  </p:cSld>
  <p:clrMapOvr>
    <a:masterClrMapping/>
  </p:clrMapOvr>
  <p:transition spd="med">
    <p:wipe dir="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717" y="987434"/>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161419509"/>
      </p:ext>
    </p:extLst>
  </p:cSld>
  <p:clrMapOvr>
    <a:masterClrMapping/>
  </p:clrMapOvr>
  <p:transition spd="med">
    <p:wipe dir="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717" y="987434"/>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endParaRPr lang="it-IT" noProof="0"/>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4219413863"/>
      </p:ext>
    </p:extLst>
  </p:cSld>
  <p:clrMapOvr>
    <a:masterClrMapping/>
  </p:clrMapOvr>
  <p:transition spd="med">
    <p:wipe dir="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986044254"/>
      </p:ext>
    </p:extLst>
  </p:cSld>
  <p:clrMapOvr>
    <a:masterClrMapping/>
  </p:clrMapOvr>
  <p:transition spd="med">
    <p:wipe dir="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47"/>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47"/>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715378906"/>
      </p:ext>
    </p:extLst>
  </p:cSld>
  <p:clrMapOvr>
    <a:masterClrMapping/>
  </p:clrMapOvr>
  <p:transition spd="med">
    <p:wipe dir="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7C2D7E5-5B3C-4EB2-8C44-095A713AFAA9}"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62889458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523404A-413F-49EA-B5FD-0B43084B307A}"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8518854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1" y="1709747"/>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1" y="4589472"/>
            <a:ext cx="10515600" cy="1500187"/>
          </a:xfrm>
        </p:spPr>
        <p:txBody>
          <a:bodyPr/>
          <a:lstStyle>
            <a:lvl1pPr marL="0" indent="0">
              <a:buNone/>
              <a:defRPr sz="2400"/>
            </a:lvl1pPr>
            <a:lvl2pPr marL="457178" indent="0">
              <a:buNone/>
              <a:defRPr sz="2000"/>
            </a:lvl2pPr>
            <a:lvl3pPr marL="914354" indent="0">
              <a:buNone/>
              <a:defRPr sz="1800"/>
            </a:lvl3pPr>
            <a:lvl4pPr marL="1371532" indent="0">
              <a:buNone/>
              <a:defRPr sz="1600"/>
            </a:lvl4pPr>
            <a:lvl5pPr marL="1828709" indent="0">
              <a:buNone/>
              <a:defRPr sz="1600"/>
            </a:lvl5pPr>
            <a:lvl6pPr marL="2285886" indent="0">
              <a:buNone/>
              <a:defRPr sz="1600"/>
            </a:lvl6pPr>
            <a:lvl7pPr marL="2743062" indent="0">
              <a:buNone/>
              <a:defRPr sz="1600"/>
            </a:lvl7pPr>
            <a:lvl8pPr marL="3200240" indent="0">
              <a:buNone/>
              <a:defRPr sz="1600"/>
            </a:lvl8pPr>
            <a:lvl9pPr marL="3657418"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378FD43-9094-4005-B54B-94ECDB48E7D2}"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1842513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914400" y="1981200"/>
            <a:ext cx="508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981200"/>
            <a:ext cx="508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87F199E-556E-485A-AEEF-5B749D198A06}"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63449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9"/>
            <a:ext cx="105156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839789"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9"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3"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Segnaposto data 6"/>
          <p:cNvSpPr>
            <a:spLocks noGrp="1"/>
          </p:cNvSpPr>
          <p:nvPr>
            <p:ph type="dt" sz="half" idx="10"/>
          </p:nvPr>
        </p:nvSpPr>
        <p:spPr/>
        <p:txBody>
          <a:bodyPr/>
          <a:lstStyle/>
          <a:p>
            <a:fld id="{79064E75-69A0-4A8E-94CE-AA07D2F3F80D}" type="datetimeFigureOut">
              <a:rPr lang="en-US" smtClean="0"/>
              <a:t>5/6/2019</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229738578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40317" y="365129"/>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40319" y="1681163"/>
            <a:ext cx="5158316"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40319" y="2505075"/>
            <a:ext cx="5158316"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71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71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D8907AB-2175-476C-BE25-92C5319F815F}"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597859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CDC68D2-D34F-4641-9BE6-742D3AF649B3}"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348220453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4DD2DCA-362A-468C-9FAA-768370662E84}"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2514286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717" y="987434"/>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222A65-6E89-4C53-8345-95C086C7FB68}"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5160043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717" y="987434"/>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endParaRPr lang="it-IT" noProof="0"/>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8112137-034C-4D99-95E6-B2FB4EC8801E}"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31263146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9E56B20-D669-49BE-B22B-42CF9954A3D7}"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72184520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686800" y="609600"/>
            <a:ext cx="2590800" cy="54864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914400" y="609600"/>
            <a:ext cx="75692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2885285-E9E4-4F1E-9B4D-42D808D61960}" type="slidenum">
              <a:rPr lang="it-IT">
                <a:solidFill>
                  <a:srgbClr val="000000"/>
                </a:solidFill>
              </a:rPr>
              <a:pPr>
                <a:defRPr/>
              </a:pPr>
              <a:t>‹N›</a:t>
            </a:fld>
            <a:endParaRPr lang="it-IT">
              <a:solidFill>
                <a:srgbClr val="000000"/>
              </a:solidFill>
            </a:endParaRPr>
          </a:p>
        </p:txBody>
      </p:sp>
    </p:spTree>
    <p:extLst>
      <p:ext uri="{BB962C8B-B14F-4D97-AF65-F5344CB8AC3E}">
        <p14:creationId xmlns:p14="http://schemas.microsoft.com/office/powerpoint/2010/main" val="185275700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2089341434"/>
      </p:ext>
    </p:extLst>
  </p:cSld>
  <p:clrMapOvr>
    <a:masterClrMapping/>
  </p:clrMapOvr>
  <p:transition spd="med">
    <p:wipe dir="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704922122"/>
      </p:ext>
    </p:extLst>
  </p:cSld>
  <p:clrMapOvr>
    <a:masterClrMapping/>
  </p:clrMapOvr>
  <p:transition spd="med">
    <p:wipe dir="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1" y="1709747"/>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1" y="4589472"/>
            <a:ext cx="10515600" cy="1500187"/>
          </a:xfrm>
        </p:spPr>
        <p:txBody>
          <a:bodyPr/>
          <a:lstStyle>
            <a:lvl1pPr marL="0" indent="0">
              <a:buNone/>
              <a:defRPr sz="2400"/>
            </a:lvl1pPr>
            <a:lvl2pPr marL="457178" indent="0">
              <a:buNone/>
              <a:defRPr sz="2000"/>
            </a:lvl2pPr>
            <a:lvl3pPr marL="914354" indent="0">
              <a:buNone/>
              <a:defRPr sz="1800"/>
            </a:lvl3pPr>
            <a:lvl4pPr marL="1371532" indent="0">
              <a:buNone/>
              <a:defRPr sz="1600"/>
            </a:lvl4pPr>
            <a:lvl5pPr marL="1828709" indent="0">
              <a:buNone/>
              <a:defRPr sz="1600"/>
            </a:lvl5pPr>
            <a:lvl6pPr marL="2285886" indent="0">
              <a:buNone/>
              <a:defRPr sz="1600"/>
            </a:lvl6pPr>
            <a:lvl7pPr marL="2743062" indent="0">
              <a:buNone/>
              <a:defRPr sz="1600"/>
            </a:lvl7pPr>
            <a:lvl8pPr marL="3200240" indent="0">
              <a:buNone/>
              <a:defRPr sz="1600"/>
            </a:lvl8pPr>
            <a:lvl9pPr marL="3657418" indent="0">
              <a:buNone/>
              <a:defRPr sz="1600"/>
            </a:lvl9pPr>
          </a:lstStyle>
          <a:p>
            <a:pPr lvl="0"/>
            <a:r>
              <a:rPr lang="it-IT"/>
              <a:t>Fare clic per modificare stili del testo dello schema</a:t>
            </a:r>
          </a:p>
        </p:txBody>
      </p:sp>
    </p:spTree>
    <p:extLst>
      <p:ext uri="{BB962C8B-B14F-4D97-AF65-F5344CB8AC3E}">
        <p14:creationId xmlns:p14="http://schemas.microsoft.com/office/powerpoint/2010/main" val="2415728504"/>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data 2"/>
          <p:cNvSpPr>
            <a:spLocks noGrp="1"/>
          </p:cNvSpPr>
          <p:nvPr>
            <p:ph type="dt" sz="half" idx="10"/>
          </p:nvPr>
        </p:nvSpPr>
        <p:spPr/>
        <p:txBody>
          <a:bodyPr/>
          <a:lstStyle/>
          <a:p>
            <a:fld id="{79064E75-69A0-4A8E-94CE-AA07D2F3F80D}" type="datetimeFigureOut">
              <a:rPr lang="en-US" smtClean="0"/>
              <a:t>5/6/2019</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424081082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6"/>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6"/>
            <a:ext cx="53848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608580519"/>
      </p:ext>
    </p:extLst>
  </p:cSld>
  <p:clrMapOvr>
    <a:masterClrMapping/>
  </p:clrMapOvr>
  <p:transition spd="med">
    <p:wipe dir="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40317" y="365129"/>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40319" y="1681163"/>
            <a:ext cx="5158316"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40319" y="2505075"/>
            <a:ext cx="5158316"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71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71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507528637"/>
      </p:ext>
    </p:extLst>
  </p:cSld>
  <p:clrMapOvr>
    <a:masterClrMapping/>
  </p:clrMapOvr>
  <p:transition spd="med">
    <p:wipe dir="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Tree>
    <p:extLst>
      <p:ext uri="{BB962C8B-B14F-4D97-AF65-F5344CB8AC3E}">
        <p14:creationId xmlns:p14="http://schemas.microsoft.com/office/powerpoint/2010/main" val="1618687157"/>
      </p:ext>
    </p:extLst>
  </p:cSld>
  <p:clrMapOvr>
    <a:masterClrMapping/>
  </p:clrMapOvr>
  <p:transition spd="med">
    <p:wipe dir="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6361499"/>
      </p:ext>
    </p:extLst>
  </p:cSld>
  <p:clrMapOvr>
    <a:masterClrMapping/>
  </p:clrMapOvr>
  <p:transition spd="med">
    <p:wipe dir="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717" y="987434"/>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166832555"/>
      </p:ext>
    </p:extLst>
  </p:cSld>
  <p:clrMapOvr>
    <a:masterClrMapping/>
  </p:clrMapOvr>
  <p:transition spd="med">
    <p:wipe dir="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40323" y="457200"/>
            <a:ext cx="393276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717" y="987434"/>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endParaRPr lang="it-IT" noProof="0"/>
          </a:p>
        </p:txBody>
      </p:sp>
      <p:sp>
        <p:nvSpPr>
          <p:cNvPr id="4" name="Segnaposto testo 3"/>
          <p:cNvSpPr>
            <a:spLocks noGrp="1"/>
          </p:cNvSpPr>
          <p:nvPr>
            <p:ph type="body" sz="half" idx="2"/>
          </p:nvPr>
        </p:nvSpPr>
        <p:spPr>
          <a:xfrm>
            <a:off x="840323" y="2057400"/>
            <a:ext cx="393276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Tree>
    <p:extLst>
      <p:ext uri="{BB962C8B-B14F-4D97-AF65-F5344CB8AC3E}">
        <p14:creationId xmlns:p14="http://schemas.microsoft.com/office/powerpoint/2010/main" val="2243725731"/>
      </p:ext>
    </p:extLst>
  </p:cSld>
  <p:clrMapOvr>
    <a:masterClrMapping/>
  </p:clrMapOvr>
  <p:transition spd="med">
    <p:wipe dir="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497708363"/>
      </p:ext>
    </p:extLst>
  </p:cSld>
  <p:clrMapOvr>
    <a:masterClrMapping/>
  </p:clrMapOvr>
  <p:transition spd="med">
    <p:wipe dir="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47"/>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47"/>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925336502"/>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9064E75-69A0-4A8E-94CE-AA07D2F3F80D}" type="datetimeFigureOut">
              <a:rPr lang="en-US" smtClean="0"/>
              <a:t>5/6/2019</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1193997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5183188" y="98743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79064E75-69A0-4A8E-94CE-AA07D2F3F80D}" type="datetimeFigureOut">
              <a:rPr lang="en-US" smtClean="0"/>
              <a:t>5/6/2019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2984013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5183188" y="987433"/>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79064E75-69A0-4A8E-94CE-AA07D2F3F80D}" type="datetimeFigureOut">
              <a:rPr lang="en-US" smtClean="0"/>
              <a:t>5/6/2019</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7836386F-8BD6-4336-9556-B27956AC3ADF}" type="slidenum">
              <a:rPr lang="en-US" smtClean="0"/>
              <a:t>‹N›</a:t>
            </a:fld>
            <a:endParaRPr lang="en-US"/>
          </a:p>
        </p:txBody>
      </p:sp>
    </p:spTree>
    <p:extLst>
      <p:ext uri="{BB962C8B-B14F-4D97-AF65-F5344CB8AC3E}">
        <p14:creationId xmlns:p14="http://schemas.microsoft.com/office/powerpoint/2010/main" val="663183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it-IT"/>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data 3"/>
          <p:cNvSpPr>
            <a:spLocks noGrp="1"/>
          </p:cNvSpPr>
          <p:nvPr>
            <p:ph type="dt" sz="half" idx="2"/>
          </p:nvPr>
        </p:nvSpPr>
        <p:spPr>
          <a:xfrm>
            <a:off x="838200" y="63563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064E75-69A0-4A8E-94CE-AA07D2F3F80D}" type="datetimeFigureOut">
              <a:rPr lang="en-US" smtClean="0"/>
              <a:t>5/6/2019</a:t>
            </a:fld>
            <a:endParaRPr lang="en-US"/>
          </a:p>
        </p:txBody>
      </p:sp>
      <p:sp>
        <p:nvSpPr>
          <p:cNvPr id="5" name="Segnaposto piè di pagina 4"/>
          <p:cNvSpPr>
            <a:spLocks noGrp="1"/>
          </p:cNvSpPr>
          <p:nvPr>
            <p:ph type="ftr" sz="quarter" idx="3"/>
          </p:nvPr>
        </p:nvSpPr>
        <p:spPr>
          <a:xfrm>
            <a:off x="4038600" y="63563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6386F-8BD6-4336-9556-B27956AC3ADF}" type="slidenum">
              <a:rPr lang="en-US" smtClean="0"/>
              <a:t>‹N›</a:t>
            </a:fld>
            <a:endParaRPr lang="en-US"/>
          </a:p>
        </p:txBody>
      </p:sp>
    </p:spTree>
    <p:extLst>
      <p:ext uri="{BB962C8B-B14F-4D97-AF65-F5344CB8AC3E}">
        <p14:creationId xmlns:p14="http://schemas.microsoft.com/office/powerpoint/2010/main" val="348144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 dello schema</a:t>
            </a:r>
          </a:p>
        </p:txBody>
      </p:sp>
      <p:sp>
        <p:nvSpPr>
          <p:cNvPr id="4099"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301060"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fontAlgn="base">
              <a:spcBef>
                <a:spcPct val="0"/>
              </a:spcBef>
              <a:spcAft>
                <a:spcPct val="0"/>
              </a:spcAft>
              <a:defRPr/>
            </a:pPr>
            <a:endParaRPr lang="it-IT">
              <a:solidFill>
                <a:srgbClr val="000000"/>
              </a:solidFill>
            </a:endParaRPr>
          </a:p>
        </p:txBody>
      </p:sp>
      <p:sp>
        <p:nvSpPr>
          <p:cNvPr id="301061"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fontAlgn="base">
              <a:spcBef>
                <a:spcPct val="0"/>
              </a:spcBef>
              <a:spcAft>
                <a:spcPct val="0"/>
              </a:spcAft>
              <a:defRPr/>
            </a:pPr>
            <a:endParaRPr lang="it-IT">
              <a:solidFill>
                <a:srgbClr val="000000"/>
              </a:solidFill>
            </a:endParaRPr>
          </a:p>
        </p:txBody>
      </p:sp>
      <p:sp>
        <p:nvSpPr>
          <p:cNvPr id="301062"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E5824B6A-A195-4CC8-83F0-366F51CF9B6B}" type="slidenum">
              <a:rPr lang="it-IT">
                <a:solidFill>
                  <a:srgbClr val="000000"/>
                </a:solidFill>
              </a:rPr>
              <a:pPr fontAlgn="base">
                <a:spcBef>
                  <a:spcPct val="0"/>
                </a:spcBef>
                <a:spcAft>
                  <a:spcPct val="0"/>
                </a:spcAft>
                <a:defRPr/>
              </a:pPr>
              <a:t>‹N›</a:t>
            </a:fld>
            <a:endParaRPr lang="it-IT">
              <a:solidFill>
                <a:srgbClr val="000000"/>
              </a:solidFill>
            </a:endParaRPr>
          </a:p>
        </p:txBody>
      </p:sp>
    </p:spTree>
    <p:extLst>
      <p:ext uri="{BB962C8B-B14F-4D97-AF65-F5344CB8AC3E}">
        <p14:creationId xmlns:p14="http://schemas.microsoft.com/office/powerpoint/2010/main" val="41783085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3600" kern="12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anose="02020603050405020304" pitchFamily="18" charset="0"/>
        </a:defRPr>
      </a:lvl2pPr>
      <a:lvl3pPr algn="ctr" rtl="0" eaLnBrk="0" fontAlgn="base" hangingPunct="0">
        <a:spcBef>
          <a:spcPct val="0"/>
        </a:spcBef>
        <a:spcAft>
          <a:spcPct val="0"/>
        </a:spcAft>
        <a:defRPr sz="3600">
          <a:solidFill>
            <a:schemeClr val="tx2"/>
          </a:solidFill>
          <a:latin typeface="Times New Roman" panose="02020603050405020304" pitchFamily="18" charset="0"/>
        </a:defRPr>
      </a:lvl3pPr>
      <a:lvl4pPr algn="ctr" rtl="0" eaLnBrk="0" fontAlgn="base" hangingPunct="0">
        <a:spcBef>
          <a:spcPct val="0"/>
        </a:spcBef>
        <a:spcAft>
          <a:spcPct val="0"/>
        </a:spcAft>
        <a:defRPr sz="3600">
          <a:solidFill>
            <a:schemeClr val="tx2"/>
          </a:solidFill>
          <a:latin typeface="Times New Roman" panose="02020603050405020304" pitchFamily="18" charset="0"/>
        </a:defRPr>
      </a:lvl4pPr>
      <a:lvl5pPr algn="ctr" rtl="0" eaLnBrk="0" fontAlgn="base" hangingPunct="0">
        <a:spcBef>
          <a:spcPct val="0"/>
        </a:spcBef>
        <a:spcAft>
          <a:spcPct val="0"/>
        </a:spcAft>
        <a:defRPr sz="3600">
          <a:solidFill>
            <a:schemeClr val="tx2"/>
          </a:solidFill>
          <a:latin typeface="Times New Roman" panose="02020603050405020304" pitchFamily="18" charset="0"/>
        </a:defRPr>
      </a:lvl5pPr>
      <a:lvl6pPr marL="457178" algn="ctr" rtl="0" fontAlgn="base">
        <a:spcBef>
          <a:spcPct val="0"/>
        </a:spcBef>
        <a:spcAft>
          <a:spcPct val="0"/>
        </a:spcAft>
        <a:defRPr sz="3600">
          <a:solidFill>
            <a:schemeClr val="tx2"/>
          </a:solidFill>
          <a:latin typeface="Times New Roman" panose="02020603050405020304" pitchFamily="18" charset="0"/>
        </a:defRPr>
      </a:lvl6pPr>
      <a:lvl7pPr marL="914354" algn="ctr" rtl="0" fontAlgn="base">
        <a:spcBef>
          <a:spcPct val="0"/>
        </a:spcBef>
        <a:spcAft>
          <a:spcPct val="0"/>
        </a:spcAft>
        <a:defRPr sz="3600">
          <a:solidFill>
            <a:schemeClr val="tx2"/>
          </a:solidFill>
          <a:latin typeface="Times New Roman" panose="02020603050405020304" pitchFamily="18" charset="0"/>
        </a:defRPr>
      </a:lvl7pPr>
      <a:lvl8pPr marL="1371532" algn="ctr" rtl="0" fontAlgn="base">
        <a:spcBef>
          <a:spcPct val="0"/>
        </a:spcBef>
        <a:spcAft>
          <a:spcPct val="0"/>
        </a:spcAft>
        <a:defRPr sz="3600">
          <a:solidFill>
            <a:schemeClr val="tx2"/>
          </a:solidFill>
          <a:latin typeface="Times New Roman" panose="02020603050405020304" pitchFamily="18" charset="0"/>
        </a:defRPr>
      </a:lvl8pPr>
      <a:lvl9pPr marL="1828709" algn="ctr" rtl="0" fontAlgn="base">
        <a:spcBef>
          <a:spcPct val="0"/>
        </a:spcBef>
        <a:spcAft>
          <a:spcPct val="0"/>
        </a:spcAft>
        <a:defRPr sz="3600">
          <a:solidFill>
            <a:schemeClr val="tx2"/>
          </a:solidFill>
          <a:latin typeface="Times New Roman" panose="02020603050405020304" pitchFamily="18" charset="0"/>
        </a:defRPr>
      </a:lvl9pPr>
    </p:titleStyle>
    <p:bodyStyle>
      <a:lvl1pPr marL="342882" indent="-342882" algn="l" rtl="0" eaLnBrk="0" fontAlgn="base" hangingPunct="0">
        <a:spcBef>
          <a:spcPct val="20000"/>
        </a:spcBef>
        <a:spcAft>
          <a:spcPct val="0"/>
        </a:spcAft>
        <a:buChar char="•"/>
        <a:defRPr sz="3200" kern="1200">
          <a:solidFill>
            <a:schemeClr val="tx1"/>
          </a:solidFill>
          <a:latin typeface="+mn-lt"/>
          <a:ea typeface="+mn-ea"/>
          <a:cs typeface="+mn-cs"/>
        </a:defRPr>
      </a:lvl1pPr>
      <a:lvl2pPr marL="742913" indent="-285737" algn="l" rtl="0" eaLnBrk="0" fontAlgn="base" hangingPunct="0">
        <a:spcBef>
          <a:spcPct val="20000"/>
        </a:spcBef>
        <a:spcAft>
          <a:spcPct val="0"/>
        </a:spcAft>
        <a:buChar char="–"/>
        <a:defRPr sz="2800" kern="1200">
          <a:solidFill>
            <a:schemeClr val="tx1"/>
          </a:solidFill>
          <a:latin typeface="+mn-lt"/>
          <a:ea typeface="+mn-ea"/>
          <a:cs typeface="+mn-cs"/>
        </a:defRPr>
      </a:lvl2pPr>
      <a:lvl3pPr marL="1142942" indent="-228589" algn="l" rtl="0" eaLnBrk="0" fontAlgn="base" hangingPunct="0">
        <a:spcBef>
          <a:spcPct val="20000"/>
        </a:spcBef>
        <a:spcAft>
          <a:spcPct val="0"/>
        </a:spcAft>
        <a:buChar char="•"/>
        <a:defRPr sz="2400" kern="1200">
          <a:solidFill>
            <a:schemeClr val="tx1"/>
          </a:solidFill>
          <a:latin typeface="+mn-lt"/>
          <a:ea typeface="+mn-ea"/>
          <a:cs typeface="+mn-cs"/>
        </a:defRPr>
      </a:lvl3pPr>
      <a:lvl4pPr marL="1600120" indent="-228589" algn="l" rtl="0" eaLnBrk="0" fontAlgn="base" hangingPunct="0">
        <a:spcBef>
          <a:spcPct val="20000"/>
        </a:spcBef>
        <a:spcAft>
          <a:spcPct val="0"/>
        </a:spcAft>
        <a:buChar char="–"/>
        <a:defRPr sz="2000" kern="1200">
          <a:solidFill>
            <a:schemeClr val="tx1"/>
          </a:solidFill>
          <a:latin typeface="+mn-lt"/>
          <a:ea typeface="+mn-ea"/>
          <a:cs typeface="+mn-cs"/>
        </a:defRPr>
      </a:lvl4pPr>
      <a:lvl5pPr marL="2057298" indent="-228589" algn="l" rtl="0" eaLnBrk="0" fontAlgn="base" hangingPunct="0">
        <a:spcBef>
          <a:spcPct val="20000"/>
        </a:spcBef>
        <a:spcAft>
          <a:spcPct val="0"/>
        </a:spcAft>
        <a:buChar char="»"/>
        <a:defRPr sz="20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Rectangle 3"/>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172" name="Text Box 4"/>
          <p:cNvSpPr txBox="1">
            <a:spLocks noChangeArrowheads="1"/>
          </p:cNvSpPr>
          <p:nvPr userDrawn="1"/>
        </p:nvSpPr>
        <p:spPr bwMode="auto">
          <a:xfrm>
            <a:off x="11176003" y="6542088"/>
            <a:ext cx="56778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20000"/>
              </a:spcBef>
              <a:spcAft>
                <a:spcPct val="0"/>
              </a:spcAft>
              <a:buSzPct val="75000"/>
              <a:buFont typeface="Wingdings" panose="05000000000000000000" pitchFamily="2" charset="2"/>
              <a:buNone/>
              <a:defRPr/>
            </a:pPr>
            <a:r>
              <a:rPr lang="en-US" sz="900">
                <a:solidFill>
                  <a:srgbClr val="000000"/>
                </a:solidFill>
                <a:latin typeface="Arial" panose="020B0604020202020204" pitchFamily="34" charset="0"/>
              </a:rPr>
              <a:t>11 | </a:t>
            </a:r>
            <a:fld id="{48678908-2320-4C7B-9FF4-C83CD7C097DC}" type="slidenum">
              <a:rPr lang="en-US" sz="900" smtClean="0">
                <a:solidFill>
                  <a:srgbClr val="000000"/>
                </a:solidFill>
                <a:latin typeface="Arial" panose="020B0604020202020204" pitchFamily="34" charset="0"/>
              </a:rPr>
              <a:pPr fontAlgn="base">
                <a:spcBef>
                  <a:spcPct val="20000"/>
                </a:spcBef>
                <a:spcAft>
                  <a:spcPct val="0"/>
                </a:spcAft>
                <a:buSzPct val="75000"/>
                <a:buFont typeface="Wingdings" panose="05000000000000000000" pitchFamily="2" charset="2"/>
                <a:buNone/>
                <a:defRPr/>
              </a:pPr>
              <a:t>‹N›</a:t>
            </a:fld>
            <a:endParaRPr lang="en-US" sz="900">
              <a:solidFill>
                <a:srgbClr val="000000"/>
              </a:solidFill>
              <a:latin typeface="Arial" panose="020B0604020202020204" pitchFamily="34" charset="0"/>
            </a:endParaRPr>
          </a:p>
        </p:txBody>
      </p:sp>
      <p:sp>
        <p:nvSpPr>
          <p:cNvPr id="7173" name="Text Box 5"/>
          <p:cNvSpPr txBox="1">
            <a:spLocks noChangeArrowheads="1"/>
          </p:cNvSpPr>
          <p:nvPr userDrawn="1"/>
        </p:nvSpPr>
        <p:spPr bwMode="auto">
          <a:xfrm>
            <a:off x="609601" y="6542088"/>
            <a:ext cx="462979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20000"/>
              </a:spcBef>
              <a:spcAft>
                <a:spcPct val="0"/>
              </a:spcAft>
              <a:buSzPct val="75000"/>
              <a:buFont typeface="Wingdings" panose="05000000000000000000" pitchFamily="2" charset="2"/>
              <a:buNone/>
              <a:defRPr/>
            </a:pPr>
            <a:r>
              <a:rPr lang="en-US" sz="900">
                <a:solidFill>
                  <a:srgbClr val="000000"/>
                </a:solidFill>
                <a:latin typeface="Arial" panose="020B0604020202020204" pitchFamily="34" charset="0"/>
              </a:rPr>
              <a:t>Cowen-Tabarrok, PRINCIPI DI ECONOMIA, Zanichelli editore S.p.A. Copyright © 2011</a:t>
            </a:r>
          </a:p>
        </p:txBody>
      </p:sp>
    </p:spTree>
    <p:extLst>
      <p:ext uri="{BB962C8B-B14F-4D97-AF65-F5344CB8AC3E}">
        <p14:creationId xmlns:p14="http://schemas.microsoft.com/office/powerpoint/2010/main" val="202356930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spd="med">
    <p:wipe dir="r"/>
  </p:transition>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178"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354"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532"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709"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882" indent="-342882" algn="l" rtl="0" eaLnBrk="0" fontAlgn="base" hangingPunct="0">
        <a:spcBef>
          <a:spcPct val="20000"/>
        </a:spcBef>
        <a:spcAft>
          <a:spcPct val="0"/>
        </a:spcAft>
        <a:buChar char="•"/>
        <a:defRPr sz="3200" kern="1200">
          <a:solidFill>
            <a:schemeClr val="tx1"/>
          </a:solidFill>
          <a:latin typeface="+mn-lt"/>
          <a:ea typeface="+mn-ea"/>
          <a:cs typeface="+mn-cs"/>
        </a:defRPr>
      </a:lvl1pPr>
      <a:lvl2pPr marL="742913" indent="-285737" algn="l" rtl="0" eaLnBrk="0" fontAlgn="base" hangingPunct="0">
        <a:spcBef>
          <a:spcPct val="20000"/>
        </a:spcBef>
        <a:spcAft>
          <a:spcPct val="0"/>
        </a:spcAft>
        <a:buChar char="–"/>
        <a:defRPr sz="2800" kern="1200">
          <a:solidFill>
            <a:schemeClr val="tx1"/>
          </a:solidFill>
          <a:latin typeface="+mn-lt"/>
          <a:ea typeface="+mn-ea"/>
          <a:cs typeface="+mn-cs"/>
        </a:defRPr>
      </a:lvl2pPr>
      <a:lvl3pPr marL="1142942" indent="-228589" algn="l" rtl="0" eaLnBrk="0" fontAlgn="base" hangingPunct="0">
        <a:spcBef>
          <a:spcPct val="20000"/>
        </a:spcBef>
        <a:spcAft>
          <a:spcPct val="0"/>
        </a:spcAft>
        <a:buChar char="•"/>
        <a:defRPr sz="2400" kern="1200">
          <a:solidFill>
            <a:schemeClr val="tx1"/>
          </a:solidFill>
          <a:latin typeface="+mn-lt"/>
          <a:ea typeface="+mn-ea"/>
          <a:cs typeface="+mn-cs"/>
        </a:defRPr>
      </a:lvl3pPr>
      <a:lvl4pPr marL="1600120" indent="-228589" algn="l" rtl="0" eaLnBrk="0" fontAlgn="base" hangingPunct="0">
        <a:spcBef>
          <a:spcPct val="20000"/>
        </a:spcBef>
        <a:spcAft>
          <a:spcPct val="0"/>
        </a:spcAft>
        <a:buChar char="–"/>
        <a:defRPr sz="2000" kern="1200">
          <a:solidFill>
            <a:schemeClr val="tx1"/>
          </a:solidFill>
          <a:latin typeface="+mn-lt"/>
          <a:ea typeface="+mn-ea"/>
          <a:cs typeface="+mn-cs"/>
        </a:defRPr>
      </a:lvl4pPr>
      <a:lvl5pPr marL="2057298" indent="-228589" algn="l" rtl="0" eaLnBrk="0" fontAlgn="base" hangingPunct="0">
        <a:spcBef>
          <a:spcPct val="20000"/>
        </a:spcBef>
        <a:spcAft>
          <a:spcPct val="0"/>
        </a:spcAft>
        <a:buChar char="»"/>
        <a:defRPr sz="20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050"/>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8195" name="Rectangle 2051"/>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196" name="Text Box 2052"/>
          <p:cNvSpPr txBox="1">
            <a:spLocks noChangeArrowheads="1"/>
          </p:cNvSpPr>
          <p:nvPr userDrawn="1"/>
        </p:nvSpPr>
        <p:spPr bwMode="auto">
          <a:xfrm>
            <a:off x="11176003" y="6542088"/>
            <a:ext cx="56778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20000"/>
              </a:spcBef>
              <a:spcAft>
                <a:spcPct val="0"/>
              </a:spcAft>
              <a:buSzPct val="75000"/>
              <a:buFont typeface="Wingdings" panose="05000000000000000000" pitchFamily="2" charset="2"/>
              <a:buNone/>
              <a:defRPr/>
            </a:pPr>
            <a:r>
              <a:rPr lang="en-US" sz="900">
                <a:solidFill>
                  <a:srgbClr val="000000"/>
                </a:solidFill>
                <a:latin typeface="Arial" panose="020B0604020202020204" pitchFamily="34" charset="0"/>
              </a:rPr>
              <a:t>12 | </a:t>
            </a:r>
            <a:fld id="{23CA4D6B-9A49-405D-BA82-33556D4BEED4}" type="slidenum">
              <a:rPr lang="en-US" sz="900" smtClean="0">
                <a:solidFill>
                  <a:srgbClr val="000000"/>
                </a:solidFill>
                <a:latin typeface="Arial" panose="020B0604020202020204" pitchFamily="34" charset="0"/>
              </a:rPr>
              <a:pPr fontAlgn="base">
                <a:spcBef>
                  <a:spcPct val="20000"/>
                </a:spcBef>
                <a:spcAft>
                  <a:spcPct val="0"/>
                </a:spcAft>
                <a:buSzPct val="75000"/>
                <a:buFont typeface="Wingdings" panose="05000000000000000000" pitchFamily="2" charset="2"/>
                <a:buNone/>
                <a:defRPr/>
              </a:pPr>
              <a:t>‹N›</a:t>
            </a:fld>
            <a:endParaRPr lang="en-US" sz="900">
              <a:solidFill>
                <a:srgbClr val="000000"/>
              </a:solidFill>
              <a:latin typeface="Arial" panose="020B0604020202020204" pitchFamily="34" charset="0"/>
            </a:endParaRPr>
          </a:p>
        </p:txBody>
      </p:sp>
      <p:sp>
        <p:nvSpPr>
          <p:cNvPr id="8197" name="Text Box 2053"/>
          <p:cNvSpPr txBox="1">
            <a:spLocks noChangeArrowheads="1"/>
          </p:cNvSpPr>
          <p:nvPr userDrawn="1"/>
        </p:nvSpPr>
        <p:spPr bwMode="auto">
          <a:xfrm>
            <a:off x="609601" y="6542088"/>
            <a:ext cx="462979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20000"/>
              </a:spcBef>
              <a:spcAft>
                <a:spcPct val="0"/>
              </a:spcAft>
              <a:buSzPct val="75000"/>
              <a:buFont typeface="Wingdings" panose="05000000000000000000" pitchFamily="2" charset="2"/>
              <a:buNone/>
              <a:defRPr/>
            </a:pPr>
            <a:r>
              <a:rPr lang="en-US" sz="900">
                <a:solidFill>
                  <a:srgbClr val="000000"/>
                </a:solidFill>
                <a:latin typeface="Arial" panose="020B0604020202020204" pitchFamily="34" charset="0"/>
              </a:rPr>
              <a:t>Cowen-Tabarrok, PRINCIPI DI ECONOMIA, Zanichelli editore S.p.A. Copyright © 2011</a:t>
            </a:r>
          </a:p>
        </p:txBody>
      </p:sp>
    </p:spTree>
    <p:extLst>
      <p:ext uri="{BB962C8B-B14F-4D97-AF65-F5344CB8AC3E}">
        <p14:creationId xmlns:p14="http://schemas.microsoft.com/office/powerpoint/2010/main" val="360385279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spd="med">
    <p:wipe dir="r"/>
  </p:transition>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178"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354"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532"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709"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882" indent="-342882" algn="l" rtl="0" eaLnBrk="0" fontAlgn="base" hangingPunct="0">
        <a:spcBef>
          <a:spcPct val="20000"/>
        </a:spcBef>
        <a:spcAft>
          <a:spcPct val="0"/>
        </a:spcAft>
        <a:buChar char="•"/>
        <a:defRPr sz="3200" kern="1200">
          <a:solidFill>
            <a:schemeClr val="tx1"/>
          </a:solidFill>
          <a:latin typeface="+mn-lt"/>
          <a:ea typeface="+mn-ea"/>
          <a:cs typeface="+mn-cs"/>
        </a:defRPr>
      </a:lvl1pPr>
      <a:lvl2pPr marL="742913" indent="-285737" algn="l" rtl="0" eaLnBrk="0" fontAlgn="base" hangingPunct="0">
        <a:spcBef>
          <a:spcPct val="20000"/>
        </a:spcBef>
        <a:spcAft>
          <a:spcPct val="0"/>
        </a:spcAft>
        <a:buChar char="–"/>
        <a:defRPr sz="2800" kern="1200">
          <a:solidFill>
            <a:schemeClr val="tx1"/>
          </a:solidFill>
          <a:latin typeface="+mn-lt"/>
          <a:ea typeface="+mn-ea"/>
          <a:cs typeface="+mn-cs"/>
        </a:defRPr>
      </a:lvl2pPr>
      <a:lvl3pPr marL="1142942" indent="-228589" algn="l" rtl="0" eaLnBrk="0" fontAlgn="base" hangingPunct="0">
        <a:spcBef>
          <a:spcPct val="20000"/>
        </a:spcBef>
        <a:spcAft>
          <a:spcPct val="0"/>
        </a:spcAft>
        <a:buChar char="•"/>
        <a:defRPr sz="2400" kern="1200">
          <a:solidFill>
            <a:schemeClr val="tx1"/>
          </a:solidFill>
          <a:latin typeface="+mn-lt"/>
          <a:ea typeface="+mn-ea"/>
          <a:cs typeface="+mn-cs"/>
        </a:defRPr>
      </a:lvl3pPr>
      <a:lvl4pPr marL="1600120" indent="-228589" algn="l" rtl="0" eaLnBrk="0" fontAlgn="base" hangingPunct="0">
        <a:spcBef>
          <a:spcPct val="20000"/>
        </a:spcBef>
        <a:spcAft>
          <a:spcPct val="0"/>
        </a:spcAft>
        <a:buChar char="–"/>
        <a:defRPr sz="2000" kern="1200">
          <a:solidFill>
            <a:schemeClr val="tx1"/>
          </a:solidFill>
          <a:latin typeface="+mn-lt"/>
          <a:ea typeface="+mn-ea"/>
          <a:cs typeface="+mn-cs"/>
        </a:defRPr>
      </a:lvl4pPr>
      <a:lvl5pPr marL="2057298" indent="-228589" algn="l" rtl="0" eaLnBrk="0" fontAlgn="base" hangingPunct="0">
        <a:spcBef>
          <a:spcPct val="20000"/>
        </a:spcBef>
        <a:spcAft>
          <a:spcPct val="0"/>
        </a:spcAft>
        <a:buChar char="»"/>
        <a:defRPr sz="20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 dello schema</a:t>
            </a:r>
          </a:p>
        </p:txBody>
      </p:sp>
      <p:sp>
        <p:nvSpPr>
          <p:cNvPr id="3075"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297988" name="Rectangle 4"/>
          <p:cNvSpPr>
            <a:spLocks noGrp="1" noChangeArrowheads="1"/>
          </p:cNvSpPr>
          <p:nvPr>
            <p:ph type="dt" sz="half" idx="2"/>
          </p:nvPr>
        </p:nvSpPr>
        <p:spPr bwMode="auto">
          <a:xfrm>
            <a:off x="9144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fontAlgn="base">
              <a:spcBef>
                <a:spcPct val="0"/>
              </a:spcBef>
              <a:spcAft>
                <a:spcPct val="0"/>
              </a:spcAft>
              <a:defRPr/>
            </a:pPr>
            <a:endParaRPr lang="it-IT">
              <a:solidFill>
                <a:srgbClr val="000000"/>
              </a:solidFill>
            </a:endParaRPr>
          </a:p>
        </p:txBody>
      </p:sp>
      <p:sp>
        <p:nvSpPr>
          <p:cNvPr id="297989" name="Rectangle 5"/>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fontAlgn="base">
              <a:spcBef>
                <a:spcPct val="0"/>
              </a:spcBef>
              <a:spcAft>
                <a:spcPct val="0"/>
              </a:spcAft>
              <a:defRPr/>
            </a:pPr>
            <a:endParaRPr lang="it-IT">
              <a:solidFill>
                <a:srgbClr val="000000"/>
              </a:solidFill>
            </a:endParaRPr>
          </a:p>
        </p:txBody>
      </p:sp>
      <p:sp>
        <p:nvSpPr>
          <p:cNvPr id="297990" name="Rectangle 6"/>
          <p:cNvSpPr>
            <a:spLocks noGrp="1" noChangeArrowheads="1"/>
          </p:cNvSpPr>
          <p:nvPr>
            <p:ph type="sldNum" sz="quarter" idx="4"/>
          </p:nvPr>
        </p:nvSpPr>
        <p:spPr bwMode="auto">
          <a:xfrm>
            <a:off x="8737600" y="62484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fontAlgn="base">
              <a:spcBef>
                <a:spcPct val="0"/>
              </a:spcBef>
              <a:spcAft>
                <a:spcPct val="0"/>
              </a:spcAft>
              <a:defRPr/>
            </a:pPr>
            <a:fld id="{1437ABCF-2FFE-4279-A2E3-02B041DBE8EC}" type="slidenum">
              <a:rPr lang="it-IT">
                <a:solidFill>
                  <a:srgbClr val="000000"/>
                </a:solidFill>
              </a:rPr>
              <a:pPr fontAlgn="base">
                <a:spcBef>
                  <a:spcPct val="0"/>
                </a:spcBef>
                <a:spcAft>
                  <a:spcPct val="0"/>
                </a:spcAft>
                <a:defRPr/>
              </a:pPr>
              <a:t>‹N›</a:t>
            </a:fld>
            <a:endParaRPr lang="it-IT">
              <a:solidFill>
                <a:srgbClr val="000000"/>
              </a:solidFill>
            </a:endParaRPr>
          </a:p>
        </p:txBody>
      </p:sp>
    </p:spTree>
    <p:extLst>
      <p:ext uri="{BB962C8B-B14F-4D97-AF65-F5344CB8AC3E}">
        <p14:creationId xmlns:p14="http://schemas.microsoft.com/office/powerpoint/2010/main" val="165309956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ctr" rtl="0" eaLnBrk="0" fontAlgn="base" hangingPunct="0">
        <a:spcBef>
          <a:spcPct val="0"/>
        </a:spcBef>
        <a:spcAft>
          <a:spcPct val="0"/>
        </a:spcAft>
        <a:defRPr sz="3600" kern="12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imes New Roman" panose="02020603050405020304" pitchFamily="18" charset="0"/>
          <a:cs typeface="Arial" panose="020B0604020202020204" pitchFamily="34" charset="0"/>
        </a:defRPr>
      </a:lvl2pPr>
      <a:lvl3pPr algn="ctr" rtl="0" eaLnBrk="0" fontAlgn="base" hangingPunct="0">
        <a:spcBef>
          <a:spcPct val="0"/>
        </a:spcBef>
        <a:spcAft>
          <a:spcPct val="0"/>
        </a:spcAft>
        <a:defRPr sz="3600">
          <a:solidFill>
            <a:schemeClr val="tx2"/>
          </a:solidFill>
          <a:latin typeface="Times New Roman" panose="02020603050405020304" pitchFamily="18" charset="0"/>
          <a:cs typeface="Arial" panose="020B0604020202020204" pitchFamily="34" charset="0"/>
        </a:defRPr>
      </a:lvl3pPr>
      <a:lvl4pPr algn="ctr" rtl="0" eaLnBrk="0" fontAlgn="base" hangingPunct="0">
        <a:spcBef>
          <a:spcPct val="0"/>
        </a:spcBef>
        <a:spcAft>
          <a:spcPct val="0"/>
        </a:spcAft>
        <a:defRPr sz="3600">
          <a:solidFill>
            <a:schemeClr val="tx2"/>
          </a:solidFill>
          <a:latin typeface="Times New Roman" panose="02020603050405020304" pitchFamily="18" charset="0"/>
          <a:cs typeface="Arial" panose="020B0604020202020204" pitchFamily="34" charset="0"/>
        </a:defRPr>
      </a:lvl4pPr>
      <a:lvl5pPr algn="ctr" rtl="0" eaLnBrk="0" fontAlgn="base" hangingPunct="0">
        <a:spcBef>
          <a:spcPct val="0"/>
        </a:spcBef>
        <a:spcAft>
          <a:spcPct val="0"/>
        </a:spcAft>
        <a:defRPr sz="3600">
          <a:solidFill>
            <a:schemeClr val="tx2"/>
          </a:solidFill>
          <a:latin typeface="Times New Roman" panose="02020603050405020304" pitchFamily="18" charset="0"/>
          <a:cs typeface="Arial" panose="020B0604020202020204" pitchFamily="34" charset="0"/>
        </a:defRPr>
      </a:lvl5pPr>
      <a:lvl6pPr marL="457178" algn="ctr" rtl="0" fontAlgn="base">
        <a:spcBef>
          <a:spcPct val="0"/>
        </a:spcBef>
        <a:spcAft>
          <a:spcPct val="0"/>
        </a:spcAft>
        <a:defRPr sz="3600">
          <a:solidFill>
            <a:schemeClr val="tx2"/>
          </a:solidFill>
          <a:latin typeface="Times New Roman" panose="02020603050405020304" pitchFamily="18" charset="0"/>
          <a:cs typeface="Arial" panose="020B0604020202020204" pitchFamily="34" charset="0"/>
        </a:defRPr>
      </a:lvl6pPr>
      <a:lvl7pPr marL="914354" algn="ctr" rtl="0" fontAlgn="base">
        <a:spcBef>
          <a:spcPct val="0"/>
        </a:spcBef>
        <a:spcAft>
          <a:spcPct val="0"/>
        </a:spcAft>
        <a:defRPr sz="3600">
          <a:solidFill>
            <a:schemeClr val="tx2"/>
          </a:solidFill>
          <a:latin typeface="Times New Roman" panose="02020603050405020304" pitchFamily="18" charset="0"/>
          <a:cs typeface="Arial" panose="020B0604020202020204" pitchFamily="34" charset="0"/>
        </a:defRPr>
      </a:lvl7pPr>
      <a:lvl8pPr marL="1371532" algn="ctr" rtl="0" fontAlgn="base">
        <a:spcBef>
          <a:spcPct val="0"/>
        </a:spcBef>
        <a:spcAft>
          <a:spcPct val="0"/>
        </a:spcAft>
        <a:defRPr sz="3600">
          <a:solidFill>
            <a:schemeClr val="tx2"/>
          </a:solidFill>
          <a:latin typeface="Times New Roman" panose="02020603050405020304" pitchFamily="18" charset="0"/>
          <a:cs typeface="Arial" panose="020B0604020202020204" pitchFamily="34" charset="0"/>
        </a:defRPr>
      </a:lvl8pPr>
      <a:lvl9pPr marL="1828709" algn="ctr" rtl="0" fontAlgn="base">
        <a:spcBef>
          <a:spcPct val="0"/>
        </a:spcBef>
        <a:spcAft>
          <a:spcPct val="0"/>
        </a:spcAft>
        <a:defRPr sz="3600">
          <a:solidFill>
            <a:schemeClr val="tx2"/>
          </a:solidFill>
          <a:latin typeface="Times New Roman" panose="02020603050405020304" pitchFamily="18" charset="0"/>
          <a:cs typeface="Arial" panose="020B0604020202020204" pitchFamily="34" charset="0"/>
        </a:defRPr>
      </a:lvl9pPr>
    </p:titleStyle>
    <p:bodyStyle>
      <a:lvl1pPr marL="342882" indent="-342882" algn="l" rtl="0" eaLnBrk="0" fontAlgn="base" hangingPunct="0">
        <a:spcBef>
          <a:spcPct val="20000"/>
        </a:spcBef>
        <a:spcAft>
          <a:spcPct val="0"/>
        </a:spcAft>
        <a:buChar char="•"/>
        <a:defRPr sz="3200" kern="1200">
          <a:solidFill>
            <a:schemeClr val="tx1"/>
          </a:solidFill>
          <a:latin typeface="+mn-lt"/>
          <a:ea typeface="+mn-ea"/>
          <a:cs typeface="+mn-cs"/>
        </a:defRPr>
      </a:lvl1pPr>
      <a:lvl2pPr marL="742913" indent="-285737" algn="l" rtl="0" eaLnBrk="0" fontAlgn="base" hangingPunct="0">
        <a:spcBef>
          <a:spcPct val="20000"/>
        </a:spcBef>
        <a:spcAft>
          <a:spcPct val="0"/>
        </a:spcAft>
        <a:buChar char="–"/>
        <a:defRPr sz="2800" kern="1200">
          <a:solidFill>
            <a:schemeClr val="tx1"/>
          </a:solidFill>
          <a:latin typeface="+mn-lt"/>
          <a:ea typeface="+mn-ea"/>
          <a:cs typeface="+mn-cs"/>
        </a:defRPr>
      </a:lvl2pPr>
      <a:lvl3pPr marL="1142942" indent="-228589" algn="l" rtl="0" eaLnBrk="0" fontAlgn="base" hangingPunct="0">
        <a:spcBef>
          <a:spcPct val="20000"/>
        </a:spcBef>
        <a:spcAft>
          <a:spcPct val="0"/>
        </a:spcAft>
        <a:buChar char="•"/>
        <a:defRPr sz="2400" kern="1200">
          <a:solidFill>
            <a:schemeClr val="tx1"/>
          </a:solidFill>
          <a:latin typeface="+mn-lt"/>
          <a:ea typeface="+mn-ea"/>
          <a:cs typeface="+mn-cs"/>
        </a:defRPr>
      </a:lvl3pPr>
      <a:lvl4pPr marL="1600120" indent="-228589" algn="l" rtl="0" eaLnBrk="0" fontAlgn="base" hangingPunct="0">
        <a:spcBef>
          <a:spcPct val="20000"/>
        </a:spcBef>
        <a:spcAft>
          <a:spcPct val="0"/>
        </a:spcAft>
        <a:buChar char="–"/>
        <a:defRPr sz="2000" kern="1200">
          <a:solidFill>
            <a:schemeClr val="tx1"/>
          </a:solidFill>
          <a:latin typeface="+mn-lt"/>
          <a:ea typeface="+mn-ea"/>
          <a:cs typeface="+mn-cs"/>
        </a:defRPr>
      </a:lvl4pPr>
      <a:lvl5pPr marL="2057298" indent="-228589" algn="l" rtl="0" eaLnBrk="0" fontAlgn="base" hangingPunct="0">
        <a:spcBef>
          <a:spcPct val="20000"/>
        </a:spcBef>
        <a:spcAft>
          <a:spcPct val="0"/>
        </a:spcAft>
        <a:buChar char="»"/>
        <a:defRPr sz="20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026"/>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9219" name="Rectangle 1027"/>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20" name="Text Box 1028"/>
          <p:cNvSpPr txBox="1">
            <a:spLocks noChangeArrowheads="1"/>
          </p:cNvSpPr>
          <p:nvPr userDrawn="1"/>
        </p:nvSpPr>
        <p:spPr bwMode="auto">
          <a:xfrm>
            <a:off x="11176003" y="6542088"/>
            <a:ext cx="56778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20000"/>
              </a:spcBef>
              <a:spcAft>
                <a:spcPct val="0"/>
              </a:spcAft>
              <a:buSzPct val="75000"/>
              <a:buFont typeface="Wingdings" panose="05000000000000000000" pitchFamily="2" charset="2"/>
              <a:buNone/>
              <a:defRPr/>
            </a:pPr>
            <a:r>
              <a:rPr lang="en-US" sz="900">
                <a:solidFill>
                  <a:srgbClr val="000000"/>
                </a:solidFill>
                <a:latin typeface="Arial" panose="020B0604020202020204" pitchFamily="34" charset="0"/>
              </a:rPr>
              <a:t>13 | </a:t>
            </a:r>
            <a:fld id="{1B35F12E-9483-4C1D-8FCC-CA640812D6E5}" type="slidenum">
              <a:rPr lang="en-US" sz="900" smtClean="0">
                <a:solidFill>
                  <a:srgbClr val="000000"/>
                </a:solidFill>
                <a:latin typeface="Arial" panose="020B0604020202020204" pitchFamily="34" charset="0"/>
              </a:rPr>
              <a:pPr fontAlgn="base">
                <a:spcBef>
                  <a:spcPct val="20000"/>
                </a:spcBef>
                <a:spcAft>
                  <a:spcPct val="0"/>
                </a:spcAft>
                <a:buSzPct val="75000"/>
                <a:buFont typeface="Wingdings" panose="05000000000000000000" pitchFamily="2" charset="2"/>
                <a:buNone/>
                <a:defRPr/>
              </a:pPr>
              <a:t>‹N›</a:t>
            </a:fld>
            <a:endParaRPr lang="en-US" sz="900">
              <a:solidFill>
                <a:srgbClr val="000000"/>
              </a:solidFill>
              <a:latin typeface="Arial" panose="020B0604020202020204" pitchFamily="34" charset="0"/>
            </a:endParaRPr>
          </a:p>
        </p:txBody>
      </p:sp>
      <p:sp>
        <p:nvSpPr>
          <p:cNvPr id="9221" name="Text Box 1029"/>
          <p:cNvSpPr txBox="1">
            <a:spLocks noChangeArrowheads="1"/>
          </p:cNvSpPr>
          <p:nvPr userDrawn="1"/>
        </p:nvSpPr>
        <p:spPr bwMode="auto">
          <a:xfrm>
            <a:off x="609601" y="6542088"/>
            <a:ext cx="4629794"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fontAlgn="base">
              <a:spcBef>
                <a:spcPct val="20000"/>
              </a:spcBef>
              <a:spcAft>
                <a:spcPct val="0"/>
              </a:spcAft>
              <a:buSzPct val="75000"/>
              <a:buFont typeface="Wingdings" panose="05000000000000000000" pitchFamily="2" charset="2"/>
              <a:buNone/>
              <a:defRPr/>
            </a:pPr>
            <a:r>
              <a:rPr lang="en-US" sz="900">
                <a:solidFill>
                  <a:srgbClr val="000000"/>
                </a:solidFill>
                <a:latin typeface="Arial" panose="020B0604020202020204" pitchFamily="34" charset="0"/>
              </a:rPr>
              <a:t>Cowen-Tabarrok, PRINCIPI DI ECONOMIA, Zanichelli editore S.p.A. Copyright © 2011</a:t>
            </a:r>
          </a:p>
        </p:txBody>
      </p:sp>
    </p:spTree>
    <p:extLst>
      <p:ext uri="{BB962C8B-B14F-4D97-AF65-F5344CB8AC3E}">
        <p14:creationId xmlns:p14="http://schemas.microsoft.com/office/powerpoint/2010/main" val="32981640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ransition spd="med">
    <p:wipe dir="r"/>
  </p:transition>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178"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354"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532"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709"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882" indent="-342882" algn="l" rtl="0" eaLnBrk="0" fontAlgn="base" hangingPunct="0">
        <a:spcBef>
          <a:spcPct val="20000"/>
        </a:spcBef>
        <a:spcAft>
          <a:spcPct val="0"/>
        </a:spcAft>
        <a:buChar char="•"/>
        <a:defRPr sz="3200" kern="1200">
          <a:solidFill>
            <a:schemeClr val="tx1"/>
          </a:solidFill>
          <a:latin typeface="+mn-lt"/>
          <a:ea typeface="+mn-ea"/>
          <a:cs typeface="+mn-cs"/>
        </a:defRPr>
      </a:lvl1pPr>
      <a:lvl2pPr marL="742913" indent="-285737" algn="l" rtl="0" eaLnBrk="0" fontAlgn="base" hangingPunct="0">
        <a:spcBef>
          <a:spcPct val="20000"/>
        </a:spcBef>
        <a:spcAft>
          <a:spcPct val="0"/>
        </a:spcAft>
        <a:buChar char="–"/>
        <a:defRPr sz="2800" kern="1200">
          <a:solidFill>
            <a:schemeClr val="tx1"/>
          </a:solidFill>
          <a:latin typeface="+mn-lt"/>
          <a:ea typeface="+mn-ea"/>
          <a:cs typeface="+mn-cs"/>
        </a:defRPr>
      </a:lvl2pPr>
      <a:lvl3pPr marL="1142942" indent="-228589" algn="l" rtl="0" eaLnBrk="0" fontAlgn="base" hangingPunct="0">
        <a:spcBef>
          <a:spcPct val="20000"/>
        </a:spcBef>
        <a:spcAft>
          <a:spcPct val="0"/>
        </a:spcAft>
        <a:buChar char="•"/>
        <a:defRPr sz="2400" kern="1200">
          <a:solidFill>
            <a:schemeClr val="tx1"/>
          </a:solidFill>
          <a:latin typeface="+mn-lt"/>
          <a:ea typeface="+mn-ea"/>
          <a:cs typeface="+mn-cs"/>
        </a:defRPr>
      </a:lvl3pPr>
      <a:lvl4pPr marL="1600120" indent="-228589" algn="l" rtl="0" eaLnBrk="0" fontAlgn="base" hangingPunct="0">
        <a:spcBef>
          <a:spcPct val="20000"/>
        </a:spcBef>
        <a:spcAft>
          <a:spcPct val="0"/>
        </a:spcAft>
        <a:buChar char="–"/>
        <a:defRPr sz="2000" kern="1200">
          <a:solidFill>
            <a:schemeClr val="tx1"/>
          </a:solidFill>
          <a:latin typeface="+mn-lt"/>
          <a:ea typeface="+mn-ea"/>
          <a:cs typeface="+mn-cs"/>
        </a:defRPr>
      </a:lvl4pPr>
      <a:lvl5pPr marL="2057298" indent="-228589" algn="l" rtl="0" eaLnBrk="0" fontAlgn="base" hangingPunct="0">
        <a:spcBef>
          <a:spcPct val="20000"/>
        </a:spcBef>
        <a:spcAft>
          <a:spcPct val="0"/>
        </a:spcAft>
        <a:buChar char="»"/>
        <a:defRPr sz="20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18.xml"/><Relationship Id="rId5" Type="http://schemas.openxmlformats.org/officeDocument/2006/relationships/image" Target="../media/image5.jpeg"/><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4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3.xml"/><Relationship Id="rId1" Type="http://schemas.openxmlformats.org/officeDocument/2006/relationships/slideLayout" Target="../slideLayouts/slideLayout4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9.png"/><Relationship Id="rId5" Type="http://schemas.openxmlformats.org/officeDocument/2006/relationships/image" Target="../media/image8.wmf"/><Relationship Id="rId4" Type="http://schemas.openxmlformats.org/officeDocument/2006/relationships/oleObject" Target="../embeddings/oleObject1.bin"/></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2.xml"/><Relationship Id="rId1" Type="http://schemas.openxmlformats.org/officeDocument/2006/relationships/slideLayout" Target="../slideLayouts/slideLayout18.xml"/><Relationship Id="rId5" Type="http://schemas.openxmlformats.org/officeDocument/2006/relationships/image" Target="../media/image12.png"/><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23.xml"/><Relationship Id="rId1" Type="http://schemas.openxmlformats.org/officeDocument/2006/relationships/vmlDrawing" Target="../drawings/vmlDrawing2.vml"/><Relationship Id="rId5" Type="http://schemas.openxmlformats.org/officeDocument/2006/relationships/image" Target="../media/image13.wmf"/><Relationship Id="rId4" Type="http://schemas.openxmlformats.org/officeDocument/2006/relationships/oleObject" Target="../embeddings/oleObject2.bin"/></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4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18.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0.xml"/><Relationship Id="rId1" Type="http://schemas.openxmlformats.org/officeDocument/2006/relationships/slideLayout" Target="../slideLayouts/slideLayout6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93253" y="672197"/>
            <a:ext cx="9144000" cy="2387600"/>
          </a:xfrm>
        </p:spPr>
        <p:txBody>
          <a:bodyPr/>
          <a:lstStyle/>
          <a:p>
            <a:r>
              <a:rPr lang="en-US" dirty="0"/>
              <a:t>Impresa 2</a:t>
            </a:r>
          </a:p>
        </p:txBody>
      </p:sp>
      <p:sp>
        <p:nvSpPr>
          <p:cNvPr id="4" name="Text Box 7"/>
          <p:cNvSpPr txBox="1">
            <a:spLocks noGrp="1" noChangeArrowheads="1"/>
          </p:cNvSpPr>
          <p:nvPr>
            <p:ph type="subTitle" idx="1"/>
          </p:nvPr>
        </p:nvSpPr>
        <p:spPr bwMode="auto">
          <a:xfrm>
            <a:off x="1130107" y="4206951"/>
            <a:ext cx="3829895" cy="1421928"/>
          </a:xfrm>
          <a:prstGeom prst="rect">
            <a:avLst/>
          </a:prstGeom>
          <a:solidFill>
            <a:schemeClr val="accent2">
              <a:lumMod val="60000"/>
              <a:lumOff val="40000"/>
              <a:alpha val="47000"/>
            </a:schemeClr>
          </a:solidFill>
          <a:ln>
            <a:noFill/>
          </a:ln>
          <a:effectLst/>
        </p:spPr>
        <p:txBody>
          <a:bodyPr wrap="none">
            <a:spAutoFit/>
          </a:bodyPr>
          <a:lstStyle>
            <a:lvl1pPr>
              <a:spcBef>
                <a:spcPct val="20000"/>
              </a:spcBef>
              <a:buClr>
                <a:schemeClr val="hlink"/>
              </a:buClr>
              <a:buSzPct val="75000"/>
              <a:buFont typeface="Monotype Sorts" pitchFamily="2" charset="2"/>
              <a:buChar char="n"/>
              <a:defRPr sz="3200">
                <a:solidFill>
                  <a:srgbClr val="000000"/>
                </a:solidFill>
                <a:latin typeface="Book Antiqua" panose="02040602050305030304" pitchFamily="18" charset="0"/>
                <a:cs typeface="Arial" panose="020B0604020202020204" pitchFamily="34" charset="0"/>
              </a:defRPr>
            </a:lvl1pPr>
            <a:lvl2pPr marL="742950" indent="-285750">
              <a:spcBef>
                <a:spcPct val="20000"/>
              </a:spcBef>
              <a:buClr>
                <a:schemeClr val="accent2"/>
              </a:buClr>
              <a:buSzPct val="100000"/>
              <a:buFont typeface="Monotype Sorts" pitchFamily="2" charset="2"/>
              <a:buChar char="ä"/>
              <a:defRPr sz="2800">
                <a:solidFill>
                  <a:srgbClr val="000000"/>
                </a:solidFill>
                <a:latin typeface="Book Antiqua" panose="02040602050305030304" pitchFamily="18" charset="0"/>
                <a:cs typeface="Arial" panose="020B0604020202020204" pitchFamily="34" charset="0"/>
              </a:defRPr>
            </a:lvl2pPr>
            <a:lvl3pPr marL="1143000" indent="-228600">
              <a:spcBef>
                <a:spcPct val="20000"/>
              </a:spcBef>
              <a:buClr>
                <a:schemeClr val="accent2"/>
              </a:buClr>
              <a:buSzPct val="100000"/>
              <a:buChar char="•"/>
              <a:defRPr sz="2400">
                <a:solidFill>
                  <a:srgbClr val="000000"/>
                </a:solidFill>
                <a:latin typeface="Book Antiqua" panose="02040602050305030304" pitchFamily="18" charset="0"/>
                <a:cs typeface="Arial" panose="020B0604020202020204" pitchFamily="34" charset="0"/>
              </a:defRPr>
            </a:lvl3pPr>
            <a:lvl4pPr marL="1600200" indent="-228600">
              <a:spcBef>
                <a:spcPct val="20000"/>
              </a:spcBef>
              <a:buClr>
                <a:schemeClr val="accent2"/>
              </a:buClr>
              <a:buSzPct val="100000"/>
              <a:defRPr sz="2000" b="1">
                <a:solidFill>
                  <a:schemeClr val="tx1"/>
                </a:solidFill>
                <a:latin typeface="Book Antiqua" panose="02040602050305030304" pitchFamily="18" charset="0"/>
                <a:cs typeface="Arial" panose="020B0604020202020204" pitchFamily="34" charset="0"/>
              </a:defRPr>
            </a:lvl4pPr>
            <a:lvl5pPr marL="2057400" indent="-228600">
              <a:spcBef>
                <a:spcPct val="20000"/>
              </a:spcBef>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5pPr>
            <a:lvl6pPr marL="25146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6pPr>
            <a:lvl7pPr marL="29718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7pPr>
            <a:lvl8pPr marL="34290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8pPr>
            <a:lvl9pPr marL="3886200" indent="-228600" eaLnBrk="0" fontAlgn="base" hangingPunct="0">
              <a:spcBef>
                <a:spcPct val="20000"/>
              </a:spcBef>
              <a:spcAft>
                <a:spcPct val="0"/>
              </a:spcAft>
              <a:buClr>
                <a:schemeClr val="accent2"/>
              </a:buClr>
              <a:buSzPct val="100000"/>
              <a:buChar char="»"/>
              <a:defRPr sz="2000">
                <a:solidFill>
                  <a:srgbClr val="000000"/>
                </a:solidFill>
                <a:latin typeface="Book Antiqua" panose="02040602050305030304" pitchFamily="18" charset="0"/>
                <a:cs typeface="Arial" panose="020B0604020202020204" pitchFamily="34" charset="0"/>
              </a:defRPr>
            </a:lvl9pPr>
          </a:lstStyle>
          <a:p>
            <a:pPr algn="l" eaLnBrk="1" hangingPunct="1">
              <a:spcBef>
                <a:spcPct val="0"/>
              </a:spcBef>
              <a:buClrTx/>
              <a:buSzTx/>
              <a:buFontTx/>
              <a:buNone/>
            </a:pPr>
            <a:r>
              <a:rPr lang="it-IT" altLang="en-US" sz="2400" dirty="0">
                <a:latin typeface="Times New Roman" panose="02020603050405020304" pitchFamily="18" charset="0"/>
              </a:rPr>
              <a:t>ARGOMENTI TRATTATI:</a:t>
            </a:r>
          </a:p>
          <a:p>
            <a:pPr algn="l" eaLnBrk="1" hangingPunct="1">
              <a:spcBef>
                <a:spcPct val="0"/>
              </a:spcBef>
              <a:buClrTx/>
              <a:buSzTx/>
              <a:buFontTx/>
              <a:buChar char="-"/>
            </a:pPr>
            <a:r>
              <a:rPr lang="it-IT" altLang="en-US" sz="2400" dirty="0">
                <a:latin typeface="Times New Roman" panose="02020603050405020304" pitchFamily="18" charset="0"/>
              </a:rPr>
              <a:t> Monopolio</a:t>
            </a:r>
          </a:p>
          <a:p>
            <a:pPr algn="l" eaLnBrk="1" hangingPunct="1">
              <a:spcBef>
                <a:spcPct val="0"/>
              </a:spcBef>
              <a:buClrTx/>
              <a:buSzTx/>
              <a:buFontTx/>
              <a:buChar char="-"/>
            </a:pPr>
            <a:r>
              <a:rPr lang="it-IT" altLang="en-US" sz="2400" dirty="0">
                <a:latin typeface="Times New Roman" panose="02020603050405020304" pitchFamily="18" charset="0"/>
              </a:rPr>
              <a:t> Concorrenza monopolistica </a:t>
            </a:r>
          </a:p>
          <a:p>
            <a:pPr algn="l" eaLnBrk="1" hangingPunct="1">
              <a:spcBef>
                <a:spcPct val="0"/>
              </a:spcBef>
              <a:buClrTx/>
              <a:buSzTx/>
              <a:buFontTx/>
              <a:buChar char="-"/>
            </a:pPr>
            <a:r>
              <a:rPr lang="it-IT" altLang="en-US" sz="2400" dirty="0">
                <a:latin typeface="Times New Roman" panose="02020603050405020304" pitchFamily="18" charset="0"/>
              </a:rPr>
              <a:t> Oligopolio</a:t>
            </a:r>
          </a:p>
        </p:txBody>
      </p:sp>
    </p:spTree>
    <p:extLst>
      <p:ext uri="{BB962C8B-B14F-4D97-AF65-F5344CB8AC3E}">
        <p14:creationId xmlns:p14="http://schemas.microsoft.com/office/powerpoint/2010/main" val="2294851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026" name="Picture 2" descr="Cw_f11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666026"/>
            <a:ext cx="10828277" cy="54834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27" name="Text Box 3"/>
          <p:cNvSpPr txBox="1">
            <a:spLocks noChangeArrowheads="1"/>
          </p:cNvSpPr>
          <p:nvPr/>
        </p:nvSpPr>
        <p:spPr bwMode="auto">
          <a:xfrm>
            <a:off x="6672269" y="1268415"/>
            <a:ext cx="141045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1600">
                <a:solidFill>
                  <a:srgbClr val="000000"/>
                </a:solidFill>
                <a:latin typeface="Times New Roman" panose="02020603050405020304" pitchFamily="18" charset="0"/>
              </a:rPr>
              <a:t>Effetto prezzo:</a:t>
            </a:r>
          </a:p>
        </p:txBody>
      </p:sp>
      <p:sp>
        <p:nvSpPr>
          <p:cNvPr id="129028" name="Text Box 4"/>
          <p:cNvSpPr txBox="1">
            <a:spLocks noChangeArrowheads="1"/>
          </p:cNvSpPr>
          <p:nvPr/>
        </p:nvSpPr>
        <p:spPr bwMode="auto">
          <a:xfrm>
            <a:off x="7896229" y="1916115"/>
            <a:ext cx="138800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1600">
                <a:solidFill>
                  <a:srgbClr val="000000"/>
                </a:solidFill>
                <a:latin typeface="Times New Roman" panose="02020603050405020304" pitchFamily="18" charset="0"/>
              </a:rPr>
              <a:t>Effetto output:</a:t>
            </a:r>
          </a:p>
        </p:txBody>
      </p:sp>
      <p:sp>
        <p:nvSpPr>
          <p:cNvPr id="2" name="Rettangolo 1"/>
          <p:cNvSpPr/>
          <p:nvPr/>
        </p:nvSpPr>
        <p:spPr bwMode="auto">
          <a:xfrm>
            <a:off x="4486277" y="561976"/>
            <a:ext cx="7267575" cy="5800725"/>
          </a:xfrm>
          <a:prstGeom prst="rect">
            <a:avLst/>
          </a:prstGeom>
          <a:solidFill>
            <a:schemeClr val="bg1"/>
          </a:solidFill>
          <a:ln w="12700"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3" name="Rettangolo 2"/>
          <p:cNvSpPr/>
          <p:nvPr/>
        </p:nvSpPr>
        <p:spPr bwMode="auto">
          <a:xfrm>
            <a:off x="11479533" y="1743075"/>
            <a:ext cx="45719" cy="57151"/>
          </a:xfrm>
          <a:prstGeom prst="rect">
            <a:avLst/>
          </a:prstGeom>
          <a:solidFill>
            <a:schemeClr val="accent1"/>
          </a:solidFill>
          <a:ln w="1270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4" name="CasellaDiTesto 3">
            <a:extLst>
              <a:ext uri="{FF2B5EF4-FFF2-40B4-BE49-F238E27FC236}">
                <a16:creationId xmlns:a16="http://schemas.microsoft.com/office/drawing/2014/main" id="{ED7D37DD-F248-4DAF-8241-366B7029A10D}"/>
              </a:ext>
            </a:extLst>
          </p:cNvPr>
          <p:cNvSpPr txBox="1"/>
          <p:nvPr/>
        </p:nvSpPr>
        <p:spPr>
          <a:xfrm>
            <a:off x="2823213" y="389160"/>
            <a:ext cx="6545574" cy="646331"/>
          </a:xfrm>
          <a:prstGeom prst="rect">
            <a:avLst/>
          </a:prstGeom>
          <a:noFill/>
        </p:spPr>
        <p:txBody>
          <a:bodyPr wrap="none" rtlCol="0">
            <a:spAutoFit/>
          </a:bodyPr>
          <a:lstStyle/>
          <a:p>
            <a:r>
              <a:rPr lang="it-IT" sz="3600" dirty="0"/>
              <a:t>A che prezzo vendere un libro?</a:t>
            </a:r>
          </a:p>
        </p:txBody>
      </p:sp>
    </p:spTree>
    <p:extLst>
      <p:ext uri="{BB962C8B-B14F-4D97-AF65-F5344CB8AC3E}">
        <p14:creationId xmlns:p14="http://schemas.microsoft.com/office/powerpoint/2010/main" val="1653771858"/>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2057400" y="304800"/>
            <a:ext cx="84582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La domanda ed il RM in caso di monopolio</a:t>
            </a:r>
          </a:p>
        </p:txBody>
      </p:sp>
      <p:sp>
        <p:nvSpPr>
          <p:cNvPr id="131075" name="Line 3"/>
          <p:cNvSpPr>
            <a:spLocks noChangeShapeType="1"/>
          </p:cNvSpPr>
          <p:nvPr/>
        </p:nvSpPr>
        <p:spPr bwMode="auto">
          <a:xfrm>
            <a:off x="3138495" y="1717678"/>
            <a:ext cx="1587" cy="489743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1076" name="Rectangle 4"/>
          <p:cNvSpPr>
            <a:spLocks noChangeArrowheads="1"/>
          </p:cNvSpPr>
          <p:nvPr/>
        </p:nvSpPr>
        <p:spPr bwMode="auto">
          <a:xfrm>
            <a:off x="8800208" y="5181897"/>
            <a:ext cx="87203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dirty="0">
                <a:solidFill>
                  <a:srgbClr val="000000"/>
                </a:solidFill>
                <a:latin typeface="Arial" panose="020B0604020202020204" pitchFamily="34" charset="0"/>
              </a:rPr>
              <a:t>Quantità</a:t>
            </a:r>
          </a:p>
        </p:txBody>
      </p:sp>
      <p:sp>
        <p:nvSpPr>
          <p:cNvPr id="131077" name="Rectangle 5"/>
          <p:cNvSpPr>
            <a:spLocks noChangeArrowheads="1"/>
          </p:cNvSpPr>
          <p:nvPr/>
        </p:nvSpPr>
        <p:spPr bwMode="auto">
          <a:xfrm>
            <a:off x="2209805" y="1600205"/>
            <a:ext cx="71814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Prezzo</a:t>
            </a:r>
          </a:p>
        </p:txBody>
      </p:sp>
      <p:sp>
        <p:nvSpPr>
          <p:cNvPr id="131078" name="Rectangle 6"/>
          <p:cNvSpPr>
            <a:spLocks noChangeArrowheads="1"/>
          </p:cNvSpPr>
          <p:nvPr/>
        </p:nvSpPr>
        <p:spPr bwMode="auto">
          <a:xfrm>
            <a:off x="2716217" y="1998670"/>
            <a:ext cx="38472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€20</a:t>
            </a:r>
          </a:p>
        </p:txBody>
      </p:sp>
      <p:sp>
        <p:nvSpPr>
          <p:cNvPr id="131079" name="Rectangle 17"/>
          <p:cNvSpPr>
            <a:spLocks noChangeArrowheads="1"/>
          </p:cNvSpPr>
          <p:nvPr/>
        </p:nvSpPr>
        <p:spPr bwMode="auto">
          <a:xfrm>
            <a:off x="2949309" y="4994781"/>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0</a:t>
            </a:r>
          </a:p>
        </p:txBody>
      </p:sp>
      <p:sp>
        <p:nvSpPr>
          <p:cNvPr id="131080" name="Rectangle 18"/>
          <p:cNvSpPr>
            <a:spLocks noChangeArrowheads="1"/>
          </p:cNvSpPr>
          <p:nvPr/>
        </p:nvSpPr>
        <p:spPr bwMode="auto">
          <a:xfrm>
            <a:off x="3062232" y="5591182"/>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grpSp>
        <p:nvGrpSpPr>
          <p:cNvPr id="131081" name="Group 22"/>
          <p:cNvGrpSpPr>
            <a:grpSpLocks/>
          </p:cNvGrpSpPr>
          <p:nvPr/>
        </p:nvGrpSpPr>
        <p:grpSpPr bwMode="auto">
          <a:xfrm>
            <a:off x="7619997" y="4267200"/>
            <a:ext cx="1336675" cy="681827"/>
            <a:chOff x="3870" y="2804"/>
            <a:chExt cx="842" cy="344"/>
          </a:xfrm>
        </p:grpSpPr>
        <p:sp>
          <p:nvSpPr>
            <p:cNvPr id="131116" name="Rectangle 23"/>
            <p:cNvSpPr>
              <a:spLocks noChangeArrowheads="1"/>
            </p:cNvSpPr>
            <p:nvPr/>
          </p:nvSpPr>
          <p:spPr bwMode="auto">
            <a:xfrm>
              <a:off x="3870" y="2804"/>
              <a:ext cx="842" cy="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latin typeface="Arial" panose="020B0604020202020204" pitchFamily="34" charset="0"/>
                </a:rPr>
                <a:t>Domanda</a:t>
              </a:r>
              <a:endParaRPr lang="it-IT" altLang="en-US" sz="1800">
                <a:solidFill>
                  <a:srgbClr val="000000"/>
                </a:solidFill>
                <a:latin typeface="Arial" panose="020B0604020202020204" pitchFamily="34" charset="0"/>
              </a:endParaRPr>
            </a:p>
          </p:txBody>
        </p:sp>
        <p:sp>
          <p:nvSpPr>
            <p:cNvPr id="131117" name="Rectangle 24"/>
            <p:cNvSpPr>
              <a:spLocks noChangeArrowheads="1"/>
            </p:cNvSpPr>
            <p:nvPr/>
          </p:nvSpPr>
          <p:spPr bwMode="auto">
            <a:xfrm>
              <a:off x="3870" y="2962"/>
              <a:ext cx="706" cy="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latin typeface="Arial" panose="020B0604020202020204" pitchFamily="34" charset="0"/>
                </a:rPr>
                <a:t>(= RMe)</a:t>
              </a:r>
            </a:p>
          </p:txBody>
        </p:sp>
      </p:grpSp>
      <p:sp>
        <p:nvSpPr>
          <p:cNvPr id="131091" name="Line 34"/>
          <p:cNvSpPr>
            <a:spLocks noChangeShapeType="1"/>
          </p:cNvSpPr>
          <p:nvPr/>
        </p:nvSpPr>
        <p:spPr bwMode="auto">
          <a:xfrm>
            <a:off x="3149607" y="5130800"/>
            <a:ext cx="106363"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1103" name="Line 46"/>
          <p:cNvSpPr>
            <a:spLocks noChangeShapeType="1"/>
          </p:cNvSpPr>
          <p:nvPr/>
        </p:nvSpPr>
        <p:spPr bwMode="auto">
          <a:xfrm>
            <a:off x="3149607" y="5128415"/>
            <a:ext cx="6286500" cy="1588"/>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1104" name="Rectangle 47"/>
          <p:cNvSpPr>
            <a:spLocks noChangeArrowheads="1"/>
          </p:cNvSpPr>
          <p:nvPr/>
        </p:nvSpPr>
        <p:spPr bwMode="auto">
          <a:xfrm>
            <a:off x="3619565" y="5096690"/>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1</a:t>
            </a:r>
          </a:p>
        </p:txBody>
      </p:sp>
      <p:sp>
        <p:nvSpPr>
          <p:cNvPr id="131105" name="Rectangle 48"/>
          <p:cNvSpPr>
            <a:spLocks noChangeArrowheads="1"/>
          </p:cNvSpPr>
          <p:nvPr/>
        </p:nvSpPr>
        <p:spPr bwMode="auto">
          <a:xfrm>
            <a:off x="4034435" y="5096690"/>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2</a:t>
            </a:r>
          </a:p>
        </p:txBody>
      </p:sp>
      <p:sp>
        <p:nvSpPr>
          <p:cNvPr id="131106" name="Rectangle 49"/>
          <p:cNvSpPr>
            <a:spLocks noChangeArrowheads="1"/>
          </p:cNvSpPr>
          <p:nvPr/>
        </p:nvSpPr>
        <p:spPr bwMode="auto">
          <a:xfrm>
            <a:off x="4533141" y="5090733"/>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3</a:t>
            </a:r>
          </a:p>
        </p:txBody>
      </p:sp>
      <p:sp>
        <p:nvSpPr>
          <p:cNvPr id="131107" name="Rectangle 50"/>
          <p:cNvSpPr>
            <a:spLocks noChangeArrowheads="1"/>
          </p:cNvSpPr>
          <p:nvPr/>
        </p:nvSpPr>
        <p:spPr bwMode="auto">
          <a:xfrm>
            <a:off x="5093741" y="5090733"/>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4</a:t>
            </a:r>
          </a:p>
        </p:txBody>
      </p:sp>
      <p:sp>
        <p:nvSpPr>
          <p:cNvPr id="131108" name="Rectangle 51"/>
          <p:cNvSpPr>
            <a:spLocks noChangeArrowheads="1"/>
          </p:cNvSpPr>
          <p:nvPr/>
        </p:nvSpPr>
        <p:spPr bwMode="auto">
          <a:xfrm>
            <a:off x="5645785" y="5087305"/>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5</a:t>
            </a:r>
          </a:p>
        </p:txBody>
      </p:sp>
      <p:sp>
        <p:nvSpPr>
          <p:cNvPr id="131109" name="Rectangle 52"/>
          <p:cNvSpPr>
            <a:spLocks noChangeArrowheads="1"/>
          </p:cNvSpPr>
          <p:nvPr/>
        </p:nvSpPr>
        <p:spPr bwMode="auto">
          <a:xfrm>
            <a:off x="6178288" y="5087305"/>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6</a:t>
            </a:r>
          </a:p>
        </p:txBody>
      </p:sp>
      <p:sp>
        <p:nvSpPr>
          <p:cNvPr id="131110" name="Rectangle 53"/>
          <p:cNvSpPr>
            <a:spLocks noChangeArrowheads="1"/>
          </p:cNvSpPr>
          <p:nvPr/>
        </p:nvSpPr>
        <p:spPr bwMode="auto">
          <a:xfrm>
            <a:off x="6725625" y="5093382"/>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7</a:t>
            </a:r>
          </a:p>
        </p:txBody>
      </p:sp>
      <p:sp>
        <p:nvSpPr>
          <p:cNvPr id="131111" name="Rectangle 54"/>
          <p:cNvSpPr>
            <a:spLocks noChangeArrowheads="1"/>
          </p:cNvSpPr>
          <p:nvPr/>
        </p:nvSpPr>
        <p:spPr bwMode="auto">
          <a:xfrm>
            <a:off x="7161028" y="5115425"/>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598488">
              <a:spcBef>
                <a:spcPct val="20000"/>
              </a:spcBef>
              <a:buChar char="•"/>
              <a:defRPr sz="3200">
                <a:solidFill>
                  <a:schemeClr val="tx1"/>
                </a:solidFill>
                <a:latin typeface="Times New Roman" panose="02020603050405020304" pitchFamily="18" charset="0"/>
              </a:defRPr>
            </a:lvl1pPr>
            <a:lvl2pPr marL="742950" indent="-285750" defTabSz="598488">
              <a:spcBef>
                <a:spcPct val="20000"/>
              </a:spcBef>
              <a:buChar char="–"/>
              <a:defRPr sz="2800">
                <a:solidFill>
                  <a:schemeClr val="tx1"/>
                </a:solidFill>
                <a:latin typeface="Times New Roman" panose="02020603050405020304" pitchFamily="18" charset="0"/>
              </a:defRPr>
            </a:lvl2pPr>
            <a:lvl3pPr marL="1143000" indent="-228600" defTabSz="598488">
              <a:spcBef>
                <a:spcPct val="20000"/>
              </a:spcBef>
              <a:buChar char="•"/>
              <a:defRPr sz="2400">
                <a:solidFill>
                  <a:schemeClr val="tx1"/>
                </a:solidFill>
                <a:latin typeface="Times New Roman" panose="02020603050405020304" pitchFamily="18" charset="0"/>
              </a:defRPr>
            </a:lvl3pPr>
            <a:lvl4pPr marL="1600200" indent="-228600" defTabSz="598488">
              <a:spcBef>
                <a:spcPct val="20000"/>
              </a:spcBef>
              <a:buChar char="–"/>
              <a:defRPr sz="2000">
                <a:solidFill>
                  <a:schemeClr val="tx1"/>
                </a:solidFill>
                <a:latin typeface="Times New Roman" panose="02020603050405020304" pitchFamily="18" charset="0"/>
              </a:defRPr>
            </a:lvl4pPr>
            <a:lvl5pPr marL="2057400" indent="-228600" defTabSz="598488">
              <a:spcBef>
                <a:spcPct val="20000"/>
              </a:spcBef>
              <a:buChar char="»"/>
              <a:defRPr sz="2000">
                <a:solidFill>
                  <a:schemeClr val="tx1"/>
                </a:solidFill>
                <a:latin typeface="Times New Roman" panose="02020603050405020304" pitchFamily="18" charset="0"/>
              </a:defRPr>
            </a:lvl5pPr>
            <a:lvl6pPr marL="25146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5984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8</a:t>
            </a:r>
          </a:p>
        </p:txBody>
      </p:sp>
      <p:sp>
        <p:nvSpPr>
          <p:cNvPr id="131112" name="Text Box 55"/>
          <p:cNvSpPr txBox="1">
            <a:spLocks noChangeArrowheads="1"/>
          </p:cNvSpPr>
          <p:nvPr/>
        </p:nvSpPr>
        <p:spPr bwMode="auto">
          <a:xfrm>
            <a:off x="6886377" y="5742454"/>
            <a:ext cx="7014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dirty="0">
                <a:solidFill>
                  <a:srgbClr val="000000"/>
                </a:solidFill>
                <a:latin typeface="Arial" panose="020B0604020202020204" pitchFamily="34" charset="0"/>
              </a:rPr>
              <a:t>RM</a:t>
            </a:r>
            <a:endParaRPr lang="it-IT" altLang="en-US" sz="2400" dirty="0">
              <a:solidFill>
                <a:srgbClr val="000000"/>
              </a:solidFill>
            </a:endParaRPr>
          </a:p>
        </p:txBody>
      </p:sp>
      <p:sp>
        <p:nvSpPr>
          <p:cNvPr id="316472" name="Text Box 56"/>
          <p:cNvSpPr txBox="1">
            <a:spLocks noChangeArrowheads="1"/>
          </p:cNvSpPr>
          <p:nvPr/>
        </p:nvSpPr>
        <p:spPr bwMode="auto">
          <a:xfrm>
            <a:off x="5682590" y="1674190"/>
            <a:ext cx="4926013" cy="1569660"/>
          </a:xfrm>
          <a:prstGeom prst="rect">
            <a:avLst/>
          </a:prstGeom>
          <a:solidFill>
            <a:schemeClr val="hlink">
              <a:alpha val="39999"/>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dirty="0">
                <a:solidFill>
                  <a:srgbClr val="000000"/>
                </a:solidFill>
              </a:rPr>
              <a:t>La relazione esatta tra RM e P è: </a:t>
            </a:r>
          </a:p>
          <a:p>
            <a:pPr algn="ctr" fontAlgn="base">
              <a:spcBef>
                <a:spcPct val="0"/>
              </a:spcBef>
              <a:spcAft>
                <a:spcPct val="0"/>
              </a:spcAft>
              <a:buFontTx/>
              <a:buNone/>
            </a:pPr>
            <a:r>
              <a:rPr lang="en-US" altLang="en-US" sz="2400" dirty="0">
                <a:solidFill>
                  <a:srgbClr val="FF0000"/>
                </a:solidFill>
              </a:rPr>
              <a:t>RM = P – (P</a:t>
            </a:r>
            <a:r>
              <a:rPr lang="en-US" altLang="en-US" sz="2400" b="1" dirty="0">
                <a:solidFill>
                  <a:srgbClr val="FF0000"/>
                </a:solidFill>
              </a:rPr>
              <a:t>/</a:t>
            </a:r>
            <a:r>
              <a:rPr lang="en-US" altLang="en-US" sz="2400" dirty="0">
                <a:solidFill>
                  <a:srgbClr val="FF0000"/>
                </a:solidFill>
                <a:sym typeface="Symbol" panose="05050102010706020507" pitchFamily="18" charset="2"/>
              </a:rPr>
              <a:t></a:t>
            </a:r>
            <a:r>
              <a:rPr lang="en-US" altLang="en-US" sz="2000" baseline="30000" dirty="0">
                <a:solidFill>
                  <a:srgbClr val="FF0000"/>
                </a:solidFill>
                <a:sym typeface="Symbol" panose="05050102010706020507" pitchFamily="18" charset="2"/>
              </a:rPr>
              <a:t>D</a:t>
            </a:r>
            <a:r>
              <a:rPr lang="en-US" altLang="en-US" sz="2400" dirty="0">
                <a:solidFill>
                  <a:srgbClr val="FF0000"/>
                </a:solidFill>
                <a:sym typeface="Symbol" panose="05050102010706020507" pitchFamily="18" charset="2"/>
              </a:rPr>
              <a:t></a:t>
            </a:r>
            <a:r>
              <a:rPr lang="en-US" altLang="en-US" sz="2400" dirty="0">
                <a:solidFill>
                  <a:srgbClr val="FF0000"/>
                </a:solidFill>
              </a:rPr>
              <a:t>)</a:t>
            </a:r>
            <a:endParaRPr lang="en-US" altLang="en-US" sz="2400" dirty="0">
              <a:solidFill>
                <a:srgbClr val="000000"/>
              </a:solidFill>
            </a:endParaRPr>
          </a:p>
          <a:p>
            <a:pPr algn="ctr" fontAlgn="base">
              <a:spcBef>
                <a:spcPct val="0"/>
              </a:spcBef>
              <a:spcAft>
                <a:spcPct val="0"/>
              </a:spcAft>
              <a:buNone/>
            </a:pPr>
            <a:r>
              <a:rPr lang="it-IT" altLang="en-US" sz="2400" dirty="0">
                <a:solidFill>
                  <a:srgbClr val="000000"/>
                </a:solidFill>
                <a:sym typeface="Symbol" panose="05050102010706020507" pitchFamily="18" charset="2"/>
              </a:rPr>
              <a:t>(formula di Amoroso)</a:t>
            </a:r>
            <a:r>
              <a:rPr lang="it-IT" altLang="en-US" sz="2400" dirty="0">
                <a:solidFill>
                  <a:srgbClr val="000000"/>
                </a:solidFill>
              </a:rPr>
              <a:t> </a:t>
            </a:r>
          </a:p>
          <a:p>
            <a:pPr algn="ctr" fontAlgn="base">
              <a:spcBef>
                <a:spcPct val="0"/>
              </a:spcBef>
              <a:spcAft>
                <a:spcPct val="0"/>
              </a:spcAft>
              <a:buFontTx/>
              <a:buNone/>
            </a:pPr>
            <a:r>
              <a:rPr lang="it-IT" altLang="en-US" sz="2400" dirty="0">
                <a:solidFill>
                  <a:srgbClr val="000000"/>
                </a:solidFill>
              </a:rPr>
              <a:t>Infatti in PC </a:t>
            </a:r>
            <a:r>
              <a:rPr lang="it-IT" altLang="en-US" sz="2400" dirty="0">
                <a:solidFill>
                  <a:srgbClr val="000000"/>
                </a:solidFill>
                <a:sym typeface="Symbol" panose="05050102010706020507" pitchFamily="18" charset="2"/>
              </a:rPr>
              <a:t></a:t>
            </a:r>
            <a:r>
              <a:rPr lang="en-US" altLang="en-US" sz="2000" baseline="30000" dirty="0">
                <a:solidFill>
                  <a:srgbClr val="000000"/>
                </a:solidFill>
                <a:sym typeface="Symbol" panose="05050102010706020507" pitchFamily="18" charset="2"/>
              </a:rPr>
              <a:t>D </a:t>
            </a:r>
            <a:r>
              <a:rPr lang="it-IT" altLang="en-US" sz="2400" dirty="0">
                <a:solidFill>
                  <a:srgbClr val="000000"/>
                </a:solidFill>
                <a:sym typeface="Symbol" panose="05050102010706020507" pitchFamily="18" charset="2"/>
              </a:rPr>
              <a:t> , e quindi RM = P</a:t>
            </a:r>
          </a:p>
        </p:txBody>
      </p:sp>
      <p:sp>
        <p:nvSpPr>
          <p:cNvPr id="131114" name="Line 57"/>
          <p:cNvSpPr>
            <a:spLocks noChangeShapeType="1"/>
          </p:cNvSpPr>
          <p:nvPr/>
        </p:nvSpPr>
        <p:spPr bwMode="auto">
          <a:xfrm>
            <a:off x="3143257" y="2133609"/>
            <a:ext cx="5040313" cy="3095625"/>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1115" name="Line 58"/>
          <p:cNvSpPr>
            <a:spLocks noChangeShapeType="1"/>
          </p:cNvSpPr>
          <p:nvPr/>
        </p:nvSpPr>
        <p:spPr bwMode="auto">
          <a:xfrm>
            <a:off x="3109813" y="2108540"/>
            <a:ext cx="3724603" cy="3864747"/>
          </a:xfrm>
          <a:prstGeom prst="line">
            <a:avLst/>
          </a:prstGeom>
          <a:noFill/>
          <a:ln w="57150">
            <a:solidFill>
              <a:srgbClr val="CC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 name="Ovale 1"/>
          <p:cNvSpPr/>
          <p:nvPr/>
        </p:nvSpPr>
        <p:spPr bwMode="auto">
          <a:xfrm>
            <a:off x="3551376" y="2344436"/>
            <a:ext cx="138247" cy="125589"/>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3" name="CasellaDiTesto 2"/>
          <p:cNvSpPr txBox="1"/>
          <p:nvPr/>
        </p:nvSpPr>
        <p:spPr>
          <a:xfrm>
            <a:off x="2690380" y="2293467"/>
            <a:ext cx="650451" cy="338554"/>
          </a:xfrm>
          <a:prstGeom prst="rect">
            <a:avLst/>
          </a:prstGeom>
          <a:noFill/>
        </p:spPr>
        <p:txBody>
          <a:bodyPr wrap="square" rtlCol="0">
            <a:spAutoFit/>
          </a:bodyPr>
          <a:lstStyle/>
          <a:p>
            <a:pPr algn="ctr"/>
            <a:r>
              <a:rPr lang="it-IT" sz="1600" dirty="0"/>
              <a:t>18</a:t>
            </a:r>
          </a:p>
        </p:txBody>
      </p:sp>
      <p:sp>
        <p:nvSpPr>
          <p:cNvPr id="48" name="Ovale 47"/>
          <p:cNvSpPr/>
          <p:nvPr/>
        </p:nvSpPr>
        <p:spPr bwMode="auto">
          <a:xfrm>
            <a:off x="4065086" y="2655423"/>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49" name="Ovale 48"/>
          <p:cNvSpPr/>
          <p:nvPr/>
        </p:nvSpPr>
        <p:spPr bwMode="auto">
          <a:xfrm>
            <a:off x="4550197" y="2964535"/>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50" name="Ovale 49"/>
          <p:cNvSpPr/>
          <p:nvPr/>
        </p:nvSpPr>
        <p:spPr bwMode="auto">
          <a:xfrm>
            <a:off x="5155026" y="3353145"/>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51" name="CasellaDiTesto 50"/>
          <p:cNvSpPr txBox="1"/>
          <p:nvPr/>
        </p:nvSpPr>
        <p:spPr>
          <a:xfrm>
            <a:off x="2660037" y="2586268"/>
            <a:ext cx="650451" cy="338554"/>
          </a:xfrm>
          <a:prstGeom prst="rect">
            <a:avLst/>
          </a:prstGeom>
          <a:noFill/>
        </p:spPr>
        <p:txBody>
          <a:bodyPr wrap="square" rtlCol="0">
            <a:spAutoFit/>
          </a:bodyPr>
          <a:lstStyle/>
          <a:p>
            <a:pPr algn="ctr"/>
            <a:r>
              <a:rPr lang="it-IT" sz="1600" dirty="0"/>
              <a:t>16</a:t>
            </a:r>
          </a:p>
        </p:txBody>
      </p:sp>
      <p:sp>
        <p:nvSpPr>
          <p:cNvPr id="52" name="CasellaDiTesto 51"/>
          <p:cNvSpPr txBox="1"/>
          <p:nvPr/>
        </p:nvSpPr>
        <p:spPr>
          <a:xfrm>
            <a:off x="2671700" y="2888818"/>
            <a:ext cx="650451" cy="338554"/>
          </a:xfrm>
          <a:prstGeom prst="rect">
            <a:avLst/>
          </a:prstGeom>
          <a:noFill/>
        </p:spPr>
        <p:txBody>
          <a:bodyPr wrap="square" rtlCol="0">
            <a:spAutoFit/>
          </a:bodyPr>
          <a:lstStyle/>
          <a:p>
            <a:pPr algn="ctr"/>
            <a:r>
              <a:rPr lang="it-IT" sz="1600" dirty="0"/>
              <a:t>14</a:t>
            </a:r>
          </a:p>
        </p:txBody>
      </p:sp>
      <p:sp>
        <p:nvSpPr>
          <p:cNvPr id="53" name="CasellaDiTesto 52"/>
          <p:cNvSpPr txBox="1"/>
          <p:nvPr/>
        </p:nvSpPr>
        <p:spPr>
          <a:xfrm>
            <a:off x="2690380" y="3190735"/>
            <a:ext cx="650451" cy="338554"/>
          </a:xfrm>
          <a:prstGeom prst="rect">
            <a:avLst/>
          </a:prstGeom>
          <a:noFill/>
        </p:spPr>
        <p:txBody>
          <a:bodyPr wrap="square" rtlCol="0">
            <a:spAutoFit/>
          </a:bodyPr>
          <a:lstStyle/>
          <a:p>
            <a:pPr algn="ctr"/>
            <a:r>
              <a:rPr lang="it-IT" sz="1600" dirty="0"/>
              <a:t>12</a:t>
            </a:r>
          </a:p>
        </p:txBody>
      </p:sp>
      <p:sp>
        <p:nvSpPr>
          <p:cNvPr id="54" name="Ovale 53"/>
          <p:cNvSpPr/>
          <p:nvPr/>
        </p:nvSpPr>
        <p:spPr bwMode="auto">
          <a:xfrm>
            <a:off x="4046709" y="3028951"/>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55" name="Ovale 54"/>
          <p:cNvSpPr/>
          <p:nvPr/>
        </p:nvSpPr>
        <p:spPr bwMode="auto">
          <a:xfrm>
            <a:off x="4533142" y="3555981"/>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56" name="Ovale 55"/>
          <p:cNvSpPr/>
          <p:nvPr/>
        </p:nvSpPr>
        <p:spPr bwMode="auto">
          <a:xfrm>
            <a:off x="5155026" y="4184712"/>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57" name="CasellaDiTesto 56"/>
          <p:cNvSpPr txBox="1"/>
          <p:nvPr/>
        </p:nvSpPr>
        <p:spPr>
          <a:xfrm>
            <a:off x="2627269" y="3427734"/>
            <a:ext cx="650451" cy="338554"/>
          </a:xfrm>
          <a:prstGeom prst="rect">
            <a:avLst/>
          </a:prstGeom>
          <a:noFill/>
        </p:spPr>
        <p:txBody>
          <a:bodyPr wrap="square" rtlCol="0">
            <a:spAutoFit/>
          </a:bodyPr>
          <a:lstStyle/>
          <a:p>
            <a:pPr algn="ctr"/>
            <a:r>
              <a:rPr lang="it-IT" sz="1600" dirty="0"/>
              <a:t>  10 </a:t>
            </a:r>
          </a:p>
        </p:txBody>
      </p:sp>
      <p:sp>
        <p:nvSpPr>
          <p:cNvPr id="58" name="CasellaDiTesto 57"/>
          <p:cNvSpPr txBox="1"/>
          <p:nvPr/>
        </p:nvSpPr>
        <p:spPr>
          <a:xfrm>
            <a:off x="2658812" y="3785778"/>
            <a:ext cx="650451" cy="338554"/>
          </a:xfrm>
          <a:prstGeom prst="rect">
            <a:avLst/>
          </a:prstGeom>
          <a:noFill/>
        </p:spPr>
        <p:txBody>
          <a:bodyPr wrap="square" rtlCol="0">
            <a:spAutoFit/>
          </a:bodyPr>
          <a:lstStyle/>
          <a:p>
            <a:pPr algn="ctr"/>
            <a:r>
              <a:rPr lang="it-IT" sz="1600" dirty="0"/>
              <a:t>8</a:t>
            </a:r>
          </a:p>
        </p:txBody>
      </p:sp>
      <p:sp>
        <p:nvSpPr>
          <p:cNvPr id="59" name="CasellaDiTesto 58"/>
          <p:cNvSpPr txBox="1"/>
          <p:nvPr/>
        </p:nvSpPr>
        <p:spPr>
          <a:xfrm>
            <a:off x="2617085" y="4040914"/>
            <a:ext cx="650451" cy="338554"/>
          </a:xfrm>
          <a:prstGeom prst="rect">
            <a:avLst/>
          </a:prstGeom>
          <a:noFill/>
        </p:spPr>
        <p:txBody>
          <a:bodyPr wrap="square" rtlCol="0">
            <a:spAutoFit/>
          </a:bodyPr>
          <a:lstStyle/>
          <a:p>
            <a:pPr algn="ctr"/>
            <a:r>
              <a:rPr lang="it-IT" sz="1600" dirty="0"/>
              <a:t>    6</a:t>
            </a:r>
          </a:p>
        </p:txBody>
      </p:sp>
      <p:sp>
        <p:nvSpPr>
          <p:cNvPr id="60" name="CasellaDiTesto 59"/>
          <p:cNvSpPr txBox="1"/>
          <p:nvPr/>
        </p:nvSpPr>
        <p:spPr>
          <a:xfrm>
            <a:off x="2690380" y="4284990"/>
            <a:ext cx="650451" cy="338554"/>
          </a:xfrm>
          <a:prstGeom prst="rect">
            <a:avLst/>
          </a:prstGeom>
          <a:noFill/>
        </p:spPr>
        <p:txBody>
          <a:bodyPr wrap="square" rtlCol="0">
            <a:spAutoFit/>
          </a:bodyPr>
          <a:lstStyle/>
          <a:p>
            <a:pPr algn="ctr"/>
            <a:r>
              <a:rPr lang="it-IT" sz="1600" dirty="0"/>
              <a:t>4</a:t>
            </a:r>
          </a:p>
        </p:txBody>
      </p:sp>
      <p:sp>
        <p:nvSpPr>
          <p:cNvPr id="61" name="CasellaDiTesto 60"/>
          <p:cNvSpPr txBox="1"/>
          <p:nvPr/>
        </p:nvSpPr>
        <p:spPr>
          <a:xfrm>
            <a:off x="2690381" y="4635590"/>
            <a:ext cx="673777" cy="338554"/>
          </a:xfrm>
          <a:prstGeom prst="rect">
            <a:avLst/>
          </a:prstGeom>
          <a:noFill/>
        </p:spPr>
        <p:txBody>
          <a:bodyPr wrap="square" rtlCol="0">
            <a:spAutoFit/>
          </a:bodyPr>
          <a:lstStyle/>
          <a:p>
            <a:pPr algn="ctr"/>
            <a:r>
              <a:rPr lang="it-IT" sz="1600" dirty="0"/>
              <a:t>2</a:t>
            </a:r>
          </a:p>
        </p:txBody>
      </p:sp>
      <p:sp>
        <p:nvSpPr>
          <p:cNvPr id="62" name="Ovale 61"/>
          <p:cNvSpPr/>
          <p:nvPr/>
        </p:nvSpPr>
        <p:spPr bwMode="auto">
          <a:xfrm>
            <a:off x="5669198" y="3642175"/>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63" name="Ovale 62"/>
          <p:cNvSpPr/>
          <p:nvPr/>
        </p:nvSpPr>
        <p:spPr bwMode="auto">
          <a:xfrm>
            <a:off x="5612353" y="4732431"/>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64" name="CasellaDiTesto 63"/>
          <p:cNvSpPr txBox="1"/>
          <p:nvPr/>
        </p:nvSpPr>
        <p:spPr>
          <a:xfrm>
            <a:off x="2586050" y="5229234"/>
            <a:ext cx="747765" cy="338554"/>
          </a:xfrm>
          <a:prstGeom prst="rect">
            <a:avLst/>
          </a:prstGeom>
          <a:noFill/>
        </p:spPr>
        <p:txBody>
          <a:bodyPr wrap="square" rtlCol="0">
            <a:spAutoFit/>
          </a:bodyPr>
          <a:lstStyle/>
          <a:p>
            <a:pPr algn="ctr"/>
            <a:r>
              <a:rPr lang="it-IT" sz="1600" dirty="0"/>
              <a:t>- 2</a:t>
            </a:r>
          </a:p>
        </p:txBody>
      </p:sp>
      <p:sp>
        <p:nvSpPr>
          <p:cNvPr id="65" name="Ovale 64"/>
          <p:cNvSpPr/>
          <p:nvPr/>
        </p:nvSpPr>
        <p:spPr bwMode="auto">
          <a:xfrm>
            <a:off x="6190562" y="3972148"/>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
        <p:nvSpPr>
          <p:cNvPr id="66" name="Ovale 65"/>
          <p:cNvSpPr/>
          <p:nvPr/>
        </p:nvSpPr>
        <p:spPr bwMode="auto">
          <a:xfrm>
            <a:off x="6158839" y="5315032"/>
            <a:ext cx="103695" cy="120672"/>
          </a:xfrm>
          <a:prstGeom prst="ellipse">
            <a:avLst/>
          </a:prstGeom>
          <a:solidFill>
            <a:schemeClr val="tx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cxnSp>
        <p:nvCxnSpPr>
          <p:cNvPr id="5" name="Connettore diritto 4"/>
          <p:cNvCxnSpPr>
            <a:cxnSpLocks/>
          </p:cNvCxnSpPr>
          <p:nvPr/>
        </p:nvCxnSpPr>
        <p:spPr bwMode="auto">
          <a:xfrm>
            <a:off x="3130133" y="3098747"/>
            <a:ext cx="968423" cy="0"/>
          </a:xfrm>
          <a:prstGeom prst="line">
            <a:avLst/>
          </a:prstGeom>
          <a:solidFill>
            <a:schemeClr val="accent1"/>
          </a:solidFill>
          <a:ln w="127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 name="Connettore diritto 70"/>
          <p:cNvCxnSpPr>
            <a:cxnSpLocks/>
            <a:endCxn id="55" idx="2"/>
          </p:cNvCxnSpPr>
          <p:nvPr/>
        </p:nvCxnSpPr>
        <p:spPr bwMode="auto">
          <a:xfrm flipV="1">
            <a:off x="3169607" y="3616317"/>
            <a:ext cx="1363535" cy="16"/>
          </a:xfrm>
          <a:prstGeom prst="line">
            <a:avLst/>
          </a:prstGeom>
          <a:solidFill>
            <a:schemeClr val="accent1"/>
          </a:solidFill>
          <a:ln w="127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2" name="Connettore diritto 71"/>
          <p:cNvCxnSpPr>
            <a:cxnSpLocks/>
            <a:endCxn id="56" idx="2"/>
          </p:cNvCxnSpPr>
          <p:nvPr/>
        </p:nvCxnSpPr>
        <p:spPr bwMode="auto">
          <a:xfrm flipV="1">
            <a:off x="3148444" y="4245049"/>
            <a:ext cx="2006581" cy="21567"/>
          </a:xfrm>
          <a:prstGeom prst="line">
            <a:avLst/>
          </a:prstGeom>
          <a:solidFill>
            <a:schemeClr val="accent1"/>
          </a:solidFill>
          <a:ln w="127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3" name="Connettore diritto 72"/>
          <p:cNvCxnSpPr>
            <a:cxnSpLocks/>
            <a:endCxn id="63" idx="2"/>
          </p:cNvCxnSpPr>
          <p:nvPr/>
        </p:nvCxnSpPr>
        <p:spPr bwMode="auto">
          <a:xfrm>
            <a:off x="3149608" y="4784199"/>
            <a:ext cx="2462745" cy="8568"/>
          </a:xfrm>
          <a:prstGeom prst="line">
            <a:avLst/>
          </a:prstGeom>
          <a:solidFill>
            <a:schemeClr val="accent1"/>
          </a:solidFill>
          <a:ln w="127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8" name="Connettore diritto 77"/>
          <p:cNvCxnSpPr>
            <a:cxnSpLocks/>
            <a:endCxn id="66" idx="3"/>
          </p:cNvCxnSpPr>
          <p:nvPr/>
        </p:nvCxnSpPr>
        <p:spPr bwMode="auto">
          <a:xfrm>
            <a:off x="3124477" y="5401981"/>
            <a:ext cx="3049548" cy="16052"/>
          </a:xfrm>
          <a:prstGeom prst="line">
            <a:avLst/>
          </a:prstGeom>
          <a:solidFill>
            <a:schemeClr val="accent1"/>
          </a:solidFill>
          <a:ln w="1270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16094236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7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31112"/>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3111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grpId="0" nodeType="clickEffect">
                                  <p:stCondLst>
                                    <p:cond delay="0"/>
                                  </p:stCondLst>
                                  <p:childTnLst>
                                    <p:set>
                                      <p:cBhvr>
                                        <p:cTn id="66" dur="1" fill="hold">
                                          <p:stCondLst>
                                            <p:cond delay="0"/>
                                          </p:stCondLst>
                                        </p:cTn>
                                        <p:tgtEl>
                                          <p:spTgt spid="316472"/>
                                        </p:tgtEl>
                                        <p:attrNameLst>
                                          <p:attrName>style.visibility</p:attrName>
                                        </p:attrNameLst>
                                      </p:cBhvr>
                                      <p:to>
                                        <p:strVal val="visible"/>
                                      </p:to>
                                    </p:set>
                                    <p:anim calcmode="lin" valueType="num">
                                      <p:cBhvr additive="base">
                                        <p:cTn id="67" dur="500" fill="hold"/>
                                        <p:tgtEl>
                                          <p:spTgt spid="316472"/>
                                        </p:tgtEl>
                                        <p:attrNameLst>
                                          <p:attrName>ppt_x</p:attrName>
                                        </p:attrNameLst>
                                      </p:cBhvr>
                                      <p:tavLst>
                                        <p:tav tm="0">
                                          <p:val>
                                            <p:strVal val="1+#ppt_w/2"/>
                                          </p:val>
                                        </p:tav>
                                        <p:tav tm="100000">
                                          <p:val>
                                            <p:strVal val="#ppt_x"/>
                                          </p:val>
                                        </p:tav>
                                      </p:tavLst>
                                    </p:anim>
                                    <p:anim calcmode="lin" valueType="num">
                                      <p:cBhvr additive="base">
                                        <p:cTn id="68" dur="500" fill="hold"/>
                                        <p:tgtEl>
                                          <p:spTgt spid="3164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112" grpId="0"/>
      <p:bldP spid="316472" grpId="0" animBg="1"/>
      <p:bldP spid="131115" grpId="0" animBg="1"/>
      <p:bldP spid="2" grpId="0" animBg="1"/>
      <p:bldP spid="48" grpId="0" animBg="1"/>
      <p:bldP spid="49" grpId="0" animBg="1"/>
      <p:bldP spid="50" grpId="0" animBg="1"/>
      <p:bldP spid="54" grpId="0" animBg="1"/>
      <p:bldP spid="55" grpId="0" animBg="1"/>
      <p:bldP spid="56" grpId="0" animBg="1"/>
      <p:bldP spid="62" grpId="0" animBg="1"/>
      <p:bldP spid="63" grpId="0" animBg="1"/>
      <p:bldP spid="65" grpId="0" animBg="1"/>
      <p:bldP spid="6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026" name="Picture 2" descr="Cw_f11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302" y="1023946"/>
            <a:ext cx="10648949" cy="5392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27" name="Text Box 3"/>
          <p:cNvSpPr txBox="1">
            <a:spLocks noChangeArrowheads="1"/>
          </p:cNvSpPr>
          <p:nvPr/>
        </p:nvSpPr>
        <p:spPr bwMode="auto">
          <a:xfrm>
            <a:off x="6485778" y="1131477"/>
            <a:ext cx="141045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defTabSz="914377" eaLnBrk="0" fontAlgn="base" hangingPunct="0">
              <a:spcBef>
                <a:spcPct val="0"/>
              </a:spcBef>
              <a:spcAft>
                <a:spcPct val="0"/>
              </a:spcAft>
              <a:buNone/>
              <a:defRPr/>
            </a:pPr>
            <a:r>
              <a:rPr lang="it-IT" altLang="en-US" sz="1600" dirty="0">
                <a:solidFill>
                  <a:srgbClr val="000000"/>
                </a:solidFill>
                <a:latin typeface="Times New Roman" panose="02020603050405020304" pitchFamily="18" charset="0"/>
              </a:rPr>
              <a:t>Effetto prezzo:</a:t>
            </a:r>
          </a:p>
        </p:txBody>
      </p:sp>
      <p:sp>
        <p:nvSpPr>
          <p:cNvPr id="129028" name="Text Box 4"/>
          <p:cNvSpPr txBox="1">
            <a:spLocks noChangeArrowheads="1"/>
          </p:cNvSpPr>
          <p:nvPr/>
        </p:nvSpPr>
        <p:spPr bwMode="auto">
          <a:xfrm>
            <a:off x="8174022" y="1985563"/>
            <a:ext cx="138800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defTabSz="914377" eaLnBrk="0" fontAlgn="base" hangingPunct="0">
              <a:spcBef>
                <a:spcPct val="0"/>
              </a:spcBef>
              <a:spcAft>
                <a:spcPct val="0"/>
              </a:spcAft>
              <a:buNone/>
              <a:defRPr/>
            </a:pPr>
            <a:r>
              <a:rPr lang="it-IT" altLang="en-US" sz="1600" dirty="0">
                <a:solidFill>
                  <a:srgbClr val="000000"/>
                </a:solidFill>
                <a:latin typeface="Times New Roman" panose="02020603050405020304" pitchFamily="18" charset="0"/>
              </a:rPr>
              <a:t>Effetto output:</a:t>
            </a:r>
          </a:p>
        </p:txBody>
      </p:sp>
      <p:sp>
        <p:nvSpPr>
          <p:cNvPr id="3" name="Rettangolo 2"/>
          <p:cNvSpPr/>
          <p:nvPr/>
        </p:nvSpPr>
        <p:spPr bwMode="auto">
          <a:xfrm>
            <a:off x="11479533" y="1743075"/>
            <a:ext cx="45719" cy="57151"/>
          </a:xfrm>
          <a:prstGeom prst="rect">
            <a:avLst/>
          </a:prstGeom>
          <a:solidFill>
            <a:schemeClr val="accent1"/>
          </a:solidFill>
          <a:ln w="1270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defRPr/>
            </a:pPr>
            <a:endParaRPr lang="it-IT" sz="2400">
              <a:solidFill>
                <a:srgbClr val="000000"/>
              </a:solidFill>
              <a:latin typeface="Times New Roman" panose="02020603050405020304" pitchFamily="18" charset="0"/>
              <a:cs typeface="Arial"/>
            </a:endParaRPr>
          </a:p>
        </p:txBody>
      </p:sp>
    </p:spTree>
    <p:extLst>
      <p:ext uri="{BB962C8B-B14F-4D97-AF65-F5344CB8AC3E}">
        <p14:creationId xmlns:p14="http://schemas.microsoft.com/office/powerpoint/2010/main" val="4004050457"/>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6"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7"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8"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29" name="Rectangle 9"/>
          <p:cNvSpPr>
            <a:spLocks noChangeArrowheads="1"/>
          </p:cNvSpPr>
          <p:nvPr/>
        </p:nvSpPr>
        <p:spPr bwMode="auto">
          <a:xfrm>
            <a:off x="4656139"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3130" name="Rectangle 10"/>
          <p:cNvSpPr>
            <a:spLocks noGrp="1" noChangeArrowheads="1"/>
          </p:cNvSpPr>
          <p:nvPr>
            <p:ph type="title"/>
          </p:nvPr>
        </p:nvSpPr>
        <p:spPr>
          <a:xfrm>
            <a:off x="1531939" y="232628"/>
            <a:ext cx="9144000" cy="762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La massimizzazione del profitto del monopolista</a:t>
            </a:r>
          </a:p>
        </p:txBody>
      </p:sp>
      <p:sp>
        <p:nvSpPr>
          <p:cNvPr id="318475" name="Rectangle 11"/>
          <p:cNvSpPr>
            <a:spLocks noGrp="1" noChangeArrowheads="1"/>
          </p:cNvSpPr>
          <p:nvPr>
            <p:ph type="body" idx="1"/>
          </p:nvPr>
        </p:nvSpPr>
        <p:spPr>
          <a:xfrm>
            <a:off x="154004" y="1221624"/>
            <a:ext cx="11925701" cy="4765291"/>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pPr>
            <a:r>
              <a:rPr lang="it-IT" altLang="en-US" sz="2800" dirty="0"/>
              <a:t>Il monopolista massimizza il profitto seguendo, </a:t>
            </a:r>
            <a:r>
              <a:rPr lang="it-IT" altLang="en-US" sz="2800" u="sng" dirty="0"/>
              <a:t>come tutte le imprese</a:t>
            </a:r>
            <a:r>
              <a:rPr lang="it-IT" altLang="en-US" sz="2800" dirty="0"/>
              <a:t>, la “solita” regola marginalista. Potrebbe farlo scegliendo il prezzo </a:t>
            </a:r>
            <a:r>
              <a:rPr lang="it-IT" altLang="en-US" sz="2800" i="1" dirty="0"/>
              <a:t>oppure</a:t>
            </a:r>
            <a:r>
              <a:rPr lang="it-IT" altLang="en-US" sz="2800" dirty="0"/>
              <a:t> scegliendo la quantità. Ipotizziamo scelga la quantità.</a:t>
            </a:r>
          </a:p>
          <a:p>
            <a:pPr eaLnBrk="1" hangingPunct="1">
              <a:lnSpc>
                <a:spcPct val="90000"/>
              </a:lnSpc>
            </a:pPr>
            <a:r>
              <a:rPr lang="it-IT" altLang="en-US" sz="2800" dirty="0"/>
              <a:t>Quindi il monopolista produce la quantità Q* tale che il RM sia pari al CM:</a:t>
            </a:r>
          </a:p>
          <a:p>
            <a:pPr lvl="1" algn="ctr" eaLnBrk="1" hangingPunct="1">
              <a:lnSpc>
                <a:spcPct val="90000"/>
              </a:lnSpc>
              <a:buFontTx/>
              <a:buNone/>
            </a:pPr>
            <a:r>
              <a:rPr lang="it-IT" altLang="en-US" dirty="0">
                <a:solidFill>
                  <a:srgbClr val="FF0000"/>
                </a:solidFill>
              </a:rPr>
              <a:t>Max </a:t>
            </a:r>
            <a:r>
              <a:rPr lang="it-IT" altLang="en-US" dirty="0">
                <a:solidFill>
                  <a:srgbClr val="FF0000"/>
                </a:solidFill>
                <a:sym typeface="Symbol" panose="05050102010706020507" pitchFamily="18" charset="2"/>
              </a:rPr>
              <a:t> quando Q = </a:t>
            </a:r>
            <a:r>
              <a:rPr lang="it-IT" altLang="en-US" dirty="0">
                <a:solidFill>
                  <a:srgbClr val="FF0000"/>
                </a:solidFill>
              </a:rPr>
              <a:t>Q* è tale che RM = CM</a:t>
            </a:r>
          </a:p>
          <a:p>
            <a:pPr eaLnBrk="1" hangingPunct="1">
              <a:lnSpc>
                <a:spcPct val="90000"/>
              </a:lnSpc>
            </a:pPr>
            <a:r>
              <a:rPr lang="it-IT" altLang="en-US" sz="2800" dirty="0"/>
              <a:t>Attenzione: la regola serve a determinare la quantità ottimale, </a:t>
            </a:r>
            <a:r>
              <a:rPr lang="it-IT" altLang="en-US" sz="2800" u="sng" dirty="0"/>
              <a:t>ma il prezzo si deve leggere sulla curva di domanda</a:t>
            </a:r>
            <a:r>
              <a:rPr lang="it-IT" altLang="en-US" sz="2800" dirty="0"/>
              <a:t>. </a:t>
            </a:r>
          </a:p>
          <a:p>
            <a:pPr eaLnBrk="1" hangingPunct="1">
              <a:lnSpc>
                <a:spcPct val="90000"/>
              </a:lnSpc>
            </a:pPr>
            <a:r>
              <a:rPr lang="it-IT" altLang="en-US" sz="2800" dirty="0"/>
              <a:t>Quindi il prezzo a cui il monopolista vende la quantità ottimale sarà sempre </a:t>
            </a:r>
            <a:r>
              <a:rPr lang="it-IT" altLang="en-US" sz="2800" u="sng" dirty="0"/>
              <a:t>maggiore</a:t>
            </a:r>
            <a:r>
              <a:rPr lang="it-IT" altLang="en-US" sz="2800" dirty="0"/>
              <a:t> del CM. Questo fa sì che il monopolista ottenga un </a:t>
            </a:r>
            <a:r>
              <a:rPr lang="it-IT" altLang="en-US" sz="2800" u="sng" dirty="0"/>
              <a:t>extra-</a:t>
            </a:r>
            <a:r>
              <a:rPr lang="it-IT" altLang="en-US" sz="2800" u="sng" dirty="0">
                <a:sym typeface="Symbol" panose="05050102010706020507" pitchFamily="18" charset="2"/>
              </a:rPr>
              <a:t></a:t>
            </a:r>
            <a:r>
              <a:rPr lang="it-IT" altLang="en-US" sz="2800" dirty="0">
                <a:sym typeface="Symbol" panose="05050102010706020507" pitchFamily="18" charset="2"/>
              </a:rPr>
              <a:t>.</a:t>
            </a:r>
          </a:p>
          <a:p>
            <a:pPr eaLnBrk="1" hangingPunct="1">
              <a:lnSpc>
                <a:spcPct val="90000"/>
              </a:lnSpc>
            </a:pPr>
            <a:r>
              <a:rPr lang="it-IT" altLang="en-US" sz="2800" dirty="0">
                <a:sym typeface="Symbol" panose="05050102010706020507" pitchFamily="18" charset="2"/>
              </a:rPr>
              <a:t>Tale extra- permane anche nel </a:t>
            </a:r>
            <a:r>
              <a:rPr lang="it-IT" altLang="en-US" sz="2800" u="sng" dirty="0">
                <a:sym typeface="Symbol" panose="05050102010706020507" pitchFamily="18" charset="2"/>
              </a:rPr>
              <a:t>lungo periodo</a:t>
            </a:r>
            <a:r>
              <a:rPr lang="it-IT" altLang="en-US" sz="2800" dirty="0">
                <a:sym typeface="Symbol" panose="05050102010706020507" pitchFamily="18" charset="2"/>
              </a:rPr>
              <a:t> perché per definizione di monopolio non può esservi entrata di nuove imprese nel mercato.</a:t>
            </a:r>
          </a:p>
        </p:txBody>
      </p:sp>
    </p:spTree>
    <p:extLst>
      <p:ext uri="{BB962C8B-B14F-4D97-AF65-F5344CB8AC3E}">
        <p14:creationId xmlns:p14="http://schemas.microsoft.com/office/powerpoint/2010/main" val="70379288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8475">
                                            <p:txEl>
                                              <p:pRg st="3" end="3"/>
                                            </p:txEl>
                                          </p:spTgt>
                                        </p:tgtEl>
                                        <p:attrNameLst>
                                          <p:attrName>style.visibility</p:attrName>
                                        </p:attrNameLst>
                                      </p:cBhvr>
                                      <p:to>
                                        <p:strVal val="visible"/>
                                      </p:to>
                                    </p:set>
                                    <p:animEffect transition="in" filter="wipe(left)">
                                      <p:cBhvr>
                                        <p:cTn id="7" dur="500"/>
                                        <p:tgtEl>
                                          <p:spTgt spid="318475">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8475">
                                            <p:txEl>
                                              <p:pRg st="4" end="4"/>
                                            </p:txEl>
                                          </p:spTgt>
                                        </p:tgtEl>
                                        <p:attrNameLst>
                                          <p:attrName>style.visibility</p:attrName>
                                        </p:attrNameLst>
                                      </p:cBhvr>
                                      <p:to>
                                        <p:strVal val="visible"/>
                                      </p:to>
                                    </p:set>
                                    <p:animEffect transition="in" filter="wipe(left)">
                                      <p:cBhvr>
                                        <p:cTn id="12" dur="500"/>
                                        <p:tgtEl>
                                          <p:spTgt spid="318475">
                                            <p:txEl>
                                              <p:pRg st="4" end="4"/>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18475">
                                            <p:txEl>
                                              <p:pRg st="5" end="5"/>
                                            </p:txEl>
                                          </p:spTgt>
                                        </p:tgtEl>
                                        <p:attrNameLst>
                                          <p:attrName>style.visibility</p:attrName>
                                        </p:attrNameLst>
                                      </p:cBhvr>
                                      <p:to>
                                        <p:strVal val="visible"/>
                                      </p:to>
                                    </p:set>
                                    <p:animEffect transition="in" filter="wipe(left)">
                                      <p:cBhvr>
                                        <p:cTn id="15" dur="500"/>
                                        <p:tgtEl>
                                          <p:spTgt spid="3184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847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0514" name="Group 2"/>
          <p:cNvGrpSpPr>
            <a:grpSpLocks/>
          </p:cNvGrpSpPr>
          <p:nvPr/>
        </p:nvGrpSpPr>
        <p:grpSpPr bwMode="auto">
          <a:xfrm>
            <a:off x="2667000" y="3200399"/>
            <a:ext cx="533400" cy="506413"/>
            <a:chOff x="226" y="1931"/>
            <a:chExt cx="336" cy="319"/>
          </a:xfrm>
        </p:grpSpPr>
        <p:sp>
          <p:nvSpPr>
            <p:cNvPr id="135195" name="Rectangle 3"/>
            <p:cNvSpPr>
              <a:spLocks noChangeArrowheads="1"/>
            </p:cNvSpPr>
            <p:nvPr/>
          </p:nvSpPr>
          <p:spPr bwMode="auto">
            <a:xfrm>
              <a:off x="226" y="1931"/>
              <a:ext cx="178"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r>
                <a:rPr lang="it-IT" altLang="en-US" sz="1200" b="1">
                  <a:solidFill>
                    <a:srgbClr val="000000"/>
                  </a:solidFill>
                  <a:latin typeface="Arial" panose="020B0604020202020204" pitchFamily="34" charset="0"/>
                </a:rPr>
                <a:t>M</a:t>
              </a:r>
            </a:p>
          </p:txBody>
        </p:sp>
        <p:sp>
          <p:nvSpPr>
            <p:cNvPr id="135196" name="Rectangle 4"/>
            <p:cNvSpPr>
              <a:spLocks noChangeArrowheads="1"/>
            </p:cNvSpPr>
            <p:nvPr/>
          </p:nvSpPr>
          <p:spPr bwMode="auto">
            <a:xfrm>
              <a:off x="562" y="2076"/>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grpSp>
      <p:sp>
        <p:nvSpPr>
          <p:cNvPr id="135171" name="Rectangle 5"/>
          <p:cNvSpPr>
            <a:spLocks noChangeArrowheads="1"/>
          </p:cNvSpPr>
          <p:nvPr/>
        </p:nvSpPr>
        <p:spPr bwMode="auto">
          <a:xfrm>
            <a:off x="9414969" y="6400805"/>
            <a:ext cx="87203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spcBef>
                <a:spcPct val="0"/>
              </a:spcBef>
              <a:spcAft>
                <a:spcPct val="0"/>
              </a:spcAft>
              <a:buFontTx/>
              <a:buNone/>
            </a:pPr>
            <a:r>
              <a:rPr lang="it-IT" altLang="en-US" sz="1800">
                <a:solidFill>
                  <a:srgbClr val="000000"/>
                </a:solidFill>
                <a:latin typeface="Arial" panose="020B0604020202020204" pitchFamily="34" charset="0"/>
              </a:rPr>
              <a:t>Quantità</a:t>
            </a:r>
          </a:p>
        </p:txBody>
      </p:sp>
      <p:sp>
        <p:nvSpPr>
          <p:cNvPr id="320518" name="Rectangle 6"/>
          <p:cNvSpPr>
            <a:spLocks noChangeArrowheads="1"/>
          </p:cNvSpPr>
          <p:nvPr/>
        </p:nvSpPr>
        <p:spPr bwMode="auto">
          <a:xfrm>
            <a:off x="5105400" y="6400805"/>
            <a:ext cx="26930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Q*</a:t>
            </a:r>
            <a:endParaRPr lang="it-IT" altLang="en-US" sz="1800" b="1" baseline="-25000">
              <a:solidFill>
                <a:srgbClr val="000000"/>
              </a:solidFill>
              <a:latin typeface="Arial" panose="020B0604020202020204" pitchFamily="34" charset="0"/>
            </a:endParaRPr>
          </a:p>
        </p:txBody>
      </p:sp>
      <p:grpSp>
        <p:nvGrpSpPr>
          <p:cNvPr id="135173" name="Group 7"/>
          <p:cNvGrpSpPr>
            <a:grpSpLocks/>
          </p:cNvGrpSpPr>
          <p:nvPr/>
        </p:nvGrpSpPr>
        <p:grpSpPr bwMode="auto">
          <a:xfrm>
            <a:off x="1676402" y="1600202"/>
            <a:ext cx="1320800" cy="508001"/>
            <a:chOff x="193" y="1121"/>
            <a:chExt cx="832" cy="320"/>
          </a:xfrm>
        </p:grpSpPr>
        <p:sp>
          <p:nvSpPr>
            <p:cNvPr id="135193" name="Rectangle 8"/>
            <p:cNvSpPr>
              <a:spLocks noChangeArrowheads="1"/>
            </p:cNvSpPr>
            <p:nvPr/>
          </p:nvSpPr>
          <p:spPr bwMode="auto">
            <a:xfrm>
              <a:off x="193" y="1121"/>
              <a:ext cx="832"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Costi e ricavi</a:t>
              </a:r>
            </a:p>
          </p:txBody>
        </p:sp>
        <p:sp>
          <p:nvSpPr>
            <p:cNvPr id="135194" name="Rectangle 9"/>
            <p:cNvSpPr>
              <a:spLocks noChangeArrowheads="1"/>
            </p:cNvSpPr>
            <p:nvPr/>
          </p:nvSpPr>
          <p:spPr bwMode="auto">
            <a:xfrm>
              <a:off x="291" y="1267"/>
              <a:ext cx="315"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medi</a:t>
              </a:r>
            </a:p>
          </p:txBody>
        </p:sp>
      </p:grpSp>
      <p:sp>
        <p:nvSpPr>
          <p:cNvPr id="135174" name="Freeform 10"/>
          <p:cNvSpPr>
            <a:spLocks/>
          </p:cNvSpPr>
          <p:nvPr/>
        </p:nvSpPr>
        <p:spPr bwMode="auto">
          <a:xfrm>
            <a:off x="3048007" y="1752609"/>
            <a:ext cx="7370763" cy="4645025"/>
          </a:xfrm>
          <a:custGeom>
            <a:avLst/>
            <a:gdLst>
              <a:gd name="T0" fmla="*/ 0 w 4643"/>
              <a:gd name="T1" fmla="*/ 0 h 2926"/>
              <a:gd name="T2" fmla="*/ 0 w 4643"/>
              <a:gd name="T3" fmla="*/ 2147483646 h 2926"/>
              <a:gd name="T4" fmla="*/ 2147483646 w 4643"/>
              <a:gd name="T5" fmla="*/ 2147483646 h 2926"/>
              <a:gd name="T6" fmla="*/ 0 60000 65536"/>
              <a:gd name="T7" fmla="*/ 0 60000 65536"/>
              <a:gd name="T8" fmla="*/ 0 60000 65536"/>
            </a:gdLst>
            <a:ahLst/>
            <a:cxnLst>
              <a:cxn ang="T6">
                <a:pos x="T0" y="T1"/>
              </a:cxn>
              <a:cxn ang="T7">
                <a:pos x="T2" y="T3"/>
              </a:cxn>
              <a:cxn ang="T8">
                <a:pos x="T4" y="T5"/>
              </a:cxn>
            </a:cxnLst>
            <a:rect l="0" t="0" r="r" b="b"/>
            <a:pathLst>
              <a:path w="4643" h="2926">
                <a:moveTo>
                  <a:pt x="0" y="0"/>
                </a:moveTo>
                <a:lnTo>
                  <a:pt x="0" y="2925"/>
                </a:lnTo>
                <a:lnTo>
                  <a:pt x="4642" y="2925"/>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5175" name="Rectangle 11"/>
          <p:cNvSpPr>
            <a:spLocks noChangeArrowheads="1"/>
          </p:cNvSpPr>
          <p:nvPr/>
        </p:nvSpPr>
        <p:spPr bwMode="auto">
          <a:xfrm>
            <a:off x="8858252" y="5075245"/>
            <a:ext cx="1051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Domanda</a:t>
            </a:r>
          </a:p>
        </p:txBody>
      </p:sp>
      <p:sp>
        <p:nvSpPr>
          <p:cNvPr id="135176" name="Rectangle 12"/>
          <p:cNvSpPr>
            <a:spLocks noChangeArrowheads="1"/>
          </p:cNvSpPr>
          <p:nvPr/>
        </p:nvSpPr>
        <p:spPr bwMode="auto">
          <a:xfrm>
            <a:off x="7353306" y="3983045"/>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CMeT</a:t>
            </a:r>
          </a:p>
        </p:txBody>
      </p:sp>
      <p:sp>
        <p:nvSpPr>
          <p:cNvPr id="135177" name="Rectangle 13"/>
          <p:cNvSpPr>
            <a:spLocks noChangeArrowheads="1"/>
          </p:cNvSpPr>
          <p:nvPr/>
        </p:nvSpPr>
        <p:spPr bwMode="auto">
          <a:xfrm>
            <a:off x="7146929" y="6084897"/>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RM</a:t>
            </a:r>
          </a:p>
        </p:txBody>
      </p:sp>
      <p:grpSp>
        <p:nvGrpSpPr>
          <p:cNvPr id="135178" name="Group 14"/>
          <p:cNvGrpSpPr>
            <a:grpSpLocks/>
          </p:cNvGrpSpPr>
          <p:nvPr/>
        </p:nvGrpSpPr>
        <p:grpSpPr bwMode="auto">
          <a:xfrm>
            <a:off x="6400795" y="2743216"/>
            <a:ext cx="358774" cy="528638"/>
            <a:chOff x="980" y="3333"/>
            <a:chExt cx="226" cy="333"/>
          </a:xfrm>
        </p:grpSpPr>
        <p:sp>
          <p:nvSpPr>
            <p:cNvPr id="135191" name="Rectangle 15"/>
            <p:cNvSpPr>
              <a:spLocks noChangeArrowheads="1"/>
            </p:cNvSpPr>
            <p:nvPr/>
          </p:nvSpPr>
          <p:spPr bwMode="auto">
            <a:xfrm>
              <a:off x="980" y="3333"/>
              <a:ext cx="226"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a:t>
              </a:r>
            </a:p>
          </p:txBody>
        </p:sp>
        <p:sp>
          <p:nvSpPr>
            <p:cNvPr id="135192" name="Rectangle 16"/>
            <p:cNvSpPr>
              <a:spLocks noChangeArrowheads="1"/>
            </p:cNvSpPr>
            <p:nvPr/>
          </p:nvSpPr>
          <p:spPr bwMode="auto">
            <a:xfrm>
              <a:off x="1128" y="3492"/>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grpSp>
      <p:sp>
        <p:nvSpPr>
          <p:cNvPr id="320529" name="Rectangle 17"/>
          <p:cNvSpPr>
            <a:spLocks noChangeArrowheads="1"/>
          </p:cNvSpPr>
          <p:nvPr/>
        </p:nvSpPr>
        <p:spPr bwMode="auto">
          <a:xfrm>
            <a:off x="5202237" y="2997205"/>
            <a:ext cx="19236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M</a:t>
            </a:r>
          </a:p>
        </p:txBody>
      </p:sp>
      <p:sp>
        <p:nvSpPr>
          <p:cNvPr id="320530" name="Freeform 18"/>
          <p:cNvSpPr>
            <a:spLocks/>
          </p:cNvSpPr>
          <p:nvPr/>
        </p:nvSpPr>
        <p:spPr bwMode="auto">
          <a:xfrm>
            <a:off x="3048000" y="3352800"/>
            <a:ext cx="2209800" cy="3048000"/>
          </a:xfrm>
          <a:custGeom>
            <a:avLst/>
            <a:gdLst>
              <a:gd name="T0" fmla="*/ 2147483646 w 1423"/>
              <a:gd name="T1" fmla="*/ 2147483646 h 1972"/>
              <a:gd name="T2" fmla="*/ 2147483646 w 1423"/>
              <a:gd name="T3" fmla="*/ 0 h 1972"/>
              <a:gd name="T4" fmla="*/ 0 w 1423"/>
              <a:gd name="T5" fmla="*/ 0 h 1972"/>
              <a:gd name="T6" fmla="*/ 0 60000 65536"/>
              <a:gd name="T7" fmla="*/ 0 60000 65536"/>
              <a:gd name="T8" fmla="*/ 0 60000 65536"/>
            </a:gdLst>
            <a:ahLst/>
            <a:cxnLst>
              <a:cxn ang="T6">
                <a:pos x="T0" y="T1"/>
              </a:cxn>
              <a:cxn ang="T7">
                <a:pos x="T2" y="T3"/>
              </a:cxn>
              <a:cxn ang="T8">
                <a:pos x="T4" y="T5"/>
              </a:cxn>
            </a:cxnLst>
            <a:rect l="0" t="0" r="r" b="b"/>
            <a:pathLst>
              <a:path w="1423" h="1972">
                <a:moveTo>
                  <a:pt x="1422" y="1971"/>
                </a:moveTo>
                <a:lnTo>
                  <a:pt x="1422" y="0"/>
                </a:lnTo>
                <a:lnTo>
                  <a:pt x="0" y="0"/>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5181" name="Line 19"/>
          <p:cNvSpPr>
            <a:spLocks noChangeShapeType="1"/>
          </p:cNvSpPr>
          <p:nvPr/>
        </p:nvSpPr>
        <p:spPr bwMode="auto">
          <a:xfrm flipH="1">
            <a:off x="3302000" y="2974975"/>
            <a:ext cx="3544888" cy="3263900"/>
          </a:xfrm>
          <a:prstGeom prst="line">
            <a:avLst/>
          </a:prstGeom>
          <a:noFill/>
          <a:ln w="28575">
            <a:solidFill>
              <a:srgbClr val="FF500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5182" name="Line 20"/>
          <p:cNvSpPr>
            <a:spLocks noChangeShapeType="1"/>
          </p:cNvSpPr>
          <p:nvPr/>
        </p:nvSpPr>
        <p:spPr bwMode="auto">
          <a:xfrm>
            <a:off x="3014663" y="2135188"/>
            <a:ext cx="5727700" cy="3033712"/>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5183" name="Line 21"/>
          <p:cNvSpPr>
            <a:spLocks noChangeShapeType="1"/>
          </p:cNvSpPr>
          <p:nvPr/>
        </p:nvSpPr>
        <p:spPr bwMode="auto">
          <a:xfrm>
            <a:off x="3014669" y="2135191"/>
            <a:ext cx="3989387" cy="4083051"/>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20534" name="Freeform 22"/>
          <p:cNvSpPr>
            <a:spLocks/>
          </p:cNvSpPr>
          <p:nvPr/>
        </p:nvSpPr>
        <p:spPr bwMode="auto">
          <a:xfrm>
            <a:off x="5173666" y="3248027"/>
            <a:ext cx="158751" cy="128588"/>
          </a:xfrm>
          <a:custGeom>
            <a:avLst/>
            <a:gdLst>
              <a:gd name="T0" fmla="*/ 123488450 w 100"/>
              <a:gd name="T1" fmla="*/ 201613284 h 81"/>
              <a:gd name="T2" fmla="*/ 206652813 w 100"/>
              <a:gd name="T3" fmla="*/ 201613284 h 81"/>
              <a:gd name="T4" fmla="*/ 206652813 w 100"/>
              <a:gd name="T5" fmla="*/ 133569594 h 81"/>
              <a:gd name="T6" fmla="*/ 249496263 w 100"/>
              <a:gd name="T7" fmla="*/ 100806642 h 81"/>
              <a:gd name="T8" fmla="*/ 206652813 w 100"/>
              <a:gd name="T9" fmla="*/ 68045277 h 81"/>
              <a:gd name="T10" fmla="*/ 206652813 w 100"/>
              <a:gd name="T11" fmla="*/ 32762952 h 81"/>
              <a:gd name="T12" fmla="*/ 123488450 w 100"/>
              <a:gd name="T13" fmla="*/ 0 h 81"/>
              <a:gd name="T14" fmla="*/ 83165950 w 100"/>
              <a:gd name="T15" fmla="*/ 32762952 h 81"/>
              <a:gd name="T16" fmla="*/ 40322500 w 100"/>
              <a:gd name="T17" fmla="*/ 68045277 h 81"/>
              <a:gd name="T18" fmla="*/ 0 w 100"/>
              <a:gd name="T19" fmla="*/ 100806642 h 81"/>
              <a:gd name="T20" fmla="*/ 40322500 w 100"/>
              <a:gd name="T21" fmla="*/ 133569594 h 81"/>
              <a:gd name="T22" fmla="*/ 83165950 w 100"/>
              <a:gd name="T23" fmla="*/ 201613284 h 81"/>
              <a:gd name="T24" fmla="*/ 123488450 w 100"/>
              <a:gd name="T25" fmla="*/ 201613284 h 8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0" h="81">
                <a:moveTo>
                  <a:pt x="49" y="80"/>
                </a:moveTo>
                <a:lnTo>
                  <a:pt x="82" y="80"/>
                </a:lnTo>
                <a:lnTo>
                  <a:pt x="82" y="53"/>
                </a:lnTo>
                <a:lnTo>
                  <a:pt x="99" y="40"/>
                </a:lnTo>
                <a:lnTo>
                  <a:pt x="82" y="27"/>
                </a:lnTo>
                <a:lnTo>
                  <a:pt x="82" y="13"/>
                </a:lnTo>
                <a:lnTo>
                  <a:pt x="49" y="0"/>
                </a:lnTo>
                <a:lnTo>
                  <a:pt x="33" y="13"/>
                </a:lnTo>
                <a:lnTo>
                  <a:pt x="16" y="27"/>
                </a:lnTo>
                <a:lnTo>
                  <a:pt x="0" y="40"/>
                </a:lnTo>
                <a:lnTo>
                  <a:pt x="16" y="53"/>
                </a:lnTo>
                <a:lnTo>
                  <a:pt x="33" y="80"/>
                </a:lnTo>
                <a:lnTo>
                  <a:pt x="49" y="8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5185" name="Rectangle 23"/>
          <p:cNvSpPr>
            <a:spLocks noChangeArrowheads="1"/>
          </p:cNvSpPr>
          <p:nvPr/>
        </p:nvSpPr>
        <p:spPr bwMode="auto">
          <a:xfrm>
            <a:off x="5435600" y="4340229"/>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E</a:t>
            </a:r>
          </a:p>
        </p:txBody>
      </p:sp>
      <p:sp>
        <p:nvSpPr>
          <p:cNvPr id="135186" name="Freeform 24"/>
          <p:cNvSpPr>
            <a:spLocks/>
          </p:cNvSpPr>
          <p:nvPr/>
        </p:nvSpPr>
        <p:spPr bwMode="auto">
          <a:xfrm>
            <a:off x="5200656" y="4362451"/>
            <a:ext cx="131763" cy="127000"/>
          </a:xfrm>
          <a:custGeom>
            <a:avLst/>
            <a:gdLst>
              <a:gd name="T0" fmla="*/ 83166266 w 83"/>
              <a:gd name="T1" fmla="*/ 199093138 h 80"/>
              <a:gd name="T2" fmla="*/ 166330944 w 83"/>
              <a:gd name="T3" fmla="*/ 199093138 h 80"/>
              <a:gd name="T4" fmla="*/ 206653597 w 83"/>
              <a:gd name="T5" fmla="*/ 166330313 h 80"/>
              <a:gd name="T6" fmla="*/ 206653597 w 83"/>
              <a:gd name="T7" fmla="*/ 98286888 h 80"/>
              <a:gd name="T8" fmla="*/ 206653597 w 83"/>
              <a:gd name="T9" fmla="*/ 65524063 h 80"/>
              <a:gd name="T10" fmla="*/ 166330944 w 83"/>
              <a:gd name="T11" fmla="*/ 32762825 h 80"/>
              <a:gd name="T12" fmla="*/ 83166266 w 83"/>
              <a:gd name="T13" fmla="*/ 0 h 80"/>
              <a:gd name="T14" fmla="*/ 40322653 w 83"/>
              <a:gd name="T15" fmla="*/ 32762825 h 80"/>
              <a:gd name="T16" fmla="*/ 0 w 83"/>
              <a:gd name="T17" fmla="*/ 65524063 h 80"/>
              <a:gd name="T18" fmla="*/ 0 w 83"/>
              <a:gd name="T19" fmla="*/ 98286888 h 80"/>
              <a:gd name="T20" fmla="*/ 0 w 83"/>
              <a:gd name="T21" fmla="*/ 166330313 h 80"/>
              <a:gd name="T22" fmla="*/ 40322653 w 83"/>
              <a:gd name="T23" fmla="*/ 199093138 h 80"/>
              <a:gd name="T24" fmla="*/ 83166266 w 83"/>
              <a:gd name="T25" fmla="*/ 199093138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0">
                <a:moveTo>
                  <a:pt x="33" y="79"/>
                </a:moveTo>
                <a:lnTo>
                  <a:pt x="66" y="79"/>
                </a:lnTo>
                <a:lnTo>
                  <a:pt x="82" y="66"/>
                </a:lnTo>
                <a:lnTo>
                  <a:pt x="82" y="39"/>
                </a:lnTo>
                <a:lnTo>
                  <a:pt x="82" y="26"/>
                </a:lnTo>
                <a:lnTo>
                  <a:pt x="66" y="13"/>
                </a:lnTo>
                <a:lnTo>
                  <a:pt x="33" y="0"/>
                </a:lnTo>
                <a:lnTo>
                  <a:pt x="16" y="13"/>
                </a:lnTo>
                <a:lnTo>
                  <a:pt x="0" y="26"/>
                </a:lnTo>
                <a:lnTo>
                  <a:pt x="0" y="39"/>
                </a:lnTo>
                <a:lnTo>
                  <a:pt x="0" y="66"/>
                </a:lnTo>
                <a:lnTo>
                  <a:pt x="16" y="79"/>
                </a:lnTo>
                <a:lnTo>
                  <a:pt x="33" y="7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5187" name="Freeform 25"/>
          <p:cNvSpPr>
            <a:spLocks/>
          </p:cNvSpPr>
          <p:nvPr/>
        </p:nvSpPr>
        <p:spPr bwMode="auto">
          <a:xfrm>
            <a:off x="3201995" y="3814770"/>
            <a:ext cx="3997325" cy="1011237"/>
          </a:xfrm>
          <a:custGeom>
            <a:avLst/>
            <a:gdLst>
              <a:gd name="T0" fmla="*/ 0 w 2518"/>
              <a:gd name="T1" fmla="*/ 0 h 637"/>
              <a:gd name="T2" fmla="*/ 206652813 w 2518"/>
              <a:gd name="T3" fmla="*/ 433466661 h 637"/>
              <a:gd name="T4" fmla="*/ 617439075 w 2518"/>
              <a:gd name="T5" fmla="*/ 967739522 h 637"/>
              <a:gd name="T6" fmla="*/ 1401206875 w 2518"/>
              <a:gd name="T7" fmla="*/ 1436488352 h 637"/>
              <a:gd name="T8" fmla="*/ 2147483646 w 2518"/>
              <a:gd name="T9" fmla="*/ 1602818582 h 637"/>
              <a:gd name="T10" fmla="*/ 2147483646 w 2518"/>
              <a:gd name="T11" fmla="*/ 1368443373 h 637"/>
              <a:gd name="T12" fmla="*/ 2147483646 w 2518"/>
              <a:gd name="T13" fmla="*/ 501510052 h 63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18" h="637">
                <a:moveTo>
                  <a:pt x="0" y="0"/>
                </a:moveTo>
                <a:lnTo>
                  <a:pt x="82" y="172"/>
                </a:lnTo>
                <a:lnTo>
                  <a:pt x="245" y="384"/>
                </a:lnTo>
                <a:lnTo>
                  <a:pt x="556" y="570"/>
                </a:lnTo>
                <a:lnTo>
                  <a:pt x="1013" y="636"/>
                </a:lnTo>
                <a:lnTo>
                  <a:pt x="1667" y="543"/>
                </a:lnTo>
                <a:lnTo>
                  <a:pt x="2517" y="199"/>
                </a:lnTo>
              </a:path>
            </a:pathLst>
          </a:custGeom>
          <a:noFill/>
          <a:ln w="28575" cap="rnd" cmpd="sng">
            <a:solidFill>
              <a:srgbClr val="51DC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5188" name="Text Box 26"/>
          <p:cNvSpPr txBox="1">
            <a:spLocks noChangeArrowheads="1"/>
          </p:cNvSpPr>
          <p:nvPr/>
        </p:nvSpPr>
        <p:spPr bwMode="auto">
          <a:xfrm>
            <a:off x="3794130" y="269880"/>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endParaRPr lang="en-US" altLang="en-US" sz="2400">
              <a:solidFill>
                <a:srgbClr val="000000"/>
              </a:solidFill>
            </a:endParaRPr>
          </a:p>
        </p:txBody>
      </p:sp>
      <p:sp>
        <p:nvSpPr>
          <p:cNvPr id="135189" name="Rectangle 27"/>
          <p:cNvSpPr>
            <a:spLocks noGrp="1" noChangeArrowheads="1"/>
          </p:cNvSpPr>
          <p:nvPr>
            <p:ph type="title"/>
          </p:nvPr>
        </p:nvSpPr>
        <p:spPr>
          <a:xfrm>
            <a:off x="1524000" y="533400"/>
            <a:ext cx="9144000" cy="762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L’equilibrio del monopolio</a:t>
            </a:r>
          </a:p>
        </p:txBody>
      </p:sp>
      <p:sp>
        <p:nvSpPr>
          <p:cNvPr id="320540" name="Line 28"/>
          <p:cNvSpPr>
            <a:spLocks noChangeShapeType="1"/>
          </p:cNvSpPr>
          <p:nvPr/>
        </p:nvSpPr>
        <p:spPr bwMode="auto">
          <a:xfrm>
            <a:off x="5232400" y="4437070"/>
            <a:ext cx="0" cy="19446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Tree>
    <p:extLst>
      <p:ext uri="{BB962C8B-B14F-4D97-AF65-F5344CB8AC3E}">
        <p14:creationId xmlns:p14="http://schemas.microsoft.com/office/powerpoint/2010/main" val="282688769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20540"/>
                                        </p:tgtEl>
                                        <p:attrNameLst>
                                          <p:attrName>style.visibility</p:attrName>
                                        </p:attrNameLst>
                                      </p:cBhvr>
                                      <p:to>
                                        <p:strVal val="visible"/>
                                      </p:to>
                                    </p:set>
                                    <p:animEffect transition="in" filter="checkerboard(across)">
                                      <p:cBhvr>
                                        <p:cTn id="7" dur="500"/>
                                        <p:tgtEl>
                                          <p:spTgt spid="32054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20518"/>
                                        </p:tgtEl>
                                        <p:attrNameLst>
                                          <p:attrName>style.visibility</p:attrName>
                                        </p:attrNameLst>
                                      </p:cBhvr>
                                      <p:to>
                                        <p:strVal val="visible"/>
                                      </p:to>
                                    </p:set>
                                    <p:animEffect transition="in" filter="checkerboard(across)">
                                      <p:cBhvr>
                                        <p:cTn id="10" dur="500"/>
                                        <p:tgtEl>
                                          <p:spTgt spid="32051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320530"/>
                                        </p:tgtEl>
                                        <p:attrNameLst>
                                          <p:attrName>style.visibility</p:attrName>
                                        </p:attrNameLst>
                                      </p:cBhvr>
                                      <p:to>
                                        <p:strVal val="visible"/>
                                      </p:to>
                                    </p:set>
                                    <p:anim calcmode="lin" valueType="num">
                                      <p:cBhvr additive="base">
                                        <p:cTn id="15" dur="500" fill="hold"/>
                                        <p:tgtEl>
                                          <p:spTgt spid="320530"/>
                                        </p:tgtEl>
                                        <p:attrNameLst>
                                          <p:attrName>ppt_x</p:attrName>
                                        </p:attrNameLst>
                                      </p:cBhvr>
                                      <p:tavLst>
                                        <p:tav tm="0">
                                          <p:val>
                                            <p:strVal val="0-#ppt_w/2"/>
                                          </p:val>
                                        </p:tav>
                                        <p:tav tm="100000">
                                          <p:val>
                                            <p:strVal val="#ppt_x"/>
                                          </p:val>
                                        </p:tav>
                                      </p:tavLst>
                                    </p:anim>
                                    <p:anim calcmode="lin" valueType="num">
                                      <p:cBhvr additive="base">
                                        <p:cTn id="16" dur="500" fill="hold"/>
                                        <p:tgtEl>
                                          <p:spTgt spid="320530"/>
                                        </p:tgtEl>
                                        <p:attrNameLst>
                                          <p:attrName>ppt_y</p:attrName>
                                        </p:attrNameLst>
                                      </p:cBhvr>
                                      <p:tavLst>
                                        <p:tav tm="0">
                                          <p:val>
                                            <p:strVal val="#ppt_y"/>
                                          </p:val>
                                        </p:tav>
                                        <p:tav tm="100000">
                                          <p:val>
                                            <p:strVal val="#ppt_y"/>
                                          </p:val>
                                        </p:tav>
                                      </p:tavLst>
                                    </p:anim>
                                  </p:childTnLst>
                                </p:cTn>
                              </p:par>
                              <p:par>
                                <p:cTn id="17" presetID="4" presetClass="entr" presetSubtype="16" fill="hold" grpId="0" nodeType="withEffect">
                                  <p:stCondLst>
                                    <p:cond delay="0"/>
                                  </p:stCondLst>
                                  <p:childTnLst>
                                    <p:set>
                                      <p:cBhvr>
                                        <p:cTn id="18" dur="1" fill="hold">
                                          <p:stCondLst>
                                            <p:cond delay="0"/>
                                          </p:stCondLst>
                                        </p:cTn>
                                        <p:tgtEl>
                                          <p:spTgt spid="320534"/>
                                        </p:tgtEl>
                                        <p:attrNameLst>
                                          <p:attrName>style.visibility</p:attrName>
                                        </p:attrNameLst>
                                      </p:cBhvr>
                                      <p:to>
                                        <p:strVal val="visible"/>
                                      </p:to>
                                    </p:set>
                                    <p:animEffect transition="in" filter="box(in)">
                                      <p:cBhvr>
                                        <p:cTn id="19" dur="500"/>
                                        <p:tgtEl>
                                          <p:spTgt spid="320534"/>
                                        </p:tgtEl>
                                      </p:cBhvr>
                                    </p:animEffect>
                                  </p:childTnLst>
                                </p:cTn>
                              </p:par>
                              <p:par>
                                <p:cTn id="20" presetID="4" presetClass="entr" presetSubtype="16" fill="hold" nodeType="withEffect">
                                  <p:stCondLst>
                                    <p:cond delay="0"/>
                                  </p:stCondLst>
                                  <p:childTnLst>
                                    <p:set>
                                      <p:cBhvr>
                                        <p:cTn id="21" dur="1" fill="hold">
                                          <p:stCondLst>
                                            <p:cond delay="0"/>
                                          </p:stCondLst>
                                        </p:cTn>
                                        <p:tgtEl>
                                          <p:spTgt spid="320514"/>
                                        </p:tgtEl>
                                        <p:attrNameLst>
                                          <p:attrName>style.visibility</p:attrName>
                                        </p:attrNameLst>
                                      </p:cBhvr>
                                      <p:to>
                                        <p:strVal val="visible"/>
                                      </p:to>
                                    </p:set>
                                    <p:animEffect transition="in" filter="box(in)">
                                      <p:cBhvr>
                                        <p:cTn id="22" dur="500"/>
                                        <p:tgtEl>
                                          <p:spTgt spid="320514"/>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320529"/>
                                        </p:tgtEl>
                                        <p:attrNameLst>
                                          <p:attrName>style.visibility</p:attrName>
                                        </p:attrNameLst>
                                      </p:cBhvr>
                                      <p:to>
                                        <p:strVal val="visible"/>
                                      </p:to>
                                    </p:set>
                                    <p:animEffect transition="in" filter="box(in)">
                                      <p:cBhvr>
                                        <p:cTn id="25" dur="500"/>
                                        <p:tgtEl>
                                          <p:spTgt spid="320529"/>
                                        </p:tgtEl>
                                      </p:cBhvr>
                                    </p:animEffect>
                                  </p:childTnLst>
                                </p:cTn>
                              </p:par>
                              <p:par>
                                <p:cTn id="26" presetID="4" presetClass="exit" presetSubtype="32" fill="hold" grpId="1" nodeType="withEffect">
                                  <p:stCondLst>
                                    <p:cond delay="0"/>
                                  </p:stCondLst>
                                  <p:childTnLst>
                                    <p:animEffect transition="out" filter="box(out)">
                                      <p:cBhvr>
                                        <p:cTn id="27" dur="500"/>
                                        <p:tgtEl>
                                          <p:spTgt spid="320540"/>
                                        </p:tgtEl>
                                      </p:cBhvr>
                                    </p:animEffect>
                                    <p:set>
                                      <p:cBhvr>
                                        <p:cTn id="28" dur="1" fill="hold">
                                          <p:stCondLst>
                                            <p:cond delay="499"/>
                                          </p:stCondLst>
                                        </p:cTn>
                                        <p:tgtEl>
                                          <p:spTgt spid="32054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8" grpId="0"/>
      <p:bldP spid="320529" grpId="0"/>
      <p:bldP spid="320530" grpId="0" animBg="1"/>
      <p:bldP spid="320534" grpId="0" animBg="1"/>
      <p:bldP spid="320540" grpId="0" animBg="1"/>
      <p:bldP spid="320540"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2135188" y="333375"/>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Il profitto del monopolista</a:t>
            </a:r>
          </a:p>
        </p:txBody>
      </p:sp>
      <p:sp>
        <p:nvSpPr>
          <p:cNvPr id="324611" name="Rectangle 3"/>
          <p:cNvSpPr>
            <a:spLocks noChangeArrowheads="1"/>
          </p:cNvSpPr>
          <p:nvPr/>
        </p:nvSpPr>
        <p:spPr bwMode="auto">
          <a:xfrm>
            <a:off x="3554415" y="3227395"/>
            <a:ext cx="1866900" cy="1431925"/>
          </a:xfrm>
          <a:prstGeom prst="rect">
            <a:avLst/>
          </a:prstGeom>
          <a:solidFill>
            <a:srgbClr val="FFCC99">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grpSp>
        <p:nvGrpSpPr>
          <p:cNvPr id="139268" name="Group 4"/>
          <p:cNvGrpSpPr>
            <a:grpSpLocks/>
          </p:cNvGrpSpPr>
          <p:nvPr/>
        </p:nvGrpSpPr>
        <p:grpSpPr bwMode="auto">
          <a:xfrm>
            <a:off x="2381256" y="2994029"/>
            <a:ext cx="455613" cy="514350"/>
            <a:chOff x="540" y="1886"/>
            <a:chExt cx="287" cy="324"/>
          </a:xfrm>
        </p:grpSpPr>
        <p:sp>
          <p:nvSpPr>
            <p:cNvPr id="139306" name="Rectangle 5"/>
            <p:cNvSpPr>
              <a:spLocks noChangeArrowheads="1"/>
            </p:cNvSpPr>
            <p:nvPr/>
          </p:nvSpPr>
          <p:spPr bwMode="auto">
            <a:xfrm>
              <a:off x="540" y="1886"/>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sp>
          <p:nvSpPr>
            <p:cNvPr id="139307" name="Rectangle 6"/>
            <p:cNvSpPr>
              <a:spLocks noChangeArrowheads="1"/>
            </p:cNvSpPr>
            <p:nvPr/>
          </p:nvSpPr>
          <p:spPr bwMode="auto">
            <a:xfrm>
              <a:off x="827" y="2036"/>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grpSp>
      <p:grpSp>
        <p:nvGrpSpPr>
          <p:cNvPr id="324615" name="Group 7"/>
          <p:cNvGrpSpPr>
            <a:grpSpLocks/>
          </p:cNvGrpSpPr>
          <p:nvPr/>
        </p:nvGrpSpPr>
        <p:grpSpPr bwMode="auto">
          <a:xfrm>
            <a:off x="2257430" y="4419603"/>
            <a:ext cx="1214439" cy="415814"/>
            <a:chOff x="433" y="2798"/>
            <a:chExt cx="765" cy="543"/>
          </a:xfrm>
        </p:grpSpPr>
        <p:sp>
          <p:nvSpPr>
            <p:cNvPr id="139304" name="Rectangle 8"/>
            <p:cNvSpPr>
              <a:spLocks noChangeArrowheads="1"/>
            </p:cNvSpPr>
            <p:nvPr/>
          </p:nvSpPr>
          <p:spPr bwMode="auto">
            <a:xfrm>
              <a:off x="635" y="2798"/>
              <a:ext cx="0" cy="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sp>
          <p:nvSpPr>
            <p:cNvPr id="139305" name="Rectangle 9"/>
            <p:cNvSpPr>
              <a:spLocks noChangeArrowheads="1"/>
            </p:cNvSpPr>
            <p:nvPr/>
          </p:nvSpPr>
          <p:spPr bwMode="auto">
            <a:xfrm>
              <a:off x="433" y="2939"/>
              <a:ext cx="765" cy="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spcBef>
                  <a:spcPct val="0"/>
                </a:spcBef>
                <a:spcAft>
                  <a:spcPct val="0"/>
                </a:spcAft>
                <a:buFontTx/>
                <a:buNone/>
              </a:pPr>
              <a:r>
                <a:rPr lang="it-IT" altLang="en-US" sz="2000">
                  <a:solidFill>
                    <a:srgbClr val="000000"/>
                  </a:solidFill>
                </a:rPr>
                <a:t>CMeT (Q*)</a:t>
              </a:r>
              <a:endParaRPr lang="it-IT" altLang="en-US" sz="2000">
                <a:solidFill>
                  <a:srgbClr val="000000"/>
                </a:solidFill>
                <a:latin typeface="Arial" panose="020B0604020202020204" pitchFamily="34" charset="0"/>
              </a:endParaRPr>
            </a:p>
          </p:txBody>
        </p:sp>
      </p:grpSp>
      <p:sp>
        <p:nvSpPr>
          <p:cNvPr id="139270" name="Rectangle 10"/>
          <p:cNvSpPr>
            <a:spLocks noChangeArrowheads="1"/>
          </p:cNvSpPr>
          <p:nvPr/>
        </p:nvSpPr>
        <p:spPr bwMode="auto">
          <a:xfrm>
            <a:off x="8788400" y="6484945"/>
            <a:ext cx="87203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Quantità</a:t>
            </a:r>
          </a:p>
        </p:txBody>
      </p:sp>
      <p:sp>
        <p:nvSpPr>
          <p:cNvPr id="139271" name="Rectangle 11"/>
          <p:cNvSpPr>
            <a:spLocks noChangeArrowheads="1"/>
          </p:cNvSpPr>
          <p:nvPr/>
        </p:nvSpPr>
        <p:spPr bwMode="auto">
          <a:xfrm>
            <a:off x="5249863" y="6484945"/>
            <a:ext cx="26930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Q*</a:t>
            </a:r>
            <a:endParaRPr lang="it-IT" altLang="en-US" sz="1800" b="1" baseline="-25000">
              <a:solidFill>
                <a:srgbClr val="000000"/>
              </a:solidFill>
              <a:latin typeface="Arial" panose="020B0604020202020204" pitchFamily="34" charset="0"/>
            </a:endParaRPr>
          </a:p>
        </p:txBody>
      </p:sp>
      <p:sp>
        <p:nvSpPr>
          <p:cNvPr id="139272" name="Rectangle 12"/>
          <p:cNvSpPr>
            <a:spLocks noChangeArrowheads="1"/>
          </p:cNvSpPr>
          <p:nvPr/>
        </p:nvSpPr>
        <p:spPr bwMode="auto">
          <a:xfrm>
            <a:off x="3360739" y="6484945"/>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0</a:t>
            </a:r>
          </a:p>
        </p:txBody>
      </p:sp>
      <p:grpSp>
        <p:nvGrpSpPr>
          <p:cNvPr id="139273" name="Group 13"/>
          <p:cNvGrpSpPr>
            <a:grpSpLocks/>
          </p:cNvGrpSpPr>
          <p:nvPr/>
        </p:nvGrpSpPr>
        <p:grpSpPr bwMode="auto">
          <a:xfrm>
            <a:off x="2667010" y="1600207"/>
            <a:ext cx="758825" cy="515938"/>
            <a:chOff x="534" y="1061"/>
            <a:chExt cx="478" cy="325"/>
          </a:xfrm>
        </p:grpSpPr>
        <p:sp>
          <p:nvSpPr>
            <p:cNvPr id="139302" name="Rectangle 14"/>
            <p:cNvSpPr>
              <a:spLocks noChangeArrowheads="1"/>
            </p:cNvSpPr>
            <p:nvPr/>
          </p:nvSpPr>
          <p:spPr bwMode="auto">
            <a:xfrm>
              <a:off x="534" y="1061"/>
              <a:ext cx="452"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Costi e</a:t>
              </a:r>
            </a:p>
          </p:txBody>
        </p:sp>
        <p:sp>
          <p:nvSpPr>
            <p:cNvPr id="139303" name="Rectangle 15"/>
            <p:cNvSpPr>
              <a:spLocks noChangeArrowheads="1"/>
            </p:cNvSpPr>
            <p:nvPr/>
          </p:nvSpPr>
          <p:spPr bwMode="auto">
            <a:xfrm>
              <a:off x="616" y="1212"/>
              <a:ext cx="396"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Ricavi</a:t>
              </a:r>
            </a:p>
          </p:txBody>
        </p:sp>
      </p:grpSp>
      <p:sp>
        <p:nvSpPr>
          <p:cNvPr id="139274" name="Freeform 16"/>
          <p:cNvSpPr>
            <a:spLocks/>
          </p:cNvSpPr>
          <p:nvPr/>
        </p:nvSpPr>
        <p:spPr bwMode="auto">
          <a:xfrm>
            <a:off x="3554421" y="1662120"/>
            <a:ext cx="6103937" cy="4802187"/>
          </a:xfrm>
          <a:custGeom>
            <a:avLst/>
            <a:gdLst>
              <a:gd name="T0" fmla="*/ 0 w 3845"/>
              <a:gd name="T1" fmla="*/ 0 h 3025"/>
              <a:gd name="T2" fmla="*/ 0 w 3845"/>
              <a:gd name="T3" fmla="*/ 2147483646 h 3025"/>
              <a:gd name="T4" fmla="*/ 2147483646 w 3845"/>
              <a:gd name="T5" fmla="*/ 2147483646 h 3025"/>
              <a:gd name="T6" fmla="*/ 0 60000 65536"/>
              <a:gd name="T7" fmla="*/ 0 60000 65536"/>
              <a:gd name="T8" fmla="*/ 0 60000 65536"/>
            </a:gdLst>
            <a:ahLst/>
            <a:cxnLst>
              <a:cxn ang="T6">
                <a:pos x="T0" y="T1"/>
              </a:cxn>
              <a:cxn ang="T7">
                <a:pos x="T2" y="T3"/>
              </a:cxn>
              <a:cxn ang="T8">
                <a:pos x="T4" y="T5"/>
              </a:cxn>
            </a:cxnLst>
            <a:rect l="0" t="0" r="r" b="b"/>
            <a:pathLst>
              <a:path w="3845" h="3025">
                <a:moveTo>
                  <a:pt x="0" y="0"/>
                </a:moveTo>
                <a:lnTo>
                  <a:pt x="0" y="3024"/>
                </a:lnTo>
                <a:lnTo>
                  <a:pt x="3844" y="3024"/>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9275" name="Rectangle 17"/>
          <p:cNvSpPr>
            <a:spLocks noChangeArrowheads="1"/>
          </p:cNvSpPr>
          <p:nvPr/>
        </p:nvSpPr>
        <p:spPr bwMode="auto">
          <a:xfrm>
            <a:off x="8418513" y="5114929"/>
            <a:ext cx="100027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Domanda</a:t>
            </a:r>
          </a:p>
        </p:txBody>
      </p:sp>
      <p:sp>
        <p:nvSpPr>
          <p:cNvPr id="139276" name="Rectangle 18"/>
          <p:cNvSpPr>
            <a:spLocks noChangeArrowheads="1"/>
          </p:cNvSpPr>
          <p:nvPr/>
        </p:nvSpPr>
        <p:spPr bwMode="auto">
          <a:xfrm>
            <a:off x="6616703" y="2511429"/>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CM</a:t>
            </a:r>
          </a:p>
        </p:txBody>
      </p:sp>
      <p:sp>
        <p:nvSpPr>
          <p:cNvPr id="139277" name="Rectangle 19"/>
          <p:cNvSpPr>
            <a:spLocks noChangeArrowheads="1"/>
          </p:cNvSpPr>
          <p:nvPr/>
        </p:nvSpPr>
        <p:spPr bwMode="auto">
          <a:xfrm>
            <a:off x="6985003" y="6049970"/>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RM</a:t>
            </a:r>
          </a:p>
        </p:txBody>
      </p:sp>
      <p:sp>
        <p:nvSpPr>
          <p:cNvPr id="139278" name="Rectangle 20"/>
          <p:cNvSpPr>
            <a:spLocks noChangeArrowheads="1"/>
          </p:cNvSpPr>
          <p:nvPr/>
        </p:nvSpPr>
        <p:spPr bwMode="auto">
          <a:xfrm>
            <a:off x="5510213" y="3011497"/>
            <a:ext cx="19236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M</a:t>
            </a:r>
          </a:p>
        </p:txBody>
      </p:sp>
      <p:sp>
        <p:nvSpPr>
          <p:cNvPr id="139279" name="Freeform 21"/>
          <p:cNvSpPr>
            <a:spLocks/>
          </p:cNvSpPr>
          <p:nvPr/>
        </p:nvSpPr>
        <p:spPr bwMode="auto">
          <a:xfrm>
            <a:off x="3554422" y="3248030"/>
            <a:ext cx="1868487" cy="3195639"/>
          </a:xfrm>
          <a:custGeom>
            <a:avLst/>
            <a:gdLst>
              <a:gd name="T0" fmla="*/ 2147483646 w 1177"/>
              <a:gd name="T1" fmla="*/ 2147483646 h 2013"/>
              <a:gd name="T2" fmla="*/ 2147483646 w 1177"/>
              <a:gd name="T3" fmla="*/ 0 h 2013"/>
              <a:gd name="T4" fmla="*/ 0 w 1177"/>
              <a:gd name="T5" fmla="*/ 0 h 2013"/>
              <a:gd name="T6" fmla="*/ 0 60000 65536"/>
              <a:gd name="T7" fmla="*/ 0 60000 65536"/>
              <a:gd name="T8" fmla="*/ 0 60000 65536"/>
            </a:gdLst>
            <a:ahLst/>
            <a:cxnLst>
              <a:cxn ang="T6">
                <a:pos x="T0" y="T1"/>
              </a:cxn>
              <a:cxn ang="T7">
                <a:pos x="T2" y="T3"/>
              </a:cxn>
              <a:cxn ang="T8">
                <a:pos x="T4" y="T5"/>
              </a:cxn>
            </a:cxnLst>
            <a:rect l="0" t="0" r="r" b="b"/>
            <a:pathLst>
              <a:path w="1177" h="2013">
                <a:moveTo>
                  <a:pt x="1176" y="2012"/>
                </a:moveTo>
                <a:lnTo>
                  <a:pt x="1176" y="0"/>
                </a:lnTo>
                <a:lnTo>
                  <a:pt x="0" y="0"/>
                </a:lnTo>
              </a:path>
            </a:pathLst>
          </a:custGeom>
          <a:ln w="9525" cap="flat" cmpd="sng" algn="ctr">
            <a:solidFill>
              <a:schemeClr val="accent2"/>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a:lstStyle/>
          <a:p>
            <a:pPr eaLnBrk="0" fontAlgn="base" hangingPunct="0">
              <a:spcBef>
                <a:spcPct val="0"/>
              </a:spcBef>
              <a:spcAft>
                <a:spcPct val="0"/>
              </a:spcAft>
            </a:pPr>
            <a:endParaRPr lang="en-US" sz="2400">
              <a:solidFill>
                <a:srgbClr val="000000"/>
              </a:solidFill>
            </a:endParaRPr>
          </a:p>
        </p:txBody>
      </p:sp>
      <p:sp>
        <p:nvSpPr>
          <p:cNvPr id="324630" name="Line 22"/>
          <p:cNvSpPr>
            <a:spLocks noChangeShapeType="1"/>
          </p:cNvSpPr>
          <p:nvPr/>
        </p:nvSpPr>
        <p:spPr bwMode="auto">
          <a:xfrm flipH="1">
            <a:off x="3556009" y="4662495"/>
            <a:ext cx="1871663" cy="1587"/>
          </a:xfrm>
          <a:prstGeom prst="line">
            <a:avLst/>
          </a:prstGeom>
          <a:ln w="9525" cap="flat" cmpd="sng" algn="ctr">
            <a:solidFill>
              <a:schemeClr val="accent2"/>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txBody>
          <a:bodyPr wrap="none" anchor="ctr"/>
          <a:lstStyle/>
          <a:p>
            <a:pPr eaLnBrk="0" fontAlgn="base" hangingPunct="0">
              <a:spcBef>
                <a:spcPct val="0"/>
              </a:spcBef>
              <a:spcAft>
                <a:spcPct val="0"/>
              </a:spcAft>
            </a:pPr>
            <a:endParaRPr lang="en-US" sz="2400">
              <a:solidFill>
                <a:srgbClr val="000000"/>
              </a:solidFill>
            </a:endParaRPr>
          </a:p>
        </p:txBody>
      </p:sp>
      <p:sp>
        <p:nvSpPr>
          <p:cNvPr id="139281" name="Line 23"/>
          <p:cNvSpPr>
            <a:spLocks noChangeShapeType="1"/>
          </p:cNvSpPr>
          <p:nvPr/>
        </p:nvSpPr>
        <p:spPr bwMode="auto">
          <a:xfrm flipH="1">
            <a:off x="4191009" y="2667009"/>
            <a:ext cx="2339975" cy="3552825"/>
          </a:xfrm>
          <a:prstGeom prst="line">
            <a:avLst/>
          </a:prstGeom>
          <a:noFill/>
          <a:ln w="28575">
            <a:solidFill>
              <a:srgbClr val="FF500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9282" name="Line 24"/>
          <p:cNvSpPr>
            <a:spLocks noChangeShapeType="1"/>
          </p:cNvSpPr>
          <p:nvPr/>
        </p:nvSpPr>
        <p:spPr bwMode="auto">
          <a:xfrm>
            <a:off x="3575054" y="1985972"/>
            <a:ext cx="4745039" cy="3248025"/>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9283" name="Line 25"/>
          <p:cNvSpPr>
            <a:spLocks noChangeShapeType="1"/>
          </p:cNvSpPr>
          <p:nvPr/>
        </p:nvSpPr>
        <p:spPr bwMode="auto">
          <a:xfrm>
            <a:off x="3575052" y="1985969"/>
            <a:ext cx="3309939" cy="4268787"/>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39284" name="Freeform 26"/>
          <p:cNvSpPr>
            <a:spLocks/>
          </p:cNvSpPr>
          <p:nvPr/>
        </p:nvSpPr>
        <p:spPr bwMode="auto">
          <a:xfrm>
            <a:off x="5378452" y="3182944"/>
            <a:ext cx="109539" cy="111125"/>
          </a:xfrm>
          <a:custGeom>
            <a:avLst/>
            <a:gdLst>
              <a:gd name="T0" fmla="*/ 103327672 w 69"/>
              <a:gd name="T1" fmla="*/ 173891575 h 70"/>
              <a:gd name="T2" fmla="*/ 136089059 w 69"/>
              <a:gd name="T3" fmla="*/ 173891575 h 70"/>
              <a:gd name="T4" fmla="*/ 171371407 w 69"/>
              <a:gd name="T5" fmla="*/ 138609388 h 70"/>
              <a:gd name="T6" fmla="*/ 171371407 w 69"/>
              <a:gd name="T7" fmla="*/ 103327200 h 70"/>
              <a:gd name="T8" fmla="*/ 171371407 w 69"/>
              <a:gd name="T9" fmla="*/ 35282188 h 70"/>
              <a:gd name="T10" fmla="*/ 136089059 w 69"/>
              <a:gd name="T11" fmla="*/ 0 h 70"/>
              <a:gd name="T12" fmla="*/ 103327672 w 69"/>
              <a:gd name="T13" fmla="*/ 0 h 70"/>
              <a:gd name="T14" fmla="*/ 35282349 w 69"/>
              <a:gd name="T15" fmla="*/ 0 h 70"/>
              <a:gd name="T16" fmla="*/ 0 w 69"/>
              <a:gd name="T17" fmla="*/ 35282188 h 70"/>
              <a:gd name="T18" fmla="*/ 0 w 69"/>
              <a:gd name="T19" fmla="*/ 103327200 h 70"/>
              <a:gd name="T20" fmla="*/ 0 w 69"/>
              <a:gd name="T21" fmla="*/ 138609388 h 70"/>
              <a:gd name="T22" fmla="*/ 35282349 w 69"/>
              <a:gd name="T23" fmla="*/ 173891575 h 70"/>
              <a:gd name="T24" fmla="*/ 103327672 w 69"/>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70">
                <a:moveTo>
                  <a:pt x="41" y="69"/>
                </a:moveTo>
                <a:lnTo>
                  <a:pt x="54" y="69"/>
                </a:lnTo>
                <a:lnTo>
                  <a:pt x="68" y="55"/>
                </a:lnTo>
                <a:lnTo>
                  <a:pt x="68" y="41"/>
                </a:lnTo>
                <a:lnTo>
                  <a:pt x="68" y="14"/>
                </a:lnTo>
                <a:lnTo>
                  <a:pt x="54"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9285" name="Rectangle 27"/>
          <p:cNvSpPr>
            <a:spLocks noChangeArrowheads="1"/>
          </p:cNvSpPr>
          <p:nvPr/>
        </p:nvSpPr>
        <p:spPr bwMode="auto">
          <a:xfrm>
            <a:off x="5510213" y="4681545"/>
            <a:ext cx="16671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D</a:t>
            </a:r>
          </a:p>
        </p:txBody>
      </p:sp>
      <p:sp>
        <p:nvSpPr>
          <p:cNvPr id="324636" name="Rectangle 28"/>
          <p:cNvSpPr>
            <a:spLocks noChangeArrowheads="1"/>
          </p:cNvSpPr>
          <p:nvPr/>
        </p:nvSpPr>
        <p:spPr bwMode="auto">
          <a:xfrm>
            <a:off x="3641725" y="3011497"/>
            <a:ext cx="16671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A</a:t>
            </a:r>
          </a:p>
        </p:txBody>
      </p:sp>
      <p:sp>
        <p:nvSpPr>
          <p:cNvPr id="324637" name="Rectangle 29"/>
          <p:cNvSpPr>
            <a:spLocks noChangeArrowheads="1"/>
          </p:cNvSpPr>
          <p:nvPr/>
        </p:nvSpPr>
        <p:spPr bwMode="auto">
          <a:xfrm>
            <a:off x="3641725" y="4681545"/>
            <a:ext cx="16671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B</a:t>
            </a:r>
          </a:p>
        </p:txBody>
      </p:sp>
      <p:sp>
        <p:nvSpPr>
          <p:cNvPr id="139288" name="Freeform 30"/>
          <p:cNvSpPr>
            <a:spLocks/>
          </p:cNvSpPr>
          <p:nvPr/>
        </p:nvSpPr>
        <p:spPr bwMode="auto">
          <a:xfrm>
            <a:off x="3489331" y="3182944"/>
            <a:ext cx="111125" cy="111125"/>
          </a:xfrm>
          <a:custGeom>
            <a:avLst/>
            <a:gdLst>
              <a:gd name="T0" fmla="*/ 103327200 w 70"/>
              <a:gd name="T1" fmla="*/ 173891575 h 70"/>
              <a:gd name="T2" fmla="*/ 138609388 w 70"/>
              <a:gd name="T3" fmla="*/ 173891575 h 70"/>
              <a:gd name="T4" fmla="*/ 173891575 w 70"/>
              <a:gd name="T5" fmla="*/ 138609388 h 70"/>
              <a:gd name="T6" fmla="*/ 173891575 w 70"/>
              <a:gd name="T7" fmla="*/ 103327200 h 70"/>
              <a:gd name="T8" fmla="*/ 173891575 w 70"/>
              <a:gd name="T9" fmla="*/ 35282188 h 70"/>
              <a:gd name="T10" fmla="*/ 138609388 w 70"/>
              <a:gd name="T11" fmla="*/ 0 h 70"/>
              <a:gd name="T12" fmla="*/ 103327200 w 70"/>
              <a:gd name="T13" fmla="*/ 0 h 70"/>
              <a:gd name="T14" fmla="*/ 35282188 w 70"/>
              <a:gd name="T15" fmla="*/ 0 h 70"/>
              <a:gd name="T16" fmla="*/ 0 w 70"/>
              <a:gd name="T17" fmla="*/ 35282188 h 70"/>
              <a:gd name="T18" fmla="*/ 0 w 70"/>
              <a:gd name="T19" fmla="*/ 103327200 h 70"/>
              <a:gd name="T20" fmla="*/ 0 w 70"/>
              <a:gd name="T21" fmla="*/ 138609388 h 70"/>
              <a:gd name="T22" fmla="*/ 35282188 w 70"/>
              <a:gd name="T23" fmla="*/ 173891575 h 70"/>
              <a:gd name="T24" fmla="*/ 103327200 w 70"/>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70">
                <a:moveTo>
                  <a:pt x="41" y="69"/>
                </a:moveTo>
                <a:lnTo>
                  <a:pt x="55" y="69"/>
                </a:lnTo>
                <a:lnTo>
                  <a:pt x="69" y="55"/>
                </a:lnTo>
                <a:lnTo>
                  <a:pt x="69" y="41"/>
                </a:lnTo>
                <a:lnTo>
                  <a:pt x="69" y="14"/>
                </a:lnTo>
                <a:lnTo>
                  <a:pt x="55"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24639" name="Freeform 31"/>
          <p:cNvSpPr>
            <a:spLocks/>
          </p:cNvSpPr>
          <p:nvPr/>
        </p:nvSpPr>
        <p:spPr bwMode="auto">
          <a:xfrm>
            <a:off x="3503616" y="4581534"/>
            <a:ext cx="131763" cy="130175"/>
          </a:xfrm>
          <a:custGeom>
            <a:avLst/>
            <a:gdLst>
              <a:gd name="T0" fmla="*/ 103325220 w 83"/>
              <a:gd name="T1" fmla="*/ 204133450 h 82"/>
              <a:gd name="T2" fmla="*/ 138607274 w 83"/>
              <a:gd name="T3" fmla="*/ 204133450 h 82"/>
              <a:gd name="T4" fmla="*/ 171369975 w 83"/>
              <a:gd name="T5" fmla="*/ 171370625 h 82"/>
              <a:gd name="T6" fmla="*/ 206652028 w 83"/>
              <a:gd name="T7" fmla="*/ 103327200 h 82"/>
              <a:gd name="T8" fmla="*/ 171369975 w 83"/>
              <a:gd name="T9" fmla="*/ 68045013 h 82"/>
              <a:gd name="T10" fmla="*/ 138607274 w 83"/>
              <a:gd name="T11" fmla="*/ 35282188 h 82"/>
              <a:gd name="T12" fmla="*/ 103325220 w 83"/>
              <a:gd name="T13" fmla="*/ 0 h 82"/>
              <a:gd name="T14" fmla="*/ 35282054 w 83"/>
              <a:gd name="T15" fmla="*/ 35282188 h 82"/>
              <a:gd name="T16" fmla="*/ 0 w 83"/>
              <a:gd name="T17" fmla="*/ 68045013 h 82"/>
              <a:gd name="T18" fmla="*/ 0 w 83"/>
              <a:gd name="T19" fmla="*/ 103327200 h 82"/>
              <a:gd name="T20" fmla="*/ 0 w 83"/>
              <a:gd name="T21" fmla="*/ 171370625 h 82"/>
              <a:gd name="T22" fmla="*/ 35282054 w 83"/>
              <a:gd name="T23" fmla="*/ 204133450 h 82"/>
              <a:gd name="T24" fmla="*/ 103325220 w 83"/>
              <a:gd name="T25" fmla="*/ 204133450 h 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82">
                <a:moveTo>
                  <a:pt x="41" y="81"/>
                </a:moveTo>
                <a:lnTo>
                  <a:pt x="55" y="81"/>
                </a:lnTo>
                <a:lnTo>
                  <a:pt x="68" y="68"/>
                </a:lnTo>
                <a:lnTo>
                  <a:pt x="82" y="41"/>
                </a:lnTo>
                <a:lnTo>
                  <a:pt x="68" y="27"/>
                </a:lnTo>
                <a:lnTo>
                  <a:pt x="55" y="14"/>
                </a:lnTo>
                <a:lnTo>
                  <a:pt x="41" y="0"/>
                </a:lnTo>
                <a:lnTo>
                  <a:pt x="14" y="14"/>
                </a:lnTo>
                <a:lnTo>
                  <a:pt x="0" y="27"/>
                </a:lnTo>
                <a:lnTo>
                  <a:pt x="0" y="41"/>
                </a:lnTo>
                <a:lnTo>
                  <a:pt x="0" y="68"/>
                </a:lnTo>
                <a:lnTo>
                  <a:pt x="14" y="81"/>
                </a:lnTo>
                <a:lnTo>
                  <a:pt x="41" y="8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nvGrpSpPr>
          <p:cNvPr id="139290" name="Group 32"/>
          <p:cNvGrpSpPr>
            <a:grpSpLocks/>
          </p:cNvGrpSpPr>
          <p:nvPr/>
        </p:nvGrpSpPr>
        <p:grpSpPr bwMode="auto">
          <a:xfrm>
            <a:off x="4119572" y="3725875"/>
            <a:ext cx="174625" cy="514350"/>
            <a:chOff x="1635" y="2347"/>
            <a:chExt cx="110" cy="324"/>
          </a:xfrm>
        </p:grpSpPr>
        <p:sp>
          <p:nvSpPr>
            <p:cNvPr id="139300" name="Rectangle 33" descr="70%"/>
            <p:cNvSpPr>
              <a:spLocks noChangeArrowheads="1"/>
            </p:cNvSpPr>
            <p:nvPr/>
          </p:nvSpPr>
          <p:spPr bwMode="auto">
            <a:xfrm>
              <a:off x="1635" y="2347"/>
              <a:ext cx="0" cy="174"/>
            </a:xfrm>
            <a:prstGeom prst="rect">
              <a:avLst/>
            </a:prstGeom>
            <a:pattFill prst="pct70">
              <a:fgClr>
                <a:srgbClr val="C6C6C6"/>
              </a:fgClr>
              <a:bgClr>
                <a:schemeClr val="bg1"/>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sp>
          <p:nvSpPr>
            <p:cNvPr id="139301" name="Rectangle 34" descr="70%"/>
            <p:cNvSpPr>
              <a:spLocks noChangeArrowheads="1"/>
            </p:cNvSpPr>
            <p:nvPr/>
          </p:nvSpPr>
          <p:spPr bwMode="auto">
            <a:xfrm>
              <a:off x="1745" y="2497"/>
              <a:ext cx="0" cy="174"/>
            </a:xfrm>
            <a:prstGeom prst="rect">
              <a:avLst/>
            </a:prstGeom>
            <a:pattFill prst="pct70">
              <a:fgClr>
                <a:srgbClr val="C6C6C6"/>
              </a:fgClr>
              <a:bgClr>
                <a:schemeClr val="bg1"/>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grpSp>
      <p:sp>
        <p:nvSpPr>
          <p:cNvPr id="139291" name="Rectangle 35"/>
          <p:cNvSpPr>
            <a:spLocks noChangeArrowheads="1"/>
          </p:cNvSpPr>
          <p:nvPr/>
        </p:nvSpPr>
        <p:spPr bwMode="auto">
          <a:xfrm>
            <a:off x="7377118" y="3790954"/>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8338">
              <a:spcBef>
                <a:spcPct val="20000"/>
              </a:spcBef>
              <a:buChar char="•"/>
              <a:defRPr sz="3200">
                <a:solidFill>
                  <a:schemeClr val="tx1"/>
                </a:solidFill>
                <a:latin typeface="Times New Roman" panose="02020603050405020304" pitchFamily="18" charset="0"/>
              </a:defRPr>
            </a:lvl1pPr>
            <a:lvl2pPr marL="742950" indent="-285750" defTabSz="668338">
              <a:spcBef>
                <a:spcPct val="20000"/>
              </a:spcBef>
              <a:buChar char="–"/>
              <a:defRPr sz="2800">
                <a:solidFill>
                  <a:schemeClr val="tx1"/>
                </a:solidFill>
                <a:latin typeface="Times New Roman" panose="02020603050405020304" pitchFamily="18" charset="0"/>
              </a:defRPr>
            </a:lvl2pPr>
            <a:lvl3pPr marL="1143000" indent="-228600" defTabSz="668338">
              <a:spcBef>
                <a:spcPct val="20000"/>
              </a:spcBef>
              <a:buChar char="•"/>
              <a:defRPr sz="2400">
                <a:solidFill>
                  <a:schemeClr val="tx1"/>
                </a:solidFill>
                <a:latin typeface="Times New Roman" panose="02020603050405020304" pitchFamily="18" charset="0"/>
              </a:defRPr>
            </a:lvl3pPr>
            <a:lvl4pPr marL="1600200" indent="-228600" defTabSz="668338">
              <a:spcBef>
                <a:spcPct val="20000"/>
              </a:spcBef>
              <a:buChar char="–"/>
              <a:defRPr sz="2000">
                <a:solidFill>
                  <a:schemeClr val="tx1"/>
                </a:solidFill>
                <a:latin typeface="Times New Roman" panose="02020603050405020304" pitchFamily="18" charset="0"/>
              </a:defRPr>
            </a:lvl4pPr>
            <a:lvl5pPr marL="2057400" indent="-228600" defTabSz="668338">
              <a:spcBef>
                <a:spcPct val="20000"/>
              </a:spcBef>
              <a:buChar char="»"/>
              <a:defRPr sz="2000">
                <a:solidFill>
                  <a:schemeClr val="tx1"/>
                </a:solidFill>
                <a:latin typeface="Times New Roman" panose="02020603050405020304" pitchFamily="18" charset="0"/>
              </a:defRPr>
            </a:lvl5pPr>
            <a:lvl6pPr marL="25146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833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CMeT</a:t>
            </a:r>
          </a:p>
        </p:txBody>
      </p:sp>
      <p:sp>
        <p:nvSpPr>
          <p:cNvPr id="139292" name="Freeform 36"/>
          <p:cNvSpPr>
            <a:spLocks/>
          </p:cNvSpPr>
          <p:nvPr/>
        </p:nvSpPr>
        <p:spPr bwMode="auto">
          <a:xfrm>
            <a:off x="3879856" y="3617920"/>
            <a:ext cx="3368675" cy="1042987"/>
          </a:xfrm>
          <a:custGeom>
            <a:avLst/>
            <a:gdLst>
              <a:gd name="T0" fmla="*/ 0 w 2122"/>
              <a:gd name="T1" fmla="*/ 0 h 657"/>
              <a:gd name="T2" fmla="*/ 171370625 w 2122"/>
              <a:gd name="T3" fmla="*/ 448587597 h 657"/>
              <a:gd name="T4" fmla="*/ 516632825 w 2122"/>
              <a:gd name="T5" fmla="*/ 997981397 h 657"/>
              <a:gd name="T6" fmla="*/ 1171873450 w 2122"/>
              <a:gd name="T7" fmla="*/ 1446568994 h 657"/>
              <a:gd name="T8" fmla="*/ 2137092500 w 2122"/>
              <a:gd name="T9" fmla="*/ 1653221707 h 657"/>
              <a:gd name="T10" fmla="*/ 2147483646 w 2122"/>
              <a:gd name="T11" fmla="*/ 1378524014 h 657"/>
              <a:gd name="T12" fmla="*/ 2147483646 w 2122"/>
              <a:gd name="T13" fmla="*/ 481348819 h 65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22" h="657">
                <a:moveTo>
                  <a:pt x="0" y="0"/>
                </a:moveTo>
                <a:lnTo>
                  <a:pt x="68" y="178"/>
                </a:lnTo>
                <a:lnTo>
                  <a:pt x="205" y="396"/>
                </a:lnTo>
                <a:lnTo>
                  <a:pt x="465" y="574"/>
                </a:lnTo>
                <a:lnTo>
                  <a:pt x="848" y="656"/>
                </a:lnTo>
                <a:lnTo>
                  <a:pt x="1396" y="547"/>
                </a:lnTo>
                <a:lnTo>
                  <a:pt x="2121" y="191"/>
                </a:lnTo>
              </a:path>
            </a:pathLst>
          </a:custGeom>
          <a:noFill/>
          <a:ln w="28575" cap="rnd" cmpd="sng">
            <a:solidFill>
              <a:srgbClr val="51DC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9293" name="Freeform 37"/>
          <p:cNvSpPr>
            <a:spLocks/>
          </p:cNvSpPr>
          <p:nvPr/>
        </p:nvSpPr>
        <p:spPr bwMode="auto">
          <a:xfrm>
            <a:off x="5378452" y="4595822"/>
            <a:ext cx="109539" cy="130175"/>
          </a:xfrm>
          <a:custGeom>
            <a:avLst/>
            <a:gdLst>
              <a:gd name="T0" fmla="*/ 103327672 w 69"/>
              <a:gd name="T1" fmla="*/ 204133450 h 82"/>
              <a:gd name="T2" fmla="*/ 136089059 w 69"/>
              <a:gd name="T3" fmla="*/ 204133450 h 82"/>
              <a:gd name="T4" fmla="*/ 171371407 w 69"/>
              <a:gd name="T5" fmla="*/ 171370625 h 82"/>
              <a:gd name="T6" fmla="*/ 171371407 w 69"/>
              <a:gd name="T7" fmla="*/ 103327200 h 82"/>
              <a:gd name="T8" fmla="*/ 171371407 w 69"/>
              <a:gd name="T9" fmla="*/ 68045013 h 82"/>
              <a:gd name="T10" fmla="*/ 136089059 w 69"/>
              <a:gd name="T11" fmla="*/ 35282188 h 82"/>
              <a:gd name="T12" fmla="*/ 103327672 w 69"/>
              <a:gd name="T13" fmla="*/ 0 h 82"/>
              <a:gd name="T14" fmla="*/ 35282349 w 69"/>
              <a:gd name="T15" fmla="*/ 35282188 h 82"/>
              <a:gd name="T16" fmla="*/ 0 w 69"/>
              <a:gd name="T17" fmla="*/ 68045013 h 82"/>
              <a:gd name="T18" fmla="*/ 0 w 69"/>
              <a:gd name="T19" fmla="*/ 103327200 h 82"/>
              <a:gd name="T20" fmla="*/ 0 w 69"/>
              <a:gd name="T21" fmla="*/ 171370625 h 82"/>
              <a:gd name="T22" fmla="*/ 35282349 w 69"/>
              <a:gd name="T23" fmla="*/ 204133450 h 82"/>
              <a:gd name="T24" fmla="*/ 103327672 w 69"/>
              <a:gd name="T25" fmla="*/ 204133450 h 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2">
                <a:moveTo>
                  <a:pt x="41" y="81"/>
                </a:moveTo>
                <a:lnTo>
                  <a:pt x="54" y="81"/>
                </a:lnTo>
                <a:lnTo>
                  <a:pt x="68" y="68"/>
                </a:lnTo>
                <a:lnTo>
                  <a:pt x="68" y="41"/>
                </a:lnTo>
                <a:lnTo>
                  <a:pt x="68" y="27"/>
                </a:lnTo>
                <a:lnTo>
                  <a:pt x="54" y="14"/>
                </a:lnTo>
                <a:lnTo>
                  <a:pt x="41" y="0"/>
                </a:lnTo>
                <a:lnTo>
                  <a:pt x="14" y="14"/>
                </a:lnTo>
                <a:lnTo>
                  <a:pt x="0" y="27"/>
                </a:lnTo>
                <a:lnTo>
                  <a:pt x="0" y="41"/>
                </a:lnTo>
                <a:lnTo>
                  <a:pt x="0" y="68"/>
                </a:lnTo>
                <a:lnTo>
                  <a:pt x="14" y="81"/>
                </a:lnTo>
                <a:lnTo>
                  <a:pt x="41" y="8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24646" name="Line 38"/>
          <p:cNvSpPr>
            <a:spLocks noChangeShapeType="1"/>
          </p:cNvSpPr>
          <p:nvPr/>
        </p:nvSpPr>
        <p:spPr bwMode="auto">
          <a:xfrm>
            <a:off x="2782888" y="3933825"/>
            <a:ext cx="1524000" cy="0"/>
          </a:xfrm>
          <a:prstGeom prst="line">
            <a:avLst/>
          </a:prstGeom>
          <a:noFill/>
          <a:ln w="1270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24647" name="Text Box 39"/>
          <p:cNvSpPr txBox="1">
            <a:spLocks noChangeArrowheads="1"/>
          </p:cNvSpPr>
          <p:nvPr/>
        </p:nvSpPr>
        <p:spPr bwMode="auto">
          <a:xfrm>
            <a:off x="1755829" y="3429009"/>
            <a:ext cx="110639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400">
                <a:solidFill>
                  <a:srgbClr val="000000"/>
                </a:solidFill>
              </a:rPr>
              <a:t>Extra</a:t>
            </a:r>
          </a:p>
          <a:p>
            <a:pPr algn="ctr" eaLnBrk="0" fontAlgn="base" hangingPunct="0">
              <a:spcBef>
                <a:spcPct val="0"/>
              </a:spcBef>
              <a:spcAft>
                <a:spcPct val="0"/>
              </a:spcAft>
              <a:buFontTx/>
              <a:buNone/>
            </a:pPr>
            <a:r>
              <a:rPr lang="it-IT" altLang="en-US" sz="2400">
                <a:solidFill>
                  <a:srgbClr val="000000"/>
                </a:solidFill>
              </a:rPr>
              <a:t>profitto</a:t>
            </a:r>
          </a:p>
        </p:txBody>
      </p:sp>
      <p:sp>
        <p:nvSpPr>
          <p:cNvPr id="139296" name="Text Box 40"/>
          <p:cNvSpPr txBox="1">
            <a:spLocks noChangeArrowheads="1"/>
          </p:cNvSpPr>
          <p:nvPr/>
        </p:nvSpPr>
        <p:spPr bwMode="auto">
          <a:xfrm>
            <a:off x="2971800" y="2971804"/>
            <a:ext cx="53893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rPr>
              <a:t>P</a:t>
            </a:r>
            <a:r>
              <a:rPr lang="it-IT" altLang="en-US" sz="2400" baseline="30000">
                <a:solidFill>
                  <a:srgbClr val="000000"/>
                </a:solidFill>
              </a:rPr>
              <a:t>M</a:t>
            </a:r>
            <a:endParaRPr lang="it-IT" altLang="en-US" sz="2400">
              <a:solidFill>
                <a:srgbClr val="000000"/>
              </a:solidFill>
            </a:endParaRPr>
          </a:p>
        </p:txBody>
      </p:sp>
      <p:sp>
        <p:nvSpPr>
          <p:cNvPr id="139297" name="Freeform 41"/>
          <p:cNvSpPr>
            <a:spLocks/>
          </p:cNvSpPr>
          <p:nvPr/>
        </p:nvSpPr>
        <p:spPr bwMode="auto">
          <a:xfrm>
            <a:off x="5334003" y="4267209"/>
            <a:ext cx="109539" cy="130175"/>
          </a:xfrm>
          <a:custGeom>
            <a:avLst/>
            <a:gdLst>
              <a:gd name="T0" fmla="*/ 103327672 w 69"/>
              <a:gd name="T1" fmla="*/ 204133450 h 82"/>
              <a:gd name="T2" fmla="*/ 136089059 w 69"/>
              <a:gd name="T3" fmla="*/ 204133450 h 82"/>
              <a:gd name="T4" fmla="*/ 171371407 w 69"/>
              <a:gd name="T5" fmla="*/ 171370625 h 82"/>
              <a:gd name="T6" fmla="*/ 171371407 w 69"/>
              <a:gd name="T7" fmla="*/ 103327200 h 82"/>
              <a:gd name="T8" fmla="*/ 171371407 w 69"/>
              <a:gd name="T9" fmla="*/ 68045013 h 82"/>
              <a:gd name="T10" fmla="*/ 136089059 w 69"/>
              <a:gd name="T11" fmla="*/ 35282188 h 82"/>
              <a:gd name="T12" fmla="*/ 103327672 w 69"/>
              <a:gd name="T13" fmla="*/ 0 h 82"/>
              <a:gd name="T14" fmla="*/ 35282349 w 69"/>
              <a:gd name="T15" fmla="*/ 35282188 h 82"/>
              <a:gd name="T16" fmla="*/ 0 w 69"/>
              <a:gd name="T17" fmla="*/ 68045013 h 82"/>
              <a:gd name="T18" fmla="*/ 0 w 69"/>
              <a:gd name="T19" fmla="*/ 103327200 h 82"/>
              <a:gd name="T20" fmla="*/ 0 w 69"/>
              <a:gd name="T21" fmla="*/ 171370625 h 82"/>
              <a:gd name="T22" fmla="*/ 35282349 w 69"/>
              <a:gd name="T23" fmla="*/ 204133450 h 82"/>
              <a:gd name="T24" fmla="*/ 103327672 w 69"/>
              <a:gd name="T25" fmla="*/ 204133450 h 8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2">
                <a:moveTo>
                  <a:pt x="41" y="81"/>
                </a:moveTo>
                <a:lnTo>
                  <a:pt x="54" y="81"/>
                </a:lnTo>
                <a:lnTo>
                  <a:pt x="68" y="68"/>
                </a:lnTo>
                <a:lnTo>
                  <a:pt x="68" y="41"/>
                </a:lnTo>
                <a:lnTo>
                  <a:pt x="68" y="27"/>
                </a:lnTo>
                <a:lnTo>
                  <a:pt x="54" y="14"/>
                </a:lnTo>
                <a:lnTo>
                  <a:pt x="41" y="0"/>
                </a:lnTo>
                <a:lnTo>
                  <a:pt x="14" y="14"/>
                </a:lnTo>
                <a:lnTo>
                  <a:pt x="0" y="27"/>
                </a:lnTo>
                <a:lnTo>
                  <a:pt x="0" y="41"/>
                </a:lnTo>
                <a:lnTo>
                  <a:pt x="0" y="68"/>
                </a:lnTo>
                <a:lnTo>
                  <a:pt x="14" y="81"/>
                </a:lnTo>
                <a:lnTo>
                  <a:pt x="41" y="8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39298" name="Rectangle 42"/>
          <p:cNvSpPr>
            <a:spLocks noChangeArrowheads="1"/>
          </p:cNvSpPr>
          <p:nvPr/>
        </p:nvSpPr>
        <p:spPr bwMode="auto">
          <a:xfrm>
            <a:off x="5410200" y="4191003"/>
            <a:ext cx="3385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b="1">
                <a:solidFill>
                  <a:srgbClr val="000000"/>
                </a:solidFill>
                <a:latin typeface="Arial" panose="020B0604020202020204" pitchFamily="34" charset="0"/>
              </a:rPr>
              <a:t>E</a:t>
            </a:r>
          </a:p>
        </p:txBody>
      </p:sp>
      <p:sp>
        <p:nvSpPr>
          <p:cNvPr id="324651" name="Text Box 43"/>
          <p:cNvSpPr txBox="1">
            <a:spLocks noChangeArrowheads="1"/>
          </p:cNvSpPr>
          <p:nvPr/>
        </p:nvSpPr>
        <p:spPr bwMode="auto">
          <a:xfrm>
            <a:off x="6587894" y="1484322"/>
            <a:ext cx="3377078" cy="830997"/>
          </a:xfrm>
          <a:prstGeom prst="rect">
            <a:avLst/>
          </a:prstGeom>
          <a:solidFill>
            <a:schemeClr val="accent1">
              <a:alpha val="25098"/>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a:solidFill>
                  <a:srgbClr val="000000"/>
                </a:solidFill>
              </a:rPr>
              <a:t>MD = P</a:t>
            </a:r>
            <a:r>
              <a:rPr lang="it-IT" altLang="en-US" sz="2400" baseline="30000">
                <a:solidFill>
                  <a:srgbClr val="000000"/>
                </a:solidFill>
              </a:rPr>
              <a:t>M</a:t>
            </a:r>
            <a:r>
              <a:rPr lang="it-IT" altLang="en-US" sz="2400">
                <a:solidFill>
                  <a:srgbClr val="000000"/>
                </a:solidFill>
              </a:rPr>
              <a:t> – CMeT (Q</a:t>
            </a:r>
            <a:r>
              <a:rPr lang="it-IT" altLang="en-US" sz="2400">
                <a:solidFill>
                  <a:srgbClr val="000000"/>
                </a:solidFill>
                <a:cs typeface="Times New Roman" panose="02020603050405020304" pitchFamily="18" charset="0"/>
              </a:rPr>
              <a:t>*) =</a:t>
            </a:r>
          </a:p>
          <a:p>
            <a:pPr algn="ctr" fontAlgn="base">
              <a:spcBef>
                <a:spcPct val="0"/>
              </a:spcBef>
              <a:spcAft>
                <a:spcPct val="0"/>
              </a:spcAft>
              <a:buFontTx/>
              <a:buNone/>
            </a:pPr>
            <a:r>
              <a:rPr lang="it-IT" altLang="en-US" sz="2400">
                <a:solidFill>
                  <a:srgbClr val="000000"/>
                </a:solidFill>
                <a:cs typeface="Times New Roman" panose="02020603050405020304" pitchFamily="18" charset="0"/>
              </a:rPr>
              <a:t>= extra-profitto unitario</a:t>
            </a:r>
          </a:p>
        </p:txBody>
      </p:sp>
    </p:spTree>
    <p:extLst>
      <p:ext uri="{BB962C8B-B14F-4D97-AF65-F5344CB8AC3E}">
        <p14:creationId xmlns:p14="http://schemas.microsoft.com/office/powerpoint/2010/main" val="256908589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929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92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24651"/>
                                        </p:tgtEl>
                                        <p:attrNameLst>
                                          <p:attrName>style.visibility</p:attrName>
                                        </p:attrNameLst>
                                      </p:cBhvr>
                                      <p:to>
                                        <p:strVal val="visible"/>
                                      </p:to>
                                    </p:set>
                                    <p:animEffect transition="in" filter="checkerboard(across)">
                                      <p:cBhvr>
                                        <p:cTn id="13" dur="500"/>
                                        <p:tgtEl>
                                          <p:spTgt spid="324651"/>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324630"/>
                                        </p:tgtEl>
                                        <p:attrNameLst>
                                          <p:attrName>style.visibility</p:attrName>
                                        </p:attrNameLst>
                                      </p:cBhvr>
                                      <p:to>
                                        <p:strVal val="visible"/>
                                      </p:to>
                                    </p:set>
                                    <p:animEffect transition="in" filter="checkerboard(across)">
                                      <p:cBhvr>
                                        <p:cTn id="18" dur="500"/>
                                        <p:tgtEl>
                                          <p:spTgt spid="324630"/>
                                        </p:tgtEl>
                                      </p:cBhvr>
                                    </p:animEffect>
                                  </p:childTnLst>
                                </p:cTn>
                              </p:par>
                              <p:par>
                                <p:cTn id="19" presetID="5" presetClass="entr" presetSubtype="10" fill="hold" nodeType="withEffect">
                                  <p:stCondLst>
                                    <p:cond delay="0"/>
                                  </p:stCondLst>
                                  <p:childTnLst>
                                    <p:set>
                                      <p:cBhvr>
                                        <p:cTn id="20" dur="1" fill="hold">
                                          <p:stCondLst>
                                            <p:cond delay="0"/>
                                          </p:stCondLst>
                                        </p:cTn>
                                        <p:tgtEl>
                                          <p:spTgt spid="324615"/>
                                        </p:tgtEl>
                                        <p:attrNameLst>
                                          <p:attrName>style.visibility</p:attrName>
                                        </p:attrNameLst>
                                      </p:cBhvr>
                                      <p:to>
                                        <p:strVal val="visible"/>
                                      </p:to>
                                    </p:set>
                                    <p:animEffect transition="in" filter="checkerboard(across)">
                                      <p:cBhvr>
                                        <p:cTn id="21" dur="500"/>
                                        <p:tgtEl>
                                          <p:spTgt spid="324615"/>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324637"/>
                                        </p:tgtEl>
                                        <p:attrNameLst>
                                          <p:attrName>style.visibility</p:attrName>
                                        </p:attrNameLst>
                                      </p:cBhvr>
                                      <p:to>
                                        <p:strVal val="visible"/>
                                      </p:to>
                                    </p:set>
                                    <p:animEffect transition="in" filter="checkerboard(across)">
                                      <p:cBhvr>
                                        <p:cTn id="24" dur="500"/>
                                        <p:tgtEl>
                                          <p:spTgt spid="324637"/>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324639"/>
                                        </p:tgtEl>
                                        <p:attrNameLst>
                                          <p:attrName>style.visibility</p:attrName>
                                        </p:attrNameLst>
                                      </p:cBhvr>
                                      <p:to>
                                        <p:strVal val="visible"/>
                                      </p:to>
                                    </p:set>
                                    <p:animEffect transition="in" filter="checkerboard(across)">
                                      <p:cBhvr>
                                        <p:cTn id="27" dur="500"/>
                                        <p:tgtEl>
                                          <p:spTgt spid="324639"/>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324636"/>
                                        </p:tgtEl>
                                        <p:attrNameLst>
                                          <p:attrName>style.visibility</p:attrName>
                                        </p:attrNameLst>
                                      </p:cBhvr>
                                      <p:to>
                                        <p:strVal val="visible"/>
                                      </p:to>
                                    </p:set>
                                    <p:animEffect transition="in" filter="checkerboard(across)">
                                      <p:cBhvr>
                                        <p:cTn id="30" dur="500"/>
                                        <p:tgtEl>
                                          <p:spTgt spid="324636"/>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324647"/>
                                        </p:tgtEl>
                                        <p:attrNameLst>
                                          <p:attrName>style.visibility</p:attrName>
                                        </p:attrNameLst>
                                      </p:cBhvr>
                                      <p:to>
                                        <p:strVal val="visible"/>
                                      </p:to>
                                    </p:set>
                                    <p:animEffect transition="in" filter="checkerboard(across)">
                                      <p:cBhvr>
                                        <p:cTn id="35" dur="500"/>
                                        <p:tgtEl>
                                          <p:spTgt spid="324647"/>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324611"/>
                                        </p:tgtEl>
                                        <p:attrNameLst>
                                          <p:attrName>style.visibility</p:attrName>
                                        </p:attrNameLst>
                                      </p:cBhvr>
                                      <p:to>
                                        <p:strVal val="visible"/>
                                      </p:to>
                                    </p:set>
                                    <p:animEffect transition="in" filter="checkerboard(across)">
                                      <p:cBhvr>
                                        <p:cTn id="38" dur="500"/>
                                        <p:tgtEl>
                                          <p:spTgt spid="324611"/>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324646"/>
                                        </p:tgtEl>
                                        <p:attrNameLst>
                                          <p:attrName>style.visibility</p:attrName>
                                        </p:attrNameLst>
                                      </p:cBhvr>
                                      <p:to>
                                        <p:strVal val="visible"/>
                                      </p:to>
                                    </p:set>
                                    <p:animEffect transition="in" filter="box(in)">
                                      <p:cBhvr>
                                        <p:cTn id="41" dur="500"/>
                                        <p:tgtEl>
                                          <p:spTgt spid="3246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1" grpId="0" animBg="1"/>
      <p:bldP spid="324630" grpId="0" animBg="1"/>
      <p:bldP spid="139285" grpId="0"/>
      <p:bldP spid="324636" grpId="0"/>
      <p:bldP spid="324637" grpId="0"/>
      <p:bldP spid="324639" grpId="0" animBg="1"/>
      <p:bldP spid="139293" grpId="0" animBg="1"/>
      <p:bldP spid="324646" grpId="0" animBg="1"/>
      <p:bldP spid="324647" grpId="0"/>
      <p:bldP spid="324651"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1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1"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2"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3"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4"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5"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37226" name="Rectangle 10"/>
          <p:cNvSpPr>
            <a:spLocks noGrp="1" noChangeArrowheads="1"/>
          </p:cNvSpPr>
          <p:nvPr>
            <p:ph type="title"/>
          </p:nvPr>
        </p:nvSpPr>
        <p:spPr>
          <a:xfrm>
            <a:off x="1524000" y="152400"/>
            <a:ext cx="9144000" cy="5334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Monopolio </a:t>
            </a:r>
            <a:r>
              <a:rPr lang="it-IT" altLang="en-US" i="1"/>
              <a:t>versus</a:t>
            </a:r>
            <a:r>
              <a:rPr lang="it-IT" altLang="en-US"/>
              <a:t> concorrenza perfetta (2) </a:t>
            </a:r>
          </a:p>
        </p:txBody>
      </p:sp>
      <p:sp>
        <p:nvSpPr>
          <p:cNvPr id="322571" name="Rectangle 11"/>
          <p:cNvSpPr>
            <a:spLocks noGrp="1" noChangeArrowheads="1"/>
          </p:cNvSpPr>
          <p:nvPr>
            <p:ph type="body" idx="1"/>
          </p:nvPr>
        </p:nvSpPr>
        <p:spPr>
          <a:xfrm>
            <a:off x="0" y="828577"/>
            <a:ext cx="12192000" cy="5648425"/>
          </a:xfrm>
          <a:noFill/>
          <a:extLst>
            <a:ext uri="{91240B29-F687-4F45-9708-019B960494DF}">
              <a14:hiddenLine xmlns:a14="http://schemas.microsoft.com/office/drawing/2010/main" w="12700">
                <a:solidFill>
                  <a:srgbClr val="FF0000"/>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5000"/>
              </a:lnSpc>
              <a:tabLst>
                <a:tab pos="333358" algn="l"/>
                <a:tab pos="744501" algn="l"/>
              </a:tabLst>
            </a:pPr>
            <a:r>
              <a:rPr lang="it-IT" altLang="en-US" sz="2600" dirty="0"/>
              <a:t>Condizione di </a:t>
            </a:r>
            <a:r>
              <a:rPr lang="it-IT" altLang="en-US" sz="2600" dirty="0" err="1"/>
              <a:t>max</a:t>
            </a:r>
            <a:r>
              <a:rPr lang="it-IT" altLang="en-US" sz="2600" dirty="0"/>
              <a:t> profitto per l’impresa PC: </a:t>
            </a:r>
            <a:r>
              <a:rPr lang="it-IT" altLang="en-US" sz="2600" dirty="0">
                <a:solidFill>
                  <a:srgbClr val="FF0000"/>
                </a:solidFill>
              </a:rPr>
              <a:t>P = RM = CM</a:t>
            </a:r>
            <a:endParaRPr lang="it-IT" altLang="en-US" sz="2600" dirty="0">
              <a:solidFill>
                <a:srgbClr val="FF0000"/>
              </a:solidFill>
              <a:latin typeface="Arial" panose="020B0604020202020204" pitchFamily="34" charset="0"/>
            </a:endParaRPr>
          </a:p>
          <a:p>
            <a:pPr eaLnBrk="1" hangingPunct="1">
              <a:lnSpc>
                <a:spcPct val="85000"/>
              </a:lnSpc>
              <a:tabLst>
                <a:tab pos="333358" algn="l"/>
                <a:tab pos="744501" algn="l"/>
              </a:tabLst>
            </a:pPr>
            <a:r>
              <a:rPr lang="it-IT" altLang="en-US" sz="2600" dirty="0"/>
              <a:t>Condizione di </a:t>
            </a:r>
            <a:r>
              <a:rPr lang="it-IT" altLang="en-US" sz="2600" dirty="0" err="1"/>
              <a:t>max</a:t>
            </a:r>
            <a:r>
              <a:rPr lang="it-IT" altLang="en-US" sz="2600" dirty="0"/>
              <a:t> profitto per il monopolista: </a:t>
            </a:r>
            <a:r>
              <a:rPr lang="it-IT" altLang="en-US" sz="2600" dirty="0">
                <a:solidFill>
                  <a:srgbClr val="FF0000"/>
                </a:solidFill>
              </a:rPr>
              <a:t>P &gt; RM = CM</a:t>
            </a:r>
            <a:endParaRPr lang="it-IT" altLang="en-US" sz="2600" dirty="0">
              <a:solidFill>
                <a:srgbClr val="FF0000"/>
              </a:solidFill>
              <a:latin typeface="Arial" panose="020B0604020202020204" pitchFamily="34" charset="0"/>
            </a:endParaRPr>
          </a:p>
          <a:p>
            <a:pPr eaLnBrk="1" hangingPunct="1">
              <a:lnSpc>
                <a:spcPct val="85000"/>
              </a:lnSpc>
              <a:tabLst>
                <a:tab pos="333358" algn="l"/>
                <a:tab pos="744501" algn="l"/>
              </a:tabLst>
            </a:pPr>
            <a:r>
              <a:rPr lang="it-IT" altLang="en-US" sz="2600" dirty="0"/>
              <a:t>L’extra-</a:t>
            </a:r>
            <a:r>
              <a:rPr lang="it-IT" altLang="en-US" sz="2600" dirty="0">
                <a:sym typeface="Symbol" panose="05050102010706020507" pitchFamily="18" charset="2"/>
              </a:rPr>
              <a:t> del monopolista è pari a: </a:t>
            </a:r>
            <a:r>
              <a:rPr lang="it-IT" altLang="en-US" sz="2600" dirty="0">
                <a:solidFill>
                  <a:srgbClr val="FF0000"/>
                </a:solidFill>
                <a:sym typeface="Symbol" panose="05050102010706020507" pitchFamily="18" charset="2"/>
              </a:rPr>
              <a:t> = (P </a:t>
            </a:r>
            <a:r>
              <a:rPr lang="it-IT" altLang="en-US" sz="2600" dirty="0">
                <a:solidFill>
                  <a:srgbClr val="FF0000"/>
                </a:solidFill>
                <a:cs typeface="Times New Roman" panose="02020603050405020304" pitchFamily="18" charset="0"/>
                <a:sym typeface="Symbol" panose="05050102010706020507" pitchFamily="18" charset="2"/>
              </a:rPr>
              <a:t>–</a:t>
            </a:r>
            <a:r>
              <a:rPr lang="it-IT" altLang="en-US" sz="2600" dirty="0">
                <a:solidFill>
                  <a:srgbClr val="FF0000"/>
                </a:solidFill>
                <a:sym typeface="Symbol" panose="05050102010706020507" pitchFamily="18" charset="2"/>
              </a:rPr>
              <a:t> </a:t>
            </a:r>
            <a:r>
              <a:rPr lang="it-IT" altLang="en-US" sz="2600" dirty="0" err="1">
                <a:solidFill>
                  <a:srgbClr val="FF0000"/>
                </a:solidFill>
                <a:sym typeface="Symbol" panose="05050102010706020507" pitchFamily="18" charset="2"/>
              </a:rPr>
              <a:t>CMeT</a:t>
            </a:r>
            <a:r>
              <a:rPr lang="it-IT" altLang="en-US" sz="2600" dirty="0">
                <a:solidFill>
                  <a:srgbClr val="FF0000"/>
                </a:solidFill>
                <a:sym typeface="Symbol" panose="05050102010706020507" pitchFamily="18" charset="2"/>
              </a:rPr>
              <a:t>) Q* &gt; 0</a:t>
            </a:r>
            <a:endParaRPr lang="it-IT" altLang="en-US" sz="2600" dirty="0">
              <a:solidFill>
                <a:srgbClr val="FF0000"/>
              </a:solidFill>
            </a:endParaRPr>
          </a:p>
          <a:p>
            <a:pPr eaLnBrk="1" hangingPunct="1">
              <a:lnSpc>
                <a:spcPct val="85000"/>
              </a:lnSpc>
              <a:tabLst>
                <a:tab pos="333358" algn="l"/>
                <a:tab pos="744501" algn="l"/>
              </a:tabLst>
            </a:pPr>
            <a:r>
              <a:rPr lang="it-IT" altLang="en-US" sz="2600" dirty="0"/>
              <a:t>Tre osservazioni:</a:t>
            </a:r>
          </a:p>
          <a:p>
            <a:pPr marL="971526" lvl="1" indent="-514350" eaLnBrk="1" hangingPunct="1">
              <a:lnSpc>
                <a:spcPct val="85000"/>
              </a:lnSpc>
              <a:buFont typeface="+mj-lt"/>
              <a:buAutoNum type="arabicPeriod"/>
              <a:tabLst>
                <a:tab pos="333358" algn="l"/>
                <a:tab pos="744501" algn="l"/>
              </a:tabLst>
            </a:pPr>
            <a:r>
              <a:rPr lang="it-IT" altLang="en-US" sz="2600" dirty="0"/>
              <a:t>L</a:t>
            </a:r>
            <a:r>
              <a:rPr lang="it-IT" altLang="en-US" sz="2600" dirty="0">
                <a:solidFill>
                  <a:schemeClr val="tx2"/>
                </a:solidFill>
              </a:rPr>
              <a:t>a differenza tra P e CM è denominata </a:t>
            </a:r>
            <a:r>
              <a:rPr lang="it-IT" altLang="en-US" sz="2600" i="1" dirty="0" err="1">
                <a:solidFill>
                  <a:schemeClr val="tx2"/>
                </a:solidFill>
              </a:rPr>
              <a:t>mark</a:t>
            </a:r>
            <a:r>
              <a:rPr lang="it-IT" altLang="en-US" sz="2600" i="1" dirty="0">
                <a:solidFill>
                  <a:schemeClr val="tx2"/>
                </a:solidFill>
              </a:rPr>
              <a:t> up</a:t>
            </a:r>
            <a:r>
              <a:rPr lang="it-IT" altLang="en-US" sz="2600" dirty="0">
                <a:solidFill>
                  <a:schemeClr val="tx2"/>
                </a:solidFill>
              </a:rPr>
              <a:t>. Se rapportato a P, il </a:t>
            </a:r>
            <a:r>
              <a:rPr lang="it-IT" altLang="en-US" sz="2600" i="1" dirty="0" err="1">
                <a:solidFill>
                  <a:schemeClr val="tx2"/>
                </a:solidFill>
              </a:rPr>
              <a:t>mark</a:t>
            </a:r>
            <a:r>
              <a:rPr lang="it-IT" altLang="en-US" sz="2600" i="1" dirty="0">
                <a:solidFill>
                  <a:schemeClr val="tx2"/>
                </a:solidFill>
              </a:rPr>
              <a:t> up</a:t>
            </a:r>
            <a:r>
              <a:rPr lang="it-IT" altLang="en-US" sz="2600" dirty="0">
                <a:solidFill>
                  <a:schemeClr val="tx2"/>
                </a:solidFill>
              </a:rPr>
              <a:t> è una </a:t>
            </a:r>
            <a:r>
              <a:rPr lang="it-IT" altLang="en-US" sz="2600" u="sng" dirty="0">
                <a:solidFill>
                  <a:schemeClr val="tx2"/>
                </a:solidFill>
              </a:rPr>
              <a:t>misura del potere di mercato</a:t>
            </a:r>
            <a:r>
              <a:rPr lang="it-IT" altLang="en-US" sz="2600" dirty="0">
                <a:solidFill>
                  <a:schemeClr val="tx2"/>
                </a:solidFill>
              </a:rPr>
              <a:t> di cui gode l’impresa. Chiamiamo </a:t>
            </a:r>
            <a:r>
              <a:rPr lang="it-IT" altLang="en-US" sz="2600" dirty="0">
                <a:solidFill>
                  <a:srgbClr val="FF0000"/>
                </a:solidFill>
              </a:rPr>
              <a:t>indice di Lerner</a:t>
            </a:r>
            <a:r>
              <a:rPr lang="it-IT" altLang="en-US" sz="2600" dirty="0">
                <a:solidFill>
                  <a:schemeClr val="tx2"/>
                </a:solidFill>
              </a:rPr>
              <a:t> la frazione </a:t>
            </a:r>
            <a:r>
              <a:rPr lang="it-IT" altLang="en-US" sz="2600" dirty="0">
                <a:solidFill>
                  <a:srgbClr val="FF0000"/>
                </a:solidFill>
              </a:rPr>
              <a:t>L = (P – CM)/P</a:t>
            </a:r>
            <a:r>
              <a:rPr lang="it-IT" altLang="en-US" sz="2600" dirty="0">
                <a:solidFill>
                  <a:schemeClr val="tx2"/>
                </a:solidFill>
              </a:rPr>
              <a:t>. </a:t>
            </a:r>
          </a:p>
          <a:p>
            <a:pPr marL="1314394" lvl="2" indent="-457189" eaLnBrk="1" hangingPunct="1">
              <a:lnSpc>
                <a:spcPct val="85000"/>
              </a:lnSpc>
              <a:tabLst>
                <a:tab pos="333358" algn="l"/>
                <a:tab pos="744501" algn="l"/>
              </a:tabLst>
            </a:pPr>
            <a:r>
              <a:rPr lang="it-IT" altLang="en-US" sz="2600" dirty="0">
                <a:solidFill>
                  <a:schemeClr val="tx2"/>
                </a:solidFill>
              </a:rPr>
              <a:t>Dato che CM = RM e RM = </a:t>
            </a:r>
            <a:r>
              <a:rPr lang="en-US" altLang="en-US" sz="2600" dirty="0"/>
              <a:t>P – (P / </a:t>
            </a:r>
            <a:r>
              <a:rPr lang="en-US" altLang="en-US" sz="2600" dirty="0">
                <a:sym typeface="Symbol" panose="05050102010706020507" pitchFamily="18" charset="2"/>
              </a:rPr>
              <a:t></a:t>
            </a:r>
            <a:r>
              <a:rPr lang="en-US" altLang="en-US" sz="2600" baseline="30000" dirty="0">
                <a:sym typeface="Symbol" panose="05050102010706020507" pitchFamily="18" charset="2"/>
              </a:rPr>
              <a:t>D</a:t>
            </a:r>
            <a:r>
              <a:rPr lang="en-US" altLang="en-US" sz="2600" dirty="0">
                <a:sym typeface="Symbol" panose="05050102010706020507" pitchFamily="18" charset="2"/>
              </a:rPr>
              <a:t></a:t>
            </a:r>
            <a:r>
              <a:rPr lang="en-US" altLang="en-US" sz="2600" dirty="0"/>
              <a:t>), </a:t>
            </a:r>
            <a:r>
              <a:rPr lang="en-US" altLang="en-US" sz="2600" dirty="0" err="1"/>
              <a:t>si</a:t>
            </a:r>
            <a:r>
              <a:rPr lang="en-US" altLang="en-US" sz="2600" dirty="0"/>
              <a:t> ha </a:t>
            </a:r>
            <a:r>
              <a:rPr lang="en-US" altLang="en-US" sz="2600" dirty="0" err="1"/>
              <a:t>che</a:t>
            </a:r>
            <a:r>
              <a:rPr lang="en-US" altLang="en-US" sz="2600" dirty="0"/>
              <a:t> </a:t>
            </a:r>
            <a:r>
              <a:rPr lang="en-US" altLang="en-US" sz="2600" dirty="0">
                <a:solidFill>
                  <a:srgbClr val="FF0000"/>
                </a:solidFill>
              </a:rPr>
              <a:t>L = 1 / </a:t>
            </a:r>
            <a:r>
              <a:rPr lang="en-US" altLang="en-US" sz="2600" dirty="0">
                <a:solidFill>
                  <a:srgbClr val="FF0000"/>
                </a:solidFill>
                <a:sym typeface="Symbol" panose="05050102010706020507" pitchFamily="18" charset="2"/>
              </a:rPr>
              <a:t></a:t>
            </a:r>
            <a:r>
              <a:rPr lang="en-US" altLang="en-US" sz="2600" baseline="30000" dirty="0">
                <a:solidFill>
                  <a:srgbClr val="FF0000"/>
                </a:solidFill>
                <a:sym typeface="Symbol" panose="05050102010706020507" pitchFamily="18" charset="2"/>
              </a:rPr>
              <a:t>D</a:t>
            </a:r>
            <a:r>
              <a:rPr lang="en-US" altLang="en-US" sz="2600" dirty="0">
                <a:solidFill>
                  <a:srgbClr val="FF0000"/>
                </a:solidFill>
                <a:sym typeface="Symbol" panose="05050102010706020507" pitchFamily="18" charset="2"/>
              </a:rPr>
              <a:t> </a:t>
            </a:r>
            <a:r>
              <a:rPr lang="en-US" altLang="en-US" sz="2600" dirty="0">
                <a:sym typeface="Symbol" panose="05050102010706020507" pitchFamily="18" charset="2"/>
              </a:rPr>
              <a:t> </a:t>
            </a:r>
            <a:r>
              <a:rPr lang="it-IT" altLang="en-US" sz="2600" dirty="0">
                <a:sym typeface="Symbol" panose="05050102010706020507" pitchFamily="18" charset="2"/>
              </a:rPr>
              <a:t>il potere di mercato è l’</a:t>
            </a:r>
            <a:r>
              <a:rPr lang="it-IT" altLang="en-US" sz="2600" u="sng" dirty="0">
                <a:sym typeface="Symbol" panose="05050102010706020507" pitchFamily="18" charset="2"/>
              </a:rPr>
              <a:t>inverso</a:t>
            </a:r>
            <a:r>
              <a:rPr lang="it-IT" altLang="en-US" sz="2600" dirty="0">
                <a:sym typeface="Symbol" panose="05050102010706020507" pitchFamily="18" charset="2"/>
              </a:rPr>
              <a:t> dell’elasticità della domanda rispetto al prezzo</a:t>
            </a:r>
            <a:r>
              <a:rPr lang="en-US" altLang="en-US" sz="2600" dirty="0">
                <a:sym typeface="Symbol" panose="05050102010706020507" pitchFamily="18" charset="2"/>
              </a:rPr>
              <a:t>.</a:t>
            </a:r>
            <a:endParaRPr lang="en-US" altLang="en-US" sz="2600" u="sng" dirty="0">
              <a:sym typeface="Symbol" panose="05050102010706020507" pitchFamily="18" charset="2"/>
            </a:endParaRPr>
          </a:p>
          <a:p>
            <a:pPr lvl="1" eaLnBrk="1" hangingPunct="1">
              <a:lnSpc>
                <a:spcPct val="85000"/>
              </a:lnSpc>
              <a:buNone/>
              <a:tabLst>
                <a:tab pos="333358" algn="l"/>
                <a:tab pos="744501" algn="l"/>
              </a:tabLst>
            </a:pPr>
            <a:r>
              <a:rPr lang="it-IT" altLang="en-US" sz="2600" dirty="0">
                <a:solidFill>
                  <a:srgbClr val="FF0000"/>
                </a:solidFill>
              </a:rPr>
              <a:t>2.</a:t>
            </a:r>
            <a:r>
              <a:rPr lang="it-IT" altLang="en-US" sz="2600" dirty="0">
                <a:solidFill>
                  <a:schemeClr val="tx2"/>
                </a:solidFill>
              </a:rPr>
              <a:t> </a:t>
            </a:r>
            <a:r>
              <a:rPr lang="it-IT" altLang="en-US" sz="2600" u="sng" dirty="0">
                <a:solidFill>
                  <a:schemeClr val="tx2"/>
                </a:solidFill>
              </a:rPr>
              <a:t>Non esiste una curva di offerta del monopolista, ma solo un</a:t>
            </a:r>
            <a:r>
              <a:rPr lang="it-IT" altLang="en-US" sz="2600" dirty="0">
                <a:solidFill>
                  <a:schemeClr val="tx2"/>
                </a:solidFill>
              </a:rPr>
              <a:t> </a:t>
            </a:r>
            <a:r>
              <a:rPr lang="it-IT" altLang="en-US" sz="2600" u="sng" dirty="0">
                <a:solidFill>
                  <a:schemeClr val="tx2"/>
                </a:solidFill>
              </a:rPr>
              <a:t>punto di offerta</a:t>
            </a:r>
            <a:r>
              <a:rPr lang="it-IT" altLang="en-US" sz="2600" dirty="0">
                <a:solidFill>
                  <a:schemeClr val="tx2"/>
                </a:solidFill>
              </a:rPr>
              <a:t>; questo perché non ha senso chiedere al monopolista “quanto produci se il prezzo è…?”. Il prezzo lo fa lui!</a:t>
            </a:r>
          </a:p>
          <a:p>
            <a:pPr lvl="1" eaLnBrk="1" hangingPunct="1">
              <a:lnSpc>
                <a:spcPct val="85000"/>
              </a:lnSpc>
              <a:buNone/>
              <a:tabLst>
                <a:tab pos="333358" algn="l"/>
                <a:tab pos="744501" algn="l"/>
              </a:tabLst>
            </a:pPr>
            <a:r>
              <a:rPr lang="it-IT" altLang="en-US" sz="2600" dirty="0">
                <a:solidFill>
                  <a:srgbClr val="FF0000"/>
                </a:solidFill>
              </a:rPr>
              <a:t>3.</a:t>
            </a:r>
            <a:r>
              <a:rPr lang="it-IT" altLang="en-US" sz="2600" dirty="0">
                <a:solidFill>
                  <a:schemeClr val="tx2"/>
                </a:solidFill>
              </a:rPr>
              <a:t> La posizione di monopolio (e quindi anche l’extra-</a:t>
            </a:r>
            <a:r>
              <a:rPr lang="it-IT" altLang="en-US" sz="2600" dirty="0">
                <a:solidFill>
                  <a:schemeClr val="tx2"/>
                </a:solidFill>
                <a:sym typeface="Symbol" panose="05050102010706020507" pitchFamily="18" charset="2"/>
              </a:rPr>
              <a:t>) </a:t>
            </a:r>
            <a:r>
              <a:rPr lang="it-IT" altLang="en-US" sz="2600" dirty="0">
                <a:solidFill>
                  <a:schemeClr val="tx2"/>
                </a:solidFill>
              </a:rPr>
              <a:t>può essere </a:t>
            </a:r>
            <a:r>
              <a:rPr lang="it-IT" altLang="en-US" sz="2600" u="sng" dirty="0">
                <a:solidFill>
                  <a:schemeClr val="tx2"/>
                </a:solidFill>
              </a:rPr>
              <a:t>temporanea</a:t>
            </a:r>
            <a:r>
              <a:rPr lang="it-IT" altLang="en-US" sz="2600" dirty="0">
                <a:solidFill>
                  <a:schemeClr val="tx2"/>
                </a:solidFill>
              </a:rPr>
              <a:t>; p.e. un brevetto ha durata limitata: alla sua scadenza il mercato diviene PC a causa dell’ingresso di imprese imitatrici. </a:t>
            </a:r>
          </a:p>
        </p:txBody>
      </p:sp>
    </p:spTree>
    <p:extLst>
      <p:ext uri="{BB962C8B-B14F-4D97-AF65-F5344CB8AC3E}">
        <p14:creationId xmlns:p14="http://schemas.microsoft.com/office/powerpoint/2010/main" val="77096472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2571">
                                            <p:txEl>
                                              <p:pRg st="0" end="0"/>
                                            </p:txEl>
                                          </p:spTgt>
                                        </p:tgtEl>
                                        <p:attrNameLst>
                                          <p:attrName>style.visibility</p:attrName>
                                        </p:attrNameLst>
                                      </p:cBhvr>
                                      <p:to>
                                        <p:strVal val="visible"/>
                                      </p:to>
                                    </p:set>
                                    <p:animEffect transition="in" filter="wipe(left)">
                                      <p:cBhvr>
                                        <p:cTn id="7" dur="500"/>
                                        <p:tgtEl>
                                          <p:spTgt spid="32257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22571">
                                            <p:txEl>
                                              <p:pRg st="1" end="1"/>
                                            </p:txEl>
                                          </p:spTgt>
                                        </p:tgtEl>
                                        <p:attrNameLst>
                                          <p:attrName>style.visibility</p:attrName>
                                        </p:attrNameLst>
                                      </p:cBhvr>
                                      <p:to>
                                        <p:strVal val="visible"/>
                                      </p:to>
                                    </p:set>
                                    <p:animEffect transition="in" filter="wipe(left)">
                                      <p:cBhvr>
                                        <p:cTn id="10" dur="500"/>
                                        <p:tgtEl>
                                          <p:spTgt spid="32257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22571">
                                            <p:txEl>
                                              <p:pRg st="2" end="2"/>
                                            </p:txEl>
                                          </p:spTgt>
                                        </p:tgtEl>
                                        <p:attrNameLst>
                                          <p:attrName>style.visibility</p:attrName>
                                        </p:attrNameLst>
                                      </p:cBhvr>
                                      <p:to>
                                        <p:strVal val="visible"/>
                                      </p:to>
                                    </p:set>
                                    <p:animEffect transition="in" filter="wipe(left)">
                                      <p:cBhvr>
                                        <p:cTn id="15" dur="500"/>
                                        <p:tgtEl>
                                          <p:spTgt spid="322571">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22571">
                                            <p:txEl>
                                              <p:pRg st="3" end="3"/>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22571">
                                            <p:txEl>
                                              <p:pRg st="4" end="4"/>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22571">
                                            <p:txEl>
                                              <p:pRg st="5" end="5"/>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22571">
                                            <p:txEl>
                                              <p:pRg st="6" end="6"/>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225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71" grpId="0" uiExpand="1"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2135188" y="333381"/>
            <a:ext cx="7772400" cy="792163"/>
          </a:xfrm>
        </p:spPr>
        <p:txBody>
          <a:bodyPr/>
          <a:lstStyle/>
          <a:p>
            <a:pPr eaLnBrk="1" hangingPunct="1"/>
            <a:r>
              <a:rPr lang="it-IT" altLang="en-US"/>
              <a:t>Un’ipotesi semplificatrice</a:t>
            </a:r>
          </a:p>
        </p:txBody>
      </p:sp>
      <p:sp>
        <p:nvSpPr>
          <p:cNvPr id="141315" name="Rectangle 3"/>
          <p:cNvSpPr>
            <a:spLocks noGrp="1" noChangeArrowheads="1"/>
          </p:cNvSpPr>
          <p:nvPr>
            <p:ph type="body" idx="1"/>
          </p:nvPr>
        </p:nvSpPr>
        <p:spPr>
          <a:xfrm>
            <a:off x="154005" y="1268420"/>
            <a:ext cx="11675444" cy="3765595"/>
          </a:xfrm>
        </p:spPr>
        <p:txBody>
          <a:bodyPr/>
          <a:lstStyle/>
          <a:p>
            <a:pPr eaLnBrk="1" hangingPunct="1">
              <a:lnSpc>
                <a:spcPct val="90000"/>
              </a:lnSpc>
            </a:pPr>
            <a:r>
              <a:rPr lang="it-IT" altLang="en-US" sz="2800" dirty="0"/>
              <a:t>Spesso nell’analisi del monopolio si formula l’ipotesi semplificatrice che il costo marginale CM sia </a:t>
            </a:r>
            <a:r>
              <a:rPr lang="it-IT" altLang="en-US" sz="2800" u="sng" dirty="0"/>
              <a:t>costante</a:t>
            </a:r>
            <a:r>
              <a:rPr lang="it-IT" altLang="en-US" sz="2800" dirty="0"/>
              <a:t>.</a:t>
            </a:r>
          </a:p>
          <a:p>
            <a:pPr eaLnBrk="1" hangingPunct="1">
              <a:lnSpc>
                <a:spcPct val="90000"/>
              </a:lnSpc>
            </a:pPr>
            <a:r>
              <a:rPr lang="it-IT" altLang="en-US" sz="2800" dirty="0"/>
              <a:t>Quindi anche il costo medio </a:t>
            </a:r>
            <a:r>
              <a:rPr lang="it-IT" altLang="en-US" sz="2800" dirty="0" err="1"/>
              <a:t>CMeT</a:t>
            </a:r>
            <a:r>
              <a:rPr lang="it-IT" altLang="en-US" sz="2800" dirty="0"/>
              <a:t> è </a:t>
            </a:r>
            <a:r>
              <a:rPr lang="it-IT" altLang="en-US" sz="2800" u="sng" dirty="0"/>
              <a:t>costante</a:t>
            </a:r>
            <a:r>
              <a:rPr lang="it-IT" altLang="en-US" sz="2800" dirty="0"/>
              <a:t> e </a:t>
            </a:r>
            <a:r>
              <a:rPr lang="it-IT" altLang="en-US" sz="2800" u="sng" dirty="0"/>
              <a:t>coincidente</a:t>
            </a:r>
            <a:r>
              <a:rPr lang="it-IT" altLang="en-US" sz="2800" dirty="0"/>
              <a:t> con il CM.</a:t>
            </a:r>
          </a:p>
          <a:p>
            <a:pPr eaLnBrk="1" hangingPunct="1">
              <a:lnSpc>
                <a:spcPct val="90000"/>
              </a:lnSpc>
            </a:pPr>
            <a:r>
              <a:rPr lang="it-IT" altLang="en-US" sz="2800" dirty="0"/>
              <a:t>Questo è giustificato dal fatto che il versante dei costi di produzione non è </a:t>
            </a:r>
            <a:r>
              <a:rPr lang="it-IT" altLang="en-US" sz="2800" i="1" dirty="0"/>
              <a:t>quasi</a:t>
            </a:r>
            <a:r>
              <a:rPr lang="it-IT" altLang="en-US" sz="2800" dirty="0"/>
              <a:t> mai quello più interessante per l’analisi di un mercato di monopolio (fa eccezione il monopolio naturale) e quindi lo si può semplificare al massimo senza problemi.</a:t>
            </a:r>
          </a:p>
          <a:p>
            <a:pPr eaLnBrk="1" hangingPunct="1">
              <a:lnSpc>
                <a:spcPct val="90000"/>
              </a:lnSpc>
            </a:pPr>
            <a:r>
              <a:rPr lang="it-IT" altLang="en-US" sz="2800" dirty="0"/>
              <a:t>Nei prossimi grafici il CM è costante </a:t>
            </a:r>
            <a:r>
              <a:rPr lang="it-IT" altLang="en-US" sz="2800" u="sng" dirty="0"/>
              <a:t>e quindi</a:t>
            </a:r>
            <a:r>
              <a:rPr lang="it-IT" altLang="en-US" sz="2800" dirty="0"/>
              <a:t> sempre pari a </a:t>
            </a:r>
            <a:r>
              <a:rPr lang="it-IT" altLang="en-US" sz="2800" dirty="0" err="1"/>
              <a:t>CMeT</a:t>
            </a:r>
            <a:r>
              <a:rPr lang="it-IT" altLang="en-US" sz="2800" dirty="0"/>
              <a:t>. </a:t>
            </a:r>
          </a:p>
        </p:txBody>
      </p:sp>
    </p:spTree>
    <p:extLst>
      <p:ext uri="{BB962C8B-B14F-4D97-AF65-F5344CB8AC3E}">
        <p14:creationId xmlns:p14="http://schemas.microsoft.com/office/powerpoint/2010/main" val="17786158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4590" y="1836821"/>
            <a:ext cx="11742821" cy="3505200"/>
          </a:xfrm>
        </p:spPr>
        <p:txBody>
          <a:bodyPr/>
          <a:lstStyle/>
          <a:p>
            <a:r>
              <a:rPr lang="it-IT" dirty="0"/>
              <a:t>Il </a:t>
            </a:r>
            <a:r>
              <a:rPr lang="it-IT" dirty="0" err="1"/>
              <a:t>mark</a:t>
            </a:r>
            <a:r>
              <a:rPr lang="it-IT" dirty="0"/>
              <a:t>-up, pari alla differenza tra P e CM, è tanto maggiore quanto minore è l’elasticità della domanda rispetto al prezzo.</a:t>
            </a:r>
          </a:p>
          <a:p>
            <a:r>
              <a:rPr lang="it-IT" dirty="0"/>
              <a:t>E’ chiaro infatti che quanto più i consumatori sono «legati» al prodotto, cioè «obbligati» a comprarlo (= bassa elasticità), quanto più il monopolista può approfittare del suo potere di mercato.</a:t>
            </a:r>
          </a:p>
          <a:p>
            <a:r>
              <a:rPr lang="it-IT" dirty="0"/>
              <a:t>L’indice di Lerner sarà dunque maggiore dove l’elasticità è minore.</a:t>
            </a:r>
          </a:p>
        </p:txBody>
      </p:sp>
      <p:sp>
        <p:nvSpPr>
          <p:cNvPr id="4" name="Text Box 3"/>
          <p:cNvSpPr txBox="1">
            <a:spLocks noGrp="1" noChangeArrowheads="1"/>
          </p:cNvSpPr>
          <p:nvPr>
            <p:ph type="title"/>
          </p:nvPr>
        </p:nvSpPr>
        <p:spPr bwMode="auto">
          <a:xfrm>
            <a:off x="2034633" y="827158"/>
            <a:ext cx="812273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4000" dirty="0">
                <a:solidFill>
                  <a:srgbClr val="000000"/>
                </a:solidFill>
                <a:latin typeface="Times New Roman" panose="02020603050405020304" pitchFamily="18" charset="0"/>
              </a:rPr>
              <a:t>Il </a:t>
            </a:r>
            <a:r>
              <a:rPr lang="it-IT" altLang="en-US" sz="4000" dirty="0" err="1">
                <a:solidFill>
                  <a:srgbClr val="000000"/>
                </a:solidFill>
                <a:latin typeface="Times New Roman" panose="02020603050405020304" pitchFamily="18" charset="0"/>
              </a:rPr>
              <a:t>mark</a:t>
            </a:r>
            <a:r>
              <a:rPr lang="it-IT" altLang="en-US" sz="4000" dirty="0">
                <a:solidFill>
                  <a:srgbClr val="000000"/>
                </a:solidFill>
                <a:latin typeface="Times New Roman" panose="02020603050405020304" pitchFamily="18" charset="0"/>
              </a:rPr>
              <a:t>-up e l’elasticità della domanda</a:t>
            </a:r>
          </a:p>
        </p:txBody>
      </p:sp>
    </p:spTree>
    <p:extLst>
      <p:ext uri="{BB962C8B-B14F-4D97-AF65-F5344CB8AC3E}">
        <p14:creationId xmlns:p14="http://schemas.microsoft.com/office/powerpoint/2010/main" val="43965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62" name="Picture 2" descr="Cw_f11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 y="1096371"/>
            <a:ext cx="9952987" cy="4665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64" name="Text Box 4"/>
          <p:cNvSpPr txBox="1">
            <a:spLocks noChangeArrowheads="1"/>
          </p:cNvSpPr>
          <p:nvPr/>
        </p:nvSpPr>
        <p:spPr bwMode="auto">
          <a:xfrm>
            <a:off x="3276606" y="5867404"/>
            <a:ext cx="5422703" cy="461665"/>
          </a:xfrm>
          <a:prstGeom prst="rect">
            <a:avLst/>
          </a:prstGeom>
          <a:solidFill>
            <a:schemeClr val="accent3">
              <a:lumMod val="95000"/>
            </a:schemeClr>
          </a:solidFill>
          <a:ln>
            <a:noFill/>
          </a:ln>
          <a:effectLs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2400" dirty="0">
                <a:solidFill>
                  <a:srgbClr val="000000"/>
                </a:solidFill>
                <a:latin typeface="Times New Roman" panose="02020603050405020304" pitchFamily="18" charset="0"/>
              </a:rPr>
              <a:t>Indice di Lerner: L = (P – CM)/P = 1/</a:t>
            </a:r>
            <a:r>
              <a:rPr lang="it-IT" altLang="en-US" sz="2400" dirty="0">
                <a:solidFill>
                  <a:srgbClr val="000000"/>
                </a:solidFill>
                <a:latin typeface="Times New Roman" panose="02020603050405020304" pitchFamily="18" charset="0"/>
                <a:sym typeface="Symbol" panose="05050102010706020507" pitchFamily="18" charset="2"/>
              </a:rPr>
              <a:t></a:t>
            </a:r>
            <a:r>
              <a:rPr lang="it-IT" altLang="en-US" sz="2000" baseline="30000" dirty="0">
                <a:solidFill>
                  <a:srgbClr val="000000"/>
                </a:solidFill>
                <a:latin typeface="Times New Roman" panose="02020603050405020304" pitchFamily="18" charset="0"/>
                <a:sym typeface="Symbol" panose="05050102010706020507" pitchFamily="18" charset="2"/>
              </a:rPr>
              <a:t>D</a:t>
            </a:r>
            <a:r>
              <a:rPr lang="it-IT" altLang="en-US" sz="2400" dirty="0">
                <a:solidFill>
                  <a:srgbClr val="000000"/>
                </a:solidFill>
                <a:latin typeface="Times New Roman" panose="02020603050405020304" pitchFamily="18" charset="0"/>
                <a:sym typeface="Symbol" panose="05050102010706020507" pitchFamily="18" charset="2"/>
              </a:rPr>
              <a:t></a:t>
            </a:r>
            <a:endParaRPr lang="it-IT" altLang="en-US" sz="2400" dirty="0">
              <a:solidFill>
                <a:srgbClr val="000000"/>
              </a:solidFill>
              <a:latin typeface="Times New Roman" panose="02020603050405020304" pitchFamily="18" charset="0"/>
            </a:endParaRPr>
          </a:p>
        </p:txBody>
      </p:sp>
      <p:sp>
        <p:nvSpPr>
          <p:cNvPr id="3" name="CasellaDiTesto 2"/>
          <p:cNvSpPr txBox="1"/>
          <p:nvPr/>
        </p:nvSpPr>
        <p:spPr>
          <a:xfrm>
            <a:off x="5987956" y="3429004"/>
            <a:ext cx="1097280" cy="584775"/>
          </a:xfrm>
          <a:prstGeom prst="rect">
            <a:avLst/>
          </a:prstGeom>
          <a:solidFill>
            <a:schemeClr val="accent3">
              <a:lumMod val="95000"/>
            </a:schemeClr>
          </a:solidFill>
        </p:spPr>
        <p:txBody>
          <a:bodyPr wrap="square" rtlCol="0">
            <a:spAutoFit/>
          </a:bodyPr>
          <a:lstStyle/>
          <a:p>
            <a:r>
              <a:rPr lang="it-IT" sz="1600" dirty="0"/>
              <a:t>Mark-up elevato</a:t>
            </a:r>
          </a:p>
        </p:txBody>
      </p:sp>
    </p:spTree>
    <p:extLst>
      <p:ext uri="{BB962C8B-B14F-4D97-AF65-F5344CB8AC3E}">
        <p14:creationId xmlns:p14="http://schemas.microsoft.com/office/powerpoint/2010/main" val="1738313000"/>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8DE926-ABB7-4486-B60A-3EF58043DBEC}"/>
              </a:ext>
            </a:extLst>
          </p:cNvPr>
          <p:cNvSpPr>
            <a:spLocks noGrp="1"/>
          </p:cNvSpPr>
          <p:nvPr>
            <p:ph type="title"/>
          </p:nvPr>
        </p:nvSpPr>
        <p:spPr>
          <a:xfrm>
            <a:off x="914400" y="2612020"/>
            <a:ext cx="10363200" cy="1143000"/>
          </a:xfrm>
        </p:spPr>
        <p:txBody>
          <a:bodyPr/>
          <a:lstStyle/>
          <a:p>
            <a:br>
              <a:rPr lang="it-IT" dirty="0"/>
            </a:br>
            <a:r>
              <a:rPr lang="it-IT" dirty="0"/>
              <a:t>MONOPOLIO</a:t>
            </a:r>
          </a:p>
        </p:txBody>
      </p:sp>
    </p:spTree>
    <p:extLst>
      <p:ext uri="{BB962C8B-B14F-4D97-AF65-F5344CB8AC3E}">
        <p14:creationId xmlns:p14="http://schemas.microsoft.com/office/powerpoint/2010/main" val="10786420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1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1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1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1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1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grpSp>
        <p:nvGrpSpPr>
          <p:cNvPr id="145416" name="Group 8"/>
          <p:cNvGrpSpPr>
            <a:grpSpLocks/>
          </p:cNvGrpSpPr>
          <p:nvPr/>
        </p:nvGrpSpPr>
        <p:grpSpPr bwMode="auto">
          <a:xfrm>
            <a:off x="1949750" y="619129"/>
            <a:ext cx="8702675" cy="5980113"/>
            <a:chOff x="193" y="337"/>
            <a:chExt cx="5482" cy="3767"/>
          </a:xfrm>
        </p:grpSpPr>
        <p:sp>
          <p:nvSpPr>
            <p:cNvPr id="145427" name="Rectangle 9"/>
            <p:cNvSpPr>
              <a:spLocks noChangeArrowheads="1"/>
            </p:cNvSpPr>
            <p:nvPr/>
          </p:nvSpPr>
          <p:spPr bwMode="auto">
            <a:xfrm>
              <a:off x="907" y="369"/>
              <a:ext cx="4709" cy="3328"/>
            </a:xfrm>
            <a:prstGeom prst="rect">
              <a:avLst/>
            </a:prstGeom>
            <a:solidFill>
              <a:srgbClr val="FFFF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endParaRPr lang="en-US" altLang="en-US" sz="2400">
                <a:solidFill>
                  <a:srgbClr val="000000"/>
                </a:solidFill>
              </a:endParaRPr>
            </a:p>
          </p:txBody>
        </p:sp>
        <p:sp>
          <p:nvSpPr>
            <p:cNvPr id="145428" name="Rectangle 10"/>
            <p:cNvSpPr>
              <a:spLocks noChangeArrowheads="1"/>
            </p:cNvSpPr>
            <p:nvPr/>
          </p:nvSpPr>
          <p:spPr bwMode="auto">
            <a:xfrm>
              <a:off x="526" y="1651"/>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29" name="Rectangle 11"/>
            <p:cNvSpPr>
              <a:spLocks noChangeArrowheads="1"/>
            </p:cNvSpPr>
            <p:nvPr/>
          </p:nvSpPr>
          <p:spPr bwMode="auto">
            <a:xfrm>
              <a:off x="459" y="1834"/>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0" name="Rectangle 12"/>
            <p:cNvSpPr>
              <a:spLocks noChangeArrowheads="1"/>
            </p:cNvSpPr>
            <p:nvPr/>
          </p:nvSpPr>
          <p:spPr bwMode="auto">
            <a:xfrm>
              <a:off x="193" y="2034"/>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1" name="Rectangle 13"/>
            <p:cNvSpPr>
              <a:spLocks noChangeArrowheads="1"/>
            </p:cNvSpPr>
            <p:nvPr/>
          </p:nvSpPr>
          <p:spPr bwMode="auto">
            <a:xfrm>
              <a:off x="193" y="2532"/>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2" name="Rectangle 14"/>
            <p:cNvSpPr>
              <a:spLocks noChangeArrowheads="1"/>
            </p:cNvSpPr>
            <p:nvPr/>
          </p:nvSpPr>
          <p:spPr bwMode="auto">
            <a:xfrm>
              <a:off x="443" y="2715"/>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3" name="Rectangle 15"/>
            <p:cNvSpPr>
              <a:spLocks noChangeArrowheads="1"/>
            </p:cNvSpPr>
            <p:nvPr/>
          </p:nvSpPr>
          <p:spPr bwMode="auto">
            <a:xfrm>
              <a:off x="393" y="2915"/>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4" name="Rectangle 16"/>
            <p:cNvSpPr>
              <a:spLocks noChangeArrowheads="1"/>
            </p:cNvSpPr>
            <p:nvPr/>
          </p:nvSpPr>
          <p:spPr bwMode="auto">
            <a:xfrm>
              <a:off x="5100" y="3730"/>
              <a:ext cx="549"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Quantità</a:t>
              </a:r>
            </a:p>
          </p:txBody>
        </p:sp>
        <p:sp>
          <p:nvSpPr>
            <p:cNvPr id="145435" name="Rectangle 17"/>
            <p:cNvSpPr>
              <a:spLocks noChangeArrowheads="1"/>
            </p:cNvSpPr>
            <p:nvPr/>
          </p:nvSpPr>
          <p:spPr bwMode="auto">
            <a:xfrm>
              <a:off x="1840" y="3730"/>
              <a:ext cx="670" cy="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Quantità </a:t>
              </a:r>
            </a:p>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monopolio</a:t>
              </a:r>
            </a:p>
          </p:txBody>
        </p:sp>
        <p:sp>
          <p:nvSpPr>
            <p:cNvPr id="145436" name="Rectangle 18"/>
            <p:cNvSpPr>
              <a:spLocks noChangeArrowheads="1"/>
            </p:cNvSpPr>
            <p:nvPr/>
          </p:nvSpPr>
          <p:spPr bwMode="auto">
            <a:xfrm>
              <a:off x="1890" y="3930"/>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7" name="Rectangle 19"/>
            <p:cNvSpPr>
              <a:spLocks noChangeArrowheads="1"/>
            </p:cNvSpPr>
            <p:nvPr/>
          </p:nvSpPr>
          <p:spPr bwMode="auto">
            <a:xfrm>
              <a:off x="3037" y="3730"/>
              <a:ext cx="579" cy="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dirty="0">
                  <a:solidFill>
                    <a:srgbClr val="000000"/>
                  </a:solidFill>
                  <a:latin typeface="Arial" panose="020B0604020202020204" pitchFamily="34" charset="0"/>
                </a:rPr>
                <a:t>Quantità</a:t>
              </a:r>
            </a:p>
            <a:p>
              <a:pPr eaLnBrk="0" fontAlgn="base" hangingPunct="0">
                <a:spcBef>
                  <a:spcPct val="0"/>
                </a:spcBef>
                <a:spcAft>
                  <a:spcPct val="0"/>
                </a:spcAft>
                <a:buFontTx/>
                <a:buNone/>
              </a:pPr>
              <a:r>
                <a:rPr lang="it-IT" altLang="en-US" sz="1800" dirty="0">
                  <a:solidFill>
                    <a:srgbClr val="000000"/>
                  </a:solidFill>
                  <a:latin typeface="Arial" panose="020B0604020202020204" pitchFamily="34" charset="0"/>
                </a:rPr>
                <a:t>efficiente</a:t>
              </a:r>
            </a:p>
          </p:txBody>
        </p:sp>
        <p:sp>
          <p:nvSpPr>
            <p:cNvPr id="145438" name="Rectangle 20"/>
            <p:cNvSpPr>
              <a:spLocks noChangeArrowheads="1"/>
            </p:cNvSpPr>
            <p:nvPr/>
          </p:nvSpPr>
          <p:spPr bwMode="auto">
            <a:xfrm>
              <a:off x="3154" y="3930"/>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sp>
          <p:nvSpPr>
            <p:cNvPr id="145439" name="Rectangle 21"/>
            <p:cNvSpPr>
              <a:spLocks noChangeArrowheads="1"/>
            </p:cNvSpPr>
            <p:nvPr/>
          </p:nvSpPr>
          <p:spPr bwMode="auto">
            <a:xfrm>
              <a:off x="759" y="3730"/>
              <a:ext cx="8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0</a:t>
              </a:r>
            </a:p>
          </p:txBody>
        </p:sp>
        <p:sp>
          <p:nvSpPr>
            <p:cNvPr id="145440" name="Rectangle 22"/>
            <p:cNvSpPr>
              <a:spLocks noChangeArrowheads="1"/>
            </p:cNvSpPr>
            <p:nvPr/>
          </p:nvSpPr>
          <p:spPr bwMode="auto">
            <a:xfrm>
              <a:off x="193" y="337"/>
              <a:ext cx="848"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Costi &amp; ricavi</a:t>
              </a:r>
            </a:p>
          </p:txBody>
        </p:sp>
        <p:sp>
          <p:nvSpPr>
            <p:cNvPr id="145441" name="Rectangle 23"/>
            <p:cNvSpPr>
              <a:spLocks noChangeArrowheads="1"/>
            </p:cNvSpPr>
            <p:nvPr/>
          </p:nvSpPr>
          <p:spPr bwMode="auto">
            <a:xfrm>
              <a:off x="293" y="520"/>
              <a:ext cx="315"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latin typeface="Arial" panose="020B0604020202020204" pitchFamily="34" charset="0"/>
                </a:rPr>
                <a:t>medi</a:t>
              </a:r>
            </a:p>
          </p:txBody>
        </p:sp>
        <p:sp>
          <p:nvSpPr>
            <p:cNvPr id="145442" name="Rectangle 24"/>
            <p:cNvSpPr>
              <a:spLocks noChangeArrowheads="1"/>
            </p:cNvSpPr>
            <p:nvPr/>
          </p:nvSpPr>
          <p:spPr bwMode="auto">
            <a:xfrm>
              <a:off x="3986" y="3081"/>
              <a:ext cx="84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latin typeface="Arial" panose="020B0604020202020204" pitchFamily="34" charset="0"/>
                </a:rPr>
                <a:t>Domanda</a:t>
              </a:r>
              <a:endParaRPr lang="it-IT" altLang="en-US" sz="1800">
                <a:solidFill>
                  <a:srgbClr val="000000"/>
                </a:solidFill>
                <a:latin typeface="Arial" panose="020B0604020202020204" pitchFamily="34" charset="0"/>
              </a:endParaRPr>
            </a:p>
          </p:txBody>
        </p:sp>
        <p:sp>
          <p:nvSpPr>
            <p:cNvPr id="145443" name="Rectangle 25"/>
            <p:cNvSpPr>
              <a:spLocks noChangeArrowheads="1"/>
            </p:cNvSpPr>
            <p:nvPr/>
          </p:nvSpPr>
          <p:spPr bwMode="auto">
            <a:xfrm>
              <a:off x="4851" y="2615"/>
              <a:ext cx="824" cy="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latin typeface="Arial" panose="020B0604020202020204" pitchFamily="34" charset="0"/>
                </a:rPr>
                <a:t>CM </a:t>
              </a:r>
            </a:p>
            <a:p>
              <a:pPr eaLnBrk="0" fontAlgn="base" hangingPunct="0">
                <a:spcBef>
                  <a:spcPct val="0"/>
                </a:spcBef>
                <a:spcAft>
                  <a:spcPct val="0"/>
                </a:spcAft>
                <a:buFontTx/>
                <a:buNone/>
              </a:pPr>
              <a:r>
                <a:rPr lang="it-IT" altLang="en-US" sz="2400">
                  <a:solidFill>
                    <a:srgbClr val="000000"/>
                  </a:solidFill>
                  <a:latin typeface="Arial" panose="020B0604020202020204" pitchFamily="34" charset="0"/>
                </a:rPr>
                <a:t>(= CMeT)</a:t>
              </a:r>
              <a:endParaRPr lang="it-IT" altLang="en-US" sz="1800">
                <a:solidFill>
                  <a:srgbClr val="000000"/>
                </a:solidFill>
                <a:latin typeface="Arial" panose="020B0604020202020204" pitchFamily="34" charset="0"/>
              </a:endParaRPr>
            </a:p>
          </p:txBody>
        </p:sp>
        <p:sp>
          <p:nvSpPr>
            <p:cNvPr id="145444" name="Rectangle 26"/>
            <p:cNvSpPr>
              <a:spLocks noChangeArrowheads="1"/>
            </p:cNvSpPr>
            <p:nvPr/>
          </p:nvSpPr>
          <p:spPr bwMode="auto">
            <a:xfrm>
              <a:off x="4851" y="2798"/>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sp>
          <p:nvSpPr>
            <p:cNvPr id="145445" name="Rectangle 27"/>
            <p:cNvSpPr>
              <a:spLocks noChangeArrowheads="1"/>
            </p:cNvSpPr>
            <p:nvPr/>
          </p:nvSpPr>
          <p:spPr bwMode="auto">
            <a:xfrm>
              <a:off x="2556" y="3098"/>
              <a:ext cx="302"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latin typeface="Arial" panose="020B0604020202020204" pitchFamily="34" charset="0"/>
                </a:rPr>
                <a:t>RM</a:t>
              </a:r>
              <a:endParaRPr lang="it-IT" altLang="en-US" sz="1800">
                <a:solidFill>
                  <a:srgbClr val="000000"/>
                </a:solidFill>
                <a:latin typeface="Arial" panose="020B0604020202020204" pitchFamily="34" charset="0"/>
              </a:endParaRPr>
            </a:p>
          </p:txBody>
        </p:sp>
        <p:sp>
          <p:nvSpPr>
            <p:cNvPr id="145446" name="Rectangle 28"/>
            <p:cNvSpPr>
              <a:spLocks noChangeArrowheads="1"/>
            </p:cNvSpPr>
            <p:nvPr/>
          </p:nvSpPr>
          <p:spPr bwMode="auto">
            <a:xfrm>
              <a:off x="2572" y="3297"/>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sp>
          <p:nvSpPr>
            <p:cNvPr id="145447" name="Freeform 29"/>
            <p:cNvSpPr>
              <a:spLocks/>
            </p:cNvSpPr>
            <p:nvPr/>
          </p:nvSpPr>
          <p:spPr bwMode="auto">
            <a:xfrm>
              <a:off x="891" y="1966"/>
              <a:ext cx="1265" cy="1732"/>
            </a:xfrm>
            <a:custGeom>
              <a:avLst/>
              <a:gdLst>
                <a:gd name="T0" fmla="*/ 1264 w 1265"/>
                <a:gd name="T1" fmla="*/ 1731 h 1732"/>
                <a:gd name="T2" fmla="*/ 1264 w 1265"/>
                <a:gd name="T3" fmla="*/ 0 h 1732"/>
                <a:gd name="T4" fmla="*/ 0 w 1265"/>
                <a:gd name="T5" fmla="*/ 0 h 1732"/>
                <a:gd name="T6" fmla="*/ 0 60000 65536"/>
                <a:gd name="T7" fmla="*/ 0 60000 65536"/>
                <a:gd name="T8" fmla="*/ 0 60000 65536"/>
              </a:gdLst>
              <a:ahLst/>
              <a:cxnLst>
                <a:cxn ang="T6">
                  <a:pos x="T0" y="T1"/>
                </a:cxn>
                <a:cxn ang="T7">
                  <a:pos x="T2" y="T3"/>
                </a:cxn>
                <a:cxn ang="T8">
                  <a:pos x="T4" y="T5"/>
                </a:cxn>
              </a:cxnLst>
              <a:rect l="0" t="0" r="r" b="b"/>
              <a:pathLst>
                <a:path w="1265" h="1732">
                  <a:moveTo>
                    <a:pt x="1264" y="1731"/>
                  </a:moveTo>
                  <a:lnTo>
                    <a:pt x="1264" y="0"/>
                  </a:lnTo>
                  <a:lnTo>
                    <a:pt x="0" y="0"/>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5448" name="Line 30"/>
            <p:cNvSpPr>
              <a:spLocks noChangeShapeType="1"/>
            </p:cNvSpPr>
            <p:nvPr/>
          </p:nvSpPr>
          <p:spPr bwMode="auto">
            <a:xfrm flipV="1">
              <a:off x="3404" y="2846"/>
              <a:ext cx="0" cy="85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45449" name="Line 31"/>
            <p:cNvSpPr>
              <a:spLocks noChangeShapeType="1"/>
            </p:cNvSpPr>
            <p:nvPr/>
          </p:nvSpPr>
          <p:spPr bwMode="auto">
            <a:xfrm>
              <a:off x="716" y="993"/>
              <a:ext cx="3199" cy="2201"/>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45450" name="Line 32"/>
            <p:cNvSpPr>
              <a:spLocks noChangeShapeType="1"/>
            </p:cNvSpPr>
            <p:nvPr/>
          </p:nvSpPr>
          <p:spPr bwMode="auto">
            <a:xfrm>
              <a:off x="766" y="943"/>
              <a:ext cx="1735" cy="2350"/>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45451" name="Line 33"/>
            <p:cNvSpPr>
              <a:spLocks noChangeShapeType="1"/>
            </p:cNvSpPr>
            <p:nvPr/>
          </p:nvSpPr>
          <p:spPr bwMode="auto">
            <a:xfrm>
              <a:off x="915" y="2833"/>
              <a:ext cx="3865" cy="1"/>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45452" name="Freeform 34"/>
            <p:cNvSpPr>
              <a:spLocks/>
            </p:cNvSpPr>
            <p:nvPr/>
          </p:nvSpPr>
          <p:spPr bwMode="auto">
            <a:xfrm>
              <a:off x="2105" y="1917"/>
              <a:ext cx="101" cy="84"/>
            </a:xfrm>
            <a:custGeom>
              <a:avLst/>
              <a:gdLst>
                <a:gd name="T0" fmla="*/ 50 w 101"/>
                <a:gd name="T1" fmla="*/ 83 h 84"/>
                <a:gd name="T2" fmla="*/ 67 w 101"/>
                <a:gd name="T3" fmla="*/ 83 h 84"/>
                <a:gd name="T4" fmla="*/ 83 w 101"/>
                <a:gd name="T5" fmla="*/ 66 h 84"/>
                <a:gd name="T6" fmla="*/ 100 w 101"/>
                <a:gd name="T7" fmla="*/ 50 h 84"/>
                <a:gd name="T8" fmla="*/ 83 w 101"/>
                <a:gd name="T9" fmla="*/ 17 h 84"/>
                <a:gd name="T10" fmla="*/ 67 w 101"/>
                <a:gd name="T11" fmla="*/ 0 h 84"/>
                <a:gd name="T12" fmla="*/ 50 w 101"/>
                <a:gd name="T13" fmla="*/ 0 h 84"/>
                <a:gd name="T14" fmla="*/ 17 w 101"/>
                <a:gd name="T15" fmla="*/ 0 h 84"/>
                <a:gd name="T16" fmla="*/ 0 w 101"/>
                <a:gd name="T17" fmla="*/ 17 h 84"/>
                <a:gd name="T18" fmla="*/ 0 w 101"/>
                <a:gd name="T19" fmla="*/ 50 h 84"/>
                <a:gd name="T20" fmla="*/ 0 w 101"/>
                <a:gd name="T21" fmla="*/ 66 h 84"/>
                <a:gd name="T22" fmla="*/ 17 w 101"/>
                <a:gd name="T23" fmla="*/ 83 h 84"/>
                <a:gd name="T24" fmla="*/ 50 w 101"/>
                <a:gd name="T25" fmla="*/ 83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1" h="84">
                  <a:moveTo>
                    <a:pt x="50" y="83"/>
                  </a:moveTo>
                  <a:lnTo>
                    <a:pt x="67" y="83"/>
                  </a:lnTo>
                  <a:lnTo>
                    <a:pt x="83" y="66"/>
                  </a:lnTo>
                  <a:lnTo>
                    <a:pt x="100" y="50"/>
                  </a:lnTo>
                  <a:lnTo>
                    <a:pt x="83" y="17"/>
                  </a:lnTo>
                  <a:lnTo>
                    <a:pt x="67" y="0"/>
                  </a:lnTo>
                  <a:lnTo>
                    <a:pt x="50" y="0"/>
                  </a:lnTo>
                  <a:lnTo>
                    <a:pt x="17" y="0"/>
                  </a:lnTo>
                  <a:lnTo>
                    <a:pt x="0" y="17"/>
                  </a:lnTo>
                  <a:lnTo>
                    <a:pt x="0" y="50"/>
                  </a:lnTo>
                  <a:lnTo>
                    <a:pt x="0" y="66"/>
                  </a:lnTo>
                  <a:lnTo>
                    <a:pt x="17" y="83"/>
                  </a:lnTo>
                  <a:lnTo>
                    <a:pt x="50" y="8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5453" name="Freeform 35"/>
            <p:cNvSpPr>
              <a:spLocks/>
            </p:cNvSpPr>
            <p:nvPr/>
          </p:nvSpPr>
          <p:spPr bwMode="auto">
            <a:xfrm>
              <a:off x="2105" y="2782"/>
              <a:ext cx="101" cy="101"/>
            </a:xfrm>
            <a:custGeom>
              <a:avLst/>
              <a:gdLst>
                <a:gd name="T0" fmla="*/ 50 w 101"/>
                <a:gd name="T1" fmla="*/ 100 h 101"/>
                <a:gd name="T2" fmla="*/ 67 w 101"/>
                <a:gd name="T3" fmla="*/ 100 h 101"/>
                <a:gd name="T4" fmla="*/ 83 w 101"/>
                <a:gd name="T5" fmla="*/ 83 h 101"/>
                <a:gd name="T6" fmla="*/ 100 w 101"/>
                <a:gd name="T7" fmla="*/ 50 h 101"/>
                <a:gd name="T8" fmla="*/ 83 w 101"/>
                <a:gd name="T9" fmla="*/ 33 h 101"/>
                <a:gd name="T10" fmla="*/ 67 w 101"/>
                <a:gd name="T11" fmla="*/ 17 h 101"/>
                <a:gd name="T12" fmla="*/ 50 w 101"/>
                <a:gd name="T13" fmla="*/ 0 h 101"/>
                <a:gd name="T14" fmla="*/ 17 w 101"/>
                <a:gd name="T15" fmla="*/ 17 h 101"/>
                <a:gd name="T16" fmla="*/ 17 w 101"/>
                <a:gd name="T17" fmla="*/ 33 h 101"/>
                <a:gd name="T18" fmla="*/ 0 w 101"/>
                <a:gd name="T19" fmla="*/ 50 h 101"/>
                <a:gd name="T20" fmla="*/ 17 w 101"/>
                <a:gd name="T21" fmla="*/ 83 h 101"/>
                <a:gd name="T22" fmla="*/ 17 w 101"/>
                <a:gd name="T23" fmla="*/ 100 h 101"/>
                <a:gd name="T24" fmla="*/ 50 w 101"/>
                <a:gd name="T25" fmla="*/ 100 h 10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1" h="101">
                  <a:moveTo>
                    <a:pt x="50" y="100"/>
                  </a:moveTo>
                  <a:lnTo>
                    <a:pt x="67" y="100"/>
                  </a:lnTo>
                  <a:lnTo>
                    <a:pt x="83" y="83"/>
                  </a:lnTo>
                  <a:lnTo>
                    <a:pt x="100" y="50"/>
                  </a:lnTo>
                  <a:lnTo>
                    <a:pt x="83" y="33"/>
                  </a:lnTo>
                  <a:lnTo>
                    <a:pt x="67" y="17"/>
                  </a:lnTo>
                  <a:lnTo>
                    <a:pt x="50" y="0"/>
                  </a:lnTo>
                  <a:lnTo>
                    <a:pt x="17" y="17"/>
                  </a:lnTo>
                  <a:lnTo>
                    <a:pt x="17" y="33"/>
                  </a:lnTo>
                  <a:lnTo>
                    <a:pt x="0" y="50"/>
                  </a:lnTo>
                  <a:lnTo>
                    <a:pt x="17" y="83"/>
                  </a:lnTo>
                  <a:lnTo>
                    <a:pt x="17" y="100"/>
                  </a:lnTo>
                  <a:lnTo>
                    <a:pt x="50" y="10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5454" name="Freeform 36"/>
            <p:cNvSpPr>
              <a:spLocks/>
            </p:cNvSpPr>
            <p:nvPr/>
          </p:nvSpPr>
          <p:spPr bwMode="auto">
            <a:xfrm>
              <a:off x="3353" y="2782"/>
              <a:ext cx="101" cy="101"/>
            </a:xfrm>
            <a:custGeom>
              <a:avLst/>
              <a:gdLst>
                <a:gd name="T0" fmla="*/ 50 w 101"/>
                <a:gd name="T1" fmla="*/ 100 h 101"/>
                <a:gd name="T2" fmla="*/ 67 w 101"/>
                <a:gd name="T3" fmla="*/ 100 h 101"/>
                <a:gd name="T4" fmla="*/ 83 w 101"/>
                <a:gd name="T5" fmla="*/ 83 h 101"/>
                <a:gd name="T6" fmla="*/ 100 w 101"/>
                <a:gd name="T7" fmla="*/ 50 h 101"/>
                <a:gd name="T8" fmla="*/ 83 w 101"/>
                <a:gd name="T9" fmla="*/ 33 h 101"/>
                <a:gd name="T10" fmla="*/ 67 w 101"/>
                <a:gd name="T11" fmla="*/ 17 h 101"/>
                <a:gd name="T12" fmla="*/ 50 w 101"/>
                <a:gd name="T13" fmla="*/ 0 h 101"/>
                <a:gd name="T14" fmla="*/ 33 w 101"/>
                <a:gd name="T15" fmla="*/ 17 h 101"/>
                <a:gd name="T16" fmla="*/ 17 w 101"/>
                <a:gd name="T17" fmla="*/ 33 h 101"/>
                <a:gd name="T18" fmla="*/ 0 w 101"/>
                <a:gd name="T19" fmla="*/ 50 h 101"/>
                <a:gd name="T20" fmla="*/ 17 w 101"/>
                <a:gd name="T21" fmla="*/ 83 h 101"/>
                <a:gd name="T22" fmla="*/ 33 w 101"/>
                <a:gd name="T23" fmla="*/ 100 h 101"/>
                <a:gd name="T24" fmla="*/ 50 w 101"/>
                <a:gd name="T25" fmla="*/ 100 h 10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1" h="101">
                  <a:moveTo>
                    <a:pt x="50" y="100"/>
                  </a:moveTo>
                  <a:lnTo>
                    <a:pt x="67" y="100"/>
                  </a:lnTo>
                  <a:lnTo>
                    <a:pt x="83" y="83"/>
                  </a:lnTo>
                  <a:lnTo>
                    <a:pt x="100" y="50"/>
                  </a:lnTo>
                  <a:lnTo>
                    <a:pt x="83" y="33"/>
                  </a:lnTo>
                  <a:lnTo>
                    <a:pt x="67" y="17"/>
                  </a:lnTo>
                  <a:lnTo>
                    <a:pt x="50" y="0"/>
                  </a:lnTo>
                  <a:lnTo>
                    <a:pt x="33" y="17"/>
                  </a:lnTo>
                  <a:lnTo>
                    <a:pt x="17" y="33"/>
                  </a:lnTo>
                  <a:lnTo>
                    <a:pt x="0" y="50"/>
                  </a:lnTo>
                  <a:lnTo>
                    <a:pt x="17" y="83"/>
                  </a:lnTo>
                  <a:lnTo>
                    <a:pt x="33" y="100"/>
                  </a:lnTo>
                  <a:lnTo>
                    <a:pt x="50" y="10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5455" name="Freeform 37"/>
            <p:cNvSpPr>
              <a:spLocks/>
            </p:cNvSpPr>
            <p:nvPr/>
          </p:nvSpPr>
          <p:spPr bwMode="auto">
            <a:xfrm>
              <a:off x="907" y="369"/>
              <a:ext cx="4710" cy="3329"/>
            </a:xfrm>
            <a:custGeom>
              <a:avLst/>
              <a:gdLst>
                <a:gd name="T0" fmla="*/ 0 w 4710"/>
                <a:gd name="T1" fmla="*/ 0 h 3329"/>
                <a:gd name="T2" fmla="*/ 0 w 4710"/>
                <a:gd name="T3" fmla="*/ 3328 h 3329"/>
                <a:gd name="T4" fmla="*/ 4709 w 4710"/>
                <a:gd name="T5" fmla="*/ 3328 h 3329"/>
                <a:gd name="T6" fmla="*/ 0 60000 65536"/>
                <a:gd name="T7" fmla="*/ 0 60000 65536"/>
                <a:gd name="T8" fmla="*/ 0 60000 65536"/>
              </a:gdLst>
              <a:ahLst/>
              <a:cxnLst>
                <a:cxn ang="T6">
                  <a:pos x="T0" y="T1"/>
                </a:cxn>
                <a:cxn ang="T7">
                  <a:pos x="T2" y="T3"/>
                </a:cxn>
                <a:cxn ang="T8">
                  <a:pos x="T4" y="T5"/>
                </a:cxn>
              </a:cxnLst>
              <a:rect l="0" t="0" r="r" b="b"/>
              <a:pathLst>
                <a:path w="4710" h="3329">
                  <a:moveTo>
                    <a:pt x="0" y="0"/>
                  </a:moveTo>
                  <a:lnTo>
                    <a:pt x="0" y="3328"/>
                  </a:lnTo>
                  <a:lnTo>
                    <a:pt x="4709" y="3328"/>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sp>
        <p:nvSpPr>
          <p:cNvPr id="145417" name="Text Box 38"/>
          <p:cNvSpPr txBox="1">
            <a:spLocks noChangeArrowheads="1"/>
          </p:cNvSpPr>
          <p:nvPr/>
        </p:nvSpPr>
        <p:spPr bwMode="auto">
          <a:xfrm>
            <a:off x="3792539" y="260354"/>
            <a:ext cx="6172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3600">
                <a:solidFill>
                  <a:srgbClr val="000000"/>
                </a:solidFill>
              </a:rPr>
              <a:t>Un brevetto con durata limitata</a:t>
            </a:r>
          </a:p>
        </p:txBody>
      </p:sp>
      <p:sp>
        <p:nvSpPr>
          <p:cNvPr id="145418" name="Text Box 39"/>
          <p:cNvSpPr txBox="1">
            <a:spLocks noChangeArrowheads="1"/>
          </p:cNvSpPr>
          <p:nvPr/>
        </p:nvSpPr>
        <p:spPr bwMode="auto">
          <a:xfrm>
            <a:off x="4953000" y="2743204"/>
            <a:ext cx="47481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b="1">
                <a:solidFill>
                  <a:srgbClr val="000000"/>
                </a:solidFill>
              </a:rPr>
              <a:t>M</a:t>
            </a:r>
          </a:p>
        </p:txBody>
      </p:sp>
      <p:sp>
        <p:nvSpPr>
          <p:cNvPr id="145419" name="Text Box 40"/>
          <p:cNvSpPr txBox="1">
            <a:spLocks noChangeArrowheads="1"/>
          </p:cNvSpPr>
          <p:nvPr/>
        </p:nvSpPr>
        <p:spPr bwMode="auto">
          <a:xfrm>
            <a:off x="6781803" y="4038604"/>
            <a:ext cx="4074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b="1" dirty="0">
                <a:solidFill>
                  <a:srgbClr val="000000"/>
                </a:solidFill>
              </a:rPr>
              <a:t>C</a:t>
            </a:r>
            <a:endParaRPr lang="it-IT" altLang="en-US" sz="2400" dirty="0">
              <a:solidFill>
                <a:srgbClr val="000000"/>
              </a:solidFill>
            </a:endParaRPr>
          </a:p>
        </p:txBody>
      </p:sp>
      <p:sp>
        <p:nvSpPr>
          <p:cNvPr id="145420" name="Text Box 41"/>
          <p:cNvSpPr txBox="1">
            <a:spLocks noChangeArrowheads="1"/>
          </p:cNvSpPr>
          <p:nvPr/>
        </p:nvSpPr>
        <p:spPr bwMode="auto">
          <a:xfrm>
            <a:off x="4572000" y="4495804"/>
            <a:ext cx="389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b="1">
                <a:solidFill>
                  <a:srgbClr val="000000"/>
                </a:solidFill>
              </a:rPr>
              <a:t>E</a:t>
            </a:r>
            <a:endParaRPr lang="it-IT" altLang="en-US" sz="2400">
              <a:solidFill>
                <a:srgbClr val="000000"/>
              </a:solidFill>
            </a:endParaRPr>
          </a:p>
        </p:txBody>
      </p:sp>
      <p:sp>
        <p:nvSpPr>
          <p:cNvPr id="145421" name="Text Box 45"/>
          <p:cNvSpPr txBox="1">
            <a:spLocks noChangeArrowheads="1"/>
          </p:cNvSpPr>
          <p:nvPr/>
        </p:nvSpPr>
        <p:spPr bwMode="auto">
          <a:xfrm>
            <a:off x="2711453" y="4292604"/>
            <a:ext cx="4074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b="1">
                <a:solidFill>
                  <a:srgbClr val="000000"/>
                </a:solidFill>
              </a:rPr>
              <a:t>A</a:t>
            </a:r>
          </a:p>
        </p:txBody>
      </p:sp>
      <p:sp>
        <p:nvSpPr>
          <p:cNvPr id="145422" name="Text Box 46"/>
          <p:cNvSpPr txBox="1">
            <a:spLocks noChangeArrowheads="1"/>
          </p:cNvSpPr>
          <p:nvPr/>
        </p:nvSpPr>
        <p:spPr bwMode="auto">
          <a:xfrm>
            <a:off x="2711449" y="2924180"/>
            <a:ext cx="389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b="1">
                <a:solidFill>
                  <a:srgbClr val="000000"/>
                </a:solidFill>
              </a:rPr>
              <a:t>B</a:t>
            </a:r>
          </a:p>
        </p:txBody>
      </p:sp>
      <p:sp>
        <p:nvSpPr>
          <p:cNvPr id="145423" name="Oval 47"/>
          <p:cNvSpPr>
            <a:spLocks noChangeArrowheads="1"/>
          </p:cNvSpPr>
          <p:nvPr/>
        </p:nvSpPr>
        <p:spPr bwMode="auto">
          <a:xfrm>
            <a:off x="3071819" y="3068644"/>
            <a:ext cx="71437" cy="71437"/>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24" name="Oval 48"/>
          <p:cNvSpPr>
            <a:spLocks noChangeArrowheads="1"/>
          </p:cNvSpPr>
          <p:nvPr/>
        </p:nvSpPr>
        <p:spPr bwMode="auto">
          <a:xfrm>
            <a:off x="3071819" y="4508505"/>
            <a:ext cx="71437" cy="71439"/>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5425" name="Text Box 50"/>
          <p:cNvSpPr txBox="1">
            <a:spLocks noChangeArrowheads="1"/>
          </p:cNvSpPr>
          <p:nvPr/>
        </p:nvSpPr>
        <p:spPr bwMode="auto">
          <a:xfrm>
            <a:off x="4727576" y="1196981"/>
            <a:ext cx="5743880" cy="1200329"/>
          </a:xfrm>
          <a:prstGeom prst="rect">
            <a:avLst/>
          </a:prstGeom>
          <a:solidFill>
            <a:schemeClr val="accent1">
              <a:alpha val="23921"/>
            </a:scheme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dirty="0">
                <a:solidFill>
                  <a:srgbClr val="000000"/>
                </a:solidFill>
              </a:rPr>
              <a:t>Finché dura il brevetto, il monopolista sceglie il punto </a:t>
            </a:r>
            <a:r>
              <a:rPr lang="it-IT" altLang="en-US" sz="1800" b="1" dirty="0">
                <a:solidFill>
                  <a:srgbClr val="000000"/>
                </a:solidFill>
              </a:rPr>
              <a:t>M</a:t>
            </a:r>
            <a:r>
              <a:rPr lang="it-IT" altLang="en-US" sz="1800" dirty="0">
                <a:solidFill>
                  <a:srgbClr val="000000"/>
                </a:solidFill>
              </a:rPr>
              <a:t>. </a:t>
            </a:r>
          </a:p>
          <a:p>
            <a:pPr eaLnBrk="0" fontAlgn="base" hangingPunct="0">
              <a:spcBef>
                <a:spcPct val="0"/>
              </a:spcBef>
              <a:spcAft>
                <a:spcPct val="0"/>
              </a:spcAft>
              <a:buFontTx/>
              <a:buNone/>
            </a:pPr>
            <a:r>
              <a:rPr lang="it-IT" altLang="en-US" sz="1800" dirty="0">
                <a:solidFill>
                  <a:srgbClr val="000000"/>
                </a:solidFill>
              </a:rPr>
              <a:t>Quando il brevetto scade, il mercato diventa concorrenziale </a:t>
            </a:r>
          </a:p>
          <a:p>
            <a:pPr eaLnBrk="0" fontAlgn="base" hangingPunct="0">
              <a:spcBef>
                <a:spcPct val="0"/>
              </a:spcBef>
              <a:spcAft>
                <a:spcPct val="0"/>
              </a:spcAft>
              <a:buFontTx/>
              <a:buNone/>
            </a:pPr>
            <a:r>
              <a:rPr lang="it-IT" altLang="en-US" sz="1800" dirty="0">
                <a:solidFill>
                  <a:srgbClr val="000000"/>
                </a:solidFill>
              </a:rPr>
              <a:t>e l’equilibrio di PC si trova nel punto </a:t>
            </a:r>
            <a:r>
              <a:rPr lang="it-IT" altLang="en-US" sz="1800" b="1" dirty="0">
                <a:solidFill>
                  <a:srgbClr val="000000"/>
                </a:solidFill>
              </a:rPr>
              <a:t>C</a:t>
            </a:r>
            <a:r>
              <a:rPr lang="it-IT" altLang="en-US" sz="1800" dirty="0">
                <a:solidFill>
                  <a:srgbClr val="000000"/>
                </a:solidFill>
              </a:rPr>
              <a:t>. Perché?</a:t>
            </a:r>
          </a:p>
          <a:p>
            <a:pPr eaLnBrk="0" fontAlgn="base" hangingPunct="0">
              <a:spcBef>
                <a:spcPct val="0"/>
              </a:spcBef>
              <a:spcAft>
                <a:spcPct val="0"/>
              </a:spcAft>
              <a:buFontTx/>
              <a:buNone/>
            </a:pPr>
            <a:r>
              <a:rPr lang="it-IT" altLang="en-US" sz="1800" dirty="0">
                <a:solidFill>
                  <a:srgbClr val="000000"/>
                </a:solidFill>
              </a:rPr>
              <a:t>[Suggerimento: pensare alla curva di offerta di mercato PC]</a:t>
            </a:r>
          </a:p>
        </p:txBody>
      </p:sp>
      <p:sp>
        <p:nvSpPr>
          <p:cNvPr id="145426" name="CasellaDiTesto 1"/>
          <p:cNvSpPr txBox="1">
            <a:spLocks noChangeArrowheads="1"/>
          </p:cNvSpPr>
          <p:nvPr/>
        </p:nvSpPr>
        <p:spPr bwMode="auto">
          <a:xfrm>
            <a:off x="3070226" y="1476384"/>
            <a:ext cx="3561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rPr>
              <a:t>F</a:t>
            </a:r>
          </a:p>
        </p:txBody>
      </p:sp>
      <p:sp>
        <p:nvSpPr>
          <p:cNvPr id="2" name="Rettangolo 1"/>
          <p:cNvSpPr/>
          <p:nvPr/>
        </p:nvSpPr>
        <p:spPr bwMode="auto">
          <a:xfrm>
            <a:off x="6305549" y="6005519"/>
            <a:ext cx="1238251" cy="593725"/>
          </a:xfrm>
          <a:prstGeom prst="rect">
            <a:avLst/>
          </a:prstGeom>
          <a:solidFill>
            <a:schemeClr val="bg1"/>
          </a:solidFill>
          <a:ln w="12700"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Tree>
    <p:extLst>
      <p:ext uri="{BB962C8B-B14F-4D97-AF65-F5344CB8AC3E}">
        <p14:creationId xmlns:p14="http://schemas.microsoft.com/office/powerpoint/2010/main" val="2670400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5419"/>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54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9" grpId="0"/>
      <p:bldP spid="145425" grpId="0" animBg="1"/>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5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1"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2"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3"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4"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5"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7466" name="Rectangle 10"/>
          <p:cNvSpPr>
            <a:spLocks noGrp="1" noChangeArrowheads="1"/>
          </p:cNvSpPr>
          <p:nvPr>
            <p:ph type="title"/>
          </p:nvPr>
        </p:nvSpPr>
        <p:spPr>
          <a:xfrm>
            <a:off x="1612231" y="154005"/>
            <a:ext cx="9144000" cy="762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La perdita di benessere del monopolio (1)</a:t>
            </a:r>
          </a:p>
        </p:txBody>
      </p:sp>
      <p:sp>
        <p:nvSpPr>
          <p:cNvPr id="330763" name="Rectangle 11"/>
          <p:cNvSpPr>
            <a:spLocks noGrp="1" noChangeArrowheads="1"/>
          </p:cNvSpPr>
          <p:nvPr>
            <p:ph type="body" idx="1"/>
          </p:nvPr>
        </p:nvSpPr>
        <p:spPr>
          <a:xfrm>
            <a:off x="279134" y="986563"/>
            <a:ext cx="11810197" cy="4807847"/>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4501" algn="l"/>
              </a:tabLst>
            </a:pPr>
            <a:r>
              <a:rPr lang="it-IT" altLang="en-US" sz="2800" dirty="0"/>
              <a:t>Nel caso di monopolio, </a:t>
            </a:r>
            <a:r>
              <a:rPr lang="it-IT" altLang="en-US" sz="2800" u="sng" dirty="0"/>
              <a:t>il mercato “fallisce”</a:t>
            </a:r>
            <a:r>
              <a:rPr lang="it-IT" altLang="en-US" sz="2800" dirty="0"/>
              <a:t> perché non riesce ad allocare efficientemente le risorse, e quindi a massimizzare il benessere sociale.</a:t>
            </a:r>
          </a:p>
          <a:p>
            <a:pPr eaLnBrk="1" hangingPunct="1">
              <a:lnSpc>
                <a:spcPct val="80000"/>
              </a:lnSpc>
              <a:tabLst>
                <a:tab pos="333358" algn="l"/>
                <a:tab pos="744501" algn="l"/>
              </a:tabLst>
            </a:pPr>
            <a:r>
              <a:rPr lang="it-IT" altLang="en-US" sz="2800" dirty="0"/>
              <a:t>L’effetto è analogo a quello indotto dalla presenza di una tassa: il monopolista produce </a:t>
            </a:r>
            <a:r>
              <a:rPr lang="it-IT" altLang="en-US" sz="2800" u="sng" dirty="0"/>
              <a:t>meno</a:t>
            </a:r>
            <a:r>
              <a:rPr lang="it-IT" altLang="en-US" sz="2800" dirty="0"/>
              <a:t> della quantità socialmente efficiente.</a:t>
            </a:r>
          </a:p>
          <a:p>
            <a:pPr eaLnBrk="1" hangingPunct="1">
              <a:lnSpc>
                <a:spcPct val="80000"/>
              </a:lnSpc>
              <a:tabLst>
                <a:tab pos="333358" algn="l"/>
                <a:tab pos="744501" algn="l"/>
              </a:tabLst>
            </a:pPr>
            <a:r>
              <a:rPr lang="it-IT" altLang="en-US" sz="2800" dirty="0"/>
              <a:t>Dato che il prezzo è maggiore del costo marginale, vi saranno consumatori la cui disponibilità a pagare è </a:t>
            </a:r>
            <a:r>
              <a:rPr lang="it-IT" altLang="en-US" sz="2800" u="sng" dirty="0"/>
              <a:t>maggiore</a:t>
            </a:r>
            <a:r>
              <a:rPr lang="it-IT" altLang="en-US" sz="2800" dirty="0"/>
              <a:t> del costo opportunità del produttore (cioè del CM), ma </a:t>
            </a:r>
            <a:r>
              <a:rPr lang="it-IT" altLang="en-US" sz="2800" u="sng" dirty="0"/>
              <a:t>inferiore</a:t>
            </a:r>
            <a:r>
              <a:rPr lang="it-IT" altLang="en-US" sz="2800" dirty="0"/>
              <a:t> al prezzo, e che quindi </a:t>
            </a:r>
            <a:r>
              <a:rPr lang="it-IT" altLang="en-US" sz="2800" u="sng" dirty="0"/>
              <a:t>non </a:t>
            </a:r>
            <a:r>
              <a:rPr lang="it-IT" altLang="en-US" sz="2800" dirty="0"/>
              <a:t>comprano il bene. </a:t>
            </a:r>
          </a:p>
          <a:p>
            <a:pPr eaLnBrk="1" hangingPunct="1">
              <a:lnSpc>
                <a:spcPct val="80000"/>
              </a:lnSpc>
              <a:tabLst>
                <a:tab pos="333358" algn="l"/>
                <a:tab pos="744501" algn="l"/>
              </a:tabLst>
            </a:pPr>
            <a:r>
              <a:rPr lang="it-IT" altLang="en-US" sz="2800" dirty="0"/>
              <a:t>Pertanto il monopolio impedisce che si sfruttino alcune opportunità di scambio </a:t>
            </a:r>
            <a:r>
              <a:rPr lang="it-IT" altLang="en-US" sz="2800" u="sng" dirty="0"/>
              <a:t>mutuamente vantaggiose</a:t>
            </a:r>
            <a:r>
              <a:rPr lang="it-IT" altLang="en-US" dirty="0"/>
              <a:t>.</a:t>
            </a:r>
          </a:p>
          <a:p>
            <a:pPr eaLnBrk="1" hangingPunct="1">
              <a:lnSpc>
                <a:spcPct val="80000"/>
              </a:lnSpc>
              <a:tabLst>
                <a:tab pos="333358" algn="l"/>
                <a:tab pos="744501" algn="l"/>
              </a:tabLst>
            </a:pPr>
            <a:r>
              <a:rPr lang="it-IT" altLang="en-US" sz="2800" dirty="0"/>
              <a:t>Questo vale </a:t>
            </a:r>
            <a:r>
              <a:rPr lang="it-IT" altLang="en-US" sz="2800" u="sng" dirty="0"/>
              <a:t>in generale</a:t>
            </a:r>
            <a:r>
              <a:rPr lang="it-IT" altLang="en-US" sz="2800" dirty="0"/>
              <a:t> non solo nel caso del monopolio puro, ma in tutte le situazioni in cui un’impresa gode di </a:t>
            </a:r>
            <a:r>
              <a:rPr lang="it-IT" altLang="en-US" sz="2800" u="sng" dirty="0"/>
              <a:t>potere di mercato</a:t>
            </a:r>
            <a:r>
              <a:rPr lang="it-IT" altLang="en-US" sz="2800" dirty="0"/>
              <a:t>, cioè fissa un prezzo superiore al CM.</a:t>
            </a:r>
          </a:p>
        </p:txBody>
      </p:sp>
    </p:spTree>
    <p:extLst>
      <p:ext uri="{BB962C8B-B14F-4D97-AF65-F5344CB8AC3E}">
        <p14:creationId xmlns:p14="http://schemas.microsoft.com/office/powerpoint/2010/main" val="165134041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0763">
                                            <p:txEl>
                                              <p:pRg st="2" end="2"/>
                                            </p:txEl>
                                          </p:spTgt>
                                        </p:tgtEl>
                                        <p:attrNameLst>
                                          <p:attrName>style.visibility</p:attrName>
                                        </p:attrNameLst>
                                      </p:cBhvr>
                                      <p:to>
                                        <p:strVal val="visible"/>
                                      </p:to>
                                    </p:set>
                                    <p:animEffect transition="in" filter="wipe(left)">
                                      <p:cBhvr>
                                        <p:cTn id="7" dur="500"/>
                                        <p:tgtEl>
                                          <p:spTgt spid="330763">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30763">
                                            <p:txEl>
                                              <p:pRg st="3" end="3"/>
                                            </p:txEl>
                                          </p:spTgt>
                                        </p:tgtEl>
                                        <p:attrNameLst>
                                          <p:attrName>style.visibility</p:attrName>
                                        </p:attrNameLst>
                                      </p:cBhvr>
                                      <p:to>
                                        <p:strVal val="visible"/>
                                      </p:to>
                                    </p:set>
                                    <p:animEffect transition="in" filter="wipe(left)">
                                      <p:cBhvr>
                                        <p:cTn id="10" dur="500"/>
                                        <p:tgtEl>
                                          <p:spTgt spid="330763">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30763">
                                            <p:txEl>
                                              <p:pRg st="4" end="4"/>
                                            </p:txEl>
                                          </p:spTgt>
                                        </p:tgtEl>
                                        <p:attrNameLst>
                                          <p:attrName>style.visibility</p:attrName>
                                        </p:attrNameLst>
                                      </p:cBhvr>
                                      <p:to>
                                        <p:strVal val="visible"/>
                                      </p:to>
                                    </p:set>
                                    <p:animEffect transition="in" filter="wipe(left)">
                                      <p:cBhvr>
                                        <p:cTn id="15" dur="500"/>
                                        <p:tgtEl>
                                          <p:spTgt spid="33076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63"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950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49508" name="Line 4"/>
          <p:cNvSpPr>
            <a:spLocks noChangeShapeType="1"/>
          </p:cNvSpPr>
          <p:nvPr/>
        </p:nvSpPr>
        <p:spPr bwMode="auto">
          <a:xfrm>
            <a:off x="3143251" y="1052513"/>
            <a:ext cx="2209800" cy="3657600"/>
          </a:xfrm>
          <a:prstGeom prst="line">
            <a:avLst/>
          </a:prstGeom>
          <a:noFill/>
          <a:ln w="28575">
            <a:solidFill>
              <a:srgbClr val="9900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49509" name="Text Box 5"/>
          <p:cNvSpPr txBox="1">
            <a:spLocks noChangeArrowheads="1"/>
          </p:cNvSpPr>
          <p:nvPr/>
        </p:nvSpPr>
        <p:spPr bwMode="auto">
          <a:xfrm>
            <a:off x="2971804" y="1524003"/>
            <a:ext cx="5437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rPr>
              <a:t>RM</a:t>
            </a:r>
          </a:p>
        </p:txBody>
      </p:sp>
      <p:sp>
        <p:nvSpPr>
          <p:cNvPr id="149510" name="Freeform 6"/>
          <p:cNvSpPr>
            <a:spLocks/>
          </p:cNvSpPr>
          <p:nvPr/>
        </p:nvSpPr>
        <p:spPr bwMode="auto">
          <a:xfrm>
            <a:off x="4343403" y="3124207"/>
            <a:ext cx="109539" cy="111125"/>
          </a:xfrm>
          <a:custGeom>
            <a:avLst/>
            <a:gdLst>
              <a:gd name="T0" fmla="*/ 103327672 w 69"/>
              <a:gd name="T1" fmla="*/ 173891575 h 70"/>
              <a:gd name="T2" fmla="*/ 136089059 w 69"/>
              <a:gd name="T3" fmla="*/ 173891575 h 70"/>
              <a:gd name="T4" fmla="*/ 171371407 w 69"/>
              <a:gd name="T5" fmla="*/ 138609388 h 70"/>
              <a:gd name="T6" fmla="*/ 171371407 w 69"/>
              <a:gd name="T7" fmla="*/ 103327200 h 70"/>
              <a:gd name="T8" fmla="*/ 171371407 w 69"/>
              <a:gd name="T9" fmla="*/ 35282188 h 70"/>
              <a:gd name="T10" fmla="*/ 136089059 w 69"/>
              <a:gd name="T11" fmla="*/ 0 h 70"/>
              <a:gd name="T12" fmla="*/ 103327672 w 69"/>
              <a:gd name="T13" fmla="*/ 0 h 70"/>
              <a:gd name="T14" fmla="*/ 35282349 w 69"/>
              <a:gd name="T15" fmla="*/ 0 h 70"/>
              <a:gd name="T16" fmla="*/ 0 w 69"/>
              <a:gd name="T17" fmla="*/ 35282188 h 70"/>
              <a:gd name="T18" fmla="*/ 0 w 69"/>
              <a:gd name="T19" fmla="*/ 103327200 h 70"/>
              <a:gd name="T20" fmla="*/ 0 w 69"/>
              <a:gd name="T21" fmla="*/ 138609388 h 70"/>
              <a:gd name="T22" fmla="*/ 35282349 w 69"/>
              <a:gd name="T23" fmla="*/ 173891575 h 70"/>
              <a:gd name="T24" fmla="*/ 103327672 w 69"/>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70">
                <a:moveTo>
                  <a:pt x="41" y="69"/>
                </a:moveTo>
                <a:lnTo>
                  <a:pt x="54" y="69"/>
                </a:lnTo>
                <a:lnTo>
                  <a:pt x="68" y="55"/>
                </a:lnTo>
                <a:lnTo>
                  <a:pt x="68" y="41"/>
                </a:lnTo>
                <a:lnTo>
                  <a:pt x="68" y="14"/>
                </a:lnTo>
                <a:lnTo>
                  <a:pt x="54"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11" name="Freeform 7"/>
          <p:cNvSpPr>
            <a:spLocks/>
          </p:cNvSpPr>
          <p:nvPr/>
        </p:nvSpPr>
        <p:spPr bwMode="auto">
          <a:xfrm>
            <a:off x="4343403" y="1676407"/>
            <a:ext cx="109539" cy="111125"/>
          </a:xfrm>
          <a:custGeom>
            <a:avLst/>
            <a:gdLst>
              <a:gd name="T0" fmla="*/ 103327672 w 69"/>
              <a:gd name="T1" fmla="*/ 173891575 h 70"/>
              <a:gd name="T2" fmla="*/ 136089059 w 69"/>
              <a:gd name="T3" fmla="*/ 173891575 h 70"/>
              <a:gd name="T4" fmla="*/ 171371407 w 69"/>
              <a:gd name="T5" fmla="*/ 138609388 h 70"/>
              <a:gd name="T6" fmla="*/ 171371407 w 69"/>
              <a:gd name="T7" fmla="*/ 103327200 h 70"/>
              <a:gd name="T8" fmla="*/ 171371407 w 69"/>
              <a:gd name="T9" fmla="*/ 35282188 h 70"/>
              <a:gd name="T10" fmla="*/ 136089059 w 69"/>
              <a:gd name="T11" fmla="*/ 0 h 70"/>
              <a:gd name="T12" fmla="*/ 103327672 w 69"/>
              <a:gd name="T13" fmla="*/ 0 h 70"/>
              <a:gd name="T14" fmla="*/ 35282349 w 69"/>
              <a:gd name="T15" fmla="*/ 0 h 70"/>
              <a:gd name="T16" fmla="*/ 0 w 69"/>
              <a:gd name="T17" fmla="*/ 35282188 h 70"/>
              <a:gd name="T18" fmla="*/ 0 w 69"/>
              <a:gd name="T19" fmla="*/ 103327200 h 70"/>
              <a:gd name="T20" fmla="*/ 0 w 69"/>
              <a:gd name="T21" fmla="*/ 138609388 h 70"/>
              <a:gd name="T22" fmla="*/ 35282349 w 69"/>
              <a:gd name="T23" fmla="*/ 173891575 h 70"/>
              <a:gd name="T24" fmla="*/ 103327672 w 69"/>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70">
                <a:moveTo>
                  <a:pt x="41" y="69"/>
                </a:moveTo>
                <a:lnTo>
                  <a:pt x="54" y="69"/>
                </a:lnTo>
                <a:lnTo>
                  <a:pt x="68" y="55"/>
                </a:lnTo>
                <a:lnTo>
                  <a:pt x="68" y="41"/>
                </a:lnTo>
                <a:lnTo>
                  <a:pt x="68" y="14"/>
                </a:lnTo>
                <a:lnTo>
                  <a:pt x="54"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12" name="Text Box 8"/>
          <p:cNvSpPr txBox="1">
            <a:spLocks noChangeArrowheads="1"/>
          </p:cNvSpPr>
          <p:nvPr/>
        </p:nvSpPr>
        <p:spPr bwMode="auto">
          <a:xfrm>
            <a:off x="4343403" y="1371604"/>
            <a:ext cx="41229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M</a:t>
            </a:r>
          </a:p>
        </p:txBody>
      </p:sp>
      <p:sp>
        <p:nvSpPr>
          <p:cNvPr id="149513" name="Text Box 9"/>
          <p:cNvSpPr txBox="1">
            <a:spLocks noChangeArrowheads="1"/>
          </p:cNvSpPr>
          <p:nvPr/>
        </p:nvSpPr>
        <p:spPr bwMode="auto">
          <a:xfrm>
            <a:off x="5711238" y="2728885"/>
            <a:ext cx="3561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dirty="0">
                <a:solidFill>
                  <a:srgbClr val="000000"/>
                </a:solidFill>
              </a:rPr>
              <a:t>C</a:t>
            </a:r>
          </a:p>
        </p:txBody>
      </p:sp>
      <p:sp>
        <p:nvSpPr>
          <p:cNvPr id="149514" name="Text Box 10"/>
          <p:cNvSpPr txBox="1">
            <a:spLocks noChangeArrowheads="1"/>
          </p:cNvSpPr>
          <p:nvPr/>
        </p:nvSpPr>
        <p:spPr bwMode="auto">
          <a:xfrm>
            <a:off x="3962549" y="2746355"/>
            <a:ext cx="34176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dirty="0">
                <a:solidFill>
                  <a:srgbClr val="000000"/>
                </a:solidFill>
              </a:rPr>
              <a:t>E</a:t>
            </a:r>
          </a:p>
        </p:txBody>
      </p:sp>
      <p:sp>
        <p:nvSpPr>
          <p:cNvPr id="149515" name="Line 11"/>
          <p:cNvSpPr>
            <a:spLocks noChangeShapeType="1"/>
          </p:cNvSpPr>
          <p:nvPr/>
        </p:nvSpPr>
        <p:spPr bwMode="auto">
          <a:xfrm flipH="1">
            <a:off x="4800601" y="2244732"/>
            <a:ext cx="10527" cy="2555869"/>
          </a:xfrm>
          <a:prstGeom prst="line">
            <a:avLst/>
          </a:prstGeom>
          <a:noFill/>
          <a:ln w="9525" cap="rnd">
            <a:solidFill>
              <a:schemeClr val="accent2"/>
            </a:solidFill>
            <a:prstDash val="sysDot"/>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16" name="Freeform 12"/>
          <p:cNvSpPr>
            <a:spLocks/>
          </p:cNvSpPr>
          <p:nvPr/>
        </p:nvSpPr>
        <p:spPr bwMode="auto">
          <a:xfrm>
            <a:off x="4792665" y="3121506"/>
            <a:ext cx="109539" cy="111125"/>
          </a:xfrm>
          <a:custGeom>
            <a:avLst/>
            <a:gdLst>
              <a:gd name="T0" fmla="*/ 103327672 w 69"/>
              <a:gd name="T1" fmla="*/ 173891575 h 70"/>
              <a:gd name="T2" fmla="*/ 136089059 w 69"/>
              <a:gd name="T3" fmla="*/ 173891575 h 70"/>
              <a:gd name="T4" fmla="*/ 171371407 w 69"/>
              <a:gd name="T5" fmla="*/ 138609388 h 70"/>
              <a:gd name="T6" fmla="*/ 171371407 w 69"/>
              <a:gd name="T7" fmla="*/ 103327200 h 70"/>
              <a:gd name="T8" fmla="*/ 171371407 w 69"/>
              <a:gd name="T9" fmla="*/ 35282188 h 70"/>
              <a:gd name="T10" fmla="*/ 136089059 w 69"/>
              <a:gd name="T11" fmla="*/ 0 h 70"/>
              <a:gd name="T12" fmla="*/ 103327672 w 69"/>
              <a:gd name="T13" fmla="*/ 0 h 70"/>
              <a:gd name="T14" fmla="*/ 35282349 w 69"/>
              <a:gd name="T15" fmla="*/ 0 h 70"/>
              <a:gd name="T16" fmla="*/ 0 w 69"/>
              <a:gd name="T17" fmla="*/ 35282188 h 70"/>
              <a:gd name="T18" fmla="*/ 0 w 69"/>
              <a:gd name="T19" fmla="*/ 103327200 h 70"/>
              <a:gd name="T20" fmla="*/ 0 w 69"/>
              <a:gd name="T21" fmla="*/ 138609388 h 70"/>
              <a:gd name="T22" fmla="*/ 35282349 w 69"/>
              <a:gd name="T23" fmla="*/ 173891575 h 70"/>
              <a:gd name="T24" fmla="*/ 103327672 w 69"/>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70">
                <a:moveTo>
                  <a:pt x="41" y="69"/>
                </a:moveTo>
                <a:lnTo>
                  <a:pt x="54" y="69"/>
                </a:lnTo>
                <a:lnTo>
                  <a:pt x="68" y="55"/>
                </a:lnTo>
                <a:lnTo>
                  <a:pt x="68" y="41"/>
                </a:lnTo>
                <a:lnTo>
                  <a:pt x="68" y="14"/>
                </a:lnTo>
                <a:lnTo>
                  <a:pt x="54"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17" name="Freeform 13"/>
          <p:cNvSpPr>
            <a:spLocks/>
          </p:cNvSpPr>
          <p:nvPr/>
        </p:nvSpPr>
        <p:spPr bwMode="auto">
          <a:xfrm>
            <a:off x="4800603" y="2133607"/>
            <a:ext cx="109539" cy="111125"/>
          </a:xfrm>
          <a:custGeom>
            <a:avLst/>
            <a:gdLst>
              <a:gd name="T0" fmla="*/ 103327672 w 69"/>
              <a:gd name="T1" fmla="*/ 173891575 h 70"/>
              <a:gd name="T2" fmla="*/ 136089059 w 69"/>
              <a:gd name="T3" fmla="*/ 173891575 h 70"/>
              <a:gd name="T4" fmla="*/ 171371407 w 69"/>
              <a:gd name="T5" fmla="*/ 138609388 h 70"/>
              <a:gd name="T6" fmla="*/ 171371407 w 69"/>
              <a:gd name="T7" fmla="*/ 103327200 h 70"/>
              <a:gd name="T8" fmla="*/ 171371407 w 69"/>
              <a:gd name="T9" fmla="*/ 35282188 h 70"/>
              <a:gd name="T10" fmla="*/ 136089059 w 69"/>
              <a:gd name="T11" fmla="*/ 0 h 70"/>
              <a:gd name="T12" fmla="*/ 103327672 w 69"/>
              <a:gd name="T13" fmla="*/ 0 h 70"/>
              <a:gd name="T14" fmla="*/ 35282349 w 69"/>
              <a:gd name="T15" fmla="*/ 0 h 70"/>
              <a:gd name="T16" fmla="*/ 0 w 69"/>
              <a:gd name="T17" fmla="*/ 35282188 h 70"/>
              <a:gd name="T18" fmla="*/ 0 w 69"/>
              <a:gd name="T19" fmla="*/ 103327200 h 70"/>
              <a:gd name="T20" fmla="*/ 0 w 69"/>
              <a:gd name="T21" fmla="*/ 138609388 h 70"/>
              <a:gd name="T22" fmla="*/ 35282349 w 69"/>
              <a:gd name="T23" fmla="*/ 173891575 h 70"/>
              <a:gd name="T24" fmla="*/ 103327672 w 69"/>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70">
                <a:moveTo>
                  <a:pt x="41" y="69"/>
                </a:moveTo>
                <a:lnTo>
                  <a:pt x="54" y="69"/>
                </a:lnTo>
                <a:lnTo>
                  <a:pt x="68" y="55"/>
                </a:lnTo>
                <a:lnTo>
                  <a:pt x="68" y="41"/>
                </a:lnTo>
                <a:lnTo>
                  <a:pt x="68" y="14"/>
                </a:lnTo>
                <a:lnTo>
                  <a:pt x="54"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18" name="Line 14"/>
          <p:cNvSpPr>
            <a:spLocks noChangeShapeType="1"/>
          </p:cNvSpPr>
          <p:nvPr/>
        </p:nvSpPr>
        <p:spPr bwMode="auto">
          <a:xfrm flipV="1">
            <a:off x="2782888" y="549275"/>
            <a:ext cx="0" cy="434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19" name="Line 15"/>
          <p:cNvSpPr>
            <a:spLocks noChangeShapeType="1"/>
          </p:cNvSpPr>
          <p:nvPr/>
        </p:nvSpPr>
        <p:spPr bwMode="auto">
          <a:xfrm>
            <a:off x="2743200" y="4800600"/>
            <a:ext cx="5181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20" name="Line 16"/>
          <p:cNvSpPr>
            <a:spLocks noChangeShapeType="1"/>
          </p:cNvSpPr>
          <p:nvPr/>
        </p:nvSpPr>
        <p:spPr bwMode="auto">
          <a:xfrm>
            <a:off x="3352800" y="685800"/>
            <a:ext cx="3962400" cy="396240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21" name="Line 17"/>
          <p:cNvSpPr>
            <a:spLocks noChangeShapeType="1"/>
          </p:cNvSpPr>
          <p:nvPr/>
        </p:nvSpPr>
        <p:spPr bwMode="auto">
          <a:xfrm>
            <a:off x="3091288" y="3184559"/>
            <a:ext cx="4485424" cy="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22" name="Freeform 18"/>
          <p:cNvSpPr>
            <a:spLocks/>
          </p:cNvSpPr>
          <p:nvPr/>
        </p:nvSpPr>
        <p:spPr bwMode="auto">
          <a:xfrm>
            <a:off x="5788821" y="3128996"/>
            <a:ext cx="109539" cy="111125"/>
          </a:xfrm>
          <a:custGeom>
            <a:avLst/>
            <a:gdLst>
              <a:gd name="T0" fmla="*/ 103327672 w 69"/>
              <a:gd name="T1" fmla="*/ 173891575 h 70"/>
              <a:gd name="T2" fmla="*/ 136089059 w 69"/>
              <a:gd name="T3" fmla="*/ 173891575 h 70"/>
              <a:gd name="T4" fmla="*/ 171371407 w 69"/>
              <a:gd name="T5" fmla="*/ 138609388 h 70"/>
              <a:gd name="T6" fmla="*/ 171371407 w 69"/>
              <a:gd name="T7" fmla="*/ 103327200 h 70"/>
              <a:gd name="T8" fmla="*/ 171371407 w 69"/>
              <a:gd name="T9" fmla="*/ 35282188 h 70"/>
              <a:gd name="T10" fmla="*/ 136089059 w 69"/>
              <a:gd name="T11" fmla="*/ 0 h 70"/>
              <a:gd name="T12" fmla="*/ 103327672 w 69"/>
              <a:gd name="T13" fmla="*/ 0 h 70"/>
              <a:gd name="T14" fmla="*/ 35282349 w 69"/>
              <a:gd name="T15" fmla="*/ 0 h 70"/>
              <a:gd name="T16" fmla="*/ 0 w 69"/>
              <a:gd name="T17" fmla="*/ 35282188 h 70"/>
              <a:gd name="T18" fmla="*/ 0 w 69"/>
              <a:gd name="T19" fmla="*/ 103327200 h 70"/>
              <a:gd name="T20" fmla="*/ 0 w 69"/>
              <a:gd name="T21" fmla="*/ 138609388 h 70"/>
              <a:gd name="T22" fmla="*/ 35282349 w 69"/>
              <a:gd name="T23" fmla="*/ 173891575 h 70"/>
              <a:gd name="T24" fmla="*/ 103327672 w 69"/>
              <a:gd name="T25" fmla="*/ 173891575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70">
                <a:moveTo>
                  <a:pt x="41" y="69"/>
                </a:moveTo>
                <a:lnTo>
                  <a:pt x="54" y="69"/>
                </a:lnTo>
                <a:lnTo>
                  <a:pt x="68" y="55"/>
                </a:lnTo>
                <a:lnTo>
                  <a:pt x="68" y="41"/>
                </a:lnTo>
                <a:lnTo>
                  <a:pt x="68" y="14"/>
                </a:lnTo>
                <a:lnTo>
                  <a:pt x="54" y="0"/>
                </a:lnTo>
                <a:lnTo>
                  <a:pt x="41" y="0"/>
                </a:lnTo>
                <a:lnTo>
                  <a:pt x="14" y="0"/>
                </a:lnTo>
                <a:lnTo>
                  <a:pt x="0" y="14"/>
                </a:lnTo>
                <a:lnTo>
                  <a:pt x="0" y="41"/>
                </a:lnTo>
                <a:lnTo>
                  <a:pt x="0" y="55"/>
                </a:lnTo>
                <a:lnTo>
                  <a:pt x="14" y="69"/>
                </a:lnTo>
                <a:lnTo>
                  <a:pt x="41"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23" name="Line 19"/>
          <p:cNvSpPr>
            <a:spLocks noChangeShapeType="1"/>
          </p:cNvSpPr>
          <p:nvPr/>
        </p:nvSpPr>
        <p:spPr bwMode="auto">
          <a:xfrm>
            <a:off x="4419600" y="1752600"/>
            <a:ext cx="0" cy="30480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24" name="Text Box 20"/>
          <p:cNvSpPr txBox="1">
            <a:spLocks noChangeArrowheads="1"/>
          </p:cNvSpPr>
          <p:nvPr/>
        </p:nvSpPr>
        <p:spPr bwMode="auto">
          <a:xfrm>
            <a:off x="7162803" y="4038606"/>
            <a:ext cx="251383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a:solidFill>
                  <a:srgbClr val="000000"/>
                </a:solidFill>
              </a:rPr>
              <a:t>Domanda di mercato</a:t>
            </a:r>
          </a:p>
          <a:p>
            <a:pPr fontAlgn="base">
              <a:spcBef>
                <a:spcPct val="0"/>
              </a:spcBef>
              <a:spcAft>
                <a:spcPct val="0"/>
              </a:spcAft>
              <a:buFontTx/>
              <a:buNone/>
            </a:pPr>
            <a:r>
              <a:rPr lang="it-IT" altLang="en-US" sz="1800">
                <a:solidFill>
                  <a:srgbClr val="000000"/>
                </a:solidFill>
              </a:rPr>
              <a:t>(= disponibilità a pagare)</a:t>
            </a:r>
          </a:p>
        </p:txBody>
      </p:sp>
      <p:sp>
        <p:nvSpPr>
          <p:cNvPr id="332821" name="Text Box 21"/>
          <p:cNvSpPr txBox="1">
            <a:spLocks noChangeArrowheads="1"/>
          </p:cNvSpPr>
          <p:nvPr/>
        </p:nvSpPr>
        <p:spPr bwMode="auto">
          <a:xfrm>
            <a:off x="7662860" y="2318179"/>
            <a:ext cx="3950120"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dirty="0">
                <a:solidFill>
                  <a:srgbClr val="000000"/>
                </a:solidFill>
              </a:rPr>
              <a:t>Costo marginale del monopolista</a:t>
            </a:r>
          </a:p>
          <a:p>
            <a:pPr fontAlgn="base">
              <a:spcBef>
                <a:spcPct val="0"/>
              </a:spcBef>
              <a:spcAft>
                <a:spcPct val="0"/>
              </a:spcAft>
              <a:buFontTx/>
              <a:buNone/>
            </a:pPr>
            <a:r>
              <a:rPr lang="it-IT" altLang="en-US" sz="1800" dirty="0">
                <a:solidFill>
                  <a:srgbClr val="000000"/>
                </a:solidFill>
              </a:rPr>
              <a:t>(= disponibilità a vendere)</a:t>
            </a:r>
          </a:p>
          <a:p>
            <a:pPr fontAlgn="base">
              <a:spcBef>
                <a:spcPct val="0"/>
              </a:spcBef>
              <a:spcAft>
                <a:spcPct val="0"/>
              </a:spcAft>
              <a:buFontTx/>
              <a:buNone/>
            </a:pPr>
            <a:r>
              <a:rPr lang="it-IT" altLang="en-US" sz="1800" dirty="0">
                <a:solidFill>
                  <a:srgbClr val="000000"/>
                </a:solidFill>
              </a:rPr>
              <a:t>(= costo opportunità del monopolista)</a:t>
            </a:r>
          </a:p>
          <a:p>
            <a:pPr fontAlgn="base">
              <a:spcBef>
                <a:spcPct val="0"/>
              </a:spcBef>
              <a:spcAft>
                <a:spcPct val="0"/>
              </a:spcAft>
              <a:buFontTx/>
              <a:buNone/>
            </a:pPr>
            <a:r>
              <a:rPr lang="it-IT" altLang="en-US" sz="1800" b="1" dirty="0">
                <a:solidFill>
                  <a:srgbClr val="000000"/>
                </a:solidFill>
              </a:rPr>
              <a:t>(= somma dei CM individuali se </a:t>
            </a:r>
            <a:r>
              <a:rPr lang="it-IT" altLang="en-US" sz="1800" b="1" dirty="0">
                <a:solidFill>
                  <a:srgbClr val="000000"/>
                </a:solidFill>
                <a:sym typeface="Symbol" panose="05050102010706020507" pitchFamily="18" charset="2"/>
              </a:rPr>
              <a:t> </a:t>
            </a:r>
            <a:r>
              <a:rPr lang="it-IT" altLang="en-US" sz="1800" b="1" dirty="0">
                <a:solidFill>
                  <a:srgbClr val="000000"/>
                </a:solidFill>
              </a:rPr>
              <a:t>PC)</a:t>
            </a:r>
          </a:p>
          <a:p>
            <a:pPr fontAlgn="base">
              <a:spcBef>
                <a:spcPct val="0"/>
              </a:spcBef>
              <a:spcAft>
                <a:spcPct val="0"/>
              </a:spcAft>
              <a:buFontTx/>
              <a:buNone/>
            </a:pPr>
            <a:r>
              <a:rPr lang="it-IT" altLang="en-US" sz="1800" b="1" dirty="0">
                <a:solidFill>
                  <a:srgbClr val="000000"/>
                </a:solidFill>
              </a:rPr>
              <a:t>(= offerta di mercato se </a:t>
            </a:r>
            <a:r>
              <a:rPr lang="it-IT" altLang="en-US" sz="1800" b="1" dirty="0">
                <a:solidFill>
                  <a:srgbClr val="000000"/>
                </a:solidFill>
                <a:sym typeface="Symbol" panose="05050102010706020507" pitchFamily="18" charset="2"/>
              </a:rPr>
              <a:t> </a:t>
            </a:r>
            <a:r>
              <a:rPr lang="it-IT" altLang="en-US" sz="1800" b="1" dirty="0">
                <a:solidFill>
                  <a:srgbClr val="000000"/>
                </a:solidFill>
              </a:rPr>
              <a:t>PC)</a:t>
            </a:r>
          </a:p>
        </p:txBody>
      </p:sp>
      <p:sp>
        <p:nvSpPr>
          <p:cNvPr id="149526" name="Line 22"/>
          <p:cNvSpPr>
            <a:spLocks noChangeShapeType="1"/>
          </p:cNvSpPr>
          <p:nvPr/>
        </p:nvSpPr>
        <p:spPr bwMode="auto">
          <a:xfrm flipH="1">
            <a:off x="4876801" y="3184557"/>
            <a:ext cx="9948" cy="1616043"/>
          </a:xfrm>
          <a:prstGeom prst="line">
            <a:avLst/>
          </a:prstGeom>
          <a:noFill/>
          <a:ln w="9525" cap="rnd">
            <a:solidFill>
              <a:srgbClr val="800080"/>
            </a:solidFill>
            <a:prstDash val="sysDot"/>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27" name="Text Box 23"/>
          <p:cNvSpPr txBox="1">
            <a:spLocks noChangeArrowheads="1"/>
          </p:cNvSpPr>
          <p:nvPr/>
        </p:nvSpPr>
        <p:spPr bwMode="auto">
          <a:xfrm>
            <a:off x="2438403" y="381004"/>
            <a:ext cx="3561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a:solidFill>
                  <a:srgbClr val="000000"/>
                </a:solidFill>
              </a:rPr>
              <a:t>P</a:t>
            </a:r>
          </a:p>
        </p:txBody>
      </p:sp>
      <p:sp>
        <p:nvSpPr>
          <p:cNvPr id="149528" name="Text Box 24"/>
          <p:cNvSpPr txBox="1">
            <a:spLocks noChangeArrowheads="1"/>
          </p:cNvSpPr>
          <p:nvPr/>
        </p:nvSpPr>
        <p:spPr bwMode="auto">
          <a:xfrm>
            <a:off x="7848603" y="4724404"/>
            <a:ext cx="4074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a:solidFill>
                  <a:srgbClr val="000000"/>
                </a:solidFill>
              </a:rPr>
              <a:t>Q</a:t>
            </a:r>
          </a:p>
        </p:txBody>
      </p:sp>
      <p:sp>
        <p:nvSpPr>
          <p:cNvPr id="149529" name="Text Box 25"/>
          <p:cNvSpPr txBox="1">
            <a:spLocks noChangeArrowheads="1"/>
          </p:cNvSpPr>
          <p:nvPr/>
        </p:nvSpPr>
        <p:spPr bwMode="auto">
          <a:xfrm>
            <a:off x="4079877" y="4724404"/>
            <a:ext cx="75565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Q</a:t>
            </a:r>
            <a:r>
              <a:rPr lang="it-IT" altLang="en-US" sz="2000" baseline="-25000">
                <a:solidFill>
                  <a:srgbClr val="000000"/>
                </a:solidFill>
              </a:rPr>
              <a:t>max</a:t>
            </a:r>
          </a:p>
        </p:txBody>
      </p:sp>
      <p:sp>
        <p:nvSpPr>
          <p:cNvPr id="149530" name="Line 26"/>
          <p:cNvSpPr>
            <a:spLocks noChangeShapeType="1"/>
          </p:cNvSpPr>
          <p:nvPr/>
        </p:nvSpPr>
        <p:spPr bwMode="auto">
          <a:xfrm flipH="1">
            <a:off x="5826129" y="3138869"/>
            <a:ext cx="35611" cy="1661731"/>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49531" name="Text Box 27"/>
          <p:cNvSpPr txBox="1">
            <a:spLocks noChangeArrowheads="1"/>
          </p:cNvSpPr>
          <p:nvPr/>
        </p:nvSpPr>
        <p:spPr bwMode="auto">
          <a:xfrm>
            <a:off x="5483917" y="4705836"/>
            <a:ext cx="75565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dirty="0" err="1">
                <a:solidFill>
                  <a:srgbClr val="000000"/>
                </a:solidFill>
              </a:rPr>
              <a:t>Q</a:t>
            </a:r>
            <a:r>
              <a:rPr lang="it-IT" altLang="en-US" sz="2000" baseline="-25000" dirty="0" err="1">
                <a:solidFill>
                  <a:srgbClr val="000000"/>
                </a:solidFill>
              </a:rPr>
              <a:t>eff</a:t>
            </a:r>
            <a:endParaRPr lang="it-IT" altLang="en-US" sz="2000" baseline="-25000" dirty="0">
              <a:solidFill>
                <a:srgbClr val="000000"/>
              </a:solidFill>
            </a:endParaRPr>
          </a:p>
        </p:txBody>
      </p:sp>
      <p:sp>
        <p:nvSpPr>
          <p:cNvPr id="332828" name="Text Box 28"/>
          <p:cNvSpPr txBox="1">
            <a:spLocks noChangeArrowheads="1"/>
          </p:cNvSpPr>
          <p:nvPr/>
        </p:nvSpPr>
        <p:spPr bwMode="auto">
          <a:xfrm>
            <a:off x="1524000" y="5638806"/>
            <a:ext cx="9174306"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La quantità di max profitto per il monopolista è minore della quantità di max benessere.</a:t>
            </a:r>
          </a:p>
          <a:p>
            <a:pPr fontAlgn="base">
              <a:spcBef>
                <a:spcPct val="0"/>
              </a:spcBef>
              <a:spcAft>
                <a:spcPct val="0"/>
              </a:spcAft>
              <a:buFontTx/>
              <a:buNone/>
            </a:pPr>
            <a:r>
              <a:rPr lang="it-IT" altLang="en-US" sz="2000">
                <a:solidFill>
                  <a:srgbClr val="000000"/>
                </a:solidFill>
              </a:rPr>
              <a:t>Questo perché esistono opportunità di scambio mutuamente vantaggiose </a:t>
            </a:r>
          </a:p>
          <a:p>
            <a:pPr fontAlgn="base">
              <a:spcBef>
                <a:spcPct val="0"/>
              </a:spcBef>
              <a:spcAft>
                <a:spcPct val="0"/>
              </a:spcAft>
              <a:buFontTx/>
              <a:buNone/>
            </a:pPr>
            <a:r>
              <a:rPr lang="it-IT" altLang="en-US" sz="2000">
                <a:solidFill>
                  <a:srgbClr val="000000"/>
                </a:solidFill>
              </a:rPr>
              <a:t>(per cui cioè vale: disponibilità a pagare &gt; costo opportunità) </a:t>
            </a:r>
            <a:r>
              <a:rPr lang="it-IT" altLang="en-US" sz="2000" u="sng">
                <a:solidFill>
                  <a:srgbClr val="000000"/>
                </a:solidFill>
              </a:rPr>
              <a:t>non sfruttate</a:t>
            </a:r>
            <a:r>
              <a:rPr lang="it-IT" altLang="en-US" sz="2000">
                <a:solidFill>
                  <a:srgbClr val="000000"/>
                </a:solidFill>
              </a:rPr>
              <a:t>.</a:t>
            </a:r>
          </a:p>
        </p:txBody>
      </p:sp>
      <p:sp>
        <p:nvSpPr>
          <p:cNvPr id="2" name="CasellaDiTesto 1"/>
          <p:cNvSpPr txBox="1"/>
          <p:nvPr/>
        </p:nvSpPr>
        <p:spPr>
          <a:xfrm>
            <a:off x="4215906" y="249709"/>
            <a:ext cx="6460102" cy="646331"/>
          </a:xfrm>
          <a:prstGeom prst="rect">
            <a:avLst/>
          </a:prstGeom>
          <a:noFill/>
        </p:spPr>
        <p:txBody>
          <a:bodyPr wrap="none" rtlCol="0">
            <a:spAutoFit/>
          </a:bodyPr>
          <a:lstStyle/>
          <a:p>
            <a:r>
              <a:rPr lang="it-IT" sz="3600" dirty="0"/>
              <a:t>Perché il monopolio è inefficiente</a:t>
            </a:r>
          </a:p>
        </p:txBody>
      </p:sp>
      <p:sp>
        <p:nvSpPr>
          <p:cNvPr id="3" name="CasellaDiTesto 2"/>
          <p:cNvSpPr txBox="1"/>
          <p:nvPr/>
        </p:nvSpPr>
        <p:spPr>
          <a:xfrm>
            <a:off x="4659281" y="4739793"/>
            <a:ext cx="466794" cy="369332"/>
          </a:xfrm>
          <a:prstGeom prst="rect">
            <a:avLst/>
          </a:prstGeom>
          <a:noFill/>
        </p:spPr>
        <p:txBody>
          <a:bodyPr wrap="none" rtlCol="0">
            <a:spAutoFit/>
          </a:bodyPr>
          <a:lstStyle/>
          <a:p>
            <a:r>
              <a:rPr lang="it-IT" dirty="0"/>
              <a:t>Q1</a:t>
            </a:r>
          </a:p>
        </p:txBody>
      </p:sp>
    </p:spTree>
    <p:extLst>
      <p:ext uri="{BB962C8B-B14F-4D97-AF65-F5344CB8AC3E}">
        <p14:creationId xmlns:p14="http://schemas.microsoft.com/office/powerpoint/2010/main" val="96471502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332821">
                                            <p:txEl>
                                              <p:pRg st="3" end="3"/>
                                            </p:txEl>
                                          </p:spTgt>
                                        </p:tgtEl>
                                        <p:attrNameLst>
                                          <p:attrName>style.visibility</p:attrName>
                                        </p:attrNameLst>
                                      </p:cBhvr>
                                      <p:to>
                                        <p:strVal val="visible"/>
                                      </p:to>
                                    </p:set>
                                    <p:anim calcmode="lin" valueType="num">
                                      <p:cBhvr additive="base">
                                        <p:cTn id="7" dur="500" fill="hold"/>
                                        <p:tgtEl>
                                          <p:spTgt spid="332821">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32821">
                                            <p:txEl>
                                              <p:pRg st="3" end="3"/>
                                            </p:txEl>
                                          </p:spTgt>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332821">
                                            <p:txEl>
                                              <p:pRg st="4" end="4"/>
                                            </p:txEl>
                                          </p:spTgt>
                                        </p:tgtEl>
                                        <p:attrNameLst>
                                          <p:attrName>style.visibility</p:attrName>
                                        </p:attrNameLst>
                                      </p:cBhvr>
                                      <p:to>
                                        <p:strVal val="visible"/>
                                      </p:to>
                                    </p:set>
                                    <p:anim calcmode="lin" valueType="num">
                                      <p:cBhvr additive="base">
                                        <p:cTn id="11" dur="500" fill="hold"/>
                                        <p:tgtEl>
                                          <p:spTgt spid="332821">
                                            <p:txEl>
                                              <p:pRg st="4" end="4"/>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32821">
                                            <p:txEl>
                                              <p:pRg st="4" end="4"/>
                                            </p:txEl>
                                          </p:spTgt>
                                        </p:tgtEl>
                                        <p:attrNameLst>
                                          <p:attrName>ppt_y</p:attrName>
                                        </p:attrNameLst>
                                      </p:cBhvr>
                                      <p:tavLst>
                                        <p:tav tm="0">
                                          <p:val>
                                            <p:strVal val="#ppt_y"/>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32828"/>
                                        </p:tgtEl>
                                        <p:attrNameLst>
                                          <p:attrName>style.visibility</p:attrName>
                                        </p:attrNameLst>
                                      </p:cBhvr>
                                      <p:to>
                                        <p:strVal val="visible"/>
                                      </p:to>
                                    </p:set>
                                    <p:anim calcmode="lin" valueType="num">
                                      <p:cBhvr additive="base">
                                        <p:cTn id="15" dur="500" fill="hold"/>
                                        <p:tgtEl>
                                          <p:spTgt spid="332828"/>
                                        </p:tgtEl>
                                        <p:attrNameLst>
                                          <p:attrName>ppt_x</p:attrName>
                                        </p:attrNameLst>
                                      </p:cBhvr>
                                      <p:tavLst>
                                        <p:tav tm="0">
                                          <p:val>
                                            <p:strVal val="#ppt_x"/>
                                          </p:val>
                                        </p:tav>
                                        <p:tav tm="100000">
                                          <p:val>
                                            <p:strVal val="#ppt_x"/>
                                          </p:val>
                                        </p:tav>
                                      </p:tavLst>
                                    </p:anim>
                                    <p:anim calcmode="lin" valueType="num">
                                      <p:cBhvr additive="base">
                                        <p:cTn id="16" dur="500" fill="hold"/>
                                        <p:tgtEl>
                                          <p:spTgt spid="3328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28"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5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5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5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58"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59"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60"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61"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1562" name="Rectangle 10"/>
          <p:cNvSpPr>
            <a:spLocks noGrp="1" noChangeArrowheads="1"/>
          </p:cNvSpPr>
          <p:nvPr>
            <p:ph type="title"/>
          </p:nvPr>
        </p:nvSpPr>
        <p:spPr>
          <a:xfrm>
            <a:off x="2209800" y="101067"/>
            <a:ext cx="7989888"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La perdita di benessere del monopolio (2)</a:t>
            </a:r>
          </a:p>
        </p:txBody>
      </p:sp>
      <p:sp>
        <p:nvSpPr>
          <p:cNvPr id="334859" name="Rectangle 11"/>
          <p:cNvSpPr>
            <a:spLocks noGrp="1" noChangeArrowheads="1"/>
          </p:cNvSpPr>
          <p:nvPr>
            <p:ph type="body" idx="1"/>
          </p:nvPr>
        </p:nvSpPr>
        <p:spPr>
          <a:xfrm>
            <a:off x="190901" y="912796"/>
            <a:ext cx="11790947" cy="5083744"/>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4501" algn="l"/>
              </a:tabLst>
            </a:pPr>
            <a:r>
              <a:rPr lang="it-IT" altLang="en-US" sz="2800" dirty="0"/>
              <a:t>Nel caso di monopolio, come in quello della tassa, si crea un </a:t>
            </a:r>
            <a:r>
              <a:rPr lang="it-IT" altLang="en-US" sz="2800" u="sng" dirty="0"/>
              <a:t>cuneo</a:t>
            </a:r>
            <a:r>
              <a:rPr lang="it-IT" altLang="en-US" sz="2800" dirty="0"/>
              <a:t> tra la disponibilità a pagare dei compratori ed il costo opportunità del produttore.</a:t>
            </a:r>
          </a:p>
          <a:p>
            <a:pPr eaLnBrk="1" hangingPunct="1">
              <a:lnSpc>
                <a:spcPct val="90000"/>
              </a:lnSpc>
              <a:tabLst>
                <a:tab pos="333358" algn="l"/>
                <a:tab pos="744501" algn="l"/>
              </a:tabLst>
            </a:pPr>
            <a:r>
              <a:rPr lang="it-IT" altLang="en-US" sz="2800" dirty="0"/>
              <a:t> La </a:t>
            </a:r>
            <a:r>
              <a:rPr lang="it-IT" altLang="en-US" sz="2800" u="sng" dirty="0"/>
              <a:t>perdita secca</a:t>
            </a:r>
            <a:r>
              <a:rPr lang="it-IT" altLang="en-US" sz="2800" dirty="0"/>
              <a:t> (</a:t>
            </a:r>
            <a:r>
              <a:rPr lang="it-IT" altLang="en-US" sz="2800" i="1" dirty="0" err="1"/>
              <a:t>deadweight</a:t>
            </a:r>
            <a:r>
              <a:rPr lang="it-IT" altLang="en-US" sz="2800" i="1" dirty="0"/>
              <a:t> </a:t>
            </a:r>
            <a:r>
              <a:rPr lang="it-IT" altLang="en-US" sz="2800" i="1" dirty="0" err="1"/>
              <a:t>loss</a:t>
            </a:r>
            <a:r>
              <a:rPr lang="it-IT" altLang="en-US" sz="2800" i="1" dirty="0"/>
              <a:t>, </a:t>
            </a:r>
            <a:r>
              <a:rPr lang="it-IT" altLang="en-US" sz="2800" dirty="0"/>
              <a:t>DWL) misura la perdita di benessere totale indotta dal monopolista.</a:t>
            </a:r>
          </a:p>
          <a:p>
            <a:pPr eaLnBrk="1" hangingPunct="1">
              <a:lnSpc>
                <a:spcPct val="90000"/>
              </a:lnSpc>
              <a:tabLst>
                <a:tab pos="333358" algn="l"/>
                <a:tab pos="744501" algn="l"/>
              </a:tabLst>
            </a:pPr>
            <a:r>
              <a:rPr lang="it-IT" altLang="en-US" sz="2800" dirty="0" err="1"/>
              <a:t>N.b.</a:t>
            </a:r>
            <a:r>
              <a:rPr lang="it-IT" altLang="en-US" sz="2800" dirty="0"/>
              <a:t>: il problema </a:t>
            </a:r>
            <a:r>
              <a:rPr lang="it-IT" altLang="en-US" sz="2800" u="sng" dirty="0"/>
              <a:t>non</a:t>
            </a:r>
            <a:r>
              <a:rPr lang="it-IT" altLang="en-US" sz="2800" dirty="0"/>
              <a:t> è costituito dal fatto che il monopolista ottenga extra-</a:t>
            </a:r>
            <a:r>
              <a:rPr lang="it-IT" altLang="en-US" sz="2800" dirty="0">
                <a:sym typeface="Symbol" panose="05050102010706020507" pitchFamily="18" charset="2"/>
              </a:rPr>
              <a:t> a danno dei consumatori (non siamo infatti interessati a </a:t>
            </a:r>
            <a:r>
              <a:rPr lang="it-IT" altLang="en-US" sz="2800" u="sng" dirty="0">
                <a:sym typeface="Symbol" panose="05050102010706020507" pitchFamily="18" charset="2"/>
              </a:rPr>
              <a:t>come</a:t>
            </a:r>
            <a:r>
              <a:rPr lang="it-IT" altLang="en-US" sz="2800" dirty="0">
                <a:sym typeface="Symbol" panose="05050102010706020507" pitchFamily="18" charset="2"/>
              </a:rPr>
              <a:t> il surplus si distribuisce), ma dal fatto che scelga una quantità ottimale </a:t>
            </a:r>
            <a:r>
              <a:rPr lang="it-IT" altLang="en-US" sz="2800" u="sng" dirty="0">
                <a:sym typeface="Symbol" panose="05050102010706020507" pitchFamily="18" charset="2"/>
              </a:rPr>
              <a:t>troppo bassa</a:t>
            </a:r>
            <a:r>
              <a:rPr lang="it-IT" altLang="en-US" sz="2800" dirty="0">
                <a:sym typeface="Symbol" panose="05050102010706020507" pitchFamily="18" charset="2"/>
              </a:rPr>
              <a:t>! </a:t>
            </a:r>
          </a:p>
          <a:p>
            <a:pPr eaLnBrk="1" hangingPunct="1">
              <a:lnSpc>
                <a:spcPct val="90000"/>
              </a:lnSpc>
              <a:tabLst>
                <a:tab pos="333358" algn="l"/>
                <a:tab pos="744501" algn="l"/>
              </a:tabLst>
            </a:pPr>
            <a:r>
              <a:rPr lang="it-IT" altLang="en-US" sz="2800" dirty="0">
                <a:sym typeface="Symbol" panose="05050102010706020507" pitchFamily="18" charset="2"/>
              </a:rPr>
              <a:t>Inoltre spesso esistono </a:t>
            </a:r>
            <a:r>
              <a:rPr lang="it-IT" altLang="en-US" sz="2800" u="sng" dirty="0">
                <a:sym typeface="Symbol" panose="05050102010706020507" pitchFamily="18" charset="2"/>
              </a:rPr>
              <a:t>costi addizionali</a:t>
            </a:r>
            <a:r>
              <a:rPr lang="it-IT" altLang="en-US" sz="2800" dirty="0">
                <a:sym typeface="Symbol" panose="05050102010706020507" pitchFamily="18" charset="2"/>
              </a:rPr>
              <a:t> legati all’ottenimento e/o al mantenimento della posizione di monopolio (c.d. </a:t>
            </a:r>
            <a:r>
              <a:rPr lang="it-IT" altLang="en-US" sz="2800" i="1" dirty="0" err="1">
                <a:sym typeface="Symbol" panose="05050102010706020507" pitchFamily="18" charset="2"/>
              </a:rPr>
              <a:t>rent-seeking</a:t>
            </a:r>
            <a:r>
              <a:rPr lang="it-IT" altLang="en-US" sz="2800" i="1" dirty="0">
                <a:sym typeface="Symbol" panose="05050102010706020507" pitchFamily="18" charset="2"/>
              </a:rPr>
              <a:t> &amp; </a:t>
            </a:r>
            <a:r>
              <a:rPr lang="it-IT" altLang="en-US" sz="2800" i="1" dirty="0" err="1">
                <a:sym typeface="Symbol" panose="05050102010706020507" pitchFamily="18" charset="2"/>
              </a:rPr>
              <a:t>rent-preserving</a:t>
            </a:r>
            <a:r>
              <a:rPr lang="it-IT" altLang="en-US" sz="2800" i="1" dirty="0">
                <a:sym typeface="Symbol" panose="05050102010706020507" pitchFamily="18" charset="2"/>
              </a:rPr>
              <a:t> </a:t>
            </a:r>
            <a:r>
              <a:rPr lang="it-IT" altLang="en-US" sz="2800" i="1" dirty="0" err="1">
                <a:sym typeface="Symbol" panose="05050102010706020507" pitchFamily="18" charset="2"/>
              </a:rPr>
              <a:t>costs</a:t>
            </a:r>
            <a:r>
              <a:rPr lang="it-IT" altLang="en-US" sz="2800" dirty="0">
                <a:sym typeface="Symbol" panose="05050102010706020507" pitchFamily="18" charset="2"/>
              </a:rPr>
              <a:t>). Anche questi costi implicano una perdita di benessere.</a:t>
            </a:r>
          </a:p>
          <a:p>
            <a:pPr lvl="1" eaLnBrk="1" hangingPunct="1">
              <a:lnSpc>
                <a:spcPct val="90000"/>
              </a:lnSpc>
              <a:tabLst>
                <a:tab pos="333358" algn="l"/>
                <a:tab pos="744501" algn="l"/>
              </a:tabLst>
            </a:pPr>
            <a:r>
              <a:rPr lang="it-IT" altLang="en-US" sz="2600" dirty="0">
                <a:sym typeface="Symbol" panose="05050102010706020507" pitchFamily="18" charset="2"/>
              </a:rPr>
              <a:t>P.e. costi che il monopolista sostiene al solo fine di impedire l’ingresso di altre imprese sul mercato. Sono un puro spreco!</a:t>
            </a:r>
            <a:endParaRPr lang="it-IT" altLang="en-US" sz="2600" dirty="0"/>
          </a:p>
        </p:txBody>
      </p:sp>
    </p:spTree>
    <p:extLst>
      <p:ext uri="{BB962C8B-B14F-4D97-AF65-F5344CB8AC3E}">
        <p14:creationId xmlns:p14="http://schemas.microsoft.com/office/powerpoint/2010/main" val="97134787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34859">
                                            <p:txEl>
                                              <p:pRg st="2" end="2"/>
                                            </p:txEl>
                                          </p:spTgt>
                                        </p:tgtEl>
                                        <p:attrNameLst>
                                          <p:attrName>style.visibility</p:attrName>
                                        </p:attrNameLst>
                                      </p:cBhvr>
                                      <p:to>
                                        <p:strVal val="visible"/>
                                      </p:to>
                                    </p:set>
                                    <p:animEffect transition="in" filter="wipe(left)">
                                      <p:cBhvr>
                                        <p:cTn id="7" dur="500"/>
                                        <p:tgtEl>
                                          <p:spTgt spid="334859">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34859">
                                            <p:txEl>
                                              <p:pRg st="3" end="3"/>
                                            </p:txEl>
                                          </p:spTgt>
                                        </p:tgtEl>
                                        <p:attrNameLst>
                                          <p:attrName>style.visibility</p:attrName>
                                        </p:attrNameLst>
                                      </p:cBhvr>
                                      <p:to>
                                        <p:strVal val="visible"/>
                                      </p:to>
                                    </p:set>
                                    <p:animEffect transition="in" filter="wipe(left)">
                                      <p:cBhvr>
                                        <p:cTn id="12" dur="500"/>
                                        <p:tgtEl>
                                          <p:spTgt spid="334859">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34859">
                                            <p:txEl>
                                              <p:pRg st="4" end="4"/>
                                            </p:txEl>
                                          </p:spTgt>
                                        </p:tgtEl>
                                        <p:attrNameLst>
                                          <p:attrName>style.visibility</p:attrName>
                                        </p:attrNameLst>
                                      </p:cBhvr>
                                      <p:to>
                                        <p:strVal val="visible"/>
                                      </p:to>
                                    </p:set>
                                    <p:animEffect transition="in" filter="wipe(left)">
                                      <p:cBhvr>
                                        <p:cTn id="15" dur="500"/>
                                        <p:tgtEl>
                                          <p:spTgt spid="3348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1026"/>
          <p:cNvSpPr>
            <a:spLocks noGrp="1" noChangeArrowheads="1"/>
          </p:cNvSpPr>
          <p:nvPr>
            <p:ph type="title"/>
          </p:nvPr>
        </p:nvSpPr>
        <p:spPr>
          <a:xfrm>
            <a:off x="2590800" y="3048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La DWL del monopolio</a:t>
            </a:r>
          </a:p>
        </p:txBody>
      </p:sp>
      <p:sp>
        <p:nvSpPr>
          <p:cNvPr id="336899" name="Freeform 1027"/>
          <p:cNvSpPr>
            <a:spLocks/>
          </p:cNvSpPr>
          <p:nvPr/>
        </p:nvSpPr>
        <p:spPr bwMode="auto">
          <a:xfrm>
            <a:off x="4918081" y="3062288"/>
            <a:ext cx="715963" cy="1270000"/>
          </a:xfrm>
          <a:custGeom>
            <a:avLst/>
            <a:gdLst>
              <a:gd name="T0" fmla="*/ 0 w 451"/>
              <a:gd name="T1" fmla="*/ 0 h 800"/>
              <a:gd name="T2" fmla="*/ 0 w 451"/>
              <a:gd name="T3" fmla="*/ 2013605638 h 800"/>
              <a:gd name="T4" fmla="*/ 1134071104 w 451"/>
              <a:gd name="T5" fmla="*/ 1106349388 h 800"/>
              <a:gd name="T6" fmla="*/ 0 w 451"/>
              <a:gd name="T7" fmla="*/ 0 h 8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51" h="800">
                <a:moveTo>
                  <a:pt x="0" y="0"/>
                </a:moveTo>
                <a:lnTo>
                  <a:pt x="0" y="799"/>
                </a:lnTo>
                <a:lnTo>
                  <a:pt x="450" y="439"/>
                </a:lnTo>
                <a:lnTo>
                  <a:pt x="0" y="0"/>
                </a:lnTo>
              </a:path>
            </a:pathLst>
          </a:custGeom>
          <a:solidFill>
            <a:srgbClr val="E6B4E6"/>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3604" name="Rectangle 1028"/>
          <p:cNvSpPr>
            <a:spLocks noChangeArrowheads="1"/>
          </p:cNvSpPr>
          <p:nvPr/>
        </p:nvSpPr>
        <p:spPr bwMode="auto">
          <a:xfrm>
            <a:off x="8839203" y="6019805"/>
            <a:ext cx="93615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Quantità</a:t>
            </a:r>
          </a:p>
        </p:txBody>
      </p:sp>
      <p:sp>
        <p:nvSpPr>
          <p:cNvPr id="153605" name="Rectangle 1029"/>
          <p:cNvSpPr>
            <a:spLocks noChangeArrowheads="1"/>
          </p:cNvSpPr>
          <p:nvPr/>
        </p:nvSpPr>
        <p:spPr bwMode="auto">
          <a:xfrm>
            <a:off x="3352800" y="5943605"/>
            <a:ext cx="762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0</a:t>
            </a:r>
          </a:p>
        </p:txBody>
      </p:sp>
      <p:sp>
        <p:nvSpPr>
          <p:cNvPr id="153606" name="Rectangle 1030"/>
          <p:cNvSpPr>
            <a:spLocks noChangeArrowheads="1"/>
          </p:cNvSpPr>
          <p:nvPr/>
        </p:nvSpPr>
        <p:spPr bwMode="auto">
          <a:xfrm>
            <a:off x="5481501" y="5943603"/>
            <a:ext cx="1013098"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Quantità</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efficiente</a:t>
            </a:r>
          </a:p>
        </p:txBody>
      </p:sp>
      <p:sp>
        <p:nvSpPr>
          <p:cNvPr id="153607" name="Line 1031"/>
          <p:cNvSpPr>
            <a:spLocks noChangeShapeType="1"/>
          </p:cNvSpPr>
          <p:nvPr/>
        </p:nvSpPr>
        <p:spPr bwMode="auto">
          <a:xfrm flipH="1" flipV="1">
            <a:off x="5634040" y="3754440"/>
            <a:ext cx="4763" cy="2189163"/>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53608" name="Line 1032"/>
          <p:cNvSpPr>
            <a:spLocks noChangeShapeType="1"/>
          </p:cNvSpPr>
          <p:nvPr/>
        </p:nvSpPr>
        <p:spPr bwMode="auto">
          <a:xfrm flipH="1">
            <a:off x="3719521" y="2133605"/>
            <a:ext cx="3843337" cy="3221039"/>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grpSp>
        <p:nvGrpSpPr>
          <p:cNvPr id="153609" name="Group 1033"/>
          <p:cNvGrpSpPr>
            <a:grpSpLocks/>
          </p:cNvGrpSpPr>
          <p:nvPr/>
        </p:nvGrpSpPr>
        <p:grpSpPr bwMode="auto">
          <a:xfrm>
            <a:off x="3124209" y="2971814"/>
            <a:ext cx="454025" cy="474663"/>
            <a:chOff x="528" y="1867"/>
            <a:chExt cx="286" cy="299"/>
          </a:xfrm>
        </p:grpSpPr>
        <p:sp>
          <p:nvSpPr>
            <p:cNvPr id="153633" name="Rectangle 1034"/>
            <p:cNvSpPr>
              <a:spLocks noChangeArrowheads="1"/>
            </p:cNvSpPr>
            <p:nvPr/>
          </p:nvSpPr>
          <p:spPr bwMode="auto">
            <a:xfrm>
              <a:off x="528" y="1867"/>
              <a:ext cx="191"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r>
                <a:rPr lang="it-IT" altLang="en-US" sz="1400" b="1">
                  <a:solidFill>
                    <a:srgbClr val="000000"/>
                  </a:solidFill>
                  <a:latin typeface="Arial" panose="020B0604020202020204" pitchFamily="34" charset="0"/>
                </a:rPr>
                <a:t>M</a:t>
              </a:r>
            </a:p>
          </p:txBody>
        </p:sp>
        <p:sp>
          <p:nvSpPr>
            <p:cNvPr id="153634" name="Rectangle 1035"/>
            <p:cNvSpPr>
              <a:spLocks noChangeArrowheads="1"/>
            </p:cNvSpPr>
            <p:nvPr/>
          </p:nvSpPr>
          <p:spPr bwMode="auto">
            <a:xfrm>
              <a:off x="814" y="1992"/>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800" b="1">
                <a:solidFill>
                  <a:srgbClr val="000000"/>
                </a:solidFill>
                <a:latin typeface="Arial" panose="020B0604020202020204" pitchFamily="34" charset="0"/>
              </a:endParaRPr>
            </a:p>
          </p:txBody>
        </p:sp>
      </p:grpSp>
      <p:sp>
        <p:nvSpPr>
          <p:cNvPr id="153610" name="Rectangle 1036"/>
          <p:cNvSpPr>
            <a:spLocks noChangeArrowheads="1"/>
          </p:cNvSpPr>
          <p:nvPr/>
        </p:nvSpPr>
        <p:spPr bwMode="auto">
          <a:xfrm>
            <a:off x="4128025" y="5943603"/>
            <a:ext cx="1205458"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Quantità di</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monopolio</a:t>
            </a:r>
          </a:p>
        </p:txBody>
      </p:sp>
      <p:grpSp>
        <p:nvGrpSpPr>
          <p:cNvPr id="336909" name="Group 1037"/>
          <p:cNvGrpSpPr>
            <a:grpSpLocks/>
          </p:cNvGrpSpPr>
          <p:nvPr/>
        </p:nvGrpSpPr>
        <p:grpSpPr bwMode="auto">
          <a:xfrm>
            <a:off x="5410203" y="2133610"/>
            <a:ext cx="525463" cy="465107"/>
            <a:chOff x="2254" y="1242"/>
            <a:chExt cx="331" cy="299"/>
          </a:xfrm>
        </p:grpSpPr>
        <p:sp>
          <p:nvSpPr>
            <p:cNvPr id="153631" name="Rectangle 1038"/>
            <p:cNvSpPr>
              <a:spLocks noChangeArrowheads="1"/>
            </p:cNvSpPr>
            <p:nvPr/>
          </p:nvSpPr>
          <p:spPr bwMode="auto">
            <a:xfrm>
              <a:off x="2254" y="1242"/>
              <a:ext cx="331"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DWL</a:t>
              </a:r>
            </a:p>
          </p:txBody>
        </p:sp>
        <p:sp>
          <p:nvSpPr>
            <p:cNvPr id="153632" name="Rectangle 1039"/>
            <p:cNvSpPr>
              <a:spLocks noChangeArrowheads="1"/>
            </p:cNvSpPr>
            <p:nvPr/>
          </p:nvSpPr>
          <p:spPr bwMode="auto">
            <a:xfrm>
              <a:off x="2475" y="1363"/>
              <a:ext cx="0"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grpSp>
      <p:sp>
        <p:nvSpPr>
          <p:cNvPr id="153612" name="Rectangle 1040"/>
          <p:cNvSpPr>
            <a:spLocks noChangeArrowheads="1"/>
          </p:cNvSpPr>
          <p:nvPr/>
        </p:nvSpPr>
        <p:spPr bwMode="auto">
          <a:xfrm>
            <a:off x="7575552" y="5297497"/>
            <a:ext cx="1051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Domanda</a:t>
            </a:r>
          </a:p>
        </p:txBody>
      </p:sp>
      <p:grpSp>
        <p:nvGrpSpPr>
          <p:cNvPr id="153613" name="Group 1041"/>
          <p:cNvGrpSpPr>
            <a:grpSpLocks/>
          </p:cNvGrpSpPr>
          <p:nvPr/>
        </p:nvGrpSpPr>
        <p:grpSpPr bwMode="auto">
          <a:xfrm>
            <a:off x="5878520" y="5049828"/>
            <a:ext cx="26987" cy="458788"/>
            <a:chOff x="2743" y="3181"/>
            <a:chExt cx="17" cy="289"/>
          </a:xfrm>
        </p:grpSpPr>
        <p:sp>
          <p:nvSpPr>
            <p:cNvPr id="153629" name="Rectangle 1042"/>
            <p:cNvSpPr>
              <a:spLocks noChangeArrowheads="1"/>
            </p:cNvSpPr>
            <p:nvPr/>
          </p:nvSpPr>
          <p:spPr bwMode="auto">
            <a:xfrm>
              <a:off x="2743" y="3181"/>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sp>
          <p:nvSpPr>
            <p:cNvPr id="153630" name="Rectangle 1043"/>
            <p:cNvSpPr>
              <a:spLocks noChangeArrowheads="1"/>
            </p:cNvSpPr>
            <p:nvPr/>
          </p:nvSpPr>
          <p:spPr bwMode="auto">
            <a:xfrm>
              <a:off x="2760" y="3296"/>
              <a:ext cx="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grpSp>
      <p:sp>
        <p:nvSpPr>
          <p:cNvPr id="153614" name="Rectangle 1044"/>
          <p:cNvSpPr>
            <a:spLocks noChangeArrowheads="1"/>
          </p:cNvSpPr>
          <p:nvPr/>
        </p:nvSpPr>
        <p:spPr bwMode="auto">
          <a:xfrm>
            <a:off x="7658103" y="1920881"/>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a:t>
            </a:r>
          </a:p>
        </p:txBody>
      </p:sp>
      <p:sp>
        <p:nvSpPr>
          <p:cNvPr id="153615" name="Line 1045"/>
          <p:cNvSpPr>
            <a:spLocks noChangeShapeType="1"/>
          </p:cNvSpPr>
          <p:nvPr/>
        </p:nvSpPr>
        <p:spPr bwMode="auto">
          <a:xfrm flipH="1" flipV="1">
            <a:off x="4919672" y="3060702"/>
            <a:ext cx="33337" cy="2806700"/>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53616" name="Line 1046"/>
          <p:cNvSpPr>
            <a:spLocks noChangeShapeType="1"/>
          </p:cNvSpPr>
          <p:nvPr/>
        </p:nvSpPr>
        <p:spPr bwMode="auto">
          <a:xfrm flipH="1">
            <a:off x="3506795" y="3065469"/>
            <a:ext cx="1417637" cy="1587"/>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36919" name="Line 1047"/>
          <p:cNvSpPr>
            <a:spLocks noChangeShapeType="1"/>
          </p:cNvSpPr>
          <p:nvPr/>
        </p:nvSpPr>
        <p:spPr bwMode="auto">
          <a:xfrm flipV="1">
            <a:off x="5159377" y="2492381"/>
            <a:ext cx="388939" cy="1173163"/>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53618" name="Line 1048"/>
          <p:cNvSpPr>
            <a:spLocks noChangeShapeType="1"/>
          </p:cNvSpPr>
          <p:nvPr/>
        </p:nvSpPr>
        <p:spPr bwMode="auto">
          <a:xfrm>
            <a:off x="3525842" y="1839922"/>
            <a:ext cx="3954463" cy="3544887"/>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53619" name="Line 1049"/>
          <p:cNvSpPr>
            <a:spLocks noChangeShapeType="1"/>
          </p:cNvSpPr>
          <p:nvPr/>
        </p:nvSpPr>
        <p:spPr bwMode="auto">
          <a:xfrm>
            <a:off x="3525839" y="1839920"/>
            <a:ext cx="1930400" cy="3470275"/>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53620" name="Freeform 1050"/>
          <p:cNvSpPr>
            <a:spLocks/>
          </p:cNvSpPr>
          <p:nvPr/>
        </p:nvSpPr>
        <p:spPr bwMode="auto">
          <a:xfrm>
            <a:off x="3505207" y="1371600"/>
            <a:ext cx="6137275" cy="4546600"/>
          </a:xfrm>
          <a:custGeom>
            <a:avLst/>
            <a:gdLst>
              <a:gd name="T0" fmla="*/ 0 w 3866"/>
              <a:gd name="T1" fmla="*/ 0 h 2864"/>
              <a:gd name="T2" fmla="*/ 0 w 3866"/>
              <a:gd name="T3" fmla="*/ 2147483646 h 2864"/>
              <a:gd name="T4" fmla="*/ 2147483646 w 3866"/>
              <a:gd name="T5" fmla="*/ 2147483646 h 2864"/>
              <a:gd name="T6" fmla="*/ 0 60000 65536"/>
              <a:gd name="T7" fmla="*/ 0 60000 65536"/>
              <a:gd name="T8" fmla="*/ 0 60000 65536"/>
            </a:gdLst>
            <a:ahLst/>
            <a:cxnLst>
              <a:cxn ang="T6">
                <a:pos x="T0" y="T1"/>
              </a:cxn>
              <a:cxn ang="T7">
                <a:pos x="T2" y="T3"/>
              </a:cxn>
              <a:cxn ang="T8">
                <a:pos x="T4" y="T5"/>
              </a:cxn>
            </a:cxnLst>
            <a:rect l="0" t="0" r="r" b="b"/>
            <a:pathLst>
              <a:path w="3866" h="2864">
                <a:moveTo>
                  <a:pt x="0" y="0"/>
                </a:moveTo>
                <a:lnTo>
                  <a:pt x="0" y="2863"/>
                </a:lnTo>
                <a:lnTo>
                  <a:pt x="3865" y="286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3621" name="Freeform 1051"/>
          <p:cNvSpPr>
            <a:spLocks/>
          </p:cNvSpPr>
          <p:nvPr/>
        </p:nvSpPr>
        <p:spPr bwMode="auto">
          <a:xfrm>
            <a:off x="5592769" y="3683000"/>
            <a:ext cx="103187" cy="127000"/>
          </a:xfrm>
          <a:custGeom>
            <a:avLst/>
            <a:gdLst>
              <a:gd name="T0" fmla="*/ 63002807 w 65"/>
              <a:gd name="T1" fmla="*/ 199093138 h 80"/>
              <a:gd name="T2" fmla="*/ 128526552 w 65"/>
              <a:gd name="T3" fmla="*/ 199093138 h 80"/>
              <a:gd name="T4" fmla="*/ 161289218 w 65"/>
              <a:gd name="T5" fmla="*/ 161290000 h 80"/>
              <a:gd name="T6" fmla="*/ 161289218 w 65"/>
              <a:gd name="T7" fmla="*/ 118448138 h 80"/>
              <a:gd name="T8" fmla="*/ 161289218 w 65"/>
              <a:gd name="T9" fmla="*/ 37803138 h 80"/>
              <a:gd name="T10" fmla="*/ 128526552 w 65"/>
              <a:gd name="T11" fmla="*/ 0 h 80"/>
              <a:gd name="T12" fmla="*/ 63002807 w 65"/>
              <a:gd name="T13" fmla="*/ 0 h 80"/>
              <a:gd name="T14" fmla="*/ 32761079 w 65"/>
              <a:gd name="T15" fmla="*/ 0 h 80"/>
              <a:gd name="T16" fmla="*/ 0 w 65"/>
              <a:gd name="T17" fmla="*/ 37803138 h 80"/>
              <a:gd name="T18" fmla="*/ 0 w 65"/>
              <a:gd name="T19" fmla="*/ 118448138 h 80"/>
              <a:gd name="T20" fmla="*/ 0 w 65"/>
              <a:gd name="T21" fmla="*/ 161290000 h 80"/>
              <a:gd name="T22" fmla="*/ 32761079 w 65"/>
              <a:gd name="T23" fmla="*/ 199093138 h 80"/>
              <a:gd name="T24" fmla="*/ 63002807 w 65"/>
              <a:gd name="T25" fmla="*/ 199093138 h 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5" h="80">
                <a:moveTo>
                  <a:pt x="25" y="79"/>
                </a:moveTo>
                <a:lnTo>
                  <a:pt x="51" y="79"/>
                </a:lnTo>
                <a:lnTo>
                  <a:pt x="64" y="64"/>
                </a:lnTo>
                <a:lnTo>
                  <a:pt x="64" y="47"/>
                </a:lnTo>
                <a:lnTo>
                  <a:pt x="64" y="15"/>
                </a:lnTo>
                <a:lnTo>
                  <a:pt x="51" y="0"/>
                </a:lnTo>
                <a:lnTo>
                  <a:pt x="25" y="0"/>
                </a:lnTo>
                <a:lnTo>
                  <a:pt x="13" y="0"/>
                </a:lnTo>
                <a:lnTo>
                  <a:pt x="0" y="15"/>
                </a:lnTo>
                <a:lnTo>
                  <a:pt x="0" y="47"/>
                </a:lnTo>
                <a:lnTo>
                  <a:pt x="0" y="64"/>
                </a:lnTo>
                <a:lnTo>
                  <a:pt x="13" y="79"/>
                </a:lnTo>
                <a:lnTo>
                  <a:pt x="25" y="7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3622" name="Freeform 1052"/>
          <p:cNvSpPr>
            <a:spLocks/>
          </p:cNvSpPr>
          <p:nvPr/>
        </p:nvSpPr>
        <p:spPr bwMode="auto">
          <a:xfrm>
            <a:off x="4856172" y="4279907"/>
            <a:ext cx="123825" cy="125413"/>
          </a:xfrm>
          <a:custGeom>
            <a:avLst/>
            <a:gdLst>
              <a:gd name="T0" fmla="*/ 95765938 w 78"/>
              <a:gd name="T1" fmla="*/ 196572971 h 79"/>
              <a:gd name="T2" fmla="*/ 131048125 w 78"/>
              <a:gd name="T3" fmla="*/ 196572971 h 79"/>
              <a:gd name="T4" fmla="*/ 161290000 w 78"/>
              <a:gd name="T5" fmla="*/ 158771270 h 79"/>
              <a:gd name="T6" fmla="*/ 194052825 w 78"/>
              <a:gd name="T7" fmla="*/ 78125949 h 79"/>
              <a:gd name="T8" fmla="*/ 161290000 w 78"/>
              <a:gd name="T9" fmla="*/ 37803288 h 79"/>
              <a:gd name="T10" fmla="*/ 131048125 w 78"/>
              <a:gd name="T11" fmla="*/ 0 h 79"/>
              <a:gd name="T12" fmla="*/ 95765938 w 78"/>
              <a:gd name="T13" fmla="*/ 0 h 79"/>
              <a:gd name="T14" fmla="*/ 32762825 w 78"/>
              <a:gd name="T15" fmla="*/ 0 h 79"/>
              <a:gd name="T16" fmla="*/ 0 w 78"/>
              <a:gd name="T17" fmla="*/ 37803288 h 79"/>
              <a:gd name="T18" fmla="*/ 0 w 78"/>
              <a:gd name="T19" fmla="*/ 78125949 h 79"/>
              <a:gd name="T20" fmla="*/ 0 w 78"/>
              <a:gd name="T21" fmla="*/ 158771270 h 79"/>
              <a:gd name="T22" fmla="*/ 32762825 w 78"/>
              <a:gd name="T23" fmla="*/ 196572971 h 79"/>
              <a:gd name="T24" fmla="*/ 95765938 w 78"/>
              <a:gd name="T25" fmla="*/ 196572971 h 7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8" h="79">
                <a:moveTo>
                  <a:pt x="38" y="78"/>
                </a:moveTo>
                <a:lnTo>
                  <a:pt x="52" y="78"/>
                </a:lnTo>
                <a:lnTo>
                  <a:pt x="64" y="63"/>
                </a:lnTo>
                <a:lnTo>
                  <a:pt x="77" y="31"/>
                </a:lnTo>
                <a:lnTo>
                  <a:pt x="64" y="15"/>
                </a:lnTo>
                <a:lnTo>
                  <a:pt x="52" y="0"/>
                </a:lnTo>
                <a:lnTo>
                  <a:pt x="38" y="0"/>
                </a:lnTo>
                <a:lnTo>
                  <a:pt x="13" y="0"/>
                </a:lnTo>
                <a:lnTo>
                  <a:pt x="0" y="15"/>
                </a:lnTo>
                <a:lnTo>
                  <a:pt x="0" y="31"/>
                </a:lnTo>
                <a:lnTo>
                  <a:pt x="0" y="63"/>
                </a:lnTo>
                <a:lnTo>
                  <a:pt x="13" y="78"/>
                </a:lnTo>
                <a:lnTo>
                  <a:pt x="38" y="7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3623" name="Freeform 1053"/>
          <p:cNvSpPr>
            <a:spLocks/>
          </p:cNvSpPr>
          <p:nvPr/>
        </p:nvSpPr>
        <p:spPr bwMode="auto">
          <a:xfrm>
            <a:off x="4856172" y="3013082"/>
            <a:ext cx="123825" cy="125413"/>
          </a:xfrm>
          <a:custGeom>
            <a:avLst/>
            <a:gdLst>
              <a:gd name="T0" fmla="*/ 95765938 w 78"/>
              <a:gd name="T1" fmla="*/ 196572971 h 79"/>
              <a:gd name="T2" fmla="*/ 131048125 w 78"/>
              <a:gd name="T3" fmla="*/ 196572971 h 79"/>
              <a:gd name="T4" fmla="*/ 161290000 w 78"/>
              <a:gd name="T5" fmla="*/ 158771270 h 79"/>
              <a:gd name="T6" fmla="*/ 194052825 w 78"/>
              <a:gd name="T7" fmla="*/ 78125949 h 79"/>
              <a:gd name="T8" fmla="*/ 161290000 w 78"/>
              <a:gd name="T9" fmla="*/ 37803288 h 79"/>
              <a:gd name="T10" fmla="*/ 131048125 w 78"/>
              <a:gd name="T11" fmla="*/ 0 h 79"/>
              <a:gd name="T12" fmla="*/ 95765938 w 78"/>
              <a:gd name="T13" fmla="*/ 0 h 79"/>
              <a:gd name="T14" fmla="*/ 32762825 w 78"/>
              <a:gd name="T15" fmla="*/ 0 h 79"/>
              <a:gd name="T16" fmla="*/ 0 w 78"/>
              <a:gd name="T17" fmla="*/ 37803288 h 79"/>
              <a:gd name="T18" fmla="*/ 0 w 78"/>
              <a:gd name="T19" fmla="*/ 78125949 h 79"/>
              <a:gd name="T20" fmla="*/ 0 w 78"/>
              <a:gd name="T21" fmla="*/ 158771270 h 79"/>
              <a:gd name="T22" fmla="*/ 32762825 w 78"/>
              <a:gd name="T23" fmla="*/ 196572971 h 79"/>
              <a:gd name="T24" fmla="*/ 95765938 w 78"/>
              <a:gd name="T25" fmla="*/ 196572971 h 7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8" h="79">
                <a:moveTo>
                  <a:pt x="38" y="78"/>
                </a:moveTo>
                <a:lnTo>
                  <a:pt x="52" y="78"/>
                </a:lnTo>
                <a:lnTo>
                  <a:pt x="64" y="63"/>
                </a:lnTo>
                <a:lnTo>
                  <a:pt x="77" y="31"/>
                </a:lnTo>
                <a:lnTo>
                  <a:pt x="64" y="15"/>
                </a:lnTo>
                <a:lnTo>
                  <a:pt x="52" y="0"/>
                </a:lnTo>
                <a:lnTo>
                  <a:pt x="38" y="0"/>
                </a:lnTo>
                <a:lnTo>
                  <a:pt x="13" y="0"/>
                </a:lnTo>
                <a:lnTo>
                  <a:pt x="0" y="15"/>
                </a:lnTo>
                <a:lnTo>
                  <a:pt x="0" y="31"/>
                </a:lnTo>
                <a:lnTo>
                  <a:pt x="0" y="63"/>
                </a:lnTo>
                <a:lnTo>
                  <a:pt x="13" y="78"/>
                </a:lnTo>
                <a:lnTo>
                  <a:pt x="38" y="78"/>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3624" name="Rectangle 1054"/>
          <p:cNvSpPr>
            <a:spLocks noChangeArrowheads="1"/>
          </p:cNvSpPr>
          <p:nvPr/>
        </p:nvSpPr>
        <p:spPr bwMode="auto">
          <a:xfrm>
            <a:off x="2895605" y="1371605"/>
            <a:ext cx="74379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Prezzo</a:t>
            </a:r>
          </a:p>
        </p:txBody>
      </p:sp>
      <p:sp>
        <p:nvSpPr>
          <p:cNvPr id="153625" name="Rectangle 1055"/>
          <p:cNvSpPr>
            <a:spLocks noChangeArrowheads="1"/>
          </p:cNvSpPr>
          <p:nvPr/>
        </p:nvSpPr>
        <p:spPr bwMode="auto">
          <a:xfrm>
            <a:off x="5105404" y="4572003"/>
            <a:ext cx="54373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RM</a:t>
            </a:r>
          </a:p>
        </p:txBody>
      </p:sp>
      <p:sp>
        <p:nvSpPr>
          <p:cNvPr id="153626" name="Text Box 1056"/>
          <p:cNvSpPr txBox="1">
            <a:spLocks noChangeArrowheads="1"/>
          </p:cNvSpPr>
          <p:nvPr/>
        </p:nvSpPr>
        <p:spPr bwMode="auto">
          <a:xfrm>
            <a:off x="4800603" y="2667004"/>
            <a:ext cx="41229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M</a:t>
            </a:r>
          </a:p>
        </p:txBody>
      </p:sp>
      <p:sp>
        <p:nvSpPr>
          <p:cNvPr id="153627" name="Text Box 1057"/>
          <p:cNvSpPr txBox="1">
            <a:spLocks noChangeArrowheads="1"/>
          </p:cNvSpPr>
          <p:nvPr/>
        </p:nvSpPr>
        <p:spPr bwMode="auto">
          <a:xfrm>
            <a:off x="4495809" y="4114804"/>
            <a:ext cx="40957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E</a:t>
            </a:r>
          </a:p>
        </p:txBody>
      </p:sp>
      <p:sp>
        <p:nvSpPr>
          <p:cNvPr id="153628" name="Text Box 1058"/>
          <p:cNvSpPr txBox="1">
            <a:spLocks noChangeArrowheads="1"/>
          </p:cNvSpPr>
          <p:nvPr/>
        </p:nvSpPr>
        <p:spPr bwMode="auto">
          <a:xfrm>
            <a:off x="5638803" y="3505204"/>
            <a:ext cx="3561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C</a:t>
            </a:r>
          </a:p>
        </p:txBody>
      </p:sp>
    </p:spTree>
    <p:extLst>
      <p:ext uri="{BB962C8B-B14F-4D97-AF65-F5344CB8AC3E}">
        <p14:creationId xmlns:p14="http://schemas.microsoft.com/office/powerpoint/2010/main" val="208988051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36909"/>
                                        </p:tgtEl>
                                        <p:attrNameLst>
                                          <p:attrName>style.visibility</p:attrName>
                                        </p:attrNameLst>
                                      </p:cBhvr>
                                      <p:to>
                                        <p:strVal val="visible"/>
                                      </p:to>
                                    </p:set>
                                    <p:animEffect transition="in" filter="checkerboard(across)">
                                      <p:cBhvr>
                                        <p:cTn id="7" dur="500"/>
                                        <p:tgtEl>
                                          <p:spTgt spid="33690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36919"/>
                                        </p:tgtEl>
                                        <p:attrNameLst>
                                          <p:attrName>style.visibility</p:attrName>
                                        </p:attrNameLst>
                                      </p:cBhvr>
                                      <p:to>
                                        <p:strVal val="visible"/>
                                      </p:to>
                                    </p:set>
                                    <p:animEffect transition="in" filter="checkerboard(across)">
                                      <p:cBhvr>
                                        <p:cTn id="10" dur="500"/>
                                        <p:tgtEl>
                                          <p:spTgt spid="336919"/>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36899"/>
                                        </p:tgtEl>
                                        <p:attrNameLst>
                                          <p:attrName>style.visibility</p:attrName>
                                        </p:attrNameLst>
                                      </p:cBhvr>
                                      <p:to>
                                        <p:strVal val="visible"/>
                                      </p:to>
                                    </p:set>
                                    <p:animEffect transition="in" filter="checkerboard(across)">
                                      <p:cBhvr>
                                        <p:cTn id="13" dur="500"/>
                                        <p:tgtEl>
                                          <p:spTgt spid="3368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6899" grpId="0" animBg="1"/>
      <p:bldP spid="336919"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65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5658" name="Rectangle 10"/>
          <p:cNvSpPr>
            <a:spLocks noGrp="1" noChangeArrowheads="1"/>
          </p:cNvSpPr>
          <p:nvPr>
            <p:ph type="title"/>
          </p:nvPr>
        </p:nvSpPr>
        <p:spPr>
          <a:xfrm>
            <a:off x="1524000" y="144379"/>
            <a:ext cx="9144000" cy="762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Politiche pubbliche anti-monopolio</a:t>
            </a:r>
          </a:p>
        </p:txBody>
      </p:sp>
      <p:sp>
        <p:nvSpPr>
          <p:cNvPr id="338955" name="Rectangle 11"/>
          <p:cNvSpPr>
            <a:spLocks noGrp="1" noChangeArrowheads="1"/>
          </p:cNvSpPr>
          <p:nvPr>
            <p:ph type="body" idx="1"/>
          </p:nvPr>
        </p:nvSpPr>
        <p:spPr>
          <a:xfrm>
            <a:off x="0" y="906379"/>
            <a:ext cx="12192000" cy="5590675"/>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marL="533373" indent="-533373" eaLnBrk="1" hangingPunct="1">
              <a:lnSpc>
                <a:spcPct val="80000"/>
              </a:lnSpc>
              <a:spcBef>
                <a:spcPct val="11000"/>
              </a:spcBef>
              <a:tabLst>
                <a:tab pos="333358" algn="l"/>
                <a:tab pos="744501" algn="l"/>
              </a:tabLst>
            </a:pPr>
            <a:r>
              <a:rPr lang="it-IT" altLang="en-US" sz="2600" dirty="0"/>
              <a:t>Il policy-maker può affrontare il problema della perdita di benessere indotta dal monopolio in diversi modi. Può…</a:t>
            </a:r>
          </a:p>
          <a:p>
            <a:pPr marL="533373" indent="-533373" eaLnBrk="1" hangingPunct="1">
              <a:lnSpc>
                <a:spcPct val="80000"/>
              </a:lnSpc>
              <a:spcBef>
                <a:spcPct val="11000"/>
              </a:spcBef>
              <a:buNone/>
              <a:tabLst>
                <a:tab pos="333358" algn="l"/>
                <a:tab pos="744501" algn="l"/>
              </a:tabLst>
            </a:pPr>
            <a:r>
              <a:rPr lang="it-IT" altLang="en-US" sz="2600" dirty="0">
                <a:solidFill>
                  <a:schemeClr val="accent2"/>
                </a:solidFill>
                <a:latin typeface="Monotype Sorts" pitchFamily="2" charset="2"/>
              </a:rPr>
              <a:t>	</a:t>
            </a:r>
            <a:r>
              <a:rPr lang="it-IT" altLang="en-US" sz="2600" dirty="0"/>
              <a:t> …favorire condizioni di maggiore concorrenza mediante </a:t>
            </a:r>
            <a:r>
              <a:rPr lang="it-IT" altLang="en-US" sz="2600" dirty="0">
                <a:solidFill>
                  <a:srgbClr val="FF0000"/>
                </a:solidFill>
              </a:rPr>
              <a:t>leggi &amp; autorità antitrust</a:t>
            </a:r>
            <a:r>
              <a:rPr lang="it-IT" altLang="en-US" sz="2600" dirty="0"/>
              <a:t>. </a:t>
            </a:r>
          </a:p>
          <a:p>
            <a:pPr marL="1314383" lvl="2" indent="-457178" eaLnBrk="1" hangingPunct="1">
              <a:lnSpc>
                <a:spcPct val="80000"/>
              </a:lnSpc>
              <a:spcBef>
                <a:spcPct val="11000"/>
              </a:spcBef>
              <a:tabLst>
                <a:tab pos="333358" algn="l"/>
                <a:tab pos="744501" algn="l"/>
              </a:tabLst>
            </a:pPr>
            <a:r>
              <a:rPr lang="it-IT" altLang="en-US" sz="2600" dirty="0"/>
              <a:t>P.e. impedendo che la fusione tra due o più imprese crei un nuovo monopolio.</a:t>
            </a:r>
          </a:p>
          <a:p>
            <a:pPr marL="533373" indent="-533373" eaLnBrk="1" hangingPunct="1">
              <a:lnSpc>
                <a:spcPct val="80000"/>
              </a:lnSpc>
              <a:spcBef>
                <a:spcPct val="11000"/>
              </a:spcBef>
              <a:buNone/>
              <a:tabLst>
                <a:tab pos="333358" algn="l"/>
                <a:tab pos="744501" algn="l"/>
              </a:tabLst>
            </a:pPr>
            <a:r>
              <a:rPr lang="it-IT" altLang="en-US" sz="2600" dirty="0">
                <a:solidFill>
                  <a:schemeClr val="tx2"/>
                </a:solidFill>
                <a:latin typeface="Monotype Sorts" pitchFamily="2" charset="2"/>
              </a:rPr>
              <a:t>	</a:t>
            </a:r>
            <a:r>
              <a:rPr lang="it-IT" altLang="en-US" sz="2600" dirty="0">
                <a:solidFill>
                  <a:schemeClr val="accent2"/>
                </a:solidFill>
                <a:latin typeface="Monotype Sorts" pitchFamily="2" charset="2"/>
              </a:rPr>
              <a:t></a:t>
            </a:r>
            <a:r>
              <a:rPr lang="it-IT" altLang="en-US" sz="2600" dirty="0"/>
              <a:t> …imporre un certo comportamento al monopolista, p.e. riguardo al prezzo. E’ la c.d. </a:t>
            </a:r>
            <a:r>
              <a:rPr lang="it-IT" altLang="en-US" sz="2600" dirty="0" err="1">
                <a:solidFill>
                  <a:srgbClr val="FF0000"/>
                </a:solidFill>
              </a:rPr>
              <a:t>regulation</a:t>
            </a:r>
            <a:r>
              <a:rPr lang="it-IT" altLang="en-US" sz="2600" dirty="0"/>
              <a:t>, usata in particolare nel caso dei monopoli naturali.</a:t>
            </a:r>
          </a:p>
          <a:p>
            <a:pPr marL="533373" indent="-533373" eaLnBrk="1" hangingPunct="1">
              <a:lnSpc>
                <a:spcPct val="80000"/>
              </a:lnSpc>
              <a:spcBef>
                <a:spcPct val="11000"/>
              </a:spcBef>
              <a:buNone/>
              <a:tabLst>
                <a:tab pos="333358" algn="l"/>
                <a:tab pos="744501" algn="l"/>
              </a:tabLst>
            </a:pPr>
            <a:r>
              <a:rPr lang="it-IT" altLang="en-US" sz="2600" dirty="0">
                <a:solidFill>
                  <a:schemeClr val="tx2"/>
                </a:solidFill>
                <a:latin typeface="Monotype Sorts" pitchFamily="2" charset="2"/>
              </a:rPr>
              <a:t>	</a:t>
            </a:r>
            <a:r>
              <a:rPr lang="it-IT" altLang="en-US" sz="2600" dirty="0">
                <a:solidFill>
                  <a:schemeClr val="accent2"/>
                </a:solidFill>
                <a:latin typeface="Monotype Sorts" pitchFamily="2" charset="2"/>
              </a:rPr>
              <a:t></a:t>
            </a:r>
            <a:r>
              <a:rPr lang="it-IT" altLang="en-US" sz="2600" dirty="0"/>
              <a:t> … </a:t>
            </a:r>
            <a:r>
              <a:rPr lang="it-IT" altLang="en-US" sz="2600" dirty="0">
                <a:solidFill>
                  <a:srgbClr val="FF0000"/>
                </a:solidFill>
              </a:rPr>
              <a:t>nazionalizzare</a:t>
            </a:r>
            <a:r>
              <a:rPr lang="it-IT" altLang="en-US" sz="2600" dirty="0"/>
              <a:t> i monopoli privati.</a:t>
            </a:r>
          </a:p>
          <a:p>
            <a:pPr marL="1314383" lvl="2" indent="-457178" eaLnBrk="1" hangingPunct="1">
              <a:lnSpc>
                <a:spcPct val="80000"/>
              </a:lnSpc>
              <a:spcBef>
                <a:spcPct val="11000"/>
              </a:spcBef>
              <a:tabLst>
                <a:tab pos="333358" algn="l"/>
                <a:tab pos="744501" algn="l"/>
              </a:tabLst>
            </a:pPr>
            <a:r>
              <a:rPr lang="it-IT" altLang="en-US" sz="2600" dirty="0"/>
              <a:t>Ma il monopolio rimane e la perdita di efficienza nel caso di proprietà pubblica può essere persino maggiore!</a:t>
            </a:r>
          </a:p>
          <a:p>
            <a:pPr marL="533373" indent="-533373" eaLnBrk="1" hangingPunct="1">
              <a:lnSpc>
                <a:spcPct val="80000"/>
              </a:lnSpc>
              <a:spcBef>
                <a:spcPct val="11000"/>
              </a:spcBef>
              <a:buNone/>
              <a:tabLst>
                <a:tab pos="333358" algn="l"/>
                <a:tab pos="744501" algn="l"/>
              </a:tabLst>
            </a:pPr>
            <a:r>
              <a:rPr lang="it-IT" altLang="en-US" sz="2600" dirty="0">
                <a:solidFill>
                  <a:schemeClr val="tx2"/>
                </a:solidFill>
                <a:latin typeface="Monotype Sorts" pitchFamily="2" charset="2"/>
              </a:rPr>
              <a:t>	</a:t>
            </a:r>
            <a:r>
              <a:rPr lang="it-IT" altLang="en-US" sz="2600" dirty="0">
                <a:solidFill>
                  <a:schemeClr val="accent2"/>
                </a:solidFill>
                <a:latin typeface="Monotype Sorts" pitchFamily="2" charset="2"/>
              </a:rPr>
              <a:t></a:t>
            </a:r>
            <a:r>
              <a:rPr lang="it-IT" altLang="en-US" sz="2600" dirty="0"/>
              <a:t> … </a:t>
            </a:r>
            <a:r>
              <a:rPr lang="it-IT" altLang="en-US" sz="2600" dirty="0">
                <a:solidFill>
                  <a:srgbClr val="FF0000"/>
                </a:solidFill>
              </a:rPr>
              <a:t>non fare nulla</a:t>
            </a:r>
            <a:r>
              <a:rPr lang="it-IT" altLang="en-US" sz="2600" dirty="0"/>
              <a:t> </a:t>
            </a:r>
            <a:r>
              <a:rPr lang="it-IT" altLang="en-US" sz="2600" dirty="0">
                <a:sym typeface="Symbol" panose="05050102010706020507" pitchFamily="18" charset="2"/>
              </a:rPr>
              <a:t></a:t>
            </a:r>
            <a:r>
              <a:rPr lang="it-IT" altLang="en-US" sz="2600" dirty="0"/>
              <a:t> approccio della </a:t>
            </a:r>
            <a:r>
              <a:rPr lang="it-IT" altLang="en-US" sz="2600" u="sng" dirty="0"/>
              <a:t>scuola di Chicago</a:t>
            </a:r>
            <a:r>
              <a:rPr lang="it-IT" altLang="en-US" sz="2600" dirty="0"/>
              <a:t>:</a:t>
            </a:r>
          </a:p>
          <a:p>
            <a:pPr marL="1314383" lvl="2" indent="-457178" eaLnBrk="1" hangingPunct="1">
              <a:lnSpc>
                <a:spcPct val="80000"/>
              </a:lnSpc>
              <a:spcBef>
                <a:spcPct val="11000"/>
              </a:spcBef>
              <a:tabLst>
                <a:tab pos="333358" algn="l"/>
                <a:tab pos="744501" algn="l"/>
              </a:tabLst>
            </a:pPr>
            <a:r>
              <a:rPr lang="it-IT" altLang="en-US" sz="2600" dirty="0"/>
              <a:t>A causa di problemi informativi, l’inefficienza causata dall’intervento pubblico nel mercato è maggiore di quella generata dalla presenza di potere di mercato nel settore privato.</a:t>
            </a:r>
          </a:p>
          <a:p>
            <a:pPr marL="1314383" lvl="2" indent="-457178" eaLnBrk="1" hangingPunct="1">
              <a:lnSpc>
                <a:spcPct val="80000"/>
              </a:lnSpc>
              <a:spcBef>
                <a:spcPct val="11000"/>
              </a:spcBef>
              <a:tabLst>
                <a:tab pos="333358" algn="l"/>
                <a:tab pos="744501" algn="l"/>
              </a:tabLst>
            </a:pPr>
            <a:r>
              <a:rPr lang="it-IT" altLang="en-US" sz="2600" dirty="0"/>
              <a:t>Salvo il caso dei monopoli naturali, il mercato elimina </a:t>
            </a:r>
            <a:r>
              <a:rPr lang="it-IT" altLang="en-US" sz="2600" u="sng" dirty="0"/>
              <a:t>da solo</a:t>
            </a:r>
            <a:r>
              <a:rPr lang="it-IT" altLang="en-US" sz="2600" dirty="0"/>
              <a:t> le posizioni di monopolio: non esistono monopoli perpetui!</a:t>
            </a:r>
          </a:p>
        </p:txBody>
      </p:sp>
    </p:spTree>
    <p:extLst>
      <p:ext uri="{BB962C8B-B14F-4D97-AF65-F5344CB8AC3E}">
        <p14:creationId xmlns:p14="http://schemas.microsoft.com/office/powerpoint/2010/main" val="287579236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89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95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338955">
                                            <p:txEl>
                                              <p:pRg st="3" end="3"/>
                                            </p:txEl>
                                          </p:spTgt>
                                        </p:tgtEl>
                                        <p:attrNameLst>
                                          <p:attrName>style.visibility</p:attrName>
                                        </p:attrNameLst>
                                      </p:cBhvr>
                                      <p:to>
                                        <p:strVal val="visible"/>
                                      </p:to>
                                    </p:set>
                                    <p:animEffect transition="in" filter="wipe(left)">
                                      <p:cBhvr>
                                        <p:cTn id="13" dur="500"/>
                                        <p:tgtEl>
                                          <p:spTgt spid="338955">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38955">
                                            <p:txEl>
                                              <p:pRg st="4" end="4"/>
                                            </p:txEl>
                                          </p:spTgt>
                                        </p:tgtEl>
                                        <p:attrNameLst>
                                          <p:attrName>style.visibility</p:attrName>
                                        </p:attrNameLst>
                                      </p:cBhvr>
                                      <p:to>
                                        <p:strVal val="visible"/>
                                      </p:to>
                                    </p:set>
                                    <p:animEffect transition="in" filter="wipe(left)">
                                      <p:cBhvr>
                                        <p:cTn id="18" dur="500"/>
                                        <p:tgtEl>
                                          <p:spTgt spid="338955">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38955">
                                            <p:txEl>
                                              <p:pRg st="5" end="5"/>
                                            </p:txEl>
                                          </p:spTgt>
                                        </p:tgtEl>
                                        <p:attrNameLst>
                                          <p:attrName>style.visibility</p:attrName>
                                        </p:attrNameLst>
                                      </p:cBhvr>
                                      <p:to>
                                        <p:strVal val="visible"/>
                                      </p:to>
                                    </p:set>
                                    <p:animEffect transition="in" filter="wipe(left)">
                                      <p:cBhvr>
                                        <p:cTn id="21" dur="500"/>
                                        <p:tgtEl>
                                          <p:spTgt spid="338955">
                                            <p:txEl>
                                              <p:pRg st="5" end="5"/>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38955">
                                            <p:txEl>
                                              <p:pRg st="6" end="6"/>
                                            </p:txEl>
                                          </p:spTgt>
                                        </p:tgtEl>
                                        <p:attrNameLst>
                                          <p:attrName>style.visibility</p:attrName>
                                        </p:attrNameLst>
                                      </p:cBhvr>
                                      <p:to>
                                        <p:strVal val="visible"/>
                                      </p:to>
                                    </p:set>
                                    <p:animEffect transition="in" filter="wipe(left)">
                                      <p:cBhvr>
                                        <p:cTn id="26" dur="500"/>
                                        <p:tgtEl>
                                          <p:spTgt spid="338955">
                                            <p:txEl>
                                              <p:pRg st="6" end="6"/>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338955">
                                            <p:txEl>
                                              <p:pRg st="7" end="7"/>
                                            </p:txEl>
                                          </p:spTgt>
                                        </p:tgtEl>
                                        <p:attrNameLst>
                                          <p:attrName>style.visibility</p:attrName>
                                        </p:attrNameLst>
                                      </p:cBhvr>
                                      <p:to>
                                        <p:strVal val="visible"/>
                                      </p:to>
                                    </p:set>
                                    <p:animEffect transition="in" filter="wipe(left)">
                                      <p:cBhvr>
                                        <p:cTn id="29" dur="500"/>
                                        <p:tgtEl>
                                          <p:spTgt spid="338955">
                                            <p:txEl>
                                              <p:pRg st="7" end="7"/>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38955">
                                            <p:txEl>
                                              <p:pRg st="8" end="8"/>
                                            </p:txEl>
                                          </p:spTgt>
                                        </p:tgtEl>
                                        <p:attrNameLst>
                                          <p:attrName>style.visibility</p:attrName>
                                        </p:attrNameLst>
                                      </p:cBhvr>
                                      <p:to>
                                        <p:strVal val="visible"/>
                                      </p:to>
                                    </p:set>
                                    <p:animEffect transition="in" filter="wipe(left)">
                                      <p:cBhvr>
                                        <p:cTn id="32" dur="500"/>
                                        <p:tgtEl>
                                          <p:spTgt spid="33895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55"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2208213" y="188918"/>
            <a:ext cx="7772400" cy="576263"/>
          </a:xfrm>
        </p:spPr>
        <p:txBody>
          <a:bodyPr/>
          <a:lstStyle/>
          <a:p>
            <a:pPr eaLnBrk="1" hangingPunct="1"/>
            <a:r>
              <a:rPr lang="it-IT" altLang="en-US"/>
              <a:t>Efficienza ed antitrust</a:t>
            </a:r>
          </a:p>
        </p:txBody>
      </p:sp>
      <p:sp>
        <p:nvSpPr>
          <p:cNvPr id="345091" name="Rectangle 3"/>
          <p:cNvSpPr>
            <a:spLocks noGrp="1" noChangeArrowheads="1"/>
          </p:cNvSpPr>
          <p:nvPr>
            <p:ph type="body" idx="1"/>
          </p:nvPr>
        </p:nvSpPr>
        <p:spPr>
          <a:xfrm>
            <a:off x="96253" y="836621"/>
            <a:ext cx="11916075" cy="5766311"/>
          </a:xfrm>
        </p:spPr>
        <p:txBody>
          <a:bodyPr/>
          <a:lstStyle/>
          <a:p>
            <a:pPr eaLnBrk="1" hangingPunct="1">
              <a:lnSpc>
                <a:spcPct val="90000"/>
              </a:lnSpc>
            </a:pPr>
            <a:r>
              <a:rPr lang="it-IT" altLang="en-US" sz="2600" dirty="0">
                <a:solidFill>
                  <a:srgbClr val="FF0000"/>
                </a:solidFill>
              </a:rPr>
              <a:t>Efficienza tecnica</a:t>
            </a:r>
            <a:r>
              <a:rPr lang="it-IT" altLang="en-US" sz="2600" dirty="0"/>
              <a:t> (o </a:t>
            </a:r>
            <a:r>
              <a:rPr lang="it-IT" altLang="en-US" sz="2600" dirty="0">
                <a:solidFill>
                  <a:srgbClr val="FF0000"/>
                </a:solidFill>
              </a:rPr>
              <a:t>produttiva</a:t>
            </a:r>
            <a:r>
              <a:rPr lang="it-IT" altLang="en-US" sz="2600" dirty="0"/>
              <a:t>): considera i costi di produzione; la si persegue spingendo al livello minimo il </a:t>
            </a:r>
            <a:r>
              <a:rPr lang="it-IT" altLang="en-US" sz="2600" dirty="0" err="1"/>
              <a:t>CMeT</a:t>
            </a:r>
            <a:r>
              <a:rPr lang="it-IT" altLang="en-US" sz="2600" dirty="0"/>
              <a:t>.</a:t>
            </a:r>
          </a:p>
          <a:p>
            <a:pPr eaLnBrk="1" hangingPunct="1">
              <a:lnSpc>
                <a:spcPct val="90000"/>
              </a:lnSpc>
            </a:pPr>
            <a:r>
              <a:rPr lang="it-IT" altLang="en-US" sz="2600" dirty="0">
                <a:solidFill>
                  <a:srgbClr val="FF0000"/>
                </a:solidFill>
              </a:rPr>
              <a:t>Efficienza allocativa</a:t>
            </a:r>
            <a:r>
              <a:rPr lang="it-IT" altLang="en-US" sz="2600" dirty="0"/>
              <a:t>: considera il benessere sociale (CS + PS); la si persegue spingendo il prezzo al livello minimo possibile. </a:t>
            </a:r>
          </a:p>
          <a:p>
            <a:pPr eaLnBrk="1" hangingPunct="1">
              <a:lnSpc>
                <a:spcPct val="90000"/>
              </a:lnSpc>
            </a:pPr>
            <a:r>
              <a:rPr lang="it-IT" altLang="en-US" sz="2600" dirty="0"/>
              <a:t>Nel caso ideale della PC i due concetti sono mutuamente compatibili all’equilibrio di lungo periodo. Nella realtà (così come nel monopolio naturale), molto meno…</a:t>
            </a:r>
          </a:p>
          <a:p>
            <a:pPr eaLnBrk="1" hangingPunct="1">
              <a:lnSpc>
                <a:spcPct val="90000"/>
              </a:lnSpc>
            </a:pPr>
            <a:r>
              <a:rPr lang="it-IT" altLang="en-US" sz="2600" dirty="0"/>
              <a:t>La </a:t>
            </a:r>
            <a:r>
              <a:rPr lang="it-IT" altLang="en-US" sz="2600" u="sng" dirty="0"/>
              <a:t>concentrazione del mercato</a:t>
            </a:r>
            <a:r>
              <a:rPr lang="it-IT" altLang="en-US" sz="2600" dirty="0"/>
              <a:t> in poche, grandi imprese (al limite una sola, in caso p.e. di monopolio naturale) favorisce l’efficienza tecnica, p.e. perché consente il massimo sfruttamento delle </a:t>
            </a:r>
            <a:r>
              <a:rPr lang="it-IT" altLang="en-US" sz="2600" u="sng" dirty="0"/>
              <a:t>economie di scala</a:t>
            </a:r>
            <a:r>
              <a:rPr lang="it-IT" altLang="en-US" sz="2600" dirty="0"/>
              <a:t> e l’adozione di processi produttivi non realizzabili in una piccola impresa.</a:t>
            </a:r>
          </a:p>
          <a:p>
            <a:pPr eaLnBrk="1" hangingPunct="1">
              <a:lnSpc>
                <a:spcPct val="90000"/>
              </a:lnSpc>
            </a:pPr>
            <a:r>
              <a:rPr lang="it-IT" altLang="en-US" sz="2600" dirty="0"/>
              <a:t>Ma la concentrazione impedisce la massimizzazione del benessere sociale, e quindi il raggiungimento dell’efficienza allocativa. </a:t>
            </a:r>
          </a:p>
          <a:p>
            <a:pPr eaLnBrk="1" hangingPunct="1">
              <a:lnSpc>
                <a:spcPct val="90000"/>
              </a:lnSpc>
            </a:pPr>
            <a:r>
              <a:rPr lang="it-IT" altLang="en-US" sz="2600" dirty="0"/>
              <a:t>Esempio: come giudicare la fusione tra due grandi imprese? Va incoraggiata (o comunque consentita) o impedita dalla legge?</a:t>
            </a:r>
          </a:p>
        </p:txBody>
      </p:sp>
    </p:spTree>
    <p:extLst>
      <p:ext uri="{BB962C8B-B14F-4D97-AF65-F5344CB8AC3E}">
        <p14:creationId xmlns:p14="http://schemas.microsoft.com/office/powerpoint/2010/main" val="1064277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45091">
                                            <p:txEl>
                                              <p:pRg st="2" end="2"/>
                                            </p:txEl>
                                          </p:spTgt>
                                        </p:tgtEl>
                                        <p:attrNameLst>
                                          <p:attrName>style.visibility</p:attrName>
                                        </p:attrNameLst>
                                      </p:cBhvr>
                                      <p:to>
                                        <p:strVal val="visible"/>
                                      </p:to>
                                    </p:set>
                                    <p:animEffect transition="in" filter="box(in)">
                                      <p:cBhvr>
                                        <p:cTn id="7" dur="500"/>
                                        <p:tgtEl>
                                          <p:spTgt spid="34509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45091">
                                            <p:txEl>
                                              <p:pRg st="3" end="3"/>
                                            </p:txEl>
                                          </p:spTgt>
                                        </p:tgtEl>
                                        <p:attrNameLst>
                                          <p:attrName>style.visibility</p:attrName>
                                        </p:attrNameLst>
                                      </p:cBhvr>
                                      <p:to>
                                        <p:strVal val="visible"/>
                                      </p:to>
                                    </p:set>
                                    <p:animEffect transition="in" filter="box(in)">
                                      <p:cBhvr>
                                        <p:cTn id="12" dur="500"/>
                                        <p:tgtEl>
                                          <p:spTgt spid="345091">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45091">
                                            <p:txEl>
                                              <p:pRg st="4" end="4"/>
                                            </p:txEl>
                                          </p:spTgt>
                                        </p:tgtEl>
                                        <p:attrNameLst>
                                          <p:attrName>style.visibility</p:attrName>
                                        </p:attrNameLst>
                                      </p:cBhvr>
                                      <p:to>
                                        <p:strVal val="visible"/>
                                      </p:to>
                                    </p:set>
                                    <p:animEffect transition="in" filter="box(in)">
                                      <p:cBhvr>
                                        <p:cTn id="15" dur="500"/>
                                        <p:tgtEl>
                                          <p:spTgt spid="345091">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45091">
                                            <p:txEl>
                                              <p:pRg st="5" end="5"/>
                                            </p:txEl>
                                          </p:spTgt>
                                        </p:tgtEl>
                                        <p:attrNameLst>
                                          <p:attrName>style.visibility</p:attrName>
                                        </p:attrNameLst>
                                      </p:cBhvr>
                                      <p:to>
                                        <p:strVal val="visible"/>
                                      </p:to>
                                    </p:set>
                                    <p:animEffect transition="in" filter="blinds(horizontal)">
                                      <p:cBhvr>
                                        <p:cTn id="20" dur="500"/>
                                        <p:tgtEl>
                                          <p:spTgt spid="3450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102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699" name="Rectangle 102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0" name="Rectangle 102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1" name="Rectangle 102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2" name="Rectangle 103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3" name="Rectangle 103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4" name="Rectangle 103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5" name="Rectangle 103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7706" name="Rectangle 1034"/>
          <p:cNvSpPr>
            <a:spLocks noGrp="1" noChangeArrowheads="1"/>
          </p:cNvSpPr>
          <p:nvPr>
            <p:ph type="title"/>
          </p:nvPr>
        </p:nvSpPr>
        <p:spPr>
          <a:xfrm>
            <a:off x="2208213" y="0"/>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La </a:t>
            </a:r>
            <a:r>
              <a:rPr lang="it-IT" altLang="en-US" i="1"/>
              <a:t>regulation</a:t>
            </a:r>
          </a:p>
        </p:txBody>
      </p:sp>
      <p:sp>
        <p:nvSpPr>
          <p:cNvPr id="341003" name="Rectangle 1035"/>
          <p:cNvSpPr>
            <a:spLocks noGrp="1" noChangeArrowheads="1"/>
          </p:cNvSpPr>
          <p:nvPr>
            <p:ph type="body" idx="1"/>
          </p:nvPr>
        </p:nvSpPr>
        <p:spPr>
          <a:xfrm>
            <a:off x="144379" y="620719"/>
            <a:ext cx="11964203" cy="574158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4501" algn="l"/>
              </a:tabLst>
            </a:pPr>
            <a:r>
              <a:rPr lang="it-IT" altLang="en-US" sz="2600" dirty="0"/>
              <a:t>Il governo può </a:t>
            </a:r>
            <a:r>
              <a:rPr lang="it-IT" altLang="en-US" sz="2600" u="sng" dirty="0"/>
              <a:t>imporre un certo prezzo</a:t>
            </a:r>
            <a:r>
              <a:rPr lang="it-IT" altLang="en-US" sz="2600" dirty="0"/>
              <a:t> al monopolista (p.e. nel caso di monopoli naturali come la rete ferroviaria o le </a:t>
            </a:r>
            <a:r>
              <a:rPr lang="it-IT" altLang="en-US" sz="2600" i="1" dirty="0"/>
              <a:t>public utilities</a:t>
            </a:r>
            <a:r>
              <a:rPr lang="it-IT" altLang="en-US" sz="2600" dirty="0"/>
              <a:t>).</a:t>
            </a:r>
          </a:p>
          <a:p>
            <a:pPr eaLnBrk="1" hangingPunct="1">
              <a:lnSpc>
                <a:spcPct val="90000"/>
              </a:lnSpc>
              <a:tabLst>
                <a:tab pos="333358" algn="l"/>
                <a:tab pos="744501" algn="l"/>
              </a:tabLst>
            </a:pPr>
            <a:r>
              <a:rPr lang="it-IT" altLang="en-US" sz="2600" dirty="0"/>
              <a:t>Quale prezzo deve fissare il governo? Nel caso il prezzo imposto sia </a:t>
            </a:r>
            <a:r>
              <a:rPr lang="it-IT" altLang="en-US" sz="2600" u="sng" dirty="0"/>
              <a:t>pari al CM</a:t>
            </a:r>
            <a:r>
              <a:rPr lang="it-IT" altLang="en-US" sz="2600" dirty="0"/>
              <a:t> l’allocazione delle risorse sarà quella efficiente.</a:t>
            </a:r>
          </a:p>
          <a:p>
            <a:pPr eaLnBrk="1" hangingPunct="1">
              <a:lnSpc>
                <a:spcPct val="90000"/>
              </a:lnSpc>
              <a:tabLst>
                <a:tab pos="333358" algn="l"/>
                <a:tab pos="744501" algn="l"/>
              </a:tabLst>
            </a:pPr>
            <a:r>
              <a:rPr lang="it-IT" altLang="en-US" sz="2600" dirty="0"/>
              <a:t>Tuttavia sorgono </a:t>
            </a:r>
            <a:r>
              <a:rPr lang="it-IT" altLang="en-US" sz="2600" u="sng" dirty="0"/>
              <a:t>due problemi</a:t>
            </a:r>
            <a:r>
              <a:rPr lang="it-IT" altLang="en-US" sz="2600" dirty="0"/>
              <a:t>: </a:t>
            </a:r>
            <a:r>
              <a:rPr lang="it-IT" altLang="en-US" sz="2600" dirty="0">
                <a:solidFill>
                  <a:schemeClr val="tx2"/>
                </a:solidFill>
                <a:latin typeface="Monotype Sorts" pitchFamily="2" charset="2"/>
              </a:rPr>
              <a:t>	</a:t>
            </a:r>
          </a:p>
          <a:p>
            <a:pPr eaLnBrk="1" hangingPunct="1">
              <a:lnSpc>
                <a:spcPct val="90000"/>
              </a:lnSpc>
              <a:buNone/>
              <a:tabLst>
                <a:tab pos="333358" algn="l"/>
                <a:tab pos="744501" algn="l"/>
              </a:tabLst>
            </a:pPr>
            <a:r>
              <a:rPr lang="it-IT" altLang="en-US" sz="2600" dirty="0">
                <a:solidFill>
                  <a:schemeClr val="accent2"/>
                </a:solidFill>
                <a:latin typeface="Monotype Sorts" pitchFamily="2" charset="2"/>
              </a:rPr>
              <a:t>	</a:t>
            </a:r>
            <a:r>
              <a:rPr lang="it-IT" altLang="en-US" sz="2600" dirty="0"/>
              <a:t> Un P = CM può essere </a:t>
            </a:r>
            <a:r>
              <a:rPr lang="it-IT" altLang="en-US" sz="2600" u="sng" dirty="0"/>
              <a:t>inferiore al </a:t>
            </a:r>
            <a:r>
              <a:rPr lang="it-IT" altLang="en-US" sz="2600" u="sng" dirty="0" err="1"/>
              <a:t>CMeT</a:t>
            </a:r>
            <a:r>
              <a:rPr lang="it-IT" altLang="en-US" sz="2600" dirty="0"/>
              <a:t>; se questo accade, allora al prezzo imposto dal policy-maker l’impresa è costretta ad operare </a:t>
            </a:r>
            <a:r>
              <a:rPr lang="it-IT" altLang="en-US" sz="2600" u="sng" dirty="0"/>
              <a:t>in perdita</a:t>
            </a:r>
            <a:r>
              <a:rPr lang="it-IT" altLang="en-US" sz="2600" dirty="0"/>
              <a:t>. </a:t>
            </a:r>
          </a:p>
          <a:p>
            <a:pPr lvl="1" eaLnBrk="1" hangingPunct="1">
              <a:lnSpc>
                <a:spcPct val="90000"/>
              </a:lnSpc>
              <a:tabLst>
                <a:tab pos="333358" algn="l"/>
                <a:tab pos="744501" algn="l"/>
              </a:tabLst>
            </a:pPr>
            <a:r>
              <a:rPr lang="it-IT" altLang="en-US" sz="2600" dirty="0"/>
              <a:t>Nel caso principale di </a:t>
            </a:r>
            <a:r>
              <a:rPr lang="it-IT" altLang="en-US" sz="2600" i="1" dirty="0" err="1"/>
              <a:t>regulation</a:t>
            </a:r>
            <a:r>
              <a:rPr lang="it-IT" altLang="en-US" sz="2600" dirty="0"/>
              <a:t>, quello dei monopoli naturali, il costo medio è sempre </a:t>
            </a:r>
            <a:r>
              <a:rPr lang="it-IT" altLang="en-US" sz="2600" i="1" dirty="0" err="1"/>
              <a:t>descrescente</a:t>
            </a:r>
            <a:r>
              <a:rPr lang="it-IT" altLang="en-US" sz="2600" i="1" dirty="0"/>
              <a:t> </a:t>
            </a:r>
            <a:r>
              <a:rPr lang="it-IT" altLang="en-US" sz="2600" dirty="0"/>
              <a:t>e quindi CM è </a:t>
            </a:r>
            <a:r>
              <a:rPr lang="it-IT" altLang="en-US" sz="2600" u="sng" dirty="0"/>
              <a:t>sempre</a:t>
            </a:r>
            <a:r>
              <a:rPr lang="it-IT" altLang="en-US" sz="2600" dirty="0"/>
              <a:t> inferiore a </a:t>
            </a:r>
            <a:r>
              <a:rPr lang="it-IT" altLang="en-US" sz="2600" dirty="0" err="1"/>
              <a:t>CMeT</a:t>
            </a:r>
            <a:r>
              <a:rPr lang="it-IT" altLang="en-US" sz="2600" dirty="0"/>
              <a:t>.</a:t>
            </a:r>
          </a:p>
          <a:p>
            <a:pPr lvl="1" eaLnBrk="1" hangingPunct="1">
              <a:lnSpc>
                <a:spcPct val="90000"/>
              </a:lnSpc>
              <a:tabLst>
                <a:tab pos="333358" algn="l"/>
                <a:tab pos="744501" algn="l"/>
              </a:tabLst>
            </a:pPr>
            <a:r>
              <a:rPr lang="it-IT" altLang="en-US" sz="2600" dirty="0"/>
              <a:t>Soluzioni: concedere sussidi statali per coprire le perdite e/o imporre un P &gt; CM (</a:t>
            </a:r>
            <a:r>
              <a:rPr lang="it-IT" altLang="en-US" sz="2600" dirty="0" err="1"/>
              <a:t>p.e</a:t>
            </a:r>
            <a:r>
              <a:rPr lang="it-IT" altLang="en-US" sz="2600" dirty="0"/>
              <a:t> pari al costo medio: punto R).</a:t>
            </a:r>
          </a:p>
          <a:p>
            <a:pPr eaLnBrk="1" hangingPunct="1">
              <a:lnSpc>
                <a:spcPct val="90000"/>
              </a:lnSpc>
              <a:buNone/>
              <a:tabLst>
                <a:tab pos="333358" algn="l"/>
                <a:tab pos="744501" algn="l"/>
              </a:tabLst>
            </a:pPr>
            <a:r>
              <a:rPr lang="it-IT" altLang="en-US" sz="2600" dirty="0">
                <a:solidFill>
                  <a:schemeClr val="tx2"/>
                </a:solidFill>
                <a:latin typeface="Monotype Sorts" pitchFamily="2" charset="2"/>
              </a:rPr>
              <a:t>	</a:t>
            </a:r>
            <a:r>
              <a:rPr lang="it-IT" altLang="en-US" sz="2600" dirty="0">
                <a:solidFill>
                  <a:schemeClr val="accent2"/>
                </a:solidFill>
                <a:latin typeface="Monotype Sorts" pitchFamily="2" charset="2"/>
              </a:rPr>
              <a:t></a:t>
            </a:r>
            <a:r>
              <a:rPr lang="it-IT" altLang="en-US" sz="2600" dirty="0"/>
              <a:t> Un P = CM toglie qualsiasi incentivo al monopolista ad essere più efficiente e/o a migliorare il proprio prodotto o servizio perché qualsiasi riduzione di costo implica subito una riduzione del prezzo. </a:t>
            </a:r>
          </a:p>
        </p:txBody>
      </p:sp>
    </p:spTree>
    <p:extLst>
      <p:ext uri="{BB962C8B-B14F-4D97-AF65-F5344CB8AC3E}">
        <p14:creationId xmlns:p14="http://schemas.microsoft.com/office/powerpoint/2010/main" val="254572774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1003">
                                            <p:txEl>
                                              <p:pRg st="3" end="3"/>
                                            </p:txEl>
                                          </p:spTgt>
                                        </p:tgtEl>
                                        <p:attrNameLst>
                                          <p:attrName>style.visibility</p:attrName>
                                        </p:attrNameLst>
                                      </p:cBhvr>
                                      <p:to>
                                        <p:strVal val="visible"/>
                                      </p:to>
                                    </p:set>
                                    <p:animEffect transition="in" filter="wipe(left)">
                                      <p:cBhvr>
                                        <p:cTn id="7" dur="500"/>
                                        <p:tgtEl>
                                          <p:spTgt spid="341003">
                                            <p:txEl>
                                              <p:pRg st="3" end="3"/>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41003">
                                            <p:txEl>
                                              <p:pRg st="4" end="4"/>
                                            </p:txEl>
                                          </p:spTgt>
                                        </p:tgtEl>
                                        <p:attrNameLst>
                                          <p:attrName>style.visibility</p:attrName>
                                        </p:attrNameLst>
                                      </p:cBhvr>
                                      <p:to>
                                        <p:strVal val="visible"/>
                                      </p:to>
                                    </p:set>
                                    <p:animEffect transition="in" filter="wipe(left)">
                                      <p:cBhvr>
                                        <p:cTn id="10" dur="500"/>
                                        <p:tgtEl>
                                          <p:spTgt spid="341003">
                                            <p:txEl>
                                              <p:pRg st="4" end="4"/>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41003">
                                            <p:txEl>
                                              <p:pRg st="5" end="5"/>
                                            </p:txEl>
                                          </p:spTgt>
                                        </p:tgtEl>
                                        <p:attrNameLst>
                                          <p:attrName>style.visibility</p:attrName>
                                        </p:attrNameLst>
                                      </p:cBhvr>
                                      <p:to>
                                        <p:strVal val="visible"/>
                                      </p:to>
                                    </p:set>
                                    <p:animEffect transition="in" filter="wipe(left)">
                                      <p:cBhvr>
                                        <p:cTn id="13" dur="500"/>
                                        <p:tgtEl>
                                          <p:spTgt spid="341003">
                                            <p:txEl>
                                              <p:pRg st="5" end="5"/>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41003">
                                            <p:txEl>
                                              <p:pRg st="6" end="6"/>
                                            </p:txEl>
                                          </p:spTgt>
                                        </p:tgtEl>
                                        <p:attrNameLst>
                                          <p:attrName>style.visibility</p:attrName>
                                        </p:attrNameLst>
                                      </p:cBhvr>
                                      <p:to>
                                        <p:strVal val="visible"/>
                                      </p:to>
                                    </p:set>
                                    <p:animEffect transition="in" filter="wipe(left)">
                                      <p:cBhvr>
                                        <p:cTn id="18" dur="500"/>
                                        <p:tgtEl>
                                          <p:spTgt spid="3410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1003"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974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974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974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975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5975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343048" name="Rectangle 8"/>
          <p:cNvSpPr>
            <a:spLocks noChangeArrowheads="1"/>
          </p:cNvSpPr>
          <p:nvPr/>
        </p:nvSpPr>
        <p:spPr bwMode="auto">
          <a:xfrm>
            <a:off x="3432178" y="4292609"/>
            <a:ext cx="2814639" cy="384175"/>
          </a:xfrm>
          <a:prstGeom prst="rect">
            <a:avLst/>
          </a:prstGeom>
          <a:solidFill>
            <a:srgbClr val="E6B4E6"/>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grpSp>
        <p:nvGrpSpPr>
          <p:cNvPr id="159754" name="Group 12"/>
          <p:cNvGrpSpPr>
            <a:grpSpLocks/>
          </p:cNvGrpSpPr>
          <p:nvPr/>
        </p:nvGrpSpPr>
        <p:grpSpPr bwMode="auto">
          <a:xfrm>
            <a:off x="2241554" y="4561253"/>
            <a:ext cx="1111252" cy="554167"/>
            <a:chOff x="452" y="2873"/>
            <a:chExt cx="700" cy="453"/>
          </a:xfrm>
        </p:grpSpPr>
        <p:sp>
          <p:nvSpPr>
            <p:cNvPr id="159789" name="Rectangle 13"/>
            <p:cNvSpPr>
              <a:spLocks noChangeArrowheads="1"/>
            </p:cNvSpPr>
            <p:nvPr/>
          </p:nvSpPr>
          <p:spPr bwMode="auto">
            <a:xfrm>
              <a:off x="452" y="2873"/>
              <a:ext cx="700" cy="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P imposto</a:t>
              </a:r>
            </a:p>
            <a:p>
              <a:pPr algn="ct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 CM)</a:t>
              </a:r>
            </a:p>
          </p:txBody>
        </p:sp>
        <p:sp>
          <p:nvSpPr>
            <p:cNvPr id="159790" name="Rectangle 14"/>
            <p:cNvSpPr>
              <a:spLocks noChangeArrowheads="1"/>
            </p:cNvSpPr>
            <p:nvPr/>
          </p:nvSpPr>
          <p:spPr bwMode="auto">
            <a:xfrm>
              <a:off x="798" y="3011"/>
              <a:ext cx="0"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GB" altLang="en-US" sz="1800" b="1">
                <a:solidFill>
                  <a:srgbClr val="000000"/>
                </a:solidFill>
                <a:latin typeface="Arial" panose="020B0604020202020204" pitchFamily="34" charset="0"/>
              </a:endParaRPr>
            </a:p>
          </p:txBody>
        </p:sp>
      </p:grpSp>
      <p:sp>
        <p:nvSpPr>
          <p:cNvPr id="159755" name="Rectangle 15"/>
          <p:cNvSpPr>
            <a:spLocks noChangeArrowheads="1"/>
          </p:cNvSpPr>
          <p:nvPr/>
        </p:nvSpPr>
        <p:spPr bwMode="auto">
          <a:xfrm>
            <a:off x="8915403" y="6096005"/>
            <a:ext cx="93615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Quantità</a:t>
            </a:r>
          </a:p>
        </p:txBody>
      </p:sp>
      <p:sp>
        <p:nvSpPr>
          <p:cNvPr id="159756" name="Rectangle 16"/>
          <p:cNvSpPr>
            <a:spLocks noChangeArrowheads="1"/>
          </p:cNvSpPr>
          <p:nvPr/>
        </p:nvSpPr>
        <p:spPr bwMode="auto">
          <a:xfrm>
            <a:off x="3352800" y="6096005"/>
            <a:ext cx="1282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0</a:t>
            </a:r>
          </a:p>
        </p:txBody>
      </p:sp>
      <p:sp>
        <p:nvSpPr>
          <p:cNvPr id="343057" name="Rectangle 17"/>
          <p:cNvSpPr>
            <a:spLocks noChangeArrowheads="1"/>
          </p:cNvSpPr>
          <p:nvPr/>
        </p:nvSpPr>
        <p:spPr bwMode="auto">
          <a:xfrm>
            <a:off x="3962406" y="4343405"/>
            <a:ext cx="7822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Perdita</a:t>
            </a:r>
          </a:p>
        </p:txBody>
      </p:sp>
      <p:sp>
        <p:nvSpPr>
          <p:cNvPr id="159758" name="Rectangle 18"/>
          <p:cNvSpPr>
            <a:spLocks noChangeArrowheads="1"/>
          </p:cNvSpPr>
          <p:nvPr/>
        </p:nvSpPr>
        <p:spPr bwMode="auto">
          <a:xfrm>
            <a:off x="2819405" y="1371605"/>
            <a:ext cx="74379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Prezzo</a:t>
            </a:r>
          </a:p>
        </p:txBody>
      </p:sp>
      <p:sp>
        <p:nvSpPr>
          <p:cNvPr id="159759" name="Rectangle 19"/>
          <p:cNvSpPr>
            <a:spLocks noChangeArrowheads="1"/>
          </p:cNvSpPr>
          <p:nvPr/>
        </p:nvSpPr>
        <p:spPr bwMode="auto">
          <a:xfrm>
            <a:off x="7291388" y="5689605"/>
            <a:ext cx="1051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Domanda</a:t>
            </a:r>
          </a:p>
        </p:txBody>
      </p:sp>
      <p:sp>
        <p:nvSpPr>
          <p:cNvPr id="159760" name="Rectangle 20"/>
          <p:cNvSpPr>
            <a:spLocks noChangeArrowheads="1"/>
          </p:cNvSpPr>
          <p:nvPr/>
        </p:nvSpPr>
        <p:spPr bwMode="auto">
          <a:xfrm>
            <a:off x="7968332" y="4666477"/>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CM</a:t>
            </a:r>
          </a:p>
        </p:txBody>
      </p:sp>
      <p:sp>
        <p:nvSpPr>
          <p:cNvPr id="159761" name="Rectangle 21"/>
          <p:cNvSpPr>
            <a:spLocks noChangeArrowheads="1"/>
          </p:cNvSpPr>
          <p:nvPr/>
        </p:nvSpPr>
        <p:spPr bwMode="auto">
          <a:xfrm>
            <a:off x="8153406" y="4191005"/>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err="1">
                <a:solidFill>
                  <a:srgbClr val="000000"/>
                </a:solidFill>
                <a:latin typeface="Arial" panose="020B0604020202020204" pitchFamily="34" charset="0"/>
              </a:rPr>
              <a:t>CMeT</a:t>
            </a:r>
            <a:endParaRPr lang="it-IT" altLang="en-US" sz="1800" b="1" dirty="0">
              <a:solidFill>
                <a:srgbClr val="000000"/>
              </a:solidFill>
              <a:latin typeface="Arial" panose="020B0604020202020204" pitchFamily="34" charset="0"/>
            </a:endParaRPr>
          </a:p>
        </p:txBody>
      </p:sp>
      <p:sp>
        <p:nvSpPr>
          <p:cNvPr id="159762" name="Line 22"/>
          <p:cNvSpPr>
            <a:spLocks noChangeShapeType="1"/>
          </p:cNvSpPr>
          <p:nvPr/>
        </p:nvSpPr>
        <p:spPr bwMode="auto">
          <a:xfrm>
            <a:off x="4019552" y="2009778"/>
            <a:ext cx="3143247" cy="3730618"/>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59764" name="Freeform 24"/>
          <p:cNvSpPr>
            <a:spLocks/>
          </p:cNvSpPr>
          <p:nvPr/>
        </p:nvSpPr>
        <p:spPr bwMode="auto">
          <a:xfrm>
            <a:off x="3652845" y="2395546"/>
            <a:ext cx="4873625" cy="2122487"/>
          </a:xfrm>
          <a:custGeom>
            <a:avLst/>
            <a:gdLst>
              <a:gd name="T0" fmla="*/ 0 w 3070"/>
              <a:gd name="T1" fmla="*/ 0 h 1337"/>
              <a:gd name="T2" fmla="*/ 68045013 w 3070"/>
              <a:gd name="T3" fmla="*/ 143648079 h 1337"/>
              <a:gd name="T4" fmla="*/ 307459063 w 3070"/>
              <a:gd name="T5" fmla="*/ 539313310 h 1337"/>
              <a:gd name="T6" fmla="*/ 791329063 w 3070"/>
              <a:gd name="T7" fmla="*/ 1111387851 h 1337"/>
              <a:gd name="T8" fmla="*/ 1512093750 w 3070"/>
              <a:gd name="T9" fmla="*/ 1754028337 h 1337"/>
              <a:gd name="T10" fmla="*/ 2147483646 w 3070"/>
              <a:gd name="T11" fmla="*/ 2147483646 h 1337"/>
              <a:gd name="T12" fmla="*/ 2147483646 w 3070"/>
              <a:gd name="T13" fmla="*/ 2147483646 h 1337"/>
              <a:gd name="T14" fmla="*/ 2147483646 w 3070"/>
              <a:gd name="T15" fmla="*/ 2147483646 h 1337"/>
              <a:gd name="T16" fmla="*/ 2147483646 w 3070"/>
              <a:gd name="T17" fmla="*/ 2147483646 h 133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070" h="1337">
                <a:moveTo>
                  <a:pt x="0" y="0"/>
                </a:moveTo>
                <a:lnTo>
                  <a:pt x="27" y="57"/>
                </a:lnTo>
                <a:lnTo>
                  <a:pt x="122" y="214"/>
                </a:lnTo>
                <a:lnTo>
                  <a:pt x="314" y="441"/>
                </a:lnTo>
                <a:lnTo>
                  <a:pt x="600" y="696"/>
                </a:lnTo>
                <a:lnTo>
                  <a:pt x="1010" y="952"/>
                </a:lnTo>
                <a:lnTo>
                  <a:pt x="1527" y="1166"/>
                </a:lnTo>
                <a:lnTo>
                  <a:pt x="2210" y="1307"/>
                </a:lnTo>
                <a:lnTo>
                  <a:pt x="3069" y="1336"/>
                </a:lnTo>
              </a:path>
            </a:pathLst>
          </a:custGeom>
          <a:noFill/>
          <a:ln w="28575" cap="rnd" cmpd="sng">
            <a:solidFill>
              <a:srgbClr val="51DC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9765" name="Freeform 25"/>
          <p:cNvSpPr>
            <a:spLocks/>
          </p:cNvSpPr>
          <p:nvPr/>
        </p:nvSpPr>
        <p:spPr bwMode="auto">
          <a:xfrm>
            <a:off x="3429005" y="1524002"/>
            <a:ext cx="6127751" cy="4533900"/>
          </a:xfrm>
          <a:custGeom>
            <a:avLst/>
            <a:gdLst>
              <a:gd name="T0" fmla="*/ 0 w 3860"/>
              <a:gd name="T1" fmla="*/ 0 h 2856"/>
              <a:gd name="T2" fmla="*/ 0 w 3860"/>
              <a:gd name="T3" fmla="*/ 2147483646 h 2856"/>
              <a:gd name="T4" fmla="*/ 2147483646 w 3860"/>
              <a:gd name="T5" fmla="*/ 2147483646 h 2856"/>
              <a:gd name="T6" fmla="*/ 0 60000 65536"/>
              <a:gd name="T7" fmla="*/ 0 60000 65536"/>
              <a:gd name="T8" fmla="*/ 0 60000 65536"/>
            </a:gdLst>
            <a:ahLst/>
            <a:cxnLst>
              <a:cxn ang="T6">
                <a:pos x="T0" y="T1"/>
              </a:cxn>
              <a:cxn ang="T7">
                <a:pos x="T2" y="T3"/>
              </a:cxn>
              <a:cxn ang="T8">
                <a:pos x="T4" y="T5"/>
              </a:cxn>
            </a:cxnLst>
            <a:rect l="0" t="0" r="r" b="b"/>
            <a:pathLst>
              <a:path w="3860" h="2856">
                <a:moveTo>
                  <a:pt x="0" y="0"/>
                </a:moveTo>
                <a:lnTo>
                  <a:pt x="0" y="2855"/>
                </a:lnTo>
                <a:lnTo>
                  <a:pt x="3859" y="2855"/>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43066" name="Freeform 26"/>
          <p:cNvSpPr>
            <a:spLocks/>
          </p:cNvSpPr>
          <p:nvPr/>
        </p:nvSpPr>
        <p:spPr bwMode="auto">
          <a:xfrm>
            <a:off x="3426106" y="4670428"/>
            <a:ext cx="2812648" cy="1387463"/>
          </a:xfrm>
          <a:custGeom>
            <a:avLst/>
            <a:gdLst>
              <a:gd name="T0" fmla="*/ 2147483646 w 1787"/>
              <a:gd name="T1" fmla="*/ 2147483646 h 1234"/>
              <a:gd name="T2" fmla="*/ 2147483646 w 1787"/>
              <a:gd name="T3" fmla="*/ 0 h 1234"/>
              <a:gd name="T4" fmla="*/ 0 w 1787"/>
              <a:gd name="T5" fmla="*/ 0 h 1234"/>
              <a:gd name="T6" fmla="*/ 0 60000 65536"/>
              <a:gd name="T7" fmla="*/ 0 60000 65536"/>
              <a:gd name="T8" fmla="*/ 0 60000 65536"/>
            </a:gdLst>
            <a:ahLst/>
            <a:cxnLst>
              <a:cxn ang="T6">
                <a:pos x="T0" y="T1"/>
              </a:cxn>
              <a:cxn ang="T7">
                <a:pos x="T2" y="T3"/>
              </a:cxn>
              <a:cxn ang="T8">
                <a:pos x="T4" y="T5"/>
              </a:cxn>
            </a:cxnLst>
            <a:rect l="0" t="0" r="r" b="b"/>
            <a:pathLst>
              <a:path w="1787" h="1234">
                <a:moveTo>
                  <a:pt x="1786" y="1233"/>
                </a:moveTo>
                <a:lnTo>
                  <a:pt x="1786" y="0"/>
                </a:lnTo>
                <a:lnTo>
                  <a:pt x="0" y="0"/>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43067" name="Freeform 27"/>
          <p:cNvSpPr>
            <a:spLocks/>
          </p:cNvSpPr>
          <p:nvPr/>
        </p:nvSpPr>
        <p:spPr bwMode="auto">
          <a:xfrm>
            <a:off x="6167445" y="4652970"/>
            <a:ext cx="109537" cy="136525"/>
          </a:xfrm>
          <a:custGeom>
            <a:avLst/>
            <a:gdLst>
              <a:gd name="T0" fmla="*/ 68043114 w 69"/>
              <a:gd name="T1" fmla="*/ 214214075 h 86"/>
              <a:gd name="T2" fmla="*/ 136087816 w 69"/>
              <a:gd name="T3" fmla="*/ 178931888 h 86"/>
              <a:gd name="T4" fmla="*/ 171369843 w 69"/>
              <a:gd name="T5" fmla="*/ 141128750 h 86"/>
              <a:gd name="T6" fmla="*/ 171369843 w 69"/>
              <a:gd name="T7" fmla="*/ 105846563 h 86"/>
              <a:gd name="T8" fmla="*/ 171369843 w 69"/>
              <a:gd name="T9" fmla="*/ 35282188 h 86"/>
              <a:gd name="T10" fmla="*/ 136087816 w 69"/>
              <a:gd name="T11" fmla="*/ 0 h 86"/>
              <a:gd name="T12" fmla="*/ 68043114 w 69"/>
              <a:gd name="T13" fmla="*/ 0 h 86"/>
              <a:gd name="T14" fmla="*/ 35282026 w 69"/>
              <a:gd name="T15" fmla="*/ 0 h 86"/>
              <a:gd name="T16" fmla="*/ 0 w 69"/>
              <a:gd name="T17" fmla="*/ 35282188 h 86"/>
              <a:gd name="T18" fmla="*/ 0 w 69"/>
              <a:gd name="T19" fmla="*/ 105846563 h 86"/>
              <a:gd name="T20" fmla="*/ 0 w 69"/>
              <a:gd name="T21" fmla="*/ 141128750 h 86"/>
              <a:gd name="T22" fmla="*/ 35282026 w 69"/>
              <a:gd name="T23" fmla="*/ 178931888 h 86"/>
              <a:gd name="T24" fmla="*/ 68043114 w 69"/>
              <a:gd name="T25" fmla="*/ 214214075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6">
                <a:moveTo>
                  <a:pt x="27" y="85"/>
                </a:moveTo>
                <a:lnTo>
                  <a:pt x="54" y="71"/>
                </a:lnTo>
                <a:lnTo>
                  <a:pt x="68" y="56"/>
                </a:lnTo>
                <a:lnTo>
                  <a:pt x="68" y="42"/>
                </a:lnTo>
                <a:lnTo>
                  <a:pt x="68" y="14"/>
                </a:lnTo>
                <a:lnTo>
                  <a:pt x="54" y="0"/>
                </a:lnTo>
                <a:lnTo>
                  <a:pt x="27" y="0"/>
                </a:lnTo>
                <a:lnTo>
                  <a:pt x="14" y="0"/>
                </a:lnTo>
                <a:lnTo>
                  <a:pt x="0" y="14"/>
                </a:lnTo>
                <a:lnTo>
                  <a:pt x="0" y="42"/>
                </a:lnTo>
                <a:lnTo>
                  <a:pt x="0" y="56"/>
                </a:lnTo>
                <a:lnTo>
                  <a:pt x="14" y="71"/>
                </a:lnTo>
                <a:lnTo>
                  <a:pt x="27"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43068" name="Freeform 28"/>
          <p:cNvSpPr>
            <a:spLocks/>
          </p:cNvSpPr>
          <p:nvPr/>
        </p:nvSpPr>
        <p:spPr bwMode="auto">
          <a:xfrm>
            <a:off x="6167445" y="4221172"/>
            <a:ext cx="109537" cy="134937"/>
          </a:xfrm>
          <a:custGeom>
            <a:avLst/>
            <a:gdLst>
              <a:gd name="T0" fmla="*/ 68043114 w 69"/>
              <a:gd name="T1" fmla="*/ 211692341 h 85"/>
              <a:gd name="T2" fmla="*/ 136087816 w 69"/>
              <a:gd name="T3" fmla="*/ 176410284 h 85"/>
              <a:gd name="T4" fmla="*/ 171369843 w 69"/>
              <a:gd name="T5" fmla="*/ 141128227 h 85"/>
              <a:gd name="T6" fmla="*/ 171369843 w 69"/>
              <a:gd name="T7" fmla="*/ 105846170 h 85"/>
              <a:gd name="T8" fmla="*/ 171369843 w 69"/>
              <a:gd name="T9" fmla="*/ 35282057 h 85"/>
              <a:gd name="T10" fmla="*/ 136087816 w 69"/>
              <a:gd name="T11" fmla="*/ 0 h 85"/>
              <a:gd name="T12" fmla="*/ 68043114 w 69"/>
              <a:gd name="T13" fmla="*/ 0 h 85"/>
              <a:gd name="T14" fmla="*/ 35282026 w 69"/>
              <a:gd name="T15" fmla="*/ 0 h 85"/>
              <a:gd name="T16" fmla="*/ 0 w 69"/>
              <a:gd name="T17" fmla="*/ 35282057 h 85"/>
              <a:gd name="T18" fmla="*/ 0 w 69"/>
              <a:gd name="T19" fmla="*/ 105846170 h 85"/>
              <a:gd name="T20" fmla="*/ 0 w 69"/>
              <a:gd name="T21" fmla="*/ 141128227 h 85"/>
              <a:gd name="T22" fmla="*/ 35282026 w 69"/>
              <a:gd name="T23" fmla="*/ 176410284 h 85"/>
              <a:gd name="T24" fmla="*/ 68043114 w 69"/>
              <a:gd name="T25" fmla="*/ 211692341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nvGrpSpPr>
          <p:cNvPr id="343069" name="Group 29"/>
          <p:cNvGrpSpPr>
            <a:grpSpLocks/>
          </p:cNvGrpSpPr>
          <p:nvPr/>
        </p:nvGrpSpPr>
        <p:grpSpPr bwMode="auto">
          <a:xfrm>
            <a:off x="5715012" y="6095993"/>
            <a:ext cx="1120775" cy="493713"/>
            <a:chOff x="2658" y="3978"/>
            <a:chExt cx="706" cy="311"/>
          </a:xfrm>
        </p:grpSpPr>
        <p:sp>
          <p:nvSpPr>
            <p:cNvPr id="159787" name="Rectangle 30"/>
            <p:cNvSpPr>
              <a:spLocks noChangeArrowheads="1"/>
            </p:cNvSpPr>
            <p:nvPr/>
          </p:nvSpPr>
          <p:spPr bwMode="auto">
            <a:xfrm>
              <a:off x="2658" y="3978"/>
              <a:ext cx="590"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Quantità</a:t>
              </a:r>
            </a:p>
          </p:txBody>
        </p:sp>
        <p:sp>
          <p:nvSpPr>
            <p:cNvPr id="159788" name="Rectangle 31"/>
            <p:cNvSpPr>
              <a:spLocks noChangeArrowheads="1"/>
            </p:cNvSpPr>
            <p:nvPr/>
          </p:nvSpPr>
          <p:spPr bwMode="auto">
            <a:xfrm>
              <a:off x="2726" y="4115"/>
              <a:ext cx="638"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efficiente</a:t>
              </a:r>
            </a:p>
          </p:txBody>
        </p:sp>
      </p:grpSp>
      <p:sp>
        <p:nvSpPr>
          <p:cNvPr id="159770" name="Line 32"/>
          <p:cNvSpPr>
            <a:spLocks noChangeShapeType="1"/>
          </p:cNvSpPr>
          <p:nvPr/>
        </p:nvSpPr>
        <p:spPr bwMode="auto">
          <a:xfrm>
            <a:off x="3833811" y="2106274"/>
            <a:ext cx="1966921" cy="3576175"/>
          </a:xfrm>
          <a:prstGeom prst="line">
            <a:avLst/>
          </a:prstGeom>
          <a:noFill/>
          <a:ln w="1905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9771" name="Rectangle 33"/>
          <p:cNvSpPr>
            <a:spLocks noChangeArrowheads="1"/>
          </p:cNvSpPr>
          <p:nvPr/>
        </p:nvSpPr>
        <p:spPr bwMode="auto">
          <a:xfrm>
            <a:off x="5332262" y="5463397"/>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RM</a:t>
            </a:r>
          </a:p>
        </p:txBody>
      </p:sp>
      <p:sp>
        <p:nvSpPr>
          <p:cNvPr id="159772" name="Line 34"/>
          <p:cNvSpPr>
            <a:spLocks noChangeShapeType="1"/>
          </p:cNvSpPr>
          <p:nvPr/>
        </p:nvSpPr>
        <p:spPr bwMode="auto">
          <a:xfrm>
            <a:off x="5029200" y="3200400"/>
            <a:ext cx="0" cy="28194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9773" name="Freeform 35"/>
          <p:cNvSpPr>
            <a:spLocks/>
          </p:cNvSpPr>
          <p:nvPr/>
        </p:nvSpPr>
        <p:spPr bwMode="auto">
          <a:xfrm>
            <a:off x="4975992" y="4254506"/>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9774" name="Freeform 36"/>
          <p:cNvSpPr>
            <a:spLocks/>
          </p:cNvSpPr>
          <p:nvPr/>
        </p:nvSpPr>
        <p:spPr bwMode="auto">
          <a:xfrm>
            <a:off x="4953003" y="3124203"/>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9775" name="Line 37"/>
          <p:cNvSpPr>
            <a:spLocks noChangeShapeType="1"/>
          </p:cNvSpPr>
          <p:nvPr/>
        </p:nvSpPr>
        <p:spPr bwMode="auto">
          <a:xfrm flipV="1">
            <a:off x="8534400" y="3429000"/>
            <a:ext cx="304800" cy="6858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59776" name="Text Box 38"/>
          <p:cNvSpPr txBox="1">
            <a:spLocks noChangeArrowheads="1"/>
          </p:cNvSpPr>
          <p:nvPr/>
        </p:nvSpPr>
        <p:spPr bwMode="auto">
          <a:xfrm>
            <a:off x="8295517" y="2362200"/>
            <a:ext cx="2258952" cy="1077218"/>
          </a:xfrm>
          <a:prstGeom prst="rect">
            <a:avLst/>
          </a:prstGeom>
          <a:solidFill>
            <a:srgbClr val="CCFF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000">
                <a:solidFill>
                  <a:srgbClr val="000000"/>
                </a:solidFill>
              </a:rPr>
              <a:t>Se è un monopolio</a:t>
            </a:r>
          </a:p>
          <a:p>
            <a:pPr algn="ctr" fontAlgn="base">
              <a:spcBef>
                <a:spcPct val="0"/>
              </a:spcBef>
              <a:spcAft>
                <a:spcPct val="0"/>
              </a:spcAft>
              <a:buFontTx/>
              <a:buNone/>
            </a:pPr>
            <a:r>
              <a:rPr lang="it-IT" altLang="en-US" sz="2000">
                <a:solidFill>
                  <a:srgbClr val="000000"/>
                </a:solidFill>
              </a:rPr>
              <a:t>naturale, CMeT è</a:t>
            </a:r>
          </a:p>
          <a:p>
            <a:pPr algn="ctr" fontAlgn="base">
              <a:spcBef>
                <a:spcPct val="0"/>
              </a:spcBef>
              <a:spcAft>
                <a:spcPct val="0"/>
              </a:spcAft>
              <a:buFontTx/>
              <a:buNone/>
            </a:pPr>
            <a:r>
              <a:rPr lang="it-IT" altLang="en-US" sz="2000">
                <a:solidFill>
                  <a:srgbClr val="000000"/>
                </a:solidFill>
              </a:rPr>
              <a:t>sempre decrescente</a:t>
            </a:r>
            <a:r>
              <a:rPr lang="it-IT" altLang="en-US" sz="2400">
                <a:solidFill>
                  <a:srgbClr val="000000"/>
                </a:solidFill>
              </a:rPr>
              <a:t> </a:t>
            </a:r>
          </a:p>
        </p:txBody>
      </p:sp>
      <p:sp>
        <p:nvSpPr>
          <p:cNvPr id="159777" name="Text Box 39"/>
          <p:cNvSpPr txBox="1">
            <a:spLocks noChangeArrowheads="1"/>
          </p:cNvSpPr>
          <p:nvPr/>
        </p:nvSpPr>
        <p:spPr bwMode="auto">
          <a:xfrm>
            <a:off x="5004520" y="3933585"/>
            <a:ext cx="33855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b="1" dirty="0">
                <a:solidFill>
                  <a:srgbClr val="000000"/>
                </a:solidFill>
              </a:rPr>
              <a:t>E</a:t>
            </a:r>
          </a:p>
        </p:txBody>
      </p:sp>
      <p:sp>
        <p:nvSpPr>
          <p:cNvPr id="343080" name="Text Box 40"/>
          <p:cNvSpPr txBox="1">
            <a:spLocks noChangeArrowheads="1"/>
          </p:cNvSpPr>
          <p:nvPr/>
        </p:nvSpPr>
        <p:spPr bwMode="auto">
          <a:xfrm>
            <a:off x="5880100" y="4724403"/>
            <a:ext cx="35137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b="1">
                <a:solidFill>
                  <a:srgbClr val="000000"/>
                </a:solidFill>
              </a:rPr>
              <a:t>C</a:t>
            </a:r>
          </a:p>
        </p:txBody>
      </p:sp>
      <p:sp>
        <p:nvSpPr>
          <p:cNvPr id="159779" name="Text Box 41"/>
          <p:cNvSpPr txBox="1">
            <a:spLocks noChangeArrowheads="1"/>
          </p:cNvSpPr>
          <p:nvPr/>
        </p:nvSpPr>
        <p:spPr bwMode="auto">
          <a:xfrm>
            <a:off x="4876800" y="2819403"/>
            <a:ext cx="40267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b="1">
                <a:solidFill>
                  <a:srgbClr val="000000"/>
                </a:solidFill>
              </a:rPr>
              <a:t>M</a:t>
            </a:r>
          </a:p>
        </p:txBody>
      </p:sp>
      <p:sp>
        <p:nvSpPr>
          <p:cNvPr id="343082" name="Freeform 42"/>
          <p:cNvSpPr>
            <a:spLocks/>
          </p:cNvSpPr>
          <p:nvPr/>
        </p:nvSpPr>
        <p:spPr bwMode="auto">
          <a:xfrm>
            <a:off x="5791203" y="4114803"/>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43083" name="Text Box 43"/>
          <p:cNvSpPr txBox="1">
            <a:spLocks noChangeArrowheads="1"/>
          </p:cNvSpPr>
          <p:nvPr/>
        </p:nvSpPr>
        <p:spPr bwMode="auto">
          <a:xfrm>
            <a:off x="5808663" y="3789363"/>
            <a:ext cx="381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b="1">
                <a:solidFill>
                  <a:srgbClr val="000000"/>
                </a:solidFill>
              </a:rPr>
              <a:t>R</a:t>
            </a:r>
          </a:p>
        </p:txBody>
      </p:sp>
      <p:sp>
        <p:nvSpPr>
          <p:cNvPr id="343084" name="Line 44"/>
          <p:cNvSpPr>
            <a:spLocks noChangeShapeType="1"/>
          </p:cNvSpPr>
          <p:nvPr/>
        </p:nvSpPr>
        <p:spPr bwMode="auto">
          <a:xfrm flipH="1">
            <a:off x="5951539" y="2133600"/>
            <a:ext cx="381000" cy="1752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43085" name="Text Box 45"/>
          <p:cNvSpPr txBox="1">
            <a:spLocks noChangeArrowheads="1"/>
          </p:cNvSpPr>
          <p:nvPr/>
        </p:nvSpPr>
        <p:spPr bwMode="auto">
          <a:xfrm>
            <a:off x="4493779" y="1052520"/>
            <a:ext cx="3833101" cy="1015663"/>
          </a:xfrm>
          <a:prstGeom prst="rect">
            <a:avLst/>
          </a:prstGeom>
          <a:solidFill>
            <a:srgbClr val="CCFF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000">
                <a:solidFill>
                  <a:srgbClr val="000000"/>
                </a:solidFill>
              </a:rPr>
              <a:t>R è una soluzione di compromesso:</a:t>
            </a:r>
          </a:p>
          <a:p>
            <a:pPr algn="ctr" fontAlgn="base">
              <a:spcBef>
                <a:spcPct val="0"/>
              </a:spcBef>
              <a:spcAft>
                <a:spcPct val="0"/>
              </a:spcAft>
              <a:buFontTx/>
              <a:buNone/>
            </a:pPr>
            <a:r>
              <a:rPr lang="it-IT" altLang="en-US" sz="2000">
                <a:solidFill>
                  <a:srgbClr val="000000"/>
                </a:solidFill>
              </a:rPr>
              <a:t>P pari a CMeT (</a:t>
            </a:r>
            <a:r>
              <a:rPr lang="it-IT" altLang="en-US" sz="2000">
                <a:solidFill>
                  <a:srgbClr val="000000"/>
                </a:solidFill>
                <a:sym typeface="Symbol" panose="05050102010706020507" pitchFamily="18" charset="2"/>
              </a:rPr>
              <a:t> zero extra-),</a:t>
            </a:r>
          </a:p>
          <a:p>
            <a:pPr algn="ctr" fontAlgn="base">
              <a:spcBef>
                <a:spcPct val="0"/>
              </a:spcBef>
              <a:spcAft>
                <a:spcPct val="0"/>
              </a:spcAft>
              <a:buFontTx/>
              <a:buNone/>
            </a:pPr>
            <a:r>
              <a:rPr lang="it-IT" altLang="en-US" sz="2000">
                <a:solidFill>
                  <a:srgbClr val="000000"/>
                </a:solidFill>
                <a:sym typeface="Symbol" panose="05050102010706020507" pitchFamily="18" charset="2"/>
              </a:rPr>
              <a:t>Q intermedia tra Q</a:t>
            </a:r>
            <a:r>
              <a:rPr lang="it-IT" altLang="en-US" sz="1400" b="1">
                <a:solidFill>
                  <a:srgbClr val="000000"/>
                </a:solidFill>
                <a:sym typeface="Symbol" panose="05050102010706020507" pitchFamily="18" charset="2"/>
              </a:rPr>
              <a:t>M</a:t>
            </a:r>
            <a:r>
              <a:rPr lang="it-IT" altLang="en-US" sz="2000">
                <a:solidFill>
                  <a:srgbClr val="000000"/>
                </a:solidFill>
                <a:sym typeface="Symbol" panose="05050102010706020507" pitchFamily="18" charset="2"/>
              </a:rPr>
              <a:t> e Q</a:t>
            </a:r>
            <a:r>
              <a:rPr lang="it-IT" altLang="en-US" sz="1600">
                <a:solidFill>
                  <a:srgbClr val="000000"/>
                </a:solidFill>
                <a:sym typeface="Symbol" panose="05050102010706020507" pitchFamily="18" charset="2"/>
              </a:rPr>
              <a:t>eff</a:t>
            </a:r>
            <a:r>
              <a:rPr lang="it-IT" altLang="en-US" sz="1800">
                <a:solidFill>
                  <a:srgbClr val="000000"/>
                </a:solidFill>
              </a:rPr>
              <a:t> </a:t>
            </a:r>
          </a:p>
        </p:txBody>
      </p:sp>
      <p:grpSp>
        <p:nvGrpSpPr>
          <p:cNvPr id="159784" name="Group 46"/>
          <p:cNvGrpSpPr>
            <a:grpSpLocks/>
          </p:cNvGrpSpPr>
          <p:nvPr/>
        </p:nvGrpSpPr>
        <p:grpSpPr bwMode="auto">
          <a:xfrm>
            <a:off x="4267207" y="6095993"/>
            <a:ext cx="1287464" cy="493713"/>
            <a:chOff x="2658" y="3978"/>
            <a:chExt cx="811" cy="311"/>
          </a:xfrm>
        </p:grpSpPr>
        <p:sp>
          <p:nvSpPr>
            <p:cNvPr id="159785" name="Rectangle 47"/>
            <p:cNvSpPr>
              <a:spLocks noChangeArrowheads="1"/>
            </p:cNvSpPr>
            <p:nvPr/>
          </p:nvSpPr>
          <p:spPr bwMode="auto">
            <a:xfrm>
              <a:off x="2658" y="3978"/>
              <a:ext cx="759"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Quantità di</a:t>
              </a:r>
            </a:p>
          </p:txBody>
        </p:sp>
        <p:sp>
          <p:nvSpPr>
            <p:cNvPr id="159786" name="Rectangle 48"/>
            <p:cNvSpPr>
              <a:spLocks noChangeArrowheads="1"/>
            </p:cNvSpPr>
            <p:nvPr/>
          </p:nvSpPr>
          <p:spPr bwMode="auto">
            <a:xfrm>
              <a:off x="2726" y="4115"/>
              <a:ext cx="743" cy="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monopolio</a:t>
              </a:r>
            </a:p>
          </p:txBody>
        </p:sp>
      </p:grpSp>
      <p:sp>
        <p:nvSpPr>
          <p:cNvPr id="5" name="Figura a mano libera: forma 4">
            <a:extLst>
              <a:ext uri="{FF2B5EF4-FFF2-40B4-BE49-F238E27FC236}">
                <a16:creationId xmlns:a16="http://schemas.microsoft.com/office/drawing/2014/main" id="{2FF62775-36C2-4F8B-8B2D-508ABC03540F}"/>
              </a:ext>
            </a:extLst>
          </p:cNvPr>
          <p:cNvSpPr/>
          <p:nvPr/>
        </p:nvSpPr>
        <p:spPr bwMode="auto">
          <a:xfrm rot="21121731">
            <a:off x="3729306" y="3321176"/>
            <a:ext cx="3998968" cy="1724814"/>
          </a:xfrm>
          <a:custGeom>
            <a:avLst/>
            <a:gdLst>
              <a:gd name="connsiteX0" fmla="*/ 5162309 w 5162309"/>
              <a:gd name="connsiteY0" fmla="*/ 2025570 h 2025570"/>
              <a:gd name="connsiteX1" fmla="*/ 2662177 w 5162309"/>
              <a:gd name="connsiteY1" fmla="*/ 1562583 h 2025570"/>
              <a:gd name="connsiteX2" fmla="*/ 0 w 5162309"/>
              <a:gd name="connsiteY2" fmla="*/ 0 h 2025570"/>
              <a:gd name="connsiteX3" fmla="*/ 0 w 5162309"/>
              <a:gd name="connsiteY3" fmla="*/ 0 h 2025570"/>
              <a:gd name="connsiteX4" fmla="*/ 0 w 5162309"/>
              <a:gd name="connsiteY4" fmla="*/ 0 h 20255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62309" h="2025570">
                <a:moveTo>
                  <a:pt x="5162309" y="2025570"/>
                </a:moveTo>
                <a:cubicBezTo>
                  <a:pt x="4342435" y="1962874"/>
                  <a:pt x="3522562" y="1900178"/>
                  <a:pt x="2662177" y="1562583"/>
                </a:cubicBezTo>
                <a:cubicBezTo>
                  <a:pt x="1801792" y="1224988"/>
                  <a:pt x="0" y="0"/>
                  <a:pt x="0" y="0"/>
                </a:cubicBezTo>
                <a:lnTo>
                  <a:pt x="0" y="0"/>
                </a:lnTo>
                <a:lnTo>
                  <a:pt x="0" y="0"/>
                </a:lnTo>
              </a:path>
            </a:pathLst>
          </a:custGeom>
          <a:no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it-IT" sz="2400" b="0" i="0" u="none" strike="noStrike" cap="none" normalizeH="0" baseline="0">
              <a:ln>
                <a:noFill/>
              </a:ln>
              <a:solidFill>
                <a:schemeClr val="tx1"/>
              </a:solidFill>
              <a:effectLst/>
              <a:latin typeface="Times New Roman" panose="02020603050405020304" pitchFamily="18" charset="0"/>
            </a:endParaRPr>
          </a:p>
        </p:txBody>
      </p:sp>
      <p:sp>
        <p:nvSpPr>
          <p:cNvPr id="53" name="Rectangle 21">
            <a:extLst>
              <a:ext uri="{FF2B5EF4-FFF2-40B4-BE49-F238E27FC236}">
                <a16:creationId xmlns:a16="http://schemas.microsoft.com/office/drawing/2014/main" id="{666C9C80-C3F2-4EB7-B429-EE3571B7BDC9}"/>
              </a:ext>
            </a:extLst>
          </p:cNvPr>
          <p:cNvSpPr>
            <a:spLocks noChangeArrowheads="1"/>
          </p:cNvSpPr>
          <p:nvPr/>
        </p:nvSpPr>
        <p:spPr bwMode="auto">
          <a:xfrm>
            <a:off x="2738622" y="4149276"/>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661988">
              <a:spcBef>
                <a:spcPct val="20000"/>
              </a:spcBef>
              <a:buChar char="•"/>
              <a:defRPr sz="3200">
                <a:solidFill>
                  <a:schemeClr val="tx1"/>
                </a:solidFill>
                <a:latin typeface="Times New Roman" panose="02020603050405020304" pitchFamily="18" charset="0"/>
              </a:defRPr>
            </a:lvl1pPr>
            <a:lvl2pPr marL="742950" indent="-285750" defTabSz="661988">
              <a:spcBef>
                <a:spcPct val="20000"/>
              </a:spcBef>
              <a:buChar char="–"/>
              <a:defRPr sz="2800">
                <a:solidFill>
                  <a:schemeClr val="tx1"/>
                </a:solidFill>
                <a:latin typeface="Times New Roman" panose="02020603050405020304" pitchFamily="18" charset="0"/>
              </a:defRPr>
            </a:lvl2pPr>
            <a:lvl3pPr marL="1143000" indent="-228600" defTabSz="661988">
              <a:spcBef>
                <a:spcPct val="20000"/>
              </a:spcBef>
              <a:buChar char="•"/>
              <a:defRPr sz="2400">
                <a:solidFill>
                  <a:schemeClr val="tx1"/>
                </a:solidFill>
                <a:latin typeface="Times New Roman" panose="02020603050405020304" pitchFamily="18" charset="0"/>
              </a:defRPr>
            </a:lvl3pPr>
            <a:lvl4pPr marL="1600200" indent="-228600" defTabSz="661988">
              <a:spcBef>
                <a:spcPct val="20000"/>
              </a:spcBef>
              <a:buChar char="–"/>
              <a:defRPr sz="2000">
                <a:solidFill>
                  <a:schemeClr val="tx1"/>
                </a:solidFill>
                <a:latin typeface="Times New Roman" panose="02020603050405020304" pitchFamily="18" charset="0"/>
              </a:defRPr>
            </a:lvl4pPr>
            <a:lvl5pPr marL="2057400" indent="-228600" defTabSz="661988">
              <a:spcBef>
                <a:spcPct val="20000"/>
              </a:spcBef>
              <a:buChar char="»"/>
              <a:defRPr sz="2000">
                <a:solidFill>
                  <a:schemeClr val="tx1"/>
                </a:solidFill>
                <a:latin typeface="Times New Roman" panose="02020603050405020304" pitchFamily="18" charset="0"/>
              </a:defRPr>
            </a:lvl5pPr>
            <a:lvl6pPr marL="25146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661988"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dirty="0" err="1">
                <a:solidFill>
                  <a:srgbClr val="000000"/>
                </a:solidFill>
                <a:latin typeface="Arial" panose="020B0604020202020204" pitchFamily="34" charset="0"/>
              </a:rPr>
              <a:t>CMeT</a:t>
            </a:r>
            <a:endParaRPr lang="it-IT" altLang="en-US" sz="1800" b="1" dirty="0">
              <a:solidFill>
                <a:srgbClr val="000000"/>
              </a:solidFill>
              <a:latin typeface="Arial" panose="020B0604020202020204" pitchFamily="34" charset="0"/>
            </a:endParaRPr>
          </a:p>
        </p:txBody>
      </p:sp>
      <p:cxnSp>
        <p:nvCxnSpPr>
          <p:cNvPr id="7" name="Connettore diritto 6">
            <a:extLst>
              <a:ext uri="{FF2B5EF4-FFF2-40B4-BE49-F238E27FC236}">
                <a16:creationId xmlns:a16="http://schemas.microsoft.com/office/drawing/2014/main" id="{54DF7DDD-724A-4C21-99E7-B5BF6B633E42}"/>
              </a:ext>
            </a:extLst>
          </p:cNvPr>
          <p:cNvCxnSpPr>
            <a:cxnSpLocks/>
          </p:cNvCxnSpPr>
          <p:nvPr/>
        </p:nvCxnSpPr>
        <p:spPr bwMode="auto">
          <a:xfrm>
            <a:off x="3443198" y="4270398"/>
            <a:ext cx="2740126" cy="8711"/>
          </a:xfrm>
          <a:prstGeom prst="line">
            <a:avLst/>
          </a:prstGeom>
          <a:ln w="317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cxnSp>
      <p:cxnSp>
        <p:nvCxnSpPr>
          <p:cNvPr id="11" name="Connettore diritto 10">
            <a:extLst>
              <a:ext uri="{FF2B5EF4-FFF2-40B4-BE49-F238E27FC236}">
                <a16:creationId xmlns:a16="http://schemas.microsoft.com/office/drawing/2014/main" id="{BC005513-03E7-4A66-BD31-A32700FFA20E}"/>
              </a:ext>
            </a:extLst>
          </p:cNvPr>
          <p:cNvCxnSpPr/>
          <p:nvPr/>
        </p:nvCxnSpPr>
        <p:spPr bwMode="auto">
          <a:xfrm>
            <a:off x="6246817" y="4284814"/>
            <a:ext cx="0" cy="381663"/>
          </a:xfrm>
          <a:prstGeom prst="line">
            <a:avLst/>
          </a:prstGeom>
          <a:ln w="3175" cap="flat" cmpd="sng" algn="ctr">
            <a:solidFill>
              <a:schemeClr val="dk1"/>
            </a:solidFill>
            <a:prstDash val="dash"/>
            <a:round/>
            <a:headEnd type="none" w="med" len="med"/>
            <a:tailEnd type="none" w="med" len="med"/>
          </a:ln>
          <a:extLst/>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93192456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43080"/>
                                        </p:tgtEl>
                                        <p:attrNameLst>
                                          <p:attrName>style.visibility</p:attrName>
                                        </p:attrNameLst>
                                      </p:cBhvr>
                                      <p:to>
                                        <p:strVal val="visible"/>
                                      </p:to>
                                    </p:set>
                                    <p:animEffect transition="in" filter="checkerboard(across)">
                                      <p:cBhvr>
                                        <p:cTn id="7" dur="500"/>
                                        <p:tgtEl>
                                          <p:spTgt spid="34308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43067"/>
                                        </p:tgtEl>
                                        <p:attrNameLst>
                                          <p:attrName>style.visibility</p:attrName>
                                        </p:attrNameLst>
                                      </p:cBhvr>
                                      <p:to>
                                        <p:strVal val="visible"/>
                                      </p:to>
                                    </p:set>
                                    <p:animEffect transition="in" filter="checkerboard(across)">
                                      <p:cBhvr>
                                        <p:cTn id="10" dur="500"/>
                                        <p:tgtEl>
                                          <p:spTgt spid="343067"/>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343066"/>
                                        </p:tgtEl>
                                        <p:attrNameLst>
                                          <p:attrName>style.visibility</p:attrName>
                                        </p:attrNameLst>
                                      </p:cBhvr>
                                      <p:to>
                                        <p:strVal val="visible"/>
                                      </p:to>
                                    </p:set>
                                    <p:animEffect transition="in" filter="checkerboard(across)">
                                      <p:cBhvr>
                                        <p:cTn id="15" dur="500"/>
                                        <p:tgtEl>
                                          <p:spTgt spid="343066"/>
                                        </p:tgtEl>
                                      </p:cBhvr>
                                    </p:animEffect>
                                  </p:childTnLst>
                                </p:cTn>
                              </p:par>
                              <p:par>
                                <p:cTn id="16" presetID="5" presetClass="entr" presetSubtype="10" fill="hold" nodeType="withEffect">
                                  <p:stCondLst>
                                    <p:cond delay="0"/>
                                  </p:stCondLst>
                                  <p:childTnLst>
                                    <p:set>
                                      <p:cBhvr>
                                        <p:cTn id="17" dur="1" fill="hold">
                                          <p:stCondLst>
                                            <p:cond delay="0"/>
                                          </p:stCondLst>
                                        </p:cTn>
                                        <p:tgtEl>
                                          <p:spTgt spid="343069"/>
                                        </p:tgtEl>
                                        <p:attrNameLst>
                                          <p:attrName>style.visibility</p:attrName>
                                        </p:attrNameLst>
                                      </p:cBhvr>
                                      <p:to>
                                        <p:strVal val="visible"/>
                                      </p:to>
                                    </p:set>
                                    <p:animEffect transition="in" filter="checkerboard(across)">
                                      <p:cBhvr>
                                        <p:cTn id="18" dur="500"/>
                                        <p:tgtEl>
                                          <p:spTgt spid="343069"/>
                                        </p:tgtEl>
                                      </p:cBhvr>
                                    </p:animEffect>
                                  </p:childTnLst>
                                </p:cTn>
                              </p:par>
                              <p:par>
                                <p:cTn id="19" presetID="1" presetClass="entr" presetSubtype="0" fill="hold" nodeType="withEffect">
                                  <p:stCondLst>
                                    <p:cond delay="0"/>
                                  </p:stCondLst>
                                  <p:childTnLst>
                                    <p:set>
                                      <p:cBhvr>
                                        <p:cTn id="20" dur="1" fill="hold">
                                          <p:stCondLst>
                                            <p:cond delay="0"/>
                                          </p:stCondLst>
                                        </p:cTn>
                                        <p:tgtEl>
                                          <p:spTgt spid="1597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343068"/>
                                        </p:tgtEl>
                                        <p:attrNameLst>
                                          <p:attrName>style.visibility</p:attrName>
                                        </p:attrNameLst>
                                      </p:cBhvr>
                                      <p:to>
                                        <p:strVal val="visible"/>
                                      </p:to>
                                    </p:set>
                                    <p:animEffect transition="in" filter="checkerboard(across)">
                                      <p:cBhvr>
                                        <p:cTn id="25" dur="500"/>
                                        <p:tgtEl>
                                          <p:spTgt spid="343068"/>
                                        </p:tgtEl>
                                      </p:cBhvr>
                                    </p:animEffect>
                                  </p:childTnLst>
                                </p:cTn>
                              </p:par>
                              <p:par>
                                <p:cTn id="26" presetID="1" presetClass="entr" presetSubtype="0" fill="hold" grpId="0" nodeType="withEffect">
                                  <p:stCondLst>
                                    <p:cond delay="0"/>
                                  </p:stCondLst>
                                  <p:childTnLst>
                                    <p:set>
                                      <p:cBhvr>
                                        <p:cTn id="27" dur="1" fill="hold">
                                          <p:stCondLst>
                                            <p:cond delay="0"/>
                                          </p:stCondLst>
                                        </p:cTn>
                                        <p:tgtEl>
                                          <p:spTgt spid="53"/>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7"/>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343048"/>
                                        </p:tgtEl>
                                        <p:attrNameLst>
                                          <p:attrName>style.visibility</p:attrName>
                                        </p:attrNameLst>
                                      </p:cBhvr>
                                      <p:to>
                                        <p:strVal val="visible"/>
                                      </p:to>
                                    </p:set>
                                    <p:animEffect transition="in" filter="checkerboard(across)">
                                      <p:cBhvr>
                                        <p:cTn id="36" dur="500"/>
                                        <p:tgtEl>
                                          <p:spTgt spid="343048"/>
                                        </p:tgtEl>
                                      </p:cBhvr>
                                    </p:animEffect>
                                  </p:childTnLst>
                                </p:cTn>
                              </p:par>
                              <p:par>
                                <p:cTn id="37" presetID="5" presetClass="entr" presetSubtype="10" fill="hold" nodeType="withEffect">
                                  <p:stCondLst>
                                    <p:cond delay="0"/>
                                  </p:stCondLst>
                                  <p:childTnLst>
                                    <p:set>
                                      <p:cBhvr>
                                        <p:cTn id="38" dur="1" fill="hold">
                                          <p:stCondLst>
                                            <p:cond delay="0"/>
                                          </p:stCondLst>
                                        </p:cTn>
                                        <p:tgtEl>
                                          <p:spTgt spid="343057">
                                            <p:txEl>
                                              <p:pRg st="0" end="0"/>
                                            </p:txEl>
                                          </p:spTgt>
                                        </p:tgtEl>
                                        <p:attrNameLst>
                                          <p:attrName>style.visibility</p:attrName>
                                        </p:attrNameLst>
                                      </p:cBhvr>
                                      <p:to>
                                        <p:strVal val="visible"/>
                                      </p:to>
                                    </p:set>
                                    <p:animEffect transition="in" filter="checkerboard(across)">
                                      <p:cBhvr>
                                        <p:cTn id="39" dur="500"/>
                                        <p:tgtEl>
                                          <p:spTgt spid="343057">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343084"/>
                                        </p:tgtEl>
                                        <p:attrNameLst>
                                          <p:attrName>style.visibility</p:attrName>
                                        </p:attrNameLst>
                                      </p:cBhvr>
                                      <p:to>
                                        <p:strVal val="visible"/>
                                      </p:to>
                                    </p:set>
                                    <p:animEffect transition="in" filter="checkerboard(across)">
                                      <p:cBhvr>
                                        <p:cTn id="44" dur="500"/>
                                        <p:tgtEl>
                                          <p:spTgt spid="343084"/>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343085"/>
                                        </p:tgtEl>
                                        <p:attrNameLst>
                                          <p:attrName>style.visibility</p:attrName>
                                        </p:attrNameLst>
                                      </p:cBhvr>
                                      <p:to>
                                        <p:strVal val="visible"/>
                                      </p:to>
                                    </p:set>
                                    <p:animEffect transition="in" filter="checkerboard(across)">
                                      <p:cBhvr>
                                        <p:cTn id="47" dur="500"/>
                                        <p:tgtEl>
                                          <p:spTgt spid="343085"/>
                                        </p:tgtEl>
                                      </p:cBhvr>
                                    </p:animEffect>
                                  </p:childTnLst>
                                </p:cTn>
                              </p:par>
                              <p:par>
                                <p:cTn id="48" presetID="5" presetClass="entr" presetSubtype="10" fill="hold" nodeType="withEffect">
                                  <p:stCondLst>
                                    <p:cond delay="0"/>
                                  </p:stCondLst>
                                  <p:childTnLst>
                                    <p:set>
                                      <p:cBhvr>
                                        <p:cTn id="49" dur="1" fill="hold">
                                          <p:stCondLst>
                                            <p:cond delay="0"/>
                                          </p:stCondLst>
                                        </p:cTn>
                                        <p:tgtEl>
                                          <p:spTgt spid="343083">
                                            <p:txEl>
                                              <p:pRg st="0" end="0"/>
                                            </p:txEl>
                                          </p:spTgt>
                                        </p:tgtEl>
                                        <p:attrNameLst>
                                          <p:attrName>style.visibility</p:attrName>
                                        </p:attrNameLst>
                                      </p:cBhvr>
                                      <p:to>
                                        <p:strVal val="visible"/>
                                      </p:to>
                                    </p:set>
                                    <p:animEffect transition="in" filter="checkerboard(across)">
                                      <p:cBhvr>
                                        <p:cTn id="50" dur="500"/>
                                        <p:tgtEl>
                                          <p:spTgt spid="343083">
                                            <p:txEl>
                                              <p:pRg st="0" end="0"/>
                                            </p:txEl>
                                          </p:spTgt>
                                        </p:tgtEl>
                                      </p:cBhvr>
                                    </p:animEffect>
                                  </p:childTnLst>
                                </p:cTn>
                              </p:par>
                              <p:par>
                                <p:cTn id="51" presetID="5" presetClass="entr" presetSubtype="10" fill="hold" grpId="0" nodeType="withEffect">
                                  <p:stCondLst>
                                    <p:cond delay="0"/>
                                  </p:stCondLst>
                                  <p:childTnLst>
                                    <p:set>
                                      <p:cBhvr>
                                        <p:cTn id="52" dur="1" fill="hold">
                                          <p:stCondLst>
                                            <p:cond delay="0"/>
                                          </p:stCondLst>
                                        </p:cTn>
                                        <p:tgtEl>
                                          <p:spTgt spid="343082"/>
                                        </p:tgtEl>
                                        <p:attrNameLst>
                                          <p:attrName>style.visibility</p:attrName>
                                        </p:attrNameLst>
                                      </p:cBhvr>
                                      <p:to>
                                        <p:strVal val="visible"/>
                                      </p:to>
                                    </p:set>
                                    <p:animEffect transition="in" filter="checkerboard(across)">
                                      <p:cBhvr>
                                        <p:cTn id="53" dur="500"/>
                                        <p:tgtEl>
                                          <p:spTgt spid="34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8" grpId="0" animBg="1"/>
      <p:bldP spid="343066" grpId="0" animBg="1"/>
      <p:bldP spid="343067" grpId="0" animBg="1"/>
      <p:bldP spid="343068" grpId="0" animBg="1"/>
      <p:bldP spid="343080" grpId="0"/>
      <p:bldP spid="343082" grpId="0" animBg="1"/>
      <p:bldP spid="343084" grpId="0" animBg="1"/>
      <p:bldP spid="343085" grpId="0" animBg="1"/>
      <p:bldP spid="53"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6"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7" name="Rectangle 7"/>
          <p:cNvSpPr>
            <a:spLocks noChangeArrowheads="1"/>
          </p:cNvSpPr>
          <p:nvPr/>
        </p:nvSpPr>
        <p:spPr bwMode="auto">
          <a:xfrm>
            <a:off x="4656139"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8"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49" name="Rectangle 9"/>
          <p:cNvSpPr>
            <a:spLocks noChangeArrowheads="1"/>
          </p:cNvSpPr>
          <p:nvPr/>
        </p:nvSpPr>
        <p:spPr bwMode="auto">
          <a:xfrm>
            <a:off x="4656139"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3850" name="Rectangle 10"/>
          <p:cNvSpPr>
            <a:spLocks noGrp="1" noChangeArrowheads="1"/>
          </p:cNvSpPr>
          <p:nvPr>
            <p:ph type="title"/>
          </p:nvPr>
        </p:nvSpPr>
        <p:spPr>
          <a:xfrm>
            <a:off x="2209799" y="208839"/>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La discriminazione di prezzo</a:t>
            </a:r>
          </a:p>
        </p:txBody>
      </p:sp>
      <p:sp>
        <p:nvSpPr>
          <p:cNvPr id="347147" name="Rectangle 11"/>
          <p:cNvSpPr>
            <a:spLocks noGrp="1" noChangeArrowheads="1"/>
          </p:cNvSpPr>
          <p:nvPr>
            <p:ph type="body" idx="1"/>
          </p:nvPr>
        </p:nvSpPr>
        <p:spPr>
          <a:xfrm>
            <a:off x="120233" y="948673"/>
            <a:ext cx="11967411" cy="549814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5000"/>
              </a:lnSpc>
              <a:tabLst>
                <a:tab pos="333358" algn="l"/>
                <a:tab pos="744501" algn="l"/>
              </a:tabLst>
            </a:pPr>
            <a:r>
              <a:rPr lang="it-IT" altLang="en-US" sz="2800" dirty="0"/>
              <a:t>Con il termine </a:t>
            </a:r>
            <a:r>
              <a:rPr lang="it-IT" altLang="en-US" sz="2800" dirty="0">
                <a:solidFill>
                  <a:srgbClr val="FF0000"/>
                </a:solidFill>
              </a:rPr>
              <a:t>discriminazione di prezzo</a:t>
            </a:r>
            <a:r>
              <a:rPr lang="it-IT" altLang="en-US" sz="2800" dirty="0"/>
              <a:t> </a:t>
            </a:r>
            <a:r>
              <a:rPr lang="it-IT" altLang="en-US" sz="2800" dirty="0">
                <a:solidFill>
                  <a:srgbClr val="FF0000"/>
                </a:solidFill>
              </a:rPr>
              <a:t>(DP)</a:t>
            </a:r>
            <a:r>
              <a:rPr lang="it-IT" altLang="en-US" sz="2800" dirty="0"/>
              <a:t> si intende la possibilità per il monopolista di violare la </a:t>
            </a:r>
            <a:r>
              <a:rPr lang="it-IT" altLang="en-US" sz="2800" u="sng" dirty="0"/>
              <a:t>legge del prezzo unico</a:t>
            </a:r>
            <a:r>
              <a:rPr lang="it-IT" altLang="en-US" sz="2800" dirty="0"/>
              <a:t>, cioè il fatto che tutte le unità debbano essere vendute allo stesso prezzo.</a:t>
            </a:r>
          </a:p>
          <a:p>
            <a:pPr eaLnBrk="1" hangingPunct="1">
              <a:lnSpc>
                <a:spcPct val="85000"/>
              </a:lnSpc>
              <a:tabLst>
                <a:tab pos="333358" algn="l"/>
                <a:tab pos="744501" algn="l"/>
              </a:tabLst>
            </a:pPr>
            <a:r>
              <a:rPr lang="it-IT" altLang="en-US" sz="2800" dirty="0"/>
              <a:t>Esistono tre </a:t>
            </a:r>
            <a:r>
              <a:rPr lang="it-IT" altLang="en-US" sz="2800" dirty="0">
                <a:solidFill>
                  <a:srgbClr val="FF0000"/>
                </a:solidFill>
              </a:rPr>
              <a:t>tipi di DP</a:t>
            </a:r>
            <a:r>
              <a:rPr lang="it-IT" altLang="en-US" sz="2800" dirty="0"/>
              <a:t>:</a:t>
            </a:r>
          </a:p>
          <a:p>
            <a:pPr lvl="1" eaLnBrk="1" hangingPunct="1">
              <a:lnSpc>
                <a:spcPct val="85000"/>
              </a:lnSpc>
              <a:tabLst>
                <a:tab pos="333358" algn="l"/>
                <a:tab pos="744501" algn="l"/>
              </a:tabLst>
            </a:pPr>
            <a:r>
              <a:rPr lang="it-IT" altLang="en-US" dirty="0"/>
              <a:t>Vendere lo stesso bene </a:t>
            </a:r>
            <a:r>
              <a:rPr lang="it-IT" altLang="en-US" u="sng" dirty="0"/>
              <a:t>a prezzo diverso a clienti diversi</a:t>
            </a:r>
            <a:r>
              <a:rPr lang="it-IT" altLang="en-US" dirty="0"/>
              <a:t>. </a:t>
            </a:r>
          </a:p>
          <a:p>
            <a:pPr lvl="1" eaLnBrk="1" hangingPunct="1">
              <a:lnSpc>
                <a:spcPct val="85000"/>
              </a:lnSpc>
              <a:tabLst>
                <a:tab pos="333358" algn="l"/>
                <a:tab pos="744501" algn="l"/>
              </a:tabLst>
            </a:pPr>
            <a:r>
              <a:rPr lang="it-IT" altLang="en-US" dirty="0"/>
              <a:t> Vendere lo stesso bene </a:t>
            </a:r>
            <a:r>
              <a:rPr lang="it-IT" altLang="en-US" u="sng" dirty="0"/>
              <a:t>allo stesso cliente a prezzi diversi</a:t>
            </a:r>
            <a:r>
              <a:rPr lang="it-IT" altLang="en-US" dirty="0"/>
              <a:t> in base alla quantità acquistata (</a:t>
            </a:r>
            <a:r>
              <a:rPr lang="it-IT" altLang="en-US" i="1" dirty="0"/>
              <a:t>sconto sulla quantità, 2-parts </a:t>
            </a:r>
            <a:r>
              <a:rPr lang="it-IT" altLang="en-US" i="1" dirty="0" err="1"/>
              <a:t>tariff</a:t>
            </a:r>
            <a:r>
              <a:rPr lang="it-IT" altLang="en-US" dirty="0"/>
              <a:t>).</a:t>
            </a:r>
          </a:p>
          <a:p>
            <a:pPr lvl="1" eaLnBrk="1" hangingPunct="1">
              <a:lnSpc>
                <a:spcPct val="85000"/>
              </a:lnSpc>
              <a:tabLst>
                <a:tab pos="333358" algn="l"/>
                <a:tab pos="744501" algn="l"/>
              </a:tabLst>
            </a:pPr>
            <a:r>
              <a:rPr lang="it-IT" altLang="en-US" dirty="0"/>
              <a:t> </a:t>
            </a:r>
            <a:r>
              <a:rPr lang="it-IT" altLang="en-US" u="sng" dirty="0"/>
              <a:t>Un mix tra le due</a:t>
            </a:r>
            <a:r>
              <a:rPr lang="it-IT" altLang="en-US" dirty="0"/>
              <a:t>: un prezzo diverso per ogni cliente e per ogni unità di bene acquistato.</a:t>
            </a:r>
          </a:p>
          <a:p>
            <a:pPr eaLnBrk="1" hangingPunct="1">
              <a:lnSpc>
                <a:spcPct val="85000"/>
              </a:lnSpc>
              <a:tabLst>
                <a:tab pos="333358" algn="l"/>
                <a:tab pos="744501" algn="l"/>
              </a:tabLst>
            </a:pPr>
            <a:r>
              <a:rPr lang="it-IT" altLang="en-US" sz="2800" dirty="0"/>
              <a:t>Lo scopo per cui il monopolista pratica la DP è ovvio: aumentare il suo profitto!</a:t>
            </a:r>
          </a:p>
          <a:p>
            <a:pPr eaLnBrk="1" hangingPunct="1">
              <a:lnSpc>
                <a:spcPct val="85000"/>
              </a:lnSpc>
              <a:tabLst>
                <a:tab pos="333358" algn="l"/>
                <a:tab pos="744501" algn="l"/>
              </a:tabLst>
            </a:pPr>
            <a:r>
              <a:rPr lang="it-IT" altLang="en-US" sz="2800" dirty="0"/>
              <a:t>La DP è impossibile in un mercato PC: per poterla praticare è necessario avere </a:t>
            </a:r>
            <a:r>
              <a:rPr lang="it-IT" altLang="en-US" sz="2800" u="sng" dirty="0"/>
              <a:t>potere di mercato</a:t>
            </a:r>
            <a:r>
              <a:rPr lang="it-IT" altLang="en-US" sz="2800" dirty="0"/>
              <a:t> (quindi non riguarda il solo monopolio, ma tutte le forme di mercato non PC).</a:t>
            </a:r>
          </a:p>
        </p:txBody>
      </p:sp>
    </p:spTree>
    <p:extLst>
      <p:ext uri="{BB962C8B-B14F-4D97-AF65-F5344CB8AC3E}">
        <p14:creationId xmlns:p14="http://schemas.microsoft.com/office/powerpoint/2010/main" val="241154371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7147">
                                            <p:txEl>
                                              <p:pRg st="2" end="2"/>
                                            </p:txEl>
                                          </p:spTgt>
                                        </p:tgtEl>
                                        <p:attrNameLst>
                                          <p:attrName>style.visibility</p:attrName>
                                        </p:attrNameLst>
                                      </p:cBhvr>
                                      <p:to>
                                        <p:strVal val="visible"/>
                                      </p:to>
                                    </p:set>
                                    <p:animEffect transition="in" filter="wipe(left)">
                                      <p:cBhvr>
                                        <p:cTn id="7" dur="500"/>
                                        <p:tgtEl>
                                          <p:spTgt spid="347147">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47147">
                                            <p:txEl>
                                              <p:pRg st="3" end="3"/>
                                            </p:txEl>
                                          </p:spTgt>
                                        </p:tgtEl>
                                        <p:attrNameLst>
                                          <p:attrName>style.visibility</p:attrName>
                                        </p:attrNameLst>
                                      </p:cBhvr>
                                      <p:to>
                                        <p:strVal val="visible"/>
                                      </p:to>
                                    </p:set>
                                    <p:animEffect transition="in" filter="wipe(left)">
                                      <p:cBhvr>
                                        <p:cTn id="10" dur="500"/>
                                        <p:tgtEl>
                                          <p:spTgt spid="347147">
                                            <p:txEl>
                                              <p:pRg st="3" end="3"/>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47147">
                                            <p:txEl>
                                              <p:pRg st="4" end="4"/>
                                            </p:txEl>
                                          </p:spTgt>
                                        </p:tgtEl>
                                        <p:attrNameLst>
                                          <p:attrName>style.visibility</p:attrName>
                                        </p:attrNameLst>
                                      </p:cBhvr>
                                      <p:to>
                                        <p:strVal val="visible"/>
                                      </p:to>
                                    </p:set>
                                    <p:animEffect transition="in" filter="wipe(left)">
                                      <p:cBhvr>
                                        <p:cTn id="13" dur="500"/>
                                        <p:tgtEl>
                                          <p:spTgt spid="347147">
                                            <p:txEl>
                                              <p:pRg st="4" end="4"/>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47147">
                                            <p:txEl>
                                              <p:pRg st="5" end="5"/>
                                            </p:txEl>
                                          </p:spTgt>
                                        </p:tgtEl>
                                        <p:attrNameLst>
                                          <p:attrName>style.visibility</p:attrName>
                                        </p:attrNameLst>
                                      </p:cBhvr>
                                      <p:to>
                                        <p:strVal val="visible"/>
                                      </p:to>
                                    </p:set>
                                    <p:animEffect transition="in" filter="wipe(left)">
                                      <p:cBhvr>
                                        <p:cTn id="18" dur="500"/>
                                        <p:tgtEl>
                                          <p:spTgt spid="347147">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47147">
                                            <p:txEl>
                                              <p:pRg st="6" end="6"/>
                                            </p:txEl>
                                          </p:spTgt>
                                        </p:tgtEl>
                                        <p:attrNameLst>
                                          <p:attrName>style.visibility</p:attrName>
                                        </p:attrNameLst>
                                      </p:cBhvr>
                                      <p:to>
                                        <p:strVal val="visible"/>
                                      </p:to>
                                    </p:set>
                                    <p:animEffect transition="in" filter="wipe(left)">
                                      <p:cBhvr>
                                        <p:cTn id="23" dur="500"/>
                                        <p:tgtEl>
                                          <p:spTgt spid="347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47"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4698" name="Rectangle 10"/>
          <p:cNvSpPr>
            <a:spLocks noGrp="1" noChangeArrowheads="1"/>
          </p:cNvSpPr>
          <p:nvPr>
            <p:ph type="title"/>
          </p:nvPr>
        </p:nvSpPr>
        <p:spPr>
          <a:xfrm>
            <a:off x="2209800" y="0"/>
            <a:ext cx="80772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Caratteristiche del monopolio</a:t>
            </a:r>
          </a:p>
        </p:txBody>
      </p:sp>
      <p:sp>
        <p:nvSpPr>
          <p:cNvPr id="302091" name="Rectangle 11"/>
          <p:cNvSpPr>
            <a:spLocks noGrp="1" noChangeArrowheads="1"/>
          </p:cNvSpPr>
          <p:nvPr>
            <p:ph type="body" idx="1"/>
          </p:nvPr>
        </p:nvSpPr>
        <p:spPr>
          <a:xfrm>
            <a:off x="0" y="664629"/>
            <a:ext cx="12192000" cy="6040971"/>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4501" algn="l"/>
              </a:tabLst>
            </a:pPr>
            <a:r>
              <a:rPr lang="it-IT" altLang="en-US" sz="2600" dirty="0"/>
              <a:t>Il monopolio è la forma di mercato agli antipodi della PC.</a:t>
            </a:r>
          </a:p>
          <a:p>
            <a:pPr eaLnBrk="1" hangingPunct="1">
              <a:lnSpc>
                <a:spcPct val="80000"/>
              </a:lnSpc>
              <a:tabLst>
                <a:tab pos="333358" algn="l"/>
                <a:tab pos="744501" algn="l"/>
              </a:tabLst>
            </a:pPr>
            <a:r>
              <a:rPr lang="it-IT" altLang="en-US" sz="2600" dirty="0"/>
              <a:t>Un’impresa è considerata </a:t>
            </a:r>
            <a:r>
              <a:rPr lang="it-IT" altLang="en-US" sz="2600" dirty="0">
                <a:solidFill>
                  <a:srgbClr val="FF0000"/>
                </a:solidFill>
              </a:rPr>
              <a:t>monopolista</a:t>
            </a:r>
            <a:r>
              <a:rPr lang="it-IT" altLang="en-US" sz="2600" dirty="0"/>
              <a:t> se: </a:t>
            </a:r>
          </a:p>
          <a:p>
            <a:pPr lvl="1" eaLnBrk="1" hangingPunct="1">
              <a:lnSpc>
                <a:spcPct val="80000"/>
              </a:lnSpc>
              <a:tabLst>
                <a:tab pos="333358" algn="l"/>
                <a:tab pos="744501" algn="l"/>
              </a:tabLst>
            </a:pPr>
            <a:r>
              <a:rPr lang="it-IT" altLang="en-US" sz="2600" dirty="0"/>
              <a:t>… è l’unica che vende un certo prodotto &amp;</a:t>
            </a:r>
          </a:p>
          <a:p>
            <a:pPr lvl="1" eaLnBrk="1" hangingPunct="1">
              <a:lnSpc>
                <a:spcPct val="80000"/>
              </a:lnSpc>
              <a:tabLst>
                <a:tab pos="333358" algn="l"/>
                <a:tab pos="744501" algn="l"/>
              </a:tabLst>
            </a:pPr>
            <a:r>
              <a:rPr lang="it-IT" altLang="en-US" sz="2600" dirty="0"/>
              <a:t>… il prodotto non ha dei buoni sostituti &amp;</a:t>
            </a:r>
          </a:p>
          <a:p>
            <a:pPr lvl="1" eaLnBrk="1" hangingPunct="1">
              <a:lnSpc>
                <a:spcPct val="80000"/>
              </a:lnSpc>
              <a:tabLst>
                <a:tab pos="333358" algn="l"/>
                <a:tab pos="744501" algn="l"/>
              </a:tabLst>
            </a:pPr>
            <a:r>
              <a:rPr lang="it-IT" altLang="en-US" sz="2600" dirty="0"/>
              <a:t>… non esiste possibilità di entrata nel mercato per altre imprese.</a:t>
            </a:r>
          </a:p>
          <a:p>
            <a:pPr eaLnBrk="1" hangingPunct="1">
              <a:lnSpc>
                <a:spcPct val="80000"/>
              </a:lnSpc>
              <a:tabLst>
                <a:tab pos="333358" algn="l"/>
                <a:tab pos="744501" algn="l"/>
              </a:tabLst>
            </a:pPr>
            <a:r>
              <a:rPr lang="it-IT" altLang="en-US" sz="2600" dirty="0"/>
              <a:t>Le prime due condizioni garantiscono l’assenza di </a:t>
            </a:r>
            <a:r>
              <a:rPr lang="it-IT" altLang="en-US" sz="2600" dirty="0">
                <a:solidFill>
                  <a:srgbClr val="FF0000"/>
                </a:solidFill>
              </a:rPr>
              <a:t>concorrenza effettiva</a:t>
            </a:r>
            <a:r>
              <a:rPr lang="it-IT" altLang="en-US" sz="2600" dirty="0"/>
              <a:t>, la terza l’assenza di </a:t>
            </a:r>
            <a:r>
              <a:rPr lang="it-IT" altLang="en-US" sz="2600" dirty="0">
                <a:solidFill>
                  <a:srgbClr val="FF0000"/>
                </a:solidFill>
              </a:rPr>
              <a:t>concorrenza potenziale</a:t>
            </a:r>
            <a:r>
              <a:rPr lang="it-IT" altLang="en-US" sz="2600" dirty="0"/>
              <a:t>. </a:t>
            </a:r>
          </a:p>
          <a:p>
            <a:pPr eaLnBrk="1" hangingPunct="1">
              <a:lnSpc>
                <a:spcPct val="80000"/>
              </a:lnSpc>
              <a:tabLst>
                <a:tab pos="333358" algn="l"/>
                <a:tab pos="744501" algn="l"/>
              </a:tabLst>
            </a:pPr>
            <a:r>
              <a:rPr lang="it-IT" altLang="en-US" sz="2600" dirty="0"/>
              <a:t>La conseguenza è che il monopolista ha potere di mercato sul prezzo del prodotto. Quindi non è </a:t>
            </a:r>
            <a:r>
              <a:rPr lang="it-IT" altLang="en-US" sz="2600" i="1" dirty="0" err="1"/>
              <a:t>price-taker</a:t>
            </a:r>
            <a:r>
              <a:rPr lang="it-IT" altLang="en-US" sz="2600" dirty="0"/>
              <a:t>, ma </a:t>
            </a:r>
            <a:r>
              <a:rPr lang="it-IT" altLang="en-US" sz="2600" i="1" dirty="0" err="1">
                <a:solidFill>
                  <a:srgbClr val="FF0000"/>
                </a:solidFill>
              </a:rPr>
              <a:t>price</a:t>
            </a:r>
            <a:r>
              <a:rPr lang="it-IT" altLang="en-US" sz="2600" i="1" dirty="0">
                <a:solidFill>
                  <a:srgbClr val="FF0000"/>
                </a:solidFill>
              </a:rPr>
              <a:t>-maker</a:t>
            </a:r>
            <a:r>
              <a:rPr lang="it-IT" altLang="en-US" sz="2600" dirty="0"/>
              <a:t>.</a:t>
            </a:r>
          </a:p>
          <a:p>
            <a:pPr eaLnBrk="1" hangingPunct="1">
              <a:lnSpc>
                <a:spcPct val="80000"/>
              </a:lnSpc>
              <a:tabLst>
                <a:tab pos="333358" algn="l"/>
                <a:tab pos="744501" algn="l"/>
              </a:tabLst>
            </a:pPr>
            <a:r>
              <a:rPr lang="it-IT" altLang="en-US" sz="2600" dirty="0"/>
              <a:t>Quanto sono diffusi i monopoli?</a:t>
            </a:r>
          </a:p>
          <a:p>
            <a:pPr lvl="1" eaLnBrk="1" hangingPunct="1">
              <a:lnSpc>
                <a:spcPct val="80000"/>
              </a:lnSpc>
              <a:tabLst>
                <a:tab pos="333358" algn="l"/>
                <a:tab pos="744501" algn="l"/>
              </a:tabLst>
            </a:pPr>
            <a:r>
              <a:rPr lang="it-IT" altLang="en-US" sz="2600" dirty="0"/>
              <a:t> E’ una questione di grado: spesso le imprese hanno un certo potere sul prezzo perché i prodotti sono </a:t>
            </a:r>
            <a:r>
              <a:rPr lang="it-IT" altLang="en-US" sz="2600" u="sng" dirty="0"/>
              <a:t>differenziati</a:t>
            </a:r>
            <a:r>
              <a:rPr lang="it-IT" altLang="en-US" sz="2600" dirty="0"/>
              <a:t>, ma…</a:t>
            </a:r>
          </a:p>
          <a:p>
            <a:pPr lvl="1" eaLnBrk="1" hangingPunct="1">
              <a:lnSpc>
                <a:spcPct val="80000"/>
              </a:lnSpc>
              <a:tabLst>
                <a:tab pos="333358" algn="l"/>
                <a:tab pos="744501" algn="l"/>
              </a:tabLst>
            </a:pPr>
            <a:r>
              <a:rPr lang="it-IT" altLang="en-US" sz="2600" dirty="0"/>
              <a:t>… </a:t>
            </a:r>
            <a:r>
              <a:rPr lang="it-IT" altLang="en-US" sz="2600" u="sng" dirty="0"/>
              <a:t>non basta avere potere di mercato per essere un monopolio</a:t>
            </a:r>
            <a:r>
              <a:rPr lang="it-IT" altLang="en-US" sz="2600" dirty="0"/>
              <a:t> &amp;</a:t>
            </a:r>
          </a:p>
          <a:p>
            <a:pPr lvl="1" eaLnBrk="1" hangingPunct="1">
              <a:lnSpc>
                <a:spcPct val="80000"/>
              </a:lnSpc>
              <a:tabLst>
                <a:tab pos="333358" algn="l"/>
                <a:tab pos="744501" algn="l"/>
              </a:tabLst>
            </a:pPr>
            <a:r>
              <a:rPr lang="it-IT" altLang="en-US" sz="2600" dirty="0"/>
              <a:t> … i veri monopoli sono rari perché è raro che vi siano prodotti davvero unici. Quindi anche il monopolio </a:t>
            </a:r>
            <a:r>
              <a:rPr lang="it-IT" altLang="en-US" sz="2600" u="sng" dirty="0"/>
              <a:t>puro</a:t>
            </a:r>
            <a:r>
              <a:rPr lang="it-IT" altLang="en-US" sz="2600" dirty="0"/>
              <a:t> è in un certo senso </a:t>
            </a:r>
            <a:r>
              <a:rPr lang="it-IT" altLang="en-US" sz="2600" u="sng" dirty="0"/>
              <a:t>un caso ideale</a:t>
            </a:r>
            <a:r>
              <a:rPr lang="it-IT" altLang="en-US" sz="2600" dirty="0"/>
              <a:t> come la concorrenza perfetta.</a:t>
            </a:r>
          </a:p>
        </p:txBody>
      </p:sp>
    </p:spTree>
    <p:extLst>
      <p:ext uri="{BB962C8B-B14F-4D97-AF65-F5344CB8AC3E}">
        <p14:creationId xmlns:p14="http://schemas.microsoft.com/office/powerpoint/2010/main" val="405619678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2091">
                                            <p:txEl>
                                              <p:pRg st="5" end="5"/>
                                            </p:txEl>
                                          </p:spTgt>
                                        </p:tgtEl>
                                        <p:attrNameLst>
                                          <p:attrName>style.visibility</p:attrName>
                                        </p:attrNameLst>
                                      </p:cBhvr>
                                      <p:to>
                                        <p:strVal val="visible"/>
                                      </p:to>
                                    </p:set>
                                    <p:animEffect transition="in" filter="wipe(left)">
                                      <p:cBhvr>
                                        <p:cTn id="7" dur="500"/>
                                        <p:tgtEl>
                                          <p:spTgt spid="302091">
                                            <p:txEl>
                                              <p:pRg st="5" end="5"/>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02091">
                                            <p:txEl>
                                              <p:pRg st="6" end="6"/>
                                            </p:txEl>
                                          </p:spTgt>
                                        </p:tgtEl>
                                        <p:attrNameLst>
                                          <p:attrName>style.visibility</p:attrName>
                                        </p:attrNameLst>
                                      </p:cBhvr>
                                      <p:to>
                                        <p:strVal val="visible"/>
                                      </p:to>
                                    </p:set>
                                    <p:animEffect transition="in" filter="wipe(left)">
                                      <p:cBhvr>
                                        <p:cTn id="10" dur="500"/>
                                        <p:tgtEl>
                                          <p:spTgt spid="302091">
                                            <p:txEl>
                                              <p:pRg st="6" end="6"/>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02091">
                                            <p:txEl>
                                              <p:pRg st="7" end="7"/>
                                            </p:txEl>
                                          </p:spTgt>
                                        </p:tgtEl>
                                        <p:attrNameLst>
                                          <p:attrName>style.visibility</p:attrName>
                                        </p:attrNameLst>
                                      </p:cBhvr>
                                      <p:to>
                                        <p:strVal val="visible"/>
                                      </p:to>
                                    </p:set>
                                    <p:animEffect transition="in" filter="wipe(left)">
                                      <p:cBhvr>
                                        <p:cTn id="15" dur="500"/>
                                        <p:tgtEl>
                                          <p:spTgt spid="302091">
                                            <p:txEl>
                                              <p:pRg st="7" end="7"/>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02091">
                                            <p:txEl>
                                              <p:pRg st="8" end="8"/>
                                            </p:txEl>
                                          </p:spTgt>
                                        </p:tgtEl>
                                        <p:attrNameLst>
                                          <p:attrName>style.visibility</p:attrName>
                                        </p:attrNameLst>
                                      </p:cBhvr>
                                      <p:to>
                                        <p:strVal val="visible"/>
                                      </p:to>
                                    </p:set>
                                    <p:animEffect transition="in" filter="wipe(left)">
                                      <p:cBhvr>
                                        <p:cTn id="18" dur="500"/>
                                        <p:tgtEl>
                                          <p:spTgt spid="302091">
                                            <p:txEl>
                                              <p:pRg st="8" end="8"/>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02091">
                                            <p:txEl>
                                              <p:pRg st="9" end="9"/>
                                            </p:txEl>
                                          </p:spTgt>
                                        </p:tgtEl>
                                        <p:attrNameLst>
                                          <p:attrName>style.visibility</p:attrName>
                                        </p:attrNameLst>
                                      </p:cBhvr>
                                      <p:to>
                                        <p:strVal val="visible"/>
                                      </p:to>
                                    </p:set>
                                    <p:animEffect transition="in" filter="wipe(left)">
                                      <p:cBhvr>
                                        <p:cTn id="21" dur="500"/>
                                        <p:tgtEl>
                                          <p:spTgt spid="302091">
                                            <p:txEl>
                                              <p:pRg st="9" end="9"/>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02091">
                                            <p:txEl>
                                              <p:pRg st="10" end="10"/>
                                            </p:txEl>
                                          </p:spTgt>
                                        </p:tgtEl>
                                        <p:attrNameLst>
                                          <p:attrName>style.visibility</p:attrName>
                                        </p:attrNameLst>
                                      </p:cBhvr>
                                      <p:to>
                                        <p:strVal val="visible"/>
                                      </p:to>
                                    </p:set>
                                    <p:animEffect transition="in" filter="wipe(left)">
                                      <p:cBhvr>
                                        <p:cTn id="24" dur="500"/>
                                        <p:tgtEl>
                                          <p:spTgt spid="30209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9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9" name="Rectangle 3" descr="Diagonali tratteggiate verso l'alto"/>
          <p:cNvSpPr>
            <a:spLocks noChangeArrowheads="1"/>
          </p:cNvSpPr>
          <p:nvPr/>
        </p:nvSpPr>
        <p:spPr bwMode="auto">
          <a:xfrm>
            <a:off x="3276600" y="2133600"/>
            <a:ext cx="2133600" cy="1676400"/>
          </a:xfrm>
          <a:prstGeom prst="rect">
            <a:avLst/>
          </a:prstGeom>
          <a:blipFill>
            <a:blip r:embed="rId3"/>
            <a:tile tx="0" ty="0" sx="100000" sy="100000" flip="none" algn="tl"/>
          </a:blipFill>
          <a:ln>
            <a:noFill/>
          </a:ln>
          <a:effectLs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7940" name="Line 4"/>
          <p:cNvSpPr>
            <a:spLocks noChangeShapeType="1"/>
          </p:cNvSpPr>
          <p:nvPr/>
        </p:nvSpPr>
        <p:spPr bwMode="auto">
          <a:xfrm flipV="1">
            <a:off x="3276600" y="1371600"/>
            <a:ext cx="0" cy="35814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67941" name="Line 5"/>
          <p:cNvSpPr>
            <a:spLocks noChangeShapeType="1"/>
          </p:cNvSpPr>
          <p:nvPr/>
        </p:nvSpPr>
        <p:spPr bwMode="auto">
          <a:xfrm flipH="1">
            <a:off x="3276600" y="4953000"/>
            <a:ext cx="5029200" cy="0"/>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67942" name="Line 6"/>
          <p:cNvSpPr>
            <a:spLocks noChangeShapeType="1"/>
          </p:cNvSpPr>
          <p:nvPr/>
        </p:nvSpPr>
        <p:spPr bwMode="auto">
          <a:xfrm>
            <a:off x="3276600" y="3810000"/>
            <a:ext cx="4876800" cy="0"/>
          </a:xfrm>
          <a:prstGeom prst="line">
            <a:avLst/>
          </a:prstGeom>
          <a:noFill/>
          <a:ln w="3810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cxnSp>
        <p:nvCxnSpPr>
          <p:cNvPr id="167943" name="AutoShape 7"/>
          <p:cNvCxnSpPr>
            <a:cxnSpLocks noChangeShapeType="1"/>
          </p:cNvCxnSpPr>
          <p:nvPr/>
        </p:nvCxnSpPr>
        <p:spPr bwMode="auto">
          <a:xfrm>
            <a:off x="3276600" y="2133600"/>
            <a:ext cx="4267200" cy="1219200"/>
          </a:xfrm>
          <a:prstGeom prst="bentConnector3">
            <a:avLst>
              <a:gd name="adj1" fmla="val 50000"/>
            </a:avLst>
          </a:prstGeom>
          <a:noFill/>
          <a:ln w="28575">
            <a:solidFill>
              <a:schemeClr val="accent2"/>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7944" name="Line 8"/>
          <p:cNvSpPr>
            <a:spLocks noChangeShapeType="1"/>
          </p:cNvSpPr>
          <p:nvPr/>
        </p:nvSpPr>
        <p:spPr bwMode="auto">
          <a:xfrm>
            <a:off x="7543800" y="3352800"/>
            <a:ext cx="0" cy="160020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67945" name="Line 9"/>
          <p:cNvSpPr>
            <a:spLocks noChangeShapeType="1"/>
          </p:cNvSpPr>
          <p:nvPr/>
        </p:nvSpPr>
        <p:spPr bwMode="auto">
          <a:xfrm>
            <a:off x="5410200" y="3352800"/>
            <a:ext cx="0" cy="16002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67946" name="Text Box 10"/>
          <p:cNvSpPr txBox="1">
            <a:spLocks noChangeArrowheads="1"/>
          </p:cNvSpPr>
          <p:nvPr/>
        </p:nvSpPr>
        <p:spPr bwMode="auto">
          <a:xfrm>
            <a:off x="2743203" y="1981203"/>
            <a:ext cx="49244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600">
                <a:solidFill>
                  <a:srgbClr val="000000"/>
                </a:solidFill>
              </a:rPr>
              <a:t>300</a:t>
            </a:r>
          </a:p>
        </p:txBody>
      </p:sp>
      <p:sp>
        <p:nvSpPr>
          <p:cNvPr id="167947" name="Text Box 11"/>
          <p:cNvSpPr txBox="1">
            <a:spLocks noChangeArrowheads="1"/>
          </p:cNvSpPr>
          <p:nvPr/>
        </p:nvSpPr>
        <p:spPr bwMode="auto">
          <a:xfrm>
            <a:off x="2743203" y="3657603"/>
            <a:ext cx="49244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600">
                <a:solidFill>
                  <a:srgbClr val="000000"/>
                </a:solidFill>
              </a:rPr>
              <a:t>100</a:t>
            </a:r>
          </a:p>
        </p:txBody>
      </p:sp>
      <p:sp>
        <p:nvSpPr>
          <p:cNvPr id="167948" name="Text Box 12"/>
          <p:cNvSpPr txBox="1">
            <a:spLocks noChangeArrowheads="1"/>
          </p:cNvSpPr>
          <p:nvPr/>
        </p:nvSpPr>
        <p:spPr bwMode="auto">
          <a:xfrm>
            <a:off x="2743203" y="3200403"/>
            <a:ext cx="49244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600">
                <a:solidFill>
                  <a:srgbClr val="000000"/>
                </a:solidFill>
              </a:rPr>
              <a:t>150</a:t>
            </a:r>
          </a:p>
        </p:txBody>
      </p:sp>
      <p:sp>
        <p:nvSpPr>
          <p:cNvPr id="167949" name="Text Box 13"/>
          <p:cNvSpPr txBox="1">
            <a:spLocks noChangeArrowheads="1"/>
          </p:cNvSpPr>
          <p:nvPr/>
        </p:nvSpPr>
        <p:spPr bwMode="auto">
          <a:xfrm>
            <a:off x="8077203" y="3581403"/>
            <a:ext cx="224401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600">
                <a:solidFill>
                  <a:srgbClr val="000000"/>
                </a:solidFill>
              </a:rPr>
              <a:t>Costo medio e marginale</a:t>
            </a:r>
          </a:p>
        </p:txBody>
      </p:sp>
      <p:sp>
        <p:nvSpPr>
          <p:cNvPr id="167950" name="Text Box 14"/>
          <p:cNvSpPr txBox="1">
            <a:spLocks noChangeArrowheads="1"/>
          </p:cNvSpPr>
          <p:nvPr/>
        </p:nvSpPr>
        <p:spPr bwMode="auto">
          <a:xfrm>
            <a:off x="5405605" y="2667003"/>
            <a:ext cx="108234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800">
                <a:solidFill>
                  <a:srgbClr val="000000"/>
                </a:solidFill>
              </a:rPr>
              <a:t>Domanda</a:t>
            </a:r>
          </a:p>
        </p:txBody>
      </p:sp>
      <p:sp>
        <p:nvSpPr>
          <p:cNvPr id="167951" name="Text Box 15"/>
          <p:cNvSpPr txBox="1">
            <a:spLocks noChangeArrowheads="1"/>
          </p:cNvSpPr>
          <p:nvPr/>
        </p:nvSpPr>
        <p:spPr bwMode="auto">
          <a:xfrm>
            <a:off x="6086574" y="990602"/>
            <a:ext cx="3478837" cy="954107"/>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400" dirty="0" err="1">
                <a:solidFill>
                  <a:srgbClr val="000000"/>
                </a:solidFill>
              </a:rPr>
              <a:t>Hp</a:t>
            </a:r>
            <a:r>
              <a:rPr lang="it-IT" altLang="en-US" sz="1400" dirty="0">
                <a:solidFill>
                  <a:srgbClr val="000000"/>
                </a:solidFill>
              </a:rPr>
              <a:t>: due categorie di consumatori</a:t>
            </a:r>
          </a:p>
          <a:p>
            <a:pPr fontAlgn="base">
              <a:spcBef>
                <a:spcPct val="0"/>
              </a:spcBef>
              <a:spcAft>
                <a:spcPct val="0"/>
              </a:spcAft>
              <a:buFontTx/>
              <a:buNone/>
            </a:pPr>
            <a:r>
              <a:rPr lang="it-IT" altLang="en-US" sz="1400" dirty="0">
                <a:solidFill>
                  <a:srgbClr val="000000"/>
                </a:solidFill>
              </a:rPr>
              <a:t>Clienti business: disponibilità a pagare = 300</a:t>
            </a:r>
          </a:p>
          <a:p>
            <a:pPr fontAlgn="base">
              <a:spcBef>
                <a:spcPct val="0"/>
              </a:spcBef>
              <a:spcAft>
                <a:spcPct val="0"/>
              </a:spcAft>
              <a:buFontTx/>
              <a:buNone/>
            </a:pPr>
            <a:r>
              <a:rPr lang="it-IT" altLang="en-US" sz="1400" dirty="0">
                <a:solidFill>
                  <a:srgbClr val="000000"/>
                </a:solidFill>
              </a:rPr>
              <a:t>Clienti economy: disponibilità a pagare = 150</a:t>
            </a:r>
          </a:p>
          <a:p>
            <a:pPr fontAlgn="base">
              <a:spcBef>
                <a:spcPct val="0"/>
              </a:spcBef>
              <a:spcAft>
                <a:spcPct val="0"/>
              </a:spcAft>
              <a:buFontTx/>
              <a:buNone/>
            </a:pPr>
            <a:r>
              <a:rPr lang="it-IT" altLang="en-US" sz="1400" dirty="0">
                <a:solidFill>
                  <a:srgbClr val="000000"/>
                </a:solidFill>
              </a:rPr>
              <a:t>Costo medio e marginale = 100</a:t>
            </a:r>
          </a:p>
        </p:txBody>
      </p:sp>
      <p:sp>
        <p:nvSpPr>
          <p:cNvPr id="167952" name="Text Box 16" descr="Griglia larga"/>
          <p:cNvSpPr txBox="1">
            <a:spLocks noChangeArrowheads="1"/>
          </p:cNvSpPr>
          <p:nvPr/>
        </p:nvSpPr>
        <p:spPr bwMode="auto">
          <a:xfrm>
            <a:off x="5087783" y="5014915"/>
            <a:ext cx="492443"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250</a:t>
            </a:r>
          </a:p>
        </p:txBody>
      </p:sp>
      <p:sp>
        <p:nvSpPr>
          <p:cNvPr id="167953" name="Text Box 17" descr="Griglia larga"/>
          <p:cNvSpPr txBox="1">
            <a:spLocks noChangeArrowheads="1"/>
          </p:cNvSpPr>
          <p:nvPr/>
        </p:nvSpPr>
        <p:spPr bwMode="auto">
          <a:xfrm>
            <a:off x="2435440" y="1295403"/>
            <a:ext cx="744114"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Prezzo</a:t>
            </a:r>
          </a:p>
        </p:txBody>
      </p:sp>
      <p:sp>
        <p:nvSpPr>
          <p:cNvPr id="167954" name="Text Box 18" descr="Griglia larga"/>
          <p:cNvSpPr txBox="1">
            <a:spLocks noChangeArrowheads="1"/>
          </p:cNvSpPr>
          <p:nvPr/>
        </p:nvSpPr>
        <p:spPr bwMode="auto">
          <a:xfrm>
            <a:off x="8152900" y="5029203"/>
            <a:ext cx="893193"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Quantità</a:t>
            </a:r>
          </a:p>
        </p:txBody>
      </p:sp>
      <p:sp>
        <p:nvSpPr>
          <p:cNvPr id="167955" name="Line 19"/>
          <p:cNvSpPr>
            <a:spLocks noChangeShapeType="1"/>
          </p:cNvSpPr>
          <p:nvPr/>
        </p:nvSpPr>
        <p:spPr bwMode="auto">
          <a:xfrm flipH="1">
            <a:off x="3276600" y="3352800"/>
            <a:ext cx="2133600" cy="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67956" name="Text Box 20" descr="Griglia larga"/>
          <p:cNvSpPr txBox="1">
            <a:spLocks noChangeArrowheads="1"/>
          </p:cNvSpPr>
          <p:nvPr/>
        </p:nvSpPr>
        <p:spPr bwMode="auto">
          <a:xfrm>
            <a:off x="7237259" y="5029203"/>
            <a:ext cx="492443"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500</a:t>
            </a:r>
          </a:p>
        </p:txBody>
      </p:sp>
      <p:sp>
        <p:nvSpPr>
          <p:cNvPr id="167957" name="Text Box 21" descr="Griglia larga"/>
          <p:cNvSpPr txBox="1">
            <a:spLocks noChangeArrowheads="1"/>
          </p:cNvSpPr>
          <p:nvPr/>
        </p:nvSpPr>
        <p:spPr bwMode="auto">
          <a:xfrm>
            <a:off x="1980915" y="152404"/>
            <a:ext cx="184730"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endParaRPr lang="en-US" altLang="en-US" sz="2400">
              <a:solidFill>
                <a:srgbClr val="000000"/>
              </a:solidFill>
            </a:endParaRPr>
          </a:p>
        </p:txBody>
      </p:sp>
      <p:sp>
        <p:nvSpPr>
          <p:cNvPr id="167958" name="Text Box 22" descr="Griglia larga"/>
          <p:cNvSpPr txBox="1">
            <a:spLocks noChangeArrowheads="1"/>
          </p:cNvSpPr>
          <p:nvPr/>
        </p:nvSpPr>
        <p:spPr bwMode="auto">
          <a:xfrm>
            <a:off x="3048000" y="152403"/>
            <a:ext cx="6350000" cy="58477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a:solidFill>
                  <a:srgbClr val="000000"/>
                </a:solidFill>
              </a:rPr>
              <a:t>Discriminazione di prezzo: esempio 1</a:t>
            </a:r>
          </a:p>
        </p:txBody>
      </p:sp>
      <p:sp>
        <p:nvSpPr>
          <p:cNvPr id="167959" name="Text Box 23" descr="Griglia larga"/>
          <p:cNvSpPr txBox="1">
            <a:spLocks noChangeArrowheads="1"/>
          </p:cNvSpPr>
          <p:nvPr/>
        </p:nvSpPr>
        <p:spPr bwMode="auto">
          <a:xfrm>
            <a:off x="-24059" y="5668597"/>
            <a:ext cx="10852651" cy="830997"/>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dirty="0">
                <a:solidFill>
                  <a:srgbClr val="000000"/>
                </a:solidFill>
              </a:rPr>
              <a:t>Se la compagnia aerea imponesse un unico prezzo, pari a 150, per servire tutti i clienti,</a:t>
            </a:r>
          </a:p>
          <a:p>
            <a:pPr algn="ctr" fontAlgn="base">
              <a:spcBef>
                <a:spcPct val="0"/>
              </a:spcBef>
              <a:spcAft>
                <a:spcPct val="0"/>
              </a:spcAft>
              <a:buFontTx/>
              <a:buNone/>
            </a:pPr>
            <a:r>
              <a:rPr lang="it-IT" altLang="en-US" sz="2400" dirty="0">
                <a:solidFill>
                  <a:srgbClr val="000000"/>
                </a:solidFill>
              </a:rPr>
              <a:t>guadagnerebbe sicuramente di meno!</a:t>
            </a:r>
          </a:p>
        </p:txBody>
      </p:sp>
      <p:sp>
        <p:nvSpPr>
          <p:cNvPr id="167938" name="Rectangle 2" descr="Diagonali tratteggiate verso il basso"/>
          <p:cNvSpPr>
            <a:spLocks noChangeArrowheads="1"/>
          </p:cNvSpPr>
          <p:nvPr/>
        </p:nvSpPr>
        <p:spPr bwMode="auto">
          <a:xfrm>
            <a:off x="3317556" y="3358871"/>
            <a:ext cx="4226245" cy="439464"/>
          </a:xfrm>
          <a:prstGeom prst="rect">
            <a:avLst/>
          </a:prstGeom>
          <a:blipFill>
            <a:blip r:embed="rId4"/>
            <a:tile tx="0" ty="0" sx="100000" sy="100000" flip="none" algn="tl"/>
          </a:blipFill>
          <a:ln>
            <a:noFill/>
          </a:ln>
          <a:effectLs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 name="Rectangle 2" descr="Diagonali tratteggiate verso il basso"/>
          <p:cNvSpPr>
            <a:spLocks noChangeArrowheads="1"/>
          </p:cNvSpPr>
          <p:nvPr/>
        </p:nvSpPr>
        <p:spPr bwMode="auto">
          <a:xfrm>
            <a:off x="5405605" y="3373372"/>
            <a:ext cx="2117719" cy="439464"/>
          </a:xfrm>
          <a:prstGeom prst="rect">
            <a:avLst/>
          </a:prstGeom>
          <a:blipFill>
            <a:blip r:embed="rId5"/>
            <a:tile tx="0" ty="0" sx="100000" sy="100000" flip="none" algn="tl"/>
          </a:blipFill>
          <a:ln>
            <a:noFill/>
          </a:ln>
          <a:effectLs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 name="Rettangolo 1"/>
          <p:cNvSpPr/>
          <p:nvPr/>
        </p:nvSpPr>
        <p:spPr bwMode="auto">
          <a:xfrm>
            <a:off x="7584755" y="2207435"/>
            <a:ext cx="4280175" cy="728247"/>
          </a:xfrm>
          <a:prstGeom prst="rect">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8100000" scaled="1"/>
            <a:tileRect/>
          </a:gradFill>
          <a:ln w="12700" cap="flat" cmpd="sng" algn="ctr">
            <a:solidFill>
              <a:schemeClr val="bg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buFontTx/>
              <a:buNone/>
            </a:pPr>
            <a:r>
              <a:rPr lang="it-IT" altLang="en-US" sz="1400" dirty="0">
                <a:solidFill>
                  <a:srgbClr val="000000"/>
                </a:solidFill>
              </a:rPr>
              <a:t>Profitto senza PD = (150-100)500 = 25000</a:t>
            </a:r>
          </a:p>
          <a:p>
            <a:pPr fontAlgn="base">
              <a:spcBef>
                <a:spcPct val="0"/>
              </a:spcBef>
              <a:spcAft>
                <a:spcPct val="0"/>
              </a:spcAft>
              <a:buFontTx/>
              <a:buNone/>
            </a:pPr>
            <a:r>
              <a:rPr lang="it-IT" altLang="en-US" sz="1400" dirty="0">
                <a:solidFill>
                  <a:srgbClr val="000000"/>
                </a:solidFill>
              </a:rPr>
              <a:t>Profitto su clienti business = (300-100)250 = 50000</a:t>
            </a:r>
          </a:p>
          <a:p>
            <a:pPr fontAlgn="base">
              <a:spcBef>
                <a:spcPct val="0"/>
              </a:spcBef>
              <a:spcAft>
                <a:spcPct val="0"/>
              </a:spcAft>
              <a:buFontTx/>
              <a:buNone/>
            </a:pPr>
            <a:r>
              <a:rPr lang="it-IT" altLang="en-US" sz="1400" dirty="0">
                <a:solidFill>
                  <a:srgbClr val="000000"/>
                </a:solidFill>
              </a:rPr>
              <a:t>Profitto su clienti economy = (150-100)250 = 12500 </a:t>
            </a:r>
          </a:p>
          <a:p>
            <a:pPr defTabSz="914377" eaLnBrk="0" fontAlgn="base" hangingPunct="0">
              <a:spcBef>
                <a:spcPct val="0"/>
              </a:spcBef>
              <a:spcAft>
                <a:spcPct val="0"/>
              </a:spcAft>
            </a:pPr>
            <a:endParaRPr lang="it-IT" sz="2400" dirty="0">
              <a:latin typeface="Times New Roman" panose="02020603050405020304" pitchFamily="18" charset="0"/>
            </a:endParaRPr>
          </a:p>
        </p:txBody>
      </p:sp>
    </p:spTree>
    <p:extLst>
      <p:ext uri="{BB962C8B-B14F-4D97-AF65-F5344CB8AC3E}">
        <p14:creationId xmlns:p14="http://schemas.microsoft.com/office/powerpoint/2010/main" val="2103966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16793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67938"/>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1679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39" grpId="0" animBg="1"/>
      <p:bldP spid="167938" grpId="0" animBg="1"/>
      <p:bldP spid="167938" grpId="1" animBg="1"/>
      <p:bldP spid="25" grpId="1" animBg="1"/>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7" name="Rectangle 3" descr="Griglia larga"/>
          <p:cNvSpPr>
            <a:spLocks noChangeArrowheads="1"/>
          </p:cNvSpPr>
          <p:nvPr/>
        </p:nvSpPr>
        <p:spPr bwMode="auto">
          <a:xfrm>
            <a:off x="3200400" y="2895600"/>
            <a:ext cx="1295400" cy="1219200"/>
          </a:xfrm>
          <a:prstGeom prst="rect">
            <a:avLst/>
          </a:prstGeom>
          <a:pattFill prst="lgGrid">
            <a:fgClr>
              <a:schemeClr val="accent1"/>
            </a:fgClr>
            <a:bgClr>
              <a:schemeClr val="bg1"/>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9988" name="Rectangle 4" descr="Griglia larga"/>
          <p:cNvSpPr>
            <a:spLocks noChangeArrowheads="1"/>
          </p:cNvSpPr>
          <p:nvPr/>
        </p:nvSpPr>
        <p:spPr bwMode="auto">
          <a:xfrm>
            <a:off x="4495800" y="3581400"/>
            <a:ext cx="1447800" cy="533400"/>
          </a:xfrm>
          <a:prstGeom prst="rect">
            <a:avLst/>
          </a:prstGeom>
          <a:pattFill prst="lgGrid">
            <a:fgClr>
              <a:srgbClr val="800080"/>
            </a:fgClr>
            <a:bgClr>
              <a:schemeClr val="bg1"/>
            </a:bgClr>
          </a:patt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69989" name="Line 5"/>
          <p:cNvSpPr>
            <a:spLocks noChangeShapeType="1"/>
          </p:cNvSpPr>
          <p:nvPr/>
        </p:nvSpPr>
        <p:spPr bwMode="auto">
          <a:xfrm flipV="1">
            <a:off x="3200400" y="1524000"/>
            <a:ext cx="0" cy="3810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0" name="Line 6"/>
          <p:cNvSpPr>
            <a:spLocks noChangeShapeType="1"/>
          </p:cNvSpPr>
          <p:nvPr/>
        </p:nvSpPr>
        <p:spPr bwMode="auto">
          <a:xfrm>
            <a:off x="3200400" y="5334000"/>
            <a:ext cx="47244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1" name="Line 7"/>
          <p:cNvSpPr>
            <a:spLocks noChangeShapeType="1"/>
          </p:cNvSpPr>
          <p:nvPr/>
        </p:nvSpPr>
        <p:spPr bwMode="auto">
          <a:xfrm>
            <a:off x="3200400" y="4114800"/>
            <a:ext cx="4572000" cy="0"/>
          </a:xfrm>
          <a:prstGeom prst="line">
            <a:avLst/>
          </a:prstGeom>
          <a:noFill/>
          <a:ln w="28575">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2" name="Line 8"/>
          <p:cNvSpPr>
            <a:spLocks noChangeShapeType="1"/>
          </p:cNvSpPr>
          <p:nvPr/>
        </p:nvSpPr>
        <p:spPr bwMode="auto">
          <a:xfrm>
            <a:off x="3200400" y="2209800"/>
            <a:ext cx="4495800" cy="2286000"/>
          </a:xfrm>
          <a:prstGeom prst="line">
            <a:avLst/>
          </a:prstGeom>
          <a:noFill/>
          <a:ln w="285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3" name="Line 9"/>
          <p:cNvSpPr>
            <a:spLocks noChangeShapeType="1"/>
          </p:cNvSpPr>
          <p:nvPr/>
        </p:nvSpPr>
        <p:spPr bwMode="auto">
          <a:xfrm>
            <a:off x="3200400" y="2209800"/>
            <a:ext cx="2971800" cy="2819400"/>
          </a:xfrm>
          <a:prstGeom prst="line">
            <a:avLst/>
          </a:prstGeom>
          <a:noFill/>
          <a:ln w="190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4" name="Line 10"/>
          <p:cNvSpPr>
            <a:spLocks noChangeShapeType="1"/>
          </p:cNvSpPr>
          <p:nvPr/>
        </p:nvSpPr>
        <p:spPr bwMode="auto">
          <a:xfrm flipV="1">
            <a:off x="5181600" y="3200400"/>
            <a:ext cx="0" cy="2133600"/>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5" name="Line 11"/>
          <p:cNvSpPr>
            <a:spLocks noChangeShapeType="1"/>
          </p:cNvSpPr>
          <p:nvPr/>
        </p:nvSpPr>
        <p:spPr bwMode="auto">
          <a:xfrm flipH="1">
            <a:off x="3200400" y="3200400"/>
            <a:ext cx="1981200" cy="0"/>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6" name="Line 12"/>
          <p:cNvSpPr>
            <a:spLocks noChangeShapeType="1"/>
          </p:cNvSpPr>
          <p:nvPr/>
        </p:nvSpPr>
        <p:spPr bwMode="auto">
          <a:xfrm>
            <a:off x="4495800" y="2895600"/>
            <a:ext cx="0" cy="2438400"/>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7" name="Line 13"/>
          <p:cNvSpPr>
            <a:spLocks noChangeShapeType="1"/>
          </p:cNvSpPr>
          <p:nvPr/>
        </p:nvSpPr>
        <p:spPr bwMode="auto">
          <a:xfrm>
            <a:off x="5943600" y="3581400"/>
            <a:ext cx="0" cy="1752600"/>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69998" name="Text Box 14" descr="Griglia larga"/>
          <p:cNvSpPr txBox="1">
            <a:spLocks noChangeArrowheads="1"/>
          </p:cNvSpPr>
          <p:nvPr/>
        </p:nvSpPr>
        <p:spPr bwMode="auto">
          <a:xfrm>
            <a:off x="2800544" y="3068640"/>
            <a:ext cx="420307"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P</a:t>
            </a:r>
            <a:r>
              <a:rPr lang="it-IT" altLang="en-US" sz="1600" baseline="30000">
                <a:solidFill>
                  <a:srgbClr val="000000"/>
                </a:solidFill>
              </a:rPr>
              <a:t>M</a:t>
            </a:r>
          </a:p>
        </p:txBody>
      </p:sp>
      <p:sp>
        <p:nvSpPr>
          <p:cNvPr id="169999" name="Text Box 15" descr="Griglia larga"/>
          <p:cNvSpPr txBox="1">
            <a:spLocks noChangeArrowheads="1"/>
          </p:cNvSpPr>
          <p:nvPr/>
        </p:nvSpPr>
        <p:spPr bwMode="auto">
          <a:xfrm>
            <a:off x="4937156" y="5334003"/>
            <a:ext cx="453970"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Q</a:t>
            </a:r>
            <a:r>
              <a:rPr lang="it-IT" altLang="en-US" sz="1600" baseline="30000">
                <a:solidFill>
                  <a:srgbClr val="000000"/>
                </a:solidFill>
              </a:rPr>
              <a:t>M</a:t>
            </a:r>
          </a:p>
        </p:txBody>
      </p:sp>
      <p:sp>
        <p:nvSpPr>
          <p:cNvPr id="170000" name="Text Box 16" descr="Griglia larga"/>
          <p:cNvSpPr txBox="1">
            <a:spLocks noChangeArrowheads="1"/>
          </p:cNvSpPr>
          <p:nvPr/>
        </p:nvSpPr>
        <p:spPr bwMode="auto">
          <a:xfrm>
            <a:off x="6152411" y="4876803"/>
            <a:ext cx="612668" cy="400110"/>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000" b="1" dirty="0">
                <a:solidFill>
                  <a:srgbClr val="000000"/>
                </a:solidFill>
              </a:rPr>
              <a:t>RM</a:t>
            </a:r>
            <a:endParaRPr lang="it-IT" altLang="en-US" sz="2000" b="1" baseline="30000" dirty="0">
              <a:solidFill>
                <a:srgbClr val="000000"/>
              </a:solidFill>
            </a:endParaRPr>
          </a:p>
        </p:txBody>
      </p:sp>
      <p:sp>
        <p:nvSpPr>
          <p:cNvPr id="170001" name="Text Box 17" descr="Griglia larga"/>
          <p:cNvSpPr txBox="1">
            <a:spLocks noChangeArrowheads="1"/>
          </p:cNvSpPr>
          <p:nvPr/>
        </p:nvSpPr>
        <p:spPr bwMode="auto">
          <a:xfrm>
            <a:off x="7659121" y="4292482"/>
            <a:ext cx="407484"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b="1" dirty="0">
                <a:solidFill>
                  <a:srgbClr val="000000"/>
                </a:solidFill>
              </a:rPr>
              <a:t>D</a:t>
            </a:r>
            <a:endParaRPr lang="it-IT" altLang="en-US" sz="2400" b="1" baseline="30000" dirty="0">
              <a:solidFill>
                <a:srgbClr val="000000"/>
              </a:solidFill>
            </a:endParaRPr>
          </a:p>
        </p:txBody>
      </p:sp>
      <p:sp>
        <p:nvSpPr>
          <p:cNvPr id="170002" name="Text Box 18" descr="Griglia larga"/>
          <p:cNvSpPr txBox="1">
            <a:spLocks noChangeArrowheads="1"/>
          </p:cNvSpPr>
          <p:nvPr/>
        </p:nvSpPr>
        <p:spPr bwMode="auto">
          <a:xfrm>
            <a:off x="6941716" y="3749398"/>
            <a:ext cx="1657826" cy="400110"/>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000" b="1" dirty="0">
                <a:solidFill>
                  <a:srgbClr val="000000"/>
                </a:solidFill>
              </a:rPr>
              <a:t>CM = CMET</a:t>
            </a:r>
            <a:endParaRPr lang="it-IT" altLang="en-US" sz="2000" b="1" baseline="30000" dirty="0">
              <a:solidFill>
                <a:srgbClr val="000000"/>
              </a:solidFill>
            </a:endParaRPr>
          </a:p>
        </p:txBody>
      </p:sp>
      <p:sp>
        <p:nvSpPr>
          <p:cNvPr id="170003" name="Text Box 19"/>
          <p:cNvSpPr txBox="1">
            <a:spLocks noChangeArrowheads="1"/>
          </p:cNvSpPr>
          <p:nvPr/>
        </p:nvSpPr>
        <p:spPr bwMode="auto">
          <a:xfrm>
            <a:off x="4735853" y="990606"/>
            <a:ext cx="5439694" cy="830997"/>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rgbClr val="FFFF99">
                    <a:alpha val="50195"/>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dirty="0">
                <a:solidFill>
                  <a:srgbClr val="000000"/>
                </a:solidFill>
                <a:sym typeface="Symbol" panose="05050102010706020507" pitchFamily="18" charset="2"/>
              </a:rPr>
              <a:t></a:t>
            </a:r>
            <a:r>
              <a:rPr lang="it-IT" altLang="en-US" sz="2400" baseline="30000" dirty="0">
                <a:solidFill>
                  <a:srgbClr val="000000"/>
                </a:solidFill>
                <a:sym typeface="Symbol" panose="05050102010706020507" pitchFamily="18" charset="2"/>
              </a:rPr>
              <a:t>M</a:t>
            </a:r>
            <a:r>
              <a:rPr lang="it-IT" altLang="en-US" sz="2400" dirty="0">
                <a:solidFill>
                  <a:srgbClr val="000000"/>
                </a:solidFill>
                <a:sym typeface="Symbol" panose="05050102010706020507" pitchFamily="18" charset="2"/>
              </a:rPr>
              <a:t> = </a:t>
            </a:r>
            <a:r>
              <a:rPr lang="it-IT" altLang="en-US" sz="2400" dirty="0">
                <a:solidFill>
                  <a:srgbClr val="FF0000"/>
                </a:solidFill>
                <a:sym typeface="Symbol" panose="05050102010706020507" pitchFamily="18" charset="2"/>
              </a:rPr>
              <a:t>(P</a:t>
            </a:r>
            <a:r>
              <a:rPr lang="it-IT" altLang="en-US" sz="2400" baseline="30000" dirty="0">
                <a:solidFill>
                  <a:srgbClr val="FF0000"/>
                </a:solidFill>
                <a:sym typeface="Symbol" panose="05050102010706020507" pitchFamily="18" charset="2"/>
              </a:rPr>
              <a:t>M</a:t>
            </a:r>
            <a:r>
              <a:rPr lang="it-IT" altLang="en-US" sz="2400" dirty="0">
                <a:solidFill>
                  <a:srgbClr val="FF0000"/>
                </a:solidFill>
                <a:sym typeface="Symbol" panose="05050102010706020507" pitchFamily="18" charset="2"/>
              </a:rPr>
              <a:t> – CM)Q</a:t>
            </a:r>
            <a:r>
              <a:rPr lang="it-IT" altLang="en-US" sz="2400" baseline="30000" dirty="0">
                <a:solidFill>
                  <a:srgbClr val="FF0000"/>
                </a:solidFill>
                <a:sym typeface="Symbol" panose="05050102010706020507" pitchFamily="18" charset="2"/>
              </a:rPr>
              <a:t>M</a:t>
            </a:r>
          </a:p>
          <a:p>
            <a:pPr algn="ctr" fontAlgn="base">
              <a:spcBef>
                <a:spcPct val="0"/>
              </a:spcBef>
              <a:spcAft>
                <a:spcPct val="0"/>
              </a:spcAft>
              <a:buFontTx/>
              <a:buNone/>
            </a:pPr>
            <a:r>
              <a:rPr lang="it-IT" altLang="en-US" sz="2400" dirty="0">
                <a:solidFill>
                  <a:srgbClr val="000000"/>
                </a:solidFill>
                <a:sym typeface="Symbol" panose="05050102010706020507" pitchFamily="18" charset="2"/>
              </a:rPr>
              <a:t></a:t>
            </a:r>
            <a:r>
              <a:rPr lang="it-IT" altLang="en-US" sz="2400" baseline="30000" dirty="0">
                <a:solidFill>
                  <a:srgbClr val="000000"/>
                </a:solidFill>
                <a:sym typeface="Symbol" panose="05050102010706020507" pitchFamily="18" charset="2"/>
              </a:rPr>
              <a:t>DP</a:t>
            </a:r>
            <a:r>
              <a:rPr lang="it-IT" altLang="en-US" sz="2400" dirty="0">
                <a:solidFill>
                  <a:srgbClr val="000000"/>
                </a:solidFill>
                <a:sym typeface="Symbol" panose="05050102010706020507" pitchFamily="18" charset="2"/>
              </a:rPr>
              <a:t> = </a:t>
            </a:r>
            <a:r>
              <a:rPr lang="it-IT" altLang="en-US" sz="2400" dirty="0">
                <a:solidFill>
                  <a:srgbClr val="009999"/>
                </a:solidFill>
                <a:sym typeface="Symbol" panose="05050102010706020507" pitchFamily="18" charset="2"/>
              </a:rPr>
              <a:t>(P</a:t>
            </a:r>
            <a:r>
              <a:rPr lang="it-IT" altLang="en-US" sz="2400" baseline="30000" dirty="0">
                <a:solidFill>
                  <a:srgbClr val="009999"/>
                </a:solidFill>
                <a:sym typeface="Symbol" panose="05050102010706020507" pitchFamily="18" charset="2"/>
              </a:rPr>
              <a:t>2</a:t>
            </a:r>
            <a:r>
              <a:rPr lang="it-IT" altLang="en-US" sz="2400" dirty="0">
                <a:solidFill>
                  <a:srgbClr val="009999"/>
                </a:solidFill>
                <a:sym typeface="Symbol" panose="05050102010706020507" pitchFamily="18" charset="2"/>
              </a:rPr>
              <a:t> – CM)Q</a:t>
            </a:r>
            <a:r>
              <a:rPr lang="it-IT" altLang="en-US" sz="2400" baseline="30000" dirty="0">
                <a:solidFill>
                  <a:srgbClr val="009999"/>
                </a:solidFill>
                <a:sym typeface="Symbol" panose="05050102010706020507" pitchFamily="18" charset="2"/>
              </a:rPr>
              <a:t>B</a:t>
            </a:r>
            <a:r>
              <a:rPr lang="it-IT" altLang="en-US" sz="2400" dirty="0">
                <a:solidFill>
                  <a:srgbClr val="000000"/>
                </a:solidFill>
                <a:sym typeface="Symbol" panose="05050102010706020507" pitchFamily="18" charset="2"/>
              </a:rPr>
              <a:t> + </a:t>
            </a:r>
            <a:r>
              <a:rPr lang="it-IT" altLang="en-US" sz="2400" dirty="0">
                <a:solidFill>
                  <a:srgbClr val="CC00CC"/>
                </a:solidFill>
                <a:sym typeface="Symbol" panose="05050102010706020507" pitchFamily="18" charset="2"/>
              </a:rPr>
              <a:t>(P</a:t>
            </a:r>
            <a:r>
              <a:rPr lang="it-IT" altLang="en-US" sz="2400" baseline="30000" dirty="0">
                <a:solidFill>
                  <a:srgbClr val="CC00CC"/>
                </a:solidFill>
                <a:sym typeface="Symbol" panose="05050102010706020507" pitchFamily="18" charset="2"/>
              </a:rPr>
              <a:t>1</a:t>
            </a:r>
            <a:r>
              <a:rPr lang="it-IT" altLang="en-US" sz="2400" dirty="0">
                <a:solidFill>
                  <a:srgbClr val="CC00CC"/>
                </a:solidFill>
                <a:sym typeface="Symbol" panose="05050102010706020507" pitchFamily="18" charset="2"/>
              </a:rPr>
              <a:t> – CM)(Q</a:t>
            </a:r>
            <a:r>
              <a:rPr lang="it-IT" altLang="en-US" sz="2400" baseline="30000" dirty="0">
                <a:solidFill>
                  <a:srgbClr val="CC00CC"/>
                </a:solidFill>
                <a:sym typeface="Symbol" panose="05050102010706020507" pitchFamily="18" charset="2"/>
              </a:rPr>
              <a:t>E</a:t>
            </a:r>
            <a:r>
              <a:rPr lang="it-IT" altLang="en-US" sz="2400" dirty="0">
                <a:solidFill>
                  <a:srgbClr val="CC00CC"/>
                </a:solidFill>
                <a:sym typeface="Symbol" panose="05050102010706020507" pitchFamily="18" charset="2"/>
              </a:rPr>
              <a:t> – Q</a:t>
            </a:r>
            <a:r>
              <a:rPr lang="it-IT" altLang="en-US" sz="2400" baseline="30000" dirty="0">
                <a:solidFill>
                  <a:srgbClr val="CC00CC"/>
                </a:solidFill>
                <a:sym typeface="Symbol" panose="05050102010706020507" pitchFamily="18" charset="2"/>
              </a:rPr>
              <a:t>B</a:t>
            </a:r>
            <a:r>
              <a:rPr lang="it-IT" altLang="en-US" sz="2400" dirty="0">
                <a:solidFill>
                  <a:srgbClr val="CC00CC"/>
                </a:solidFill>
                <a:sym typeface="Symbol" panose="05050102010706020507" pitchFamily="18" charset="2"/>
              </a:rPr>
              <a:t>)</a:t>
            </a:r>
          </a:p>
        </p:txBody>
      </p:sp>
      <p:sp>
        <p:nvSpPr>
          <p:cNvPr id="170004" name="Text Box 20" descr="Griglia larga"/>
          <p:cNvSpPr txBox="1">
            <a:spLocks noChangeArrowheads="1"/>
          </p:cNvSpPr>
          <p:nvPr/>
        </p:nvSpPr>
        <p:spPr bwMode="auto">
          <a:xfrm>
            <a:off x="2895257" y="2743203"/>
            <a:ext cx="367408"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P</a:t>
            </a:r>
            <a:r>
              <a:rPr lang="it-IT" altLang="en-US" sz="1600" baseline="30000">
                <a:solidFill>
                  <a:srgbClr val="000000"/>
                </a:solidFill>
              </a:rPr>
              <a:t>2</a:t>
            </a:r>
          </a:p>
        </p:txBody>
      </p:sp>
      <p:sp>
        <p:nvSpPr>
          <p:cNvPr id="170005" name="Text Box 21" descr="Griglia larga"/>
          <p:cNvSpPr txBox="1">
            <a:spLocks noChangeArrowheads="1"/>
          </p:cNvSpPr>
          <p:nvPr/>
        </p:nvSpPr>
        <p:spPr bwMode="auto">
          <a:xfrm>
            <a:off x="2895257" y="3429003"/>
            <a:ext cx="367408"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P</a:t>
            </a:r>
            <a:r>
              <a:rPr lang="it-IT" altLang="en-US" sz="1600" baseline="30000">
                <a:solidFill>
                  <a:srgbClr val="000000"/>
                </a:solidFill>
              </a:rPr>
              <a:t>1</a:t>
            </a:r>
          </a:p>
        </p:txBody>
      </p:sp>
      <p:sp>
        <p:nvSpPr>
          <p:cNvPr id="170006" name="Line 22"/>
          <p:cNvSpPr>
            <a:spLocks noChangeShapeType="1"/>
          </p:cNvSpPr>
          <p:nvPr/>
        </p:nvSpPr>
        <p:spPr bwMode="auto">
          <a:xfrm flipH="1">
            <a:off x="3200400" y="2895600"/>
            <a:ext cx="1295400" cy="0"/>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0007" name="Line 23"/>
          <p:cNvSpPr>
            <a:spLocks noChangeShapeType="1"/>
          </p:cNvSpPr>
          <p:nvPr/>
        </p:nvSpPr>
        <p:spPr bwMode="auto">
          <a:xfrm>
            <a:off x="3200400" y="3581400"/>
            <a:ext cx="2743200" cy="0"/>
          </a:xfrm>
          <a:prstGeom prst="line">
            <a:avLst/>
          </a:prstGeom>
          <a:noFill/>
          <a:ln w="9525">
            <a:solidFill>
              <a:schemeClr val="tx1"/>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0008" name="Text Box 24" descr="Griglia larga"/>
          <p:cNvSpPr txBox="1">
            <a:spLocks noChangeArrowheads="1"/>
          </p:cNvSpPr>
          <p:nvPr/>
        </p:nvSpPr>
        <p:spPr bwMode="auto">
          <a:xfrm>
            <a:off x="2913181" y="3933296"/>
            <a:ext cx="332142"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dirty="0">
                <a:solidFill>
                  <a:srgbClr val="000000"/>
                </a:solidFill>
              </a:rPr>
              <a:t>A</a:t>
            </a:r>
            <a:endParaRPr lang="it-IT" altLang="en-US" sz="1600" baseline="30000" dirty="0">
              <a:solidFill>
                <a:srgbClr val="000000"/>
              </a:solidFill>
            </a:endParaRPr>
          </a:p>
        </p:txBody>
      </p:sp>
      <p:sp>
        <p:nvSpPr>
          <p:cNvPr id="170009" name="Text Box 25" descr="Griglia larga"/>
          <p:cNvSpPr txBox="1">
            <a:spLocks noChangeArrowheads="1"/>
          </p:cNvSpPr>
          <p:nvPr/>
        </p:nvSpPr>
        <p:spPr bwMode="auto">
          <a:xfrm>
            <a:off x="4267380" y="5334003"/>
            <a:ext cx="423513"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Q</a:t>
            </a:r>
            <a:r>
              <a:rPr lang="it-IT" altLang="en-US" sz="1600" baseline="30000">
                <a:solidFill>
                  <a:srgbClr val="000000"/>
                </a:solidFill>
              </a:rPr>
              <a:t>B</a:t>
            </a:r>
          </a:p>
        </p:txBody>
      </p:sp>
      <p:sp>
        <p:nvSpPr>
          <p:cNvPr id="170010" name="Text Box 26" descr="Griglia larga"/>
          <p:cNvSpPr txBox="1">
            <a:spLocks noChangeArrowheads="1"/>
          </p:cNvSpPr>
          <p:nvPr/>
        </p:nvSpPr>
        <p:spPr bwMode="auto">
          <a:xfrm>
            <a:off x="5718392" y="5334003"/>
            <a:ext cx="415498"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a:solidFill>
                  <a:srgbClr val="000000"/>
                </a:solidFill>
              </a:rPr>
              <a:t>Q</a:t>
            </a:r>
            <a:r>
              <a:rPr lang="it-IT" altLang="en-US" sz="1600" baseline="30000">
                <a:solidFill>
                  <a:srgbClr val="000000"/>
                </a:solidFill>
              </a:rPr>
              <a:t>E</a:t>
            </a:r>
          </a:p>
        </p:txBody>
      </p:sp>
      <p:sp>
        <p:nvSpPr>
          <p:cNvPr id="170011" name="Line 27"/>
          <p:cNvSpPr>
            <a:spLocks noChangeShapeType="1"/>
          </p:cNvSpPr>
          <p:nvPr/>
        </p:nvSpPr>
        <p:spPr bwMode="auto">
          <a:xfrm flipH="1" flipV="1">
            <a:off x="2590800" y="2438400"/>
            <a:ext cx="3048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0012" name="Text Box 28" descr="Griglia larga"/>
          <p:cNvSpPr txBox="1">
            <a:spLocks noChangeArrowheads="1"/>
          </p:cNvSpPr>
          <p:nvPr/>
        </p:nvSpPr>
        <p:spPr bwMode="auto">
          <a:xfrm>
            <a:off x="1776639" y="2057404"/>
            <a:ext cx="1069524"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200">
                <a:solidFill>
                  <a:srgbClr val="000000"/>
                </a:solidFill>
              </a:rPr>
              <a:t>Prezzo clienti </a:t>
            </a:r>
          </a:p>
          <a:p>
            <a:pPr algn="ctr" fontAlgn="base">
              <a:spcBef>
                <a:spcPct val="0"/>
              </a:spcBef>
              <a:spcAft>
                <a:spcPct val="0"/>
              </a:spcAft>
              <a:buFontTx/>
              <a:buNone/>
            </a:pPr>
            <a:r>
              <a:rPr lang="it-IT" altLang="en-US" sz="1200">
                <a:solidFill>
                  <a:srgbClr val="000000"/>
                </a:solidFill>
              </a:rPr>
              <a:t>business</a:t>
            </a:r>
          </a:p>
        </p:txBody>
      </p:sp>
      <p:sp>
        <p:nvSpPr>
          <p:cNvPr id="170013" name="Text Box 29" descr="Griglia larga"/>
          <p:cNvSpPr txBox="1">
            <a:spLocks noChangeArrowheads="1"/>
          </p:cNvSpPr>
          <p:nvPr/>
        </p:nvSpPr>
        <p:spPr bwMode="auto">
          <a:xfrm>
            <a:off x="1524000" y="3733803"/>
            <a:ext cx="1219200"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200">
                <a:solidFill>
                  <a:srgbClr val="000000"/>
                </a:solidFill>
              </a:rPr>
              <a:t>Prezzo clienti </a:t>
            </a:r>
          </a:p>
          <a:p>
            <a:pPr algn="ctr" fontAlgn="base">
              <a:spcBef>
                <a:spcPct val="0"/>
              </a:spcBef>
              <a:spcAft>
                <a:spcPct val="0"/>
              </a:spcAft>
              <a:buFontTx/>
              <a:buNone/>
            </a:pPr>
            <a:r>
              <a:rPr lang="it-IT" altLang="en-US" sz="1200">
                <a:solidFill>
                  <a:srgbClr val="000000"/>
                </a:solidFill>
              </a:rPr>
              <a:t>economy</a:t>
            </a:r>
          </a:p>
        </p:txBody>
      </p:sp>
      <p:sp>
        <p:nvSpPr>
          <p:cNvPr id="170014" name="Line 30"/>
          <p:cNvSpPr>
            <a:spLocks noChangeShapeType="1"/>
          </p:cNvSpPr>
          <p:nvPr/>
        </p:nvSpPr>
        <p:spPr bwMode="auto">
          <a:xfrm flipH="1">
            <a:off x="2438400" y="3581400"/>
            <a:ext cx="5334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0015" name="Text Box 31" descr="Griglia larga"/>
          <p:cNvSpPr txBox="1">
            <a:spLocks noChangeArrowheads="1"/>
          </p:cNvSpPr>
          <p:nvPr/>
        </p:nvSpPr>
        <p:spPr bwMode="auto">
          <a:xfrm>
            <a:off x="3200403" y="5791203"/>
            <a:ext cx="1238251"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200">
                <a:solidFill>
                  <a:srgbClr val="000000"/>
                </a:solidFill>
              </a:rPr>
              <a:t>Domanda clienti </a:t>
            </a:r>
          </a:p>
          <a:p>
            <a:pPr algn="ctr" fontAlgn="base">
              <a:spcBef>
                <a:spcPct val="0"/>
              </a:spcBef>
              <a:spcAft>
                <a:spcPct val="0"/>
              </a:spcAft>
              <a:buFontTx/>
              <a:buNone/>
            </a:pPr>
            <a:r>
              <a:rPr lang="it-IT" altLang="en-US" sz="1200">
                <a:solidFill>
                  <a:srgbClr val="000000"/>
                </a:solidFill>
              </a:rPr>
              <a:t>business</a:t>
            </a:r>
          </a:p>
        </p:txBody>
      </p:sp>
      <p:sp>
        <p:nvSpPr>
          <p:cNvPr id="170016" name="Text Box 32" descr="Griglia larga"/>
          <p:cNvSpPr txBox="1">
            <a:spLocks noChangeArrowheads="1"/>
          </p:cNvSpPr>
          <p:nvPr/>
        </p:nvSpPr>
        <p:spPr bwMode="auto">
          <a:xfrm>
            <a:off x="4648203" y="5791203"/>
            <a:ext cx="1238251"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200">
                <a:solidFill>
                  <a:srgbClr val="000000"/>
                </a:solidFill>
              </a:rPr>
              <a:t>Domanda clienti </a:t>
            </a:r>
          </a:p>
          <a:p>
            <a:pPr algn="ctr" fontAlgn="base">
              <a:spcBef>
                <a:spcPct val="0"/>
              </a:spcBef>
              <a:spcAft>
                <a:spcPct val="0"/>
              </a:spcAft>
              <a:buFontTx/>
              <a:buNone/>
            </a:pPr>
            <a:r>
              <a:rPr lang="it-IT" altLang="en-US" sz="1200">
                <a:solidFill>
                  <a:srgbClr val="000000"/>
                </a:solidFill>
              </a:rPr>
              <a:t>economy</a:t>
            </a:r>
          </a:p>
        </p:txBody>
      </p:sp>
      <p:sp>
        <p:nvSpPr>
          <p:cNvPr id="170017" name="AutoShape 33" descr="Griglia larga"/>
          <p:cNvSpPr>
            <a:spLocks/>
          </p:cNvSpPr>
          <p:nvPr/>
        </p:nvSpPr>
        <p:spPr bwMode="auto">
          <a:xfrm rot="5422432">
            <a:off x="5066507" y="5142712"/>
            <a:ext cx="228600" cy="1217613"/>
          </a:xfrm>
          <a:prstGeom prst="rightBrace">
            <a:avLst>
              <a:gd name="adj1" fmla="val 44387"/>
              <a:gd name="adj2" fmla="val 50000"/>
            </a:avLst>
          </a:prstGeom>
          <a:noFill/>
          <a:ln w="9525">
            <a:solidFill>
              <a:schemeClr val="tx1"/>
            </a:solidFill>
            <a:round/>
            <a:headEnd/>
            <a:tailEnd/>
          </a:ln>
          <a:effectLst/>
          <a:extLst>
            <a:ext uri="{909E8E84-426E-40DD-AFC4-6F175D3DCCD1}">
              <a14:hiddenFill xmlns:a14="http://schemas.microsoft.com/office/drawing/2010/main">
                <a:pattFill prst="lgGrid">
                  <a:fgClr>
                    <a:schemeClr val="accent1"/>
                  </a:fgClr>
                  <a:bgClr>
                    <a:schemeClr val="bg1"/>
                  </a:bgClr>
                </a:patt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0018" name="AutoShape 34" descr="Griglia larga"/>
          <p:cNvSpPr>
            <a:spLocks/>
          </p:cNvSpPr>
          <p:nvPr/>
        </p:nvSpPr>
        <p:spPr bwMode="auto">
          <a:xfrm rot="5422432">
            <a:off x="3656807" y="5104612"/>
            <a:ext cx="228600" cy="1141413"/>
          </a:xfrm>
          <a:prstGeom prst="rightBrace">
            <a:avLst>
              <a:gd name="adj1" fmla="val 41609"/>
              <a:gd name="adj2" fmla="val 50000"/>
            </a:avLst>
          </a:prstGeom>
          <a:noFill/>
          <a:ln w="9525">
            <a:solidFill>
              <a:schemeClr val="tx1"/>
            </a:solidFill>
            <a:round/>
            <a:headEnd/>
            <a:tailEnd/>
          </a:ln>
          <a:effectLst/>
          <a:extLst>
            <a:ext uri="{909E8E84-426E-40DD-AFC4-6F175D3DCCD1}">
              <a14:hiddenFill xmlns:a14="http://schemas.microsoft.com/office/drawing/2010/main">
                <a:pattFill prst="lgGrid">
                  <a:fgClr>
                    <a:schemeClr val="accent1"/>
                  </a:fgClr>
                  <a:bgClr>
                    <a:schemeClr val="bg1"/>
                  </a:bgClr>
                </a:patt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0019" name="Text Box 35" descr="Griglia larga"/>
          <p:cNvSpPr txBox="1">
            <a:spLocks noChangeArrowheads="1"/>
          </p:cNvSpPr>
          <p:nvPr/>
        </p:nvSpPr>
        <p:spPr bwMode="auto">
          <a:xfrm>
            <a:off x="1277945" y="37985"/>
            <a:ext cx="9711891" cy="646331"/>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3600" dirty="0">
                <a:solidFill>
                  <a:srgbClr val="000000"/>
                </a:solidFill>
              </a:rPr>
              <a:t>Esempio 2</a:t>
            </a:r>
          </a:p>
        </p:txBody>
      </p:sp>
      <p:sp>
        <p:nvSpPr>
          <p:cNvPr id="170020" name="Text Box 36" descr="Griglia larga"/>
          <p:cNvSpPr txBox="1">
            <a:spLocks noChangeArrowheads="1"/>
          </p:cNvSpPr>
          <p:nvPr/>
        </p:nvSpPr>
        <p:spPr bwMode="auto">
          <a:xfrm>
            <a:off x="7222840" y="2632080"/>
            <a:ext cx="184730" cy="461665"/>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endParaRPr lang="en-US" altLang="en-US" sz="2400">
              <a:solidFill>
                <a:srgbClr val="000000"/>
              </a:solidFill>
            </a:endParaRPr>
          </a:p>
        </p:txBody>
      </p:sp>
      <p:sp>
        <p:nvSpPr>
          <p:cNvPr id="170021" name="Rectangle 37"/>
          <p:cNvSpPr>
            <a:spLocks noChangeArrowheads="1"/>
          </p:cNvSpPr>
          <p:nvPr/>
        </p:nvSpPr>
        <p:spPr bwMode="auto">
          <a:xfrm>
            <a:off x="6936158" y="2468645"/>
            <a:ext cx="1414463" cy="461665"/>
          </a:xfrm>
          <a:prstGeom prst="rect">
            <a:avLst/>
          </a:prstGeom>
          <a:solidFill>
            <a:schemeClr val="accent1">
              <a:lumMod val="60000"/>
              <a:lumOff val="40000"/>
              <a:alpha val="50195"/>
            </a:schemeClr>
          </a:solidFill>
          <a:ln>
            <a:noFill/>
          </a:ln>
          <a:effectLs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dirty="0">
                <a:solidFill>
                  <a:srgbClr val="000000"/>
                </a:solidFill>
                <a:sym typeface="Symbol" panose="05050102010706020507" pitchFamily="18" charset="2"/>
              </a:rPr>
              <a:t></a:t>
            </a:r>
            <a:r>
              <a:rPr lang="it-IT" altLang="en-US" sz="2400" baseline="30000" dirty="0">
                <a:solidFill>
                  <a:srgbClr val="000000"/>
                </a:solidFill>
                <a:sym typeface="Symbol" panose="05050102010706020507" pitchFamily="18" charset="2"/>
              </a:rPr>
              <a:t>DP</a:t>
            </a:r>
            <a:r>
              <a:rPr lang="it-IT" altLang="en-US" sz="2400" dirty="0">
                <a:solidFill>
                  <a:srgbClr val="000000"/>
                </a:solidFill>
                <a:sym typeface="Symbol" panose="05050102010706020507" pitchFamily="18" charset="2"/>
              </a:rPr>
              <a:t> &gt; </a:t>
            </a:r>
            <a:r>
              <a:rPr lang="it-IT" altLang="en-US" sz="2400" baseline="30000" dirty="0">
                <a:solidFill>
                  <a:srgbClr val="000000"/>
                </a:solidFill>
                <a:sym typeface="Symbol" panose="05050102010706020507" pitchFamily="18" charset="2"/>
              </a:rPr>
              <a:t>M</a:t>
            </a:r>
          </a:p>
        </p:txBody>
      </p:sp>
      <p:sp>
        <p:nvSpPr>
          <p:cNvPr id="170022" name="Line 38"/>
          <p:cNvSpPr>
            <a:spLocks noChangeShapeType="1"/>
          </p:cNvSpPr>
          <p:nvPr/>
        </p:nvSpPr>
        <p:spPr bwMode="auto">
          <a:xfrm flipH="1">
            <a:off x="7619999" y="1828800"/>
            <a:ext cx="1" cy="568111"/>
          </a:xfrm>
          <a:prstGeom prst="line">
            <a:avLst/>
          </a:prstGeom>
          <a:noFill/>
          <a:ln w="762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0023" name="Text Box 39" descr="Griglia larga"/>
          <p:cNvSpPr txBox="1">
            <a:spLocks noChangeArrowheads="1"/>
          </p:cNvSpPr>
          <p:nvPr/>
        </p:nvSpPr>
        <p:spPr bwMode="auto">
          <a:xfrm>
            <a:off x="5024775" y="2818991"/>
            <a:ext cx="389850" cy="369332"/>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800" dirty="0">
                <a:solidFill>
                  <a:srgbClr val="000000"/>
                </a:solidFill>
              </a:rPr>
              <a:t>M</a:t>
            </a:r>
          </a:p>
        </p:txBody>
      </p:sp>
      <p:sp>
        <p:nvSpPr>
          <p:cNvPr id="170024" name="Text Box 40"/>
          <p:cNvSpPr txBox="1">
            <a:spLocks noChangeArrowheads="1"/>
          </p:cNvSpPr>
          <p:nvPr/>
        </p:nvSpPr>
        <p:spPr bwMode="auto">
          <a:xfrm>
            <a:off x="2514600" y="1295403"/>
            <a:ext cx="74411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600">
                <a:solidFill>
                  <a:srgbClr val="000000"/>
                </a:solidFill>
              </a:rPr>
              <a:t>Prezzo</a:t>
            </a:r>
          </a:p>
        </p:txBody>
      </p:sp>
      <p:sp>
        <p:nvSpPr>
          <p:cNvPr id="170025" name="Text Box 41"/>
          <p:cNvSpPr txBox="1">
            <a:spLocks noChangeArrowheads="1"/>
          </p:cNvSpPr>
          <p:nvPr/>
        </p:nvSpPr>
        <p:spPr bwMode="auto">
          <a:xfrm>
            <a:off x="7620009" y="5410203"/>
            <a:ext cx="89319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600">
                <a:solidFill>
                  <a:srgbClr val="000000"/>
                </a:solidFill>
              </a:rPr>
              <a:t>Quantità</a:t>
            </a:r>
          </a:p>
        </p:txBody>
      </p:sp>
      <p:sp>
        <p:nvSpPr>
          <p:cNvPr id="3" name="CasellaDiTesto 2"/>
          <p:cNvSpPr txBox="1"/>
          <p:nvPr/>
        </p:nvSpPr>
        <p:spPr>
          <a:xfrm>
            <a:off x="8686798" y="3056133"/>
            <a:ext cx="3381155" cy="1754326"/>
          </a:xfrm>
          <a:prstGeom prst="rect">
            <a:avLst/>
          </a:prstGeom>
          <a:solidFill>
            <a:schemeClr val="accent1">
              <a:lumMod val="40000"/>
              <a:lumOff val="60000"/>
            </a:schemeClr>
          </a:solidFill>
        </p:spPr>
        <p:txBody>
          <a:bodyPr wrap="square" rtlCol="0">
            <a:spAutoFit/>
          </a:bodyPr>
          <a:lstStyle/>
          <a:p>
            <a:r>
              <a:rPr lang="it-IT" dirty="0"/>
              <a:t>A differenza dell’esempio 1, qui la compagnia aerea potrebbe fissare il prezzo di monopolio P</a:t>
            </a:r>
            <a:r>
              <a:rPr lang="it-IT" sz="1400" dirty="0"/>
              <a:t>M</a:t>
            </a:r>
            <a:r>
              <a:rPr lang="it-IT" dirty="0"/>
              <a:t> (invece che soddisfare tutti i clienti). Ma guadagnerebbe comunque meno che con la DP (= prezzi P</a:t>
            </a:r>
            <a:r>
              <a:rPr lang="it-IT" sz="1400" dirty="0"/>
              <a:t>1</a:t>
            </a:r>
            <a:r>
              <a:rPr lang="it-IT" dirty="0"/>
              <a:t> e P</a:t>
            </a:r>
            <a:r>
              <a:rPr lang="it-IT" sz="1400" dirty="0"/>
              <a:t>2</a:t>
            </a:r>
            <a:r>
              <a:rPr lang="it-IT" dirty="0"/>
              <a:t>)!</a:t>
            </a:r>
          </a:p>
        </p:txBody>
      </p:sp>
      <p:sp>
        <p:nvSpPr>
          <p:cNvPr id="44" name="Freeform 36"/>
          <p:cNvSpPr>
            <a:spLocks/>
          </p:cNvSpPr>
          <p:nvPr/>
        </p:nvSpPr>
        <p:spPr bwMode="auto">
          <a:xfrm>
            <a:off x="5136452" y="4047332"/>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45" name="Freeform 36"/>
          <p:cNvSpPr>
            <a:spLocks/>
          </p:cNvSpPr>
          <p:nvPr/>
        </p:nvSpPr>
        <p:spPr bwMode="auto">
          <a:xfrm>
            <a:off x="4424361" y="2815640"/>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46" name="Freeform 36"/>
          <p:cNvSpPr>
            <a:spLocks/>
          </p:cNvSpPr>
          <p:nvPr/>
        </p:nvSpPr>
        <p:spPr bwMode="auto">
          <a:xfrm>
            <a:off x="5881651" y="3493031"/>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47" name="Freeform 36"/>
          <p:cNvSpPr>
            <a:spLocks/>
          </p:cNvSpPr>
          <p:nvPr/>
        </p:nvSpPr>
        <p:spPr bwMode="auto">
          <a:xfrm>
            <a:off x="5110161" y="3153281"/>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49" name="Text Box 24" descr="Griglia larga"/>
          <p:cNvSpPr txBox="1">
            <a:spLocks noChangeArrowheads="1"/>
          </p:cNvSpPr>
          <p:nvPr/>
        </p:nvSpPr>
        <p:spPr bwMode="auto">
          <a:xfrm>
            <a:off x="4896839" y="4064168"/>
            <a:ext cx="309700" cy="338554"/>
          </a:xfrm>
          <a:prstGeom prst="rect">
            <a:avLst/>
          </a:prstGeom>
          <a:noFill/>
          <a:ln>
            <a:noFill/>
          </a:ln>
          <a:effectLst/>
          <a:extLst>
            <a:ext uri="{909E8E84-426E-40DD-AFC4-6F175D3DCCD1}">
              <a14:hiddenFill xmlns:a14="http://schemas.microsoft.com/office/drawing/2010/main">
                <a:pattFill prst="lgGrid">
                  <a:fgClr>
                    <a:schemeClr val="accent1"/>
                  </a:fgClr>
                  <a:bgClr>
                    <a:schemeClr val="bg1"/>
                  </a:bgClr>
                </a:patt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600" dirty="0">
                <a:solidFill>
                  <a:srgbClr val="000000"/>
                </a:solidFill>
              </a:rPr>
              <a:t>E</a:t>
            </a:r>
            <a:endParaRPr lang="it-IT" altLang="en-US" sz="1600" baseline="30000" dirty="0">
              <a:solidFill>
                <a:srgbClr val="000000"/>
              </a:solidFill>
            </a:endParaRPr>
          </a:p>
        </p:txBody>
      </p:sp>
    </p:spTree>
    <p:extLst>
      <p:ext uri="{BB962C8B-B14F-4D97-AF65-F5344CB8AC3E}">
        <p14:creationId xmlns:p14="http://schemas.microsoft.com/office/powerpoint/2010/main" val="1270477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00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00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00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003" grpId="0" animBg="1"/>
      <p:bldP spid="170021" grpId="0" animBg="1"/>
      <p:bldP spid="17002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890" name="Picture 2" descr="Cw_f12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9736" y="1688092"/>
            <a:ext cx="8934451"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5891" name="Text Box 3"/>
          <p:cNvSpPr txBox="1">
            <a:spLocks noChangeArrowheads="1"/>
          </p:cNvSpPr>
          <p:nvPr/>
        </p:nvSpPr>
        <p:spPr bwMode="auto">
          <a:xfrm>
            <a:off x="810705" y="645961"/>
            <a:ext cx="1070885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2000" dirty="0">
                <a:solidFill>
                  <a:srgbClr val="000000"/>
                </a:solidFill>
                <a:latin typeface="Times New Roman" panose="02020603050405020304" pitchFamily="18" charset="0"/>
              </a:rPr>
              <a:t>Il monopolista fissa un prezzo alto in Europa ed uno basso in Africa (= c.d. </a:t>
            </a:r>
            <a:r>
              <a:rPr lang="it-IT" altLang="en-US" sz="2000" u="sng" dirty="0">
                <a:solidFill>
                  <a:srgbClr val="000000"/>
                </a:solidFill>
                <a:latin typeface="Times New Roman" panose="02020603050405020304" pitchFamily="18" charset="0"/>
              </a:rPr>
              <a:t>segmentazione del mercato</a:t>
            </a:r>
            <a:r>
              <a:rPr lang="it-IT" altLang="en-US" sz="2000" dirty="0">
                <a:solidFill>
                  <a:srgbClr val="000000"/>
                </a:solidFill>
                <a:latin typeface="Times New Roman" panose="02020603050405020304" pitchFamily="18" charset="0"/>
              </a:rPr>
              <a:t>)</a:t>
            </a:r>
          </a:p>
          <a:p>
            <a:pPr eaLnBrk="0" fontAlgn="base" hangingPunct="0">
              <a:spcBef>
                <a:spcPct val="0"/>
              </a:spcBef>
              <a:spcAft>
                <a:spcPct val="0"/>
              </a:spcAft>
              <a:buFontTx/>
              <a:buNone/>
            </a:pPr>
            <a:r>
              <a:rPr lang="it-IT" altLang="en-US" sz="2000" dirty="0">
                <a:solidFill>
                  <a:srgbClr val="000000"/>
                </a:solidFill>
                <a:latin typeface="Times New Roman" panose="02020603050405020304" pitchFamily="18" charset="0"/>
              </a:rPr>
              <a:t>Il suo profitto aumenta </a:t>
            </a:r>
            <a:r>
              <a:rPr lang="it-IT" altLang="en-US" sz="2000" u="sng" dirty="0">
                <a:solidFill>
                  <a:srgbClr val="000000"/>
                </a:solidFill>
                <a:latin typeface="Times New Roman" panose="02020603050405020304" pitchFamily="18" charset="0"/>
              </a:rPr>
              <a:t>in entrambi i mercati</a:t>
            </a:r>
            <a:r>
              <a:rPr lang="it-IT" altLang="en-US" sz="2000" dirty="0">
                <a:solidFill>
                  <a:srgbClr val="000000"/>
                </a:solidFill>
                <a:latin typeface="Times New Roman" panose="02020603050405020304" pitchFamily="18" charset="0"/>
              </a:rPr>
              <a:t> rispetto al caso in cui vende al prezzo unico di monopolio. Per definizione, infatti, P</a:t>
            </a:r>
            <a:r>
              <a:rPr lang="it-IT" altLang="en-US" sz="2000" baseline="-25000" dirty="0">
                <a:solidFill>
                  <a:srgbClr val="000000"/>
                </a:solidFill>
                <a:latin typeface="Times New Roman" panose="02020603050405020304" pitchFamily="18" charset="0"/>
              </a:rPr>
              <a:t>EU</a:t>
            </a:r>
            <a:r>
              <a:rPr lang="it-IT" altLang="en-US" sz="2000" dirty="0">
                <a:solidFill>
                  <a:srgbClr val="000000"/>
                </a:solidFill>
                <a:latin typeface="Times New Roman" panose="02020603050405020304" pitchFamily="18" charset="0"/>
              </a:rPr>
              <a:t> e P</a:t>
            </a:r>
            <a:r>
              <a:rPr lang="it-IT" altLang="en-US" sz="2000" baseline="-25000" dirty="0">
                <a:solidFill>
                  <a:srgbClr val="000000"/>
                </a:solidFill>
                <a:latin typeface="Times New Roman" panose="02020603050405020304" pitchFamily="18" charset="0"/>
              </a:rPr>
              <a:t>AF</a:t>
            </a:r>
            <a:r>
              <a:rPr lang="it-IT" altLang="en-US" sz="2000" dirty="0">
                <a:solidFill>
                  <a:srgbClr val="000000"/>
                </a:solidFill>
                <a:latin typeface="Times New Roman" panose="02020603050405020304" pitchFamily="18" charset="0"/>
              </a:rPr>
              <a:t> massimizzano i due profitti.</a:t>
            </a:r>
          </a:p>
        </p:txBody>
      </p:sp>
      <p:cxnSp>
        <p:nvCxnSpPr>
          <p:cNvPr id="3" name="Connettore 2 2"/>
          <p:cNvCxnSpPr>
            <a:cxnSpLocks/>
          </p:cNvCxnSpPr>
          <p:nvPr/>
        </p:nvCxnSpPr>
        <p:spPr bwMode="auto">
          <a:xfrm flipH="1">
            <a:off x="7001541" y="3723588"/>
            <a:ext cx="688156" cy="1027523"/>
          </a:xfrm>
          <a:prstGeom prst="straightConnector1">
            <a:avLst/>
          </a:prstGeom>
          <a:solidFill>
            <a:schemeClr val="accent1"/>
          </a:solidFill>
          <a:ln w="127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CasellaDiTesto 4"/>
          <p:cNvSpPr txBox="1"/>
          <p:nvPr/>
        </p:nvSpPr>
        <p:spPr>
          <a:xfrm>
            <a:off x="7136093" y="2800259"/>
            <a:ext cx="4279471" cy="923330"/>
          </a:xfrm>
          <a:prstGeom prst="rect">
            <a:avLst/>
          </a:prstGeom>
          <a:noFill/>
        </p:spPr>
        <p:txBody>
          <a:bodyPr wrap="square" rtlCol="0">
            <a:spAutoFit/>
          </a:bodyPr>
          <a:lstStyle/>
          <a:p>
            <a:r>
              <a:rPr lang="it-IT" dirty="0">
                <a:latin typeface="Times New Roman" panose="02020603050405020304" pitchFamily="18" charset="0"/>
                <a:cs typeface="Times New Roman" panose="02020603050405020304" pitchFamily="18" charset="0"/>
              </a:rPr>
              <a:t>Prezzo di monopolio che il monopolista fisserebbe senza DP. Notare che solo pochi consumatori africani comprerebbero il bene.</a:t>
            </a:r>
          </a:p>
        </p:txBody>
      </p:sp>
      <p:sp>
        <p:nvSpPr>
          <p:cNvPr id="8" name="Freeform 36"/>
          <p:cNvSpPr>
            <a:spLocks/>
          </p:cNvSpPr>
          <p:nvPr/>
        </p:nvSpPr>
        <p:spPr bwMode="auto">
          <a:xfrm>
            <a:off x="3001653" y="4830453"/>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9" name="Freeform 36"/>
          <p:cNvSpPr>
            <a:spLocks/>
          </p:cNvSpPr>
          <p:nvPr/>
        </p:nvSpPr>
        <p:spPr bwMode="auto">
          <a:xfrm>
            <a:off x="6810084" y="4830453"/>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0" name="Freeform 36"/>
          <p:cNvSpPr>
            <a:spLocks/>
          </p:cNvSpPr>
          <p:nvPr/>
        </p:nvSpPr>
        <p:spPr bwMode="auto">
          <a:xfrm>
            <a:off x="2681143" y="3965360"/>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1" name="Freeform 36"/>
          <p:cNvSpPr>
            <a:spLocks/>
          </p:cNvSpPr>
          <p:nvPr/>
        </p:nvSpPr>
        <p:spPr bwMode="auto">
          <a:xfrm>
            <a:off x="7290849" y="5150965"/>
            <a:ext cx="109539" cy="134939"/>
          </a:xfrm>
          <a:custGeom>
            <a:avLst/>
            <a:gdLst>
              <a:gd name="T0" fmla="*/ 68045323 w 69"/>
              <a:gd name="T1" fmla="*/ 211693909 h 85"/>
              <a:gd name="T2" fmla="*/ 136089059 w 69"/>
              <a:gd name="T3" fmla="*/ 176411591 h 85"/>
              <a:gd name="T4" fmla="*/ 171371407 w 69"/>
              <a:gd name="T5" fmla="*/ 141129273 h 85"/>
              <a:gd name="T6" fmla="*/ 171371407 w 69"/>
              <a:gd name="T7" fmla="*/ 105846955 h 85"/>
              <a:gd name="T8" fmla="*/ 171371407 w 69"/>
              <a:gd name="T9" fmla="*/ 35282318 h 85"/>
              <a:gd name="T10" fmla="*/ 136089059 w 69"/>
              <a:gd name="T11" fmla="*/ 0 h 85"/>
              <a:gd name="T12" fmla="*/ 68045323 w 69"/>
              <a:gd name="T13" fmla="*/ 0 h 85"/>
              <a:gd name="T14" fmla="*/ 35282349 w 69"/>
              <a:gd name="T15" fmla="*/ 0 h 85"/>
              <a:gd name="T16" fmla="*/ 0 w 69"/>
              <a:gd name="T17" fmla="*/ 35282318 h 85"/>
              <a:gd name="T18" fmla="*/ 0 w 69"/>
              <a:gd name="T19" fmla="*/ 105846955 h 85"/>
              <a:gd name="T20" fmla="*/ 0 w 69"/>
              <a:gd name="T21" fmla="*/ 141129273 h 85"/>
              <a:gd name="T22" fmla="*/ 35282349 w 69"/>
              <a:gd name="T23" fmla="*/ 176411591 h 85"/>
              <a:gd name="T24" fmla="*/ 68045323 w 69"/>
              <a:gd name="T25" fmla="*/ 211693909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9" h="85">
                <a:moveTo>
                  <a:pt x="27" y="84"/>
                </a:moveTo>
                <a:lnTo>
                  <a:pt x="54" y="70"/>
                </a:lnTo>
                <a:lnTo>
                  <a:pt x="68" y="56"/>
                </a:lnTo>
                <a:lnTo>
                  <a:pt x="68" y="42"/>
                </a:lnTo>
                <a:lnTo>
                  <a:pt x="68" y="14"/>
                </a:lnTo>
                <a:lnTo>
                  <a:pt x="54" y="0"/>
                </a:lnTo>
                <a:lnTo>
                  <a:pt x="27" y="0"/>
                </a:lnTo>
                <a:lnTo>
                  <a:pt x="14" y="0"/>
                </a:lnTo>
                <a:lnTo>
                  <a:pt x="0" y="14"/>
                </a:lnTo>
                <a:lnTo>
                  <a:pt x="0" y="42"/>
                </a:lnTo>
                <a:lnTo>
                  <a:pt x="0" y="56"/>
                </a:lnTo>
                <a:lnTo>
                  <a:pt x="14" y="70"/>
                </a:lnTo>
                <a:lnTo>
                  <a:pt x="27" y="84"/>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6" name="CasellaDiTesto 5"/>
          <p:cNvSpPr txBox="1"/>
          <p:nvPr/>
        </p:nvSpPr>
        <p:spPr>
          <a:xfrm>
            <a:off x="2903804" y="62575"/>
            <a:ext cx="6306185" cy="584775"/>
          </a:xfrm>
          <a:prstGeom prst="rect">
            <a:avLst/>
          </a:prstGeom>
          <a:noFill/>
        </p:spPr>
        <p:txBody>
          <a:bodyPr wrap="square" rtlCol="0">
            <a:spAutoFit/>
          </a:bodyPr>
          <a:lstStyle/>
          <a:p>
            <a:pPr algn="ctr"/>
            <a:r>
              <a:rPr lang="it-IT" sz="3200" dirty="0">
                <a:latin typeface="Times New Roman" panose="02020603050405020304" pitchFamily="18" charset="0"/>
                <a:cs typeface="Times New Roman" panose="02020603050405020304" pitchFamily="18" charset="0"/>
              </a:rPr>
              <a:t>Esempio 3</a:t>
            </a:r>
          </a:p>
        </p:txBody>
      </p:sp>
    </p:spTree>
    <p:extLst>
      <p:ext uri="{BB962C8B-B14F-4D97-AF65-F5344CB8AC3E}">
        <p14:creationId xmlns:p14="http://schemas.microsoft.com/office/powerpoint/2010/main" val="96789583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914400" y="166837"/>
            <a:ext cx="10363200" cy="1143000"/>
          </a:xfrm>
        </p:spPr>
        <p:txBody>
          <a:bodyPr/>
          <a:lstStyle/>
          <a:p>
            <a:r>
              <a:rPr lang="it-IT" dirty="0"/>
              <a:t>Gli effetti della discriminazione di prezzo</a:t>
            </a:r>
          </a:p>
        </p:txBody>
      </p:sp>
      <p:sp>
        <p:nvSpPr>
          <p:cNvPr id="3" name="Segnaposto contenuto 2"/>
          <p:cNvSpPr>
            <a:spLocks noGrp="1"/>
          </p:cNvSpPr>
          <p:nvPr>
            <p:ph idx="1"/>
          </p:nvPr>
        </p:nvSpPr>
        <p:spPr>
          <a:xfrm>
            <a:off x="157214" y="1168435"/>
            <a:ext cx="11877575" cy="5090964"/>
          </a:xfrm>
        </p:spPr>
        <p:txBody>
          <a:bodyPr/>
          <a:lstStyle/>
          <a:p>
            <a:pPr eaLnBrk="1" hangingPunct="1">
              <a:lnSpc>
                <a:spcPct val="95000"/>
              </a:lnSpc>
              <a:tabLst>
                <a:tab pos="333358" algn="l"/>
                <a:tab pos="744501" algn="l"/>
              </a:tabLst>
            </a:pPr>
            <a:r>
              <a:rPr lang="it-IT" altLang="en-US" dirty="0"/>
              <a:t>La DP ha </a:t>
            </a:r>
            <a:r>
              <a:rPr lang="it-IT" altLang="en-US" dirty="0">
                <a:solidFill>
                  <a:srgbClr val="FF0000"/>
                </a:solidFill>
              </a:rPr>
              <a:t>due effetti</a:t>
            </a:r>
            <a:r>
              <a:rPr lang="it-IT" altLang="en-US" dirty="0"/>
              <a:t>:</a:t>
            </a:r>
          </a:p>
          <a:p>
            <a:pPr lvl="1" eaLnBrk="1" hangingPunct="1">
              <a:lnSpc>
                <a:spcPct val="95000"/>
              </a:lnSpc>
              <a:tabLst>
                <a:tab pos="333358" algn="l"/>
                <a:tab pos="744501" algn="l"/>
              </a:tabLst>
            </a:pPr>
            <a:r>
              <a:rPr lang="it-IT" altLang="en-US" sz="3200" u="sng" dirty="0"/>
              <a:t>Aumenta i profitti del monopolista</a:t>
            </a:r>
            <a:r>
              <a:rPr lang="it-IT" altLang="en-US" sz="3200" dirty="0"/>
              <a:t>, che si appropria di parte del surplus del consumatore. Questo è il motivo che spinge il monopolista ad operare la DP.</a:t>
            </a:r>
          </a:p>
          <a:p>
            <a:pPr lvl="2" eaLnBrk="1" hangingPunct="1">
              <a:lnSpc>
                <a:spcPct val="95000"/>
              </a:lnSpc>
              <a:tabLst>
                <a:tab pos="333358" algn="l"/>
                <a:tab pos="744501" algn="l"/>
              </a:tabLst>
            </a:pPr>
            <a:r>
              <a:rPr lang="it-IT" altLang="en-US" sz="3200" dirty="0"/>
              <a:t>Nei settori con elevati costi fissi e/o di R&amp;D, l’aumento dei profitti incentiva l’investimento e l’innovazione e quindi accresce (indirettamente) il benessere sociale.</a:t>
            </a:r>
          </a:p>
          <a:p>
            <a:pPr lvl="1" eaLnBrk="1" hangingPunct="1">
              <a:lnSpc>
                <a:spcPct val="95000"/>
              </a:lnSpc>
              <a:tabLst>
                <a:tab pos="333358" algn="l"/>
                <a:tab pos="744501" algn="l"/>
              </a:tabLst>
            </a:pPr>
            <a:r>
              <a:rPr lang="it-IT" altLang="en-US" sz="3200" u="sng" dirty="0"/>
              <a:t>Riduce la DWL del monopolio</a:t>
            </a:r>
            <a:r>
              <a:rPr lang="it-IT" altLang="en-US" sz="3200" dirty="0"/>
              <a:t> in tutti i casi in cui accresce la quantità scambiata (cioè quasi sempre). L’effetto netto sul benessere sociale è dunque (spesso) positivo. </a:t>
            </a:r>
          </a:p>
          <a:p>
            <a:endParaRPr lang="it-IT" dirty="0"/>
          </a:p>
        </p:txBody>
      </p:sp>
    </p:spTree>
    <p:extLst>
      <p:ext uri="{BB962C8B-B14F-4D97-AF65-F5344CB8AC3E}">
        <p14:creationId xmlns:p14="http://schemas.microsoft.com/office/powerpoint/2010/main" val="140109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1847856" y="227415"/>
            <a:ext cx="8640763" cy="533400"/>
          </a:xfrm>
        </p:spPr>
        <p:txBody>
          <a:bodyPr/>
          <a:lstStyle/>
          <a:p>
            <a:pPr eaLnBrk="1" hangingPunct="1"/>
            <a:r>
              <a:rPr lang="it-IT" altLang="en-US" dirty="0"/>
              <a:t>Condizioni per la discriminazione di prezzo</a:t>
            </a:r>
          </a:p>
        </p:txBody>
      </p:sp>
      <p:sp>
        <p:nvSpPr>
          <p:cNvPr id="349187" name="Rectangle 3"/>
          <p:cNvSpPr>
            <a:spLocks noGrp="1" noChangeArrowheads="1"/>
          </p:cNvSpPr>
          <p:nvPr>
            <p:ph type="body" idx="1"/>
          </p:nvPr>
        </p:nvSpPr>
        <p:spPr>
          <a:xfrm>
            <a:off x="1" y="924445"/>
            <a:ext cx="12098956" cy="5620735"/>
          </a:xfrm>
        </p:spPr>
        <p:txBody>
          <a:bodyPr/>
          <a:lstStyle/>
          <a:p>
            <a:pPr eaLnBrk="1" hangingPunct="1">
              <a:lnSpc>
                <a:spcPct val="90000"/>
              </a:lnSpc>
              <a:tabLst>
                <a:tab pos="333358" algn="l"/>
                <a:tab pos="744501" algn="l"/>
              </a:tabLst>
            </a:pPr>
            <a:r>
              <a:rPr lang="it-IT" altLang="en-US" sz="2600" dirty="0"/>
              <a:t>Nel caso il mercato possa essere suddiviso in </a:t>
            </a:r>
            <a:r>
              <a:rPr lang="it-IT" altLang="en-US" sz="2600" u="sng" dirty="0"/>
              <a:t>due o più sotto-mercati</a:t>
            </a:r>
            <a:r>
              <a:rPr lang="it-IT" altLang="en-US" sz="2600" dirty="0"/>
              <a:t>, caratterizzati da elasticità della domanda differente, al monopolista </a:t>
            </a:r>
            <a:r>
              <a:rPr lang="it-IT" altLang="en-US" sz="2600" u="sng" dirty="0"/>
              <a:t>converrà sempre</a:t>
            </a:r>
            <a:r>
              <a:rPr lang="it-IT" altLang="en-US" sz="2600" dirty="0"/>
              <a:t> operare una discriminazione di prezzo del tipo “prezzo diverso a clienti diversi”.</a:t>
            </a:r>
          </a:p>
          <a:p>
            <a:pPr lvl="1" eaLnBrk="1" hangingPunct="1">
              <a:lnSpc>
                <a:spcPct val="90000"/>
              </a:lnSpc>
              <a:tabLst>
                <a:tab pos="333358" algn="l"/>
                <a:tab pos="744501" algn="l"/>
              </a:tabLst>
            </a:pPr>
            <a:r>
              <a:rPr lang="it-IT" altLang="en-US" sz="2600" dirty="0"/>
              <a:t>Esempi: libri in edizione economica, biglietti aerei, sconti per età.</a:t>
            </a:r>
          </a:p>
          <a:p>
            <a:pPr eaLnBrk="1" hangingPunct="1">
              <a:lnSpc>
                <a:spcPct val="90000"/>
              </a:lnSpc>
              <a:tabLst>
                <a:tab pos="333358" algn="l"/>
                <a:tab pos="744501" algn="l"/>
              </a:tabLst>
            </a:pPr>
            <a:r>
              <a:rPr lang="it-IT" altLang="en-US" sz="2600" dirty="0"/>
              <a:t>Il monopolista aumenta i propri profitti praticando un prezzo </a:t>
            </a:r>
            <a:r>
              <a:rPr lang="it-IT" altLang="en-US" sz="2600" u="sng" dirty="0"/>
              <a:t>maggiore</a:t>
            </a:r>
            <a:r>
              <a:rPr lang="it-IT" altLang="en-US" sz="2600" dirty="0"/>
              <a:t> nei sotto-mercati dove l’elasticità della domanda è </a:t>
            </a:r>
            <a:r>
              <a:rPr lang="it-IT" altLang="en-US" sz="2600" u="sng" dirty="0"/>
              <a:t>minore</a:t>
            </a:r>
            <a:r>
              <a:rPr lang="it-IT" altLang="en-US" sz="2600" dirty="0"/>
              <a:t>.</a:t>
            </a:r>
          </a:p>
          <a:p>
            <a:pPr eaLnBrk="1" hangingPunct="1">
              <a:lnSpc>
                <a:spcPct val="90000"/>
              </a:lnSpc>
              <a:tabLst>
                <a:tab pos="333358" algn="l"/>
                <a:tab pos="744501" algn="l"/>
              </a:tabLst>
            </a:pPr>
            <a:r>
              <a:rPr lang="it-IT" altLang="en-US" sz="2600" dirty="0"/>
              <a:t>Per poter esercitare tale forma di discriminazione, devono però valere </a:t>
            </a:r>
            <a:r>
              <a:rPr lang="it-IT" altLang="en-US" sz="2600" dirty="0">
                <a:solidFill>
                  <a:srgbClr val="FF0000"/>
                </a:solidFill>
              </a:rPr>
              <a:t>tre condizioni</a:t>
            </a:r>
            <a:r>
              <a:rPr lang="it-IT" altLang="en-US" sz="2600" dirty="0"/>
              <a:t>:</a:t>
            </a:r>
          </a:p>
          <a:p>
            <a:pPr lvl="1" eaLnBrk="1" hangingPunct="1">
              <a:lnSpc>
                <a:spcPct val="90000"/>
              </a:lnSpc>
              <a:tabLst>
                <a:tab pos="333358" algn="l"/>
                <a:tab pos="744501" algn="l"/>
              </a:tabLst>
            </a:pPr>
            <a:r>
              <a:rPr lang="it-IT" altLang="en-US" sz="2600" dirty="0"/>
              <a:t>l’impresa deve avere </a:t>
            </a:r>
            <a:r>
              <a:rPr lang="it-IT" altLang="en-US" sz="2600" u="sng" dirty="0"/>
              <a:t>potere di mercato</a:t>
            </a:r>
            <a:r>
              <a:rPr lang="it-IT" altLang="en-US" sz="2600" dirty="0"/>
              <a:t> (quindi non solo nel caso del monopolio);</a:t>
            </a:r>
          </a:p>
          <a:p>
            <a:pPr lvl="1" eaLnBrk="1" hangingPunct="1">
              <a:lnSpc>
                <a:spcPct val="90000"/>
              </a:lnSpc>
              <a:tabLst>
                <a:tab pos="333358" algn="l"/>
                <a:tab pos="744501" algn="l"/>
              </a:tabLst>
            </a:pPr>
            <a:r>
              <a:rPr lang="it-IT" altLang="en-US" sz="2600" dirty="0"/>
              <a:t>il monopolista deve avere </a:t>
            </a:r>
            <a:r>
              <a:rPr lang="it-IT" altLang="en-US" sz="2600" u="sng" dirty="0"/>
              <a:t>informazioni</a:t>
            </a:r>
            <a:r>
              <a:rPr lang="it-IT" altLang="en-US" sz="2600" dirty="0"/>
              <a:t> tali da poter suddividere i clienti in base alla loro disponibilità a pagare (e quindi per separare i sotto-mercati in base all’elasticità della domanda → segmentazione);</a:t>
            </a:r>
          </a:p>
          <a:p>
            <a:pPr lvl="1" eaLnBrk="1" hangingPunct="1">
              <a:lnSpc>
                <a:spcPct val="90000"/>
              </a:lnSpc>
              <a:tabLst>
                <a:tab pos="333358" algn="l"/>
                <a:tab pos="744501" algn="l"/>
              </a:tabLst>
            </a:pPr>
            <a:r>
              <a:rPr lang="it-IT" altLang="en-US" sz="2600" dirty="0"/>
              <a:t>non devono esistere possibilità di </a:t>
            </a:r>
            <a:r>
              <a:rPr lang="it-IT" altLang="en-US" sz="2600" u="sng" dirty="0"/>
              <a:t>arbitraggio</a:t>
            </a:r>
            <a:r>
              <a:rPr lang="it-IT" altLang="en-US" sz="2600" dirty="0"/>
              <a:t> (cioè la possibilità per chi acquista a prezzo basso di rivendere con profitto il bene a chi, comprando dal monopolista, dovrebbe pagare un prezzo alto).</a:t>
            </a:r>
            <a:endParaRPr lang="it-IT" altLang="en-US" sz="2600" u="sng" dirty="0"/>
          </a:p>
        </p:txBody>
      </p:sp>
    </p:spTree>
    <p:extLst>
      <p:ext uri="{BB962C8B-B14F-4D97-AF65-F5344CB8AC3E}">
        <p14:creationId xmlns:p14="http://schemas.microsoft.com/office/powerpoint/2010/main" val="1067089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4918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349187">
                                            <p:txEl>
                                              <p:pRg st="5" end="5"/>
                                            </p:txEl>
                                          </p:spTgt>
                                        </p:tgtEl>
                                        <p:attrNameLst>
                                          <p:attrName>style.visibility</p:attrName>
                                        </p:attrNameLst>
                                      </p:cBhvr>
                                      <p:to>
                                        <p:strVal val="visible"/>
                                      </p:to>
                                    </p:set>
                                    <p:animEffect transition="in" filter="box(in)">
                                      <p:cBhvr>
                                        <p:cTn id="11" dur="500"/>
                                        <p:tgtEl>
                                          <p:spTgt spid="349187">
                                            <p:txEl>
                                              <p:pRg st="5" end="5"/>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nodeType="clickEffect">
                                  <p:stCondLst>
                                    <p:cond delay="0"/>
                                  </p:stCondLst>
                                  <p:childTnLst>
                                    <p:set>
                                      <p:cBhvr>
                                        <p:cTn id="15" dur="1" fill="hold">
                                          <p:stCondLst>
                                            <p:cond delay="0"/>
                                          </p:stCondLst>
                                        </p:cTn>
                                        <p:tgtEl>
                                          <p:spTgt spid="349187">
                                            <p:txEl>
                                              <p:pRg st="6" end="6"/>
                                            </p:txEl>
                                          </p:spTgt>
                                        </p:tgtEl>
                                        <p:attrNameLst>
                                          <p:attrName>style.visibility</p:attrName>
                                        </p:attrNameLst>
                                      </p:cBhvr>
                                      <p:to>
                                        <p:strVal val="visible"/>
                                      </p:to>
                                    </p:set>
                                    <p:animEffect transition="in" filter="box(in)">
                                      <p:cBhvr>
                                        <p:cTn id="16" dur="500"/>
                                        <p:tgtEl>
                                          <p:spTgt spid="3491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2135188" y="9"/>
            <a:ext cx="7772400" cy="765175"/>
          </a:xfrm>
        </p:spPr>
        <p:txBody>
          <a:bodyPr/>
          <a:lstStyle/>
          <a:p>
            <a:pPr eaLnBrk="1" hangingPunct="1"/>
            <a:r>
              <a:rPr lang="it-IT" altLang="en-US" dirty="0"/>
              <a:t>L’effetto della DP sul benessere sociale</a:t>
            </a:r>
          </a:p>
        </p:txBody>
      </p:sp>
      <p:sp>
        <p:nvSpPr>
          <p:cNvPr id="174083" name="Rectangle 3"/>
          <p:cNvSpPr>
            <a:spLocks noGrp="1" noChangeArrowheads="1"/>
          </p:cNvSpPr>
          <p:nvPr>
            <p:ph type="body" idx="1"/>
          </p:nvPr>
        </p:nvSpPr>
        <p:spPr>
          <a:xfrm>
            <a:off x="125128" y="692152"/>
            <a:ext cx="12066872" cy="5583520"/>
          </a:xfrm>
        </p:spPr>
        <p:txBody>
          <a:bodyPr/>
          <a:lstStyle/>
          <a:p>
            <a:pPr eaLnBrk="1" hangingPunct="1">
              <a:lnSpc>
                <a:spcPct val="90000"/>
              </a:lnSpc>
            </a:pPr>
            <a:r>
              <a:rPr lang="it-IT" altLang="en-US" sz="2600" dirty="0"/>
              <a:t>L’effetto della DP sul benessere sociale è </a:t>
            </a:r>
            <a:r>
              <a:rPr lang="it-IT" altLang="en-US" sz="2600" u="sng" dirty="0"/>
              <a:t>positivo</a:t>
            </a:r>
            <a:r>
              <a:rPr lang="it-IT" altLang="en-US" sz="2600" dirty="0"/>
              <a:t> in tutti i casi in cui la quantità complessivamente scambiata </a:t>
            </a:r>
            <a:r>
              <a:rPr lang="it-IT" altLang="en-US" sz="2600" u="sng" dirty="0"/>
              <a:t>aumenta</a:t>
            </a:r>
            <a:r>
              <a:rPr lang="it-IT" altLang="en-US" sz="2600" dirty="0"/>
              <a:t> rispetto al caso di prezzo unico. Ciò dipende dalle diverse elasticità della domanda nei vari sotto-mercati.</a:t>
            </a:r>
          </a:p>
          <a:p>
            <a:pPr lvl="1" eaLnBrk="1" hangingPunct="1">
              <a:lnSpc>
                <a:spcPct val="90000"/>
              </a:lnSpc>
            </a:pPr>
            <a:r>
              <a:rPr lang="it-IT" altLang="en-US" sz="2600" dirty="0"/>
              <a:t>Che il benessere aumenti in tali casi è ovvio, dato che si realizzano </a:t>
            </a:r>
            <a:r>
              <a:rPr lang="it-IT" altLang="en-US" sz="2600" i="1" dirty="0"/>
              <a:t>più</a:t>
            </a:r>
            <a:r>
              <a:rPr lang="it-IT" altLang="en-US" sz="2600" dirty="0"/>
              <a:t> scambi mutuamente vantaggiosi.</a:t>
            </a:r>
          </a:p>
          <a:p>
            <a:pPr eaLnBrk="1" hangingPunct="1">
              <a:lnSpc>
                <a:spcPct val="90000"/>
              </a:lnSpc>
            </a:pPr>
            <a:r>
              <a:rPr lang="it-IT" altLang="en-US" sz="2600" dirty="0">
                <a:solidFill>
                  <a:srgbClr val="FF0000"/>
                </a:solidFill>
              </a:rPr>
              <a:t>Discriminazione perfetta</a:t>
            </a:r>
            <a:r>
              <a:rPr lang="it-IT" altLang="en-US" sz="2600" dirty="0"/>
              <a:t>: è il caso limite della DP. In questo caso il monopolista si appropria dell’</a:t>
            </a:r>
            <a:r>
              <a:rPr lang="it-IT" altLang="en-US" sz="2600" u="sng" dirty="0"/>
              <a:t>intero surplus del consumatore</a:t>
            </a:r>
            <a:r>
              <a:rPr lang="it-IT" altLang="en-US" sz="2600" dirty="0"/>
              <a:t> applicando ad ogni cliente un prezzo </a:t>
            </a:r>
            <a:r>
              <a:rPr lang="it-IT" altLang="en-US" sz="2600" i="1" dirty="0"/>
              <a:t>esattamente pari</a:t>
            </a:r>
            <a:r>
              <a:rPr lang="it-IT" altLang="en-US" sz="2600" dirty="0"/>
              <a:t> alla sua disponibilità a pagare.</a:t>
            </a:r>
          </a:p>
          <a:p>
            <a:pPr eaLnBrk="1" hangingPunct="1">
              <a:lnSpc>
                <a:spcPct val="90000"/>
              </a:lnSpc>
            </a:pPr>
            <a:r>
              <a:rPr lang="it-IT" altLang="en-US" sz="2600" dirty="0"/>
              <a:t>Ovviamente è necessario che il monopolista conosca tali disponibilità a pagare! In pratica, è come se ogni singolo cliente diventasse un sotto-mercato in cui praticare un prezzo differente. </a:t>
            </a:r>
          </a:p>
          <a:p>
            <a:pPr eaLnBrk="1" hangingPunct="1">
              <a:lnSpc>
                <a:spcPct val="90000"/>
              </a:lnSpc>
            </a:pPr>
            <a:r>
              <a:rPr lang="it-IT" altLang="en-US" sz="2600" dirty="0"/>
              <a:t>Due risultati della DP perfetta:</a:t>
            </a:r>
          </a:p>
          <a:p>
            <a:pPr lvl="1" eaLnBrk="1" hangingPunct="1">
              <a:lnSpc>
                <a:spcPct val="90000"/>
              </a:lnSpc>
            </a:pPr>
            <a:r>
              <a:rPr lang="it-IT" altLang="en-US" sz="2600" dirty="0"/>
              <a:t>La quantità scambiata è quella </a:t>
            </a:r>
            <a:r>
              <a:rPr lang="it-IT" altLang="en-US" sz="2600" u="sng" dirty="0"/>
              <a:t>efficiente</a:t>
            </a:r>
            <a:r>
              <a:rPr lang="it-IT" altLang="en-US" sz="2600" dirty="0"/>
              <a:t> (quindi DWL = 0).</a:t>
            </a:r>
          </a:p>
          <a:p>
            <a:pPr lvl="1" eaLnBrk="1" hangingPunct="1">
              <a:lnSpc>
                <a:spcPct val="90000"/>
              </a:lnSpc>
            </a:pPr>
            <a:r>
              <a:rPr lang="it-IT" altLang="en-US" sz="2600" dirty="0"/>
              <a:t>Il profitto per il monopolista è pari all’intero benessere sociale.</a:t>
            </a:r>
          </a:p>
        </p:txBody>
      </p:sp>
    </p:spTree>
    <p:extLst>
      <p:ext uri="{BB962C8B-B14F-4D97-AF65-F5344CB8AC3E}">
        <p14:creationId xmlns:p14="http://schemas.microsoft.com/office/powerpoint/2010/main" val="982291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0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08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08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08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40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7" name="Rectangle 9"/>
          <p:cNvSpPr>
            <a:spLocks noGrp="1" noChangeArrowheads="1"/>
          </p:cNvSpPr>
          <p:nvPr>
            <p:ph type="title"/>
          </p:nvPr>
        </p:nvSpPr>
        <p:spPr>
          <a:xfrm>
            <a:off x="1828800" y="228600"/>
            <a:ext cx="86868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solidFill>
                  <a:srgbClr val="000000"/>
                </a:solidFill>
              </a:rPr>
              <a:t>Il riparto del benessere in un monopolio</a:t>
            </a:r>
            <a:br>
              <a:rPr lang="it-IT" altLang="en-US">
                <a:solidFill>
                  <a:srgbClr val="000000"/>
                </a:solidFill>
              </a:rPr>
            </a:br>
            <a:r>
              <a:rPr lang="it-IT" altLang="en-US">
                <a:solidFill>
                  <a:srgbClr val="000000"/>
                </a:solidFill>
              </a:rPr>
              <a:t>senza discriminazione</a:t>
            </a:r>
          </a:p>
        </p:txBody>
      </p:sp>
      <p:sp>
        <p:nvSpPr>
          <p:cNvPr id="176138" name="Rectangle 10"/>
          <p:cNvSpPr>
            <a:spLocks noChangeArrowheads="1"/>
          </p:cNvSpPr>
          <p:nvPr/>
        </p:nvSpPr>
        <p:spPr bwMode="auto">
          <a:xfrm>
            <a:off x="4648200" y="5867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39" name="Freeform 11"/>
          <p:cNvSpPr>
            <a:spLocks/>
          </p:cNvSpPr>
          <p:nvPr/>
        </p:nvSpPr>
        <p:spPr bwMode="auto">
          <a:xfrm>
            <a:off x="5427666" y="3625851"/>
            <a:ext cx="1504951" cy="1003300"/>
          </a:xfrm>
          <a:custGeom>
            <a:avLst/>
            <a:gdLst>
              <a:gd name="T0" fmla="*/ 0 w 948"/>
              <a:gd name="T1" fmla="*/ 0 h 632"/>
              <a:gd name="T2" fmla="*/ 0 w 948"/>
              <a:gd name="T3" fmla="*/ 47883763 h 632"/>
              <a:gd name="T4" fmla="*/ 0 w 948"/>
              <a:gd name="T5" fmla="*/ 93246575 h 632"/>
              <a:gd name="T6" fmla="*/ 0 w 948"/>
              <a:gd name="T7" fmla="*/ 141128750 h 632"/>
              <a:gd name="T8" fmla="*/ 0 w 948"/>
              <a:gd name="T9" fmla="*/ 234375325 h 632"/>
              <a:gd name="T10" fmla="*/ 0 w 948"/>
              <a:gd name="T11" fmla="*/ 327620313 h 632"/>
              <a:gd name="T12" fmla="*/ 0 w 948"/>
              <a:gd name="T13" fmla="*/ 420866888 h 632"/>
              <a:gd name="T14" fmla="*/ 0 w 948"/>
              <a:gd name="T15" fmla="*/ 561995638 h 632"/>
              <a:gd name="T16" fmla="*/ 0 w 948"/>
              <a:gd name="T17" fmla="*/ 655240625 h 632"/>
              <a:gd name="T18" fmla="*/ 0 w 948"/>
              <a:gd name="T19" fmla="*/ 793850013 h 632"/>
              <a:gd name="T20" fmla="*/ 0 w 948"/>
              <a:gd name="T21" fmla="*/ 934978763 h 632"/>
              <a:gd name="T22" fmla="*/ 0 w 948"/>
              <a:gd name="T23" fmla="*/ 1073586563 h 632"/>
              <a:gd name="T24" fmla="*/ 0 w 948"/>
              <a:gd name="T25" fmla="*/ 1169352500 h 632"/>
              <a:gd name="T26" fmla="*/ 0 w 948"/>
              <a:gd name="T27" fmla="*/ 1262599075 h 632"/>
              <a:gd name="T28" fmla="*/ 0 w 948"/>
              <a:gd name="T29" fmla="*/ 1355844063 h 632"/>
              <a:gd name="T30" fmla="*/ 0 w 948"/>
              <a:gd name="T31" fmla="*/ 1449090638 h 632"/>
              <a:gd name="T32" fmla="*/ 0 w 948"/>
              <a:gd name="T33" fmla="*/ 1496972813 h 632"/>
              <a:gd name="T34" fmla="*/ 0 w 948"/>
              <a:gd name="T35" fmla="*/ 1542335625 h 632"/>
              <a:gd name="T36" fmla="*/ 0 w 948"/>
              <a:gd name="T37" fmla="*/ 1590219388 h 632"/>
              <a:gd name="T38" fmla="*/ 2147483646 w 948"/>
              <a:gd name="T39" fmla="*/ 1590219388 h 632"/>
              <a:gd name="T40" fmla="*/ 0 w 948"/>
              <a:gd name="T41" fmla="*/ 0 h 6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8" h="632">
                <a:moveTo>
                  <a:pt x="0" y="0"/>
                </a:moveTo>
                <a:lnTo>
                  <a:pt x="0" y="19"/>
                </a:lnTo>
                <a:lnTo>
                  <a:pt x="0" y="37"/>
                </a:lnTo>
                <a:lnTo>
                  <a:pt x="0" y="56"/>
                </a:lnTo>
                <a:lnTo>
                  <a:pt x="0" y="93"/>
                </a:lnTo>
                <a:lnTo>
                  <a:pt x="0" y="130"/>
                </a:lnTo>
                <a:lnTo>
                  <a:pt x="0" y="167"/>
                </a:lnTo>
                <a:lnTo>
                  <a:pt x="0" y="223"/>
                </a:lnTo>
                <a:lnTo>
                  <a:pt x="0" y="260"/>
                </a:lnTo>
                <a:lnTo>
                  <a:pt x="0" y="315"/>
                </a:lnTo>
                <a:lnTo>
                  <a:pt x="0" y="371"/>
                </a:lnTo>
                <a:lnTo>
                  <a:pt x="0" y="426"/>
                </a:lnTo>
                <a:lnTo>
                  <a:pt x="0" y="464"/>
                </a:lnTo>
                <a:lnTo>
                  <a:pt x="0" y="501"/>
                </a:lnTo>
                <a:lnTo>
                  <a:pt x="0" y="538"/>
                </a:lnTo>
                <a:lnTo>
                  <a:pt x="0" y="575"/>
                </a:lnTo>
                <a:lnTo>
                  <a:pt x="0" y="594"/>
                </a:lnTo>
                <a:lnTo>
                  <a:pt x="0" y="612"/>
                </a:lnTo>
                <a:lnTo>
                  <a:pt x="0" y="631"/>
                </a:lnTo>
                <a:lnTo>
                  <a:pt x="947" y="631"/>
                </a:lnTo>
                <a:lnTo>
                  <a:pt x="0" y="0"/>
                </a:lnTo>
              </a:path>
            </a:pathLst>
          </a:custGeom>
          <a:solidFill>
            <a:srgbClr val="E6B4E6"/>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40" name="Rectangle 12"/>
          <p:cNvSpPr>
            <a:spLocks noChangeArrowheads="1"/>
          </p:cNvSpPr>
          <p:nvPr/>
        </p:nvSpPr>
        <p:spPr bwMode="auto">
          <a:xfrm>
            <a:off x="3897318" y="3625857"/>
            <a:ext cx="1530351" cy="1001713"/>
          </a:xfrm>
          <a:prstGeom prst="rect">
            <a:avLst/>
          </a:prstGeom>
          <a:solidFill>
            <a:srgbClr val="D8D8D8"/>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76141" name="Freeform 13"/>
          <p:cNvSpPr>
            <a:spLocks/>
          </p:cNvSpPr>
          <p:nvPr/>
        </p:nvSpPr>
        <p:spPr bwMode="auto">
          <a:xfrm>
            <a:off x="3897321" y="3627444"/>
            <a:ext cx="1531937" cy="1587"/>
          </a:xfrm>
          <a:custGeom>
            <a:avLst/>
            <a:gdLst>
              <a:gd name="T0" fmla="*/ 0 w 965"/>
              <a:gd name="T1" fmla="*/ 0 h 1"/>
              <a:gd name="T2" fmla="*/ 2147483646 w 965"/>
              <a:gd name="T3" fmla="*/ 0 h 1"/>
              <a:gd name="T4" fmla="*/ 0 w 965"/>
              <a:gd name="T5" fmla="*/ 0 h 1"/>
              <a:gd name="T6" fmla="*/ 0 60000 65536"/>
              <a:gd name="T7" fmla="*/ 0 60000 65536"/>
              <a:gd name="T8" fmla="*/ 0 60000 65536"/>
            </a:gdLst>
            <a:ahLst/>
            <a:cxnLst>
              <a:cxn ang="T6">
                <a:pos x="T0" y="T1"/>
              </a:cxn>
              <a:cxn ang="T7">
                <a:pos x="T2" y="T3"/>
              </a:cxn>
              <a:cxn ang="T8">
                <a:pos x="T4" y="T5"/>
              </a:cxn>
            </a:cxnLst>
            <a:rect l="0" t="0" r="r" b="b"/>
            <a:pathLst>
              <a:path w="965" h="1">
                <a:moveTo>
                  <a:pt x="0" y="0"/>
                </a:moveTo>
                <a:lnTo>
                  <a:pt x="964" y="0"/>
                </a:lnTo>
                <a:lnTo>
                  <a:pt x="0" y="0"/>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42" name="Freeform 14"/>
          <p:cNvSpPr>
            <a:spLocks/>
          </p:cNvSpPr>
          <p:nvPr/>
        </p:nvSpPr>
        <p:spPr bwMode="auto">
          <a:xfrm>
            <a:off x="3897321" y="2682881"/>
            <a:ext cx="1531937" cy="944563"/>
          </a:xfrm>
          <a:custGeom>
            <a:avLst/>
            <a:gdLst>
              <a:gd name="T0" fmla="*/ 0 w 965"/>
              <a:gd name="T1" fmla="*/ 1496973605 h 595"/>
              <a:gd name="T2" fmla="*/ 2147483646 w 965"/>
              <a:gd name="T3" fmla="*/ 1496973605 h 595"/>
              <a:gd name="T4" fmla="*/ 0 w 965"/>
              <a:gd name="T5" fmla="*/ 0 h 595"/>
              <a:gd name="T6" fmla="*/ 0 w 965"/>
              <a:gd name="T7" fmla="*/ 1496973605 h 59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5" h="595">
                <a:moveTo>
                  <a:pt x="0" y="594"/>
                </a:moveTo>
                <a:lnTo>
                  <a:pt x="964" y="594"/>
                </a:lnTo>
                <a:lnTo>
                  <a:pt x="0" y="0"/>
                </a:lnTo>
                <a:lnTo>
                  <a:pt x="0" y="594"/>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43" name="Rectangle 15"/>
          <p:cNvSpPr>
            <a:spLocks noChangeArrowheads="1"/>
          </p:cNvSpPr>
          <p:nvPr/>
        </p:nvSpPr>
        <p:spPr bwMode="auto">
          <a:xfrm>
            <a:off x="3281370" y="1741489"/>
            <a:ext cx="785471"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Prezzo</a:t>
            </a:r>
          </a:p>
        </p:txBody>
      </p:sp>
      <p:sp>
        <p:nvSpPr>
          <p:cNvPr id="176144" name="Rectangle 16"/>
          <p:cNvSpPr>
            <a:spLocks noChangeArrowheads="1"/>
          </p:cNvSpPr>
          <p:nvPr/>
        </p:nvSpPr>
        <p:spPr bwMode="auto">
          <a:xfrm>
            <a:off x="3662363" y="6099177"/>
            <a:ext cx="136256"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0</a:t>
            </a:r>
          </a:p>
        </p:txBody>
      </p:sp>
      <p:sp>
        <p:nvSpPr>
          <p:cNvPr id="176145" name="Rectangle 17"/>
          <p:cNvSpPr>
            <a:spLocks noChangeArrowheads="1"/>
          </p:cNvSpPr>
          <p:nvPr/>
        </p:nvSpPr>
        <p:spPr bwMode="auto">
          <a:xfrm>
            <a:off x="8431213" y="6099177"/>
            <a:ext cx="990656"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Quantità</a:t>
            </a:r>
          </a:p>
        </p:txBody>
      </p:sp>
      <p:sp>
        <p:nvSpPr>
          <p:cNvPr id="176146" name="Rectangle 18"/>
          <p:cNvSpPr>
            <a:spLocks noChangeArrowheads="1"/>
          </p:cNvSpPr>
          <p:nvPr/>
        </p:nvSpPr>
        <p:spPr bwMode="auto">
          <a:xfrm>
            <a:off x="5257806" y="6096001"/>
            <a:ext cx="349455"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Q</a:t>
            </a:r>
            <a:r>
              <a:rPr lang="it-IT" altLang="en-US" sz="1500" b="1">
                <a:solidFill>
                  <a:srgbClr val="000000"/>
                </a:solidFill>
                <a:latin typeface="Arial" panose="020B0604020202020204" pitchFamily="34" charset="0"/>
              </a:rPr>
              <a:t>M</a:t>
            </a:r>
          </a:p>
        </p:txBody>
      </p:sp>
      <p:grpSp>
        <p:nvGrpSpPr>
          <p:cNvPr id="176147" name="Group 19"/>
          <p:cNvGrpSpPr>
            <a:grpSpLocks/>
          </p:cNvGrpSpPr>
          <p:nvPr/>
        </p:nvGrpSpPr>
        <p:grpSpPr bwMode="auto">
          <a:xfrm>
            <a:off x="3505207" y="3505209"/>
            <a:ext cx="563563" cy="552452"/>
            <a:chOff x="713" y="2172"/>
            <a:chExt cx="355" cy="348"/>
          </a:xfrm>
        </p:grpSpPr>
        <p:sp>
          <p:nvSpPr>
            <p:cNvPr id="176171" name="Rectangle 20"/>
            <p:cNvSpPr>
              <a:spLocks noChangeArrowheads="1"/>
            </p:cNvSpPr>
            <p:nvPr/>
          </p:nvSpPr>
          <p:spPr bwMode="auto">
            <a:xfrm>
              <a:off x="713" y="2172"/>
              <a:ext cx="203"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P</a:t>
              </a:r>
              <a:r>
                <a:rPr lang="it-IT" altLang="en-US" sz="1500" b="1">
                  <a:solidFill>
                    <a:srgbClr val="000000"/>
                  </a:solidFill>
                  <a:latin typeface="Arial" panose="020B0604020202020204" pitchFamily="34" charset="0"/>
                </a:rPr>
                <a:t>M</a:t>
              </a:r>
            </a:p>
          </p:txBody>
        </p:sp>
        <p:sp>
          <p:nvSpPr>
            <p:cNvPr id="176172" name="Rectangle 21"/>
            <p:cNvSpPr>
              <a:spLocks noChangeArrowheads="1"/>
            </p:cNvSpPr>
            <p:nvPr/>
          </p:nvSpPr>
          <p:spPr bwMode="auto">
            <a:xfrm>
              <a:off x="1068" y="2336"/>
              <a:ext cx="0"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900" b="1">
                <a:solidFill>
                  <a:srgbClr val="000000"/>
                </a:solidFill>
                <a:latin typeface="Arial" panose="020B0604020202020204" pitchFamily="34" charset="0"/>
              </a:endParaRPr>
            </a:p>
          </p:txBody>
        </p:sp>
      </p:grpSp>
      <p:sp>
        <p:nvSpPr>
          <p:cNvPr id="176148" name="Rectangle 22"/>
          <p:cNvSpPr>
            <a:spLocks noChangeArrowheads="1"/>
          </p:cNvSpPr>
          <p:nvPr/>
        </p:nvSpPr>
        <p:spPr bwMode="auto">
          <a:xfrm>
            <a:off x="4034413" y="3886206"/>
            <a:ext cx="86722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900" b="1">
                <a:solidFill>
                  <a:srgbClr val="000000"/>
                </a:solidFill>
                <a:latin typeface="Arial" panose="020B0604020202020204" pitchFamily="34" charset="0"/>
              </a:rPr>
              <a:t>Profitto</a:t>
            </a:r>
          </a:p>
          <a:p>
            <a:pPr algn="ctr" eaLnBrk="0" fontAlgn="base" hangingPunct="0">
              <a:spcBef>
                <a:spcPct val="0"/>
              </a:spcBef>
              <a:spcAft>
                <a:spcPct val="0"/>
              </a:spcAft>
              <a:buFontTx/>
              <a:buNone/>
            </a:pPr>
            <a:r>
              <a:rPr lang="it-IT" altLang="en-US" sz="1900" b="1">
                <a:solidFill>
                  <a:srgbClr val="000000"/>
                </a:solidFill>
                <a:latin typeface="Arial" panose="020B0604020202020204" pitchFamily="34" charset="0"/>
              </a:rPr>
              <a:t>(= PS)</a:t>
            </a:r>
          </a:p>
        </p:txBody>
      </p:sp>
      <p:grpSp>
        <p:nvGrpSpPr>
          <p:cNvPr id="176149" name="Group 23"/>
          <p:cNvGrpSpPr>
            <a:grpSpLocks/>
          </p:cNvGrpSpPr>
          <p:nvPr/>
        </p:nvGrpSpPr>
        <p:grpSpPr bwMode="auto">
          <a:xfrm>
            <a:off x="6399212" y="3359165"/>
            <a:ext cx="1116012" cy="511176"/>
            <a:chOff x="3071" y="2116"/>
            <a:chExt cx="703" cy="322"/>
          </a:xfrm>
        </p:grpSpPr>
        <p:sp>
          <p:nvSpPr>
            <p:cNvPr id="176169" name="Rectangle 24"/>
            <p:cNvSpPr>
              <a:spLocks noChangeArrowheads="1"/>
            </p:cNvSpPr>
            <p:nvPr/>
          </p:nvSpPr>
          <p:spPr bwMode="auto">
            <a:xfrm>
              <a:off x="3071" y="2116"/>
              <a:ext cx="521"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Perdita</a:t>
              </a:r>
            </a:p>
          </p:txBody>
        </p:sp>
        <p:sp>
          <p:nvSpPr>
            <p:cNvPr id="176170" name="Rectangle 25"/>
            <p:cNvSpPr>
              <a:spLocks noChangeArrowheads="1"/>
            </p:cNvSpPr>
            <p:nvPr/>
          </p:nvSpPr>
          <p:spPr bwMode="auto">
            <a:xfrm>
              <a:off x="3345" y="2254"/>
              <a:ext cx="429"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secca</a:t>
              </a:r>
            </a:p>
          </p:txBody>
        </p:sp>
      </p:grpSp>
      <p:sp>
        <p:nvSpPr>
          <p:cNvPr id="176150" name="Rectangle 26"/>
          <p:cNvSpPr>
            <a:spLocks noChangeArrowheads="1"/>
          </p:cNvSpPr>
          <p:nvPr/>
        </p:nvSpPr>
        <p:spPr bwMode="auto">
          <a:xfrm>
            <a:off x="8072440" y="5237165"/>
            <a:ext cx="1112484"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Domanda</a:t>
            </a:r>
          </a:p>
        </p:txBody>
      </p:sp>
      <p:sp>
        <p:nvSpPr>
          <p:cNvPr id="176151" name="Rectangle 27"/>
          <p:cNvSpPr>
            <a:spLocks noChangeArrowheads="1"/>
          </p:cNvSpPr>
          <p:nvPr/>
        </p:nvSpPr>
        <p:spPr bwMode="auto">
          <a:xfrm flipH="1">
            <a:off x="8297090" y="4357247"/>
            <a:ext cx="1422386"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dirty="0">
                <a:solidFill>
                  <a:srgbClr val="000000"/>
                </a:solidFill>
                <a:latin typeface="Arial" panose="020B0604020202020204" pitchFamily="34" charset="0"/>
              </a:rPr>
              <a:t>CM = </a:t>
            </a:r>
            <a:r>
              <a:rPr lang="it-IT" altLang="en-US" sz="1900" b="1" dirty="0" err="1">
                <a:solidFill>
                  <a:srgbClr val="000000"/>
                </a:solidFill>
                <a:latin typeface="Arial" panose="020B0604020202020204" pitchFamily="34" charset="0"/>
              </a:rPr>
              <a:t>CMeT</a:t>
            </a:r>
            <a:endParaRPr lang="it-IT" altLang="en-US" sz="1900" b="1" dirty="0">
              <a:solidFill>
                <a:srgbClr val="000000"/>
              </a:solidFill>
              <a:latin typeface="Arial" panose="020B0604020202020204" pitchFamily="34" charset="0"/>
            </a:endParaRPr>
          </a:p>
        </p:txBody>
      </p:sp>
      <p:grpSp>
        <p:nvGrpSpPr>
          <p:cNvPr id="176152" name="Group 28"/>
          <p:cNvGrpSpPr>
            <a:grpSpLocks/>
          </p:cNvGrpSpPr>
          <p:nvPr/>
        </p:nvGrpSpPr>
        <p:grpSpPr bwMode="auto">
          <a:xfrm>
            <a:off x="6081730" y="5195907"/>
            <a:ext cx="379413" cy="517527"/>
            <a:chOff x="2871" y="3273"/>
            <a:chExt cx="239" cy="326"/>
          </a:xfrm>
        </p:grpSpPr>
        <p:sp>
          <p:nvSpPr>
            <p:cNvPr id="176167" name="Rectangle 29"/>
            <p:cNvSpPr>
              <a:spLocks noChangeArrowheads="1"/>
            </p:cNvSpPr>
            <p:nvPr/>
          </p:nvSpPr>
          <p:spPr bwMode="auto">
            <a:xfrm>
              <a:off x="2871" y="3273"/>
              <a:ext cx="239"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RM</a:t>
              </a:r>
            </a:p>
          </p:txBody>
        </p:sp>
        <p:sp>
          <p:nvSpPr>
            <p:cNvPr id="176168" name="Rectangle 30"/>
            <p:cNvSpPr>
              <a:spLocks noChangeArrowheads="1"/>
            </p:cNvSpPr>
            <p:nvPr/>
          </p:nvSpPr>
          <p:spPr bwMode="auto">
            <a:xfrm>
              <a:off x="2892" y="3415"/>
              <a:ext cx="0"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900" b="1">
                <a:solidFill>
                  <a:srgbClr val="000000"/>
                </a:solidFill>
                <a:latin typeface="Arial" panose="020B0604020202020204" pitchFamily="34" charset="0"/>
              </a:endParaRPr>
            </a:p>
          </p:txBody>
        </p:sp>
      </p:grpSp>
      <p:sp>
        <p:nvSpPr>
          <p:cNvPr id="176153" name="Freeform 31"/>
          <p:cNvSpPr>
            <a:spLocks/>
          </p:cNvSpPr>
          <p:nvPr/>
        </p:nvSpPr>
        <p:spPr bwMode="auto">
          <a:xfrm>
            <a:off x="3897321" y="3625858"/>
            <a:ext cx="1531937" cy="2416175"/>
          </a:xfrm>
          <a:custGeom>
            <a:avLst/>
            <a:gdLst>
              <a:gd name="T0" fmla="*/ 2147483646 w 965"/>
              <a:gd name="T1" fmla="*/ 2147483646 h 1522"/>
              <a:gd name="T2" fmla="*/ 2147483646 w 965"/>
              <a:gd name="T3" fmla="*/ 0 h 1522"/>
              <a:gd name="T4" fmla="*/ 0 w 965"/>
              <a:gd name="T5" fmla="*/ 0 h 1522"/>
              <a:gd name="T6" fmla="*/ 0 60000 65536"/>
              <a:gd name="T7" fmla="*/ 0 60000 65536"/>
              <a:gd name="T8" fmla="*/ 0 60000 65536"/>
            </a:gdLst>
            <a:ahLst/>
            <a:cxnLst>
              <a:cxn ang="T6">
                <a:pos x="T0" y="T1"/>
              </a:cxn>
              <a:cxn ang="T7">
                <a:pos x="T2" y="T3"/>
              </a:cxn>
              <a:cxn ang="T8">
                <a:pos x="T4" y="T5"/>
              </a:cxn>
            </a:cxnLst>
            <a:rect l="0" t="0" r="r" b="b"/>
            <a:pathLst>
              <a:path w="965" h="1522">
                <a:moveTo>
                  <a:pt x="964" y="1521"/>
                </a:moveTo>
                <a:lnTo>
                  <a:pt x="964" y="0"/>
                </a:lnTo>
                <a:lnTo>
                  <a:pt x="0" y="0"/>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54" name="Line 32"/>
          <p:cNvSpPr>
            <a:spLocks noChangeShapeType="1"/>
          </p:cNvSpPr>
          <p:nvPr/>
        </p:nvSpPr>
        <p:spPr bwMode="auto">
          <a:xfrm>
            <a:off x="3917956" y="4630744"/>
            <a:ext cx="4943475" cy="1587"/>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6155" name="Line 33"/>
          <p:cNvSpPr>
            <a:spLocks noChangeShapeType="1"/>
          </p:cNvSpPr>
          <p:nvPr/>
        </p:nvSpPr>
        <p:spPr bwMode="auto">
          <a:xfrm>
            <a:off x="3940178" y="2709870"/>
            <a:ext cx="4059239" cy="2586037"/>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6156" name="Line 34"/>
          <p:cNvSpPr>
            <a:spLocks noChangeShapeType="1"/>
          </p:cNvSpPr>
          <p:nvPr/>
        </p:nvSpPr>
        <p:spPr bwMode="auto">
          <a:xfrm>
            <a:off x="3922713" y="2649544"/>
            <a:ext cx="2057400" cy="2676525"/>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6157" name="Freeform 35"/>
          <p:cNvSpPr>
            <a:spLocks/>
          </p:cNvSpPr>
          <p:nvPr/>
        </p:nvSpPr>
        <p:spPr bwMode="auto">
          <a:xfrm>
            <a:off x="3897318" y="1827220"/>
            <a:ext cx="5391151" cy="4243387"/>
          </a:xfrm>
          <a:custGeom>
            <a:avLst/>
            <a:gdLst>
              <a:gd name="T0" fmla="*/ 0 w 3396"/>
              <a:gd name="T1" fmla="*/ 0 h 2673"/>
              <a:gd name="T2" fmla="*/ 0 w 3396"/>
              <a:gd name="T3" fmla="*/ 2147483646 h 2673"/>
              <a:gd name="T4" fmla="*/ 2147483646 w 3396"/>
              <a:gd name="T5" fmla="*/ 2147483646 h 2673"/>
              <a:gd name="T6" fmla="*/ 0 60000 65536"/>
              <a:gd name="T7" fmla="*/ 0 60000 65536"/>
              <a:gd name="T8" fmla="*/ 0 60000 65536"/>
            </a:gdLst>
            <a:ahLst/>
            <a:cxnLst>
              <a:cxn ang="T6">
                <a:pos x="T0" y="T1"/>
              </a:cxn>
              <a:cxn ang="T7">
                <a:pos x="T2" y="T3"/>
              </a:cxn>
              <a:cxn ang="T8">
                <a:pos x="T4" y="T5"/>
              </a:cxn>
            </a:cxnLst>
            <a:rect l="0" t="0" r="r" b="b"/>
            <a:pathLst>
              <a:path w="3396" h="2673">
                <a:moveTo>
                  <a:pt x="0" y="0"/>
                </a:moveTo>
                <a:lnTo>
                  <a:pt x="0" y="2672"/>
                </a:lnTo>
                <a:lnTo>
                  <a:pt x="3395" y="267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58" name="Freeform 36"/>
          <p:cNvSpPr>
            <a:spLocks/>
          </p:cNvSpPr>
          <p:nvPr/>
        </p:nvSpPr>
        <p:spPr bwMode="auto">
          <a:xfrm>
            <a:off x="5340354" y="3567121"/>
            <a:ext cx="147639" cy="149225"/>
          </a:xfrm>
          <a:custGeom>
            <a:avLst/>
            <a:gdLst>
              <a:gd name="T0" fmla="*/ 93246891 w 93"/>
              <a:gd name="T1" fmla="*/ 234375325 h 94"/>
              <a:gd name="T2" fmla="*/ 183972823 w 93"/>
              <a:gd name="T3" fmla="*/ 234375325 h 94"/>
              <a:gd name="T4" fmla="*/ 231855160 w 93"/>
              <a:gd name="T5" fmla="*/ 186491563 h 94"/>
              <a:gd name="T6" fmla="*/ 231855160 w 93"/>
              <a:gd name="T7" fmla="*/ 141128750 h 94"/>
              <a:gd name="T8" fmla="*/ 231855160 w 93"/>
              <a:gd name="T9" fmla="*/ 47883763 h 94"/>
              <a:gd name="T10" fmla="*/ 183972823 w 93"/>
              <a:gd name="T11" fmla="*/ 0 h 94"/>
              <a:gd name="T12" fmla="*/ 93246891 w 93"/>
              <a:gd name="T13" fmla="*/ 0 h 94"/>
              <a:gd name="T14" fmla="*/ 47883925 w 93"/>
              <a:gd name="T15" fmla="*/ 0 h 94"/>
              <a:gd name="T16" fmla="*/ 0 w 93"/>
              <a:gd name="T17" fmla="*/ 47883763 h 94"/>
              <a:gd name="T18" fmla="*/ 0 w 93"/>
              <a:gd name="T19" fmla="*/ 141128750 h 94"/>
              <a:gd name="T20" fmla="*/ 0 w 93"/>
              <a:gd name="T21" fmla="*/ 186491563 h 94"/>
              <a:gd name="T22" fmla="*/ 47883925 w 93"/>
              <a:gd name="T23" fmla="*/ 234375325 h 94"/>
              <a:gd name="T24" fmla="*/ 93246891 w 93"/>
              <a:gd name="T25" fmla="*/ 234375325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3" h="94">
                <a:moveTo>
                  <a:pt x="37" y="93"/>
                </a:moveTo>
                <a:lnTo>
                  <a:pt x="73" y="93"/>
                </a:lnTo>
                <a:lnTo>
                  <a:pt x="92" y="74"/>
                </a:lnTo>
                <a:lnTo>
                  <a:pt x="92" y="56"/>
                </a:lnTo>
                <a:lnTo>
                  <a:pt x="92" y="19"/>
                </a:lnTo>
                <a:lnTo>
                  <a:pt x="73" y="0"/>
                </a:lnTo>
                <a:lnTo>
                  <a:pt x="37" y="0"/>
                </a:lnTo>
                <a:lnTo>
                  <a:pt x="19" y="0"/>
                </a:lnTo>
                <a:lnTo>
                  <a:pt x="0" y="19"/>
                </a:lnTo>
                <a:lnTo>
                  <a:pt x="0" y="56"/>
                </a:lnTo>
                <a:lnTo>
                  <a:pt x="0" y="74"/>
                </a:lnTo>
                <a:lnTo>
                  <a:pt x="19" y="93"/>
                </a:lnTo>
                <a:lnTo>
                  <a:pt x="37" y="9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59" name="Freeform 37"/>
          <p:cNvSpPr>
            <a:spLocks/>
          </p:cNvSpPr>
          <p:nvPr/>
        </p:nvSpPr>
        <p:spPr bwMode="auto">
          <a:xfrm>
            <a:off x="5340354" y="4538672"/>
            <a:ext cx="147639" cy="149225"/>
          </a:xfrm>
          <a:custGeom>
            <a:avLst/>
            <a:gdLst>
              <a:gd name="T0" fmla="*/ 138609857 w 93"/>
              <a:gd name="T1" fmla="*/ 234375325 h 94"/>
              <a:gd name="T2" fmla="*/ 183972823 w 93"/>
              <a:gd name="T3" fmla="*/ 234375325 h 94"/>
              <a:gd name="T4" fmla="*/ 231855160 w 93"/>
              <a:gd name="T5" fmla="*/ 186491563 h 94"/>
              <a:gd name="T6" fmla="*/ 231855160 w 93"/>
              <a:gd name="T7" fmla="*/ 141128750 h 94"/>
              <a:gd name="T8" fmla="*/ 231855160 w 93"/>
              <a:gd name="T9" fmla="*/ 93246575 h 94"/>
              <a:gd name="T10" fmla="*/ 183972823 w 93"/>
              <a:gd name="T11" fmla="*/ 47883763 h 94"/>
              <a:gd name="T12" fmla="*/ 138609857 w 93"/>
              <a:gd name="T13" fmla="*/ 0 h 94"/>
              <a:gd name="T14" fmla="*/ 93246891 w 93"/>
              <a:gd name="T15" fmla="*/ 47883763 h 94"/>
              <a:gd name="T16" fmla="*/ 47883925 w 93"/>
              <a:gd name="T17" fmla="*/ 93246575 h 94"/>
              <a:gd name="T18" fmla="*/ 0 w 93"/>
              <a:gd name="T19" fmla="*/ 141128750 h 94"/>
              <a:gd name="T20" fmla="*/ 47883925 w 93"/>
              <a:gd name="T21" fmla="*/ 186491563 h 94"/>
              <a:gd name="T22" fmla="*/ 93246891 w 93"/>
              <a:gd name="T23" fmla="*/ 234375325 h 94"/>
              <a:gd name="T24" fmla="*/ 138609857 w 93"/>
              <a:gd name="T25" fmla="*/ 234375325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3" h="94">
                <a:moveTo>
                  <a:pt x="55" y="93"/>
                </a:moveTo>
                <a:lnTo>
                  <a:pt x="73" y="93"/>
                </a:lnTo>
                <a:lnTo>
                  <a:pt x="92" y="74"/>
                </a:lnTo>
                <a:lnTo>
                  <a:pt x="92" y="56"/>
                </a:lnTo>
                <a:lnTo>
                  <a:pt x="92" y="37"/>
                </a:lnTo>
                <a:lnTo>
                  <a:pt x="73" y="19"/>
                </a:lnTo>
                <a:lnTo>
                  <a:pt x="55" y="0"/>
                </a:lnTo>
                <a:lnTo>
                  <a:pt x="37" y="19"/>
                </a:lnTo>
                <a:lnTo>
                  <a:pt x="19" y="37"/>
                </a:lnTo>
                <a:lnTo>
                  <a:pt x="0" y="56"/>
                </a:lnTo>
                <a:lnTo>
                  <a:pt x="19" y="74"/>
                </a:lnTo>
                <a:lnTo>
                  <a:pt x="37" y="93"/>
                </a:lnTo>
                <a:lnTo>
                  <a:pt x="55" y="9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76160" name="Line 38"/>
          <p:cNvSpPr>
            <a:spLocks noChangeShapeType="1"/>
          </p:cNvSpPr>
          <p:nvPr/>
        </p:nvSpPr>
        <p:spPr bwMode="auto">
          <a:xfrm flipV="1">
            <a:off x="5967415" y="3651254"/>
            <a:ext cx="419100" cy="681039"/>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grpSp>
        <p:nvGrpSpPr>
          <p:cNvPr id="176161" name="Group 39"/>
          <p:cNvGrpSpPr>
            <a:grpSpLocks/>
          </p:cNvGrpSpPr>
          <p:nvPr/>
        </p:nvGrpSpPr>
        <p:grpSpPr bwMode="auto">
          <a:xfrm>
            <a:off x="4751388" y="2506675"/>
            <a:ext cx="1695448" cy="515939"/>
            <a:chOff x="2033" y="1579"/>
            <a:chExt cx="1068" cy="325"/>
          </a:xfrm>
        </p:grpSpPr>
        <p:sp>
          <p:nvSpPr>
            <p:cNvPr id="176165" name="Rectangle 40"/>
            <p:cNvSpPr>
              <a:spLocks noChangeArrowheads="1"/>
            </p:cNvSpPr>
            <p:nvPr/>
          </p:nvSpPr>
          <p:spPr bwMode="auto">
            <a:xfrm>
              <a:off x="2033" y="1579"/>
              <a:ext cx="829"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Rendita del</a:t>
              </a:r>
            </a:p>
          </p:txBody>
        </p:sp>
        <p:sp>
          <p:nvSpPr>
            <p:cNvPr id="176166" name="Rectangle 41"/>
            <p:cNvSpPr>
              <a:spLocks noChangeArrowheads="1"/>
            </p:cNvSpPr>
            <p:nvPr/>
          </p:nvSpPr>
          <p:spPr bwMode="auto">
            <a:xfrm>
              <a:off x="2135" y="1720"/>
              <a:ext cx="966"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consumatore</a:t>
              </a:r>
            </a:p>
          </p:txBody>
        </p:sp>
      </p:grpSp>
      <p:sp>
        <p:nvSpPr>
          <p:cNvPr id="176162" name="Line 42"/>
          <p:cNvSpPr>
            <a:spLocks noChangeShapeType="1"/>
          </p:cNvSpPr>
          <p:nvPr/>
        </p:nvSpPr>
        <p:spPr bwMode="auto">
          <a:xfrm flipV="1">
            <a:off x="4289427" y="2738444"/>
            <a:ext cx="419100" cy="68103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76163" name="Text Box 43"/>
          <p:cNvSpPr txBox="1">
            <a:spLocks noChangeArrowheads="1"/>
          </p:cNvSpPr>
          <p:nvPr/>
        </p:nvSpPr>
        <p:spPr bwMode="auto">
          <a:xfrm>
            <a:off x="8543929" y="3429003"/>
            <a:ext cx="197361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rPr>
              <a:t>Hp di costi costanti</a:t>
            </a:r>
          </a:p>
        </p:txBody>
      </p:sp>
      <p:sp>
        <p:nvSpPr>
          <p:cNvPr id="176164" name="Line 44"/>
          <p:cNvSpPr>
            <a:spLocks noChangeShapeType="1"/>
          </p:cNvSpPr>
          <p:nvPr/>
        </p:nvSpPr>
        <p:spPr bwMode="auto">
          <a:xfrm flipH="1">
            <a:off x="8975734" y="3789366"/>
            <a:ext cx="576263" cy="576263"/>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Tree>
    <p:extLst>
      <p:ext uri="{BB962C8B-B14F-4D97-AF65-F5344CB8AC3E}">
        <p14:creationId xmlns:p14="http://schemas.microsoft.com/office/powerpoint/2010/main" val="1226153371"/>
      </p:ext>
    </p:extLst>
  </p:cSld>
  <p:clrMapOvr>
    <a:masterClrMapping/>
  </p:clrMapOvr>
  <p:transition spd="slow">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178" name="Picture 2" descr="Cw_f1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6444" y="76209"/>
            <a:ext cx="8239125" cy="637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8179" name="Text Box 3"/>
          <p:cNvSpPr txBox="1">
            <a:spLocks noChangeArrowheads="1"/>
          </p:cNvSpPr>
          <p:nvPr/>
        </p:nvSpPr>
        <p:spPr bwMode="auto">
          <a:xfrm>
            <a:off x="7896229" y="188918"/>
            <a:ext cx="2283510" cy="646331"/>
          </a:xfrm>
          <a:prstGeom prst="rect">
            <a:avLst/>
          </a:prstGeom>
          <a:solidFill>
            <a:schemeClr val="accent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3600" dirty="0">
                <a:solidFill>
                  <a:srgbClr val="000000"/>
                </a:solidFill>
                <a:latin typeface="Times New Roman" panose="02020603050405020304" pitchFamily="18" charset="0"/>
              </a:rPr>
              <a:t>DP perfetta</a:t>
            </a:r>
          </a:p>
        </p:txBody>
      </p:sp>
      <p:sp>
        <p:nvSpPr>
          <p:cNvPr id="178180" name="Text Box 4"/>
          <p:cNvSpPr txBox="1">
            <a:spLocks noChangeArrowheads="1"/>
          </p:cNvSpPr>
          <p:nvPr/>
        </p:nvSpPr>
        <p:spPr bwMode="auto">
          <a:xfrm>
            <a:off x="6302000" y="2492376"/>
            <a:ext cx="2178802" cy="923330"/>
          </a:xfrm>
          <a:prstGeom prst="rect">
            <a:avLst/>
          </a:prstGeom>
          <a:solidFill>
            <a:schemeClr val="accent1">
              <a:alpha val="32941"/>
            </a:scheme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FontTx/>
              <a:buNone/>
            </a:pPr>
            <a:r>
              <a:rPr lang="it-IT" altLang="en-US" sz="1800">
                <a:solidFill>
                  <a:srgbClr val="000000"/>
                </a:solidFill>
                <a:latin typeface="Times New Roman" panose="02020603050405020304" pitchFamily="18" charset="0"/>
              </a:rPr>
              <a:t>Qui l’impresa smette </a:t>
            </a:r>
          </a:p>
          <a:p>
            <a:pPr algn="ctr" eaLnBrk="0" fontAlgn="base" hangingPunct="0">
              <a:spcBef>
                <a:spcPct val="0"/>
              </a:spcBef>
              <a:spcAft>
                <a:spcPct val="0"/>
              </a:spcAft>
              <a:buFontTx/>
              <a:buNone/>
            </a:pPr>
            <a:r>
              <a:rPr lang="it-IT" altLang="en-US" sz="1800">
                <a:solidFill>
                  <a:srgbClr val="000000"/>
                </a:solidFill>
                <a:latin typeface="Times New Roman" panose="02020603050405020304" pitchFamily="18" charset="0"/>
              </a:rPr>
              <a:t>di vendere</a:t>
            </a:r>
          </a:p>
          <a:p>
            <a:pPr algn="ctr" eaLnBrk="0" fontAlgn="base" hangingPunct="0">
              <a:spcBef>
                <a:spcPct val="0"/>
              </a:spcBef>
              <a:spcAft>
                <a:spcPct val="0"/>
              </a:spcAft>
              <a:buFontTx/>
              <a:buNone/>
            </a:pPr>
            <a:r>
              <a:rPr lang="it-IT" altLang="en-US" sz="1800">
                <a:solidFill>
                  <a:srgbClr val="000000"/>
                </a:solidFill>
                <a:latin typeface="Times New Roman" panose="02020603050405020304" pitchFamily="18" charset="0"/>
              </a:rPr>
              <a:t>(P = CM)</a:t>
            </a:r>
          </a:p>
        </p:txBody>
      </p:sp>
      <p:sp>
        <p:nvSpPr>
          <p:cNvPr id="178181" name="Line 5"/>
          <p:cNvSpPr>
            <a:spLocks noChangeShapeType="1"/>
          </p:cNvSpPr>
          <p:nvPr/>
        </p:nvSpPr>
        <p:spPr bwMode="auto">
          <a:xfrm>
            <a:off x="7319969" y="3429002"/>
            <a:ext cx="433387" cy="129698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570798012"/>
      </p:ext>
    </p:extLst>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2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2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2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3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3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32"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33" name="Rectangle 9"/>
          <p:cNvSpPr>
            <a:spLocks noGrp="1" noChangeArrowheads="1"/>
          </p:cNvSpPr>
          <p:nvPr>
            <p:ph type="title"/>
          </p:nvPr>
        </p:nvSpPr>
        <p:spPr>
          <a:xfrm>
            <a:off x="1524000" y="304800"/>
            <a:ext cx="91440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solidFill>
                  <a:srgbClr val="000000"/>
                </a:solidFill>
              </a:rPr>
              <a:t>Il riparto del benessere nel caso di DP </a:t>
            </a:r>
            <a:r>
              <a:rPr lang="it-IT" altLang="en-US" u="sng" dirty="0">
                <a:solidFill>
                  <a:srgbClr val="000000"/>
                </a:solidFill>
              </a:rPr>
              <a:t>perfetta</a:t>
            </a:r>
          </a:p>
        </p:txBody>
      </p:sp>
      <p:sp>
        <p:nvSpPr>
          <p:cNvPr id="180234" name="Rectangle 10"/>
          <p:cNvSpPr>
            <a:spLocks noChangeArrowheads="1"/>
          </p:cNvSpPr>
          <p:nvPr/>
        </p:nvSpPr>
        <p:spPr bwMode="auto">
          <a:xfrm>
            <a:off x="4648200" y="5867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35" name="Freeform 11"/>
          <p:cNvSpPr>
            <a:spLocks/>
          </p:cNvSpPr>
          <p:nvPr/>
        </p:nvSpPr>
        <p:spPr bwMode="auto">
          <a:xfrm>
            <a:off x="5448305" y="3644902"/>
            <a:ext cx="1504951" cy="1003300"/>
          </a:xfrm>
          <a:custGeom>
            <a:avLst/>
            <a:gdLst>
              <a:gd name="T0" fmla="*/ 0 w 948"/>
              <a:gd name="T1" fmla="*/ 0 h 632"/>
              <a:gd name="T2" fmla="*/ 0 w 948"/>
              <a:gd name="T3" fmla="*/ 47883763 h 632"/>
              <a:gd name="T4" fmla="*/ 0 w 948"/>
              <a:gd name="T5" fmla="*/ 93246575 h 632"/>
              <a:gd name="T6" fmla="*/ 0 w 948"/>
              <a:gd name="T7" fmla="*/ 141128750 h 632"/>
              <a:gd name="T8" fmla="*/ 0 w 948"/>
              <a:gd name="T9" fmla="*/ 234375325 h 632"/>
              <a:gd name="T10" fmla="*/ 0 w 948"/>
              <a:gd name="T11" fmla="*/ 327620313 h 632"/>
              <a:gd name="T12" fmla="*/ 0 w 948"/>
              <a:gd name="T13" fmla="*/ 420866888 h 632"/>
              <a:gd name="T14" fmla="*/ 0 w 948"/>
              <a:gd name="T15" fmla="*/ 561995638 h 632"/>
              <a:gd name="T16" fmla="*/ 0 w 948"/>
              <a:gd name="T17" fmla="*/ 655240625 h 632"/>
              <a:gd name="T18" fmla="*/ 0 w 948"/>
              <a:gd name="T19" fmla="*/ 793850013 h 632"/>
              <a:gd name="T20" fmla="*/ 0 w 948"/>
              <a:gd name="T21" fmla="*/ 934978763 h 632"/>
              <a:gd name="T22" fmla="*/ 0 w 948"/>
              <a:gd name="T23" fmla="*/ 1073586563 h 632"/>
              <a:gd name="T24" fmla="*/ 0 w 948"/>
              <a:gd name="T25" fmla="*/ 1169352500 h 632"/>
              <a:gd name="T26" fmla="*/ 0 w 948"/>
              <a:gd name="T27" fmla="*/ 1262599075 h 632"/>
              <a:gd name="T28" fmla="*/ 0 w 948"/>
              <a:gd name="T29" fmla="*/ 1355844063 h 632"/>
              <a:gd name="T30" fmla="*/ 0 w 948"/>
              <a:gd name="T31" fmla="*/ 1449090638 h 632"/>
              <a:gd name="T32" fmla="*/ 0 w 948"/>
              <a:gd name="T33" fmla="*/ 1496972813 h 632"/>
              <a:gd name="T34" fmla="*/ 0 w 948"/>
              <a:gd name="T35" fmla="*/ 1542335625 h 632"/>
              <a:gd name="T36" fmla="*/ 0 w 948"/>
              <a:gd name="T37" fmla="*/ 1590219388 h 632"/>
              <a:gd name="T38" fmla="*/ 2147483646 w 948"/>
              <a:gd name="T39" fmla="*/ 1590219388 h 632"/>
              <a:gd name="T40" fmla="*/ 0 w 948"/>
              <a:gd name="T41" fmla="*/ 0 h 63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8" h="632">
                <a:moveTo>
                  <a:pt x="0" y="0"/>
                </a:moveTo>
                <a:lnTo>
                  <a:pt x="0" y="19"/>
                </a:lnTo>
                <a:lnTo>
                  <a:pt x="0" y="37"/>
                </a:lnTo>
                <a:lnTo>
                  <a:pt x="0" y="56"/>
                </a:lnTo>
                <a:lnTo>
                  <a:pt x="0" y="93"/>
                </a:lnTo>
                <a:lnTo>
                  <a:pt x="0" y="130"/>
                </a:lnTo>
                <a:lnTo>
                  <a:pt x="0" y="167"/>
                </a:lnTo>
                <a:lnTo>
                  <a:pt x="0" y="223"/>
                </a:lnTo>
                <a:lnTo>
                  <a:pt x="0" y="260"/>
                </a:lnTo>
                <a:lnTo>
                  <a:pt x="0" y="315"/>
                </a:lnTo>
                <a:lnTo>
                  <a:pt x="0" y="371"/>
                </a:lnTo>
                <a:lnTo>
                  <a:pt x="0" y="426"/>
                </a:lnTo>
                <a:lnTo>
                  <a:pt x="0" y="464"/>
                </a:lnTo>
                <a:lnTo>
                  <a:pt x="0" y="501"/>
                </a:lnTo>
                <a:lnTo>
                  <a:pt x="0" y="538"/>
                </a:lnTo>
                <a:lnTo>
                  <a:pt x="0" y="575"/>
                </a:lnTo>
                <a:lnTo>
                  <a:pt x="0" y="594"/>
                </a:lnTo>
                <a:lnTo>
                  <a:pt x="0" y="612"/>
                </a:lnTo>
                <a:lnTo>
                  <a:pt x="0" y="631"/>
                </a:lnTo>
                <a:lnTo>
                  <a:pt x="947" y="631"/>
                </a:lnTo>
                <a:lnTo>
                  <a:pt x="0" y="0"/>
                </a:lnTo>
              </a:path>
            </a:pathLst>
          </a:custGeom>
          <a:solidFill>
            <a:srgbClr val="DDDDDD"/>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0236" name="Rectangle 12"/>
          <p:cNvSpPr>
            <a:spLocks noChangeArrowheads="1"/>
          </p:cNvSpPr>
          <p:nvPr/>
        </p:nvSpPr>
        <p:spPr bwMode="auto">
          <a:xfrm>
            <a:off x="3897322" y="3625857"/>
            <a:ext cx="1589087" cy="1001713"/>
          </a:xfrm>
          <a:prstGeom prst="rect">
            <a:avLst/>
          </a:prstGeom>
          <a:solidFill>
            <a:srgbClr val="DDDDDD"/>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37" name="Freeform 13"/>
          <p:cNvSpPr>
            <a:spLocks/>
          </p:cNvSpPr>
          <p:nvPr/>
        </p:nvSpPr>
        <p:spPr bwMode="auto">
          <a:xfrm>
            <a:off x="3897321" y="3627444"/>
            <a:ext cx="1531937" cy="1587"/>
          </a:xfrm>
          <a:custGeom>
            <a:avLst/>
            <a:gdLst>
              <a:gd name="T0" fmla="*/ 0 w 965"/>
              <a:gd name="T1" fmla="*/ 0 h 1"/>
              <a:gd name="T2" fmla="*/ 2147483646 w 965"/>
              <a:gd name="T3" fmla="*/ 0 h 1"/>
              <a:gd name="T4" fmla="*/ 0 w 965"/>
              <a:gd name="T5" fmla="*/ 0 h 1"/>
              <a:gd name="T6" fmla="*/ 0 60000 65536"/>
              <a:gd name="T7" fmla="*/ 0 60000 65536"/>
              <a:gd name="T8" fmla="*/ 0 60000 65536"/>
            </a:gdLst>
            <a:ahLst/>
            <a:cxnLst>
              <a:cxn ang="T6">
                <a:pos x="T0" y="T1"/>
              </a:cxn>
              <a:cxn ang="T7">
                <a:pos x="T2" y="T3"/>
              </a:cxn>
              <a:cxn ang="T8">
                <a:pos x="T4" y="T5"/>
              </a:cxn>
            </a:cxnLst>
            <a:rect l="0" t="0" r="r" b="b"/>
            <a:pathLst>
              <a:path w="965" h="1">
                <a:moveTo>
                  <a:pt x="0" y="0"/>
                </a:moveTo>
                <a:lnTo>
                  <a:pt x="964" y="0"/>
                </a:lnTo>
                <a:lnTo>
                  <a:pt x="0" y="0"/>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0238" name="Freeform 14"/>
          <p:cNvSpPr>
            <a:spLocks/>
          </p:cNvSpPr>
          <p:nvPr/>
        </p:nvSpPr>
        <p:spPr bwMode="auto">
          <a:xfrm>
            <a:off x="3886203" y="2667007"/>
            <a:ext cx="1531939" cy="944563"/>
          </a:xfrm>
          <a:custGeom>
            <a:avLst/>
            <a:gdLst>
              <a:gd name="T0" fmla="*/ 0 w 965"/>
              <a:gd name="T1" fmla="*/ 1496973605 h 595"/>
              <a:gd name="T2" fmla="*/ 2147483646 w 965"/>
              <a:gd name="T3" fmla="*/ 1496973605 h 595"/>
              <a:gd name="T4" fmla="*/ 0 w 965"/>
              <a:gd name="T5" fmla="*/ 0 h 595"/>
              <a:gd name="T6" fmla="*/ 0 w 965"/>
              <a:gd name="T7" fmla="*/ 1496973605 h 59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5" h="595">
                <a:moveTo>
                  <a:pt x="0" y="594"/>
                </a:moveTo>
                <a:lnTo>
                  <a:pt x="964" y="594"/>
                </a:lnTo>
                <a:lnTo>
                  <a:pt x="0" y="0"/>
                </a:lnTo>
                <a:lnTo>
                  <a:pt x="0" y="594"/>
                </a:lnTo>
              </a:path>
            </a:pathLst>
          </a:custGeom>
          <a:solidFill>
            <a:srgbClr val="DDDDDD"/>
          </a:solidFill>
          <a:ln w="12700" cap="rnd" cmpd="sng">
            <a:solidFill>
              <a:schemeClr val="folHlink"/>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0239" name="Rectangle 15"/>
          <p:cNvSpPr>
            <a:spLocks noChangeArrowheads="1"/>
          </p:cNvSpPr>
          <p:nvPr/>
        </p:nvSpPr>
        <p:spPr bwMode="auto">
          <a:xfrm>
            <a:off x="3276609" y="1676401"/>
            <a:ext cx="785471"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Prezzo</a:t>
            </a:r>
          </a:p>
        </p:txBody>
      </p:sp>
      <p:sp>
        <p:nvSpPr>
          <p:cNvPr id="180240" name="Rectangle 16"/>
          <p:cNvSpPr>
            <a:spLocks noChangeArrowheads="1"/>
          </p:cNvSpPr>
          <p:nvPr/>
        </p:nvSpPr>
        <p:spPr bwMode="auto">
          <a:xfrm>
            <a:off x="3662363" y="6099177"/>
            <a:ext cx="136256"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0</a:t>
            </a:r>
          </a:p>
        </p:txBody>
      </p:sp>
      <p:sp>
        <p:nvSpPr>
          <p:cNvPr id="180241" name="Rectangle 17"/>
          <p:cNvSpPr>
            <a:spLocks noChangeArrowheads="1"/>
          </p:cNvSpPr>
          <p:nvPr/>
        </p:nvSpPr>
        <p:spPr bwMode="auto">
          <a:xfrm>
            <a:off x="8431213" y="6099177"/>
            <a:ext cx="990656"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Quantità</a:t>
            </a:r>
          </a:p>
        </p:txBody>
      </p:sp>
      <p:sp>
        <p:nvSpPr>
          <p:cNvPr id="180242" name="Rectangle 18"/>
          <p:cNvSpPr>
            <a:spLocks noChangeArrowheads="1"/>
          </p:cNvSpPr>
          <p:nvPr/>
        </p:nvSpPr>
        <p:spPr bwMode="auto">
          <a:xfrm>
            <a:off x="6781800" y="6096001"/>
            <a:ext cx="424796"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Q</a:t>
            </a:r>
            <a:r>
              <a:rPr lang="it-IT" altLang="en-US" sz="1500" b="1">
                <a:solidFill>
                  <a:srgbClr val="000000"/>
                </a:solidFill>
                <a:latin typeface="Arial" panose="020B0604020202020204" pitchFamily="34" charset="0"/>
              </a:rPr>
              <a:t>eff</a:t>
            </a:r>
          </a:p>
        </p:txBody>
      </p:sp>
      <p:grpSp>
        <p:nvGrpSpPr>
          <p:cNvPr id="180243" name="Group 19"/>
          <p:cNvGrpSpPr>
            <a:grpSpLocks/>
          </p:cNvGrpSpPr>
          <p:nvPr/>
        </p:nvGrpSpPr>
        <p:grpSpPr bwMode="auto">
          <a:xfrm>
            <a:off x="3505207" y="3505209"/>
            <a:ext cx="563563" cy="552452"/>
            <a:chOff x="713" y="2172"/>
            <a:chExt cx="355" cy="348"/>
          </a:xfrm>
        </p:grpSpPr>
        <p:sp>
          <p:nvSpPr>
            <p:cNvPr id="180259" name="Rectangle 20"/>
            <p:cNvSpPr>
              <a:spLocks noChangeArrowheads="1"/>
            </p:cNvSpPr>
            <p:nvPr/>
          </p:nvSpPr>
          <p:spPr bwMode="auto">
            <a:xfrm>
              <a:off x="713" y="2172"/>
              <a:ext cx="0" cy="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500" b="1">
                <a:solidFill>
                  <a:srgbClr val="000000"/>
                </a:solidFill>
                <a:latin typeface="Arial" panose="020B0604020202020204" pitchFamily="34" charset="0"/>
              </a:endParaRPr>
            </a:p>
          </p:txBody>
        </p:sp>
        <p:sp>
          <p:nvSpPr>
            <p:cNvPr id="180260" name="Rectangle 21"/>
            <p:cNvSpPr>
              <a:spLocks noChangeArrowheads="1"/>
            </p:cNvSpPr>
            <p:nvPr/>
          </p:nvSpPr>
          <p:spPr bwMode="auto">
            <a:xfrm>
              <a:off x="1068" y="2336"/>
              <a:ext cx="0"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900" b="1">
                <a:solidFill>
                  <a:srgbClr val="000000"/>
                </a:solidFill>
                <a:latin typeface="Arial" panose="020B0604020202020204" pitchFamily="34" charset="0"/>
              </a:endParaRPr>
            </a:p>
          </p:txBody>
        </p:sp>
      </p:grpSp>
      <p:sp>
        <p:nvSpPr>
          <p:cNvPr id="180244" name="Rectangle 22"/>
          <p:cNvSpPr>
            <a:spLocks noChangeArrowheads="1"/>
          </p:cNvSpPr>
          <p:nvPr/>
        </p:nvSpPr>
        <p:spPr bwMode="auto">
          <a:xfrm>
            <a:off x="8214698" y="5237168"/>
            <a:ext cx="1769715" cy="784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900" b="1">
                <a:solidFill>
                  <a:srgbClr val="000000"/>
                </a:solidFill>
                <a:latin typeface="Arial" panose="020B0604020202020204" pitchFamily="34" charset="0"/>
              </a:rPr>
              <a:t>Domanda </a:t>
            </a:r>
            <a:r>
              <a:rPr lang="it-IT" altLang="en-US" sz="1900" b="1">
                <a:solidFill>
                  <a:srgbClr val="FF0000"/>
                </a:solidFill>
                <a:latin typeface="Arial" panose="020B0604020202020204" pitchFamily="34" charset="0"/>
              </a:rPr>
              <a:t>= RM</a:t>
            </a:r>
          </a:p>
          <a:p>
            <a:pPr algn="ctr" eaLnBrk="0" fontAlgn="base" hangingPunct="0">
              <a:spcBef>
                <a:spcPct val="0"/>
              </a:spcBef>
              <a:spcAft>
                <a:spcPct val="0"/>
              </a:spcAft>
              <a:buFontTx/>
              <a:buNone/>
            </a:pPr>
            <a:r>
              <a:rPr lang="it-IT" altLang="en-US" sz="1600">
                <a:solidFill>
                  <a:srgbClr val="000000"/>
                </a:solidFill>
                <a:latin typeface="Arial" panose="020B0604020202020204" pitchFamily="34" charset="0"/>
              </a:rPr>
              <a:t>(perché in questo </a:t>
            </a:r>
          </a:p>
          <a:p>
            <a:pPr algn="ctr" eaLnBrk="0" fontAlgn="base" hangingPunct="0">
              <a:spcBef>
                <a:spcPct val="0"/>
              </a:spcBef>
              <a:spcAft>
                <a:spcPct val="0"/>
              </a:spcAft>
              <a:buFontTx/>
              <a:buNone/>
            </a:pPr>
            <a:r>
              <a:rPr lang="it-IT" altLang="en-US" sz="1600">
                <a:solidFill>
                  <a:srgbClr val="000000"/>
                </a:solidFill>
                <a:latin typeface="Arial" panose="020B0604020202020204" pitchFamily="34" charset="0"/>
              </a:rPr>
              <a:t>caso RM = p)</a:t>
            </a:r>
          </a:p>
        </p:txBody>
      </p:sp>
      <p:sp>
        <p:nvSpPr>
          <p:cNvPr id="180245" name="Rectangle 23"/>
          <p:cNvSpPr>
            <a:spLocks noChangeArrowheads="1"/>
          </p:cNvSpPr>
          <p:nvPr/>
        </p:nvSpPr>
        <p:spPr bwMode="auto">
          <a:xfrm>
            <a:off x="8610600" y="4267201"/>
            <a:ext cx="379912" cy="2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900" b="1">
                <a:solidFill>
                  <a:srgbClr val="000000"/>
                </a:solidFill>
                <a:latin typeface="Arial" panose="020B0604020202020204" pitchFamily="34" charset="0"/>
              </a:rPr>
              <a:t>CM</a:t>
            </a:r>
          </a:p>
        </p:txBody>
      </p:sp>
      <p:grpSp>
        <p:nvGrpSpPr>
          <p:cNvPr id="180246" name="Group 24"/>
          <p:cNvGrpSpPr>
            <a:grpSpLocks/>
          </p:cNvGrpSpPr>
          <p:nvPr/>
        </p:nvGrpSpPr>
        <p:grpSpPr bwMode="auto">
          <a:xfrm>
            <a:off x="5715002" y="5334018"/>
            <a:ext cx="38100" cy="523876"/>
            <a:chOff x="2727" y="3408"/>
            <a:chExt cx="24" cy="330"/>
          </a:xfrm>
        </p:grpSpPr>
        <p:sp>
          <p:nvSpPr>
            <p:cNvPr id="180257" name="Rectangle 25"/>
            <p:cNvSpPr>
              <a:spLocks noChangeArrowheads="1"/>
            </p:cNvSpPr>
            <p:nvPr/>
          </p:nvSpPr>
          <p:spPr bwMode="auto">
            <a:xfrm>
              <a:off x="2727" y="3408"/>
              <a:ext cx="0"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900" b="1">
                <a:solidFill>
                  <a:srgbClr val="000000"/>
                </a:solidFill>
                <a:latin typeface="Arial" panose="020B0604020202020204" pitchFamily="34" charset="0"/>
              </a:endParaRPr>
            </a:p>
          </p:txBody>
        </p:sp>
        <p:sp>
          <p:nvSpPr>
            <p:cNvPr id="180258" name="Rectangle 26"/>
            <p:cNvSpPr>
              <a:spLocks noChangeArrowheads="1"/>
            </p:cNvSpPr>
            <p:nvPr/>
          </p:nvSpPr>
          <p:spPr bwMode="auto">
            <a:xfrm>
              <a:off x="2751" y="3554"/>
              <a:ext cx="0"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1900" b="1">
                <a:solidFill>
                  <a:srgbClr val="000000"/>
                </a:solidFill>
                <a:latin typeface="Arial" panose="020B0604020202020204" pitchFamily="34" charset="0"/>
              </a:endParaRPr>
            </a:p>
          </p:txBody>
        </p:sp>
      </p:grpSp>
      <p:sp>
        <p:nvSpPr>
          <p:cNvPr id="180247" name="Line 27"/>
          <p:cNvSpPr>
            <a:spLocks noChangeShapeType="1"/>
          </p:cNvSpPr>
          <p:nvPr/>
        </p:nvSpPr>
        <p:spPr bwMode="auto">
          <a:xfrm>
            <a:off x="3917956" y="4630744"/>
            <a:ext cx="4943475" cy="1587"/>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0248" name="Line 28"/>
          <p:cNvSpPr>
            <a:spLocks noChangeShapeType="1"/>
          </p:cNvSpPr>
          <p:nvPr/>
        </p:nvSpPr>
        <p:spPr bwMode="auto">
          <a:xfrm>
            <a:off x="3940178" y="2709870"/>
            <a:ext cx="4059239" cy="2586037"/>
          </a:xfrm>
          <a:prstGeom prst="line">
            <a:avLst/>
          </a:prstGeom>
          <a:noFill/>
          <a:ln w="28575">
            <a:solidFill>
              <a:srgbClr val="40AE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0249" name="Freeform 29"/>
          <p:cNvSpPr>
            <a:spLocks/>
          </p:cNvSpPr>
          <p:nvPr/>
        </p:nvSpPr>
        <p:spPr bwMode="auto">
          <a:xfrm>
            <a:off x="3897318" y="1827220"/>
            <a:ext cx="5391151" cy="4243387"/>
          </a:xfrm>
          <a:custGeom>
            <a:avLst/>
            <a:gdLst>
              <a:gd name="T0" fmla="*/ 0 w 3396"/>
              <a:gd name="T1" fmla="*/ 0 h 2673"/>
              <a:gd name="T2" fmla="*/ 0 w 3396"/>
              <a:gd name="T3" fmla="*/ 2147483646 h 2673"/>
              <a:gd name="T4" fmla="*/ 2147483646 w 3396"/>
              <a:gd name="T5" fmla="*/ 2147483646 h 2673"/>
              <a:gd name="T6" fmla="*/ 0 60000 65536"/>
              <a:gd name="T7" fmla="*/ 0 60000 65536"/>
              <a:gd name="T8" fmla="*/ 0 60000 65536"/>
            </a:gdLst>
            <a:ahLst/>
            <a:cxnLst>
              <a:cxn ang="T6">
                <a:pos x="T0" y="T1"/>
              </a:cxn>
              <a:cxn ang="T7">
                <a:pos x="T2" y="T3"/>
              </a:cxn>
              <a:cxn ang="T8">
                <a:pos x="T4" y="T5"/>
              </a:cxn>
            </a:cxnLst>
            <a:rect l="0" t="0" r="r" b="b"/>
            <a:pathLst>
              <a:path w="3396" h="2673">
                <a:moveTo>
                  <a:pt x="0" y="0"/>
                </a:moveTo>
                <a:lnTo>
                  <a:pt x="0" y="2672"/>
                </a:lnTo>
                <a:lnTo>
                  <a:pt x="3395" y="2672"/>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0250" name="Freeform 30"/>
          <p:cNvSpPr>
            <a:spLocks/>
          </p:cNvSpPr>
          <p:nvPr/>
        </p:nvSpPr>
        <p:spPr bwMode="auto">
          <a:xfrm>
            <a:off x="6864354" y="4538672"/>
            <a:ext cx="147639" cy="149225"/>
          </a:xfrm>
          <a:custGeom>
            <a:avLst/>
            <a:gdLst>
              <a:gd name="T0" fmla="*/ 138609857 w 93"/>
              <a:gd name="T1" fmla="*/ 234375325 h 94"/>
              <a:gd name="T2" fmla="*/ 183972823 w 93"/>
              <a:gd name="T3" fmla="*/ 234375325 h 94"/>
              <a:gd name="T4" fmla="*/ 231855160 w 93"/>
              <a:gd name="T5" fmla="*/ 186491563 h 94"/>
              <a:gd name="T6" fmla="*/ 231855160 w 93"/>
              <a:gd name="T7" fmla="*/ 141128750 h 94"/>
              <a:gd name="T8" fmla="*/ 231855160 w 93"/>
              <a:gd name="T9" fmla="*/ 93246575 h 94"/>
              <a:gd name="T10" fmla="*/ 183972823 w 93"/>
              <a:gd name="T11" fmla="*/ 47883763 h 94"/>
              <a:gd name="T12" fmla="*/ 138609857 w 93"/>
              <a:gd name="T13" fmla="*/ 0 h 94"/>
              <a:gd name="T14" fmla="*/ 93246891 w 93"/>
              <a:gd name="T15" fmla="*/ 47883763 h 94"/>
              <a:gd name="T16" fmla="*/ 47883925 w 93"/>
              <a:gd name="T17" fmla="*/ 93246575 h 94"/>
              <a:gd name="T18" fmla="*/ 0 w 93"/>
              <a:gd name="T19" fmla="*/ 141128750 h 94"/>
              <a:gd name="T20" fmla="*/ 47883925 w 93"/>
              <a:gd name="T21" fmla="*/ 186491563 h 94"/>
              <a:gd name="T22" fmla="*/ 93246891 w 93"/>
              <a:gd name="T23" fmla="*/ 234375325 h 94"/>
              <a:gd name="T24" fmla="*/ 138609857 w 93"/>
              <a:gd name="T25" fmla="*/ 234375325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3" h="94">
                <a:moveTo>
                  <a:pt x="55" y="93"/>
                </a:moveTo>
                <a:lnTo>
                  <a:pt x="73" y="93"/>
                </a:lnTo>
                <a:lnTo>
                  <a:pt x="92" y="74"/>
                </a:lnTo>
                <a:lnTo>
                  <a:pt x="92" y="56"/>
                </a:lnTo>
                <a:lnTo>
                  <a:pt x="92" y="37"/>
                </a:lnTo>
                <a:lnTo>
                  <a:pt x="73" y="19"/>
                </a:lnTo>
                <a:lnTo>
                  <a:pt x="55" y="0"/>
                </a:lnTo>
                <a:lnTo>
                  <a:pt x="37" y="19"/>
                </a:lnTo>
                <a:lnTo>
                  <a:pt x="19" y="37"/>
                </a:lnTo>
                <a:lnTo>
                  <a:pt x="0" y="56"/>
                </a:lnTo>
                <a:lnTo>
                  <a:pt x="19" y="74"/>
                </a:lnTo>
                <a:lnTo>
                  <a:pt x="37" y="93"/>
                </a:lnTo>
                <a:lnTo>
                  <a:pt x="55" y="93"/>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nvGrpSpPr>
          <p:cNvPr id="353311" name="Group 31"/>
          <p:cNvGrpSpPr>
            <a:grpSpLocks/>
          </p:cNvGrpSpPr>
          <p:nvPr/>
        </p:nvGrpSpPr>
        <p:grpSpPr bwMode="auto">
          <a:xfrm>
            <a:off x="5232406" y="2276484"/>
            <a:ext cx="1025525" cy="809625"/>
            <a:chOff x="2032" y="1578"/>
            <a:chExt cx="646" cy="510"/>
          </a:xfrm>
        </p:grpSpPr>
        <p:sp>
          <p:nvSpPr>
            <p:cNvPr id="180255" name="Rectangle 32"/>
            <p:cNvSpPr>
              <a:spLocks noChangeArrowheads="1"/>
            </p:cNvSpPr>
            <p:nvPr/>
          </p:nvSpPr>
          <p:spPr bwMode="auto">
            <a:xfrm>
              <a:off x="2032" y="1578"/>
              <a:ext cx="16" cy="1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0256" name="Rectangle 33"/>
            <p:cNvSpPr>
              <a:spLocks noChangeArrowheads="1"/>
            </p:cNvSpPr>
            <p:nvPr/>
          </p:nvSpPr>
          <p:spPr bwMode="auto">
            <a:xfrm>
              <a:off x="2132" y="1720"/>
              <a:ext cx="546" cy="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2197100">
                <a:spcBef>
                  <a:spcPct val="20000"/>
                </a:spcBef>
                <a:buChar char="•"/>
                <a:defRPr sz="3200">
                  <a:solidFill>
                    <a:schemeClr val="tx1"/>
                  </a:solidFill>
                  <a:latin typeface="Times New Roman" panose="02020603050405020304" pitchFamily="18" charset="0"/>
                </a:defRPr>
              </a:lvl1pPr>
              <a:lvl2pPr marL="742950" indent="-285750" defTabSz="2197100">
                <a:spcBef>
                  <a:spcPct val="20000"/>
                </a:spcBef>
                <a:buChar char="–"/>
                <a:defRPr sz="2800">
                  <a:solidFill>
                    <a:schemeClr val="tx1"/>
                  </a:solidFill>
                  <a:latin typeface="Times New Roman" panose="02020603050405020304" pitchFamily="18" charset="0"/>
                </a:defRPr>
              </a:lvl2pPr>
              <a:lvl3pPr marL="1143000" indent="-228600" defTabSz="2197100">
                <a:spcBef>
                  <a:spcPct val="20000"/>
                </a:spcBef>
                <a:buChar char="•"/>
                <a:defRPr sz="2400">
                  <a:solidFill>
                    <a:schemeClr val="tx1"/>
                  </a:solidFill>
                  <a:latin typeface="Times New Roman" panose="02020603050405020304" pitchFamily="18" charset="0"/>
                </a:defRPr>
              </a:lvl3pPr>
              <a:lvl4pPr marL="1600200" indent="-228600" defTabSz="2197100">
                <a:spcBef>
                  <a:spcPct val="20000"/>
                </a:spcBef>
                <a:buChar char="–"/>
                <a:defRPr sz="2000">
                  <a:solidFill>
                    <a:schemeClr val="tx1"/>
                  </a:solidFill>
                  <a:latin typeface="Times New Roman" panose="02020603050405020304" pitchFamily="18" charset="0"/>
                </a:defRPr>
              </a:lvl4pPr>
              <a:lvl5pPr marL="2057400" indent="-228600" defTabSz="2197100">
                <a:spcBef>
                  <a:spcPct val="20000"/>
                </a:spcBef>
                <a:buChar char="»"/>
                <a:defRPr sz="2000">
                  <a:solidFill>
                    <a:schemeClr val="tx1"/>
                  </a:solidFill>
                  <a:latin typeface="Times New Roman" panose="02020603050405020304" pitchFamily="18" charset="0"/>
                </a:defRPr>
              </a:lvl5pPr>
              <a:lvl6pPr marL="25146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21971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900" b="1">
                  <a:solidFill>
                    <a:srgbClr val="000000"/>
                  </a:solidFill>
                  <a:latin typeface="Arial" panose="020B0604020202020204" pitchFamily="34" charset="0"/>
                </a:rPr>
                <a:t>Profitto</a:t>
              </a:r>
            </a:p>
            <a:p>
              <a:pPr algn="ctr" eaLnBrk="0" fontAlgn="base" hangingPunct="0">
                <a:spcBef>
                  <a:spcPct val="0"/>
                </a:spcBef>
                <a:spcAft>
                  <a:spcPct val="0"/>
                </a:spcAft>
                <a:buFontTx/>
                <a:buNone/>
              </a:pPr>
              <a:r>
                <a:rPr lang="it-IT" altLang="en-US" sz="1900" b="1">
                  <a:solidFill>
                    <a:srgbClr val="000000"/>
                  </a:solidFill>
                  <a:latin typeface="Arial" panose="020B0604020202020204" pitchFamily="34" charset="0"/>
                </a:rPr>
                <a:t>(= PS)</a:t>
              </a:r>
            </a:p>
          </p:txBody>
        </p:sp>
      </p:grpSp>
      <p:sp>
        <p:nvSpPr>
          <p:cNvPr id="353314" name="Line 34"/>
          <p:cNvSpPr>
            <a:spLocks noChangeShapeType="1"/>
          </p:cNvSpPr>
          <p:nvPr/>
        </p:nvSpPr>
        <p:spPr bwMode="auto">
          <a:xfrm flipV="1">
            <a:off x="5303839" y="3141663"/>
            <a:ext cx="381000" cy="914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0253" name="Line 35"/>
          <p:cNvSpPr>
            <a:spLocks noChangeShapeType="1"/>
          </p:cNvSpPr>
          <p:nvPr/>
        </p:nvSpPr>
        <p:spPr bwMode="auto">
          <a:xfrm>
            <a:off x="6934200" y="4643442"/>
            <a:ext cx="0" cy="1428751"/>
          </a:xfrm>
          <a:prstGeom prst="line">
            <a:avLst/>
          </a:prstGeom>
          <a:noFill/>
          <a:ln w="12700">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53316" name="Text Box 36"/>
          <p:cNvSpPr txBox="1">
            <a:spLocks noChangeArrowheads="1"/>
          </p:cNvSpPr>
          <p:nvPr/>
        </p:nvSpPr>
        <p:spPr bwMode="auto">
          <a:xfrm>
            <a:off x="6456365" y="1700213"/>
            <a:ext cx="4032251" cy="1938992"/>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400" dirty="0">
                <a:solidFill>
                  <a:srgbClr val="000000"/>
                </a:solidFill>
              </a:rPr>
              <a:t>Se ogni consumatore paga </a:t>
            </a:r>
          </a:p>
          <a:p>
            <a:pPr algn="ctr" eaLnBrk="0" fontAlgn="base" hangingPunct="0">
              <a:spcBef>
                <a:spcPct val="0"/>
              </a:spcBef>
              <a:spcAft>
                <a:spcPct val="0"/>
              </a:spcAft>
              <a:buFontTx/>
              <a:buNone/>
            </a:pPr>
            <a:r>
              <a:rPr lang="it-IT" altLang="en-US" sz="2400" dirty="0">
                <a:solidFill>
                  <a:srgbClr val="000000"/>
                </a:solidFill>
              </a:rPr>
              <a:t>un prezzo pari alla sua disponibilità a pagare, si ha:</a:t>
            </a:r>
          </a:p>
          <a:p>
            <a:pPr algn="ctr" eaLnBrk="0" fontAlgn="base" hangingPunct="0">
              <a:spcBef>
                <a:spcPct val="0"/>
              </a:spcBef>
              <a:spcAft>
                <a:spcPct val="0"/>
              </a:spcAft>
              <a:buFontTx/>
              <a:buNone/>
            </a:pPr>
            <a:r>
              <a:rPr lang="it-IT" altLang="en-US" sz="2400" b="1" dirty="0">
                <a:solidFill>
                  <a:srgbClr val="FF0000"/>
                </a:solidFill>
              </a:rPr>
              <a:t>TS = PS , CS = 0</a:t>
            </a:r>
          </a:p>
          <a:p>
            <a:pPr algn="ctr" eaLnBrk="0" fontAlgn="base" hangingPunct="0">
              <a:spcBef>
                <a:spcPct val="0"/>
              </a:spcBef>
              <a:spcAft>
                <a:spcPct val="0"/>
              </a:spcAft>
              <a:buFontTx/>
              <a:buNone/>
            </a:pPr>
            <a:r>
              <a:rPr lang="it-IT" altLang="en-US" sz="2400" b="1" dirty="0">
                <a:solidFill>
                  <a:srgbClr val="FF0000"/>
                </a:solidFill>
              </a:rPr>
              <a:t>DWL = 0</a:t>
            </a:r>
            <a:endParaRPr lang="en-GB" altLang="en-US" sz="2400" b="1" dirty="0">
              <a:solidFill>
                <a:srgbClr val="FF0000"/>
              </a:solidFill>
            </a:endParaRPr>
          </a:p>
        </p:txBody>
      </p:sp>
    </p:spTree>
    <p:extLst>
      <p:ext uri="{BB962C8B-B14F-4D97-AF65-F5344CB8AC3E}">
        <p14:creationId xmlns:p14="http://schemas.microsoft.com/office/powerpoint/2010/main" val="366617738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33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33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33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3314" grpId="0" animBg="1"/>
      <p:bldP spid="35331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8DE926-ABB7-4486-B60A-3EF58043DBEC}"/>
              </a:ext>
            </a:extLst>
          </p:cNvPr>
          <p:cNvSpPr>
            <a:spLocks noGrp="1"/>
          </p:cNvSpPr>
          <p:nvPr>
            <p:ph type="title"/>
          </p:nvPr>
        </p:nvSpPr>
        <p:spPr>
          <a:xfrm>
            <a:off x="914400" y="2612020"/>
            <a:ext cx="10363200" cy="1143000"/>
          </a:xfrm>
        </p:spPr>
        <p:txBody>
          <a:bodyPr/>
          <a:lstStyle/>
          <a:p>
            <a:r>
              <a:rPr lang="it-IT" dirty="0"/>
              <a:t>CONCORRENZA MONOPOLISTICA</a:t>
            </a:r>
          </a:p>
        </p:txBody>
      </p:sp>
    </p:spTree>
    <p:extLst>
      <p:ext uri="{BB962C8B-B14F-4D97-AF65-F5344CB8AC3E}">
        <p14:creationId xmlns:p14="http://schemas.microsoft.com/office/powerpoint/2010/main" val="3851998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1026"/>
          <p:cNvSpPr>
            <a:spLocks noGrp="1" noChangeArrowheads="1"/>
          </p:cNvSpPr>
          <p:nvPr>
            <p:ph type="title"/>
          </p:nvPr>
        </p:nvSpPr>
        <p:spPr>
          <a:xfrm>
            <a:off x="2208212" y="168966"/>
            <a:ext cx="7772400" cy="692151"/>
          </a:xfrm>
        </p:spPr>
        <p:txBody>
          <a:bodyPr/>
          <a:lstStyle/>
          <a:p>
            <a:pPr eaLnBrk="1" hangingPunct="1"/>
            <a:r>
              <a:rPr lang="it-IT" altLang="en-US" dirty="0"/>
              <a:t>Il potere di mercato nella realtà</a:t>
            </a:r>
          </a:p>
        </p:txBody>
      </p:sp>
      <p:sp>
        <p:nvSpPr>
          <p:cNvPr id="116739" name="Rectangle 1027"/>
          <p:cNvSpPr>
            <a:spLocks noGrp="1" noChangeArrowheads="1"/>
          </p:cNvSpPr>
          <p:nvPr>
            <p:ph type="body" idx="1"/>
          </p:nvPr>
        </p:nvSpPr>
        <p:spPr>
          <a:xfrm>
            <a:off x="117820" y="950677"/>
            <a:ext cx="11953187" cy="5430247"/>
          </a:xfrm>
        </p:spPr>
        <p:txBody>
          <a:bodyPr/>
          <a:lstStyle/>
          <a:p>
            <a:pPr eaLnBrk="1" hangingPunct="1">
              <a:lnSpc>
                <a:spcPct val="75000"/>
              </a:lnSpc>
            </a:pPr>
            <a:r>
              <a:rPr lang="it-IT" altLang="en-US" sz="2600" dirty="0"/>
              <a:t>A parte i (rari) casi in cui si può parlare di monopolio puro, e posto che la PC è solo un caso ideale, la realtà è costituita da mercati in cui le imprese sono dotate, in diversa misura, di </a:t>
            </a:r>
            <a:r>
              <a:rPr lang="it-IT" altLang="en-US" sz="2600" dirty="0">
                <a:solidFill>
                  <a:srgbClr val="FF0000"/>
                </a:solidFill>
              </a:rPr>
              <a:t>potere di mercato</a:t>
            </a:r>
            <a:r>
              <a:rPr lang="it-IT" altLang="en-US" sz="2600" dirty="0"/>
              <a:t>. Quindi il mercato “fallisce” sempre!</a:t>
            </a:r>
          </a:p>
          <a:p>
            <a:pPr eaLnBrk="1" hangingPunct="1">
              <a:lnSpc>
                <a:spcPct val="75000"/>
              </a:lnSpc>
            </a:pPr>
            <a:r>
              <a:rPr lang="it-IT" altLang="en-US" sz="2600" dirty="0">
                <a:solidFill>
                  <a:srgbClr val="FF0000"/>
                </a:solidFill>
              </a:rPr>
              <a:t>“Paradosso della concorrenza”</a:t>
            </a:r>
            <a:r>
              <a:rPr lang="it-IT" altLang="en-US" sz="2600" dirty="0"/>
              <a:t>: </a:t>
            </a:r>
            <a:r>
              <a:rPr lang="it-IT" altLang="en-US" sz="2600" u="sng" dirty="0"/>
              <a:t>qualsiasi azione concorrenziale</a:t>
            </a:r>
            <a:r>
              <a:rPr lang="it-IT" altLang="en-US" sz="2600" dirty="0"/>
              <a:t> da parte di un’impresa denota il possesso di potere di mercato; al contrario, PC e monopolio sono le forme di mercato dove le azioni concorrenziali sono </a:t>
            </a:r>
            <a:r>
              <a:rPr lang="it-IT" altLang="en-US" sz="2600" u="sng" dirty="0"/>
              <a:t>escluse per definizione</a:t>
            </a:r>
            <a:r>
              <a:rPr lang="it-IT" altLang="en-US" sz="2600" dirty="0"/>
              <a:t>. </a:t>
            </a:r>
          </a:p>
          <a:p>
            <a:pPr eaLnBrk="1" hangingPunct="1">
              <a:lnSpc>
                <a:spcPct val="75000"/>
              </a:lnSpc>
            </a:pPr>
            <a:r>
              <a:rPr lang="it-IT" altLang="en-US" sz="2600" dirty="0"/>
              <a:t>L’entità del potere di mercato di un’impresa misura proprio la distanza dai due casi limite del </a:t>
            </a:r>
            <a:r>
              <a:rPr lang="it-IT" altLang="en-US" sz="2600" u="sng" dirty="0"/>
              <a:t>monopolio</a:t>
            </a:r>
            <a:r>
              <a:rPr lang="it-IT" altLang="en-US" sz="2600" dirty="0"/>
              <a:t> (potere massimo) e </a:t>
            </a:r>
            <a:r>
              <a:rPr lang="it-IT" altLang="en-US" sz="2600" u="sng" dirty="0"/>
              <a:t>PC</a:t>
            </a:r>
            <a:r>
              <a:rPr lang="it-IT" altLang="en-US" sz="2600" dirty="0"/>
              <a:t> (zero potere).</a:t>
            </a:r>
          </a:p>
          <a:p>
            <a:pPr eaLnBrk="1" hangingPunct="1">
              <a:lnSpc>
                <a:spcPct val="75000"/>
              </a:lnSpc>
            </a:pPr>
            <a:r>
              <a:rPr lang="it-IT" altLang="en-US" sz="2600" u="sng" dirty="0"/>
              <a:t>Concorrenza monopolistica</a:t>
            </a:r>
            <a:r>
              <a:rPr lang="it-IT" altLang="en-US" sz="2600" dirty="0"/>
              <a:t> ed </a:t>
            </a:r>
            <a:r>
              <a:rPr lang="it-IT" altLang="en-US" sz="2600" u="sng" dirty="0"/>
              <a:t>oligopolio</a:t>
            </a:r>
            <a:r>
              <a:rPr lang="it-IT" altLang="en-US" sz="2600" dirty="0"/>
              <a:t> sono le due forme di mercato “intermedie” tra monopolio e PC.</a:t>
            </a:r>
          </a:p>
          <a:p>
            <a:pPr eaLnBrk="1" hangingPunct="1">
              <a:lnSpc>
                <a:spcPct val="75000"/>
              </a:lnSpc>
            </a:pPr>
            <a:r>
              <a:rPr lang="it-IT" altLang="en-US" sz="2600" dirty="0"/>
              <a:t>Anch’esse in realtà sono modelli teorici: i mercati reali </a:t>
            </a:r>
            <a:r>
              <a:rPr lang="it-IT" altLang="en-US" sz="2600" u="sng" dirty="0"/>
              <a:t>non</a:t>
            </a:r>
            <a:r>
              <a:rPr lang="it-IT" altLang="en-US" sz="2600" dirty="0"/>
              <a:t> corrispondono a nessuna di queste forme di mercato “pure”, ma presentano un po’ delle caratteristiche di ciascuna. </a:t>
            </a:r>
          </a:p>
          <a:p>
            <a:pPr eaLnBrk="1" hangingPunct="1">
              <a:lnSpc>
                <a:spcPct val="75000"/>
              </a:lnSpc>
            </a:pPr>
            <a:r>
              <a:rPr lang="it-IT" altLang="en-US" sz="2600" dirty="0"/>
              <a:t>Anche le singole imprese agiscono in modo “misto”, adottando un </a:t>
            </a:r>
            <a:r>
              <a:rPr lang="it-IT" altLang="en-US" sz="2600" dirty="0">
                <a:solidFill>
                  <a:srgbClr val="FF0000"/>
                </a:solidFill>
              </a:rPr>
              <a:t>mix di comportamenti</a:t>
            </a:r>
            <a:r>
              <a:rPr lang="it-IT" altLang="en-US" sz="2600" dirty="0"/>
              <a:t> concorrenziali, monopolistici ed oligopolistici, specie quando operano su più mercati contemporaneamente (in senso geografico e merceologico).</a:t>
            </a:r>
          </a:p>
        </p:txBody>
      </p:sp>
    </p:spTree>
    <p:extLst>
      <p:ext uri="{BB962C8B-B14F-4D97-AF65-F5344CB8AC3E}">
        <p14:creationId xmlns:p14="http://schemas.microsoft.com/office/powerpoint/2010/main" val="193882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67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3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3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39">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27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227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227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227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2278" name="Rectangle 6"/>
          <p:cNvSpPr>
            <a:spLocks noGrp="1" noChangeArrowheads="1"/>
          </p:cNvSpPr>
          <p:nvPr>
            <p:ph type="title"/>
          </p:nvPr>
        </p:nvSpPr>
        <p:spPr>
          <a:xfrm>
            <a:off x="2063751" y="2"/>
            <a:ext cx="7772400" cy="6477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Concorrenza monopolistica (MC)</a:t>
            </a:r>
          </a:p>
        </p:txBody>
      </p:sp>
      <p:sp>
        <p:nvSpPr>
          <p:cNvPr id="357383" name="Rectangle 7"/>
          <p:cNvSpPr>
            <a:spLocks noGrp="1" noChangeArrowheads="1"/>
          </p:cNvSpPr>
          <p:nvPr>
            <p:ph type="body" idx="1"/>
          </p:nvPr>
        </p:nvSpPr>
        <p:spPr>
          <a:xfrm>
            <a:off x="1" y="549282"/>
            <a:ext cx="12192000" cy="6156319"/>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2913" algn="l"/>
              </a:tabLst>
            </a:pPr>
            <a:r>
              <a:rPr lang="it-IT" altLang="en-US" sz="2600" dirty="0">
                <a:latin typeface="Garamond" panose="02020404030301010803" pitchFamily="18" charset="0"/>
              </a:rPr>
              <a:t>E’ una forma di mercato “intermedia” che presenta alcune delle caratteristiche della PC ed altre del monopolio. I primi a studiarla sono stati, separatamente ma pressoché contemporaneamente, Joan Robinson ed E.H. </a:t>
            </a:r>
            <a:r>
              <a:rPr lang="it-IT" altLang="en-US" sz="2600" dirty="0" err="1">
                <a:latin typeface="Garamond" panose="02020404030301010803" pitchFamily="18" charset="0"/>
              </a:rPr>
              <a:t>Chamberlin</a:t>
            </a:r>
            <a:r>
              <a:rPr lang="it-IT" altLang="en-US" sz="2600" dirty="0">
                <a:latin typeface="Garamond" panose="02020404030301010803" pitchFamily="18" charset="0"/>
              </a:rPr>
              <a:t> nei primi anni Trenta.</a:t>
            </a:r>
          </a:p>
          <a:p>
            <a:pPr eaLnBrk="1" hangingPunct="1">
              <a:lnSpc>
                <a:spcPct val="80000"/>
              </a:lnSpc>
              <a:tabLst>
                <a:tab pos="333358" algn="l"/>
                <a:tab pos="742913" algn="l"/>
              </a:tabLst>
            </a:pPr>
            <a:r>
              <a:rPr lang="it-IT" altLang="en-US" sz="2600" dirty="0">
                <a:latin typeface="Garamond" panose="02020404030301010803" pitchFamily="18" charset="0"/>
              </a:rPr>
              <a:t>Un mercato MC ha tre caratteristiche:</a:t>
            </a:r>
          </a:p>
          <a:p>
            <a:pPr eaLnBrk="1" hangingPunct="1">
              <a:lnSpc>
                <a:spcPct val="80000"/>
              </a:lnSpc>
              <a:tabLst>
                <a:tab pos="333358" algn="l"/>
                <a:tab pos="742913" algn="l"/>
              </a:tabLst>
            </a:pPr>
            <a:r>
              <a:rPr lang="it-IT" altLang="en-US" sz="2600" dirty="0">
                <a:solidFill>
                  <a:srgbClr val="FF0000"/>
                </a:solidFill>
                <a:latin typeface="Garamond" panose="02020404030301010803" pitchFamily="18" charset="0"/>
              </a:rPr>
              <a:t>Molti venditori</a:t>
            </a:r>
            <a:r>
              <a:rPr lang="it-IT" altLang="en-US" sz="2600" dirty="0">
                <a:latin typeface="Garamond" panose="02020404030301010803" pitchFamily="18" charset="0"/>
              </a:rPr>
              <a:t>: ci sono molte imprese che competono per accaparrarsi </a:t>
            </a:r>
            <a:r>
              <a:rPr lang="it-IT" altLang="en-US" sz="2600" u="sng" dirty="0">
                <a:latin typeface="Garamond" panose="02020404030301010803" pitchFamily="18" charset="0"/>
              </a:rPr>
              <a:t>gli stessi clienti</a:t>
            </a:r>
            <a:r>
              <a:rPr lang="it-IT" altLang="en-US" sz="2600" dirty="0">
                <a:latin typeface="Garamond" panose="02020404030301010803" pitchFamily="18" charset="0"/>
              </a:rPr>
              <a:t>.</a:t>
            </a:r>
          </a:p>
          <a:p>
            <a:pPr lvl="2" eaLnBrk="1" hangingPunct="1">
              <a:lnSpc>
                <a:spcPct val="80000"/>
              </a:lnSpc>
              <a:tabLst>
                <a:tab pos="333358" algn="l"/>
                <a:tab pos="742913" algn="l"/>
              </a:tabLst>
            </a:pPr>
            <a:r>
              <a:rPr lang="it-IT" altLang="en-US" sz="2600" dirty="0" err="1">
                <a:latin typeface="Garamond" panose="02020404030301010803" pitchFamily="18" charset="0"/>
              </a:rPr>
              <a:t>N.b.</a:t>
            </a:r>
            <a:r>
              <a:rPr lang="it-IT" altLang="en-US" sz="2600" dirty="0">
                <a:latin typeface="Garamond" panose="02020404030301010803" pitchFamily="18" charset="0"/>
              </a:rPr>
              <a:t>: “gli stessi clienti” significa che la domanda è </a:t>
            </a:r>
            <a:r>
              <a:rPr lang="it-IT" altLang="en-US" sz="2600" u="sng" dirty="0">
                <a:latin typeface="Garamond" panose="02020404030301010803" pitchFamily="18" charset="0"/>
              </a:rPr>
              <a:t>limitata</a:t>
            </a:r>
            <a:r>
              <a:rPr lang="it-IT" altLang="en-US" sz="2600" dirty="0">
                <a:latin typeface="Garamond" panose="02020404030301010803" pitchFamily="18" charset="0"/>
              </a:rPr>
              <a:t>, non illimitata.</a:t>
            </a:r>
          </a:p>
          <a:p>
            <a:pPr eaLnBrk="1" hangingPunct="1">
              <a:lnSpc>
                <a:spcPct val="80000"/>
              </a:lnSpc>
              <a:tabLst>
                <a:tab pos="333358" algn="l"/>
                <a:tab pos="742913" algn="l"/>
              </a:tabLst>
            </a:pPr>
            <a:r>
              <a:rPr lang="it-IT" altLang="en-US" sz="2600" dirty="0">
                <a:solidFill>
                  <a:srgbClr val="FF0000"/>
                </a:solidFill>
                <a:latin typeface="Garamond" panose="02020404030301010803" pitchFamily="18" charset="0"/>
              </a:rPr>
              <a:t>Differenziazione del prodotto</a:t>
            </a:r>
            <a:r>
              <a:rPr lang="it-IT" altLang="en-US" sz="2600" dirty="0">
                <a:latin typeface="Garamond" panose="02020404030301010803" pitchFamily="18" charset="0"/>
              </a:rPr>
              <a:t>: ciascuna impresa produce un bene che differisce almeno (ma solo…) in parte da quello delle altre imprese; pertanto ciascuna impresa fronteggia una curva di domanda </a:t>
            </a:r>
            <a:r>
              <a:rPr lang="it-IT" altLang="en-US" sz="2600" u="sng" dirty="0">
                <a:latin typeface="Garamond" panose="02020404030301010803" pitchFamily="18" charset="0"/>
              </a:rPr>
              <a:t>specifica</a:t>
            </a:r>
            <a:r>
              <a:rPr lang="it-IT" altLang="en-US" sz="2600" dirty="0">
                <a:latin typeface="Garamond" panose="02020404030301010803" pitchFamily="18" charset="0"/>
              </a:rPr>
              <a:t> per quella </a:t>
            </a:r>
            <a:r>
              <a:rPr lang="it-IT" altLang="en-US" sz="2600" u="sng" dirty="0">
                <a:latin typeface="Garamond" panose="02020404030301010803" pitchFamily="18" charset="0"/>
              </a:rPr>
              <a:t>varietà di prodotto</a:t>
            </a:r>
            <a:r>
              <a:rPr lang="it-IT" altLang="en-US" sz="2600" dirty="0">
                <a:latin typeface="Garamond" panose="02020404030301010803" pitchFamily="18" charset="0"/>
              </a:rPr>
              <a:t> ed inclinata negativamente. Ciò denota l’esistenza di un </a:t>
            </a:r>
            <a:r>
              <a:rPr lang="it-IT" altLang="en-US" sz="2600" u="sng" dirty="0">
                <a:latin typeface="Garamond" panose="02020404030301010803" pitchFamily="18" charset="0"/>
              </a:rPr>
              <a:t>potere di mercato</a:t>
            </a:r>
            <a:r>
              <a:rPr lang="it-IT" altLang="en-US" sz="2600" dirty="0">
                <a:latin typeface="Garamond" panose="02020404030301010803" pitchFamily="18" charset="0"/>
              </a:rPr>
              <a:t>.</a:t>
            </a:r>
          </a:p>
          <a:p>
            <a:pPr lvl="2" eaLnBrk="1" hangingPunct="1">
              <a:lnSpc>
                <a:spcPct val="80000"/>
              </a:lnSpc>
              <a:tabLst>
                <a:tab pos="333358" algn="l"/>
                <a:tab pos="742913" algn="l"/>
              </a:tabLst>
            </a:pPr>
            <a:r>
              <a:rPr lang="it-IT" altLang="en-US" sz="2600" dirty="0">
                <a:latin typeface="Garamond" panose="02020404030301010803" pitchFamily="18" charset="0"/>
              </a:rPr>
              <a:t>Il grado di somiglianza/sostituibilità tra i prodotti è misurato dal </a:t>
            </a:r>
            <a:r>
              <a:rPr lang="it-IT" altLang="en-US" sz="2600" u="sng" dirty="0">
                <a:latin typeface="Garamond" panose="02020404030301010803" pitchFamily="18" charset="0"/>
              </a:rPr>
              <a:t>coefficiente di interdipendenza</a:t>
            </a:r>
            <a:r>
              <a:rPr lang="it-IT" altLang="en-US" sz="2600" dirty="0">
                <a:latin typeface="Garamond" panose="02020404030301010803" pitchFamily="18" charset="0"/>
              </a:rPr>
              <a:t>, basato sull’elasticità incrociata.  </a:t>
            </a:r>
          </a:p>
          <a:p>
            <a:pPr eaLnBrk="1" hangingPunct="1">
              <a:lnSpc>
                <a:spcPct val="80000"/>
              </a:lnSpc>
              <a:tabLst>
                <a:tab pos="333358" algn="l"/>
                <a:tab pos="742913" algn="l"/>
              </a:tabLst>
            </a:pPr>
            <a:r>
              <a:rPr lang="it-IT" altLang="en-US" sz="2600" dirty="0">
                <a:latin typeface="Garamond" panose="02020404030301010803" pitchFamily="18" charset="0"/>
              </a:rPr>
              <a:t> </a:t>
            </a:r>
            <a:r>
              <a:rPr lang="it-IT" altLang="en-US" sz="2600" dirty="0">
                <a:solidFill>
                  <a:srgbClr val="FF0000"/>
                </a:solidFill>
                <a:latin typeface="Garamond" panose="02020404030301010803" pitchFamily="18" charset="0"/>
              </a:rPr>
              <a:t>Libertà di entrata ed uscita</a:t>
            </a:r>
            <a:r>
              <a:rPr lang="it-IT" altLang="en-US" sz="2600" dirty="0">
                <a:latin typeface="Garamond" panose="02020404030301010803" pitchFamily="18" charset="0"/>
              </a:rPr>
              <a:t>: non esistono restrizioni all’ingresso ed all’uscita dal mercato; vale il </a:t>
            </a:r>
            <a:r>
              <a:rPr lang="it-IT" altLang="en-US" sz="2600" u="sng" dirty="0">
                <a:latin typeface="Garamond" panose="02020404030301010803" pitchFamily="18" charset="0"/>
              </a:rPr>
              <a:t>principio di eliminazione</a:t>
            </a:r>
            <a:r>
              <a:rPr lang="it-IT" altLang="en-US" sz="2600" dirty="0">
                <a:latin typeface="Garamond" panose="02020404030301010803" pitchFamily="18" charset="0"/>
              </a:rPr>
              <a:t>: il numero di imprese varia finché gli extra-profitti sono diversi da zero.</a:t>
            </a:r>
          </a:p>
          <a:p>
            <a:pPr eaLnBrk="1" hangingPunct="1">
              <a:lnSpc>
                <a:spcPct val="80000"/>
              </a:lnSpc>
              <a:tabLst>
                <a:tab pos="333358" algn="l"/>
                <a:tab pos="742913" algn="l"/>
              </a:tabLst>
            </a:pPr>
            <a:r>
              <a:rPr lang="it-IT" altLang="en-US" sz="2600" dirty="0">
                <a:latin typeface="Garamond" panose="02020404030301010803" pitchFamily="18" charset="0"/>
              </a:rPr>
              <a:t>Anche questa forma di mercato </a:t>
            </a:r>
            <a:r>
              <a:rPr lang="it-IT" altLang="en-US" sz="2600" u="sng" dirty="0">
                <a:latin typeface="Garamond" panose="02020404030301010803" pitchFamily="18" charset="0"/>
              </a:rPr>
              <a:t>non esiste</a:t>
            </a:r>
            <a:r>
              <a:rPr lang="it-IT" altLang="en-US" sz="2600" dirty="0">
                <a:latin typeface="Garamond" panose="02020404030301010803" pitchFamily="18" charset="0"/>
              </a:rPr>
              <a:t> nella sua forma “pura”. Però molti mercati reali si avvicinano </a:t>
            </a:r>
            <a:r>
              <a:rPr lang="it-IT" altLang="en-US" sz="2600" i="1" dirty="0">
                <a:latin typeface="Garamond" panose="02020404030301010803" pitchFamily="18" charset="0"/>
              </a:rPr>
              <a:t>molto</a:t>
            </a:r>
            <a:r>
              <a:rPr lang="it-IT" altLang="en-US" sz="2600" dirty="0">
                <a:latin typeface="Garamond" panose="02020404030301010803" pitchFamily="18" charset="0"/>
              </a:rPr>
              <a:t> ad essere di tipo MC.</a:t>
            </a:r>
          </a:p>
        </p:txBody>
      </p:sp>
    </p:spTree>
    <p:extLst>
      <p:ext uri="{BB962C8B-B14F-4D97-AF65-F5344CB8AC3E}">
        <p14:creationId xmlns:p14="http://schemas.microsoft.com/office/powerpoint/2010/main" val="348614362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7383">
                                            <p:txEl>
                                              <p:pRg st="2" end="2"/>
                                            </p:txEl>
                                          </p:spTgt>
                                        </p:tgtEl>
                                        <p:attrNameLst>
                                          <p:attrName>style.visibility</p:attrName>
                                        </p:attrNameLst>
                                      </p:cBhvr>
                                      <p:to>
                                        <p:strVal val="visible"/>
                                      </p:to>
                                    </p:set>
                                  </p:childTnLst>
                                </p:cTn>
                              </p:par>
                              <p:par>
                                <p:cTn id="7" presetID="22" presetClass="entr" presetSubtype="8" fill="hold" grpId="0" nodeType="withEffect">
                                  <p:stCondLst>
                                    <p:cond delay="0"/>
                                  </p:stCondLst>
                                  <p:childTnLst>
                                    <p:set>
                                      <p:cBhvr>
                                        <p:cTn id="8" dur="1" fill="hold">
                                          <p:stCondLst>
                                            <p:cond delay="0"/>
                                          </p:stCondLst>
                                        </p:cTn>
                                        <p:tgtEl>
                                          <p:spTgt spid="357383">
                                            <p:txEl>
                                              <p:pRg st="3" end="3"/>
                                            </p:txEl>
                                          </p:spTgt>
                                        </p:tgtEl>
                                        <p:attrNameLst>
                                          <p:attrName>style.visibility</p:attrName>
                                        </p:attrNameLst>
                                      </p:cBhvr>
                                      <p:to>
                                        <p:strVal val="visible"/>
                                      </p:to>
                                    </p:set>
                                    <p:animEffect transition="in" filter="wipe(left)">
                                      <p:cBhvr>
                                        <p:cTn id="9" dur="500"/>
                                        <p:tgtEl>
                                          <p:spTgt spid="35738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57383">
                                            <p:txEl>
                                              <p:pRg st="4" end="4"/>
                                            </p:txEl>
                                          </p:spTgt>
                                        </p:tgtEl>
                                        <p:attrNameLst>
                                          <p:attrName>style.visibility</p:attrName>
                                        </p:attrNameLst>
                                      </p:cBhvr>
                                      <p:to>
                                        <p:strVal val="visible"/>
                                      </p:to>
                                    </p:set>
                                    <p:animEffect transition="in" filter="wipe(left)">
                                      <p:cBhvr>
                                        <p:cTn id="14" dur="500"/>
                                        <p:tgtEl>
                                          <p:spTgt spid="357383">
                                            <p:txEl>
                                              <p:pRg st="4" end="4"/>
                                            </p:txEl>
                                          </p:spTgt>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357383">
                                            <p:txEl>
                                              <p:pRg st="5" end="5"/>
                                            </p:txEl>
                                          </p:spTgt>
                                        </p:tgtEl>
                                        <p:attrNameLst>
                                          <p:attrName>style.visibility</p:attrName>
                                        </p:attrNameLst>
                                      </p:cBhvr>
                                      <p:to>
                                        <p:strVal val="visible"/>
                                      </p:to>
                                    </p:set>
                                    <p:animEffect transition="in" filter="wipe(left)">
                                      <p:cBhvr>
                                        <p:cTn id="17" dur="500"/>
                                        <p:tgtEl>
                                          <p:spTgt spid="35738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57383">
                                            <p:txEl>
                                              <p:pRg st="6" end="6"/>
                                            </p:txEl>
                                          </p:spTgt>
                                        </p:tgtEl>
                                        <p:attrNameLst>
                                          <p:attrName>style.visibility</p:attrName>
                                        </p:attrNameLst>
                                      </p:cBhvr>
                                      <p:to>
                                        <p:strVal val="visible"/>
                                      </p:to>
                                    </p:set>
                                    <p:animEffect transition="in" filter="wipe(left)">
                                      <p:cBhvr>
                                        <p:cTn id="22" dur="500"/>
                                        <p:tgtEl>
                                          <p:spTgt spid="35738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57383">
                                            <p:txEl>
                                              <p:pRg st="7" end="7"/>
                                            </p:txEl>
                                          </p:spTgt>
                                        </p:tgtEl>
                                        <p:attrNameLst>
                                          <p:attrName>style.visibility</p:attrName>
                                        </p:attrNameLst>
                                      </p:cBhvr>
                                      <p:to>
                                        <p:strVal val="visible"/>
                                      </p:to>
                                    </p:set>
                                    <p:animEffect transition="in" filter="wipe(left)">
                                      <p:cBhvr>
                                        <p:cTn id="27" dur="500"/>
                                        <p:tgtEl>
                                          <p:spTgt spid="3573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3" grpId="0" uiExpand="1"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432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4324" name="Rectangle 4"/>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4325" name="Rectangle 5"/>
          <p:cNvSpPr>
            <a:spLocks noGrp="1" noChangeArrowheads="1"/>
          </p:cNvSpPr>
          <p:nvPr>
            <p:ph type="title"/>
          </p:nvPr>
        </p:nvSpPr>
        <p:spPr>
          <a:xfrm>
            <a:off x="1524000" y="9"/>
            <a:ext cx="9144000" cy="765175"/>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L’impresa MC nel breve periodo</a:t>
            </a:r>
          </a:p>
        </p:txBody>
      </p:sp>
      <p:sp>
        <p:nvSpPr>
          <p:cNvPr id="359430" name="Rectangle 6"/>
          <p:cNvSpPr>
            <a:spLocks noGrp="1" noChangeArrowheads="1"/>
          </p:cNvSpPr>
          <p:nvPr>
            <p:ph type="body" idx="1"/>
          </p:nvPr>
        </p:nvSpPr>
        <p:spPr>
          <a:xfrm>
            <a:off x="0" y="761595"/>
            <a:ext cx="12192000" cy="5396138"/>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pPr>
            <a:r>
              <a:rPr lang="it-IT" altLang="en-US" sz="2800" dirty="0"/>
              <a:t>Nel breve periodo l’impresa MC segue la stessa regola di massimizzazione del profitto del monopolista. Questo perché nel breve periodo non esiste concorrenza per </a:t>
            </a:r>
            <a:r>
              <a:rPr lang="it-IT" altLang="en-US" sz="2800" u="sng" dirty="0"/>
              <a:t>quella</a:t>
            </a:r>
            <a:r>
              <a:rPr lang="it-IT" altLang="en-US" sz="2800" dirty="0"/>
              <a:t> particolare varietà del prodotto: di fatto l’impresa è come se fosse un monopolista </a:t>
            </a:r>
            <a:r>
              <a:rPr lang="it-IT" altLang="en-US" sz="2800" u="sng" dirty="0"/>
              <a:t>su quella varietà</a:t>
            </a:r>
            <a:r>
              <a:rPr lang="it-IT" altLang="en-US" sz="2800" dirty="0"/>
              <a:t>.</a:t>
            </a:r>
          </a:p>
          <a:p>
            <a:pPr eaLnBrk="1" hangingPunct="1">
              <a:lnSpc>
                <a:spcPct val="90000"/>
              </a:lnSpc>
            </a:pPr>
            <a:r>
              <a:rPr lang="it-IT" altLang="en-US" sz="2800" dirty="0"/>
              <a:t>Tuttavia le imprese che offrono </a:t>
            </a:r>
            <a:r>
              <a:rPr lang="it-IT" altLang="en-US" sz="2800" u="sng" dirty="0"/>
              <a:t>prodotti simili</a:t>
            </a:r>
            <a:r>
              <a:rPr lang="it-IT" altLang="en-US" sz="2800" dirty="0"/>
              <a:t> competono per la stessa clientela (limitata per ipotesi). Quindi la domanda per una certa varietà del prodotto sarà </a:t>
            </a:r>
            <a:r>
              <a:rPr lang="it-IT" altLang="en-US" sz="2800" u="sng" dirty="0"/>
              <a:t>tanto meno elastica</a:t>
            </a:r>
            <a:r>
              <a:rPr lang="it-IT" altLang="en-US" sz="2800" dirty="0"/>
              <a:t> rispetto al prezzo quanto più il bene è (oppure </a:t>
            </a:r>
            <a:r>
              <a:rPr lang="it-IT" altLang="en-US" sz="2800" i="1" dirty="0"/>
              <a:t>è percepito come</a:t>
            </a:r>
            <a:r>
              <a:rPr lang="it-IT" altLang="en-US" sz="2800" dirty="0"/>
              <a:t>) differenziato rispetto agli altri ad esso simili.</a:t>
            </a:r>
          </a:p>
          <a:p>
            <a:pPr lvl="1" eaLnBrk="1" hangingPunct="1">
              <a:lnSpc>
                <a:spcPct val="90000"/>
              </a:lnSpc>
            </a:pPr>
            <a:r>
              <a:rPr lang="it-IT" altLang="en-US" dirty="0"/>
              <a:t>Comunque l’elasticità della domanda sarà sempre </a:t>
            </a:r>
            <a:r>
              <a:rPr lang="it-IT" altLang="en-US" u="sng" dirty="0"/>
              <a:t>maggiore</a:t>
            </a:r>
            <a:r>
              <a:rPr lang="it-IT" altLang="en-US" dirty="0"/>
              <a:t> che nel caso di monopolio, cioè quando il bene non ha sostituti. </a:t>
            </a:r>
          </a:p>
          <a:p>
            <a:pPr lvl="1" eaLnBrk="1" hangingPunct="1">
              <a:lnSpc>
                <a:spcPct val="90000"/>
              </a:lnSpc>
            </a:pPr>
            <a:r>
              <a:rPr lang="it-IT" altLang="en-US" dirty="0"/>
              <a:t>Nella realtà un’impresa può non sapere se il proprio mercato è MC o un “vero” monopolio (lo scoprirà solo </a:t>
            </a:r>
            <a:r>
              <a:rPr lang="it-IT" altLang="en-US" i="1" dirty="0"/>
              <a:t>dopo</a:t>
            </a:r>
            <a:r>
              <a:rPr lang="it-IT" altLang="en-US" dirty="0"/>
              <a:t> aver fissato il prezzo!); oppure può essere monopolista in certi mercati ed MC in altri. </a:t>
            </a:r>
          </a:p>
        </p:txBody>
      </p:sp>
    </p:spTree>
    <p:extLst>
      <p:ext uri="{BB962C8B-B14F-4D97-AF65-F5344CB8AC3E}">
        <p14:creationId xmlns:p14="http://schemas.microsoft.com/office/powerpoint/2010/main" val="72236260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943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943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943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9E0BAD-93CD-4A11-ABFE-3A613A5352F5}"/>
              </a:ext>
            </a:extLst>
          </p:cNvPr>
          <p:cNvSpPr>
            <a:spLocks noGrp="1"/>
          </p:cNvSpPr>
          <p:nvPr>
            <p:ph type="title"/>
          </p:nvPr>
        </p:nvSpPr>
        <p:spPr>
          <a:xfrm>
            <a:off x="914400" y="190500"/>
            <a:ext cx="10363200" cy="1143000"/>
          </a:xfrm>
        </p:spPr>
        <p:txBody>
          <a:bodyPr/>
          <a:lstStyle/>
          <a:p>
            <a:r>
              <a:rPr lang="it-IT" dirty="0"/>
              <a:t>L’equilibrio di breve periodo della MC</a:t>
            </a:r>
          </a:p>
        </p:txBody>
      </p:sp>
      <p:sp>
        <p:nvSpPr>
          <p:cNvPr id="3" name="Segnaposto contenuto 2">
            <a:extLst>
              <a:ext uri="{FF2B5EF4-FFF2-40B4-BE49-F238E27FC236}">
                <a16:creationId xmlns:a16="http://schemas.microsoft.com/office/drawing/2014/main" id="{4F3A5847-1A14-40D7-A81A-7696789B53CA}"/>
              </a:ext>
            </a:extLst>
          </p:cNvPr>
          <p:cNvSpPr>
            <a:spLocks noGrp="1"/>
          </p:cNvSpPr>
          <p:nvPr>
            <p:ph idx="1"/>
          </p:nvPr>
        </p:nvSpPr>
        <p:spPr>
          <a:xfrm>
            <a:off x="278296" y="1510748"/>
            <a:ext cx="11589026" cy="3279913"/>
          </a:xfrm>
        </p:spPr>
        <p:txBody>
          <a:bodyPr/>
          <a:lstStyle/>
          <a:p>
            <a:pPr eaLnBrk="1" hangingPunct="1">
              <a:lnSpc>
                <a:spcPct val="75000"/>
              </a:lnSpc>
            </a:pPr>
            <a:r>
              <a:rPr lang="it-IT" altLang="en-US" dirty="0"/>
              <a:t>All’equilibrio di breve periodo:</a:t>
            </a:r>
          </a:p>
          <a:p>
            <a:pPr eaLnBrk="1" hangingPunct="1">
              <a:buFont typeface="Wingdings" panose="05000000000000000000" pitchFamily="2" charset="2"/>
              <a:buChar char="Ø"/>
            </a:pPr>
            <a:r>
              <a:rPr lang="it-IT" altLang="en-US" dirty="0"/>
              <a:t> L’impresa MC produce la quantità </a:t>
            </a:r>
            <a:r>
              <a:rPr lang="it-IT" altLang="en-US" dirty="0">
                <a:solidFill>
                  <a:srgbClr val="FF0000"/>
                </a:solidFill>
              </a:rPr>
              <a:t>Q* </a:t>
            </a:r>
            <a:r>
              <a:rPr lang="it-IT" altLang="en-US" dirty="0" err="1">
                <a:solidFill>
                  <a:srgbClr val="FF0000"/>
                </a:solidFill>
              </a:rPr>
              <a:t>t.c</a:t>
            </a:r>
            <a:r>
              <a:rPr lang="it-IT" altLang="en-US" dirty="0">
                <a:solidFill>
                  <a:srgbClr val="FF0000"/>
                </a:solidFill>
              </a:rPr>
              <a:t>.</a:t>
            </a:r>
            <a:r>
              <a:rPr lang="it-IT" altLang="en-US" dirty="0"/>
              <a:t> </a:t>
            </a:r>
            <a:r>
              <a:rPr lang="it-IT" altLang="en-US" dirty="0">
                <a:solidFill>
                  <a:srgbClr val="FF0000"/>
                </a:solidFill>
                <a:latin typeface="Arial" panose="020B0604020202020204" pitchFamily="34" charset="0"/>
              </a:rPr>
              <a:t>RM = CM</a:t>
            </a:r>
            <a:r>
              <a:rPr lang="it-IT" altLang="en-US" dirty="0">
                <a:solidFill>
                  <a:srgbClr val="FF0000"/>
                </a:solidFill>
              </a:rPr>
              <a:t>.</a:t>
            </a:r>
          </a:p>
          <a:p>
            <a:pPr eaLnBrk="1" hangingPunct="1">
              <a:buFont typeface="Wingdings" panose="05000000000000000000" pitchFamily="2" charset="2"/>
              <a:buChar char="Ø"/>
            </a:pPr>
            <a:r>
              <a:rPr lang="it-IT" altLang="en-US" dirty="0"/>
              <a:t> Vende Q* ad un </a:t>
            </a:r>
            <a:r>
              <a:rPr lang="it-IT" altLang="en-US" dirty="0">
                <a:solidFill>
                  <a:srgbClr val="FF0000"/>
                </a:solidFill>
              </a:rPr>
              <a:t>prezzo superiore al CM ed al </a:t>
            </a:r>
            <a:r>
              <a:rPr lang="it-IT" altLang="en-US" dirty="0" err="1">
                <a:solidFill>
                  <a:srgbClr val="FF0000"/>
                </a:solidFill>
              </a:rPr>
              <a:t>CMeT</a:t>
            </a:r>
            <a:r>
              <a:rPr lang="it-IT" altLang="en-US" dirty="0">
                <a:solidFill>
                  <a:srgbClr val="FF0000"/>
                </a:solidFill>
              </a:rPr>
              <a:t>.</a:t>
            </a:r>
          </a:p>
          <a:p>
            <a:pPr eaLnBrk="1" hangingPunct="1">
              <a:buFont typeface="Wingdings" panose="05000000000000000000" pitchFamily="2" charset="2"/>
              <a:buChar char="Ø"/>
            </a:pPr>
            <a:r>
              <a:rPr lang="it-IT" altLang="en-US" dirty="0"/>
              <a:t> Ottiene </a:t>
            </a:r>
            <a:r>
              <a:rPr lang="it-IT" altLang="en-US" dirty="0">
                <a:solidFill>
                  <a:srgbClr val="FF0000"/>
                </a:solidFill>
              </a:rPr>
              <a:t>extra-profitti positivi.</a:t>
            </a:r>
            <a:r>
              <a:rPr lang="it-IT" altLang="en-US" dirty="0"/>
              <a:t> </a:t>
            </a:r>
          </a:p>
          <a:p>
            <a:pPr eaLnBrk="1" hangingPunct="1">
              <a:buFont typeface="Wingdings" panose="05000000000000000000" pitchFamily="2" charset="2"/>
              <a:buChar char="Ø"/>
            </a:pPr>
            <a:r>
              <a:rPr lang="it-IT" altLang="en-US" dirty="0"/>
              <a:t> Il benessere sociale </a:t>
            </a:r>
            <a:r>
              <a:rPr lang="it-IT" altLang="en-US" u="sng" dirty="0"/>
              <a:t>non</a:t>
            </a:r>
            <a:r>
              <a:rPr lang="it-IT" altLang="en-US" dirty="0"/>
              <a:t> è massimizzato.</a:t>
            </a:r>
          </a:p>
          <a:p>
            <a:endParaRPr lang="it-IT" dirty="0"/>
          </a:p>
        </p:txBody>
      </p:sp>
    </p:spTree>
    <p:extLst>
      <p:ext uri="{BB962C8B-B14F-4D97-AF65-F5344CB8AC3E}">
        <p14:creationId xmlns:p14="http://schemas.microsoft.com/office/powerpoint/2010/main" val="12396845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637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6372" name="Rectangle 4"/>
          <p:cNvSpPr>
            <a:spLocks noChangeArrowheads="1"/>
          </p:cNvSpPr>
          <p:nvPr/>
        </p:nvSpPr>
        <p:spPr bwMode="auto">
          <a:xfrm>
            <a:off x="3884619" y="4232278"/>
            <a:ext cx="2016125" cy="350839"/>
          </a:xfrm>
          <a:prstGeom prst="rect">
            <a:avLst/>
          </a:prstGeom>
          <a:solidFill>
            <a:srgbClr val="D8D8D8"/>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6373" name="Rectangle 5"/>
          <p:cNvSpPr>
            <a:spLocks noChangeArrowheads="1"/>
          </p:cNvSpPr>
          <p:nvPr/>
        </p:nvSpPr>
        <p:spPr bwMode="auto">
          <a:xfrm>
            <a:off x="8675689" y="5888044"/>
            <a:ext cx="10387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Quantità</a:t>
            </a:r>
          </a:p>
        </p:txBody>
      </p:sp>
      <p:sp>
        <p:nvSpPr>
          <p:cNvPr id="186374" name="Rectangle 6"/>
          <p:cNvSpPr>
            <a:spLocks noChangeArrowheads="1"/>
          </p:cNvSpPr>
          <p:nvPr/>
        </p:nvSpPr>
        <p:spPr bwMode="auto">
          <a:xfrm>
            <a:off x="5791208" y="5791204"/>
            <a:ext cx="29815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Q*</a:t>
            </a:r>
          </a:p>
        </p:txBody>
      </p:sp>
      <p:sp>
        <p:nvSpPr>
          <p:cNvPr id="186375" name="Rectangle 7"/>
          <p:cNvSpPr>
            <a:spLocks noChangeArrowheads="1"/>
          </p:cNvSpPr>
          <p:nvPr/>
        </p:nvSpPr>
        <p:spPr bwMode="auto">
          <a:xfrm>
            <a:off x="3602037" y="5843596"/>
            <a:ext cx="14266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0</a:t>
            </a:r>
          </a:p>
        </p:txBody>
      </p:sp>
      <p:sp>
        <p:nvSpPr>
          <p:cNvPr id="186376" name="Rectangle 8"/>
          <p:cNvSpPr>
            <a:spLocks noChangeArrowheads="1"/>
          </p:cNvSpPr>
          <p:nvPr/>
        </p:nvSpPr>
        <p:spPr bwMode="auto">
          <a:xfrm>
            <a:off x="2971801" y="2286004"/>
            <a:ext cx="82715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Prezzo</a:t>
            </a:r>
          </a:p>
        </p:txBody>
      </p:sp>
      <p:sp>
        <p:nvSpPr>
          <p:cNvPr id="186377" name="Rectangle 9"/>
          <p:cNvSpPr>
            <a:spLocks noChangeArrowheads="1"/>
          </p:cNvSpPr>
          <p:nvPr/>
        </p:nvSpPr>
        <p:spPr bwMode="auto">
          <a:xfrm>
            <a:off x="3429000" y="4038604"/>
            <a:ext cx="45044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P</a:t>
            </a:r>
            <a:r>
              <a:rPr lang="it-IT" altLang="en-US" sz="1400" b="1">
                <a:solidFill>
                  <a:srgbClr val="000000"/>
                </a:solidFill>
                <a:latin typeface="Arial" panose="020B0604020202020204" pitchFamily="34" charset="0"/>
              </a:rPr>
              <a:t>MC</a:t>
            </a:r>
          </a:p>
        </p:txBody>
      </p:sp>
      <p:sp>
        <p:nvSpPr>
          <p:cNvPr id="186378" name="Freeform 10"/>
          <p:cNvSpPr>
            <a:spLocks/>
          </p:cNvSpPr>
          <p:nvPr/>
        </p:nvSpPr>
        <p:spPr bwMode="auto">
          <a:xfrm>
            <a:off x="3884622" y="2332040"/>
            <a:ext cx="6262687" cy="3473451"/>
          </a:xfrm>
          <a:custGeom>
            <a:avLst/>
            <a:gdLst>
              <a:gd name="T0" fmla="*/ 0 w 3945"/>
              <a:gd name="T1" fmla="*/ 0 h 2188"/>
              <a:gd name="T2" fmla="*/ 0 w 3945"/>
              <a:gd name="T3" fmla="*/ 2147483646 h 2188"/>
              <a:gd name="T4" fmla="*/ 2147483646 w 3945"/>
              <a:gd name="T5" fmla="*/ 2147483646 h 2188"/>
              <a:gd name="T6" fmla="*/ 0 60000 65536"/>
              <a:gd name="T7" fmla="*/ 0 60000 65536"/>
              <a:gd name="T8" fmla="*/ 0 60000 65536"/>
            </a:gdLst>
            <a:ahLst/>
            <a:cxnLst>
              <a:cxn ang="T6">
                <a:pos x="T0" y="T1"/>
              </a:cxn>
              <a:cxn ang="T7">
                <a:pos x="T2" y="T3"/>
              </a:cxn>
              <a:cxn ang="T8">
                <a:pos x="T4" y="T5"/>
              </a:cxn>
            </a:cxnLst>
            <a:rect l="0" t="0" r="r" b="b"/>
            <a:pathLst>
              <a:path w="3945" h="2188">
                <a:moveTo>
                  <a:pt x="0" y="0"/>
                </a:moveTo>
                <a:lnTo>
                  <a:pt x="0" y="2187"/>
                </a:lnTo>
                <a:lnTo>
                  <a:pt x="3944" y="2187"/>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6379" name="Rectangle 11"/>
          <p:cNvSpPr>
            <a:spLocks noChangeArrowheads="1"/>
          </p:cNvSpPr>
          <p:nvPr/>
        </p:nvSpPr>
        <p:spPr bwMode="auto">
          <a:xfrm>
            <a:off x="8540753" y="4789492"/>
            <a:ext cx="117019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Domanda</a:t>
            </a:r>
          </a:p>
        </p:txBody>
      </p:sp>
      <p:sp>
        <p:nvSpPr>
          <p:cNvPr id="186380" name="Rectangle 12"/>
          <p:cNvSpPr>
            <a:spLocks noChangeArrowheads="1"/>
          </p:cNvSpPr>
          <p:nvPr/>
        </p:nvSpPr>
        <p:spPr bwMode="auto">
          <a:xfrm>
            <a:off x="7034214" y="5245108"/>
            <a:ext cx="3991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RM</a:t>
            </a:r>
          </a:p>
        </p:txBody>
      </p:sp>
      <p:sp>
        <p:nvSpPr>
          <p:cNvPr id="186381" name="Rectangle 13"/>
          <p:cNvSpPr>
            <a:spLocks noChangeArrowheads="1"/>
          </p:cNvSpPr>
          <p:nvPr/>
        </p:nvSpPr>
        <p:spPr bwMode="auto">
          <a:xfrm>
            <a:off x="9075741" y="3054356"/>
            <a:ext cx="69890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CMeT</a:t>
            </a:r>
          </a:p>
        </p:txBody>
      </p:sp>
      <p:sp>
        <p:nvSpPr>
          <p:cNvPr id="186382" name="Rectangle 14"/>
          <p:cNvSpPr>
            <a:spLocks noChangeArrowheads="1"/>
          </p:cNvSpPr>
          <p:nvPr/>
        </p:nvSpPr>
        <p:spPr bwMode="auto">
          <a:xfrm>
            <a:off x="2577248" y="4438651"/>
            <a:ext cx="123751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lnSpc>
                <a:spcPct val="85000"/>
              </a:lnSpc>
              <a:spcBef>
                <a:spcPct val="0"/>
              </a:spcBef>
              <a:spcAft>
                <a:spcPct val="0"/>
              </a:spcAft>
              <a:buFontTx/>
              <a:buNone/>
            </a:pPr>
            <a:r>
              <a:rPr lang="it-IT" altLang="en-US" sz="2000" b="1">
                <a:solidFill>
                  <a:srgbClr val="000000"/>
                </a:solidFill>
                <a:latin typeface="Arial" panose="020B0604020202020204" pitchFamily="34" charset="0"/>
              </a:rPr>
              <a:t>CMeT (Q*)</a:t>
            </a:r>
          </a:p>
        </p:txBody>
      </p:sp>
      <p:sp>
        <p:nvSpPr>
          <p:cNvPr id="186383" name="Freeform 15"/>
          <p:cNvSpPr>
            <a:spLocks/>
          </p:cNvSpPr>
          <p:nvPr/>
        </p:nvSpPr>
        <p:spPr bwMode="auto">
          <a:xfrm>
            <a:off x="3884613" y="4232282"/>
            <a:ext cx="2017712" cy="1573213"/>
          </a:xfrm>
          <a:custGeom>
            <a:avLst/>
            <a:gdLst>
              <a:gd name="T0" fmla="*/ 0 w 1271"/>
              <a:gd name="T1" fmla="*/ 0 h 991"/>
              <a:gd name="T2" fmla="*/ 2147483646 w 1271"/>
              <a:gd name="T3" fmla="*/ 0 h 991"/>
              <a:gd name="T4" fmla="*/ 2147483646 w 1271"/>
              <a:gd name="T5" fmla="*/ 2147483646 h 991"/>
              <a:gd name="T6" fmla="*/ 0 60000 65536"/>
              <a:gd name="T7" fmla="*/ 0 60000 65536"/>
              <a:gd name="T8" fmla="*/ 0 60000 65536"/>
            </a:gdLst>
            <a:ahLst/>
            <a:cxnLst>
              <a:cxn ang="T6">
                <a:pos x="T0" y="T1"/>
              </a:cxn>
              <a:cxn ang="T7">
                <a:pos x="T2" y="T3"/>
              </a:cxn>
              <a:cxn ang="T8">
                <a:pos x="T4" y="T5"/>
              </a:cxn>
            </a:cxnLst>
            <a:rect l="0" t="0" r="r" b="b"/>
            <a:pathLst>
              <a:path w="1271" h="991">
                <a:moveTo>
                  <a:pt x="0" y="0"/>
                </a:moveTo>
                <a:lnTo>
                  <a:pt x="1270" y="0"/>
                </a:lnTo>
                <a:lnTo>
                  <a:pt x="1270" y="990"/>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nvGrpSpPr>
          <p:cNvPr id="186384" name="Group 16"/>
          <p:cNvGrpSpPr>
            <a:grpSpLocks/>
          </p:cNvGrpSpPr>
          <p:nvPr/>
        </p:nvGrpSpPr>
        <p:grpSpPr bwMode="auto">
          <a:xfrm>
            <a:off x="4357690" y="3325815"/>
            <a:ext cx="4595812" cy="1243012"/>
            <a:chOff x="1785" y="2095"/>
            <a:chExt cx="2895" cy="783"/>
          </a:xfrm>
        </p:grpSpPr>
        <p:sp>
          <p:nvSpPr>
            <p:cNvPr id="186398" name="Freeform 17"/>
            <p:cNvSpPr>
              <a:spLocks/>
            </p:cNvSpPr>
            <p:nvPr/>
          </p:nvSpPr>
          <p:spPr bwMode="auto">
            <a:xfrm>
              <a:off x="1785" y="2343"/>
              <a:ext cx="852" cy="535"/>
            </a:xfrm>
            <a:custGeom>
              <a:avLst/>
              <a:gdLst>
                <a:gd name="T0" fmla="*/ 0 w 852"/>
                <a:gd name="T1" fmla="*/ 0 h 535"/>
                <a:gd name="T2" fmla="*/ 198 w 852"/>
                <a:gd name="T3" fmla="*/ 156 h 535"/>
                <a:gd name="T4" fmla="*/ 474 w 852"/>
                <a:gd name="T5" fmla="*/ 351 h 535"/>
                <a:gd name="T6" fmla="*/ 851 w 852"/>
                <a:gd name="T7" fmla="*/ 534 h 5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52" h="535">
                  <a:moveTo>
                    <a:pt x="0" y="0"/>
                  </a:moveTo>
                  <a:lnTo>
                    <a:pt x="198" y="156"/>
                  </a:lnTo>
                  <a:lnTo>
                    <a:pt x="474" y="351"/>
                  </a:lnTo>
                  <a:lnTo>
                    <a:pt x="851" y="534"/>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6399" name="Freeform 18"/>
            <p:cNvSpPr>
              <a:spLocks/>
            </p:cNvSpPr>
            <p:nvPr/>
          </p:nvSpPr>
          <p:spPr bwMode="auto">
            <a:xfrm>
              <a:off x="2636" y="2095"/>
              <a:ext cx="2044" cy="783"/>
            </a:xfrm>
            <a:custGeom>
              <a:avLst/>
              <a:gdLst>
                <a:gd name="T0" fmla="*/ 0 w 2044"/>
                <a:gd name="T1" fmla="*/ 782 h 783"/>
                <a:gd name="T2" fmla="*/ 674 w 2044"/>
                <a:gd name="T3" fmla="*/ 782 h 783"/>
                <a:gd name="T4" fmla="*/ 1409 w 2044"/>
                <a:gd name="T5" fmla="*/ 443 h 783"/>
                <a:gd name="T6" fmla="*/ 2043 w 2044"/>
                <a:gd name="T7" fmla="*/ 0 h 78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44" h="783">
                  <a:moveTo>
                    <a:pt x="0" y="782"/>
                  </a:moveTo>
                  <a:lnTo>
                    <a:pt x="674" y="782"/>
                  </a:lnTo>
                  <a:lnTo>
                    <a:pt x="1409" y="443"/>
                  </a:lnTo>
                  <a:lnTo>
                    <a:pt x="2043"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sp>
        <p:nvSpPr>
          <p:cNvPr id="186385" name="Line 19"/>
          <p:cNvSpPr>
            <a:spLocks noChangeShapeType="1"/>
          </p:cNvSpPr>
          <p:nvPr/>
        </p:nvSpPr>
        <p:spPr bwMode="auto">
          <a:xfrm>
            <a:off x="4094170" y="3756034"/>
            <a:ext cx="4371975" cy="1146175"/>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6386" name="Line 20"/>
          <p:cNvSpPr>
            <a:spLocks noChangeShapeType="1"/>
          </p:cNvSpPr>
          <p:nvPr/>
        </p:nvSpPr>
        <p:spPr bwMode="auto">
          <a:xfrm>
            <a:off x="4379916" y="3984631"/>
            <a:ext cx="2544763" cy="1330325"/>
          </a:xfrm>
          <a:prstGeom prst="line">
            <a:avLst/>
          </a:prstGeom>
          <a:noFill/>
          <a:ln w="28575">
            <a:solidFill>
              <a:srgbClr val="0096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6387" name="Rectangle 21"/>
          <p:cNvSpPr>
            <a:spLocks noChangeArrowheads="1"/>
          </p:cNvSpPr>
          <p:nvPr/>
        </p:nvSpPr>
        <p:spPr bwMode="auto">
          <a:xfrm>
            <a:off x="3962401" y="4800605"/>
            <a:ext cx="910506"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Extra</a:t>
            </a:r>
          </a:p>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Profitto</a:t>
            </a:r>
          </a:p>
        </p:txBody>
      </p:sp>
      <p:sp>
        <p:nvSpPr>
          <p:cNvPr id="186388" name="Line 22"/>
          <p:cNvSpPr>
            <a:spLocks noChangeShapeType="1"/>
          </p:cNvSpPr>
          <p:nvPr/>
        </p:nvSpPr>
        <p:spPr bwMode="auto">
          <a:xfrm>
            <a:off x="3897320" y="4586295"/>
            <a:ext cx="1997075" cy="1587"/>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6389" name="Line 23"/>
          <p:cNvSpPr>
            <a:spLocks noChangeShapeType="1"/>
          </p:cNvSpPr>
          <p:nvPr/>
        </p:nvSpPr>
        <p:spPr bwMode="auto">
          <a:xfrm flipV="1">
            <a:off x="4419609" y="4419609"/>
            <a:ext cx="200025" cy="460375"/>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6390" name="Rectangle 24"/>
          <p:cNvSpPr>
            <a:spLocks noChangeArrowheads="1"/>
          </p:cNvSpPr>
          <p:nvPr/>
        </p:nvSpPr>
        <p:spPr bwMode="auto">
          <a:xfrm>
            <a:off x="8647114" y="2614620"/>
            <a:ext cx="3991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1428750">
              <a:spcBef>
                <a:spcPct val="20000"/>
              </a:spcBef>
              <a:buChar char="•"/>
              <a:defRPr sz="3200">
                <a:solidFill>
                  <a:schemeClr val="tx1"/>
                </a:solidFill>
                <a:latin typeface="Times New Roman" panose="02020603050405020304" pitchFamily="18" charset="0"/>
              </a:defRPr>
            </a:lvl1pPr>
            <a:lvl2pPr marL="742950" indent="-285750" defTabSz="1428750">
              <a:spcBef>
                <a:spcPct val="20000"/>
              </a:spcBef>
              <a:buChar char="–"/>
              <a:defRPr sz="2800">
                <a:solidFill>
                  <a:schemeClr val="tx1"/>
                </a:solidFill>
                <a:latin typeface="Times New Roman" panose="02020603050405020304" pitchFamily="18" charset="0"/>
              </a:defRPr>
            </a:lvl2pPr>
            <a:lvl3pPr marL="1143000" indent="-228600" defTabSz="1428750">
              <a:spcBef>
                <a:spcPct val="20000"/>
              </a:spcBef>
              <a:buChar char="•"/>
              <a:defRPr sz="2400">
                <a:solidFill>
                  <a:schemeClr val="tx1"/>
                </a:solidFill>
                <a:latin typeface="Times New Roman" panose="02020603050405020304" pitchFamily="18" charset="0"/>
              </a:defRPr>
            </a:lvl3pPr>
            <a:lvl4pPr marL="1600200" indent="-228600" defTabSz="1428750">
              <a:spcBef>
                <a:spcPct val="20000"/>
              </a:spcBef>
              <a:buChar char="–"/>
              <a:defRPr sz="2000">
                <a:solidFill>
                  <a:schemeClr val="tx1"/>
                </a:solidFill>
                <a:latin typeface="Times New Roman" panose="02020603050405020304" pitchFamily="18" charset="0"/>
              </a:defRPr>
            </a:lvl4pPr>
            <a:lvl5pPr marL="2057400" indent="-228600" defTabSz="1428750">
              <a:spcBef>
                <a:spcPct val="20000"/>
              </a:spcBef>
              <a:buChar char="»"/>
              <a:defRPr sz="2000">
                <a:solidFill>
                  <a:schemeClr val="tx1"/>
                </a:solidFill>
                <a:latin typeface="Times New Roman" panose="02020603050405020304" pitchFamily="18" charset="0"/>
              </a:defRPr>
            </a:lvl5pPr>
            <a:lvl6pPr marL="25146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142875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CM</a:t>
            </a:r>
          </a:p>
        </p:txBody>
      </p:sp>
      <p:sp>
        <p:nvSpPr>
          <p:cNvPr id="186391" name="Line 25"/>
          <p:cNvSpPr>
            <a:spLocks noChangeShapeType="1"/>
          </p:cNvSpPr>
          <p:nvPr/>
        </p:nvSpPr>
        <p:spPr bwMode="auto">
          <a:xfrm flipH="1">
            <a:off x="4699005" y="2930533"/>
            <a:ext cx="3983039" cy="2652713"/>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86392" name="Freeform 26"/>
          <p:cNvSpPr>
            <a:spLocks/>
          </p:cNvSpPr>
          <p:nvPr/>
        </p:nvSpPr>
        <p:spPr bwMode="auto">
          <a:xfrm>
            <a:off x="5824542" y="4729170"/>
            <a:ext cx="158751" cy="104775"/>
          </a:xfrm>
          <a:custGeom>
            <a:avLst/>
            <a:gdLst>
              <a:gd name="T0" fmla="*/ 100806250 w 100"/>
              <a:gd name="T1" fmla="*/ 163810950 h 66"/>
              <a:gd name="T2" fmla="*/ 201612500 w 100"/>
              <a:gd name="T3" fmla="*/ 163810950 h 66"/>
              <a:gd name="T4" fmla="*/ 249496263 w 100"/>
              <a:gd name="T5" fmla="*/ 133569075 h 66"/>
              <a:gd name="T6" fmla="*/ 249496263 w 100"/>
              <a:gd name="T7" fmla="*/ 65524063 h 66"/>
              <a:gd name="T8" fmla="*/ 249496263 w 100"/>
              <a:gd name="T9" fmla="*/ 32762825 h 66"/>
              <a:gd name="T10" fmla="*/ 201612500 w 100"/>
              <a:gd name="T11" fmla="*/ 0 h 66"/>
              <a:gd name="T12" fmla="*/ 100806250 w 100"/>
              <a:gd name="T13" fmla="*/ 0 h 66"/>
              <a:gd name="T14" fmla="*/ 47883763 w 100"/>
              <a:gd name="T15" fmla="*/ 0 h 66"/>
              <a:gd name="T16" fmla="*/ 0 w 100"/>
              <a:gd name="T17" fmla="*/ 32762825 h 66"/>
              <a:gd name="T18" fmla="*/ 0 w 100"/>
              <a:gd name="T19" fmla="*/ 65524063 h 66"/>
              <a:gd name="T20" fmla="*/ 0 w 100"/>
              <a:gd name="T21" fmla="*/ 133569075 h 66"/>
              <a:gd name="T22" fmla="*/ 47883763 w 100"/>
              <a:gd name="T23" fmla="*/ 163810950 h 66"/>
              <a:gd name="T24" fmla="*/ 100806250 w 100"/>
              <a:gd name="T25" fmla="*/ 16381095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0" h="66">
                <a:moveTo>
                  <a:pt x="40" y="65"/>
                </a:moveTo>
                <a:lnTo>
                  <a:pt x="80" y="65"/>
                </a:lnTo>
                <a:lnTo>
                  <a:pt x="99" y="53"/>
                </a:lnTo>
                <a:lnTo>
                  <a:pt x="99" y="26"/>
                </a:lnTo>
                <a:lnTo>
                  <a:pt x="99" y="13"/>
                </a:lnTo>
                <a:lnTo>
                  <a:pt x="80" y="0"/>
                </a:lnTo>
                <a:lnTo>
                  <a:pt x="40" y="0"/>
                </a:lnTo>
                <a:lnTo>
                  <a:pt x="19" y="0"/>
                </a:lnTo>
                <a:lnTo>
                  <a:pt x="0" y="13"/>
                </a:lnTo>
                <a:lnTo>
                  <a:pt x="0" y="26"/>
                </a:lnTo>
                <a:lnTo>
                  <a:pt x="0" y="53"/>
                </a:lnTo>
                <a:lnTo>
                  <a:pt x="19" y="65"/>
                </a:lnTo>
                <a:lnTo>
                  <a:pt x="40" y="6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6393" name="Freeform 27"/>
          <p:cNvSpPr>
            <a:spLocks/>
          </p:cNvSpPr>
          <p:nvPr/>
        </p:nvSpPr>
        <p:spPr bwMode="auto">
          <a:xfrm>
            <a:off x="5824542" y="4195770"/>
            <a:ext cx="158751" cy="104775"/>
          </a:xfrm>
          <a:custGeom>
            <a:avLst/>
            <a:gdLst>
              <a:gd name="T0" fmla="*/ 100806250 w 100"/>
              <a:gd name="T1" fmla="*/ 163810950 h 66"/>
              <a:gd name="T2" fmla="*/ 201612500 w 100"/>
              <a:gd name="T3" fmla="*/ 163810950 h 66"/>
              <a:gd name="T4" fmla="*/ 249496263 w 100"/>
              <a:gd name="T5" fmla="*/ 133569075 h 66"/>
              <a:gd name="T6" fmla="*/ 249496263 w 100"/>
              <a:gd name="T7" fmla="*/ 65524063 h 66"/>
              <a:gd name="T8" fmla="*/ 249496263 w 100"/>
              <a:gd name="T9" fmla="*/ 32762825 h 66"/>
              <a:gd name="T10" fmla="*/ 201612500 w 100"/>
              <a:gd name="T11" fmla="*/ 0 h 66"/>
              <a:gd name="T12" fmla="*/ 100806250 w 100"/>
              <a:gd name="T13" fmla="*/ 0 h 66"/>
              <a:gd name="T14" fmla="*/ 47883763 w 100"/>
              <a:gd name="T15" fmla="*/ 0 h 66"/>
              <a:gd name="T16" fmla="*/ 0 w 100"/>
              <a:gd name="T17" fmla="*/ 32762825 h 66"/>
              <a:gd name="T18" fmla="*/ 0 w 100"/>
              <a:gd name="T19" fmla="*/ 65524063 h 66"/>
              <a:gd name="T20" fmla="*/ 0 w 100"/>
              <a:gd name="T21" fmla="*/ 133569075 h 66"/>
              <a:gd name="T22" fmla="*/ 47883763 w 100"/>
              <a:gd name="T23" fmla="*/ 163810950 h 66"/>
              <a:gd name="T24" fmla="*/ 100806250 w 100"/>
              <a:gd name="T25" fmla="*/ 16381095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0" h="66">
                <a:moveTo>
                  <a:pt x="40" y="65"/>
                </a:moveTo>
                <a:lnTo>
                  <a:pt x="80" y="65"/>
                </a:lnTo>
                <a:lnTo>
                  <a:pt x="99" y="53"/>
                </a:lnTo>
                <a:lnTo>
                  <a:pt x="99" y="26"/>
                </a:lnTo>
                <a:lnTo>
                  <a:pt x="99" y="13"/>
                </a:lnTo>
                <a:lnTo>
                  <a:pt x="80" y="0"/>
                </a:lnTo>
                <a:lnTo>
                  <a:pt x="40" y="0"/>
                </a:lnTo>
                <a:lnTo>
                  <a:pt x="19" y="0"/>
                </a:lnTo>
                <a:lnTo>
                  <a:pt x="0" y="13"/>
                </a:lnTo>
                <a:lnTo>
                  <a:pt x="0" y="26"/>
                </a:lnTo>
                <a:lnTo>
                  <a:pt x="0" y="53"/>
                </a:lnTo>
                <a:lnTo>
                  <a:pt x="19" y="65"/>
                </a:lnTo>
                <a:lnTo>
                  <a:pt x="40" y="6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6394" name="Freeform 28"/>
          <p:cNvSpPr>
            <a:spLocks/>
          </p:cNvSpPr>
          <p:nvPr/>
        </p:nvSpPr>
        <p:spPr bwMode="auto">
          <a:xfrm>
            <a:off x="5824542" y="4522797"/>
            <a:ext cx="158751" cy="104775"/>
          </a:xfrm>
          <a:custGeom>
            <a:avLst/>
            <a:gdLst>
              <a:gd name="T0" fmla="*/ 100806250 w 100"/>
              <a:gd name="T1" fmla="*/ 163810950 h 66"/>
              <a:gd name="T2" fmla="*/ 201612500 w 100"/>
              <a:gd name="T3" fmla="*/ 163810950 h 66"/>
              <a:gd name="T4" fmla="*/ 249496263 w 100"/>
              <a:gd name="T5" fmla="*/ 133569075 h 66"/>
              <a:gd name="T6" fmla="*/ 249496263 w 100"/>
              <a:gd name="T7" fmla="*/ 65524063 h 66"/>
              <a:gd name="T8" fmla="*/ 249496263 w 100"/>
              <a:gd name="T9" fmla="*/ 32762825 h 66"/>
              <a:gd name="T10" fmla="*/ 201612500 w 100"/>
              <a:gd name="T11" fmla="*/ 0 h 66"/>
              <a:gd name="T12" fmla="*/ 100806250 w 100"/>
              <a:gd name="T13" fmla="*/ 0 h 66"/>
              <a:gd name="T14" fmla="*/ 47883763 w 100"/>
              <a:gd name="T15" fmla="*/ 0 h 66"/>
              <a:gd name="T16" fmla="*/ 0 w 100"/>
              <a:gd name="T17" fmla="*/ 32762825 h 66"/>
              <a:gd name="T18" fmla="*/ 0 w 100"/>
              <a:gd name="T19" fmla="*/ 65524063 h 66"/>
              <a:gd name="T20" fmla="*/ 0 w 100"/>
              <a:gd name="T21" fmla="*/ 133569075 h 66"/>
              <a:gd name="T22" fmla="*/ 47883763 w 100"/>
              <a:gd name="T23" fmla="*/ 163810950 h 66"/>
              <a:gd name="T24" fmla="*/ 100806250 w 100"/>
              <a:gd name="T25" fmla="*/ 16381095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00" h="66">
                <a:moveTo>
                  <a:pt x="40" y="65"/>
                </a:moveTo>
                <a:lnTo>
                  <a:pt x="80" y="65"/>
                </a:lnTo>
                <a:lnTo>
                  <a:pt x="99" y="53"/>
                </a:lnTo>
                <a:lnTo>
                  <a:pt x="99" y="26"/>
                </a:lnTo>
                <a:lnTo>
                  <a:pt x="99" y="13"/>
                </a:lnTo>
                <a:lnTo>
                  <a:pt x="80" y="0"/>
                </a:lnTo>
                <a:lnTo>
                  <a:pt x="40" y="0"/>
                </a:lnTo>
                <a:lnTo>
                  <a:pt x="19" y="0"/>
                </a:lnTo>
                <a:lnTo>
                  <a:pt x="0" y="13"/>
                </a:lnTo>
                <a:lnTo>
                  <a:pt x="0" y="26"/>
                </a:lnTo>
                <a:lnTo>
                  <a:pt x="0" y="53"/>
                </a:lnTo>
                <a:lnTo>
                  <a:pt x="19" y="65"/>
                </a:lnTo>
                <a:lnTo>
                  <a:pt x="40" y="6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6395" name="Line 29"/>
          <p:cNvSpPr>
            <a:spLocks noChangeShapeType="1"/>
          </p:cNvSpPr>
          <p:nvPr/>
        </p:nvSpPr>
        <p:spPr bwMode="auto">
          <a:xfrm flipV="1">
            <a:off x="9144000" y="4495800"/>
            <a:ext cx="3048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86396" name="Text Box 30"/>
          <p:cNvSpPr txBox="1">
            <a:spLocks noChangeArrowheads="1"/>
          </p:cNvSpPr>
          <p:nvPr/>
        </p:nvSpPr>
        <p:spPr bwMode="auto">
          <a:xfrm>
            <a:off x="8686803" y="3883030"/>
            <a:ext cx="1890261" cy="646331"/>
          </a:xfrm>
          <a:prstGeom prst="rect">
            <a:avLst/>
          </a:prstGeom>
          <a:solidFill>
            <a:srgbClr val="CCFF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1800">
                <a:solidFill>
                  <a:srgbClr val="FF0000"/>
                </a:solidFill>
              </a:rPr>
              <a:t>Curva di domanda</a:t>
            </a:r>
          </a:p>
          <a:p>
            <a:pPr fontAlgn="base">
              <a:spcBef>
                <a:spcPct val="0"/>
              </a:spcBef>
              <a:spcAft>
                <a:spcPct val="0"/>
              </a:spcAft>
              <a:buFontTx/>
              <a:buNone/>
            </a:pPr>
            <a:r>
              <a:rPr lang="it-IT" altLang="en-US" sz="1800">
                <a:solidFill>
                  <a:srgbClr val="FF0000"/>
                </a:solidFill>
              </a:rPr>
              <a:t>per </a:t>
            </a:r>
            <a:r>
              <a:rPr lang="it-IT" altLang="en-US" sz="1800" u="sng">
                <a:solidFill>
                  <a:srgbClr val="FF0000"/>
                </a:solidFill>
              </a:rPr>
              <a:t>quella</a:t>
            </a:r>
            <a:r>
              <a:rPr lang="it-IT" altLang="en-US" sz="1800">
                <a:solidFill>
                  <a:srgbClr val="FF0000"/>
                </a:solidFill>
              </a:rPr>
              <a:t> varietà</a:t>
            </a:r>
          </a:p>
        </p:txBody>
      </p:sp>
      <p:sp>
        <p:nvSpPr>
          <p:cNvPr id="186397" name="Rectangle 31"/>
          <p:cNvSpPr>
            <a:spLocks noGrp="1" noChangeArrowheads="1"/>
          </p:cNvSpPr>
          <p:nvPr>
            <p:ph type="title"/>
          </p:nvPr>
        </p:nvSpPr>
        <p:spPr>
          <a:xfrm>
            <a:off x="1524000" y="990600"/>
            <a:ext cx="91440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L’equilibrio di breve periodo</a:t>
            </a:r>
          </a:p>
        </p:txBody>
      </p:sp>
    </p:spTree>
    <p:extLst>
      <p:ext uri="{BB962C8B-B14F-4D97-AF65-F5344CB8AC3E}">
        <p14:creationId xmlns:p14="http://schemas.microsoft.com/office/powerpoint/2010/main" val="424842654"/>
      </p:ext>
    </p:extLst>
  </p:cSld>
  <p:clrMapOvr>
    <a:masterClrMapping/>
  </p:clrMapOvr>
  <p:transition spd="slow">
    <p:wipe dir="r"/>
  </p:transition>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841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841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842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8421" name="Rectangle 5"/>
          <p:cNvSpPr>
            <a:spLocks noChangeArrowheads="1"/>
          </p:cNvSpPr>
          <p:nvPr/>
        </p:nvSpPr>
        <p:spPr bwMode="auto">
          <a:xfrm>
            <a:off x="4656139"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88422" name="Rectangle 6"/>
          <p:cNvSpPr>
            <a:spLocks noGrp="1" noChangeArrowheads="1"/>
          </p:cNvSpPr>
          <p:nvPr>
            <p:ph type="title"/>
          </p:nvPr>
        </p:nvSpPr>
        <p:spPr>
          <a:xfrm>
            <a:off x="2209800" y="228600"/>
            <a:ext cx="7772400" cy="762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L’ingresso di nuove imprese</a:t>
            </a:r>
          </a:p>
        </p:txBody>
      </p:sp>
      <p:sp>
        <p:nvSpPr>
          <p:cNvPr id="363527" name="Rectangle 7"/>
          <p:cNvSpPr>
            <a:spLocks noGrp="1" noChangeArrowheads="1"/>
          </p:cNvSpPr>
          <p:nvPr>
            <p:ph type="body" idx="1"/>
          </p:nvPr>
        </p:nvSpPr>
        <p:spPr>
          <a:xfrm>
            <a:off x="192506" y="1066803"/>
            <a:ext cx="11566876" cy="5099051"/>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Come sempre, l’ottenimento di extra-profitti positivi incoraggia l’ingresso di nuove imprese, ciascuna delle quali produce una </a:t>
            </a:r>
            <a:r>
              <a:rPr lang="it-IT" altLang="en-US" sz="2800" u="sng" dirty="0"/>
              <a:t>diversa varietà</a:t>
            </a:r>
            <a:r>
              <a:rPr lang="it-IT" altLang="en-US" sz="2800" dirty="0"/>
              <a:t> (oppure la stessa varietà) del prodotto.</a:t>
            </a:r>
            <a:endParaRPr lang="it-IT" altLang="en-US" dirty="0"/>
          </a:p>
          <a:p>
            <a:pPr eaLnBrk="1" hangingPunct="1">
              <a:lnSpc>
                <a:spcPct val="90000"/>
              </a:lnSpc>
              <a:tabLst>
                <a:tab pos="333358" algn="l"/>
                <a:tab pos="742913" algn="l"/>
              </a:tabLst>
            </a:pPr>
            <a:r>
              <a:rPr lang="it-IT" altLang="en-US" sz="2800" dirty="0"/>
              <a:t>Segue che, per effetto dell’ingresso…</a:t>
            </a:r>
          </a:p>
          <a:p>
            <a:pPr eaLnBrk="1" hangingPunct="1">
              <a:lnSpc>
                <a:spcPct val="90000"/>
              </a:lnSpc>
              <a:buNone/>
              <a:tabLst>
                <a:tab pos="333358" algn="l"/>
                <a:tab pos="742913"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	</a:t>
            </a:r>
            <a:r>
              <a:rPr lang="it-IT" altLang="en-US" sz="2800" dirty="0"/>
              <a:t>… </a:t>
            </a:r>
            <a:r>
              <a:rPr lang="it-IT" altLang="en-US" sz="2800" u="sng" dirty="0"/>
              <a:t>aumenta</a:t>
            </a:r>
            <a:r>
              <a:rPr lang="it-IT" altLang="en-US" sz="2800" dirty="0"/>
              <a:t> il numero di prodotti offerti;</a:t>
            </a:r>
          </a:p>
          <a:p>
            <a:pPr eaLnBrk="1" hangingPunct="1">
              <a:lnSpc>
                <a:spcPct val="90000"/>
              </a:lnSpc>
              <a:buNone/>
              <a:tabLst>
                <a:tab pos="333358" algn="l"/>
                <a:tab pos="742913"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	</a:t>
            </a:r>
            <a:r>
              <a:rPr lang="it-IT" altLang="en-US" sz="2800" dirty="0"/>
              <a:t>… si </a:t>
            </a:r>
            <a:r>
              <a:rPr lang="it-IT" altLang="en-US" sz="2800" u="sng" dirty="0"/>
              <a:t>riduce</a:t>
            </a:r>
            <a:r>
              <a:rPr lang="it-IT" altLang="en-US" sz="2800" dirty="0"/>
              <a:t> la domanda disponibile (</a:t>
            </a:r>
            <a:r>
              <a:rPr lang="it-IT" altLang="en-US" sz="2800" i="1" dirty="0"/>
              <a:t>limitata</a:t>
            </a:r>
            <a:r>
              <a:rPr lang="it-IT" altLang="en-US" sz="2800" dirty="0"/>
              <a:t>, per </a:t>
            </a:r>
            <a:r>
              <a:rPr lang="it-IT" altLang="en-US" sz="2800" dirty="0" err="1"/>
              <a:t>Hp</a:t>
            </a:r>
            <a:r>
              <a:rPr lang="it-IT" altLang="en-US" sz="2800" dirty="0"/>
              <a:t>) per le imprese già esistenti, e quindi le rispettive curve di domanda si spostano a sinistra; </a:t>
            </a:r>
          </a:p>
          <a:p>
            <a:pPr lvl="1" eaLnBrk="1" hangingPunct="1">
              <a:lnSpc>
                <a:spcPct val="90000"/>
              </a:lnSpc>
              <a:tabLst>
                <a:tab pos="333358" algn="l"/>
                <a:tab pos="742913" algn="l"/>
              </a:tabLst>
            </a:pPr>
            <a:r>
              <a:rPr lang="it-IT" altLang="en-US" dirty="0"/>
              <a:t>N.B.: in caso di </a:t>
            </a:r>
            <a:r>
              <a:rPr lang="it-IT" altLang="en-US" b="1" dirty="0"/>
              <a:t>perdite</a:t>
            </a:r>
            <a:r>
              <a:rPr lang="it-IT" altLang="en-US" dirty="0"/>
              <a:t>, si avrà l’uscita di alcune imprese e quindi l’</a:t>
            </a:r>
            <a:r>
              <a:rPr lang="it-IT" altLang="en-US" u="sng" dirty="0"/>
              <a:t>aumento</a:t>
            </a:r>
            <a:r>
              <a:rPr lang="it-IT" altLang="en-US" dirty="0"/>
              <a:t> della domanda per le rimanenti a causa della </a:t>
            </a:r>
            <a:r>
              <a:rPr lang="it-IT" altLang="en-US" u="sng" dirty="0"/>
              <a:t>riduzione</a:t>
            </a:r>
            <a:r>
              <a:rPr lang="it-IT" altLang="en-US" dirty="0"/>
              <a:t> nel numero di varietà disponibili del prodotto. </a:t>
            </a:r>
          </a:p>
          <a:p>
            <a:pPr eaLnBrk="1" hangingPunct="1">
              <a:lnSpc>
                <a:spcPct val="90000"/>
              </a:lnSpc>
              <a:buNone/>
              <a:tabLst>
                <a:tab pos="333358" algn="l"/>
                <a:tab pos="742913" algn="l"/>
              </a:tabLst>
            </a:pPr>
            <a:r>
              <a:rPr lang="it-IT" altLang="en-US" sz="2800" dirty="0">
                <a:solidFill>
                  <a:schemeClr val="accent2"/>
                </a:solidFill>
                <a:latin typeface="Monotype Sorts" pitchFamily="2" charset="2"/>
              </a:rPr>
              <a:t>	 </a:t>
            </a:r>
            <a:r>
              <a:rPr lang="it-IT" altLang="en-US" sz="2800" dirty="0"/>
              <a:t>… al ridursi della domanda per ciascuna impresa, anche l’extra-profitto si </a:t>
            </a:r>
            <a:r>
              <a:rPr lang="it-IT" altLang="en-US" sz="2800" u="sng" dirty="0"/>
              <a:t>riduce</a:t>
            </a:r>
            <a:r>
              <a:rPr lang="it-IT" altLang="en-US" sz="2800" dirty="0"/>
              <a:t> fino a zero. E’ il “solito” principio di eliminazione!</a:t>
            </a:r>
            <a:endParaRPr lang="it-IT" altLang="en-US" dirty="0"/>
          </a:p>
        </p:txBody>
      </p:sp>
    </p:spTree>
    <p:extLst>
      <p:ext uri="{BB962C8B-B14F-4D97-AF65-F5344CB8AC3E}">
        <p14:creationId xmlns:p14="http://schemas.microsoft.com/office/powerpoint/2010/main" val="273593555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3527">
                                            <p:txEl>
                                              <p:pRg st="2" end="2"/>
                                            </p:txEl>
                                          </p:spTgt>
                                        </p:tgtEl>
                                        <p:attrNameLst>
                                          <p:attrName>style.visibility</p:attrName>
                                        </p:attrNameLst>
                                      </p:cBhvr>
                                      <p:to>
                                        <p:strVal val="visible"/>
                                      </p:to>
                                    </p:set>
                                    <p:animEffect transition="in" filter="wipe(left)">
                                      <p:cBhvr>
                                        <p:cTn id="7" dur="500"/>
                                        <p:tgtEl>
                                          <p:spTgt spid="36352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63527">
                                            <p:txEl>
                                              <p:pRg st="3" end="3"/>
                                            </p:txEl>
                                          </p:spTgt>
                                        </p:tgtEl>
                                        <p:attrNameLst>
                                          <p:attrName>style.visibility</p:attrName>
                                        </p:attrNameLst>
                                      </p:cBhvr>
                                      <p:to>
                                        <p:strVal val="visible"/>
                                      </p:to>
                                    </p:set>
                                    <p:animEffect transition="in" filter="wipe(left)">
                                      <p:cBhvr>
                                        <p:cTn id="12" dur="500"/>
                                        <p:tgtEl>
                                          <p:spTgt spid="363527">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63527">
                                            <p:txEl>
                                              <p:pRg st="4" end="4"/>
                                            </p:txEl>
                                          </p:spTgt>
                                        </p:tgtEl>
                                        <p:attrNameLst>
                                          <p:attrName>style.visibility</p:attrName>
                                        </p:attrNameLst>
                                      </p:cBhvr>
                                      <p:to>
                                        <p:strVal val="visible"/>
                                      </p:to>
                                    </p:set>
                                    <p:animEffect transition="in" filter="wipe(left)">
                                      <p:cBhvr>
                                        <p:cTn id="15" dur="500"/>
                                        <p:tgtEl>
                                          <p:spTgt spid="363527">
                                            <p:txEl>
                                              <p:pRg st="4" end="4"/>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63527">
                                            <p:txEl>
                                              <p:pRg st="5" end="5"/>
                                            </p:txEl>
                                          </p:spTgt>
                                        </p:tgtEl>
                                        <p:attrNameLst>
                                          <p:attrName>style.visibility</p:attrName>
                                        </p:attrNameLst>
                                      </p:cBhvr>
                                      <p:to>
                                        <p:strVal val="visible"/>
                                      </p:to>
                                    </p:set>
                                    <p:animEffect transition="in" filter="wipe(left)">
                                      <p:cBhvr>
                                        <p:cTn id="20" dur="500"/>
                                        <p:tgtEl>
                                          <p:spTgt spid="3635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3527"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046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046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046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0470" name="Rectangle 6"/>
          <p:cNvSpPr>
            <a:spLocks noGrp="1" noChangeArrowheads="1"/>
          </p:cNvSpPr>
          <p:nvPr>
            <p:ph type="title"/>
          </p:nvPr>
        </p:nvSpPr>
        <p:spPr>
          <a:xfrm>
            <a:off x="2133600" y="0"/>
            <a:ext cx="7772400" cy="8382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L’equilibrio di lungo periodo</a:t>
            </a:r>
          </a:p>
        </p:txBody>
      </p:sp>
      <p:sp>
        <p:nvSpPr>
          <p:cNvPr id="365575" name="Rectangle 7"/>
          <p:cNvSpPr>
            <a:spLocks noGrp="1" noChangeArrowheads="1"/>
          </p:cNvSpPr>
          <p:nvPr>
            <p:ph type="body" idx="1"/>
          </p:nvPr>
        </p:nvSpPr>
        <p:spPr>
          <a:xfrm>
            <a:off x="282804" y="762000"/>
            <a:ext cx="11670384" cy="6096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5000"/>
              </a:lnSpc>
              <a:tabLst>
                <a:tab pos="333358" algn="l"/>
                <a:tab pos="742913" algn="l"/>
              </a:tabLst>
            </a:pPr>
            <a:r>
              <a:rPr lang="it-IT" altLang="en-US" sz="2800" dirty="0"/>
              <a:t>Si ha entrata ed uscita delle imprese dal mercato MC finché gli extra-profitti non divengono zero. </a:t>
            </a:r>
          </a:p>
          <a:p>
            <a:pPr eaLnBrk="1" hangingPunct="1">
              <a:lnSpc>
                <a:spcPct val="85000"/>
              </a:lnSpc>
              <a:tabLst>
                <a:tab pos="333358" algn="l"/>
                <a:tab pos="742913" algn="l"/>
              </a:tabLst>
            </a:pPr>
            <a:r>
              <a:rPr lang="it-IT" altLang="en-US" sz="2800" dirty="0"/>
              <a:t>L’equilibrio di lungo periodo della MC ha due proprietà:</a:t>
            </a:r>
          </a:p>
          <a:p>
            <a:pPr eaLnBrk="1" hangingPunct="1">
              <a:lnSpc>
                <a:spcPct val="85000"/>
              </a:lnSpc>
              <a:buNone/>
              <a:tabLst>
                <a:tab pos="333358" algn="l"/>
                <a:tab pos="742913" algn="l"/>
              </a:tabLst>
            </a:pPr>
            <a:r>
              <a:rPr lang="it-IT" altLang="en-US" sz="2800" dirty="0"/>
              <a:t>	1) </a:t>
            </a:r>
            <a:r>
              <a:rPr lang="it-IT" altLang="en-US" sz="2800" dirty="0">
                <a:solidFill>
                  <a:srgbClr val="FF0000"/>
                </a:solidFill>
              </a:rPr>
              <a:t>Come nel monopolio</a:t>
            </a:r>
            <a:r>
              <a:rPr lang="it-IT" altLang="en-US" sz="2800" dirty="0"/>
              <a:t>, il prezzo di equilibrio eccede il CM (</a:t>
            </a:r>
            <a:r>
              <a:rPr lang="it-IT" altLang="en-US" sz="2800" dirty="0">
                <a:sym typeface="Symbol" panose="05050102010706020507" pitchFamily="18" charset="2"/>
              </a:rPr>
              <a:t></a:t>
            </a:r>
            <a:r>
              <a:rPr lang="it-IT" altLang="en-US" sz="2800" dirty="0"/>
              <a:t> il potere di mercato genera </a:t>
            </a:r>
            <a:r>
              <a:rPr lang="it-IT" altLang="en-US" sz="2800" i="1" dirty="0" err="1"/>
              <a:t>mark</a:t>
            </a:r>
            <a:r>
              <a:rPr lang="it-IT" altLang="en-US" sz="2800" i="1" dirty="0"/>
              <a:t> up</a:t>
            </a:r>
            <a:r>
              <a:rPr lang="it-IT" altLang="en-US" sz="2800" dirty="0"/>
              <a:t>). Questo perché…</a:t>
            </a:r>
          </a:p>
          <a:p>
            <a:pPr eaLnBrk="1" hangingPunct="1">
              <a:lnSpc>
                <a:spcPct val="85000"/>
              </a:lnSpc>
              <a:buNone/>
              <a:tabLst>
                <a:tab pos="333358" algn="l"/>
                <a:tab pos="742913"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…la massimizzazione del profitto richiede che RM = CM...</a:t>
            </a:r>
          </a:p>
          <a:p>
            <a:pPr eaLnBrk="1" hangingPunct="1">
              <a:lnSpc>
                <a:spcPct val="85000"/>
              </a:lnSpc>
              <a:buNone/>
              <a:tabLst>
                <a:tab pos="333358" algn="l"/>
                <a:tab pos="742913"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…ma la pendenza </a:t>
            </a:r>
            <a:r>
              <a:rPr lang="it-IT" altLang="en-US" sz="2800" u="sng" dirty="0"/>
              <a:t>negativa</a:t>
            </a:r>
            <a:r>
              <a:rPr lang="it-IT" altLang="en-US" sz="2800" dirty="0"/>
              <a:t> della curva di domanda (cioè del ricavo medio) implica che RM sia comunque inferiore al prezzo.</a:t>
            </a:r>
          </a:p>
          <a:p>
            <a:pPr eaLnBrk="1" hangingPunct="1">
              <a:lnSpc>
                <a:spcPct val="85000"/>
              </a:lnSpc>
              <a:buNone/>
              <a:tabLst>
                <a:tab pos="333358" algn="l"/>
                <a:tab pos="742913" algn="l"/>
              </a:tabLst>
            </a:pPr>
            <a:r>
              <a:rPr lang="it-IT" altLang="en-US" sz="2800" dirty="0"/>
              <a:t>	2) </a:t>
            </a:r>
            <a:r>
              <a:rPr lang="it-IT" altLang="en-US" sz="2800" dirty="0">
                <a:solidFill>
                  <a:srgbClr val="FF0000"/>
                </a:solidFill>
              </a:rPr>
              <a:t>Come nel mercato PC</a:t>
            </a:r>
            <a:r>
              <a:rPr lang="it-IT" altLang="en-US" sz="2800" dirty="0"/>
              <a:t>, il prezzo uguaglia il </a:t>
            </a:r>
            <a:r>
              <a:rPr lang="it-IT" altLang="en-US" sz="2800" dirty="0" err="1"/>
              <a:t>CMeT</a:t>
            </a:r>
            <a:r>
              <a:rPr lang="it-IT" altLang="en-US" sz="2800" dirty="0"/>
              <a:t>:</a:t>
            </a:r>
          </a:p>
          <a:p>
            <a:pPr eaLnBrk="1" hangingPunct="1">
              <a:lnSpc>
                <a:spcPct val="85000"/>
              </a:lnSpc>
              <a:buNone/>
              <a:tabLst>
                <a:tab pos="333358" algn="l"/>
                <a:tab pos="742913"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la libertà di entrata e di uscita fa sì che l’equilibrio di lungo periodo possa aversi solo in assenza di extra-profitti.</a:t>
            </a:r>
          </a:p>
          <a:p>
            <a:pPr eaLnBrk="1" hangingPunct="1">
              <a:lnSpc>
                <a:spcPct val="85000"/>
              </a:lnSpc>
              <a:tabLst>
                <a:tab pos="333358" algn="l"/>
                <a:tab pos="742913" algn="l"/>
              </a:tabLst>
            </a:pPr>
            <a:r>
              <a:rPr lang="it-IT" altLang="en-US" sz="2800" dirty="0"/>
              <a:t>Graficamente, come conciliare le due proprietà?</a:t>
            </a:r>
          </a:p>
          <a:p>
            <a:pPr eaLnBrk="1" hangingPunct="1">
              <a:lnSpc>
                <a:spcPct val="85000"/>
              </a:lnSpc>
              <a:tabLst>
                <a:tab pos="333358" algn="l"/>
                <a:tab pos="742913" algn="l"/>
              </a:tabLst>
            </a:pPr>
            <a:r>
              <a:rPr lang="it-IT" altLang="en-US" sz="2800" dirty="0">
                <a:solidFill>
                  <a:srgbClr val="FF0000"/>
                </a:solidFill>
              </a:rPr>
              <a:t>Nuova condizione di tangenza</a:t>
            </a:r>
            <a:r>
              <a:rPr lang="it-IT" altLang="en-US" sz="2800" dirty="0"/>
              <a:t>: la domanda è </a:t>
            </a:r>
            <a:r>
              <a:rPr lang="it-IT" altLang="en-US" sz="2800" u="sng" dirty="0"/>
              <a:t>tangente</a:t>
            </a:r>
            <a:r>
              <a:rPr lang="it-IT" altLang="en-US" sz="2800" dirty="0"/>
              <a:t> a </a:t>
            </a:r>
            <a:r>
              <a:rPr lang="it-IT" altLang="en-US" sz="2800" dirty="0" err="1"/>
              <a:t>CMeT</a:t>
            </a:r>
            <a:r>
              <a:rPr lang="it-IT" altLang="en-US" sz="2800" dirty="0"/>
              <a:t>, ma in un punto </a:t>
            </a:r>
            <a:r>
              <a:rPr lang="it-IT" altLang="en-US" sz="2800" u="sng" dirty="0"/>
              <a:t>diverso</a:t>
            </a:r>
            <a:r>
              <a:rPr lang="it-IT" altLang="en-US" sz="2800" dirty="0"/>
              <a:t> da quello di minimo. </a:t>
            </a:r>
          </a:p>
        </p:txBody>
      </p:sp>
    </p:spTree>
    <p:extLst>
      <p:ext uri="{BB962C8B-B14F-4D97-AF65-F5344CB8AC3E}">
        <p14:creationId xmlns:p14="http://schemas.microsoft.com/office/powerpoint/2010/main" val="399740733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5575">
                                            <p:txEl>
                                              <p:pRg st="2" end="2"/>
                                            </p:txEl>
                                          </p:spTgt>
                                        </p:tgtEl>
                                        <p:attrNameLst>
                                          <p:attrName>style.visibility</p:attrName>
                                        </p:attrNameLst>
                                      </p:cBhvr>
                                      <p:to>
                                        <p:strVal val="visible"/>
                                      </p:to>
                                    </p:set>
                                    <p:animEffect transition="in" filter="wipe(left)">
                                      <p:cBhvr>
                                        <p:cTn id="7" dur="500"/>
                                        <p:tgtEl>
                                          <p:spTgt spid="365575">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65575">
                                            <p:txEl>
                                              <p:pRg st="3" end="3"/>
                                            </p:txEl>
                                          </p:spTgt>
                                        </p:tgtEl>
                                        <p:attrNameLst>
                                          <p:attrName>style.visibility</p:attrName>
                                        </p:attrNameLst>
                                      </p:cBhvr>
                                      <p:to>
                                        <p:strVal val="visible"/>
                                      </p:to>
                                    </p:set>
                                    <p:animEffect transition="in" filter="wipe(left)">
                                      <p:cBhvr>
                                        <p:cTn id="10" dur="500"/>
                                        <p:tgtEl>
                                          <p:spTgt spid="365575">
                                            <p:txEl>
                                              <p:pRg st="3" end="3"/>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65575">
                                            <p:txEl>
                                              <p:pRg st="4" end="4"/>
                                            </p:txEl>
                                          </p:spTgt>
                                        </p:tgtEl>
                                        <p:attrNameLst>
                                          <p:attrName>style.visibility</p:attrName>
                                        </p:attrNameLst>
                                      </p:cBhvr>
                                      <p:to>
                                        <p:strVal val="visible"/>
                                      </p:to>
                                    </p:set>
                                    <p:animEffect transition="in" filter="wipe(left)">
                                      <p:cBhvr>
                                        <p:cTn id="13" dur="500"/>
                                        <p:tgtEl>
                                          <p:spTgt spid="365575">
                                            <p:txEl>
                                              <p:pRg st="4" end="4"/>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65575">
                                            <p:txEl>
                                              <p:pRg st="5" end="5"/>
                                            </p:txEl>
                                          </p:spTgt>
                                        </p:tgtEl>
                                        <p:attrNameLst>
                                          <p:attrName>style.visibility</p:attrName>
                                        </p:attrNameLst>
                                      </p:cBhvr>
                                      <p:to>
                                        <p:strVal val="visible"/>
                                      </p:to>
                                    </p:set>
                                    <p:animEffect transition="in" filter="wipe(left)">
                                      <p:cBhvr>
                                        <p:cTn id="18" dur="500"/>
                                        <p:tgtEl>
                                          <p:spTgt spid="365575">
                                            <p:txEl>
                                              <p:pRg st="5" end="5"/>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65575">
                                            <p:txEl>
                                              <p:pRg st="6" end="6"/>
                                            </p:txEl>
                                          </p:spTgt>
                                        </p:tgtEl>
                                        <p:attrNameLst>
                                          <p:attrName>style.visibility</p:attrName>
                                        </p:attrNameLst>
                                      </p:cBhvr>
                                      <p:to>
                                        <p:strVal val="visible"/>
                                      </p:to>
                                    </p:set>
                                    <p:animEffect transition="in" filter="wipe(left)">
                                      <p:cBhvr>
                                        <p:cTn id="21" dur="500"/>
                                        <p:tgtEl>
                                          <p:spTgt spid="365575">
                                            <p:txEl>
                                              <p:pRg st="6" end="6"/>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65575">
                                            <p:txEl>
                                              <p:pRg st="7" end="7"/>
                                            </p:txEl>
                                          </p:spTgt>
                                        </p:tgtEl>
                                        <p:attrNameLst>
                                          <p:attrName>style.visibility</p:attrName>
                                        </p:attrNameLst>
                                      </p:cBhvr>
                                      <p:to>
                                        <p:strVal val="visible"/>
                                      </p:to>
                                    </p:set>
                                    <p:animEffect transition="in" filter="wipe(left)">
                                      <p:cBhvr>
                                        <p:cTn id="24" dur="500"/>
                                        <p:tgtEl>
                                          <p:spTgt spid="365575">
                                            <p:txEl>
                                              <p:pRg st="7" end="7"/>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65575">
                                            <p:txEl>
                                              <p:pRg st="8" end="8"/>
                                            </p:txEl>
                                          </p:spTgt>
                                        </p:tgtEl>
                                        <p:attrNameLst>
                                          <p:attrName>style.visibility</p:attrName>
                                        </p:attrNameLst>
                                      </p:cBhvr>
                                      <p:to>
                                        <p:strVal val="visible"/>
                                      </p:to>
                                    </p:set>
                                    <p:animEffect transition="in" filter="wipe(left)">
                                      <p:cBhvr>
                                        <p:cTn id="29" dur="500"/>
                                        <p:tgtEl>
                                          <p:spTgt spid="36557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5575"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6610" name="Rectangle 2"/>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6611" name="Rectangle 3"/>
          <p:cNvSpPr>
            <a:spLocks noGrp="1" noChangeArrowheads="1"/>
          </p:cNvSpPr>
          <p:nvPr>
            <p:ph type="title"/>
          </p:nvPr>
        </p:nvSpPr>
        <p:spPr>
          <a:xfrm>
            <a:off x="2438400" y="381000"/>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L’equilibrio di lungo periodo: </a:t>
            </a:r>
            <a:br>
              <a:rPr lang="it-IT" altLang="en-US" dirty="0"/>
            </a:br>
            <a:r>
              <a:rPr lang="it-IT" altLang="en-US" dirty="0"/>
              <a:t>la nuova condizione di tangenza</a:t>
            </a:r>
          </a:p>
        </p:txBody>
      </p:sp>
      <p:sp>
        <p:nvSpPr>
          <p:cNvPr id="196612" name="Rectangle 4"/>
          <p:cNvSpPr>
            <a:spLocks noChangeArrowheads="1"/>
          </p:cNvSpPr>
          <p:nvPr/>
        </p:nvSpPr>
        <p:spPr bwMode="auto">
          <a:xfrm>
            <a:off x="3505346" y="6070137"/>
            <a:ext cx="217848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2000" b="1" dirty="0">
                <a:solidFill>
                  <a:srgbClr val="000000"/>
                </a:solidFill>
                <a:latin typeface="Arial" panose="020B0604020202020204" pitchFamily="34" charset="0"/>
              </a:rPr>
              <a:t>Q*</a:t>
            </a:r>
          </a:p>
          <a:p>
            <a:pPr algn="ctr" eaLnBrk="0" fontAlgn="base" hangingPunct="0">
              <a:lnSpc>
                <a:spcPct val="85000"/>
              </a:lnSpc>
              <a:spcBef>
                <a:spcPct val="0"/>
              </a:spcBef>
              <a:spcAft>
                <a:spcPct val="0"/>
              </a:spcAft>
              <a:buFontTx/>
              <a:buNone/>
            </a:pPr>
            <a:r>
              <a:rPr lang="it-IT" altLang="en-US" sz="2000" b="1" dirty="0">
                <a:solidFill>
                  <a:srgbClr val="000000"/>
                </a:solidFill>
                <a:latin typeface="Arial" panose="020B0604020202020204" pitchFamily="34" charset="0"/>
              </a:rPr>
              <a:t>(di lungo periodo)</a:t>
            </a:r>
          </a:p>
        </p:txBody>
      </p:sp>
      <p:sp>
        <p:nvSpPr>
          <p:cNvPr id="196613" name="Rectangle 5"/>
          <p:cNvSpPr>
            <a:spLocks noChangeArrowheads="1"/>
          </p:cNvSpPr>
          <p:nvPr/>
        </p:nvSpPr>
        <p:spPr bwMode="auto">
          <a:xfrm>
            <a:off x="8429625" y="6054729"/>
            <a:ext cx="10387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Quantità</a:t>
            </a:r>
          </a:p>
        </p:txBody>
      </p:sp>
      <p:sp>
        <p:nvSpPr>
          <p:cNvPr id="196614" name="Rectangle 6"/>
          <p:cNvSpPr>
            <a:spLocks noChangeArrowheads="1"/>
          </p:cNvSpPr>
          <p:nvPr/>
        </p:nvSpPr>
        <p:spPr bwMode="auto">
          <a:xfrm>
            <a:off x="2362201" y="1828804"/>
            <a:ext cx="82715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Prezzo</a:t>
            </a:r>
          </a:p>
        </p:txBody>
      </p:sp>
      <p:sp>
        <p:nvSpPr>
          <p:cNvPr id="196615" name="Freeform 7"/>
          <p:cNvSpPr>
            <a:spLocks/>
          </p:cNvSpPr>
          <p:nvPr/>
        </p:nvSpPr>
        <p:spPr bwMode="auto">
          <a:xfrm>
            <a:off x="3367097" y="1890722"/>
            <a:ext cx="6211887" cy="4117975"/>
          </a:xfrm>
          <a:custGeom>
            <a:avLst/>
            <a:gdLst>
              <a:gd name="T0" fmla="*/ 0 w 3913"/>
              <a:gd name="T1" fmla="*/ 0 h 2594"/>
              <a:gd name="T2" fmla="*/ 0 w 3913"/>
              <a:gd name="T3" fmla="*/ 2147483646 h 2594"/>
              <a:gd name="T4" fmla="*/ 2147483646 w 3913"/>
              <a:gd name="T5" fmla="*/ 2147483646 h 2594"/>
              <a:gd name="T6" fmla="*/ 0 60000 65536"/>
              <a:gd name="T7" fmla="*/ 0 60000 65536"/>
              <a:gd name="T8" fmla="*/ 0 60000 65536"/>
            </a:gdLst>
            <a:ahLst/>
            <a:cxnLst>
              <a:cxn ang="T6">
                <a:pos x="T0" y="T1"/>
              </a:cxn>
              <a:cxn ang="T7">
                <a:pos x="T2" y="T3"/>
              </a:cxn>
              <a:cxn ang="T8">
                <a:pos x="T4" y="T5"/>
              </a:cxn>
            </a:cxnLst>
            <a:rect l="0" t="0" r="r" b="b"/>
            <a:pathLst>
              <a:path w="3913" h="2594">
                <a:moveTo>
                  <a:pt x="0" y="0"/>
                </a:moveTo>
                <a:lnTo>
                  <a:pt x="0" y="2593"/>
                </a:lnTo>
                <a:lnTo>
                  <a:pt x="3912" y="259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6616" name="Rectangle 8"/>
          <p:cNvSpPr>
            <a:spLocks noChangeArrowheads="1"/>
          </p:cNvSpPr>
          <p:nvPr/>
        </p:nvSpPr>
        <p:spPr bwMode="auto">
          <a:xfrm>
            <a:off x="3152775" y="5888044"/>
            <a:ext cx="14266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0</a:t>
            </a:r>
          </a:p>
        </p:txBody>
      </p:sp>
      <p:sp>
        <p:nvSpPr>
          <p:cNvPr id="196617" name="Freeform 9"/>
          <p:cNvSpPr>
            <a:spLocks/>
          </p:cNvSpPr>
          <p:nvPr/>
        </p:nvSpPr>
        <p:spPr bwMode="auto">
          <a:xfrm>
            <a:off x="3367094" y="3937003"/>
            <a:ext cx="1243351" cy="2071688"/>
          </a:xfrm>
          <a:custGeom>
            <a:avLst/>
            <a:gdLst>
              <a:gd name="T0" fmla="*/ 0 w 870"/>
              <a:gd name="T1" fmla="*/ 0 h 1260"/>
              <a:gd name="T2" fmla="*/ 2147483646 w 870"/>
              <a:gd name="T3" fmla="*/ 0 h 1260"/>
              <a:gd name="T4" fmla="*/ 2147483646 w 870"/>
              <a:gd name="T5" fmla="*/ 2147483646 h 1260"/>
              <a:gd name="T6" fmla="*/ 0 60000 65536"/>
              <a:gd name="T7" fmla="*/ 0 60000 65536"/>
              <a:gd name="T8" fmla="*/ 0 60000 65536"/>
            </a:gdLst>
            <a:ahLst/>
            <a:cxnLst>
              <a:cxn ang="T6">
                <a:pos x="T0" y="T1"/>
              </a:cxn>
              <a:cxn ang="T7">
                <a:pos x="T2" y="T3"/>
              </a:cxn>
              <a:cxn ang="T8">
                <a:pos x="T4" y="T5"/>
              </a:cxn>
            </a:cxnLst>
            <a:rect l="0" t="0" r="r" b="b"/>
            <a:pathLst>
              <a:path w="870" h="1260">
                <a:moveTo>
                  <a:pt x="0" y="0"/>
                </a:moveTo>
                <a:lnTo>
                  <a:pt x="869" y="0"/>
                </a:lnTo>
                <a:lnTo>
                  <a:pt x="869" y="1259"/>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6618" name="Rectangle 10"/>
          <p:cNvSpPr>
            <a:spLocks noChangeArrowheads="1"/>
          </p:cNvSpPr>
          <p:nvPr/>
        </p:nvSpPr>
        <p:spPr bwMode="auto">
          <a:xfrm>
            <a:off x="6745288" y="5364172"/>
            <a:ext cx="32861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D2</a:t>
            </a:r>
          </a:p>
        </p:txBody>
      </p:sp>
      <p:sp>
        <p:nvSpPr>
          <p:cNvPr id="196619" name="Line 11"/>
          <p:cNvSpPr>
            <a:spLocks noChangeShapeType="1"/>
          </p:cNvSpPr>
          <p:nvPr/>
        </p:nvSpPr>
        <p:spPr bwMode="auto">
          <a:xfrm>
            <a:off x="3600456" y="3122622"/>
            <a:ext cx="3013075" cy="2300287"/>
          </a:xfrm>
          <a:prstGeom prst="line">
            <a:avLst/>
          </a:prstGeom>
          <a:noFill/>
          <a:ln w="28575">
            <a:solidFill>
              <a:srgbClr val="0096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96620" name="Rectangle 12"/>
          <p:cNvSpPr>
            <a:spLocks noChangeArrowheads="1"/>
          </p:cNvSpPr>
          <p:nvPr/>
        </p:nvSpPr>
        <p:spPr bwMode="auto">
          <a:xfrm>
            <a:off x="5129417" y="5563298"/>
            <a:ext cx="54181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RM2</a:t>
            </a:r>
          </a:p>
        </p:txBody>
      </p:sp>
      <p:sp>
        <p:nvSpPr>
          <p:cNvPr id="196621" name="Line 13"/>
          <p:cNvSpPr>
            <a:spLocks noChangeShapeType="1"/>
          </p:cNvSpPr>
          <p:nvPr/>
        </p:nvSpPr>
        <p:spPr bwMode="auto">
          <a:xfrm>
            <a:off x="3752954" y="3694905"/>
            <a:ext cx="1257415" cy="1977043"/>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96622" name="Rectangle 14"/>
          <p:cNvSpPr>
            <a:spLocks noChangeArrowheads="1"/>
          </p:cNvSpPr>
          <p:nvPr/>
        </p:nvSpPr>
        <p:spPr bwMode="auto">
          <a:xfrm>
            <a:off x="7935917" y="2557468"/>
            <a:ext cx="69890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CMeT</a:t>
            </a:r>
          </a:p>
        </p:txBody>
      </p:sp>
      <p:sp>
        <p:nvSpPr>
          <p:cNvPr id="196623" name="Rectangle 15"/>
          <p:cNvSpPr>
            <a:spLocks noChangeArrowheads="1"/>
          </p:cNvSpPr>
          <p:nvPr/>
        </p:nvSpPr>
        <p:spPr bwMode="auto">
          <a:xfrm>
            <a:off x="7245350" y="2224092"/>
            <a:ext cx="3991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CM</a:t>
            </a:r>
          </a:p>
        </p:txBody>
      </p:sp>
      <p:grpSp>
        <p:nvGrpSpPr>
          <p:cNvPr id="196624" name="Group 16"/>
          <p:cNvGrpSpPr>
            <a:grpSpLocks/>
          </p:cNvGrpSpPr>
          <p:nvPr/>
        </p:nvGrpSpPr>
        <p:grpSpPr bwMode="auto">
          <a:xfrm>
            <a:off x="3724277" y="2724154"/>
            <a:ext cx="4046539" cy="1595439"/>
            <a:chOff x="1386" y="1716"/>
            <a:chExt cx="2549" cy="1005"/>
          </a:xfrm>
        </p:grpSpPr>
        <p:sp>
          <p:nvSpPr>
            <p:cNvPr id="196630" name="Freeform 17"/>
            <p:cNvSpPr>
              <a:spLocks/>
            </p:cNvSpPr>
            <p:nvPr/>
          </p:nvSpPr>
          <p:spPr bwMode="auto">
            <a:xfrm>
              <a:off x="2150" y="2600"/>
              <a:ext cx="361" cy="121"/>
            </a:xfrm>
            <a:custGeom>
              <a:avLst/>
              <a:gdLst>
                <a:gd name="T0" fmla="*/ 360 w 361"/>
                <a:gd name="T1" fmla="*/ 120 h 121"/>
                <a:gd name="T2" fmla="*/ 345 w 361"/>
                <a:gd name="T3" fmla="*/ 120 h 121"/>
                <a:gd name="T4" fmla="*/ 315 w 361"/>
                <a:gd name="T5" fmla="*/ 120 h 121"/>
                <a:gd name="T6" fmla="*/ 285 w 361"/>
                <a:gd name="T7" fmla="*/ 105 h 121"/>
                <a:gd name="T8" fmla="*/ 270 w 361"/>
                <a:gd name="T9" fmla="*/ 105 h 121"/>
                <a:gd name="T10" fmla="*/ 240 w 361"/>
                <a:gd name="T11" fmla="*/ 105 h 121"/>
                <a:gd name="T12" fmla="*/ 210 w 361"/>
                <a:gd name="T13" fmla="*/ 90 h 121"/>
                <a:gd name="T14" fmla="*/ 195 w 361"/>
                <a:gd name="T15" fmla="*/ 90 h 121"/>
                <a:gd name="T16" fmla="*/ 165 w 361"/>
                <a:gd name="T17" fmla="*/ 75 h 121"/>
                <a:gd name="T18" fmla="*/ 150 w 361"/>
                <a:gd name="T19" fmla="*/ 75 h 121"/>
                <a:gd name="T20" fmla="*/ 120 w 361"/>
                <a:gd name="T21" fmla="*/ 60 h 121"/>
                <a:gd name="T22" fmla="*/ 105 w 361"/>
                <a:gd name="T23" fmla="*/ 60 h 121"/>
                <a:gd name="T24" fmla="*/ 90 w 361"/>
                <a:gd name="T25" fmla="*/ 45 h 121"/>
                <a:gd name="T26" fmla="*/ 60 w 361"/>
                <a:gd name="T27" fmla="*/ 45 h 121"/>
                <a:gd name="T28" fmla="*/ 45 w 361"/>
                <a:gd name="T29" fmla="*/ 30 h 121"/>
                <a:gd name="T30" fmla="*/ 30 w 361"/>
                <a:gd name="T31" fmla="*/ 30 h 121"/>
                <a:gd name="T32" fmla="*/ 15 w 361"/>
                <a:gd name="T33" fmla="*/ 15 h 121"/>
                <a:gd name="T34" fmla="*/ 0 w 361"/>
                <a:gd name="T35" fmla="*/ 15 h 121"/>
                <a:gd name="T36" fmla="*/ 0 w 361"/>
                <a:gd name="T37" fmla="*/ 0 h 1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61" h="121">
                  <a:moveTo>
                    <a:pt x="360" y="120"/>
                  </a:moveTo>
                  <a:lnTo>
                    <a:pt x="345" y="120"/>
                  </a:lnTo>
                  <a:lnTo>
                    <a:pt x="315" y="120"/>
                  </a:lnTo>
                  <a:lnTo>
                    <a:pt x="285" y="105"/>
                  </a:lnTo>
                  <a:lnTo>
                    <a:pt x="270" y="105"/>
                  </a:lnTo>
                  <a:lnTo>
                    <a:pt x="240" y="105"/>
                  </a:lnTo>
                  <a:lnTo>
                    <a:pt x="210" y="90"/>
                  </a:lnTo>
                  <a:lnTo>
                    <a:pt x="195" y="90"/>
                  </a:lnTo>
                  <a:lnTo>
                    <a:pt x="165" y="75"/>
                  </a:lnTo>
                  <a:lnTo>
                    <a:pt x="150" y="75"/>
                  </a:lnTo>
                  <a:lnTo>
                    <a:pt x="120" y="60"/>
                  </a:lnTo>
                  <a:lnTo>
                    <a:pt x="105" y="60"/>
                  </a:lnTo>
                  <a:lnTo>
                    <a:pt x="90" y="45"/>
                  </a:lnTo>
                  <a:lnTo>
                    <a:pt x="60" y="45"/>
                  </a:lnTo>
                  <a:lnTo>
                    <a:pt x="45" y="30"/>
                  </a:lnTo>
                  <a:lnTo>
                    <a:pt x="30" y="30"/>
                  </a:lnTo>
                  <a:lnTo>
                    <a:pt x="15" y="15"/>
                  </a:lnTo>
                  <a:lnTo>
                    <a:pt x="0" y="15"/>
                  </a:lnTo>
                  <a:lnTo>
                    <a:pt x="0" y="0"/>
                  </a:lnTo>
                </a:path>
              </a:pathLst>
            </a:custGeom>
            <a:noFill/>
            <a:ln w="38100"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6631" name="Freeform 18"/>
            <p:cNvSpPr>
              <a:spLocks/>
            </p:cNvSpPr>
            <p:nvPr/>
          </p:nvSpPr>
          <p:spPr bwMode="auto">
            <a:xfrm>
              <a:off x="2510" y="1716"/>
              <a:ext cx="1425" cy="1005"/>
            </a:xfrm>
            <a:custGeom>
              <a:avLst/>
              <a:gdLst>
                <a:gd name="T0" fmla="*/ 1409 w 1425"/>
                <a:gd name="T1" fmla="*/ 15 h 1005"/>
                <a:gd name="T2" fmla="*/ 1394 w 1425"/>
                <a:gd name="T3" fmla="*/ 45 h 1005"/>
                <a:gd name="T4" fmla="*/ 1364 w 1425"/>
                <a:gd name="T5" fmla="*/ 75 h 1005"/>
                <a:gd name="T6" fmla="*/ 1349 w 1425"/>
                <a:gd name="T7" fmla="*/ 105 h 1005"/>
                <a:gd name="T8" fmla="*/ 1319 w 1425"/>
                <a:gd name="T9" fmla="*/ 135 h 1005"/>
                <a:gd name="T10" fmla="*/ 1304 w 1425"/>
                <a:gd name="T11" fmla="*/ 165 h 1005"/>
                <a:gd name="T12" fmla="*/ 1274 w 1425"/>
                <a:gd name="T13" fmla="*/ 195 h 1005"/>
                <a:gd name="T14" fmla="*/ 1244 w 1425"/>
                <a:gd name="T15" fmla="*/ 225 h 1005"/>
                <a:gd name="T16" fmla="*/ 1214 w 1425"/>
                <a:gd name="T17" fmla="*/ 240 h 1005"/>
                <a:gd name="T18" fmla="*/ 1199 w 1425"/>
                <a:gd name="T19" fmla="*/ 270 h 1005"/>
                <a:gd name="T20" fmla="*/ 1169 w 1425"/>
                <a:gd name="T21" fmla="*/ 300 h 1005"/>
                <a:gd name="T22" fmla="*/ 1139 w 1425"/>
                <a:gd name="T23" fmla="*/ 330 h 1005"/>
                <a:gd name="T24" fmla="*/ 1109 w 1425"/>
                <a:gd name="T25" fmla="*/ 360 h 1005"/>
                <a:gd name="T26" fmla="*/ 1079 w 1425"/>
                <a:gd name="T27" fmla="*/ 390 h 1005"/>
                <a:gd name="T28" fmla="*/ 1049 w 1425"/>
                <a:gd name="T29" fmla="*/ 420 h 1005"/>
                <a:gd name="T30" fmla="*/ 1019 w 1425"/>
                <a:gd name="T31" fmla="*/ 450 h 1005"/>
                <a:gd name="T32" fmla="*/ 989 w 1425"/>
                <a:gd name="T33" fmla="*/ 480 h 1005"/>
                <a:gd name="T34" fmla="*/ 959 w 1425"/>
                <a:gd name="T35" fmla="*/ 495 h 1005"/>
                <a:gd name="T36" fmla="*/ 929 w 1425"/>
                <a:gd name="T37" fmla="*/ 524 h 1005"/>
                <a:gd name="T38" fmla="*/ 899 w 1425"/>
                <a:gd name="T39" fmla="*/ 554 h 1005"/>
                <a:gd name="T40" fmla="*/ 869 w 1425"/>
                <a:gd name="T41" fmla="*/ 584 h 1005"/>
                <a:gd name="T42" fmla="*/ 839 w 1425"/>
                <a:gd name="T43" fmla="*/ 599 h 1005"/>
                <a:gd name="T44" fmla="*/ 809 w 1425"/>
                <a:gd name="T45" fmla="*/ 629 h 1005"/>
                <a:gd name="T46" fmla="*/ 779 w 1425"/>
                <a:gd name="T47" fmla="*/ 659 h 1005"/>
                <a:gd name="T48" fmla="*/ 749 w 1425"/>
                <a:gd name="T49" fmla="*/ 674 h 1005"/>
                <a:gd name="T50" fmla="*/ 719 w 1425"/>
                <a:gd name="T51" fmla="*/ 704 h 1005"/>
                <a:gd name="T52" fmla="*/ 675 w 1425"/>
                <a:gd name="T53" fmla="*/ 734 h 1005"/>
                <a:gd name="T54" fmla="*/ 645 w 1425"/>
                <a:gd name="T55" fmla="*/ 749 h 1005"/>
                <a:gd name="T56" fmla="*/ 615 w 1425"/>
                <a:gd name="T57" fmla="*/ 764 h 1005"/>
                <a:gd name="T58" fmla="*/ 585 w 1425"/>
                <a:gd name="T59" fmla="*/ 794 h 1005"/>
                <a:gd name="T60" fmla="*/ 555 w 1425"/>
                <a:gd name="T61" fmla="*/ 809 h 1005"/>
                <a:gd name="T62" fmla="*/ 525 w 1425"/>
                <a:gd name="T63" fmla="*/ 839 h 1005"/>
                <a:gd name="T64" fmla="*/ 480 w 1425"/>
                <a:gd name="T65" fmla="*/ 854 h 1005"/>
                <a:gd name="T66" fmla="*/ 450 w 1425"/>
                <a:gd name="T67" fmla="*/ 869 h 1005"/>
                <a:gd name="T68" fmla="*/ 420 w 1425"/>
                <a:gd name="T69" fmla="*/ 884 h 1005"/>
                <a:gd name="T70" fmla="*/ 390 w 1425"/>
                <a:gd name="T71" fmla="*/ 899 h 1005"/>
                <a:gd name="T72" fmla="*/ 360 w 1425"/>
                <a:gd name="T73" fmla="*/ 914 h 1005"/>
                <a:gd name="T74" fmla="*/ 330 w 1425"/>
                <a:gd name="T75" fmla="*/ 929 h 1005"/>
                <a:gd name="T76" fmla="*/ 300 w 1425"/>
                <a:gd name="T77" fmla="*/ 944 h 1005"/>
                <a:gd name="T78" fmla="*/ 270 w 1425"/>
                <a:gd name="T79" fmla="*/ 959 h 1005"/>
                <a:gd name="T80" fmla="*/ 225 w 1425"/>
                <a:gd name="T81" fmla="*/ 959 h 1005"/>
                <a:gd name="T82" fmla="*/ 195 w 1425"/>
                <a:gd name="T83" fmla="*/ 974 h 1005"/>
                <a:gd name="T84" fmla="*/ 165 w 1425"/>
                <a:gd name="T85" fmla="*/ 989 h 1005"/>
                <a:gd name="T86" fmla="*/ 135 w 1425"/>
                <a:gd name="T87" fmla="*/ 989 h 1005"/>
                <a:gd name="T88" fmla="*/ 105 w 1425"/>
                <a:gd name="T89" fmla="*/ 989 h 1005"/>
                <a:gd name="T90" fmla="*/ 75 w 1425"/>
                <a:gd name="T91" fmla="*/ 1004 h 1005"/>
                <a:gd name="T92" fmla="*/ 45 w 1425"/>
                <a:gd name="T93" fmla="*/ 1004 h 1005"/>
                <a:gd name="T94" fmla="*/ 15 w 1425"/>
                <a:gd name="T95" fmla="*/ 1004 h 100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425" h="1005">
                  <a:moveTo>
                    <a:pt x="1424" y="0"/>
                  </a:moveTo>
                  <a:lnTo>
                    <a:pt x="1409" y="15"/>
                  </a:lnTo>
                  <a:lnTo>
                    <a:pt x="1409" y="30"/>
                  </a:lnTo>
                  <a:lnTo>
                    <a:pt x="1394" y="45"/>
                  </a:lnTo>
                  <a:lnTo>
                    <a:pt x="1379" y="60"/>
                  </a:lnTo>
                  <a:lnTo>
                    <a:pt x="1364" y="75"/>
                  </a:lnTo>
                  <a:lnTo>
                    <a:pt x="1364" y="90"/>
                  </a:lnTo>
                  <a:lnTo>
                    <a:pt x="1349" y="105"/>
                  </a:lnTo>
                  <a:lnTo>
                    <a:pt x="1334" y="120"/>
                  </a:lnTo>
                  <a:lnTo>
                    <a:pt x="1319" y="135"/>
                  </a:lnTo>
                  <a:lnTo>
                    <a:pt x="1304" y="150"/>
                  </a:lnTo>
                  <a:lnTo>
                    <a:pt x="1304" y="165"/>
                  </a:lnTo>
                  <a:lnTo>
                    <a:pt x="1289" y="180"/>
                  </a:lnTo>
                  <a:lnTo>
                    <a:pt x="1274" y="195"/>
                  </a:lnTo>
                  <a:lnTo>
                    <a:pt x="1259" y="210"/>
                  </a:lnTo>
                  <a:lnTo>
                    <a:pt x="1244" y="225"/>
                  </a:lnTo>
                  <a:lnTo>
                    <a:pt x="1229" y="225"/>
                  </a:lnTo>
                  <a:lnTo>
                    <a:pt x="1214" y="240"/>
                  </a:lnTo>
                  <a:lnTo>
                    <a:pt x="1199" y="255"/>
                  </a:lnTo>
                  <a:lnTo>
                    <a:pt x="1199" y="270"/>
                  </a:lnTo>
                  <a:lnTo>
                    <a:pt x="1184" y="285"/>
                  </a:lnTo>
                  <a:lnTo>
                    <a:pt x="1169" y="300"/>
                  </a:lnTo>
                  <a:lnTo>
                    <a:pt x="1154" y="315"/>
                  </a:lnTo>
                  <a:lnTo>
                    <a:pt x="1139" y="330"/>
                  </a:lnTo>
                  <a:lnTo>
                    <a:pt x="1124" y="345"/>
                  </a:lnTo>
                  <a:lnTo>
                    <a:pt x="1109" y="360"/>
                  </a:lnTo>
                  <a:lnTo>
                    <a:pt x="1094" y="375"/>
                  </a:lnTo>
                  <a:lnTo>
                    <a:pt x="1079" y="390"/>
                  </a:lnTo>
                  <a:lnTo>
                    <a:pt x="1064" y="405"/>
                  </a:lnTo>
                  <a:lnTo>
                    <a:pt x="1049" y="420"/>
                  </a:lnTo>
                  <a:lnTo>
                    <a:pt x="1034" y="435"/>
                  </a:lnTo>
                  <a:lnTo>
                    <a:pt x="1019" y="450"/>
                  </a:lnTo>
                  <a:lnTo>
                    <a:pt x="1004" y="465"/>
                  </a:lnTo>
                  <a:lnTo>
                    <a:pt x="989" y="480"/>
                  </a:lnTo>
                  <a:lnTo>
                    <a:pt x="974" y="480"/>
                  </a:lnTo>
                  <a:lnTo>
                    <a:pt x="959" y="495"/>
                  </a:lnTo>
                  <a:lnTo>
                    <a:pt x="944" y="509"/>
                  </a:lnTo>
                  <a:lnTo>
                    <a:pt x="929" y="524"/>
                  </a:lnTo>
                  <a:lnTo>
                    <a:pt x="914" y="539"/>
                  </a:lnTo>
                  <a:lnTo>
                    <a:pt x="899" y="554"/>
                  </a:lnTo>
                  <a:lnTo>
                    <a:pt x="884" y="569"/>
                  </a:lnTo>
                  <a:lnTo>
                    <a:pt x="869" y="584"/>
                  </a:lnTo>
                  <a:lnTo>
                    <a:pt x="854" y="599"/>
                  </a:lnTo>
                  <a:lnTo>
                    <a:pt x="839" y="599"/>
                  </a:lnTo>
                  <a:lnTo>
                    <a:pt x="824" y="614"/>
                  </a:lnTo>
                  <a:lnTo>
                    <a:pt x="809" y="629"/>
                  </a:lnTo>
                  <a:lnTo>
                    <a:pt x="794" y="644"/>
                  </a:lnTo>
                  <a:lnTo>
                    <a:pt x="779" y="659"/>
                  </a:lnTo>
                  <a:lnTo>
                    <a:pt x="764" y="674"/>
                  </a:lnTo>
                  <a:lnTo>
                    <a:pt x="749" y="674"/>
                  </a:lnTo>
                  <a:lnTo>
                    <a:pt x="734" y="689"/>
                  </a:lnTo>
                  <a:lnTo>
                    <a:pt x="719" y="704"/>
                  </a:lnTo>
                  <a:lnTo>
                    <a:pt x="690" y="719"/>
                  </a:lnTo>
                  <a:lnTo>
                    <a:pt x="675" y="734"/>
                  </a:lnTo>
                  <a:lnTo>
                    <a:pt x="660" y="734"/>
                  </a:lnTo>
                  <a:lnTo>
                    <a:pt x="645" y="749"/>
                  </a:lnTo>
                  <a:lnTo>
                    <a:pt x="630" y="764"/>
                  </a:lnTo>
                  <a:lnTo>
                    <a:pt x="615" y="764"/>
                  </a:lnTo>
                  <a:lnTo>
                    <a:pt x="600" y="779"/>
                  </a:lnTo>
                  <a:lnTo>
                    <a:pt x="585" y="794"/>
                  </a:lnTo>
                  <a:lnTo>
                    <a:pt x="570" y="809"/>
                  </a:lnTo>
                  <a:lnTo>
                    <a:pt x="555" y="809"/>
                  </a:lnTo>
                  <a:lnTo>
                    <a:pt x="540" y="824"/>
                  </a:lnTo>
                  <a:lnTo>
                    <a:pt x="525" y="839"/>
                  </a:lnTo>
                  <a:lnTo>
                    <a:pt x="510" y="839"/>
                  </a:lnTo>
                  <a:lnTo>
                    <a:pt x="480" y="854"/>
                  </a:lnTo>
                  <a:lnTo>
                    <a:pt x="465" y="854"/>
                  </a:lnTo>
                  <a:lnTo>
                    <a:pt x="450" y="869"/>
                  </a:lnTo>
                  <a:lnTo>
                    <a:pt x="435" y="884"/>
                  </a:lnTo>
                  <a:lnTo>
                    <a:pt x="420" y="884"/>
                  </a:lnTo>
                  <a:lnTo>
                    <a:pt x="405" y="899"/>
                  </a:lnTo>
                  <a:lnTo>
                    <a:pt x="390" y="899"/>
                  </a:lnTo>
                  <a:lnTo>
                    <a:pt x="375" y="914"/>
                  </a:lnTo>
                  <a:lnTo>
                    <a:pt x="360" y="914"/>
                  </a:lnTo>
                  <a:lnTo>
                    <a:pt x="345" y="929"/>
                  </a:lnTo>
                  <a:lnTo>
                    <a:pt x="330" y="929"/>
                  </a:lnTo>
                  <a:lnTo>
                    <a:pt x="315" y="929"/>
                  </a:lnTo>
                  <a:lnTo>
                    <a:pt x="300" y="944"/>
                  </a:lnTo>
                  <a:lnTo>
                    <a:pt x="285" y="944"/>
                  </a:lnTo>
                  <a:lnTo>
                    <a:pt x="270" y="959"/>
                  </a:lnTo>
                  <a:lnTo>
                    <a:pt x="240" y="959"/>
                  </a:lnTo>
                  <a:lnTo>
                    <a:pt x="225" y="959"/>
                  </a:lnTo>
                  <a:lnTo>
                    <a:pt x="210" y="974"/>
                  </a:lnTo>
                  <a:lnTo>
                    <a:pt x="195" y="974"/>
                  </a:lnTo>
                  <a:lnTo>
                    <a:pt x="180" y="974"/>
                  </a:lnTo>
                  <a:lnTo>
                    <a:pt x="165" y="989"/>
                  </a:lnTo>
                  <a:lnTo>
                    <a:pt x="150" y="989"/>
                  </a:lnTo>
                  <a:lnTo>
                    <a:pt x="135" y="989"/>
                  </a:lnTo>
                  <a:lnTo>
                    <a:pt x="120" y="989"/>
                  </a:lnTo>
                  <a:lnTo>
                    <a:pt x="105" y="989"/>
                  </a:lnTo>
                  <a:lnTo>
                    <a:pt x="90" y="989"/>
                  </a:lnTo>
                  <a:lnTo>
                    <a:pt x="75" y="1004"/>
                  </a:lnTo>
                  <a:lnTo>
                    <a:pt x="60" y="1004"/>
                  </a:lnTo>
                  <a:lnTo>
                    <a:pt x="45" y="1004"/>
                  </a:lnTo>
                  <a:lnTo>
                    <a:pt x="30" y="1004"/>
                  </a:lnTo>
                  <a:lnTo>
                    <a:pt x="15" y="1004"/>
                  </a:lnTo>
                  <a:lnTo>
                    <a:pt x="0" y="1004"/>
                  </a:lnTo>
                </a:path>
              </a:pathLst>
            </a:custGeom>
            <a:noFill/>
            <a:ln w="38100"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6632" name="Freeform 19"/>
            <p:cNvSpPr>
              <a:spLocks/>
            </p:cNvSpPr>
            <p:nvPr/>
          </p:nvSpPr>
          <p:spPr bwMode="auto">
            <a:xfrm>
              <a:off x="1386" y="1746"/>
              <a:ext cx="765" cy="855"/>
            </a:xfrm>
            <a:custGeom>
              <a:avLst/>
              <a:gdLst>
                <a:gd name="T0" fmla="*/ 764 w 765"/>
                <a:gd name="T1" fmla="*/ 854 h 855"/>
                <a:gd name="T2" fmla="*/ 749 w 765"/>
                <a:gd name="T3" fmla="*/ 854 h 855"/>
                <a:gd name="T4" fmla="*/ 734 w 765"/>
                <a:gd name="T5" fmla="*/ 839 h 855"/>
                <a:gd name="T6" fmla="*/ 719 w 765"/>
                <a:gd name="T7" fmla="*/ 839 h 855"/>
                <a:gd name="T8" fmla="*/ 704 w 765"/>
                <a:gd name="T9" fmla="*/ 824 h 855"/>
                <a:gd name="T10" fmla="*/ 689 w 765"/>
                <a:gd name="T11" fmla="*/ 809 h 855"/>
                <a:gd name="T12" fmla="*/ 674 w 765"/>
                <a:gd name="T13" fmla="*/ 809 h 855"/>
                <a:gd name="T14" fmla="*/ 674 w 765"/>
                <a:gd name="T15" fmla="*/ 794 h 855"/>
                <a:gd name="T16" fmla="*/ 659 w 765"/>
                <a:gd name="T17" fmla="*/ 779 h 855"/>
                <a:gd name="T18" fmla="*/ 644 w 765"/>
                <a:gd name="T19" fmla="*/ 764 h 855"/>
                <a:gd name="T20" fmla="*/ 629 w 765"/>
                <a:gd name="T21" fmla="*/ 764 h 855"/>
                <a:gd name="T22" fmla="*/ 614 w 765"/>
                <a:gd name="T23" fmla="*/ 749 h 855"/>
                <a:gd name="T24" fmla="*/ 599 w 765"/>
                <a:gd name="T25" fmla="*/ 734 h 855"/>
                <a:gd name="T26" fmla="*/ 584 w 765"/>
                <a:gd name="T27" fmla="*/ 719 h 855"/>
                <a:gd name="T28" fmla="*/ 569 w 765"/>
                <a:gd name="T29" fmla="*/ 704 h 855"/>
                <a:gd name="T30" fmla="*/ 554 w 765"/>
                <a:gd name="T31" fmla="*/ 689 h 855"/>
                <a:gd name="T32" fmla="*/ 539 w 765"/>
                <a:gd name="T33" fmla="*/ 689 h 855"/>
                <a:gd name="T34" fmla="*/ 524 w 765"/>
                <a:gd name="T35" fmla="*/ 674 h 855"/>
                <a:gd name="T36" fmla="*/ 509 w 765"/>
                <a:gd name="T37" fmla="*/ 659 h 855"/>
                <a:gd name="T38" fmla="*/ 494 w 765"/>
                <a:gd name="T39" fmla="*/ 644 h 855"/>
                <a:gd name="T40" fmla="*/ 494 w 765"/>
                <a:gd name="T41" fmla="*/ 629 h 855"/>
                <a:gd name="T42" fmla="*/ 479 w 765"/>
                <a:gd name="T43" fmla="*/ 614 h 855"/>
                <a:gd name="T44" fmla="*/ 464 w 765"/>
                <a:gd name="T45" fmla="*/ 599 h 855"/>
                <a:gd name="T46" fmla="*/ 449 w 765"/>
                <a:gd name="T47" fmla="*/ 584 h 855"/>
                <a:gd name="T48" fmla="*/ 434 w 765"/>
                <a:gd name="T49" fmla="*/ 569 h 855"/>
                <a:gd name="T50" fmla="*/ 419 w 765"/>
                <a:gd name="T51" fmla="*/ 554 h 855"/>
                <a:gd name="T52" fmla="*/ 404 w 765"/>
                <a:gd name="T53" fmla="*/ 539 h 855"/>
                <a:gd name="T54" fmla="*/ 389 w 765"/>
                <a:gd name="T55" fmla="*/ 524 h 855"/>
                <a:gd name="T56" fmla="*/ 375 w 765"/>
                <a:gd name="T57" fmla="*/ 509 h 855"/>
                <a:gd name="T58" fmla="*/ 360 w 765"/>
                <a:gd name="T59" fmla="*/ 494 h 855"/>
                <a:gd name="T60" fmla="*/ 345 w 765"/>
                <a:gd name="T61" fmla="*/ 464 h 855"/>
                <a:gd name="T62" fmla="*/ 345 w 765"/>
                <a:gd name="T63" fmla="*/ 449 h 855"/>
                <a:gd name="T64" fmla="*/ 330 w 765"/>
                <a:gd name="T65" fmla="*/ 434 h 855"/>
                <a:gd name="T66" fmla="*/ 315 w 765"/>
                <a:gd name="T67" fmla="*/ 420 h 855"/>
                <a:gd name="T68" fmla="*/ 300 w 765"/>
                <a:gd name="T69" fmla="*/ 405 h 855"/>
                <a:gd name="T70" fmla="*/ 285 w 765"/>
                <a:gd name="T71" fmla="*/ 390 h 855"/>
                <a:gd name="T72" fmla="*/ 270 w 765"/>
                <a:gd name="T73" fmla="*/ 375 h 855"/>
                <a:gd name="T74" fmla="*/ 255 w 765"/>
                <a:gd name="T75" fmla="*/ 360 h 855"/>
                <a:gd name="T76" fmla="*/ 240 w 765"/>
                <a:gd name="T77" fmla="*/ 345 h 855"/>
                <a:gd name="T78" fmla="*/ 240 w 765"/>
                <a:gd name="T79" fmla="*/ 330 h 855"/>
                <a:gd name="T80" fmla="*/ 225 w 765"/>
                <a:gd name="T81" fmla="*/ 315 h 855"/>
                <a:gd name="T82" fmla="*/ 210 w 765"/>
                <a:gd name="T83" fmla="*/ 285 h 855"/>
                <a:gd name="T84" fmla="*/ 195 w 765"/>
                <a:gd name="T85" fmla="*/ 270 h 855"/>
                <a:gd name="T86" fmla="*/ 180 w 765"/>
                <a:gd name="T87" fmla="*/ 255 h 855"/>
                <a:gd name="T88" fmla="*/ 180 w 765"/>
                <a:gd name="T89" fmla="*/ 240 h 855"/>
                <a:gd name="T90" fmla="*/ 165 w 765"/>
                <a:gd name="T91" fmla="*/ 225 h 855"/>
                <a:gd name="T92" fmla="*/ 150 w 765"/>
                <a:gd name="T93" fmla="*/ 210 h 855"/>
                <a:gd name="T94" fmla="*/ 135 w 765"/>
                <a:gd name="T95" fmla="*/ 195 h 855"/>
                <a:gd name="T96" fmla="*/ 120 w 765"/>
                <a:gd name="T97" fmla="*/ 180 h 855"/>
                <a:gd name="T98" fmla="*/ 120 w 765"/>
                <a:gd name="T99" fmla="*/ 165 h 855"/>
                <a:gd name="T100" fmla="*/ 105 w 765"/>
                <a:gd name="T101" fmla="*/ 150 h 855"/>
                <a:gd name="T102" fmla="*/ 90 w 765"/>
                <a:gd name="T103" fmla="*/ 135 h 855"/>
                <a:gd name="T104" fmla="*/ 90 w 765"/>
                <a:gd name="T105" fmla="*/ 120 h 855"/>
                <a:gd name="T106" fmla="*/ 75 w 765"/>
                <a:gd name="T107" fmla="*/ 105 h 855"/>
                <a:gd name="T108" fmla="*/ 60 w 765"/>
                <a:gd name="T109" fmla="*/ 90 h 855"/>
                <a:gd name="T110" fmla="*/ 45 w 765"/>
                <a:gd name="T111" fmla="*/ 75 h 855"/>
                <a:gd name="T112" fmla="*/ 45 w 765"/>
                <a:gd name="T113" fmla="*/ 60 h 855"/>
                <a:gd name="T114" fmla="*/ 30 w 765"/>
                <a:gd name="T115" fmla="*/ 45 h 855"/>
                <a:gd name="T116" fmla="*/ 30 w 765"/>
                <a:gd name="T117" fmla="*/ 30 h 855"/>
                <a:gd name="T118" fmla="*/ 15 w 765"/>
                <a:gd name="T119" fmla="*/ 15 h 855"/>
                <a:gd name="T120" fmla="*/ 0 w 765"/>
                <a:gd name="T121" fmla="*/ 0 h 85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765" h="855">
                  <a:moveTo>
                    <a:pt x="764" y="854"/>
                  </a:moveTo>
                  <a:lnTo>
                    <a:pt x="749" y="854"/>
                  </a:lnTo>
                  <a:lnTo>
                    <a:pt x="734" y="839"/>
                  </a:lnTo>
                  <a:lnTo>
                    <a:pt x="719" y="839"/>
                  </a:lnTo>
                  <a:lnTo>
                    <a:pt x="704" y="824"/>
                  </a:lnTo>
                  <a:lnTo>
                    <a:pt x="689" y="809"/>
                  </a:lnTo>
                  <a:lnTo>
                    <a:pt x="674" y="809"/>
                  </a:lnTo>
                  <a:lnTo>
                    <a:pt x="674" y="794"/>
                  </a:lnTo>
                  <a:lnTo>
                    <a:pt x="659" y="779"/>
                  </a:lnTo>
                  <a:lnTo>
                    <a:pt x="644" y="764"/>
                  </a:lnTo>
                  <a:lnTo>
                    <a:pt x="629" y="764"/>
                  </a:lnTo>
                  <a:lnTo>
                    <a:pt x="614" y="749"/>
                  </a:lnTo>
                  <a:lnTo>
                    <a:pt x="599" y="734"/>
                  </a:lnTo>
                  <a:lnTo>
                    <a:pt x="584" y="719"/>
                  </a:lnTo>
                  <a:lnTo>
                    <a:pt x="569" y="704"/>
                  </a:lnTo>
                  <a:lnTo>
                    <a:pt x="554" y="689"/>
                  </a:lnTo>
                  <a:lnTo>
                    <a:pt x="539" y="689"/>
                  </a:lnTo>
                  <a:lnTo>
                    <a:pt x="524" y="674"/>
                  </a:lnTo>
                  <a:lnTo>
                    <a:pt x="509" y="659"/>
                  </a:lnTo>
                  <a:lnTo>
                    <a:pt x="494" y="644"/>
                  </a:lnTo>
                  <a:lnTo>
                    <a:pt x="494" y="629"/>
                  </a:lnTo>
                  <a:lnTo>
                    <a:pt x="479" y="614"/>
                  </a:lnTo>
                  <a:lnTo>
                    <a:pt x="464" y="599"/>
                  </a:lnTo>
                  <a:lnTo>
                    <a:pt x="449" y="584"/>
                  </a:lnTo>
                  <a:lnTo>
                    <a:pt x="434" y="569"/>
                  </a:lnTo>
                  <a:lnTo>
                    <a:pt x="419" y="554"/>
                  </a:lnTo>
                  <a:lnTo>
                    <a:pt x="404" y="539"/>
                  </a:lnTo>
                  <a:lnTo>
                    <a:pt x="389" y="524"/>
                  </a:lnTo>
                  <a:lnTo>
                    <a:pt x="375" y="509"/>
                  </a:lnTo>
                  <a:lnTo>
                    <a:pt x="360" y="494"/>
                  </a:lnTo>
                  <a:lnTo>
                    <a:pt x="345" y="464"/>
                  </a:lnTo>
                  <a:lnTo>
                    <a:pt x="345" y="449"/>
                  </a:lnTo>
                  <a:lnTo>
                    <a:pt x="330" y="434"/>
                  </a:lnTo>
                  <a:lnTo>
                    <a:pt x="315" y="420"/>
                  </a:lnTo>
                  <a:lnTo>
                    <a:pt x="300" y="405"/>
                  </a:lnTo>
                  <a:lnTo>
                    <a:pt x="285" y="390"/>
                  </a:lnTo>
                  <a:lnTo>
                    <a:pt x="270" y="375"/>
                  </a:lnTo>
                  <a:lnTo>
                    <a:pt x="255" y="360"/>
                  </a:lnTo>
                  <a:lnTo>
                    <a:pt x="240" y="345"/>
                  </a:lnTo>
                  <a:lnTo>
                    <a:pt x="240" y="330"/>
                  </a:lnTo>
                  <a:lnTo>
                    <a:pt x="225" y="315"/>
                  </a:lnTo>
                  <a:lnTo>
                    <a:pt x="210" y="285"/>
                  </a:lnTo>
                  <a:lnTo>
                    <a:pt x="195" y="270"/>
                  </a:lnTo>
                  <a:lnTo>
                    <a:pt x="180" y="255"/>
                  </a:lnTo>
                  <a:lnTo>
                    <a:pt x="180" y="240"/>
                  </a:lnTo>
                  <a:lnTo>
                    <a:pt x="165" y="225"/>
                  </a:lnTo>
                  <a:lnTo>
                    <a:pt x="150" y="210"/>
                  </a:lnTo>
                  <a:lnTo>
                    <a:pt x="135" y="195"/>
                  </a:lnTo>
                  <a:lnTo>
                    <a:pt x="120" y="180"/>
                  </a:lnTo>
                  <a:lnTo>
                    <a:pt x="120" y="165"/>
                  </a:lnTo>
                  <a:lnTo>
                    <a:pt x="105" y="150"/>
                  </a:lnTo>
                  <a:lnTo>
                    <a:pt x="90" y="135"/>
                  </a:lnTo>
                  <a:lnTo>
                    <a:pt x="90" y="120"/>
                  </a:lnTo>
                  <a:lnTo>
                    <a:pt x="75" y="105"/>
                  </a:lnTo>
                  <a:lnTo>
                    <a:pt x="60" y="90"/>
                  </a:lnTo>
                  <a:lnTo>
                    <a:pt x="45" y="75"/>
                  </a:lnTo>
                  <a:lnTo>
                    <a:pt x="45" y="60"/>
                  </a:lnTo>
                  <a:lnTo>
                    <a:pt x="30" y="45"/>
                  </a:lnTo>
                  <a:lnTo>
                    <a:pt x="30" y="30"/>
                  </a:lnTo>
                  <a:lnTo>
                    <a:pt x="15" y="15"/>
                  </a:lnTo>
                  <a:lnTo>
                    <a:pt x="0" y="0"/>
                  </a:lnTo>
                </a:path>
              </a:pathLst>
            </a:custGeom>
            <a:noFill/>
            <a:ln w="38100"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sp>
        <p:nvSpPr>
          <p:cNvPr id="196625" name="Freeform 20"/>
          <p:cNvSpPr>
            <a:spLocks/>
          </p:cNvSpPr>
          <p:nvPr/>
        </p:nvSpPr>
        <p:spPr bwMode="auto">
          <a:xfrm>
            <a:off x="4549372" y="3843984"/>
            <a:ext cx="120651" cy="120651"/>
          </a:xfrm>
          <a:custGeom>
            <a:avLst/>
            <a:gdLst>
              <a:gd name="T0" fmla="*/ 75604688 w 76"/>
              <a:gd name="T1" fmla="*/ 189012513 h 76"/>
              <a:gd name="T2" fmla="*/ 151209375 w 76"/>
              <a:gd name="T3" fmla="*/ 189012513 h 76"/>
              <a:gd name="T4" fmla="*/ 151209375 w 76"/>
              <a:gd name="T5" fmla="*/ 151209375 h 76"/>
              <a:gd name="T6" fmla="*/ 189012513 w 76"/>
              <a:gd name="T7" fmla="*/ 113407825 h 76"/>
              <a:gd name="T8" fmla="*/ 151209375 w 76"/>
              <a:gd name="T9" fmla="*/ 75604688 h 76"/>
              <a:gd name="T10" fmla="*/ 151209375 w 76"/>
              <a:gd name="T11" fmla="*/ 37803138 h 76"/>
              <a:gd name="T12" fmla="*/ 75604688 w 76"/>
              <a:gd name="T13" fmla="*/ 0 h 76"/>
              <a:gd name="T14" fmla="*/ 37803138 w 76"/>
              <a:gd name="T15" fmla="*/ 37803138 h 76"/>
              <a:gd name="T16" fmla="*/ 0 w 76"/>
              <a:gd name="T17" fmla="*/ 75604688 h 76"/>
              <a:gd name="T18" fmla="*/ 0 w 76"/>
              <a:gd name="T19" fmla="*/ 113407825 h 76"/>
              <a:gd name="T20" fmla="*/ 0 w 76"/>
              <a:gd name="T21" fmla="*/ 151209375 h 76"/>
              <a:gd name="T22" fmla="*/ 37803138 w 76"/>
              <a:gd name="T23" fmla="*/ 189012513 h 76"/>
              <a:gd name="T24" fmla="*/ 75604688 w 76"/>
              <a:gd name="T25" fmla="*/ 18901251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76">
                <a:moveTo>
                  <a:pt x="30" y="75"/>
                </a:moveTo>
                <a:lnTo>
                  <a:pt x="60" y="75"/>
                </a:lnTo>
                <a:lnTo>
                  <a:pt x="60" y="60"/>
                </a:lnTo>
                <a:lnTo>
                  <a:pt x="75" y="45"/>
                </a:lnTo>
                <a:lnTo>
                  <a:pt x="60" y="30"/>
                </a:lnTo>
                <a:lnTo>
                  <a:pt x="60" y="15"/>
                </a:lnTo>
                <a:lnTo>
                  <a:pt x="30" y="0"/>
                </a:lnTo>
                <a:lnTo>
                  <a:pt x="15" y="15"/>
                </a:lnTo>
                <a:lnTo>
                  <a:pt x="0" y="30"/>
                </a:lnTo>
                <a:lnTo>
                  <a:pt x="0" y="45"/>
                </a:lnTo>
                <a:lnTo>
                  <a:pt x="0" y="60"/>
                </a:lnTo>
                <a:lnTo>
                  <a:pt x="15" y="75"/>
                </a:lnTo>
                <a:lnTo>
                  <a:pt x="30"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6626" name="Line 21"/>
          <p:cNvSpPr>
            <a:spLocks noChangeShapeType="1"/>
          </p:cNvSpPr>
          <p:nvPr/>
        </p:nvSpPr>
        <p:spPr bwMode="auto">
          <a:xfrm flipH="1">
            <a:off x="3955126" y="2528889"/>
            <a:ext cx="3395799" cy="3143059"/>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96627" name="Freeform 22"/>
          <p:cNvSpPr>
            <a:spLocks/>
          </p:cNvSpPr>
          <p:nvPr/>
        </p:nvSpPr>
        <p:spPr bwMode="auto">
          <a:xfrm>
            <a:off x="4587875" y="5010149"/>
            <a:ext cx="120651" cy="120651"/>
          </a:xfrm>
          <a:custGeom>
            <a:avLst/>
            <a:gdLst>
              <a:gd name="T0" fmla="*/ 75604688 w 76"/>
              <a:gd name="T1" fmla="*/ 189012513 h 76"/>
              <a:gd name="T2" fmla="*/ 113407825 w 76"/>
              <a:gd name="T3" fmla="*/ 189012513 h 76"/>
              <a:gd name="T4" fmla="*/ 151209375 w 76"/>
              <a:gd name="T5" fmla="*/ 151209375 h 76"/>
              <a:gd name="T6" fmla="*/ 189012513 w 76"/>
              <a:gd name="T7" fmla="*/ 113407825 h 76"/>
              <a:gd name="T8" fmla="*/ 151209375 w 76"/>
              <a:gd name="T9" fmla="*/ 75604688 h 76"/>
              <a:gd name="T10" fmla="*/ 113407825 w 76"/>
              <a:gd name="T11" fmla="*/ 37803138 h 76"/>
              <a:gd name="T12" fmla="*/ 75604688 w 76"/>
              <a:gd name="T13" fmla="*/ 0 h 76"/>
              <a:gd name="T14" fmla="*/ 37803138 w 76"/>
              <a:gd name="T15" fmla="*/ 37803138 h 76"/>
              <a:gd name="T16" fmla="*/ 0 w 76"/>
              <a:gd name="T17" fmla="*/ 75604688 h 76"/>
              <a:gd name="T18" fmla="*/ 0 w 76"/>
              <a:gd name="T19" fmla="*/ 113407825 h 76"/>
              <a:gd name="T20" fmla="*/ 0 w 76"/>
              <a:gd name="T21" fmla="*/ 151209375 h 76"/>
              <a:gd name="T22" fmla="*/ 37803138 w 76"/>
              <a:gd name="T23" fmla="*/ 189012513 h 76"/>
              <a:gd name="T24" fmla="*/ 75604688 w 76"/>
              <a:gd name="T25" fmla="*/ 18901251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76">
                <a:moveTo>
                  <a:pt x="30" y="75"/>
                </a:moveTo>
                <a:lnTo>
                  <a:pt x="45" y="75"/>
                </a:lnTo>
                <a:lnTo>
                  <a:pt x="60" y="60"/>
                </a:lnTo>
                <a:lnTo>
                  <a:pt x="75" y="45"/>
                </a:lnTo>
                <a:lnTo>
                  <a:pt x="60" y="30"/>
                </a:lnTo>
                <a:lnTo>
                  <a:pt x="45" y="15"/>
                </a:lnTo>
                <a:lnTo>
                  <a:pt x="30" y="0"/>
                </a:lnTo>
                <a:lnTo>
                  <a:pt x="15" y="15"/>
                </a:lnTo>
                <a:lnTo>
                  <a:pt x="0" y="30"/>
                </a:lnTo>
                <a:lnTo>
                  <a:pt x="0" y="45"/>
                </a:lnTo>
                <a:lnTo>
                  <a:pt x="0" y="60"/>
                </a:lnTo>
                <a:lnTo>
                  <a:pt x="15" y="75"/>
                </a:lnTo>
                <a:lnTo>
                  <a:pt x="30"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6628" name="Text Box 23"/>
          <p:cNvSpPr txBox="1">
            <a:spLocks noChangeArrowheads="1"/>
          </p:cNvSpPr>
          <p:nvPr/>
        </p:nvSpPr>
        <p:spPr bwMode="auto">
          <a:xfrm>
            <a:off x="4526812" y="3479956"/>
            <a:ext cx="389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b="1">
                <a:solidFill>
                  <a:srgbClr val="000000"/>
                </a:solidFill>
              </a:rPr>
              <a:t>E</a:t>
            </a:r>
            <a:endParaRPr lang="it-IT" altLang="en-US" sz="2400">
              <a:solidFill>
                <a:srgbClr val="000000"/>
              </a:solidFill>
            </a:endParaRPr>
          </a:p>
        </p:txBody>
      </p:sp>
      <p:sp>
        <p:nvSpPr>
          <p:cNvPr id="196629" name="Text Box 24"/>
          <p:cNvSpPr txBox="1">
            <a:spLocks noChangeArrowheads="1"/>
          </p:cNvSpPr>
          <p:nvPr/>
        </p:nvSpPr>
        <p:spPr bwMode="auto">
          <a:xfrm>
            <a:off x="2743209" y="3733804"/>
            <a:ext cx="71365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b="1">
                <a:solidFill>
                  <a:srgbClr val="000000"/>
                </a:solidFill>
              </a:rPr>
              <a:t>P</a:t>
            </a:r>
            <a:r>
              <a:rPr lang="it-IT" altLang="en-US" sz="1600" b="1">
                <a:solidFill>
                  <a:srgbClr val="000000"/>
                </a:solidFill>
              </a:rPr>
              <a:t>MC</a:t>
            </a:r>
          </a:p>
        </p:txBody>
      </p:sp>
    </p:spTree>
    <p:extLst>
      <p:ext uri="{BB962C8B-B14F-4D97-AF65-F5344CB8AC3E}">
        <p14:creationId xmlns:p14="http://schemas.microsoft.com/office/powerpoint/2010/main" val="2538166305"/>
      </p:ext>
    </p:extLst>
  </p:cSld>
  <p:clrMapOvr>
    <a:masterClrMapping/>
  </p:clrMapOvr>
  <p:transition spd="slow">
    <p:wipe dir="r"/>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6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456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4564" name="Rectangle 4"/>
          <p:cNvSpPr>
            <a:spLocks noGrp="1" noChangeArrowheads="1"/>
          </p:cNvSpPr>
          <p:nvPr>
            <p:ph type="title"/>
          </p:nvPr>
        </p:nvSpPr>
        <p:spPr>
          <a:xfrm>
            <a:off x="2208213" y="333375"/>
            <a:ext cx="7772400" cy="1143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L’effetto dell’entrata </a:t>
            </a:r>
            <a:br>
              <a:rPr lang="it-IT" altLang="en-US"/>
            </a:br>
            <a:r>
              <a:rPr lang="it-IT" altLang="en-US"/>
              <a:t>sulla domanda dell’impresa</a:t>
            </a:r>
          </a:p>
        </p:txBody>
      </p:sp>
      <p:sp>
        <p:nvSpPr>
          <p:cNvPr id="194565" name="Rectangle 5"/>
          <p:cNvSpPr>
            <a:spLocks noChangeArrowheads="1"/>
          </p:cNvSpPr>
          <p:nvPr/>
        </p:nvSpPr>
        <p:spPr bwMode="auto">
          <a:xfrm>
            <a:off x="8429625" y="6054729"/>
            <a:ext cx="10387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Quantità</a:t>
            </a:r>
          </a:p>
        </p:txBody>
      </p:sp>
      <p:sp>
        <p:nvSpPr>
          <p:cNvPr id="194566" name="Rectangle 6"/>
          <p:cNvSpPr>
            <a:spLocks noChangeArrowheads="1"/>
          </p:cNvSpPr>
          <p:nvPr/>
        </p:nvSpPr>
        <p:spPr bwMode="auto">
          <a:xfrm>
            <a:off x="2514601" y="1828804"/>
            <a:ext cx="82715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Prezzo</a:t>
            </a:r>
          </a:p>
        </p:txBody>
      </p:sp>
      <p:sp>
        <p:nvSpPr>
          <p:cNvPr id="194567" name="Freeform 7"/>
          <p:cNvSpPr>
            <a:spLocks/>
          </p:cNvSpPr>
          <p:nvPr/>
        </p:nvSpPr>
        <p:spPr bwMode="auto">
          <a:xfrm>
            <a:off x="3367097" y="1890722"/>
            <a:ext cx="6211887" cy="4117975"/>
          </a:xfrm>
          <a:custGeom>
            <a:avLst/>
            <a:gdLst>
              <a:gd name="T0" fmla="*/ 0 w 3913"/>
              <a:gd name="T1" fmla="*/ 0 h 2594"/>
              <a:gd name="T2" fmla="*/ 0 w 3913"/>
              <a:gd name="T3" fmla="*/ 2147483646 h 2594"/>
              <a:gd name="T4" fmla="*/ 2147483646 w 3913"/>
              <a:gd name="T5" fmla="*/ 2147483646 h 2594"/>
              <a:gd name="T6" fmla="*/ 0 60000 65536"/>
              <a:gd name="T7" fmla="*/ 0 60000 65536"/>
              <a:gd name="T8" fmla="*/ 0 60000 65536"/>
            </a:gdLst>
            <a:ahLst/>
            <a:cxnLst>
              <a:cxn ang="T6">
                <a:pos x="T0" y="T1"/>
              </a:cxn>
              <a:cxn ang="T7">
                <a:pos x="T2" y="T3"/>
              </a:cxn>
              <a:cxn ang="T8">
                <a:pos x="T4" y="T5"/>
              </a:cxn>
            </a:cxnLst>
            <a:rect l="0" t="0" r="r" b="b"/>
            <a:pathLst>
              <a:path w="3913" h="2594">
                <a:moveTo>
                  <a:pt x="0" y="0"/>
                </a:moveTo>
                <a:lnTo>
                  <a:pt x="0" y="2593"/>
                </a:lnTo>
                <a:lnTo>
                  <a:pt x="3912" y="2593"/>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4568" name="Rectangle 8"/>
          <p:cNvSpPr>
            <a:spLocks noChangeArrowheads="1"/>
          </p:cNvSpPr>
          <p:nvPr/>
        </p:nvSpPr>
        <p:spPr bwMode="auto">
          <a:xfrm>
            <a:off x="3152775" y="5888044"/>
            <a:ext cx="14266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0</a:t>
            </a:r>
          </a:p>
        </p:txBody>
      </p:sp>
      <p:sp>
        <p:nvSpPr>
          <p:cNvPr id="369673" name="Rectangle 9"/>
          <p:cNvSpPr>
            <a:spLocks noChangeArrowheads="1"/>
          </p:cNvSpPr>
          <p:nvPr/>
        </p:nvSpPr>
        <p:spPr bwMode="auto">
          <a:xfrm>
            <a:off x="7162800" y="5105404"/>
            <a:ext cx="32861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D1</a:t>
            </a:r>
          </a:p>
        </p:txBody>
      </p:sp>
      <p:sp>
        <p:nvSpPr>
          <p:cNvPr id="369674" name="Line 10"/>
          <p:cNvSpPr>
            <a:spLocks noChangeShapeType="1"/>
          </p:cNvSpPr>
          <p:nvPr/>
        </p:nvSpPr>
        <p:spPr bwMode="auto">
          <a:xfrm>
            <a:off x="3600456" y="3122622"/>
            <a:ext cx="3013075" cy="230028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69675" name="Rectangle 11"/>
          <p:cNvSpPr>
            <a:spLocks noChangeArrowheads="1"/>
          </p:cNvSpPr>
          <p:nvPr/>
        </p:nvSpPr>
        <p:spPr bwMode="auto">
          <a:xfrm>
            <a:off x="5664209" y="5516568"/>
            <a:ext cx="54181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RM1</a:t>
            </a:r>
          </a:p>
        </p:txBody>
      </p:sp>
      <p:sp>
        <p:nvSpPr>
          <p:cNvPr id="369676" name="Line 12"/>
          <p:cNvSpPr>
            <a:spLocks noChangeShapeType="1"/>
          </p:cNvSpPr>
          <p:nvPr/>
        </p:nvSpPr>
        <p:spPr bwMode="auto">
          <a:xfrm>
            <a:off x="3684595" y="3535053"/>
            <a:ext cx="1080016" cy="2178367"/>
          </a:xfrm>
          <a:prstGeom prst="line">
            <a:avLst/>
          </a:prstGeom>
          <a:noFill/>
          <a:ln w="28575">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194573" name="Rectangle 13"/>
          <p:cNvSpPr>
            <a:spLocks noChangeArrowheads="1"/>
          </p:cNvSpPr>
          <p:nvPr/>
        </p:nvSpPr>
        <p:spPr bwMode="auto">
          <a:xfrm>
            <a:off x="7935917" y="2557468"/>
            <a:ext cx="698909"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CMeT</a:t>
            </a:r>
          </a:p>
        </p:txBody>
      </p:sp>
      <p:sp>
        <p:nvSpPr>
          <p:cNvPr id="194574" name="Rectangle 14"/>
          <p:cNvSpPr>
            <a:spLocks noChangeArrowheads="1"/>
          </p:cNvSpPr>
          <p:nvPr/>
        </p:nvSpPr>
        <p:spPr bwMode="auto">
          <a:xfrm>
            <a:off x="7245350" y="2224092"/>
            <a:ext cx="3991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CM</a:t>
            </a:r>
          </a:p>
        </p:txBody>
      </p:sp>
      <p:grpSp>
        <p:nvGrpSpPr>
          <p:cNvPr id="194575" name="Group 15"/>
          <p:cNvGrpSpPr>
            <a:grpSpLocks/>
          </p:cNvGrpSpPr>
          <p:nvPr/>
        </p:nvGrpSpPr>
        <p:grpSpPr bwMode="auto">
          <a:xfrm>
            <a:off x="3724277" y="2724154"/>
            <a:ext cx="4046539" cy="1595439"/>
            <a:chOff x="1386" y="1716"/>
            <a:chExt cx="2549" cy="1005"/>
          </a:xfrm>
        </p:grpSpPr>
        <p:sp>
          <p:nvSpPr>
            <p:cNvPr id="194587" name="Freeform 16"/>
            <p:cNvSpPr>
              <a:spLocks/>
            </p:cNvSpPr>
            <p:nvPr/>
          </p:nvSpPr>
          <p:spPr bwMode="auto">
            <a:xfrm>
              <a:off x="2150" y="2600"/>
              <a:ext cx="361" cy="121"/>
            </a:xfrm>
            <a:custGeom>
              <a:avLst/>
              <a:gdLst>
                <a:gd name="T0" fmla="*/ 360 w 361"/>
                <a:gd name="T1" fmla="*/ 120 h 121"/>
                <a:gd name="T2" fmla="*/ 345 w 361"/>
                <a:gd name="T3" fmla="*/ 120 h 121"/>
                <a:gd name="T4" fmla="*/ 315 w 361"/>
                <a:gd name="T5" fmla="*/ 120 h 121"/>
                <a:gd name="T6" fmla="*/ 285 w 361"/>
                <a:gd name="T7" fmla="*/ 105 h 121"/>
                <a:gd name="T8" fmla="*/ 270 w 361"/>
                <a:gd name="T9" fmla="*/ 105 h 121"/>
                <a:gd name="T10" fmla="*/ 240 w 361"/>
                <a:gd name="T11" fmla="*/ 105 h 121"/>
                <a:gd name="T12" fmla="*/ 210 w 361"/>
                <a:gd name="T13" fmla="*/ 90 h 121"/>
                <a:gd name="T14" fmla="*/ 195 w 361"/>
                <a:gd name="T15" fmla="*/ 90 h 121"/>
                <a:gd name="T16" fmla="*/ 165 w 361"/>
                <a:gd name="T17" fmla="*/ 75 h 121"/>
                <a:gd name="T18" fmla="*/ 150 w 361"/>
                <a:gd name="T19" fmla="*/ 75 h 121"/>
                <a:gd name="T20" fmla="*/ 120 w 361"/>
                <a:gd name="T21" fmla="*/ 60 h 121"/>
                <a:gd name="T22" fmla="*/ 105 w 361"/>
                <a:gd name="T23" fmla="*/ 60 h 121"/>
                <a:gd name="T24" fmla="*/ 90 w 361"/>
                <a:gd name="T25" fmla="*/ 45 h 121"/>
                <a:gd name="T26" fmla="*/ 60 w 361"/>
                <a:gd name="T27" fmla="*/ 45 h 121"/>
                <a:gd name="T28" fmla="*/ 45 w 361"/>
                <a:gd name="T29" fmla="*/ 30 h 121"/>
                <a:gd name="T30" fmla="*/ 30 w 361"/>
                <a:gd name="T31" fmla="*/ 30 h 121"/>
                <a:gd name="T32" fmla="*/ 15 w 361"/>
                <a:gd name="T33" fmla="*/ 15 h 121"/>
                <a:gd name="T34" fmla="*/ 0 w 361"/>
                <a:gd name="T35" fmla="*/ 15 h 121"/>
                <a:gd name="T36" fmla="*/ 0 w 361"/>
                <a:gd name="T37" fmla="*/ 0 h 12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361" h="121">
                  <a:moveTo>
                    <a:pt x="360" y="120"/>
                  </a:moveTo>
                  <a:lnTo>
                    <a:pt x="345" y="120"/>
                  </a:lnTo>
                  <a:lnTo>
                    <a:pt x="315" y="120"/>
                  </a:lnTo>
                  <a:lnTo>
                    <a:pt x="285" y="105"/>
                  </a:lnTo>
                  <a:lnTo>
                    <a:pt x="270" y="105"/>
                  </a:lnTo>
                  <a:lnTo>
                    <a:pt x="240" y="105"/>
                  </a:lnTo>
                  <a:lnTo>
                    <a:pt x="210" y="90"/>
                  </a:lnTo>
                  <a:lnTo>
                    <a:pt x="195" y="90"/>
                  </a:lnTo>
                  <a:lnTo>
                    <a:pt x="165" y="75"/>
                  </a:lnTo>
                  <a:lnTo>
                    <a:pt x="150" y="75"/>
                  </a:lnTo>
                  <a:lnTo>
                    <a:pt x="120" y="60"/>
                  </a:lnTo>
                  <a:lnTo>
                    <a:pt x="105" y="60"/>
                  </a:lnTo>
                  <a:lnTo>
                    <a:pt x="90" y="45"/>
                  </a:lnTo>
                  <a:lnTo>
                    <a:pt x="60" y="45"/>
                  </a:lnTo>
                  <a:lnTo>
                    <a:pt x="45" y="30"/>
                  </a:lnTo>
                  <a:lnTo>
                    <a:pt x="30" y="30"/>
                  </a:lnTo>
                  <a:lnTo>
                    <a:pt x="15" y="15"/>
                  </a:lnTo>
                  <a:lnTo>
                    <a:pt x="0" y="15"/>
                  </a:lnTo>
                  <a:lnTo>
                    <a:pt x="0" y="0"/>
                  </a:lnTo>
                </a:path>
              </a:pathLst>
            </a:custGeom>
            <a:noFill/>
            <a:ln w="28575" cap="rnd"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4588" name="Freeform 17"/>
            <p:cNvSpPr>
              <a:spLocks/>
            </p:cNvSpPr>
            <p:nvPr/>
          </p:nvSpPr>
          <p:spPr bwMode="auto">
            <a:xfrm>
              <a:off x="2510" y="1716"/>
              <a:ext cx="1425" cy="1005"/>
            </a:xfrm>
            <a:custGeom>
              <a:avLst/>
              <a:gdLst>
                <a:gd name="T0" fmla="*/ 1409 w 1425"/>
                <a:gd name="T1" fmla="*/ 15 h 1005"/>
                <a:gd name="T2" fmla="*/ 1394 w 1425"/>
                <a:gd name="T3" fmla="*/ 45 h 1005"/>
                <a:gd name="T4" fmla="*/ 1364 w 1425"/>
                <a:gd name="T5" fmla="*/ 75 h 1005"/>
                <a:gd name="T6" fmla="*/ 1349 w 1425"/>
                <a:gd name="T7" fmla="*/ 105 h 1005"/>
                <a:gd name="T8" fmla="*/ 1319 w 1425"/>
                <a:gd name="T9" fmla="*/ 135 h 1005"/>
                <a:gd name="T10" fmla="*/ 1304 w 1425"/>
                <a:gd name="T11" fmla="*/ 165 h 1005"/>
                <a:gd name="T12" fmla="*/ 1274 w 1425"/>
                <a:gd name="T13" fmla="*/ 195 h 1005"/>
                <a:gd name="T14" fmla="*/ 1244 w 1425"/>
                <a:gd name="T15" fmla="*/ 225 h 1005"/>
                <a:gd name="T16" fmla="*/ 1214 w 1425"/>
                <a:gd name="T17" fmla="*/ 240 h 1005"/>
                <a:gd name="T18" fmla="*/ 1199 w 1425"/>
                <a:gd name="T19" fmla="*/ 270 h 1005"/>
                <a:gd name="T20" fmla="*/ 1169 w 1425"/>
                <a:gd name="T21" fmla="*/ 300 h 1005"/>
                <a:gd name="T22" fmla="*/ 1139 w 1425"/>
                <a:gd name="T23" fmla="*/ 330 h 1005"/>
                <a:gd name="T24" fmla="*/ 1109 w 1425"/>
                <a:gd name="T25" fmla="*/ 360 h 1005"/>
                <a:gd name="T26" fmla="*/ 1079 w 1425"/>
                <a:gd name="T27" fmla="*/ 390 h 1005"/>
                <a:gd name="T28" fmla="*/ 1049 w 1425"/>
                <a:gd name="T29" fmla="*/ 420 h 1005"/>
                <a:gd name="T30" fmla="*/ 1019 w 1425"/>
                <a:gd name="T31" fmla="*/ 450 h 1005"/>
                <a:gd name="T32" fmla="*/ 989 w 1425"/>
                <a:gd name="T33" fmla="*/ 480 h 1005"/>
                <a:gd name="T34" fmla="*/ 959 w 1425"/>
                <a:gd name="T35" fmla="*/ 495 h 1005"/>
                <a:gd name="T36" fmla="*/ 929 w 1425"/>
                <a:gd name="T37" fmla="*/ 524 h 1005"/>
                <a:gd name="T38" fmla="*/ 899 w 1425"/>
                <a:gd name="T39" fmla="*/ 554 h 1005"/>
                <a:gd name="T40" fmla="*/ 869 w 1425"/>
                <a:gd name="T41" fmla="*/ 584 h 1005"/>
                <a:gd name="T42" fmla="*/ 839 w 1425"/>
                <a:gd name="T43" fmla="*/ 599 h 1005"/>
                <a:gd name="T44" fmla="*/ 809 w 1425"/>
                <a:gd name="T45" fmla="*/ 629 h 1005"/>
                <a:gd name="T46" fmla="*/ 779 w 1425"/>
                <a:gd name="T47" fmla="*/ 659 h 1005"/>
                <a:gd name="T48" fmla="*/ 749 w 1425"/>
                <a:gd name="T49" fmla="*/ 674 h 1005"/>
                <a:gd name="T50" fmla="*/ 719 w 1425"/>
                <a:gd name="T51" fmla="*/ 704 h 1005"/>
                <a:gd name="T52" fmla="*/ 675 w 1425"/>
                <a:gd name="T53" fmla="*/ 734 h 1005"/>
                <a:gd name="T54" fmla="*/ 645 w 1425"/>
                <a:gd name="T55" fmla="*/ 749 h 1005"/>
                <a:gd name="T56" fmla="*/ 615 w 1425"/>
                <a:gd name="T57" fmla="*/ 764 h 1005"/>
                <a:gd name="T58" fmla="*/ 585 w 1425"/>
                <a:gd name="T59" fmla="*/ 794 h 1005"/>
                <a:gd name="T60" fmla="*/ 555 w 1425"/>
                <a:gd name="T61" fmla="*/ 809 h 1005"/>
                <a:gd name="T62" fmla="*/ 525 w 1425"/>
                <a:gd name="T63" fmla="*/ 839 h 1005"/>
                <a:gd name="T64" fmla="*/ 480 w 1425"/>
                <a:gd name="T65" fmla="*/ 854 h 1005"/>
                <a:gd name="T66" fmla="*/ 450 w 1425"/>
                <a:gd name="T67" fmla="*/ 869 h 1005"/>
                <a:gd name="T68" fmla="*/ 420 w 1425"/>
                <a:gd name="T69" fmla="*/ 884 h 1005"/>
                <a:gd name="T70" fmla="*/ 390 w 1425"/>
                <a:gd name="T71" fmla="*/ 899 h 1005"/>
                <a:gd name="T72" fmla="*/ 360 w 1425"/>
                <a:gd name="T73" fmla="*/ 914 h 1005"/>
                <a:gd name="T74" fmla="*/ 330 w 1425"/>
                <a:gd name="T75" fmla="*/ 929 h 1005"/>
                <a:gd name="T76" fmla="*/ 300 w 1425"/>
                <a:gd name="T77" fmla="*/ 944 h 1005"/>
                <a:gd name="T78" fmla="*/ 270 w 1425"/>
                <a:gd name="T79" fmla="*/ 959 h 1005"/>
                <a:gd name="T80" fmla="*/ 225 w 1425"/>
                <a:gd name="T81" fmla="*/ 959 h 1005"/>
                <a:gd name="T82" fmla="*/ 195 w 1425"/>
                <a:gd name="T83" fmla="*/ 974 h 1005"/>
                <a:gd name="T84" fmla="*/ 165 w 1425"/>
                <a:gd name="T85" fmla="*/ 989 h 1005"/>
                <a:gd name="T86" fmla="*/ 135 w 1425"/>
                <a:gd name="T87" fmla="*/ 989 h 1005"/>
                <a:gd name="T88" fmla="*/ 105 w 1425"/>
                <a:gd name="T89" fmla="*/ 989 h 1005"/>
                <a:gd name="T90" fmla="*/ 75 w 1425"/>
                <a:gd name="T91" fmla="*/ 1004 h 1005"/>
                <a:gd name="T92" fmla="*/ 45 w 1425"/>
                <a:gd name="T93" fmla="*/ 1004 h 1005"/>
                <a:gd name="T94" fmla="*/ 15 w 1425"/>
                <a:gd name="T95" fmla="*/ 1004 h 100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425" h="1005">
                  <a:moveTo>
                    <a:pt x="1424" y="0"/>
                  </a:moveTo>
                  <a:lnTo>
                    <a:pt x="1409" y="15"/>
                  </a:lnTo>
                  <a:lnTo>
                    <a:pt x="1409" y="30"/>
                  </a:lnTo>
                  <a:lnTo>
                    <a:pt x="1394" y="45"/>
                  </a:lnTo>
                  <a:lnTo>
                    <a:pt x="1379" y="60"/>
                  </a:lnTo>
                  <a:lnTo>
                    <a:pt x="1364" y="75"/>
                  </a:lnTo>
                  <a:lnTo>
                    <a:pt x="1364" y="90"/>
                  </a:lnTo>
                  <a:lnTo>
                    <a:pt x="1349" y="105"/>
                  </a:lnTo>
                  <a:lnTo>
                    <a:pt x="1334" y="120"/>
                  </a:lnTo>
                  <a:lnTo>
                    <a:pt x="1319" y="135"/>
                  </a:lnTo>
                  <a:lnTo>
                    <a:pt x="1304" y="150"/>
                  </a:lnTo>
                  <a:lnTo>
                    <a:pt x="1304" y="165"/>
                  </a:lnTo>
                  <a:lnTo>
                    <a:pt x="1289" y="180"/>
                  </a:lnTo>
                  <a:lnTo>
                    <a:pt x="1274" y="195"/>
                  </a:lnTo>
                  <a:lnTo>
                    <a:pt x="1259" y="210"/>
                  </a:lnTo>
                  <a:lnTo>
                    <a:pt x="1244" y="225"/>
                  </a:lnTo>
                  <a:lnTo>
                    <a:pt x="1229" y="225"/>
                  </a:lnTo>
                  <a:lnTo>
                    <a:pt x="1214" y="240"/>
                  </a:lnTo>
                  <a:lnTo>
                    <a:pt x="1199" y="255"/>
                  </a:lnTo>
                  <a:lnTo>
                    <a:pt x="1199" y="270"/>
                  </a:lnTo>
                  <a:lnTo>
                    <a:pt x="1184" y="285"/>
                  </a:lnTo>
                  <a:lnTo>
                    <a:pt x="1169" y="300"/>
                  </a:lnTo>
                  <a:lnTo>
                    <a:pt x="1154" y="315"/>
                  </a:lnTo>
                  <a:lnTo>
                    <a:pt x="1139" y="330"/>
                  </a:lnTo>
                  <a:lnTo>
                    <a:pt x="1124" y="345"/>
                  </a:lnTo>
                  <a:lnTo>
                    <a:pt x="1109" y="360"/>
                  </a:lnTo>
                  <a:lnTo>
                    <a:pt x="1094" y="375"/>
                  </a:lnTo>
                  <a:lnTo>
                    <a:pt x="1079" y="390"/>
                  </a:lnTo>
                  <a:lnTo>
                    <a:pt x="1064" y="405"/>
                  </a:lnTo>
                  <a:lnTo>
                    <a:pt x="1049" y="420"/>
                  </a:lnTo>
                  <a:lnTo>
                    <a:pt x="1034" y="435"/>
                  </a:lnTo>
                  <a:lnTo>
                    <a:pt x="1019" y="450"/>
                  </a:lnTo>
                  <a:lnTo>
                    <a:pt x="1004" y="465"/>
                  </a:lnTo>
                  <a:lnTo>
                    <a:pt x="989" y="480"/>
                  </a:lnTo>
                  <a:lnTo>
                    <a:pt x="974" y="480"/>
                  </a:lnTo>
                  <a:lnTo>
                    <a:pt x="959" y="495"/>
                  </a:lnTo>
                  <a:lnTo>
                    <a:pt x="944" y="509"/>
                  </a:lnTo>
                  <a:lnTo>
                    <a:pt x="929" y="524"/>
                  </a:lnTo>
                  <a:lnTo>
                    <a:pt x="914" y="539"/>
                  </a:lnTo>
                  <a:lnTo>
                    <a:pt x="899" y="554"/>
                  </a:lnTo>
                  <a:lnTo>
                    <a:pt x="884" y="569"/>
                  </a:lnTo>
                  <a:lnTo>
                    <a:pt x="869" y="584"/>
                  </a:lnTo>
                  <a:lnTo>
                    <a:pt x="854" y="599"/>
                  </a:lnTo>
                  <a:lnTo>
                    <a:pt x="839" y="599"/>
                  </a:lnTo>
                  <a:lnTo>
                    <a:pt x="824" y="614"/>
                  </a:lnTo>
                  <a:lnTo>
                    <a:pt x="809" y="629"/>
                  </a:lnTo>
                  <a:lnTo>
                    <a:pt x="794" y="644"/>
                  </a:lnTo>
                  <a:lnTo>
                    <a:pt x="779" y="659"/>
                  </a:lnTo>
                  <a:lnTo>
                    <a:pt x="764" y="674"/>
                  </a:lnTo>
                  <a:lnTo>
                    <a:pt x="749" y="674"/>
                  </a:lnTo>
                  <a:lnTo>
                    <a:pt x="734" y="689"/>
                  </a:lnTo>
                  <a:lnTo>
                    <a:pt x="719" y="704"/>
                  </a:lnTo>
                  <a:lnTo>
                    <a:pt x="690" y="719"/>
                  </a:lnTo>
                  <a:lnTo>
                    <a:pt x="675" y="734"/>
                  </a:lnTo>
                  <a:lnTo>
                    <a:pt x="660" y="734"/>
                  </a:lnTo>
                  <a:lnTo>
                    <a:pt x="645" y="749"/>
                  </a:lnTo>
                  <a:lnTo>
                    <a:pt x="630" y="764"/>
                  </a:lnTo>
                  <a:lnTo>
                    <a:pt x="615" y="764"/>
                  </a:lnTo>
                  <a:lnTo>
                    <a:pt x="600" y="779"/>
                  </a:lnTo>
                  <a:lnTo>
                    <a:pt x="585" y="794"/>
                  </a:lnTo>
                  <a:lnTo>
                    <a:pt x="570" y="809"/>
                  </a:lnTo>
                  <a:lnTo>
                    <a:pt x="555" y="809"/>
                  </a:lnTo>
                  <a:lnTo>
                    <a:pt x="540" y="824"/>
                  </a:lnTo>
                  <a:lnTo>
                    <a:pt x="525" y="839"/>
                  </a:lnTo>
                  <a:lnTo>
                    <a:pt x="510" y="839"/>
                  </a:lnTo>
                  <a:lnTo>
                    <a:pt x="480" y="854"/>
                  </a:lnTo>
                  <a:lnTo>
                    <a:pt x="465" y="854"/>
                  </a:lnTo>
                  <a:lnTo>
                    <a:pt x="450" y="869"/>
                  </a:lnTo>
                  <a:lnTo>
                    <a:pt x="435" y="884"/>
                  </a:lnTo>
                  <a:lnTo>
                    <a:pt x="420" y="884"/>
                  </a:lnTo>
                  <a:lnTo>
                    <a:pt x="405" y="899"/>
                  </a:lnTo>
                  <a:lnTo>
                    <a:pt x="390" y="899"/>
                  </a:lnTo>
                  <a:lnTo>
                    <a:pt x="375" y="914"/>
                  </a:lnTo>
                  <a:lnTo>
                    <a:pt x="360" y="914"/>
                  </a:lnTo>
                  <a:lnTo>
                    <a:pt x="345" y="929"/>
                  </a:lnTo>
                  <a:lnTo>
                    <a:pt x="330" y="929"/>
                  </a:lnTo>
                  <a:lnTo>
                    <a:pt x="315" y="929"/>
                  </a:lnTo>
                  <a:lnTo>
                    <a:pt x="300" y="944"/>
                  </a:lnTo>
                  <a:lnTo>
                    <a:pt x="285" y="944"/>
                  </a:lnTo>
                  <a:lnTo>
                    <a:pt x="270" y="959"/>
                  </a:lnTo>
                  <a:lnTo>
                    <a:pt x="240" y="959"/>
                  </a:lnTo>
                  <a:lnTo>
                    <a:pt x="225" y="959"/>
                  </a:lnTo>
                  <a:lnTo>
                    <a:pt x="210" y="974"/>
                  </a:lnTo>
                  <a:lnTo>
                    <a:pt x="195" y="974"/>
                  </a:lnTo>
                  <a:lnTo>
                    <a:pt x="180" y="974"/>
                  </a:lnTo>
                  <a:lnTo>
                    <a:pt x="165" y="989"/>
                  </a:lnTo>
                  <a:lnTo>
                    <a:pt x="150" y="989"/>
                  </a:lnTo>
                  <a:lnTo>
                    <a:pt x="135" y="989"/>
                  </a:lnTo>
                  <a:lnTo>
                    <a:pt x="120" y="989"/>
                  </a:lnTo>
                  <a:lnTo>
                    <a:pt x="105" y="989"/>
                  </a:lnTo>
                  <a:lnTo>
                    <a:pt x="90" y="989"/>
                  </a:lnTo>
                  <a:lnTo>
                    <a:pt x="75" y="1004"/>
                  </a:lnTo>
                  <a:lnTo>
                    <a:pt x="60" y="1004"/>
                  </a:lnTo>
                  <a:lnTo>
                    <a:pt x="45" y="1004"/>
                  </a:lnTo>
                  <a:lnTo>
                    <a:pt x="30" y="1004"/>
                  </a:lnTo>
                  <a:lnTo>
                    <a:pt x="15" y="1004"/>
                  </a:lnTo>
                  <a:lnTo>
                    <a:pt x="0" y="1004"/>
                  </a:lnTo>
                </a:path>
              </a:pathLst>
            </a:custGeom>
            <a:noFill/>
            <a:ln w="28575" cap="rnd"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94589" name="Freeform 18"/>
            <p:cNvSpPr>
              <a:spLocks/>
            </p:cNvSpPr>
            <p:nvPr/>
          </p:nvSpPr>
          <p:spPr bwMode="auto">
            <a:xfrm>
              <a:off x="1386" y="1746"/>
              <a:ext cx="765" cy="855"/>
            </a:xfrm>
            <a:custGeom>
              <a:avLst/>
              <a:gdLst>
                <a:gd name="T0" fmla="*/ 764 w 765"/>
                <a:gd name="T1" fmla="*/ 854 h 855"/>
                <a:gd name="T2" fmla="*/ 749 w 765"/>
                <a:gd name="T3" fmla="*/ 854 h 855"/>
                <a:gd name="T4" fmla="*/ 734 w 765"/>
                <a:gd name="T5" fmla="*/ 839 h 855"/>
                <a:gd name="T6" fmla="*/ 719 w 765"/>
                <a:gd name="T7" fmla="*/ 839 h 855"/>
                <a:gd name="T8" fmla="*/ 704 w 765"/>
                <a:gd name="T9" fmla="*/ 824 h 855"/>
                <a:gd name="T10" fmla="*/ 689 w 765"/>
                <a:gd name="T11" fmla="*/ 809 h 855"/>
                <a:gd name="T12" fmla="*/ 674 w 765"/>
                <a:gd name="T13" fmla="*/ 809 h 855"/>
                <a:gd name="T14" fmla="*/ 674 w 765"/>
                <a:gd name="T15" fmla="*/ 794 h 855"/>
                <a:gd name="T16" fmla="*/ 659 w 765"/>
                <a:gd name="T17" fmla="*/ 779 h 855"/>
                <a:gd name="T18" fmla="*/ 644 w 765"/>
                <a:gd name="T19" fmla="*/ 764 h 855"/>
                <a:gd name="T20" fmla="*/ 629 w 765"/>
                <a:gd name="T21" fmla="*/ 764 h 855"/>
                <a:gd name="T22" fmla="*/ 614 w 765"/>
                <a:gd name="T23" fmla="*/ 749 h 855"/>
                <a:gd name="T24" fmla="*/ 599 w 765"/>
                <a:gd name="T25" fmla="*/ 734 h 855"/>
                <a:gd name="T26" fmla="*/ 584 w 765"/>
                <a:gd name="T27" fmla="*/ 719 h 855"/>
                <a:gd name="T28" fmla="*/ 569 w 765"/>
                <a:gd name="T29" fmla="*/ 704 h 855"/>
                <a:gd name="T30" fmla="*/ 554 w 765"/>
                <a:gd name="T31" fmla="*/ 689 h 855"/>
                <a:gd name="T32" fmla="*/ 539 w 765"/>
                <a:gd name="T33" fmla="*/ 689 h 855"/>
                <a:gd name="T34" fmla="*/ 524 w 765"/>
                <a:gd name="T35" fmla="*/ 674 h 855"/>
                <a:gd name="T36" fmla="*/ 509 w 765"/>
                <a:gd name="T37" fmla="*/ 659 h 855"/>
                <a:gd name="T38" fmla="*/ 494 w 765"/>
                <a:gd name="T39" fmla="*/ 644 h 855"/>
                <a:gd name="T40" fmla="*/ 494 w 765"/>
                <a:gd name="T41" fmla="*/ 629 h 855"/>
                <a:gd name="T42" fmla="*/ 479 w 765"/>
                <a:gd name="T43" fmla="*/ 614 h 855"/>
                <a:gd name="T44" fmla="*/ 464 w 765"/>
                <a:gd name="T45" fmla="*/ 599 h 855"/>
                <a:gd name="T46" fmla="*/ 449 w 765"/>
                <a:gd name="T47" fmla="*/ 584 h 855"/>
                <a:gd name="T48" fmla="*/ 434 w 765"/>
                <a:gd name="T49" fmla="*/ 569 h 855"/>
                <a:gd name="T50" fmla="*/ 419 w 765"/>
                <a:gd name="T51" fmla="*/ 554 h 855"/>
                <a:gd name="T52" fmla="*/ 404 w 765"/>
                <a:gd name="T53" fmla="*/ 539 h 855"/>
                <a:gd name="T54" fmla="*/ 389 w 765"/>
                <a:gd name="T55" fmla="*/ 524 h 855"/>
                <a:gd name="T56" fmla="*/ 375 w 765"/>
                <a:gd name="T57" fmla="*/ 509 h 855"/>
                <a:gd name="T58" fmla="*/ 360 w 765"/>
                <a:gd name="T59" fmla="*/ 494 h 855"/>
                <a:gd name="T60" fmla="*/ 345 w 765"/>
                <a:gd name="T61" fmla="*/ 464 h 855"/>
                <a:gd name="T62" fmla="*/ 345 w 765"/>
                <a:gd name="T63" fmla="*/ 449 h 855"/>
                <a:gd name="T64" fmla="*/ 330 w 765"/>
                <a:gd name="T65" fmla="*/ 434 h 855"/>
                <a:gd name="T66" fmla="*/ 315 w 765"/>
                <a:gd name="T67" fmla="*/ 420 h 855"/>
                <a:gd name="T68" fmla="*/ 300 w 765"/>
                <a:gd name="T69" fmla="*/ 405 h 855"/>
                <a:gd name="T70" fmla="*/ 285 w 765"/>
                <a:gd name="T71" fmla="*/ 390 h 855"/>
                <a:gd name="T72" fmla="*/ 270 w 765"/>
                <a:gd name="T73" fmla="*/ 375 h 855"/>
                <a:gd name="T74" fmla="*/ 255 w 765"/>
                <a:gd name="T75" fmla="*/ 360 h 855"/>
                <a:gd name="T76" fmla="*/ 240 w 765"/>
                <a:gd name="T77" fmla="*/ 345 h 855"/>
                <a:gd name="T78" fmla="*/ 240 w 765"/>
                <a:gd name="T79" fmla="*/ 330 h 855"/>
                <a:gd name="T80" fmla="*/ 225 w 765"/>
                <a:gd name="T81" fmla="*/ 315 h 855"/>
                <a:gd name="T82" fmla="*/ 210 w 765"/>
                <a:gd name="T83" fmla="*/ 285 h 855"/>
                <a:gd name="T84" fmla="*/ 195 w 765"/>
                <a:gd name="T85" fmla="*/ 270 h 855"/>
                <a:gd name="T86" fmla="*/ 180 w 765"/>
                <a:gd name="T87" fmla="*/ 255 h 855"/>
                <a:gd name="T88" fmla="*/ 180 w 765"/>
                <a:gd name="T89" fmla="*/ 240 h 855"/>
                <a:gd name="T90" fmla="*/ 165 w 765"/>
                <a:gd name="T91" fmla="*/ 225 h 855"/>
                <a:gd name="T92" fmla="*/ 150 w 765"/>
                <a:gd name="T93" fmla="*/ 210 h 855"/>
                <a:gd name="T94" fmla="*/ 135 w 765"/>
                <a:gd name="T95" fmla="*/ 195 h 855"/>
                <a:gd name="T96" fmla="*/ 120 w 765"/>
                <a:gd name="T97" fmla="*/ 180 h 855"/>
                <a:gd name="T98" fmla="*/ 120 w 765"/>
                <a:gd name="T99" fmla="*/ 165 h 855"/>
                <a:gd name="T100" fmla="*/ 105 w 765"/>
                <a:gd name="T101" fmla="*/ 150 h 855"/>
                <a:gd name="T102" fmla="*/ 90 w 765"/>
                <a:gd name="T103" fmla="*/ 135 h 855"/>
                <a:gd name="T104" fmla="*/ 90 w 765"/>
                <a:gd name="T105" fmla="*/ 120 h 855"/>
                <a:gd name="T106" fmla="*/ 75 w 765"/>
                <a:gd name="T107" fmla="*/ 105 h 855"/>
                <a:gd name="T108" fmla="*/ 60 w 765"/>
                <a:gd name="T109" fmla="*/ 90 h 855"/>
                <a:gd name="T110" fmla="*/ 45 w 765"/>
                <a:gd name="T111" fmla="*/ 75 h 855"/>
                <a:gd name="T112" fmla="*/ 45 w 765"/>
                <a:gd name="T113" fmla="*/ 60 h 855"/>
                <a:gd name="T114" fmla="*/ 30 w 765"/>
                <a:gd name="T115" fmla="*/ 45 h 855"/>
                <a:gd name="T116" fmla="*/ 30 w 765"/>
                <a:gd name="T117" fmla="*/ 30 h 855"/>
                <a:gd name="T118" fmla="*/ 15 w 765"/>
                <a:gd name="T119" fmla="*/ 15 h 855"/>
                <a:gd name="T120" fmla="*/ 0 w 765"/>
                <a:gd name="T121" fmla="*/ 0 h 855"/>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765" h="855">
                  <a:moveTo>
                    <a:pt x="764" y="854"/>
                  </a:moveTo>
                  <a:lnTo>
                    <a:pt x="749" y="854"/>
                  </a:lnTo>
                  <a:lnTo>
                    <a:pt x="734" y="839"/>
                  </a:lnTo>
                  <a:lnTo>
                    <a:pt x="719" y="839"/>
                  </a:lnTo>
                  <a:lnTo>
                    <a:pt x="704" y="824"/>
                  </a:lnTo>
                  <a:lnTo>
                    <a:pt x="689" y="809"/>
                  </a:lnTo>
                  <a:lnTo>
                    <a:pt x="674" y="809"/>
                  </a:lnTo>
                  <a:lnTo>
                    <a:pt x="674" y="794"/>
                  </a:lnTo>
                  <a:lnTo>
                    <a:pt x="659" y="779"/>
                  </a:lnTo>
                  <a:lnTo>
                    <a:pt x="644" y="764"/>
                  </a:lnTo>
                  <a:lnTo>
                    <a:pt x="629" y="764"/>
                  </a:lnTo>
                  <a:lnTo>
                    <a:pt x="614" y="749"/>
                  </a:lnTo>
                  <a:lnTo>
                    <a:pt x="599" y="734"/>
                  </a:lnTo>
                  <a:lnTo>
                    <a:pt x="584" y="719"/>
                  </a:lnTo>
                  <a:lnTo>
                    <a:pt x="569" y="704"/>
                  </a:lnTo>
                  <a:lnTo>
                    <a:pt x="554" y="689"/>
                  </a:lnTo>
                  <a:lnTo>
                    <a:pt x="539" y="689"/>
                  </a:lnTo>
                  <a:lnTo>
                    <a:pt x="524" y="674"/>
                  </a:lnTo>
                  <a:lnTo>
                    <a:pt x="509" y="659"/>
                  </a:lnTo>
                  <a:lnTo>
                    <a:pt x="494" y="644"/>
                  </a:lnTo>
                  <a:lnTo>
                    <a:pt x="494" y="629"/>
                  </a:lnTo>
                  <a:lnTo>
                    <a:pt x="479" y="614"/>
                  </a:lnTo>
                  <a:lnTo>
                    <a:pt x="464" y="599"/>
                  </a:lnTo>
                  <a:lnTo>
                    <a:pt x="449" y="584"/>
                  </a:lnTo>
                  <a:lnTo>
                    <a:pt x="434" y="569"/>
                  </a:lnTo>
                  <a:lnTo>
                    <a:pt x="419" y="554"/>
                  </a:lnTo>
                  <a:lnTo>
                    <a:pt x="404" y="539"/>
                  </a:lnTo>
                  <a:lnTo>
                    <a:pt x="389" y="524"/>
                  </a:lnTo>
                  <a:lnTo>
                    <a:pt x="375" y="509"/>
                  </a:lnTo>
                  <a:lnTo>
                    <a:pt x="360" y="494"/>
                  </a:lnTo>
                  <a:lnTo>
                    <a:pt x="345" y="464"/>
                  </a:lnTo>
                  <a:lnTo>
                    <a:pt x="345" y="449"/>
                  </a:lnTo>
                  <a:lnTo>
                    <a:pt x="330" y="434"/>
                  </a:lnTo>
                  <a:lnTo>
                    <a:pt x="315" y="420"/>
                  </a:lnTo>
                  <a:lnTo>
                    <a:pt x="300" y="405"/>
                  </a:lnTo>
                  <a:lnTo>
                    <a:pt x="285" y="390"/>
                  </a:lnTo>
                  <a:lnTo>
                    <a:pt x="270" y="375"/>
                  </a:lnTo>
                  <a:lnTo>
                    <a:pt x="255" y="360"/>
                  </a:lnTo>
                  <a:lnTo>
                    <a:pt x="240" y="345"/>
                  </a:lnTo>
                  <a:lnTo>
                    <a:pt x="240" y="330"/>
                  </a:lnTo>
                  <a:lnTo>
                    <a:pt x="225" y="315"/>
                  </a:lnTo>
                  <a:lnTo>
                    <a:pt x="210" y="285"/>
                  </a:lnTo>
                  <a:lnTo>
                    <a:pt x="195" y="270"/>
                  </a:lnTo>
                  <a:lnTo>
                    <a:pt x="180" y="255"/>
                  </a:lnTo>
                  <a:lnTo>
                    <a:pt x="180" y="240"/>
                  </a:lnTo>
                  <a:lnTo>
                    <a:pt x="165" y="225"/>
                  </a:lnTo>
                  <a:lnTo>
                    <a:pt x="150" y="210"/>
                  </a:lnTo>
                  <a:lnTo>
                    <a:pt x="135" y="195"/>
                  </a:lnTo>
                  <a:lnTo>
                    <a:pt x="120" y="180"/>
                  </a:lnTo>
                  <a:lnTo>
                    <a:pt x="120" y="165"/>
                  </a:lnTo>
                  <a:lnTo>
                    <a:pt x="105" y="150"/>
                  </a:lnTo>
                  <a:lnTo>
                    <a:pt x="90" y="135"/>
                  </a:lnTo>
                  <a:lnTo>
                    <a:pt x="90" y="120"/>
                  </a:lnTo>
                  <a:lnTo>
                    <a:pt x="75" y="105"/>
                  </a:lnTo>
                  <a:lnTo>
                    <a:pt x="60" y="90"/>
                  </a:lnTo>
                  <a:lnTo>
                    <a:pt x="45" y="75"/>
                  </a:lnTo>
                  <a:lnTo>
                    <a:pt x="45" y="60"/>
                  </a:lnTo>
                  <a:lnTo>
                    <a:pt x="30" y="45"/>
                  </a:lnTo>
                  <a:lnTo>
                    <a:pt x="30" y="30"/>
                  </a:lnTo>
                  <a:lnTo>
                    <a:pt x="15" y="15"/>
                  </a:lnTo>
                  <a:lnTo>
                    <a:pt x="0" y="0"/>
                  </a:lnTo>
                </a:path>
              </a:pathLst>
            </a:custGeom>
            <a:noFill/>
            <a:ln w="28575" cap="rnd"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sp>
        <p:nvSpPr>
          <p:cNvPr id="194576" name="Line 19"/>
          <p:cNvSpPr>
            <a:spLocks noChangeShapeType="1"/>
          </p:cNvSpPr>
          <p:nvPr/>
        </p:nvSpPr>
        <p:spPr bwMode="auto">
          <a:xfrm flipH="1">
            <a:off x="4121154" y="2528893"/>
            <a:ext cx="3232151" cy="3155951"/>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69684" name="Line 20"/>
          <p:cNvSpPr>
            <a:spLocks noChangeShapeType="1"/>
          </p:cNvSpPr>
          <p:nvPr/>
        </p:nvSpPr>
        <p:spPr bwMode="auto">
          <a:xfrm>
            <a:off x="4267209" y="2743202"/>
            <a:ext cx="3025775" cy="2312988"/>
          </a:xfrm>
          <a:prstGeom prst="line">
            <a:avLst/>
          </a:prstGeom>
          <a:noFill/>
          <a:ln w="28575">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69685" name="Line 21"/>
          <p:cNvSpPr>
            <a:spLocks noChangeShapeType="1"/>
          </p:cNvSpPr>
          <p:nvPr/>
        </p:nvSpPr>
        <p:spPr bwMode="auto">
          <a:xfrm>
            <a:off x="4440246" y="3357570"/>
            <a:ext cx="1360487" cy="2122487"/>
          </a:xfrm>
          <a:prstGeom prst="line">
            <a:avLst/>
          </a:prstGeom>
          <a:noFill/>
          <a:ln w="28575">
            <a:solidFill>
              <a:srgbClr val="FC012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69686" name="Line 22"/>
          <p:cNvSpPr>
            <a:spLocks noChangeShapeType="1"/>
          </p:cNvSpPr>
          <p:nvPr/>
        </p:nvSpPr>
        <p:spPr bwMode="auto">
          <a:xfrm>
            <a:off x="4787382" y="5427981"/>
            <a:ext cx="847720" cy="17190"/>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69687" name="Line 23"/>
          <p:cNvSpPr>
            <a:spLocks noChangeShapeType="1"/>
          </p:cNvSpPr>
          <p:nvPr/>
        </p:nvSpPr>
        <p:spPr bwMode="auto">
          <a:xfrm>
            <a:off x="6167439" y="4941888"/>
            <a:ext cx="685800" cy="0"/>
          </a:xfrm>
          <a:prstGeom prst="line">
            <a:avLst/>
          </a:prstGeom>
          <a:noFill/>
          <a:ln w="254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69688" name="Rectangle 24"/>
          <p:cNvSpPr>
            <a:spLocks noChangeArrowheads="1"/>
          </p:cNvSpPr>
          <p:nvPr/>
        </p:nvSpPr>
        <p:spPr bwMode="auto">
          <a:xfrm>
            <a:off x="6477000" y="5334004"/>
            <a:ext cx="51328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D2</a:t>
            </a:r>
          </a:p>
        </p:txBody>
      </p:sp>
      <p:sp>
        <p:nvSpPr>
          <p:cNvPr id="369689" name="Rectangle 25"/>
          <p:cNvSpPr>
            <a:spLocks noChangeArrowheads="1"/>
          </p:cNvSpPr>
          <p:nvPr/>
        </p:nvSpPr>
        <p:spPr bwMode="auto">
          <a:xfrm>
            <a:off x="4572593" y="5572135"/>
            <a:ext cx="72648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i="1">
                <a:solidFill>
                  <a:srgbClr val="000000"/>
                </a:solidFill>
                <a:latin typeface="Arial" panose="020B0604020202020204" pitchFamily="34" charset="0"/>
              </a:rPr>
              <a:t>RM2</a:t>
            </a:r>
          </a:p>
        </p:txBody>
      </p:sp>
      <p:sp>
        <p:nvSpPr>
          <p:cNvPr id="369690" name="Freeform 26"/>
          <p:cNvSpPr>
            <a:spLocks/>
          </p:cNvSpPr>
          <p:nvPr/>
        </p:nvSpPr>
        <p:spPr bwMode="auto">
          <a:xfrm>
            <a:off x="4511677" y="3789366"/>
            <a:ext cx="120651" cy="144463"/>
          </a:xfrm>
          <a:custGeom>
            <a:avLst/>
            <a:gdLst>
              <a:gd name="T0" fmla="*/ 75604688 w 76"/>
              <a:gd name="T1" fmla="*/ 270982200 h 76"/>
              <a:gd name="T2" fmla="*/ 151209375 w 76"/>
              <a:gd name="T3" fmla="*/ 270982200 h 76"/>
              <a:gd name="T4" fmla="*/ 151209375 w 76"/>
              <a:gd name="T5" fmla="*/ 216786140 h 76"/>
              <a:gd name="T6" fmla="*/ 189012513 w 76"/>
              <a:gd name="T7" fmla="*/ 162590080 h 76"/>
              <a:gd name="T8" fmla="*/ 151209375 w 76"/>
              <a:gd name="T9" fmla="*/ 108392120 h 76"/>
              <a:gd name="T10" fmla="*/ 151209375 w 76"/>
              <a:gd name="T11" fmla="*/ 54196060 h 76"/>
              <a:gd name="T12" fmla="*/ 75604688 w 76"/>
              <a:gd name="T13" fmla="*/ 0 h 76"/>
              <a:gd name="T14" fmla="*/ 37803138 w 76"/>
              <a:gd name="T15" fmla="*/ 54196060 h 76"/>
              <a:gd name="T16" fmla="*/ 0 w 76"/>
              <a:gd name="T17" fmla="*/ 108392120 h 76"/>
              <a:gd name="T18" fmla="*/ 0 w 76"/>
              <a:gd name="T19" fmla="*/ 162590080 h 76"/>
              <a:gd name="T20" fmla="*/ 0 w 76"/>
              <a:gd name="T21" fmla="*/ 216786140 h 76"/>
              <a:gd name="T22" fmla="*/ 37803138 w 76"/>
              <a:gd name="T23" fmla="*/ 270982200 h 76"/>
              <a:gd name="T24" fmla="*/ 75604688 w 76"/>
              <a:gd name="T25" fmla="*/ 270982200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76">
                <a:moveTo>
                  <a:pt x="30" y="75"/>
                </a:moveTo>
                <a:lnTo>
                  <a:pt x="60" y="75"/>
                </a:lnTo>
                <a:lnTo>
                  <a:pt x="60" y="60"/>
                </a:lnTo>
                <a:lnTo>
                  <a:pt x="75" y="45"/>
                </a:lnTo>
                <a:lnTo>
                  <a:pt x="60" y="30"/>
                </a:lnTo>
                <a:lnTo>
                  <a:pt x="60" y="15"/>
                </a:lnTo>
                <a:lnTo>
                  <a:pt x="30" y="0"/>
                </a:lnTo>
                <a:lnTo>
                  <a:pt x="15" y="15"/>
                </a:lnTo>
                <a:lnTo>
                  <a:pt x="0" y="30"/>
                </a:lnTo>
                <a:lnTo>
                  <a:pt x="0" y="45"/>
                </a:lnTo>
                <a:lnTo>
                  <a:pt x="0" y="60"/>
                </a:lnTo>
                <a:lnTo>
                  <a:pt x="15" y="75"/>
                </a:lnTo>
                <a:lnTo>
                  <a:pt x="30"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69691" name="Line 27"/>
          <p:cNvSpPr>
            <a:spLocks noChangeShapeType="1"/>
          </p:cNvSpPr>
          <p:nvPr/>
        </p:nvSpPr>
        <p:spPr bwMode="auto">
          <a:xfrm flipV="1">
            <a:off x="6600825" y="4292600"/>
            <a:ext cx="11430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69692" name="Text Box 28"/>
          <p:cNvSpPr txBox="1">
            <a:spLocks noChangeArrowheads="1"/>
          </p:cNvSpPr>
          <p:nvPr/>
        </p:nvSpPr>
        <p:spPr bwMode="auto">
          <a:xfrm>
            <a:off x="7739385" y="3644900"/>
            <a:ext cx="2691763" cy="923330"/>
          </a:xfrm>
          <a:prstGeom prst="rect">
            <a:avLst/>
          </a:prstGeom>
          <a:solidFill>
            <a:srgbClr val="CCFF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1800">
                <a:solidFill>
                  <a:srgbClr val="000000"/>
                </a:solidFill>
              </a:rPr>
              <a:t>L’ingresso di nuove</a:t>
            </a:r>
          </a:p>
          <a:p>
            <a:pPr algn="ctr" fontAlgn="base">
              <a:spcBef>
                <a:spcPct val="0"/>
              </a:spcBef>
              <a:spcAft>
                <a:spcPct val="0"/>
              </a:spcAft>
              <a:buFontTx/>
              <a:buNone/>
            </a:pPr>
            <a:r>
              <a:rPr lang="it-IT" altLang="en-US" sz="1800">
                <a:solidFill>
                  <a:srgbClr val="000000"/>
                </a:solidFill>
              </a:rPr>
              <a:t>varietà riduce la </a:t>
            </a:r>
          </a:p>
          <a:p>
            <a:pPr algn="ctr" fontAlgn="base">
              <a:spcBef>
                <a:spcPct val="0"/>
              </a:spcBef>
              <a:spcAft>
                <a:spcPct val="0"/>
              </a:spcAft>
              <a:buFontTx/>
              <a:buNone/>
            </a:pPr>
            <a:r>
              <a:rPr lang="it-IT" altLang="en-US" sz="1800">
                <a:solidFill>
                  <a:srgbClr val="000000"/>
                </a:solidFill>
              </a:rPr>
              <a:t>domanda per </a:t>
            </a:r>
            <a:r>
              <a:rPr lang="it-IT" altLang="en-US" sz="1800" u="sng">
                <a:solidFill>
                  <a:srgbClr val="000000"/>
                </a:solidFill>
              </a:rPr>
              <a:t>quella</a:t>
            </a:r>
            <a:r>
              <a:rPr lang="it-IT" altLang="en-US" sz="1800">
                <a:solidFill>
                  <a:srgbClr val="000000"/>
                </a:solidFill>
              </a:rPr>
              <a:t> varietà</a:t>
            </a:r>
          </a:p>
        </p:txBody>
      </p:sp>
      <p:sp>
        <p:nvSpPr>
          <p:cNvPr id="369693" name="Freeform 29"/>
          <p:cNvSpPr>
            <a:spLocks/>
          </p:cNvSpPr>
          <p:nvPr/>
        </p:nvSpPr>
        <p:spPr bwMode="auto">
          <a:xfrm>
            <a:off x="5159377" y="4508503"/>
            <a:ext cx="120651" cy="120651"/>
          </a:xfrm>
          <a:custGeom>
            <a:avLst/>
            <a:gdLst>
              <a:gd name="T0" fmla="*/ 75604688 w 76"/>
              <a:gd name="T1" fmla="*/ 189012513 h 76"/>
              <a:gd name="T2" fmla="*/ 151209375 w 76"/>
              <a:gd name="T3" fmla="*/ 189012513 h 76"/>
              <a:gd name="T4" fmla="*/ 151209375 w 76"/>
              <a:gd name="T5" fmla="*/ 151209375 h 76"/>
              <a:gd name="T6" fmla="*/ 189012513 w 76"/>
              <a:gd name="T7" fmla="*/ 113407825 h 76"/>
              <a:gd name="T8" fmla="*/ 151209375 w 76"/>
              <a:gd name="T9" fmla="*/ 75604688 h 76"/>
              <a:gd name="T10" fmla="*/ 151209375 w 76"/>
              <a:gd name="T11" fmla="*/ 37803138 h 76"/>
              <a:gd name="T12" fmla="*/ 75604688 w 76"/>
              <a:gd name="T13" fmla="*/ 0 h 76"/>
              <a:gd name="T14" fmla="*/ 37803138 w 76"/>
              <a:gd name="T15" fmla="*/ 37803138 h 76"/>
              <a:gd name="T16" fmla="*/ 0 w 76"/>
              <a:gd name="T17" fmla="*/ 75604688 h 76"/>
              <a:gd name="T18" fmla="*/ 0 w 76"/>
              <a:gd name="T19" fmla="*/ 113407825 h 76"/>
              <a:gd name="T20" fmla="*/ 0 w 76"/>
              <a:gd name="T21" fmla="*/ 151209375 h 76"/>
              <a:gd name="T22" fmla="*/ 37803138 w 76"/>
              <a:gd name="T23" fmla="*/ 189012513 h 76"/>
              <a:gd name="T24" fmla="*/ 75604688 w 76"/>
              <a:gd name="T25" fmla="*/ 18901251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76">
                <a:moveTo>
                  <a:pt x="30" y="75"/>
                </a:moveTo>
                <a:lnTo>
                  <a:pt x="60" y="75"/>
                </a:lnTo>
                <a:lnTo>
                  <a:pt x="60" y="60"/>
                </a:lnTo>
                <a:lnTo>
                  <a:pt x="75" y="45"/>
                </a:lnTo>
                <a:lnTo>
                  <a:pt x="60" y="30"/>
                </a:lnTo>
                <a:lnTo>
                  <a:pt x="60" y="15"/>
                </a:lnTo>
                <a:lnTo>
                  <a:pt x="30" y="0"/>
                </a:lnTo>
                <a:lnTo>
                  <a:pt x="15" y="15"/>
                </a:lnTo>
                <a:lnTo>
                  <a:pt x="0" y="30"/>
                </a:lnTo>
                <a:lnTo>
                  <a:pt x="0" y="45"/>
                </a:lnTo>
                <a:lnTo>
                  <a:pt x="0" y="60"/>
                </a:lnTo>
                <a:lnTo>
                  <a:pt x="15" y="75"/>
                </a:lnTo>
                <a:lnTo>
                  <a:pt x="30"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0" name="Freeform 9"/>
          <p:cNvSpPr>
            <a:spLocks/>
          </p:cNvSpPr>
          <p:nvPr/>
        </p:nvSpPr>
        <p:spPr bwMode="auto">
          <a:xfrm>
            <a:off x="3367093" y="3864991"/>
            <a:ext cx="1177923" cy="2143700"/>
          </a:xfrm>
          <a:custGeom>
            <a:avLst/>
            <a:gdLst>
              <a:gd name="T0" fmla="*/ 0 w 870"/>
              <a:gd name="T1" fmla="*/ 0 h 1260"/>
              <a:gd name="T2" fmla="*/ 2147483646 w 870"/>
              <a:gd name="T3" fmla="*/ 0 h 1260"/>
              <a:gd name="T4" fmla="*/ 2147483646 w 870"/>
              <a:gd name="T5" fmla="*/ 2147483646 h 1260"/>
              <a:gd name="T6" fmla="*/ 0 60000 65536"/>
              <a:gd name="T7" fmla="*/ 0 60000 65536"/>
              <a:gd name="T8" fmla="*/ 0 60000 65536"/>
            </a:gdLst>
            <a:ahLst/>
            <a:cxnLst>
              <a:cxn ang="T6">
                <a:pos x="T0" y="T1"/>
              </a:cxn>
              <a:cxn ang="T7">
                <a:pos x="T2" y="T3"/>
              </a:cxn>
              <a:cxn ang="T8">
                <a:pos x="T4" y="T5"/>
              </a:cxn>
            </a:cxnLst>
            <a:rect l="0" t="0" r="r" b="b"/>
            <a:pathLst>
              <a:path w="870" h="1260">
                <a:moveTo>
                  <a:pt x="0" y="0"/>
                </a:moveTo>
                <a:lnTo>
                  <a:pt x="869" y="0"/>
                </a:lnTo>
                <a:lnTo>
                  <a:pt x="869" y="1259"/>
                </a:lnTo>
              </a:path>
            </a:pathLst>
          </a:custGeom>
          <a:noFill/>
          <a:ln w="12700" cap="rnd" cmpd="sng">
            <a:solidFill>
              <a:srgbClr val="000000"/>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1" name="Freeform 29"/>
          <p:cNvSpPr>
            <a:spLocks/>
          </p:cNvSpPr>
          <p:nvPr/>
        </p:nvSpPr>
        <p:spPr bwMode="auto">
          <a:xfrm>
            <a:off x="4480579" y="5208911"/>
            <a:ext cx="120651" cy="120651"/>
          </a:xfrm>
          <a:custGeom>
            <a:avLst/>
            <a:gdLst>
              <a:gd name="T0" fmla="*/ 75604688 w 76"/>
              <a:gd name="T1" fmla="*/ 189012513 h 76"/>
              <a:gd name="T2" fmla="*/ 151209375 w 76"/>
              <a:gd name="T3" fmla="*/ 189012513 h 76"/>
              <a:gd name="T4" fmla="*/ 151209375 w 76"/>
              <a:gd name="T5" fmla="*/ 151209375 h 76"/>
              <a:gd name="T6" fmla="*/ 189012513 w 76"/>
              <a:gd name="T7" fmla="*/ 113407825 h 76"/>
              <a:gd name="T8" fmla="*/ 151209375 w 76"/>
              <a:gd name="T9" fmla="*/ 75604688 h 76"/>
              <a:gd name="T10" fmla="*/ 151209375 w 76"/>
              <a:gd name="T11" fmla="*/ 37803138 h 76"/>
              <a:gd name="T12" fmla="*/ 75604688 w 76"/>
              <a:gd name="T13" fmla="*/ 0 h 76"/>
              <a:gd name="T14" fmla="*/ 37803138 w 76"/>
              <a:gd name="T15" fmla="*/ 37803138 h 76"/>
              <a:gd name="T16" fmla="*/ 0 w 76"/>
              <a:gd name="T17" fmla="*/ 75604688 h 76"/>
              <a:gd name="T18" fmla="*/ 0 w 76"/>
              <a:gd name="T19" fmla="*/ 113407825 h 76"/>
              <a:gd name="T20" fmla="*/ 0 w 76"/>
              <a:gd name="T21" fmla="*/ 151209375 h 76"/>
              <a:gd name="T22" fmla="*/ 37803138 w 76"/>
              <a:gd name="T23" fmla="*/ 189012513 h 76"/>
              <a:gd name="T24" fmla="*/ 75604688 w 76"/>
              <a:gd name="T25" fmla="*/ 189012513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76">
                <a:moveTo>
                  <a:pt x="30" y="75"/>
                </a:moveTo>
                <a:lnTo>
                  <a:pt x="60" y="75"/>
                </a:lnTo>
                <a:lnTo>
                  <a:pt x="60" y="60"/>
                </a:lnTo>
                <a:lnTo>
                  <a:pt x="75" y="45"/>
                </a:lnTo>
                <a:lnTo>
                  <a:pt x="60" y="30"/>
                </a:lnTo>
                <a:lnTo>
                  <a:pt x="60" y="15"/>
                </a:lnTo>
                <a:lnTo>
                  <a:pt x="30" y="0"/>
                </a:lnTo>
                <a:lnTo>
                  <a:pt x="15" y="15"/>
                </a:lnTo>
                <a:lnTo>
                  <a:pt x="0" y="30"/>
                </a:lnTo>
                <a:lnTo>
                  <a:pt x="0" y="45"/>
                </a:lnTo>
                <a:lnTo>
                  <a:pt x="0" y="60"/>
                </a:lnTo>
                <a:lnTo>
                  <a:pt x="15" y="75"/>
                </a:lnTo>
                <a:lnTo>
                  <a:pt x="30"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2" name="Freeform 9"/>
          <p:cNvSpPr>
            <a:spLocks/>
          </p:cNvSpPr>
          <p:nvPr/>
        </p:nvSpPr>
        <p:spPr bwMode="auto">
          <a:xfrm>
            <a:off x="3360746" y="3450645"/>
            <a:ext cx="1863719" cy="2558047"/>
          </a:xfrm>
          <a:custGeom>
            <a:avLst/>
            <a:gdLst>
              <a:gd name="T0" fmla="*/ 0 w 870"/>
              <a:gd name="T1" fmla="*/ 0 h 1260"/>
              <a:gd name="T2" fmla="*/ 2147483646 w 870"/>
              <a:gd name="T3" fmla="*/ 0 h 1260"/>
              <a:gd name="T4" fmla="*/ 2147483646 w 870"/>
              <a:gd name="T5" fmla="*/ 2147483646 h 1260"/>
              <a:gd name="T6" fmla="*/ 0 60000 65536"/>
              <a:gd name="T7" fmla="*/ 0 60000 65536"/>
              <a:gd name="T8" fmla="*/ 0 60000 65536"/>
            </a:gdLst>
            <a:ahLst/>
            <a:cxnLst>
              <a:cxn ang="T6">
                <a:pos x="T0" y="T1"/>
              </a:cxn>
              <a:cxn ang="T7">
                <a:pos x="T2" y="T3"/>
              </a:cxn>
              <a:cxn ang="T8">
                <a:pos x="T4" y="T5"/>
              </a:cxn>
            </a:cxnLst>
            <a:rect l="0" t="0" r="r" b="b"/>
            <a:pathLst>
              <a:path w="870" h="1260">
                <a:moveTo>
                  <a:pt x="0" y="0"/>
                </a:moveTo>
                <a:lnTo>
                  <a:pt x="869" y="0"/>
                </a:lnTo>
                <a:lnTo>
                  <a:pt x="869" y="1259"/>
                </a:lnTo>
              </a:path>
            </a:pathLst>
          </a:custGeom>
          <a:noFill/>
          <a:ln w="12700" cap="rnd" cmpd="sng">
            <a:solidFill>
              <a:srgbClr val="000000"/>
            </a:solidFill>
            <a:prstDash val="sysDash"/>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3" name="Freeform 26"/>
          <p:cNvSpPr>
            <a:spLocks/>
          </p:cNvSpPr>
          <p:nvPr/>
        </p:nvSpPr>
        <p:spPr bwMode="auto">
          <a:xfrm>
            <a:off x="5175247" y="3377410"/>
            <a:ext cx="120651" cy="144463"/>
          </a:xfrm>
          <a:custGeom>
            <a:avLst/>
            <a:gdLst>
              <a:gd name="T0" fmla="*/ 75604688 w 76"/>
              <a:gd name="T1" fmla="*/ 270982200 h 76"/>
              <a:gd name="T2" fmla="*/ 151209375 w 76"/>
              <a:gd name="T3" fmla="*/ 270982200 h 76"/>
              <a:gd name="T4" fmla="*/ 151209375 w 76"/>
              <a:gd name="T5" fmla="*/ 216786140 h 76"/>
              <a:gd name="T6" fmla="*/ 189012513 w 76"/>
              <a:gd name="T7" fmla="*/ 162590080 h 76"/>
              <a:gd name="T8" fmla="*/ 151209375 w 76"/>
              <a:gd name="T9" fmla="*/ 108392120 h 76"/>
              <a:gd name="T10" fmla="*/ 151209375 w 76"/>
              <a:gd name="T11" fmla="*/ 54196060 h 76"/>
              <a:gd name="T12" fmla="*/ 75604688 w 76"/>
              <a:gd name="T13" fmla="*/ 0 h 76"/>
              <a:gd name="T14" fmla="*/ 37803138 w 76"/>
              <a:gd name="T15" fmla="*/ 54196060 h 76"/>
              <a:gd name="T16" fmla="*/ 0 w 76"/>
              <a:gd name="T17" fmla="*/ 108392120 h 76"/>
              <a:gd name="T18" fmla="*/ 0 w 76"/>
              <a:gd name="T19" fmla="*/ 162590080 h 76"/>
              <a:gd name="T20" fmla="*/ 0 w 76"/>
              <a:gd name="T21" fmla="*/ 216786140 h 76"/>
              <a:gd name="T22" fmla="*/ 37803138 w 76"/>
              <a:gd name="T23" fmla="*/ 270982200 h 76"/>
              <a:gd name="T24" fmla="*/ 75604688 w 76"/>
              <a:gd name="T25" fmla="*/ 270982200 h 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6" h="76">
                <a:moveTo>
                  <a:pt x="30" y="75"/>
                </a:moveTo>
                <a:lnTo>
                  <a:pt x="60" y="75"/>
                </a:lnTo>
                <a:lnTo>
                  <a:pt x="60" y="60"/>
                </a:lnTo>
                <a:lnTo>
                  <a:pt x="75" y="45"/>
                </a:lnTo>
                <a:lnTo>
                  <a:pt x="60" y="30"/>
                </a:lnTo>
                <a:lnTo>
                  <a:pt x="60" y="15"/>
                </a:lnTo>
                <a:lnTo>
                  <a:pt x="30" y="0"/>
                </a:lnTo>
                <a:lnTo>
                  <a:pt x="15" y="15"/>
                </a:lnTo>
                <a:lnTo>
                  <a:pt x="0" y="30"/>
                </a:lnTo>
                <a:lnTo>
                  <a:pt x="0" y="45"/>
                </a:lnTo>
                <a:lnTo>
                  <a:pt x="0" y="60"/>
                </a:lnTo>
                <a:lnTo>
                  <a:pt x="15" y="75"/>
                </a:lnTo>
                <a:lnTo>
                  <a:pt x="30" y="7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Tree>
    <p:extLst>
      <p:ext uri="{BB962C8B-B14F-4D97-AF65-F5344CB8AC3E}">
        <p14:creationId xmlns:p14="http://schemas.microsoft.com/office/powerpoint/2010/main" val="27339029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69687"/>
                                        </p:tgtEl>
                                        <p:attrNameLst>
                                          <p:attrName>style.visibility</p:attrName>
                                        </p:attrNameLst>
                                      </p:cBhvr>
                                      <p:to>
                                        <p:strVal val="visible"/>
                                      </p:to>
                                    </p:set>
                                    <p:animEffect transition="in" filter="checkerboard(across)">
                                      <p:cBhvr>
                                        <p:cTn id="7" dur="500"/>
                                        <p:tgtEl>
                                          <p:spTgt spid="369687"/>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69674"/>
                                        </p:tgtEl>
                                        <p:attrNameLst>
                                          <p:attrName>style.visibility</p:attrName>
                                        </p:attrNameLst>
                                      </p:cBhvr>
                                      <p:to>
                                        <p:strVal val="visible"/>
                                      </p:to>
                                    </p:set>
                                    <p:animEffect transition="in" filter="checkerboard(across)">
                                      <p:cBhvr>
                                        <p:cTn id="10" dur="500"/>
                                        <p:tgtEl>
                                          <p:spTgt spid="369674"/>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69676"/>
                                        </p:tgtEl>
                                        <p:attrNameLst>
                                          <p:attrName>style.visibility</p:attrName>
                                        </p:attrNameLst>
                                      </p:cBhvr>
                                      <p:to>
                                        <p:strVal val="visible"/>
                                      </p:to>
                                    </p:set>
                                    <p:animEffect transition="in" filter="checkerboard(across)">
                                      <p:cBhvr>
                                        <p:cTn id="13" dur="500"/>
                                        <p:tgtEl>
                                          <p:spTgt spid="369676"/>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69686"/>
                                        </p:tgtEl>
                                        <p:attrNameLst>
                                          <p:attrName>style.visibility</p:attrName>
                                        </p:attrNameLst>
                                      </p:cBhvr>
                                      <p:to>
                                        <p:strVal val="visible"/>
                                      </p:to>
                                    </p:set>
                                    <p:animEffect transition="in" filter="checkerboard(across)">
                                      <p:cBhvr>
                                        <p:cTn id="16" dur="500"/>
                                        <p:tgtEl>
                                          <p:spTgt spid="369686"/>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369688"/>
                                        </p:tgtEl>
                                        <p:attrNameLst>
                                          <p:attrName>style.visibility</p:attrName>
                                        </p:attrNameLst>
                                      </p:cBhvr>
                                      <p:to>
                                        <p:strVal val="visible"/>
                                      </p:to>
                                    </p:set>
                                    <p:animEffect transition="in" filter="checkerboard(across)">
                                      <p:cBhvr>
                                        <p:cTn id="19" dur="500"/>
                                        <p:tgtEl>
                                          <p:spTgt spid="369688"/>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369689"/>
                                        </p:tgtEl>
                                        <p:attrNameLst>
                                          <p:attrName>style.visibility</p:attrName>
                                        </p:attrNameLst>
                                      </p:cBhvr>
                                      <p:to>
                                        <p:strVal val="visible"/>
                                      </p:to>
                                    </p:set>
                                    <p:animEffect transition="in" filter="checkerboard(across)">
                                      <p:cBhvr>
                                        <p:cTn id="22" dur="500"/>
                                        <p:tgtEl>
                                          <p:spTgt spid="369689"/>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369691"/>
                                        </p:tgtEl>
                                        <p:attrNameLst>
                                          <p:attrName>style.visibility</p:attrName>
                                        </p:attrNameLst>
                                      </p:cBhvr>
                                      <p:to>
                                        <p:strVal val="visible"/>
                                      </p:to>
                                    </p:set>
                                    <p:animEffect transition="in" filter="checkerboard(across)">
                                      <p:cBhvr>
                                        <p:cTn id="25" dur="500"/>
                                        <p:tgtEl>
                                          <p:spTgt spid="369691"/>
                                        </p:tgtEl>
                                      </p:cBhvr>
                                    </p:animEffect>
                                  </p:childTnLst>
                                </p:cTn>
                              </p:par>
                              <p:par>
                                <p:cTn id="26" presetID="5" presetClass="entr" presetSubtype="10" fill="hold" grpId="1" nodeType="withEffect">
                                  <p:stCondLst>
                                    <p:cond delay="0"/>
                                  </p:stCondLst>
                                  <p:childTnLst>
                                    <p:set>
                                      <p:cBhvr>
                                        <p:cTn id="27" dur="1" fill="hold">
                                          <p:stCondLst>
                                            <p:cond delay="0"/>
                                          </p:stCondLst>
                                        </p:cTn>
                                        <p:tgtEl>
                                          <p:spTgt spid="369692"/>
                                        </p:tgtEl>
                                        <p:attrNameLst>
                                          <p:attrName>style.visibility</p:attrName>
                                        </p:attrNameLst>
                                      </p:cBhvr>
                                      <p:to>
                                        <p:strVal val="visible"/>
                                      </p:to>
                                    </p:set>
                                    <p:animEffect transition="in" filter="checkerboard(across)">
                                      <p:cBhvr>
                                        <p:cTn id="28" dur="500"/>
                                        <p:tgtEl>
                                          <p:spTgt spid="369692"/>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369690"/>
                                        </p:tgtEl>
                                        <p:attrNameLst>
                                          <p:attrName>style.visibility</p:attrName>
                                        </p:attrNameLst>
                                      </p:cBhvr>
                                      <p:to>
                                        <p:strVal val="visible"/>
                                      </p:to>
                                    </p:set>
                                    <p:animEffect transition="in" filter="checkerboard(across)">
                                      <p:cBhvr>
                                        <p:cTn id="31" dur="500"/>
                                        <p:tgtEl>
                                          <p:spTgt spid="369690"/>
                                        </p:tgtEl>
                                      </p:cBhvr>
                                    </p:animEffect>
                                  </p:childTnLst>
                                </p:cTn>
                              </p:par>
                              <p:par>
                                <p:cTn id="32" presetID="1" presetClass="entr" presetSubtype="0" fill="hold" grpId="0" nodeType="withEffect">
                                  <p:stCondLst>
                                    <p:cond delay="0"/>
                                  </p:stCondLst>
                                  <p:childTnLst>
                                    <p:set>
                                      <p:cBhvr>
                                        <p:cTn id="33" dur="1" fill="hold">
                                          <p:stCondLst>
                                            <p:cond delay="0"/>
                                          </p:stCondLst>
                                        </p:cTn>
                                        <p:tgtEl>
                                          <p:spTgt spid="3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5" presetClass="exit" presetSubtype="10" fill="hold" grpId="0" nodeType="clickEffect">
                                  <p:stCondLst>
                                    <p:cond delay="0"/>
                                  </p:stCondLst>
                                  <p:childTnLst>
                                    <p:animEffect transition="out" filter="checkerboard(across)">
                                      <p:cBhvr>
                                        <p:cTn id="37" dur="500"/>
                                        <p:tgtEl>
                                          <p:spTgt spid="369684"/>
                                        </p:tgtEl>
                                      </p:cBhvr>
                                    </p:animEffect>
                                    <p:set>
                                      <p:cBhvr>
                                        <p:cTn id="38" dur="1" fill="hold">
                                          <p:stCondLst>
                                            <p:cond delay="499"/>
                                          </p:stCondLst>
                                        </p:cTn>
                                        <p:tgtEl>
                                          <p:spTgt spid="369684"/>
                                        </p:tgtEl>
                                        <p:attrNameLst>
                                          <p:attrName>style.visibility</p:attrName>
                                        </p:attrNameLst>
                                      </p:cBhvr>
                                      <p:to>
                                        <p:strVal val="hidden"/>
                                      </p:to>
                                    </p:set>
                                  </p:childTnLst>
                                </p:cTn>
                              </p:par>
                              <p:par>
                                <p:cTn id="39" presetID="5" presetClass="exit" presetSubtype="10" fill="hold" grpId="0" nodeType="withEffect">
                                  <p:stCondLst>
                                    <p:cond delay="0"/>
                                  </p:stCondLst>
                                  <p:childTnLst>
                                    <p:animEffect transition="out" filter="checkerboard(across)">
                                      <p:cBhvr>
                                        <p:cTn id="40" dur="500"/>
                                        <p:tgtEl>
                                          <p:spTgt spid="369673"/>
                                        </p:tgtEl>
                                      </p:cBhvr>
                                    </p:animEffect>
                                    <p:set>
                                      <p:cBhvr>
                                        <p:cTn id="41" dur="1" fill="hold">
                                          <p:stCondLst>
                                            <p:cond delay="499"/>
                                          </p:stCondLst>
                                        </p:cTn>
                                        <p:tgtEl>
                                          <p:spTgt spid="369673"/>
                                        </p:tgtEl>
                                        <p:attrNameLst>
                                          <p:attrName>style.visibility</p:attrName>
                                        </p:attrNameLst>
                                      </p:cBhvr>
                                      <p:to>
                                        <p:strVal val="hidden"/>
                                      </p:to>
                                    </p:set>
                                  </p:childTnLst>
                                </p:cTn>
                              </p:par>
                              <p:par>
                                <p:cTn id="42" presetID="5" presetClass="exit" presetSubtype="10" fill="hold" grpId="1" nodeType="withEffect">
                                  <p:stCondLst>
                                    <p:cond delay="0"/>
                                  </p:stCondLst>
                                  <p:childTnLst>
                                    <p:animEffect transition="out" filter="checkerboard(across)">
                                      <p:cBhvr>
                                        <p:cTn id="43" dur="500"/>
                                        <p:tgtEl>
                                          <p:spTgt spid="369687"/>
                                        </p:tgtEl>
                                      </p:cBhvr>
                                    </p:animEffect>
                                    <p:set>
                                      <p:cBhvr>
                                        <p:cTn id="44" dur="1" fill="hold">
                                          <p:stCondLst>
                                            <p:cond delay="499"/>
                                          </p:stCondLst>
                                        </p:cTn>
                                        <p:tgtEl>
                                          <p:spTgt spid="369687"/>
                                        </p:tgtEl>
                                        <p:attrNameLst>
                                          <p:attrName>style.visibility</p:attrName>
                                        </p:attrNameLst>
                                      </p:cBhvr>
                                      <p:to>
                                        <p:strVal val="hidden"/>
                                      </p:to>
                                    </p:set>
                                  </p:childTnLst>
                                </p:cTn>
                              </p:par>
                              <p:par>
                                <p:cTn id="45" presetID="5" presetClass="exit" presetSubtype="10" fill="hold" grpId="1" nodeType="withEffect">
                                  <p:stCondLst>
                                    <p:cond delay="0"/>
                                  </p:stCondLst>
                                  <p:childTnLst>
                                    <p:animEffect transition="out" filter="checkerboard(across)">
                                      <p:cBhvr>
                                        <p:cTn id="46" dur="500"/>
                                        <p:tgtEl>
                                          <p:spTgt spid="369691"/>
                                        </p:tgtEl>
                                      </p:cBhvr>
                                    </p:animEffect>
                                    <p:set>
                                      <p:cBhvr>
                                        <p:cTn id="47" dur="1" fill="hold">
                                          <p:stCondLst>
                                            <p:cond delay="499"/>
                                          </p:stCondLst>
                                        </p:cTn>
                                        <p:tgtEl>
                                          <p:spTgt spid="369691"/>
                                        </p:tgtEl>
                                        <p:attrNameLst>
                                          <p:attrName>style.visibility</p:attrName>
                                        </p:attrNameLst>
                                      </p:cBhvr>
                                      <p:to>
                                        <p:strVal val="hidden"/>
                                      </p:to>
                                    </p:set>
                                  </p:childTnLst>
                                </p:cTn>
                              </p:par>
                              <p:par>
                                <p:cTn id="48" presetID="5" presetClass="exit" presetSubtype="10" fill="hold" grpId="0" nodeType="withEffect">
                                  <p:stCondLst>
                                    <p:cond delay="0"/>
                                  </p:stCondLst>
                                  <p:childTnLst>
                                    <p:animEffect transition="out" filter="checkerboard(across)">
                                      <p:cBhvr>
                                        <p:cTn id="49" dur="500"/>
                                        <p:tgtEl>
                                          <p:spTgt spid="369692"/>
                                        </p:tgtEl>
                                      </p:cBhvr>
                                    </p:animEffect>
                                    <p:set>
                                      <p:cBhvr>
                                        <p:cTn id="50" dur="1" fill="hold">
                                          <p:stCondLst>
                                            <p:cond delay="499"/>
                                          </p:stCondLst>
                                        </p:cTn>
                                        <p:tgtEl>
                                          <p:spTgt spid="369692"/>
                                        </p:tgtEl>
                                        <p:attrNameLst>
                                          <p:attrName>style.visibility</p:attrName>
                                        </p:attrNameLst>
                                      </p:cBhvr>
                                      <p:to>
                                        <p:strVal val="hidden"/>
                                      </p:to>
                                    </p:set>
                                  </p:childTnLst>
                                </p:cTn>
                              </p:par>
                              <p:par>
                                <p:cTn id="51" presetID="5" presetClass="exit" presetSubtype="10" fill="hold" grpId="0" nodeType="withEffect">
                                  <p:stCondLst>
                                    <p:cond delay="0"/>
                                  </p:stCondLst>
                                  <p:childTnLst>
                                    <p:animEffect transition="out" filter="checkerboard(across)">
                                      <p:cBhvr>
                                        <p:cTn id="52" dur="500"/>
                                        <p:tgtEl>
                                          <p:spTgt spid="369685"/>
                                        </p:tgtEl>
                                      </p:cBhvr>
                                    </p:animEffect>
                                    <p:set>
                                      <p:cBhvr>
                                        <p:cTn id="53" dur="1" fill="hold">
                                          <p:stCondLst>
                                            <p:cond delay="499"/>
                                          </p:stCondLst>
                                        </p:cTn>
                                        <p:tgtEl>
                                          <p:spTgt spid="369685"/>
                                        </p:tgtEl>
                                        <p:attrNameLst>
                                          <p:attrName>style.visibility</p:attrName>
                                        </p:attrNameLst>
                                      </p:cBhvr>
                                      <p:to>
                                        <p:strVal val="hidden"/>
                                      </p:to>
                                    </p:set>
                                  </p:childTnLst>
                                </p:cTn>
                              </p:par>
                              <p:par>
                                <p:cTn id="54" presetID="5" presetClass="exit" presetSubtype="10" fill="hold" grpId="0" nodeType="withEffect">
                                  <p:stCondLst>
                                    <p:cond delay="0"/>
                                  </p:stCondLst>
                                  <p:childTnLst>
                                    <p:animEffect transition="out" filter="checkerboard(across)">
                                      <p:cBhvr>
                                        <p:cTn id="55" dur="500"/>
                                        <p:tgtEl>
                                          <p:spTgt spid="369693"/>
                                        </p:tgtEl>
                                      </p:cBhvr>
                                    </p:animEffect>
                                    <p:set>
                                      <p:cBhvr>
                                        <p:cTn id="56" dur="1" fill="hold">
                                          <p:stCondLst>
                                            <p:cond delay="499"/>
                                          </p:stCondLst>
                                        </p:cTn>
                                        <p:tgtEl>
                                          <p:spTgt spid="369693"/>
                                        </p:tgtEl>
                                        <p:attrNameLst>
                                          <p:attrName>style.visibility</p:attrName>
                                        </p:attrNameLst>
                                      </p:cBhvr>
                                      <p:to>
                                        <p:strVal val="hidden"/>
                                      </p:to>
                                    </p:set>
                                  </p:childTnLst>
                                </p:cTn>
                              </p:par>
                              <p:par>
                                <p:cTn id="57" presetID="5" presetClass="exit" presetSubtype="10" fill="hold" grpId="0" nodeType="withEffect">
                                  <p:stCondLst>
                                    <p:cond delay="0"/>
                                  </p:stCondLst>
                                  <p:childTnLst>
                                    <p:animEffect transition="out" filter="checkerboard(across)">
                                      <p:cBhvr>
                                        <p:cTn id="58" dur="500"/>
                                        <p:tgtEl>
                                          <p:spTgt spid="369675"/>
                                        </p:tgtEl>
                                      </p:cBhvr>
                                    </p:animEffect>
                                    <p:set>
                                      <p:cBhvr>
                                        <p:cTn id="59" dur="1" fill="hold">
                                          <p:stCondLst>
                                            <p:cond delay="499"/>
                                          </p:stCondLst>
                                        </p:cTn>
                                        <p:tgtEl>
                                          <p:spTgt spid="369675"/>
                                        </p:tgtEl>
                                        <p:attrNameLst>
                                          <p:attrName>style.visibility</p:attrName>
                                        </p:attrNameLst>
                                      </p:cBhvr>
                                      <p:to>
                                        <p:strVal val="hidden"/>
                                      </p:to>
                                    </p:set>
                                  </p:childTnLst>
                                </p:cTn>
                              </p:par>
                              <p:par>
                                <p:cTn id="60" presetID="5" presetClass="exit" presetSubtype="10" fill="hold" grpId="1" nodeType="withEffect">
                                  <p:stCondLst>
                                    <p:cond delay="0"/>
                                  </p:stCondLst>
                                  <p:childTnLst>
                                    <p:animEffect transition="out" filter="checkerboard(across)">
                                      <p:cBhvr>
                                        <p:cTn id="61" dur="500"/>
                                        <p:tgtEl>
                                          <p:spTgt spid="369686"/>
                                        </p:tgtEl>
                                      </p:cBhvr>
                                    </p:animEffect>
                                    <p:set>
                                      <p:cBhvr>
                                        <p:cTn id="62" dur="1" fill="hold">
                                          <p:stCondLst>
                                            <p:cond delay="499"/>
                                          </p:stCondLst>
                                        </p:cTn>
                                        <p:tgtEl>
                                          <p:spTgt spid="369686"/>
                                        </p:tgtEl>
                                        <p:attrNameLst>
                                          <p:attrName>style.visibility</p:attrName>
                                        </p:attrNameLst>
                                      </p:cBhvr>
                                      <p:to>
                                        <p:strVal val="hidden"/>
                                      </p:to>
                                    </p:set>
                                  </p:childTnLst>
                                </p:cTn>
                              </p:par>
                              <p:par>
                                <p:cTn id="63" presetID="10" presetClass="exit" presetSubtype="0" fill="hold" grpId="0" nodeType="withEffect">
                                  <p:stCondLst>
                                    <p:cond delay="0"/>
                                  </p:stCondLst>
                                  <p:childTnLst>
                                    <p:animEffect transition="out" filter="fade">
                                      <p:cBhvr>
                                        <p:cTn id="64" dur="500"/>
                                        <p:tgtEl>
                                          <p:spTgt spid="33"/>
                                        </p:tgtEl>
                                      </p:cBhvr>
                                    </p:animEffect>
                                    <p:set>
                                      <p:cBhvr>
                                        <p:cTn id="65" dur="1" fill="hold">
                                          <p:stCondLst>
                                            <p:cond delay="499"/>
                                          </p:stCondLst>
                                        </p:cTn>
                                        <p:tgtEl>
                                          <p:spTgt spid="33"/>
                                        </p:tgtEl>
                                        <p:attrNameLst>
                                          <p:attrName>style.visibility</p:attrName>
                                        </p:attrNameLst>
                                      </p:cBhvr>
                                      <p:to>
                                        <p:strVal val="hidden"/>
                                      </p:to>
                                    </p:set>
                                  </p:childTnLst>
                                </p:cTn>
                              </p:par>
                              <p:par>
                                <p:cTn id="66" presetID="10" presetClass="exit" presetSubtype="0" fill="hold" grpId="0" nodeType="withEffect">
                                  <p:stCondLst>
                                    <p:cond delay="0"/>
                                  </p:stCondLst>
                                  <p:childTnLst>
                                    <p:animEffect transition="out" filter="fade">
                                      <p:cBhvr>
                                        <p:cTn id="67" dur="500"/>
                                        <p:tgtEl>
                                          <p:spTgt spid="32"/>
                                        </p:tgtEl>
                                      </p:cBhvr>
                                    </p:animEffect>
                                    <p:set>
                                      <p:cBhvr>
                                        <p:cTn id="68" dur="1" fill="hold">
                                          <p:stCondLst>
                                            <p:cond delay="499"/>
                                          </p:stCondLst>
                                        </p:cTn>
                                        <p:tgtEl>
                                          <p:spTgt spid="32"/>
                                        </p:tgtEl>
                                        <p:attrNameLst>
                                          <p:attrName>style.visibility</p:attrName>
                                        </p:attrNameLst>
                                      </p:cBhvr>
                                      <p:to>
                                        <p:strVal val="hidden"/>
                                      </p:to>
                                    </p:set>
                                  </p:childTnLst>
                                </p:cTn>
                              </p:par>
                              <p:par>
                                <p:cTn id="69" presetID="1" presetClass="entr" presetSubtype="0" fill="hold" grpId="0" nodeType="withEffect">
                                  <p:stCondLst>
                                    <p:cond delay="0"/>
                                  </p:stCondLst>
                                  <p:childTnLst>
                                    <p:set>
                                      <p:cBhvr>
                                        <p:cTn id="7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73" grpId="0"/>
      <p:bldP spid="369674" grpId="0" animBg="1"/>
      <p:bldP spid="369675" grpId="0"/>
      <p:bldP spid="369676" grpId="0" animBg="1"/>
      <p:bldP spid="369684" grpId="0" animBg="1"/>
      <p:bldP spid="369685" grpId="0" animBg="1"/>
      <p:bldP spid="369686" grpId="0" animBg="1"/>
      <p:bldP spid="369686" grpId="1" animBg="1"/>
      <p:bldP spid="369687" grpId="0" animBg="1"/>
      <p:bldP spid="369687" grpId="1" animBg="1"/>
      <p:bldP spid="369688" grpId="0"/>
      <p:bldP spid="369689" grpId="0"/>
      <p:bldP spid="369690" grpId="0" animBg="1"/>
      <p:bldP spid="369691" grpId="0" animBg="1"/>
      <p:bldP spid="369691" grpId="1" animBg="1"/>
      <p:bldP spid="369692" grpId="0" animBg="1"/>
      <p:bldP spid="369692" grpId="1" animBg="1"/>
      <p:bldP spid="369693" grpId="0" animBg="1"/>
      <p:bldP spid="30" grpId="0" animBg="1"/>
      <p:bldP spid="31" grpId="0" animBg="1"/>
      <p:bldP spid="32" grpId="0" animBg="1"/>
      <p:bldP spid="3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865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866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8661"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98662" name="Rectangle 6"/>
          <p:cNvSpPr>
            <a:spLocks noGrp="1" noChangeArrowheads="1"/>
          </p:cNvSpPr>
          <p:nvPr>
            <p:ph type="title"/>
          </p:nvPr>
        </p:nvSpPr>
        <p:spPr>
          <a:xfrm>
            <a:off x="2209800" y="15240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Capacità in eccesso</a:t>
            </a:r>
          </a:p>
        </p:txBody>
      </p:sp>
      <p:sp>
        <p:nvSpPr>
          <p:cNvPr id="373767" name="Rectangle 7"/>
          <p:cNvSpPr>
            <a:spLocks noGrp="1" noChangeArrowheads="1"/>
          </p:cNvSpPr>
          <p:nvPr>
            <p:ph type="body" idx="1"/>
          </p:nvPr>
        </p:nvSpPr>
        <p:spPr>
          <a:xfrm>
            <a:off x="219919" y="979028"/>
            <a:ext cx="11759877" cy="5514369"/>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2913" algn="l"/>
              </a:tabLst>
            </a:pPr>
            <a:r>
              <a:rPr lang="it-IT" altLang="en-US" sz="2800" dirty="0"/>
              <a:t>Ci sono due differenze notevoli tra gli equilibri di lungo periodo della MC e della PC: la </a:t>
            </a:r>
            <a:r>
              <a:rPr lang="it-IT" altLang="en-US" sz="2800" dirty="0">
                <a:solidFill>
                  <a:srgbClr val="FF0000"/>
                </a:solidFill>
              </a:rPr>
              <a:t>capacità in eccesso</a:t>
            </a:r>
            <a:r>
              <a:rPr lang="it-IT" altLang="en-US" sz="2800" dirty="0"/>
              <a:t> ed il </a:t>
            </a:r>
            <a:r>
              <a:rPr lang="it-IT" altLang="en-US" sz="2800" i="1" dirty="0" err="1">
                <a:solidFill>
                  <a:srgbClr val="FF0000"/>
                </a:solidFill>
              </a:rPr>
              <a:t>mark</a:t>
            </a:r>
            <a:r>
              <a:rPr lang="it-IT" altLang="en-US" sz="2800" i="1" dirty="0">
                <a:solidFill>
                  <a:srgbClr val="FF0000"/>
                </a:solidFill>
              </a:rPr>
              <a:t>-up</a:t>
            </a:r>
            <a:r>
              <a:rPr lang="it-IT" altLang="en-US" sz="2800" dirty="0"/>
              <a:t>.</a:t>
            </a:r>
          </a:p>
          <a:p>
            <a:pPr lvl="1" eaLnBrk="1" hangingPunct="1">
              <a:lnSpc>
                <a:spcPct val="80000"/>
              </a:lnSpc>
              <a:tabLst>
                <a:tab pos="333358" algn="l"/>
                <a:tab pos="742913" algn="l"/>
              </a:tabLst>
            </a:pPr>
            <a:r>
              <a:rPr lang="it-IT" altLang="en-US" dirty="0"/>
              <a:t>Queste differenze si osservano in realtà in </a:t>
            </a:r>
            <a:r>
              <a:rPr lang="it-IT" altLang="en-US" u="sng" dirty="0"/>
              <a:t>tutti</a:t>
            </a:r>
            <a:r>
              <a:rPr lang="it-IT" altLang="en-US" dirty="0"/>
              <a:t> i mercati della realtà caratterizzati dalla presenza di un qualche potere di mercato (cioè </a:t>
            </a:r>
            <a:r>
              <a:rPr lang="it-IT" altLang="en-US" dirty="0">
                <a:sym typeface="Symbol" panose="05050102010706020507" pitchFamily="18" charset="2"/>
              </a:rPr>
              <a:t> PC)</a:t>
            </a:r>
            <a:r>
              <a:rPr lang="it-IT" altLang="en-US" dirty="0"/>
              <a:t>.</a:t>
            </a:r>
          </a:p>
          <a:p>
            <a:pPr eaLnBrk="1" hangingPunct="1">
              <a:lnSpc>
                <a:spcPct val="80000"/>
              </a:lnSpc>
              <a:tabLst>
                <a:tab pos="333358" algn="l"/>
                <a:tab pos="742913" algn="l"/>
              </a:tabLst>
            </a:pPr>
            <a:r>
              <a:rPr lang="it-IT" altLang="en-US" sz="2800" dirty="0"/>
              <a:t>Nell’equilibrio di lungo periodo della PC </a:t>
            </a:r>
            <a:r>
              <a:rPr lang="it-IT" altLang="en-US" sz="2800" u="sng" dirty="0"/>
              <a:t>non</a:t>
            </a:r>
            <a:r>
              <a:rPr lang="it-IT" altLang="en-US" sz="2800" dirty="0"/>
              <a:t> c’è alcuna capacità produttiva in eccesso: la libertà di ingresso delle imprese fa sì che ciascuna impresa PC produca la quantità </a:t>
            </a:r>
            <a:r>
              <a:rPr lang="it-IT" altLang="en-US" sz="2800" u="sng" dirty="0"/>
              <a:t>efficiente</a:t>
            </a:r>
            <a:r>
              <a:rPr lang="it-IT" altLang="en-US" sz="2800" dirty="0"/>
              <a:t> (quella cioè per cui il </a:t>
            </a:r>
            <a:r>
              <a:rPr lang="it-IT" altLang="en-US" sz="2800" dirty="0" err="1"/>
              <a:t>CMeT</a:t>
            </a:r>
            <a:r>
              <a:rPr lang="it-IT" altLang="en-US" sz="2800" dirty="0"/>
              <a:t> è minimo). </a:t>
            </a:r>
          </a:p>
          <a:p>
            <a:pPr eaLnBrk="1" hangingPunct="1">
              <a:lnSpc>
                <a:spcPct val="80000"/>
              </a:lnSpc>
              <a:tabLst>
                <a:tab pos="333358" algn="l"/>
                <a:tab pos="742913" algn="l"/>
              </a:tabLst>
            </a:pPr>
            <a:r>
              <a:rPr lang="it-IT" altLang="en-US" sz="2800" dirty="0"/>
              <a:t>Nel caso della MC, invece, l’equilibrio di lungo periodo è caratterizzato da un </a:t>
            </a:r>
            <a:r>
              <a:rPr lang="it-IT" altLang="en-US" sz="2800" dirty="0">
                <a:solidFill>
                  <a:srgbClr val="FF0000"/>
                </a:solidFill>
              </a:rPr>
              <a:t>eccesso di capacità produttiva</a:t>
            </a:r>
            <a:r>
              <a:rPr lang="it-IT" altLang="en-US" sz="2800" dirty="0"/>
              <a:t>: l’output di ciascuna impresa è </a:t>
            </a:r>
            <a:r>
              <a:rPr lang="it-IT" altLang="en-US" sz="2800" u="sng" dirty="0"/>
              <a:t>minore</a:t>
            </a:r>
            <a:r>
              <a:rPr lang="it-IT" altLang="en-US" sz="2800" dirty="0"/>
              <a:t> della quantità efficiente.</a:t>
            </a:r>
          </a:p>
          <a:p>
            <a:pPr eaLnBrk="1" hangingPunct="1">
              <a:lnSpc>
                <a:spcPct val="80000"/>
              </a:lnSpc>
              <a:tabLst>
                <a:tab pos="333358" algn="l"/>
                <a:tab pos="742913" algn="l"/>
              </a:tabLst>
            </a:pPr>
            <a:r>
              <a:rPr lang="it-IT" altLang="en-US" sz="2800" dirty="0"/>
              <a:t>Quindi, a differenza di un’impresa PC, un’impresa MC potrebbe incrementare la quantità di equilibrio e contemporaneamente ridurre il costo medio totale. </a:t>
            </a:r>
          </a:p>
          <a:p>
            <a:pPr eaLnBrk="1" hangingPunct="1">
              <a:lnSpc>
                <a:spcPct val="80000"/>
              </a:lnSpc>
              <a:tabLst>
                <a:tab pos="333358" algn="l"/>
                <a:tab pos="742913" algn="l"/>
              </a:tabLst>
            </a:pPr>
            <a:r>
              <a:rPr lang="it-IT" altLang="en-US" sz="2800" dirty="0"/>
              <a:t>Dal punto di vista del benessere sociale l’output è pertanto prodotto a costi più elevati del minimo possibile: l’ottimo sociale </a:t>
            </a:r>
            <a:r>
              <a:rPr lang="it-IT" altLang="en-US" sz="2800" u="sng" dirty="0"/>
              <a:t>non</a:t>
            </a:r>
            <a:r>
              <a:rPr lang="it-IT" altLang="en-US" sz="2800" dirty="0"/>
              <a:t> è raggiunto.</a:t>
            </a:r>
          </a:p>
        </p:txBody>
      </p:sp>
    </p:spTree>
    <p:extLst>
      <p:ext uri="{BB962C8B-B14F-4D97-AF65-F5344CB8AC3E}">
        <p14:creationId xmlns:p14="http://schemas.microsoft.com/office/powerpoint/2010/main" val="91454258"/>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73767">
                                            <p:txEl>
                                              <p:pRg st="2" end="2"/>
                                            </p:txEl>
                                          </p:spTgt>
                                        </p:tgtEl>
                                        <p:attrNameLst>
                                          <p:attrName>style.visibility</p:attrName>
                                        </p:attrNameLst>
                                      </p:cBhvr>
                                      <p:to>
                                        <p:strVal val="visible"/>
                                      </p:to>
                                    </p:set>
                                    <p:animEffect transition="in" filter="checkerboard(across)">
                                      <p:cBhvr>
                                        <p:cTn id="7" dur="500"/>
                                        <p:tgtEl>
                                          <p:spTgt spid="37376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73767">
                                            <p:txEl>
                                              <p:pRg st="3" end="3"/>
                                            </p:txEl>
                                          </p:spTgt>
                                        </p:tgtEl>
                                        <p:attrNameLst>
                                          <p:attrName>style.visibility</p:attrName>
                                        </p:attrNameLst>
                                      </p:cBhvr>
                                      <p:to>
                                        <p:strVal val="visible"/>
                                      </p:to>
                                    </p:set>
                                    <p:animEffect transition="in" filter="checkerboard(across)">
                                      <p:cBhvr>
                                        <p:cTn id="12" dur="500"/>
                                        <p:tgtEl>
                                          <p:spTgt spid="373767">
                                            <p:txEl>
                                              <p:pRg st="3" end="3"/>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73767">
                                            <p:txEl>
                                              <p:pRg st="4" end="4"/>
                                            </p:txEl>
                                          </p:spTgt>
                                        </p:tgtEl>
                                        <p:attrNameLst>
                                          <p:attrName>style.visibility</p:attrName>
                                        </p:attrNameLst>
                                      </p:cBhvr>
                                      <p:to>
                                        <p:strVal val="visible"/>
                                      </p:to>
                                    </p:set>
                                    <p:animEffect transition="in" filter="checkerboard(across)">
                                      <p:cBhvr>
                                        <p:cTn id="15" dur="500"/>
                                        <p:tgtEl>
                                          <p:spTgt spid="373767">
                                            <p:txEl>
                                              <p:pRg st="4" end="4"/>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73767">
                                            <p:txEl>
                                              <p:pRg st="5" end="5"/>
                                            </p:txEl>
                                          </p:spTgt>
                                        </p:tgtEl>
                                        <p:attrNameLst>
                                          <p:attrName>style.visibility</p:attrName>
                                        </p:attrNameLst>
                                      </p:cBhvr>
                                      <p:to>
                                        <p:strVal val="visible"/>
                                      </p:to>
                                    </p:set>
                                    <p:animEffect transition="in" filter="checkerboard(across)">
                                      <p:cBhvr>
                                        <p:cTn id="18" dur="500"/>
                                        <p:tgtEl>
                                          <p:spTgt spid="37376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070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070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070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0710" name="Rectangle 6"/>
          <p:cNvSpPr>
            <a:spLocks noChangeArrowheads="1"/>
          </p:cNvSpPr>
          <p:nvPr/>
        </p:nvSpPr>
        <p:spPr bwMode="auto">
          <a:xfrm>
            <a:off x="5715000" y="5562605"/>
            <a:ext cx="17953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a:t>
            </a:r>
          </a:p>
        </p:txBody>
      </p:sp>
      <p:sp>
        <p:nvSpPr>
          <p:cNvPr id="200711" name="Rectangle 7"/>
          <p:cNvSpPr>
            <a:spLocks noChangeArrowheads="1"/>
          </p:cNvSpPr>
          <p:nvPr/>
        </p:nvSpPr>
        <p:spPr bwMode="auto">
          <a:xfrm>
            <a:off x="3581400" y="1905005"/>
            <a:ext cx="13080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FF0000"/>
                </a:solidFill>
                <a:latin typeface="Arial" panose="020B0604020202020204" pitchFamily="34" charset="0"/>
              </a:rPr>
              <a:t>Impresa MC</a:t>
            </a:r>
          </a:p>
        </p:txBody>
      </p:sp>
      <p:sp>
        <p:nvSpPr>
          <p:cNvPr id="200712" name="Rectangle 8"/>
          <p:cNvSpPr>
            <a:spLocks noChangeArrowheads="1"/>
          </p:cNvSpPr>
          <p:nvPr/>
        </p:nvSpPr>
        <p:spPr bwMode="auto">
          <a:xfrm>
            <a:off x="7543800" y="1905005"/>
            <a:ext cx="126957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FF0000"/>
                </a:solidFill>
                <a:latin typeface="Arial" panose="020B0604020202020204" pitchFamily="34" charset="0"/>
              </a:rPr>
              <a:t>Impresa PC</a:t>
            </a:r>
          </a:p>
        </p:txBody>
      </p:sp>
      <p:sp>
        <p:nvSpPr>
          <p:cNvPr id="200713" name="Rectangle 9"/>
          <p:cNvSpPr>
            <a:spLocks noChangeArrowheads="1"/>
          </p:cNvSpPr>
          <p:nvPr/>
        </p:nvSpPr>
        <p:spPr bwMode="auto">
          <a:xfrm>
            <a:off x="9906000" y="5486405"/>
            <a:ext cx="17953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a:t>
            </a:r>
          </a:p>
        </p:txBody>
      </p:sp>
      <p:sp>
        <p:nvSpPr>
          <p:cNvPr id="200714" name="Rectangle 10"/>
          <p:cNvSpPr>
            <a:spLocks noChangeArrowheads="1"/>
          </p:cNvSpPr>
          <p:nvPr/>
        </p:nvSpPr>
        <p:spPr bwMode="auto">
          <a:xfrm>
            <a:off x="6705600" y="2362205"/>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p>
        </p:txBody>
      </p:sp>
      <p:sp>
        <p:nvSpPr>
          <p:cNvPr id="200715" name="Rectangle 11"/>
          <p:cNvSpPr>
            <a:spLocks noChangeArrowheads="1"/>
          </p:cNvSpPr>
          <p:nvPr/>
        </p:nvSpPr>
        <p:spPr bwMode="auto">
          <a:xfrm>
            <a:off x="9296405" y="3884120"/>
            <a:ext cx="1225551"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P = RM</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(domanda)</a:t>
            </a:r>
          </a:p>
        </p:txBody>
      </p:sp>
      <p:sp>
        <p:nvSpPr>
          <p:cNvPr id="200716" name="Line 12"/>
          <p:cNvSpPr>
            <a:spLocks noChangeShapeType="1"/>
          </p:cNvSpPr>
          <p:nvPr/>
        </p:nvSpPr>
        <p:spPr bwMode="auto">
          <a:xfrm>
            <a:off x="6964369" y="3973520"/>
            <a:ext cx="2428875" cy="158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17" name="Line 13"/>
          <p:cNvSpPr>
            <a:spLocks noChangeShapeType="1"/>
          </p:cNvSpPr>
          <p:nvPr/>
        </p:nvSpPr>
        <p:spPr bwMode="auto">
          <a:xfrm>
            <a:off x="8213727" y="3986215"/>
            <a:ext cx="1588" cy="1497012"/>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18" name="Freeform 14"/>
          <p:cNvSpPr>
            <a:spLocks/>
          </p:cNvSpPr>
          <p:nvPr/>
        </p:nvSpPr>
        <p:spPr bwMode="auto">
          <a:xfrm>
            <a:off x="6945316" y="2339975"/>
            <a:ext cx="3041651" cy="3151188"/>
          </a:xfrm>
          <a:custGeom>
            <a:avLst/>
            <a:gdLst>
              <a:gd name="T0" fmla="*/ 0 w 1916"/>
              <a:gd name="T1" fmla="*/ 0 h 1985"/>
              <a:gd name="T2" fmla="*/ 0 w 1916"/>
              <a:gd name="T3" fmla="*/ 2147483646 h 1985"/>
              <a:gd name="T4" fmla="*/ 2147483646 w 1916"/>
              <a:gd name="T5" fmla="*/ 2147483646 h 1985"/>
              <a:gd name="T6" fmla="*/ 0 60000 65536"/>
              <a:gd name="T7" fmla="*/ 0 60000 65536"/>
              <a:gd name="T8" fmla="*/ 0 60000 65536"/>
            </a:gdLst>
            <a:ahLst/>
            <a:cxnLst>
              <a:cxn ang="T6">
                <a:pos x="T0" y="T1"/>
              </a:cxn>
              <a:cxn ang="T7">
                <a:pos x="T2" y="T3"/>
              </a:cxn>
              <a:cxn ang="T8">
                <a:pos x="T4" y="T5"/>
              </a:cxn>
            </a:cxnLst>
            <a:rect l="0" t="0" r="r" b="b"/>
            <a:pathLst>
              <a:path w="1916" h="1985">
                <a:moveTo>
                  <a:pt x="0" y="0"/>
                </a:moveTo>
                <a:lnTo>
                  <a:pt x="0" y="1984"/>
                </a:lnTo>
                <a:lnTo>
                  <a:pt x="1915" y="1984"/>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19" name="Rectangle 15"/>
          <p:cNvSpPr>
            <a:spLocks noChangeArrowheads="1"/>
          </p:cNvSpPr>
          <p:nvPr/>
        </p:nvSpPr>
        <p:spPr bwMode="auto">
          <a:xfrm>
            <a:off x="9251954" y="2738445"/>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a:t>
            </a:r>
          </a:p>
        </p:txBody>
      </p:sp>
      <p:sp>
        <p:nvSpPr>
          <p:cNvPr id="200720" name="Rectangle 16"/>
          <p:cNvSpPr>
            <a:spLocks noChangeArrowheads="1"/>
          </p:cNvSpPr>
          <p:nvPr/>
        </p:nvSpPr>
        <p:spPr bwMode="auto">
          <a:xfrm>
            <a:off x="9694869" y="2873381"/>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CMeT</a:t>
            </a:r>
          </a:p>
        </p:txBody>
      </p:sp>
      <p:sp>
        <p:nvSpPr>
          <p:cNvPr id="200721" name="Freeform 17"/>
          <p:cNvSpPr>
            <a:spLocks/>
          </p:cNvSpPr>
          <p:nvPr/>
        </p:nvSpPr>
        <p:spPr bwMode="auto">
          <a:xfrm>
            <a:off x="7173913" y="2947988"/>
            <a:ext cx="1041400" cy="1027112"/>
          </a:xfrm>
          <a:custGeom>
            <a:avLst/>
            <a:gdLst>
              <a:gd name="T0" fmla="*/ 0 w 656"/>
              <a:gd name="T1" fmla="*/ 0 h 647"/>
              <a:gd name="T2" fmla="*/ 146169063 w 656"/>
              <a:gd name="T3" fmla="*/ 423386044 h 647"/>
              <a:gd name="T4" fmla="*/ 680442188 w 656"/>
              <a:gd name="T5" fmla="*/ 1204634101 h 647"/>
              <a:gd name="T6" fmla="*/ 1650703138 w 656"/>
              <a:gd name="T7" fmla="*/ 1628020145 h 64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56" h="647">
                <a:moveTo>
                  <a:pt x="0" y="0"/>
                </a:moveTo>
                <a:lnTo>
                  <a:pt x="58" y="168"/>
                </a:lnTo>
                <a:lnTo>
                  <a:pt x="270" y="478"/>
                </a:lnTo>
                <a:lnTo>
                  <a:pt x="655" y="646"/>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22" name="Freeform 18"/>
          <p:cNvSpPr>
            <a:spLocks/>
          </p:cNvSpPr>
          <p:nvPr/>
        </p:nvSpPr>
        <p:spPr bwMode="auto">
          <a:xfrm>
            <a:off x="8213730" y="3194052"/>
            <a:ext cx="1468439" cy="781051"/>
          </a:xfrm>
          <a:custGeom>
            <a:avLst/>
            <a:gdLst>
              <a:gd name="T0" fmla="*/ 0 w 925"/>
              <a:gd name="T1" fmla="*/ 1237397513 h 492"/>
              <a:gd name="T2" fmla="*/ 945059709 w 925"/>
              <a:gd name="T3" fmla="*/ 965220638 h 492"/>
              <a:gd name="T4" fmla="*/ 1819553432 w 925"/>
              <a:gd name="T5" fmla="*/ 423386250 h 492"/>
              <a:gd name="T6" fmla="*/ 2147483646 w 925"/>
              <a:gd name="T7" fmla="*/ 0 h 49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25" h="492">
                <a:moveTo>
                  <a:pt x="0" y="491"/>
                </a:moveTo>
                <a:lnTo>
                  <a:pt x="375" y="383"/>
                </a:lnTo>
                <a:lnTo>
                  <a:pt x="722" y="168"/>
                </a:lnTo>
                <a:lnTo>
                  <a:pt x="924"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23" name="Line 19"/>
          <p:cNvSpPr>
            <a:spLocks noChangeShapeType="1"/>
          </p:cNvSpPr>
          <p:nvPr/>
        </p:nvSpPr>
        <p:spPr bwMode="auto">
          <a:xfrm flipH="1">
            <a:off x="7189797" y="3081339"/>
            <a:ext cx="2097087" cy="1789112"/>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24" name="Freeform 20"/>
          <p:cNvSpPr>
            <a:spLocks/>
          </p:cNvSpPr>
          <p:nvPr/>
        </p:nvSpPr>
        <p:spPr bwMode="auto">
          <a:xfrm>
            <a:off x="8181982" y="3916363"/>
            <a:ext cx="79375" cy="112712"/>
          </a:xfrm>
          <a:custGeom>
            <a:avLst/>
            <a:gdLst>
              <a:gd name="T0" fmla="*/ 50403125 w 50"/>
              <a:gd name="T1" fmla="*/ 176410155 h 71"/>
              <a:gd name="T2" fmla="*/ 98286888 w 50"/>
              <a:gd name="T3" fmla="*/ 176410155 h 71"/>
              <a:gd name="T4" fmla="*/ 123488450 w 50"/>
              <a:gd name="T5" fmla="*/ 146168414 h 71"/>
              <a:gd name="T6" fmla="*/ 123488450 w 50"/>
              <a:gd name="T7" fmla="*/ 85684932 h 71"/>
              <a:gd name="T8" fmla="*/ 123488450 w 50"/>
              <a:gd name="T9" fmla="*/ 57962543 h 71"/>
              <a:gd name="T10" fmla="*/ 98286888 w 50"/>
              <a:gd name="T11" fmla="*/ 27720802 h 71"/>
              <a:gd name="T12" fmla="*/ 50403125 w 50"/>
              <a:gd name="T13" fmla="*/ 0 h 71"/>
              <a:gd name="T14" fmla="*/ 25201563 w 50"/>
              <a:gd name="T15" fmla="*/ 27720802 h 71"/>
              <a:gd name="T16" fmla="*/ 0 w 50"/>
              <a:gd name="T17" fmla="*/ 57962543 h 71"/>
              <a:gd name="T18" fmla="*/ 0 w 50"/>
              <a:gd name="T19" fmla="*/ 85684932 h 71"/>
              <a:gd name="T20" fmla="*/ 0 w 50"/>
              <a:gd name="T21" fmla="*/ 146168414 h 71"/>
              <a:gd name="T22" fmla="*/ 25201563 w 50"/>
              <a:gd name="T23" fmla="*/ 176410155 h 71"/>
              <a:gd name="T24" fmla="*/ 50403125 w 50"/>
              <a:gd name="T25" fmla="*/ 176410155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0" h="71">
                <a:moveTo>
                  <a:pt x="20" y="70"/>
                </a:moveTo>
                <a:lnTo>
                  <a:pt x="39" y="70"/>
                </a:lnTo>
                <a:lnTo>
                  <a:pt x="49" y="58"/>
                </a:lnTo>
                <a:lnTo>
                  <a:pt x="49" y="34"/>
                </a:lnTo>
                <a:lnTo>
                  <a:pt x="49" y="23"/>
                </a:lnTo>
                <a:lnTo>
                  <a:pt x="39" y="11"/>
                </a:lnTo>
                <a:lnTo>
                  <a:pt x="20" y="0"/>
                </a:lnTo>
                <a:lnTo>
                  <a:pt x="10" y="11"/>
                </a:lnTo>
                <a:lnTo>
                  <a:pt x="0" y="23"/>
                </a:lnTo>
                <a:lnTo>
                  <a:pt x="0" y="34"/>
                </a:lnTo>
                <a:lnTo>
                  <a:pt x="0" y="58"/>
                </a:lnTo>
                <a:lnTo>
                  <a:pt x="10" y="70"/>
                </a:lnTo>
                <a:lnTo>
                  <a:pt x="20"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25" name="Rectangle 21"/>
          <p:cNvSpPr>
            <a:spLocks noChangeArrowheads="1"/>
          </p:cNvSpPr>
          <p:nvPr/>
        </p:nvSpPr>
        <p:spPr bwMode="auto">
          <a:xfrm>
            <a:off x="2708513" y="5842003"/>
            <a:ext cx="936154"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Quantità</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prodotta</a:t>
            </a:r>
          </a:p>
        </p:txBody>
      </p:sp>
      <p:sp>
        <p:nvSpPr>
          <p:cNvPr id="200726" name="Rectangle 22"/>
          <p:cNvSpPr>
            <a:spLocks noChangeArrowheads="1"/>
          </p:cNvSpPr>
          <p:nvPr/>
        </p:nvSpPr>
        <p:spPr bwMode="auto">
          <a:xfrm>
            <a:off x="3833676" y="5842003"/>
            <a:ext cx="1013098"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Quantità</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efficiente</a:t>
            </a:r>
          </a:p>
        </p:txBody>
      </p:sp>
      <p:sp>
        <p:nvSpPr>
          <p:cNvPr id="200727" name="Rectangle 23"/>
          <p:cNvSpPr>
            <a:spLocks noChangeArrowheads="1"/>
          </p:cNvSpPr>
          <p:nvPr/>
        </p:nvSpPr>
        <p:spPr bwMode="auto">
          <a:xfrm>
            <a:off x="2514600" y="2362205"/>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p>
        </p:txBody>
      </p:sp>
      <p:sp>
        <p:nvSpPr>
          <p:cNvPr id="200728" name="Rectangle 24"/>
          <p:cNvSpPr>
            <a:spLocks noChangeArrowheads="1"/>
          </p:cNvSpPr>
          <p:nvPr/>
        </p:nvSpPr>
        <p:spPr bwMode="auto">
          <a:xfrm rot="21360000" flipH="1">
            <a:off x="2505919" y="3634200"/>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p>
        </p:txBody>
      </p:sp>
      <p:sp>
        <p:nvSpPr>
          <p:cNvPr id="200729" name="Freeform 25"/>
          <p:cNvSpPr>
            <a:spLocks/>
          </p:cNvSpPr>
          <p:nvPr/>
        </p:nvSpPr>
        <p:spPr bwMode="auto">
          <a:xfrm>
            <a:off x="2743205" y="2339975"/>
            <a:ext cx="3043239" cy="3151188"/>
          </a:xfrm>
          <a:custGeom>
            <a:avLst/>
            <a:gdLst>
              <a:gd name="T0" fmla="*/ 0 w 1917"/>
              <a:gd name="T1" fmla="*/ 0 h 1985"/>
              <a:gd name="T2" fmla="*/ 0 w 1917"/>
              <a:gd name="T3" fmla="*/ 2147483646 h 1985"/>
              <a:gd name="T4" fmla="*/ 2147483646 w 1917"/>
              <a:gd name="T5" fmla="*/ 2147483646 h 1985"/>
              <a:gd name="T6" fmla="*/ 0 60000 65536"/>
              <a:gd name="T7" fmla="*/ 0 60000 65536"/>
              <a:gd name="T8" fmla="*/ 0 60000 65536"/>
            </a:gdLst>
            <a:ahLst/>
            <a:cxnLst>
              <a:cxn ang="T6">
                <a:pos x="T0" y="T1"/>
              </a:cxn>
              <a:cxn ang="T7">
                <a:pos x="T2" y="T3"/>
              </a:cxn>
              <a:cxn ang="T8">
                <a:pos x="T4" y="T5"/>
              </a:cxn>
            </a:cxnLst>
            <a:rect l="0" t="0" r="r" b="b"/>
            <a:pathLst>
              <a:path w="1917" h="1985">
                <a:moveTo>
                  <a:pt x="0" y="0"/>
                </a:moveTo>
                <a:lnTo>
                  <a:pt x="0" y="1984"/>
                </a:lnTo>
                <a:lnTo>
                  <a:pt x="1916" y="1984"/>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30" name="Rectangle 26"/>
          <p:cNvSpPr>
            <a:spLocks noChangeArrowheads="1"/>
          </p:cNvSpPr>
          <p:nvPr/>
        </p:nvSpPr>
        <p:spPr bwMode="auto">
          <a:xfrm>
            <a:off x="4724400" y="4495805"/>
            <a:ext cx="1051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Domanda</a:t>
            </a:r>
          </a:p>
        </p:txBody>
      </p:sp>
      <p:sp>
        <p:nvSpPr>
          <p:cNvPr id="200731" name="Freeform 27"/>
          <p:cNvSpPr>
            <a:spLocks/>
          </p:cNvSpPr>
          <p:nvPr/>
        </p:nvSpPr>
        <p:spPr bwMode="auto">
          <a:xfrm>
            <a:off x="2743202" y="3781428"/>
            <a:ext cx="749300" cy="1709739"/>
          </a:xfrm>
          <a:custGeom>
            <a:avLst/>
            <a:gdLst>
              <a:gd name="T0" fmla="*/ 0 w 472"/>
              <a:gd name="T1" fmla="*/ 0 h 1077"/>
              <a:gd name="T2" fmla="*/ 1186994388 w 472"/>
              <a:gd name="T3" fmla="*/ 0 h 1077"/>
              <a:gd name="T4" fmla="*/ 1186994388 w 472"/>
              <a:gd name="T5" fmla="*/ 2147483646 h 1077"/>
              <a:gd name="T6" fmla="*/ 0 60000 65536"/>
              <a:gd name="T7" fmla="*/ 0 60000 65536"/>
              <a:gd name="T8" fmla="*/ 0 60000 65536"/>
            </a:gdLst>
            <a:ahLst/>
            <a:cxnLst>
              <a:cxn ang="T6">
                <a:pos x="T0" y="T1"/>
              </a:cxn>
              <a:cxn ang="T7">
                <a:pos x="T2" y="T3"/>
              </a:cxn>
              <a:cxn ang="T8">
                <a:pos x="T4" y="T5"/>
              </a:cxn>
            </a:cxnLst>
            <a:rect l="0" t="0" r="r" b="b"/>
            <a:pathLst>
              <a:path w="472" h="1077">
                <a:moveTo>
                  <a:pt x="0" y="0"/>
                </a:moveTo>
                <a:lnTo>
                  <a:pt x="471" y="0"/>
                </a:lnTo>
                <a:lnTo>
                  <a:pt x="471" y="1076"/>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32" name="Line 28"/>
          <p:cNvSpPr>
            <a:spLocks noChangeShapeType="1"/>
          </p:cNvSpPr>
          <p:nvPr/>
        </p:nvSpPr>
        <p:spPr bwMode="auto">
          <a:xfrm>
            <a:off x="4027495" y="3986215"/>
            <a:ext cx="1587" cy="1497012"/>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33" name="Line 29"/>
          <p:cNvSpPr>
            <a:spLocks noChangeShapeType="1"/>
          </p:cNvSpPr>
          <p:nvPr/>
        </p:nvSpPr>
        <p:spPr bwMode="auto">
          <a:xfrm>
            <a:off x="2935288" y="3328997"/>
            <a:ext cx="1955800" cy="1597025"/>
          </a:xfrm>
          <a:prstGeom prst="line">
            <a:avLst/>
          </a:prstGeom>
          <a:noFill/>
          <a:ln w="28575">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34" name="Line 30"/>
          <p:cNvSpPr>
            <a:spLocks noChangeShapeType="1"/>
          </p:cNvSpPr>
          <p:nvPr/>
        </p:nvSpPr>
        <p:spPr bwMode="auto">
          <a:xfrm>
            <a:off x="2967039" y="3517900"/>
            <a:ext cx="747712" cy="12954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grpSp>
        <p:nvGrpSpPr>
          <p:cNvPr id="375839" name="Group 31"/>
          <p:cNvGrpSpPr>
            <a:grpSpLocks/>
          </p:cNvGrpSpPr>
          <p:nvPr/>
        </p:nvGrpSpPr>
        <p:grpSpPr bwMode="auto">
          <a:xfrm>
            <a:off x="3476628" y="5289554"/>
            <a:ext cx="566739" cy="133351"/>
            <a:chOff x="1230" y="3332"/>
            <a:chExt cx="357" cy="84"/>
          </a:xfrm>
        </p:grpSpPr>
        <p:sp>
          <p:nvSpPr>
            <p:cNvPr id="200755" name="Freeform 32"/>
            <p:cNvSpPr>
              <a:spLocks/>
            </p:cNvSpPr>
            <p:nvPr/>
          </p:nvSpPr>
          <p:spPr bwMode="auto">
            <a:xfrm>
              <a:off x="1230" y="3379"/>
              <a:ext cx="39" cy="37"/>
            </a:xfrm>
            <a:custGeom>
              <a:avLst/>
              <a:gdLst>
                <a:gd name="T0" fmla="*/ 0 w 39"/>
                <a:gd name="T1" fmla="*/ 36 h 37"/>
                <a:gd name="T2" fmla="*/ 0 w 39"/>
                <a:gd name="T3" fmla="*/ 24 h 37"/>
                <a:gd name="T4" fmla="*/ 19 w 39"/>
                <a:gd name="T5" fmla="*/ 0 h 37"/>
                <a:gd name="T6" fmla="*/ 38 w 39"/>
                <a:gd name="T7" fmla="*/ 0 h 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 h="37">
                  <a:moveTo>
                    <a:pt x="0" y="36"/>
                  </a:moveTo>
                  <a:lnTo>
                    <a:pt x="0" y="24"/>
                  </a:lnTo>
                  <a:lnTo>
                    <a:pt x="19" y="0"/>
                  </a:lnTo>
                  <a:lnTo>
                    <a:pt x="38"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56" name="Freeform 33"/>
            <p:cNvSpPr>
              <a:spLocks/>
            </p:cNvSpPr>
            <p:nvPr/>
          </p:nvSpPr>
          <p:spPr bwMode="auto">
            <a:xfrm>
              <a:off x="1268" y="3378"/>
              <a:ext cx="107" cy="1"/>
            </a:xfrm>
            <a:custGeom>
              <a:avLst/>
              <a:gdLst>
                <a:gd name="T0" fmla="*/ 0 w 107"/>
                <a:gd name="T1" fmla="*/ 0 h 1"/>
                <a:gd name="T2" fmla="*/ 29 w 107"/>
                <a:gd name="T3" fmla="*/ 0 h 1"/>
                <a:gd name="T4" fmla="*/ 77 w 107"/>
                <a:gd name="T5" fmla="*/ 0 h 1"/>
                <a:gd name="T6" fmla="*/ 106 w 107"/>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7" h="1">
                  <a:moveTo>
                    <a:pt x="0" y="0"/>
                  </a:moveTo>
                  <a:lnTo>
                    <a:pt x="29" y="0"/>
                  </a:lnTo>
                  <a:lnTo>
                    <a:pt x="77" y="0"/>
                  </a:lnTo>
                  <a:lnTo>
                    <a:pt x="106"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57" name="Freeform 34"/>
            <p:cNvSpPr>
              <a:spLocks/>
            </p:cNvSpPr>
            <p:nvPr/>
          </p:nvSpPr>
          <p:spPr bwMode="auto">
            <a:xfrm>
              <a:off x="1374" y="3332"/>
              <a:ext cx="30" cy="48"/>
            </a:xfrm>
            <a:custGeom>
              <a:avLst/>
              <a:gdLst>
                <a:gd name="T0" fmla="*/ 0 w 30"/>
                <a:gd name="T1" fmla="*/ 47 h 48"/>
                <a:gd name="T2" fmla="*/ 10 w 30"/>
                <a:gd name="T3" fmla="*/ 35 h 48"/>
                <a:gd name="T4" fmla="*/ 29 w 30"/>
                <a:gd name="T5" fmla="*/ 24 h 48"/>
                <a:gd name="T6" fmla="*/ 29 w 30"/>
                <a:gd name="T7" fmla="*/ 0 h 4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 h="48">
                  <a:moveTo>
                    <a:pt x="0" y="47"/>
                  </a:moveTo>
                  <a:lnTo>
                    <a:pt x="10" y="35"/>
                  </a:lnTo>
                  <a:lnTo>
                    <a:pt x="29" y="24"/>
                  </a:lnTo>
                  <a:lnTo>
                    <a:pt x="29"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58" name="Freeform 35"/>
            <p:cNvSpPr>
              <a:spLocks/>
            </p:cNvSpPr>
            <p:nvPr/>
          </p:nvSpPr>
          <p:spPr bwMode="auto">
            <a:xfrm>
              <a:off x="1403" y="3332"/>
              <a:ext cx="30" cy="48"/>
            </a:xfrm>
            <a:custGeom>
              <a:avLst/>
              <a:gdLst>
                <a:gd name="T0" fmla="*/ 0 w 30"/>
                <a:gd name="T1" fmla="*/ 0 h 48"/>
                <a:gd name="T2" fmla="*/ 10 w 30"/>
                <a:gd name="T3" fmla="*/ 24 h 48"/>
                <a:gd name="T4" fmla="*/ 19 w 30"/>
                <a:gd name="T5" fmla="*/ 35 h 48"/>
                <a:gd name="T6" fmla="*/ 29 w 30"/>
                <a:gd name="T7" fmla="*/ 47 h 4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 h="48">
                  <a:moveTo>
                    <a:pt x="0" y="0"/>
                  </a:moveTo>
                  <a:lnTo>
                    <a:pt x="10" y="24"/>
                  </a:lnTo>
                  <a:lnTo>
                    <a:pt x="19" y="35"/>
                  </a:lnTo>
                  <a:lnTo>
                    <a:pt x="29" y="47"/>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59" name="Freeform 36"/>
            <p:cNvSpPr>
              <a:spLocks/>
            </p:cNvSpPr>
            <p:nvPr/>
          </p:nvSpPr>
          <p:spPr bwMode="auto">
            <a:xfrm>
              <a:off x="1432" y="3378"/>
              <a:ext cx="116" cy="1"/>
            </a:xfrm>
            <a:custGeom>
              <a:avLst/>
              <a:gdLst>
                <a:gd name="T0" fmla="*/ 0 w 116"/>
                <a:gd name="T1" fmla="*/ 0 h 1"/>
                <a:gd name="T2" fmla="*/ 29 w 116"/>
                <a:gd name="T3" fmla="*/ 0 h 1"/>
                <a:gd name="T4" fmla="*/ 86 w 116"/>
                <a:gd name="T5" fmla="*/ 0 h 1"/>
                <a:gd name="T6" fmla="*/ 115 w 116"/>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6" h="1">
                  <a:moveTo>
                    <a:pt x="0" y="0"/>
                  </a:moveTo>
                  <a:lnTo>
                    <a:pt x="29" y="0"/>
                  </a:lnTo>
                  <a:lnTo>
                    <a:pt x="86" y="0"/>
                  </a:lnTo>
                  <a:lnTo>
                    <a:pt x="115"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60" name="Freeform 37"/>
            <p:cNvSpPr>
              <a:spLocks/>
            </p:cNvSpPr>
            <p:nvPr/>
          </p:nvSpPr>
          <p:spPr bwMode="auto">
            <a:xfrm>
              <a:off x="1547" y="3379"/>
              <a:ext cx="40" cy="37"/>
            </a:xfrm>
            <a:custGeom>
              <a:avLst/>
              <a:gdLst>
                <a:gd name="T0" fmla="*/ 0 w 40"/>
                <a:gd name="T1" fmla="*/ 0 h 37"/>
                <a:gd name="T2" fmla="*/ 19 w 40"/>
                <a:gd name="T3" fmla="*/ 0 h 37"/>
                <a:gd name="T4" fmla="*/ 29 w 40"/>
                <a:gd name="T5" fmla="*/ 24 h 37"/>
                <a:gd name="T6" fmla="*/ 39 w 40"/>
                <a:gd name="T7" fmla="*/ 36 h 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0" h="37">
                  <a:moveTo>
                    <a:pt x="0" y="0"/>
                  </a:moveTo>
                  <a:lnTo>
                    <a:pt x="19" y="0"/>
                  </a:lnTo>
                  <a:lnTo>
                    <a:pt x="29" y="24"/>
                  </a:lnTo>
                  <a:lnTo>
                    <a:pt x="39" y="36"/>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sp>
        <p:nvSpPr>
          <p:cNvPr id="200736" name="Rectangle 38"/>
          <p:cNvSpPr>
            <a:spLocks noChangeArrowheads="1"/>
          </p:cNvSpPr>
          <p:nvPr/>
        </p:nvSpPr>
        <p:spPr bwMode="auto">
          <a:xfrm>
            <a:off x="4948242" y="2738445"/>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a:t>
            </a:r>
          </a:p>
        </p:txBody>
      </p:sp>
      <p:sp>
        <p:nvSpPr>
          <p:cNvPr id="200737" name="Rectangle 39"/>
          <p:cNvSpPr>
            <a:spLocks noChangeArrowheads="1"/>
          </p:cNvSpPr>
          <p:nvPr/>
        </p:nvSpPr>
        <p:spPr bwMode="auto">
          <a:xfrm>
            <a:off x="5492754" y="2873381"/>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CMeT</a:t>
            </a:r>
          </a:p>
        </p:txBody>
      </p:sp>
      <p:sp>
        <p:nvSpPr>
          <p:cNvPr id="200738" name="Freeform 40"/>
          <p:cNvSpPr>
            <a:spLocks/>
          </p:cNvSpPr>
          <p:nvPr/>
        </p:nvSpPr>
        <p:spPr bwMode="auto">
          <a:xfrm>
            <a:off x="2978151" y="2927354"/>
            <a:ext cx="1041400" cy="1047751"/>
          </a:xfrm>
          <a:custGeom>
            <a:avLst/>
            <a:gdLst>
              <a:gd name="T0" fmla="*/ 0 w 656"/>
              <a:gd name="T1" fmla="*/ 0 h 660"/>
              <a:gd name="T2" fmla="*/ 146169063 w 656"/>
              <a:gd name="T3" fmla="*/ 423386250 h 660"/>
              <a:gd name="T4" fmla="*/ 680442188 w 656"/>
              <a:gd name="T5" fmla="*/ 1237397513 h 660"/>
              <a:gd name="T6" fmla="*/ 1650703138 w 656"/>
              <a:gd name="T7" fmla="*/ 1660783763 h 6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56" h="660">
                <a:moveTo>
                  <a:pt x="0" y="0"/>
                </a:moveTo>
                <a:lnTo>
                  <a:pt x="58" y="168"/>
                </a:lnTo>
                <a:lnTo>
                  <a:pt x="270" y="491"/>
                </a:lnTo>
                <a:lnTo>
                  <a:pt x="655" y="659"/>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39" name="Freeform 41"/>
          <p:cNvSpPr>
            <a:spLocks/>
          </p:cNvSpPr>
          <p:nvPr/>
        </p:nvSpPr>
        <p:spPr bwMode="auto">
          <a:xfrm>
            <a:off x="4017970" y="3176588"/>
            <a:ext cx="1468437" cy="798512"/>
          </a:xfrm>
          <a:custGeom>
            <a:avLst/>
            <a:gdLst>
              <a:gd name="T0" fmla="*/ 0 w 925"/>
              <a:gd name="T1" fmla="*/ 1265117645 h 503"/>
              <a:gd name="T2" fmla="*/ 945057478 w 925"/>
              <a:gd name="T3" fmla="*/ 992940941 h 503"/>
              <a:gd name="T4" fmla="*/ 1819552193 w 925"/>
              <a:gd name="T5" fmla="*/ 451106893 h 503"/>
              <a:gd name="T6" fmla="*/ 2147483646 w 925"/>
              <a:gd name="T7" fmla="*/ 0 h 50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25" h="503">
                <a:moveTo>
                  <a:pt x="0" y="502"/>
                </a:moveTo>
                <a:lnTo>
                  <a:pt x="375" y="394"/>
                </a:lnTo>
                <a:lnTo>
                  <a:pt x="722" y="179"/>
                </a:lnTo>
                <a:lnTo>
                  <a:pt x="924"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40" name="Line 42"/>
          <p:cNvSpPr>
            <a:spLocks noChangeShapeType="1"/>
          </p:cNvSpPr>
          <p:nvPr/>
        </p:nvSpPr>
        <p:spPr bwMode="auto">
          <a:xfrm flipH="1">
            <a:off x="2995613" y="3081342"/>
            <a:ext cx="2082800" cy="1770063"/>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41" name="Freeform 43"/>
          <p:cNvSpPr>
            <a:spLocks/>
          </p:cNvSpPr>
          <p:nvPr/>
        </p:nvSpPr>
        <p:spPr bwMode="auto">
          <a:xfrm>
            <a:off x="3444882" y="4389439"/>
            <a:ext cx="93663" cy="114300"/>
          </a:xfrm>
          <a:custGeom>
            <a:avLst/>
            <a:gdLst>
              <a:gd name="T0" fmla="*/ 73085715 w 59"/>
              <a:gd name="T1" fmla="*/ 178931888 h 72"/>
              <a:gd name="T2" fmla="*/ 98287412 w 59"/>
              <a:gd name="T3" fmla="*/ 148690013 h 72"/>
              <a:gd name="T4" fmla="*/ 120968146 w 59"/>
              <a:gd name="T5" fmla="*/ 120967500 h 72"/>
              <a:gd name="T6" fmla="*/ 146169843 w 59"/>
              <a:gd name="T7" fmla="*/ 90725625 h 72"/>
              <a:gd name="T8" fmla="*/ 120968146 w 59"/>
              <a:gd name="T9" fmla="*/ 30241875 h 72"/>
              <a:gd name="T10" fmla="*/ 98287412 w 59"/>
              <a:gd name="T11" fmla="*/ 0 h 72"/>
              <a:gd name="T12" fmla="*/ 73085715 w 59"/>
              <a:gd name="T13" fmla="*/ 0 h 72"/>
              <a:gd name="T14" fmla="*/ 25201697 w 59"/>
              <a:gd name="T15" fmla="*/ 0 h 72"/>
              <a:gd name="T16" fmla="*/ 0 w 59"/>
              <a:gd name="T17" fmla="*/ 30241875 h 72"/>
              <a:gd name="T18" fmla="*/ 0 w 59"/>
              <a:gd name="T19" fmla="*/ 90725625 h 72"/>
              <a:gd name="T20" fmla="*/ 0 w 59"/>
              <a:gd name="T21" fmla="*/ 120967500 h 72"/>
              <a:gd name="T22" fmla="*/ 25201697 w 59"/>
              <a:gd name="T23" fmla="*/ 148690013 h 72"/>
              <a:gd name="T24" fmla="*/ 73085715 w 59"/>
              <a:gd name="T25" fmla="*/ 178931888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72">
                <a:moveTo>
                  <a:pt x="29" y="71"/>
                </a:moveTo>
                <a:lnTo>
                  <a:pt x="39" y="59"/>
                </a:lnTo>
                <a:lnTo>
                  <a:pt x="48" y="48"/>
                </a:lnTo>
                <a:lnTo>
                  <a:pt x="58" y="36"/>
                </a:lnTo>
                <a:lnTo>
                  <a:pt x="48" y="12"/>
                </a:lnTo>
                <a:lnTo>
                  <a:pt x="39" y="0"/>
                </a:lnTo>
                <a:lnTo>
                  <a:pt x="29" y="0"/>
                </a:lnTo>
                <a:lnTo>
                  <a:pt x="10" y="0"/>
                </a:lnTo>
                <a:lnTo>
                  <a:pt x="0" y="12"/>
                </a:lnTo>
                <a:lnTo>
                  <a:pt x="0" y="36"/>
                </a:lnTo>
                <a:lnTo>
                  <a:pt x="0" y="48"/>
                </a:lnTo>
                <a:lnTo>
                  <a:pt x="10" y="59"/>
                </a:lnTo>
                <a:lnTo>
                  <a:pt x="29" y="7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42" name="Freeform 44"/>
          <p:cNvSpPr>
            <a:spLocks/>
          </p:cNvSpPr>
          <p:nvPr/>
        </p:nvSpPr>
        <p:spPr bwMode="auto">
          <a:xfrm>
            <a:off x="3979866" y="3916363"/>
            <a:ext cx="93663" cy="112712"/>
          </a:xfrm>
          <a:custGeom>
            <a:avLst/>
            <a:gdLst>
              <a:gd name="T0" fmla="*/ 73083347 w 59"/>
              <a:gd name="T1" fmla="*/ 176410155 h 71"/>
              <a:gd name="T2" fmla="*/ 98284775 w 59"/>
              <a:gd name="T3" fmla="*/ 146168414 h 71"/>
              <a:gd name="T4" fmla="*/ 120966854 w 59"/>
              <a:gd name="T5" fmla="*/ 118446025 h 71"/>
              <a:gd name="T6" fmla="*/ 146168282 w 59"/>
              <a:gd name="T7" fmla="*/ 85684932 h 71"/>
              <a:gd name="T8" fmla="*/ 120966854 w 59"/>
              <a:gd name="T9" fmla="*/ 27720802 h 71"/>
              <a:gd name="T10" fmla="*/ 98284775 w 59"/>
              <a:gd name="T11" fmla="*/ 0 h 71"/>
              <a:gd name="T12" fmla="*/ 73083347 w 59"/>
              <a:gd name="T13" fmla="*/ 0 h 71"/>
              <a:gd name="T14" fmla="*/ 25201428 w 59"/>
              <a:gd name="T15" fmla="*/ 0 h 71"/>
              <a:gd name="T16" fmla="*/ 0 w 59"/>
              <a:gd name="T17" fmla="*/ 27720802 h 71"/>
              <a:gd name="T18" fmla="*/ 0 w 59"/>
              <a:gd name="T19" fmla="*/ 85684932 h 71"/>
              <a:gd name="T20" fmla="*/ 0 w 59"/>
              <a:gd name="T21" fmla="*/ 118446025 h 71"/>
              <a:gd name="T22" fmla="*/ 25201428 w 59"/>
              <a:gd name="T23" fmla="*/ 146168414 h 71"/>
              <a:gd name="T24" fmla="*/ 73083347 w 59"/>
              <a:gd name="T25" fmla="*/ 176410155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71">
                <a:moveTo>
                  <a:pt x="29" y="70"/>
                </a:moveTo>
                <a:lnTo>
                  <a:pt x="39" y="58"/>
                </a:lnTo>
                <a:lnTo>
                  <a:pt x="48" y="47"/>
                </a:lnTo>
                <a:lnTo>
                  <a:pt x="58" y="34"/>
                </a:lnTo>
                <a:lnTo>
                  <a:pt x="48" y="11"/>
                </a:lnTo>
                <a:lnTo>
                  <a:pt x="39" y="0"/>
                </a:lnTo>
                <a:lnTo>
                  <a:pt x="29" y="0"/>
                </a:lnTo>
                <a:lnTo>
                  <a:pt x="10" y="0"/>
                </a:lnTo>
                <a:lnTo>
                  <a:pt x="0" y="11"/>
                </a:lnTo>
                <a:lnTo>
                  <a:pt x="0" y="34"/>
                </a:lnTo>
                <a:lnTo>
                  <a:pt x="0" y="47"/>
                </a:lnTo>
                <a:lnTo>
                  <a:pt x="10" y="58"/>
                </a:lnTo>
                <a:lnTo>
                  <a:pt x="29"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0743" name="Freeform 45"/>
          <p:cNvSpPr>
            <a:spLocks/>
          </p:cNvSpPr>
          <p:nvPr/>
        </p:nvSpPr>
        <p:spPr bwMode="auto">
          <a:xfrm>
            <a:off x="3444882" y="3727452"/>
            <a:ext cx="93663" cy="95251"/>
          </a:xfrm>
          <a:custGeom>
            <a:avLst/>
            <a:gdLst>
              <a:gd name="T0" fmla="*/ 73085715 w 59"/>
              <a:gd name="T1" fmla="*/ 148690013 h 60"/>
              <a:gd name="T2" fmla="*/ 98287412 w 59"/>
              <a:gd name="T3" fmla="*/ 148690013 h 60"/>
              <a:gd name="T4" fmla="*/ 120968146 w 59"/>
              <a:gd name="T5" fmla="*/ 118448138 h 60"/>
              <a:gd name="T6" fmla="*/ 146169843 w 59"/>
              <a:gd name="T7" fmla="*/ 90725625 h 60"/>
              <a:gd name="T8" fmla="*/ 120968146 w 59"/>
              <a:gd name="T9" fmla="*/ 30241875 h 60"/>
              <a:gd name="T10" fmla="*/ 98287412 w 59"/>
              <a:gd name="T11" fmla="*/ 0 h 60"/>
              <a:gd name="T12" fmla="*/ 73085715 w 59"/>
              <a:gd name="T13" fmla="*/ 0 h 60"/>
              <a:gd name="T14" fmla="*/ 47884018 w 59"/>
              <a:gd name="T15" fmla="*/ 0 h 60"/>
              <a:gd name="T16" fmla="*/ 25201697 w 59"/>
              <a:gd name="T17" fmla="*/ 30241875 h 60"/>
              <a:gd name="T18" fmla="*/ 0 w 59"/>
              <a:gd name="T19" fmla="*/ 90725625 h 60"/>
              <a:gd name="T20" fmla="*/ 25201697 w 59"/>
              <a:gd name="T21" fmla="*/ 118448138 h 60"/>
              <a:gd name="T22" fmla="*/ 47884018 w 59"/>
              <a:gd name="T23" fmla="*/ 148690013 h 60"/>
              <a:gd name="T24" fmla="*/ 73085715 w 59"/>
              <a:gd name="T25" fmla="*/ 148690013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29" y="59"/>
                </a:moveTo>
                <a:lnTo>
                  <a:pt x="39" y="59"/>
                </a:lnTo>
                <a:lnTo>
                  <a:pt x="48" y="47"/>
                </a:lnTo>
                <a:lnTo>
                  <a:pt x="58" y="36"/>
                </a:lnTo>
                <a:lnTo>
                  <a:pt x="48" y="12"/>
                </a:lnTo>
                <a:lnTo>
                  <a:pt x="39" y="0"/>
                </a:lnTo>
                <a:lnTo>
                  <a:pt x="29" y="0"/>
                </a:lnTo>
                <a:lnTo>
                  <a:pt x="19" y="0"/>
                </a:lnTo>
                <a:lnTo>
                  <a:pt x="10" y="12"/>
                </a:lnTo>
                <a:lnTo>
                  <a:pt x="0" y="36"/>
                </a:lnTo>
                <a:lnTo>
                  <a:pt x="10" y="47"/>
                </a:lnTo>
                <a:lnTo>
                  <a:pt x="19" y="59"/>
                </a:lnTo>
                <a:lnTo>
                  <a:pt x="29" y="5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75854" name="Rectangle 46"/>
          <p:cNvSpPr>
            <a:spLocks noChangeArrowheads="1"/>
          </p:cNvSpPr>
          <p:nvPr/>
        </p:nvSpPr>
        <p:spPr bwMode="auto">
          <a:xfrm>
            <a:off x="4724409" y="5105406"/>
            <a:ext cx="1960473"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600" b="1">
                <a:solidFill>
                  <a:srgbClr val="000000"/>
                </a:solidFill>
                <a:latin typeface="Arial" panose="020B0604020202020204" pitchFamily="34" charset="0"/>
              </a:rPr>
              <a:t>Capacità in eccesso</a:t>
            </a:r>
          </a:p>
        </p:txBody>
      </p:sp>
      <p:sp>
        <p:nvSpPr>
          <p:cNvPr id="375855" name="Line 47"/>
          <p:cNvSpPr>
            <a:spLocks noChangeShapeType="1"/>
          </p:cNvSpPr>
          <p:nvPr/>
        </p:nvSpPr>
        <p:spPr bwMode="auto">
          <a:xfrm flipH="1">
            <a:off x="3733800" y="5257800"/>
            <a:ext cx="9906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46" name="Line 48"/>
          <p:cNvSpPr>
            <a:spLocks noChangeShapeType="1"/>
          </p:cNvSpPr>
          <p:nvPr/>
        </p:nvSpPr>
        <p:spPr bwMode="auto">
          <a:xfrm flipV="1">
            <a:off x="3244852" y="5543552"/>
            <a:ext cx="211139" cy="19685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47" name="Line 49"/>
          <p:cNvSpPr>
            <a:spLocks noChangeShapeType="1"/>
          </p:cNvSpPr>
          <p:nvPr/>
        </p:nvSpPr>
        <p:spPr bwMode="auto">
          <a:xfrm flipH="1" flipV="1">
            <a:off x="4070352" y="5543552"/>
            <a:ext cx="236539" cy="19685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48" name="Rectangle 50"/>
          <p:cNvSpPr>
            <a:spLocks noChangeArrowheads="1"/>
          </p:cNvSpPr>
          <p:nvPr/>
        </p:nvSpPr>
        <p:spPr bwMode="auto">
          <a:xfrm>
            <a:off x="6114893" y="3823116"/>
            <a:ext cx="77168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spcBef>
                <a:spcPct val="0"/>
              </a:spcBef>
              <a:spcAft>
                <a:spcPct val="0"/>
              </a:spcAft>
              <a:buFontTx/>
              <a:buNone/>
            </a:pPr>
            <a:r>
              <a:rPr lang="it-IT" altLang="en-US" sz="1800" b="1">
                <a:solidFill>
                  <a:srgbClr val="000000"/>
                </a:solidFill>
                <a:latin typeface="Arial" panose="020B0604020202020204" pitchFamily="34" charset="0"/>
              </a:rPr>
              <a:t>P = CM</a:t>
            </a:r>
          </a:p>
        </p:txBody>
      </p:sp>
      <p:sp>
        <p:nvSpPr>
          <p:cNvPr id="200749" name="Line 51"/>
          <p:cNvSpPr>
            <a:spLocks noChangeShapeType="1"/>
          </p:cNvSpPr>
          <p:nvPr/>
        </p:nvSpPr>
        <p:spPr bwMode="auto">
          <a:xfrm flipV="1">
            <a:off x="7961315" y="5588000"/>
            <a:ext cx="215900" cy="21748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grpSp>
        <p:nvGrpSpPr>
          <p:cNvPr id="200750" name="Group 52"/>
          <p:cNvGrpSpPr>
            <a:grpSpLocks/>
          </p:cNvGrpSpPr>
          <p:nvPr/>
        </p:nvGrpSpPr>
        <p:grpSpPr bwMode="auto">
          <a:xfrm>
            <a:off x="7151687" y="5841994"/>
            <a:ext cx="2162173" cy="471488"/>
            <a:chOff x="3545" y="3680"/>
            <a:chExt cx="1362" cy="297"/>
          </a:xfrm>
        </p:grpSpPr>
        <p:sp>
          <p:nvSpPr>
            <p:cNvPr id="200753" name="Rectangle 53"/>
            <p:cNvSpPr>
              <a:spLocks noChangeArrowheads="1"/>
            </p:cNvSpPr>
            <p:nvPr/>
          </p:nvSpPr>
          <p:spPr bwMode="auto">
            <a:xfrm>
              <a:off x="3545" y="3680"/>
              <a:ext cx="638" cy="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Quantità</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prodottta</a:t>
              </a:r>
            </a:p>
          </p:txBody>
        </p:sp>
        <p:sp>
          <p:nvSpPr>
            <p:cNvPr id="200754" name="Rectangle 54"/>
            <p:cNvSpPr>
              <a:spLocks noChangeArrowheads="1"/>
            </p:cNvSpPr>
            <p:nvPr/>
          </p:nvSpPr>
          <p:spPr bwMode="auto">
            <a:xfrm>
              <a:off x="4192" y="3680"/>
              <a:ext cx="715" cy="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 Quantità</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efficiente</a:t>
              </a:r>
            </a:p>
          </p:txBody>
        </p:sp>
      </p:grpSp>
      <p:sp>
        <p:nvSpPr>
          <p:cNvPr id="200751" name="Line 55"/>
          <p:cNvSpPr>
            <a:spLocks noChangeShapeType="1"/>
          </p:cNvSpPr>
          <p:nvPr/>
        </p:nvSpPr>
        <p:spPr bwMode="auto">
          <a:xfrm flipH="1" flipV="1">
            <a:off x="8234366" y="5581656"/>
            <a:ext cx="184151" cy="21272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0752" name="Text Box 56"/>
          <p:cNvSpPr txBox="1">
            <a:spLocks noChangeArrowheads="1"/>
          </p:cNvSpPr>
          <p:nvPr/>
        </p:nvSpPr>
        <p:spPr bwMode="auto">
          <a:xfrm>
            <a:off x="3657607" y="4572004"/>
            <a:ext cx="60801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rPr>
              <a:t>RM</a:t>
            </a:r>
            <a:endParaRPr lang="it-IT" altLang="en-US" sz="2400">
              <a:solidFill>
                <a:srgbClr val="000000"/>
              </a:solidFill>
            </a:endParaRPr>
          </a:p>
        </p:txBody>
      </p:sp>
    </p:spTree>
    <p:extLst>
      <p:ext uri="{BB962C8B-B14F-4D97-AF65-F5344CB8AC3E}">
        <p14:creationId xmlns:p14="http://schemas.microsoft.com/office/powerpoint/2010/main" val="104696001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75855"/>
                                        </p:tgtEl>
                                        <p:attrNameLst>
                                          <p:attrName>style.visibility</p:attrName>
                                        </p:attrNameLst>
                                      </p:cBhvr>
                                      <p:to>
                                        <p:strVal val="visible"/>
                                      </p:to>
                                    </p:set>
                                    <p:animEffect transition="in" filter="checkerboard(across)">
                                      <p:cBhvr>
                                        <p:cTn id="7" dur="500"/>
                                        <p:tgtEl>
                                          <p:spTgt spid="37585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75854"/>
                                        </p:tgtEl>
                                        <p:attrNameLst>
                                          <p:attrName>style.visibility</p:attrName>
                                        </p:attrNameLst>
                                      </p:cBhvr>
                                      <p:to>
                                        <p:strVal val="visible"/>
                                      </p:to>
                                    </p:set>
                                    <p:animEffect transition="in" filter="checkerboard(across)">
                                      <p:cBhvr>
                                        <p:cTn id="10" dur="500"/>
                                        <p:tgtEl>
                                          <p:spTgt spid="375854"/>
                                        </p:tgtEl>
                                      </p:cBhvr>
                                    </p:animEffect>
                                  </p:childTnLst>
                                </p:cTn>
                              </p:par>
                              <p:par>
                                <p:cTn id="11" presetID="5" presetClass="entr" presetSubtype="10" fill="hold" nodeType="withEffect">
                                  <p:stCondLst>
                                    <p:cond delay="0"/>
                                  </p:stCondLst>
                                  <p:childTnLst>
                                    <p:set>
                                      <p:cBhvr>
                                        <p:cTn id="12" dur="1" fill="hold">
                                          <p:stCondLst>
                                            <p:cond delay="0"/>
                                          </p:stCondLst>
                                        </p:cTn>
                                        <p:tgtEl>
                                          <p:spTgt spid="375839"/>
                                        </p:tgtEl>
                                        <p:attrNameLst>
                                          <p:attrName>style.visibility</p:attrName>
                                        </p:attrNameLst>
                                      </p:cBhvr>
                                      <p:to>
                                        <p:strVal val="visible"/>
                                      </p:to>
                                    </p:set>
                                    <p:animEffect transition="in" filter="checkerboard(across)">
                                      <p:cBhvr>
                                        <p:cTn id="13" dur="500"/>
                                        <p:tgtEl>
                                          <p:spTgt spid="3758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54" grpId="0"/>
      <p:bldP spid="375855"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8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8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8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9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9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92"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93"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18794" name="Rectangle 10"/>
          <p:cNvSpPr>
            <a:spLocks noGrp="1" noChangeArrowheads="1"/>
          </p:cNvSpPr>
          <p:nvPr>
            <p:ph type="title"/>
          </p:nvPr>
        </p:nvSpPr>
        <p:spPr>
          <a:xfrm>
            <a:off x="2135188" y="79381"/>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Perché esiste il monopolio?</a:t>
            </a:r>
          </a:p>
        </p:txBody>
      </p:sp>
      <p:sp>
        <p:nvSpPr>
          <p:cNvPr id="304139" name="Rectangle 11"/>
          <p:cNvSpPr>
            <a:spLocks noGrp="1" noChangeArrowheads="1"/>
          </p:cNvSpPr>
          <p:nvPr>
            <p:ph type="body" idx="1"/>
          </p:nvPr>
        </p:nvSpPr>
        <p:spPr>
          <a:xfrm>
            <a:off x="0" y="765181"/>
            <a:ext cx="12192000" cy="5832475"/>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4501" algn="l"/>
              </a:tabLst>
            </a:pPr>
            <a:r>
              <a:rPr lang="it-IT" altLang="en-US" sz="2800" dirty="0"/>
              <a:t>La causa fondamentale dell’esistenza di potere di mercato è la presenza di </a:t>
            </a:r>
            <a:r>
              <a:rPr lang="it-IT" altLang="en-US" sz="2800" dirty="0">
                <a:solidFill>
                  <a:srgbClr val="FF0000"/>
                </a:solidFill>
              </a:rPr>
              <a:t>barriere all’entrata </a:t>
            </a:r>
            <a:r>
              <a:rPr lang="it-IT" altLang="en-US" sz="2800" dirty="0"/>
              <a:t>di imprese concorrenti sul mercato. Quando tali barriere sono così elevate da impedire del tutto la concorrenza, sia effettiva che potenziale, abbiamo un </a:t>
            </a:r>
            <a:r>
              <a:rPr lang="it-IT" altLang="en-US" sz="2800" dirty="0">
                <a:solidFill>
                  <a:srgbClr val="FF0000"/>
                </a:solidFill>
              </a:rPr>
              <a:t>monopolio puro</a:t>
            </a:r>
            <a:r>
              <a:rPr lang="it-IT" altLang="en-US" sz="2800" dirty="0"/>
              <a:t>.</a:t>
            </a:r>
            <a:endParaRPr lang="it-IT" altLang="en-US" sz="2800" i="1" dirty="0"/>
          </a:p>
          <a:p>
            <a:pPr eaLnBrk="1" hangingPunct="1">
              <a:lnSpc>
                <a:spcPct val="90000"/>
              </a:lnSpc>
              <a:tabLst>
                <a:tab pos="333358" algn="l"/>
                <a:tab pos="744501" algn="l"/>
              </a:tabLst>
            </a:pPr>
            <a:r>
              <a:rPr lang="it-IT" altLang="en-US" sz="2800" dirty="0"/>
              <a:t>Le barriere possono essere di tre tipi:</a:t>
            </a:r>
          </a:p>
          <a:p>
            <a:pPr lvl="1" eaLnBrk="1" hangingPunct="1">
              <a:lnSpc>
                <a:spcPct val="90000"/>
              </a:lnSpc>
              <a:tabLst>
                <a:tab pos="333358" algn="l"/>
                <a:tab pos="744501" algn="l"/>
              </a:tabLst>
            </a:pPr>
            <a:r>
              <a:rPr lang="it-IT" altLang="en-US" u="sng" dirty="0"/>
              <a:t>barriere di tipo oggettivo</a:t>
            </a:r>
            <a:r>
              <a:rPr lang="it-IT" altLang="en-US" dirty="0"/>
              <a:t>, cioè indotte dalla </a:t>
            </a:r>
            <a:r>
              <a:rPr lang="it-IT" altLang="en-US" dirty="0">
                <a:solidFill>
                  <a:srgbClr val="FF0000"/>
                </a:solidFill>
              </a:rPr>
              <a:t>proprietà esclusiva </a:t>
            </a:r>
            <a:r>
              <a:rPr lang="it-IT" altLang="en-US" dirty="0"/>
              <a:t>di uno o più</a:t>
            </a:r>
            <a:r>
              <a:rPr lang="it-IT" altLang="en-US" dirty="0">
                <a:solidFill>
                  <a:srgbClr val="FF0000"/>
                </a:solidFill>
              </a:rPr>
              <a:t> input essenziali</a:t>
            </a:r>
            <a:r>
              <a:rPr lang="it-IT" altLang="en-US" i="1" dirty="0"/>
              <a:t> </a:t>
            </a:r>
            <a:r>
              <a:rPr lang="it-IT" altLang="en-US" dirty="0"/>
              <a:t>che non possono essere sostituiti o riprodotti </a:t>
            </a:r>
            <a:r>
              <a:rPr lang="it-IT" altLang="en-US" dirty="0">
                <a:sym typeface="Symbol" panose="05050102010706020507" pitchFamily="18" charset="2"/>
              </a:rPr>
              <a:t> solo chi possiede quel determinato input può produrre un certo bene o servizio.</a:t>
            </a:r>
            <a:endParaRPr lang="it-IT" altLang="en-US" dirty="0"/>
          </a:p>
          <a:p>
            <a:pPr lvl="1" eaLnBrk="1" hangingPunct="1">
              <a:lnSpc>
                <a:spcPct val="90000"/>
              </a:lnSpc>
              <a:tabLst>
                <a:tab pos="333358" algn="l"/>
                <a:tab pos="744501" algn="l"/>
              </a:tabLst>
            </a:pPr>
            <a:r>
              <a:rPr lang="it-IT" altLang="en-US" u="sng" dirty="0"/>
              <a:t>barriere di tipo legale</a:t>
            </a:r>
            <a:r>
              <a:rPr lang="it-IT" altLang="en-US" dirty="0"/>
              <a:t>: brevetti, marchi, copyright, diritti esclusivi di vendita. Qui </a:t>
            </a:r>
            <a:r>
              <a:rPr lang="it-IT" altLang="en-US" dirty="0">
                <a:sym typeface="Symbol" panose="05050102010706020507" pitchFamily="18" charset="2"/>
              </a:rPr>
              <a:t>è lo Stato che sancisce il monopolio.</a:t>
            </a:r>
            <a:r>
              <a:rPr lang="it-IT" altLang="en-US" dirty="0"/>
              <a:t> </a:t>
            </a:r>
          </a:p>
          <a:p>
            <a:pPr lvl="2" eaLnBrk="1" hangingPunct="1">
              <a:lnSpc>
                <a:spcPct val="90000"/>
              </a:lnSpc>
              <a:tabLst>
                <a:tab pos="333358" algn="l"/>
                <a:tab pos="744501" algn="l"/>
              </a:tabLst>
            </a:pPr>
            <a:r>
              <a:rPr lang="it-IT" altLang="en-US" sz="2800" dirty="0" err="1"/>
              <a:t>N.b.</a:t>
            </a:r>
            <a:r>
              <a:rPr lang="it-IT" altLang="en-US" sz="2800" dirty="0"/>
              <a:t>: tali barriere possono essere indispensabili per incentivare le imprese a svolgere attività di R&amp;D ed innovare.</a:t>
            </a:r>
          </a:p>
          <a:p>
            <a:pPr lvl="1" eaLnBrk="1" hangingPunct="1">
              <a:lnSpc>
                <a:spcPct val="90000"/>
              </a:lnSpc>
              <a:tabLst>
                <a:tab pos="333358" algn="l"/>
                <a:tab pos="744501" algn="l"/>
              </a:tabLst>
            </a:pPr>
            <a:r>
              <a:rPr lang="it-IT" altLang="en-US" u="sng" dirty="0"/>
              <a:t>barriere di tipo economico (barriere di costo)</a:t>
            </a:r>
            <a:r>
              <a:rPr lang="it-IT" altLang="en-US" dirty="0"/>
              <a:t>, cioè indotte dalla presenza di </a:t>
            </a:r>
            <a:r>
              <a:rPr lang="it-IT" altLang="en-US" dirty="0">
                <a:solidFill>
                  <a:srgbClr val="FF0000"/>
                </a:solidFill>
              </a:rPr>
              <a:t>forti economia di scala</a:t>
            </a:r>
            <a:r>
              <a:rPr lang="it-IT" altLang="en-US" dirty="0"/>
              <a:t>. E’ il caso del c.d. monopolio naturale.</a:t>
            </a:r>
            <a:endParaRPr lang="it-IT" altLang="en-US" i="1" dirty="0"/>
          </a:p>
        </p:txBody>
      </p:sp>
    </p:spTree>
    <p:extLst>
      <p:ext uri="{BB962C8B-B14F-4D97-AF65-F5344CB8AC3E}">
        <p14:creationId xmlns:p14="http://schemas.microsoft.com/office/powerpoint/2010/main" val="36348277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4139">
                                            <p:txEl>
                                              <p:pRg st="2" end="2"/>
                                            </p:txEl>
                                          </p:spTgt>
                                        </p:tgtEl>
                                        <p:attrNameLst>
                                          <p:attrName>style.visibility</p:attrName>
                                        </p:attrNameLst>
                                      </p:cBhvr>
                                      <p:to>
                                        <p:strVal val="visible"/>
                                      </p:to>
                                    </p:set>
                                    <p:animEffect transition="in" filter="wipe(left)">
                                      <p:cBhvr>
                                        <p:cTn id="7" dur="500"/>
                                        <p:tgtEl>
                                          <p:spTgt spid="304139">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4139">
                                            <p:txEl>
                                              <p:pRg st="3" end="3"/>
                                            </p:txEl>
                                          </p:spTgt>
                                        </p:tgtEl>
                                        <p:attrNameLst>
                                          <p:attrName>style.visibility</p:attrName>
                                        </p:attrNameLst>
                                      </p:cBhvr>
                                      <p:to>
                                        <p:strVal val="visible"/>
                                      </p:to>
                                    </p:set>
                                    <p:animEffect transition="in" filter="wipe(left)">
                                      <p:cBhvr>
                                        <p:cTn id="12" dur="500"/>
                                        <p:tgtEl>
                                          <p:spTgt spid="304139">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04139">
                                            <p:txEl>
                                              <p:pRg st="4" end="4"/>
                                            </p:txEl>
                                          </p:spTgt>
                                        </p:tgtEl>
                                        <p:attrNameLst>
                                          <p:attrName>style.visibility</p:attrName>
                                        </p:attrNameLst>
                                      </p:cBhvr>
                                      <p:to>
                                        <p:strVal val="visible"/>
                                      </p:to>
                                    </p:set>
                                    <p:animEffect transition="in" filter="wipe(left)">
                                      <p:cBhvr>
                                        <p:cTn id="15" dur="500"/>
                                        <p:tgtEl>
                                          <p:spTgt spid="304139">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04139">
                                            <p:txEl>
                                              <p:pRg st="5" end="5"/>
                                            </p:txEl>
                                          </p:spTgt>
                                        </p:tgtEl>
                                        <p:attrNameLst>
                                          <p:attrName>style.visibility</p:attrName>
                                        </p:attrNameLst>
                                      </p:cBhvr>
                                      <p:to>
                                        <p:strVal val="visible"/>
                                      </p:to>
                                    </p:set>
                                    <p:animEffect transition="in" filter="wipe(left)">
                                      <p:cBhvr>
                                        <p:cTn id="20" dur="500"/>
                                        <p:tgtEl>
                                          <p:spTgt spid="3041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9" grpId="0" uiExpand="1"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275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275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275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275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2758" name="Rectangle 6"/>
          <p:cNvSpPr>
            <a:spLocks noGrp="1" noChangeArrowheads="1"/>
          </p:cNvSpPr>
          <p:nvPr>
            <p:ph type="title"/>
          </p:nvPr>
        </p:nvSpPr>
        <p:spPr>
          <a:xfrm>
            <a:off x="2133600" y="0"/>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i="1"/>
              <a:t>Mark up</a:t>
            </a:r>
          </a:p>
        </p:txBody>
      </p:sp>
      <p:sp>
        <p:nvSpPr>
          <p:cNvPr id="377863" name="Rectangle 7"/>
          <p:cNvSpPr>
            <a:spLocks noGrp="1" noChangeArrowheads="1"/>
          </p:cNvSpPr>
          <p:nvPr>
            <p:ph type="body" idx="1"/>
          </p:nvPr>
        </p:nvSpPr>
        <p:spPr>
          <a:xfrm>
            <a:off x="2" y="609600"/>
            <a:ext cx="12191999" cy="5932603"/>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pPr>
            <a:r>
              <a:rPr lang="it-IT" altLang="en-US" sz="2400" dirty="0"/>
              <a:t>Per un’impresa PC il prezzo di equilibrio di lungo periodo è </a:t>
            </a:r>
            <a:r>
              <a:rPr lang="it-IT" altLang="en-US" sz="2400" u="sng" dirty="0"/>
              <a:t>pari al CM</a:t>
            </a:r>
            <a:r>
              <a:rPr lang="it-IT" altLang="en-US" sz="2400" dirty="0"/>
              <a:t> ed al minimo di </a:t>
            </a:r>
            <a:r>
              <a:rPr lang="it-IT" altLang="en-US" sz="2400" dirty="0" err="1"/>
              <a:t>CMeT</a:t>
            </a:r>
            <a:endParaRPr lang="it-IT" altLang="en-US" sz="2400" dirty="0"/>
          </a:p>
          <a:p>
            <a:pPr eaLnBrk="1" hangingPunct="1">
              <a:lnSpc>
                <a:spcPct val="90000"/>
              </a:lnSpc>
            </a:pPr>
            <a:r>
              <a:rPr lang="it-IT" altLang="en-US" sz="2400" dirty="0"/>
              <a:t>Per un’impresa MC il prezzo di equilibrio di lungo periodo è </a:t>
            </a:r>
            <a:r>
              <a:rPr lang="it-IT" altLang="en-US" sz="2400" u="sng" dirty="0"/>
              <a:t>maggiore del CM</a:t>
            </a:r>
            <a:r>
              <a:rPr lang="it-IT" altLang="en-US" sz="2400" dirty="0"/>
              <a:t> (mentre uguaglia sempre il </a:t>
            </a:r>
            <a:r>
              <a:rPr lang="it-IT" altLang="en-US" sz="2400" dirty="0" err="1"/>
              <a:t>CMeT</a:t>
            </a:r>
            <a:r>
              <a:rPr lang="it-IT" altLang="en-US" sz="2400" dirty="0"/>
              <a:t>, ma non al livello minimo).</a:t>
            </a:r>
          </a:p>
          <a:p>
            <a:pPr eaLnBrk="1" hangingPunct="1">
              <a:lnSpc>
                <a:spcPct val="90000"/>
              </a:lnSpc>
            </a:pPr>
            <a:r>
              <a:rPr lang="it-IT" altLang="en-US" sz="2400" dirty="0"/>
              <a:t>Dato che </a:t>
            </a:r>
            <a:r>
              <a:rPr lang="it-IT" altLang="en-US" sz="2400" dirty="0">
                <a:solidFill>
                  <a:srgbClr val="FF0000"/>
                </a:solidFill>
              </a:rPr>
              <a:t>P</a:t>
            </a:r>
            <a:r>
              <a:rPr lang="it-IT" altLang="en-US" sz="2400" baseline="30000" dirty="0">
                <a:solidFill>
                  <a:srgbClr val="FF0000"/>
                </a:solidFill>
              </a:rPr>
              <a:t>MC</a:t>
            </a:r>
            <a:r>
              <a:rPr lang="it-IT" altLang="en-US" sz="2400" dirty="0">
                <a:solidFill>
                  <a:srgbClr val="FF0000"/>
                </a:solidFill>
              </a:rPr>
              <a:t> &gt; CM</a:t>
            </a:r>
            <a:r>
              <a:rPr lang="it-IT" altLang="en-US" sz="2400" dirty="0"/>
              <a:t>, ogni unità in più prodotta e venduta a quel prezzo genera un extra-profitto per l’impresa MC.</a:t>
            </a:r>
          </a:p>
          <a:p>
            <a:pPr lvl="1" eaLnBrk="1" hangingPunct="1">
              <a:lnSpc>
                <a:spcPct val="90000"/>
              </a:lnSpc>
            </a:pPr>
            <a:r>
              <a:rPr lang="it-IT" altLang="en-US" sz="2400" dirty="0"/>
              <a:t>Ecco perché chi compete in un mercato MC. P.e. un negoziante vuole sempre servire (o vendere ad) un cliente in più.</a:t>
            </a:r>
          </a:p>
          <a:p>
            <a:pPr lvl="1" eaLnBrk="1" hangingPunct="1">
              <a:lnSpc>
                <a:spcPct val="90000"/>
              </a:lnSpc>
            </a:pPr>
            <a:r>
              <a:rPr lang="it-IT" altLang="en-US" sz="2400" dirty="0"/>
              <a:t>Quindi, se è vero che all’equilibrio di LP l’impresa MC </a:t>
            </a:r>
            <a:r>
              <a:rPr lang="it-IT" altLang="en-US" sz="2400" u="sng" dirty="0"/>
              <a:t>non</a:t>
            </a:r>
            <a:r>
              <a:rPr lang="it-IT" altLang="en-US" sz="2400" dirty="0"/>
              <a:t> ottiene extra-profitti, è anche vero che se “catturasse” un cliente in più (si ricordi che per </a:t>
            </a:r>
            <a:r>
              <a:rPr lang="it-IT" altLang="en-US" sz="2400" dirty="0" err="1"/>
              <a:t>hp</a:t>
            </a:r>
            <a:r>
              <a:rPr lang="it-IT" altLang="en-US" sz="2400" dirty="0"/>
              <a:t> la domanda totale è </a:t>
            </a:r>
            <a:r>
              <a:rPr lang="it-IT" altLang="en-US" sz="2400" u="sng" dirty="0"/>
              <a:t>data</a:t>
            </a:r>
            <a:r>
              <a:rPr lang="it-IT" altLang="en-US" sz="2400" dirty="0"/>
              <a:t>), </a:t>
            </a:r>
            <a:r>
              <a:rPr lang="it-IT" altLang="en-US" sz="2400" i="1" dirty="0"/>
              <a:t>su quel cliente</a:t>
            </a:r>
            <a:r>
              <a:rPr lang="it-IT" altLang="en-US" sz="2400" dirty="0"/>
              <a:t> ci guadagnerebbe! </a:t>
            </a:r>
          </a:p>
          <a:p>
            <a:pPr eaLnBrk="1" hangingPunct="1">
              <a:lnSpc>
                <a:spcPct val="90000"/>
              </a:lnSpc>
            </a:pPr>
            <a:r>
              <a:rPr lang="it-IT" altLang="en-US" sz="2400" dirty="0"/>
              <a:t>L’eccesso del prezzo sul costo marginale si chiama </a:t>
            </a:r>
            <a:r>
              <a:rPr lang="it-IT" altLang="en-US" sz="2400" i="1" dirty="0" err="1">
                <a:solidFill>
                  <a:srgbClr val="FF0000"/>
                </a:solidFill>
              </a:rPr>
              <a:t>mark</a:t>
            </a:r>
            <a:r>
              <a:rPr lang="it-IT" altLang="en-US" sz="2400" i="1" dirty="0">
                <a:solidFill>
                  <a:srgbClr val="FF0000"/>
                </a:solidFill>
              </a:rPr>
              <a:t> up</a:t>
            </a:r>
            <a:r>
              <a:rPr lang="it-IT" altLang="en-US" sz="2400" dirty="0"/>
              <a:t> ed è espressione dell’esistenza del potere di mercato. </a:t>
            </a:r>
          </a:p>
          <a:p>
            <a:pPr eaLnBrk="1" hangingPunct="1">
              <a:lnSpc>
                <a:spcPct val="90000"/>
              </a:lnSpc>
            </a:pPr>
            <a:r>
              <a:rPr lang="it-IT" altLang="en-US" sz="2400" dirty="0"/>
              <a:t>Il </a:t>
            </a:r>
            <a:r>
              <a:rPr lang="it-IT" altLang="en-US" sz="2400" i="1" dirty="0" err="1"/>
              <a:t>mark</a:t>
            </a:r>
            <a:r>
              <a:rPr lang="it-IT" altLang="en-US" sz="2400" i="1" dirty="0"/>
              <a:t> up</a:t>
            </a:r>
            <a:r>
              <a:rPr lang="it-IT" altLang="en-US" sz="2400" dirty="0"/>
              <a:t> è tanto maggiore quanto </a:t>
            </a:r>
            <a:r>
              <a:rPr lang="it-IT" altLang="en-US" sz="2400" u="sng" dirty="0"/>
              <a:t>meno</a:t>
            </a:r>
            <a:r>
              <a:rPr lang="it-IT" altLang="en-US" sz="2400" dirty="0"/>
              <a:t> la domanda per quella varietà è elastica, ovvero tanto più il bene è (o </a:t>
            </a:r>
            <a:r>
              <a:rPr lang="it-IT" altLang="en-US" sz="2400" i="1" dirty="0"/>
              <a:t>è percepito come</a:t>
            </a:r>
            <a:r>
              <a:rPr lang="it-IT" altLang="en-US" sz="2400" dirty="0"/>
              <a:t>) differenziato </a:t>
            </a:r>
            <a:r>
              <a:rPr lang="it-IT" altLang="en-US" sz="2400" dirty="0">
                <a:sym typeface="Symbol" panose="05050102010706020507" pitchFamily="18" charset="2"/>
              </a:rPr>
              <a:t> vedi </a:t>
            </a:r>
            <a:r>
              <a:rPr lang="it-IT" altLang="en-US" sz="2400" dirty="0">
                <a:solidFill>
                  <a:srgbClr val="FF0000"/>
                </a:solidFill>
                <a:sym typeface="Symbol" panose="05050102010706020507" pitchFamily="18" charset="2"/>
              </a:rPr>
              <a:t>indice di Lerner</a:t>
            </a:r>
            <a:r>
              <a:rPr lang="it-IT" altLang="en-US" sz="2400" dirty="0">
                <a:sym typeface="Symbol" panose="05050102010706020507" pitchFamily="18" charset="2"/>
              </a:rPr>
              <a:t>.</a:t>
            </a:r>
            <a:r>
              <a:rPr lang="it-IT" altLang="en-US" sz="2400" dirty="0"/>
              <a:t> </a:t>
            </a:r>
          </a:p>
          <a:p>
            <a:pPr lvl="1" eaLnBrk="1" hangingPunct="1">
              <a:lnSpc>
                <a:spcPct val="90000"/>
              </a:lnSpc>
            </a:pPr>
            <a:r>
              <a:rPr lang="it-IT" altLang="en-US" sz="2400" dirty="0"/>
              <a:t>Quindi l’impresa ha interesse a differenziare il proprio prodotto: vedi </a:t>
            </a:r>
            <a:r>
              <a:rPr lang="it-IT" altLang="en-US" sz="2400" dirty="0">
                <a:solidFill>
                  <a:srgbClr val="FF0000"/>
                </a:solidFill>
              </a:rPr>
              <a:t>pubblicità</a:t>
            </a:r>
            <a:r>
              <a:rPr lang="it-IT" altLang="en-US" sz="2400" dirty="0"/>
              <a:t>.</a:t>
            </a:r>
          </a:p>
        </p:txBody>
      </p:sp>
    </p:spTree>
    <p:extLst>
      <p:ext uri="{BB962C8B-B14F-4D97-AF65-F5344CB8AC3E}">
        <p14:creationId xmlns:p14="http://schemas.microsoft.com/office/powerpoint/2010/main" val="184685862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77863">
                                            <p:txEl>
                                              <p:pRg st="2" end="2"/>
                                            </p:txEl>
                                          </p:spTgt>
                                        </p:tgtEl>
                                        <p:attrNameLst>
                                          <p:attrName>style.visibility</p:attrName>
                                        </p:attrNameLst>
                                      </p:cBhvr>
                                      <p:to>
                                        <p:strVal val="visible"/>
                                      </p:to>
                                    </p:set>
                                    <p:animEffect transition="in" filter="wipe(left)">
                                      <p:cBhvr>
                                        <p:cTn id="7" dur="500"/>
                                        <p:tgtEl>
                                          <p:spTgt spid="377863">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77863">
                                            <p:txEl>
                                              <p:pRg st="3" end="3"/>
                                            </p:txEl>
                                          </p:spTgt>
                                        </p:tgtEl>
                                        <p:attrNameLst>
                                          <p:attrName>style.visibility</p:attrName>
                                        </p:attrNameLst>
                                      </p:cBhvr>
                                      <p:to>
                                        <p:strVal val="visible"/>
                                      </p:to>
                                    </p:set>
                                    <p:animEffect transition="in" filter="wipe(left)">
                                      <p:cBhvr>
                                        <p:cTn id="10" dur="500"/>
                                        <p:tgtEl>
                                          <p:spTgt spid="377863">
                                            <p:txEl>
                                              <p:pRg st="3" end="3"/>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77863">
                                            <p:txEl>
                                              <p:pRg st="4" end="4"/>
                                            </p:txEl>
                                          </p:spTgt>
                                        </p:tgtEl>
                                        <p:attrNameLst>
                                          <p:attrName>style.visibility</p:attrName>
                                        </p:attrNameLst>
                                      </p:cBhvr>
                                      <p:to>
                                        <p:strVal val="visible"/>
                                      </p:to>
                                    </p:set>
                                    <p:animEffect transition="in" filter="wipe(left)">
                                      <p:cBhvr>
                                        <p:cTn id="13" dur="500"/>
                                        <p:tgtEl>
                                          <p:spTgt spid="377863">
                                            <p:txEl>
                                              <p:pRg st="4" end="4"/>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77863">
                                            <p:txEl>
                                              <p:pRg st="5" end="5"/>
                                            </p:txEl>
                                          </p:spTgt>
                                        </p:tgtEl>
                                        <p:attrNameLst>
                                          <p:attrName>style.visibility</p:attrName>
                                        </p:attrNameLst>
                                      </p:cBhvr>
                                      <p:to>
                                        <p:strVal val="visible"/>
                                      </p:to>
                                    </p:set>
                                    <p:animEffect transition="in" filter="wipe(left)">
                                      <p:cBhvr>
                                        <p:cTn id="18" dur="500"/>
                                        <p:tgtEl>
                                          <p:spTgt spid="377863">
                                            <p:txEl>
                                              <p:pRg st="5" end="5"/>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77863">
                                            <p:txEl>
                                              <p:pRg st="6" end="6"/>
                                            </p:txEl>
                                          </p:spTgt>
                                        </p:tgtEl>
                                        <p:attrNameLst>
                                          <p:attrName>style.visibility</p:attrName>
                                        </p:attrNameLst>
                                      </p:cBhvr>
                                      <p:to>
                                        <p:strVal val="visible"/>
                                      </p:to>
                                    </p:set>
                                    <p:animEffect transition="in" filter="wipe(left)">
                                      <p:cBhvr>
                                        <p:cTn id="21" dur="500"/>
                                        <p:tgtEl>
                                          <p:spTgt spid="377863">
                                            <p:txEl>
                                              <p:pRg st="6" end="6"/>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77863">
                                            <p:txEl>
                                              <p:pRg st="7" end="7"/>
                                            </p:txEl>
                                          </p:spTgt>
                                        </p:tgtEl>
                                        <p:attrNameLst>
                                          <p:attrName>style.visibility</p:attrName>
                                        </p:attrNameLst>
                                      </p:cBhvr>
                                      <p:to>
                                        <p:strVal val="visible"/>
                                      </p:to>
                                    </p:set>
                                    <p:animEffect transition="in" filter="wipe(left)">
                                      <p:cBhvr>
                                        <p:cTn id="24" dur="500"/>
                                        <p:tgtEl>
                                          <p:spTgt spid="3778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63"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480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480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480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4806" name="Rectangle 6"/>
          <p:cNvSpPr>
            <a:spLocks noChangeArrowheads="1"/>
          </p:cNvSpPr>
          <p:nvPr/>
        </p:nvSpPr>
        <p:spPr bwMode="auto">
          <a:xfrm>
            <a:off x="5715000" y="5486405"/>
            <a:ext cx="17953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a:t>
            </a:r>
          </a:p>
        </p:txBody>
      </p:sp>
      <p:sp>
        <p:nvSpPr>
          <p:cNvPr id="204807" name="Rectangle 7"/>
          <p:cNvSpPr>
            <a:spLocks noChangeArrowheads="1"/>
          </p:cNvSpPr>
          <p:nvPr/>
        </p:nvSpPr>
        <p:spPr bwMode="auto">
          <a:xfrm>
            <a:off x="3429000" y="1752605"/>
            <a:ext cx="13080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FF0000"/>
                </a:solidFill>
                <a:latin typeface="Arial" panose="020B0604020202020204" pitchFamily="34" charset="0"/>
              </a:rPr>
              <a:t>Impresa MC</a:t>
            </a:r>
          </a:p>
        </p:txBody>
      </p:sp>
      <p:sp>
        <p:nvSpPr>
          <p:cNvPr id="204808" name="Rectangle 8"/>
          <p:cNvSpPr>
            <a:spLocks noChangeArrowheads="1"/>
          </p:cNvSpPr>
          <p:nvPr/>
        </p:nvSpPr>
        <p:spPr bwMode="auto">
          <a:xfrm>
            <a:off x="7696200" y="1752605"/>
            <a:ext cx="126957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FF0000"/>
                </a:solidFill>
                <a:latin typeface="Arial" panose="020B0604020202020204" pitchFamily="34" charset="0"/>
              </a:rPr>
              <a:t>Impresa PC</a:t>
            </a:r>
          </a:p>
        </p:txBody>
      </p:sp>
      <p:sp>
        <p:nvSpPr>
          <p:cNvPr id="204809" name="Rectangle 9"/>
          <p:cNvSpPr>
            <a:spLocks noChangeArrowheads="1"/>
          </p:cNvSpPr>
          <p:nvPr/>
        </p:nvSpPr>
        <p:spPr bwMode="auto">
          <a:xfrm>
            <a:off x="9906000" y="5486405"/>
            <a:ext cx="17953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Q</a:t>
            </a:r>
          </a:p>
        </p:txBody>
      </p:sp>
      <p:sp>
        <p:nvSpPr>
          <p:cNvPr id="204810" name="Rectangle 10"/>
          <p:cNvSpPr>
            <a:spLocks noChangeArrowheads="1"/>
          </p:cNvSpPr>
          <p:nvPr/>
        </p:nvSpPr>
        <p:spPr bwMode="auto">
          <a:xfrm>
            <a:off x="6705600" y="2362205"/>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p>
        </p:txBody>
      </p:sp>
      <p:sp>
        <p:nvSpPr>
          <p:cNvPr id="204811" name="Rectangle 11"/>
          <p:cNvSpPr>
            <a:spLocks noChangeArrowheads="1"/>
          </p:cNvSpPr>
          <p:nvPr/>
        </p:nvSpPr>
        <p:spPr bwMode="auto">
          <a:xfrm>
            <a:off x="6119320" y="3795721"/>
            <a:ext cx="76726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P </a:t>
            </a:r>
            <a:r>
              <a:rPr lang="it-IT" altLang="en-US" sz="1800" b="1">
                <a:solidFill>
                  <a:srgbClr val="000000"/>
                </a:solidFill>
                <a:latin typeface="Arial" panose="020B0604020202020204" pitchFamily="34" charset="0"/>
              </a:rPr>
              <a:t>= CM</a:t>
            </a:r>
            <a:endParaRPr lang="it-IT" altLang="en-US" sz="1800" b="1" i="1">
              <a:solidFill>
                <a:srgbClr val="000000"/>
              </a:solidFill>
              <a:latin typeface="Arial" panose="020B0604020202020204" pitchFamily="34" charset="0"/>
            </a:endParaRPr>
          </a:p>
        </p:txBody>
      </p:sp>
      <p:sp>
        <p:nvSpPr>
          <p:cNvPr id="204812" name="Rectangle 12"/>
          <p:cNvSpPr>
            <a:spLocks noChangeArrowheads="1"/>
          </p:cNvSpPr>
          <p:nvPr/>
        </p:nvSpPr>
        <p:spPr bwMode="auto">
          <a:xfrm>
            <a:off x="9442454" y="3884120"/>
            <a:ext cx="1225551"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chorCtr="1">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i="1">
                <a:solidFill>
                  <a:srgbClr val="000000"/>
                </a:solidFill>
                <a:latin typeface="Arial" panose="020B0604020202020204" pitchFamily="34" charset="0"/>
              </a:rPr>
              <a:t>P </a:t>
            </a:r>
            <a:r>
              <a:rPr lang="it-IT" altLang="en-US" sz="1800" b="1">
                <a:solidFill>
                  <a:srgbClr val="000000"/>
                </a:solidFill>
                <a:latin typeface="Arial" panose="020B0604020202020204" pitchFamily="34" charset="0"/>
              </a:rPr>
              <a:t>= </a:t>
            </a:r>
            <a:r>
              <a:rPr lang="it-IT" altLang="en-US" sz="1800" b="1" i="1">
                <a:solidFill>
                  <a:srgbClr val="000000"/>
                </a:solidFill>
                <a:latin typeface="Arial" panose="020B0604020202020204" pitchFamily="34" charset="0"/>
              </a:rPr>
              <a:t>RM</a:t>
            </a:r>
          </a:p>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(domanda)</a:t>
            </a:r>
          </a:p>
        </p:txBody>
      </p:sp>
      <p:sp>
        <p:nvSpPr>
          <p:cNvPr id="204813" name="Line 13"/>
          <p:cNvSpPr>
            <a:spLocks noChangeShapeType="1"/>
          </p:cNvSpPr>
          <p:nvPr/>
        </p:nvSpPr>
        <p:spPr bwMode="auto">
          <a:xfrm>
            <a:off x="6964369" y="3973520"/>
            <a:ext cx="2428875" cy="1587"/>
          </a:xfrm>
          <a:prstGeom prst="line">
            <a:avLst/>
          </a:prstGeom>
          <a:noFill/>
          <a:ln w="254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14" name="Line 14"/>
          <p:cNvSpPr>
            <a:spLocks noChangeShapeType="1"/>
          </p:cNvSpPr>
          <p:nvPr/>
        </p:nvSpPr>
        <p:spPr bwMode="auto">
          <a:xfrm>
            <a:off x="8213727" y="3986215"/>
            <a:ext cx="1588" cy="1497012"/>
          </a:xfrm>
          <a:prstGeom prst="line">
            <a:avLst/>
          </a:prstGeom>
          <a:noFill/>
          <a:ln w="12700">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15" name="Freeform 15"/>
          <p:cNvSpPr>
            <a:spLocks/>
          </p:cNvSpPr>
          <p:nvPr/>
        </p:nvSpPr>
        <p:spPr bwMode="auto">
          <a:xfrm>
            <a:off x="6945316" y="2339975"/>
            <a:ext cx="3041651" cy="3151188"/>
          </a:xfrm>
          <a:custGeom>
            <a:avLst/>
            <a:gdLst>
              <a:gd name="T0" fmla="*/ 0 w 1916"/>
              <a:gd name="T1" fmla="*/ 0 h 1985"/>
              <a:gd name="T2" fmla="*/ 0 w 1916"/>
              <a:gd name="T3" fmla="*/ 2147483646 h 1985"/>
              <a:gd name="T4" fmla="*/ 2147483646 w 1916"/>
              <a:gd name="T5" fmla="*/ 2147483646 h 1985"/>
              <a:gd name="T6" fmla="*/ 0 60000 65536"/>
              <a:gd name="T7" fmla="*/ 0 60000 65536"/>
              <a:gd name="T8" fmla="*/ 0 60000 65536"/>
            </a:gdLst>
            <a:ahLst/>
            <a:cxnLst>
              <a:cxn ang="T6">
                <a:pos x="T0" y="T1"/>
              </a:cxn>
              <a:cxn ang="T7">
                <a:pos x="T2" y="T3"/>
              </a:cxn>
              <a:cxn ang="T8">
                <a:pos x="T4" y="T5"/>
              </a:cxn>
            </a:cxnLst>
            <a:rect l="0" t="0" r="r" b="b"/>
            <a:pathLst>
              <a:path w="1916" h="1985">
                <a:moveTo>
                  <a:pt x="0" y="0"/>
                </a:moveTo>
                <a:lnTo>
                  <a:pt x="0" y="1984"/>
                </a:lnTo>
                <a:lnTo>
                  <a:pt x="1915" y="1984"/>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16" name="Rectangle 16"/>
          <p:cNvSpPr>
            <a:spLocks noChangeArrowheads="1"/>
          </p:cNvSpPr>
          <p:nvPr/>
        </p:nvSpPr>
        <p:spPr bwMode="auto">
          <a:xfrm>
            <a:off x="9251954" y="2738445"/>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CM</a:t>
            </a:r>
          </a:p>
        </p:txBody>
      </p:sp>
      <p:sp>
        <p:nvSpPr>
          <p:cNvPr id="204817" name="Rectangle 17"/>
          <p:cNvSpPr>
            <a:spLocks noChangeArrowheads="1"/>
          </p:cNvSpPr>
          <p:nvPr/>
        </p:nvSpPr>
        <p:spPr bwMode="auto">
          <a:xfrm>
            <a:off x="9694869" y="2873381"/>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CMeT</a:t>
            </a:r>
          </a:p>
        </p:txBody>
      </p:sp>
      <p:sp>
        <p:nvSpPr>
          <p:cNvPr id="204818" name="Freeform 18"/>
          <p:cNvSpPr>
            <a:spLocks/>
          </p:cNvSpPr>
          <p:nvPr/>
        </p:nvSpPr>
        <p:spPr bwMode="auto">
          <a:xfrm>
            <a:off x="7173913" y="2947988"/>
            <a:ext cx="1041400" cy="1027112"/>
          </a:xfrm>
          <a:custGeom>
            <a:avLst/>
            <a:gdLst>
              <a:gd name="T0" fmla="*/ 0 w 656"/>
              <a:gd name="T1" fmla="*/ 0 h 647"/>
              <a:gd name="T2" fmla="*/ 146169063 w 656"/>
              <a:gd name="T3" fmla="*/ 423386044 h 647"/>
              <a:gd name="T4" fmla="*/ 680442188 w 656"/>
              <a:gd name="T5" fmla="*/ 1204634101 h 647"/>
              <a:gd name="T6" fmla="*/ 1650703138 w 656"/>
              <a:gd name="T7" fmla="*/ 1628020145 h 64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56" h="647">
                <a:moveTo>
                  <a:pt x="0" y="0"/>
                </a:moveTo>
                <a:lnTo>
                  <a:pt x="58" y="168"/>
                </a:lnTo>
                <a:lnTo>
                  <a:pt x="270" y="478"/>
                </a:lnTo>
                <a:lnTo>
                  <a:pt x="655" y="646"/>
                </a:lnTo>
              </a:path>
            </a:pathLst>
          </a:custGeom>
          <a:noFill/>
          <a:ln w="25400"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19" name="Freeform 19"/>
          <p:cNvSpPr>
            <a:spLocks/>
          </p:cNvSpPr>
          <p:nvPr/>
        </p:nvSpPr>
        <p:spPr bwMode="auto">
          <a:xfrm>
            <a:off x="8213730" y="3194052"/>
            <a:ext cx="1468439" cy="781051"/>
          </a:xfrm>
          <a:custGeom>
            <a:avLst/>
            <a:gdLst>
              <a:gd name="T0" fmla="*/ 0 w 925"/>
              <a:gd name="T1" fmla="*/ 1237397513 h 492"/>
              <a:gd name="T2" fmla="*/ 945059709 w 925"/>
              <a:gd name="T3" fmla="*/ 965220638 h 492"/>
              <a:gd name="T4" fmla="*/ 1819553432 w 925"/>
              <a:gd name="T5" fmla="*/ 423386250 h 492"/>
              <a:gd name="T6" fmla="*/ 2147483646 w 925"/>
              <a:gd name="T7" fmla="*/ 0 h 49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25" h="492">
                <a:moveTo>
                  <a:pt x="0" y="491"/>
                </a:moveTo>
                <a:lnTo>
                  <a:pt x="375" y="383"/>
                </a:lnTo>
                <a:lnTo>
                  <a:pt x="722" y="168"/>
                </a:lnTo>
                <a:lnTo>
                  <a:pt x="924" y="0"/>
                </a:lnTo>
              </a:path>
            </a:pathLst>
          </a:custGeom>
          <a:noFill/>
          <a:ln w="25400"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20" name="Line 20"/>
          <p:cNvSpPr>
            <a:spLocks noChangeShapeType="1"/>
          </p:cNvSpPr>
          <p:nvPr/>
        </p:nvSpPr>
        <p:spPr bwMode="auto">
          <a:xfrm flipH="1">
            <a:off x="7183446" y="3081339"/>
            <a:ext cx="2097087" cy="1789112"/>
          </a:xfrm>
          <a:prstGeom prst="line">
            <a:avLst/>
          </a:prstGeom>
          <a:noFill/>
          <a:ln w="25400">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21" name="Freeform 21"/>
          <p:cNvSpPr>
            <a:spLocks/>
          </p:cNvSpPr>
          <p:nvPr/>
        </p:nvSpPr>
        <p:spPr bwMode="auto">
          <a:xfrm>
            <a:off x="8181982" y="3916363"/>
            <a:ext cx="79375" cy="112712"/>
          </a:xfrm>
          <a:custGeom>
            <a:avLst/>
            <a:gdLst>
              <a:gd name="T0" fmla="*/ 50403125 w 50"/>
              <a:gd name="T1" fmla="*/ 176410155 h 71"/>
              <a:gd name="T2" fmla="*/ 98286888 w 50"/>
              <a:gd name="T3" fmla="*/ 176410155 h 71"/>
              <a:gd name="T4" fmla="*/ 123488450 w 50"/>
              <a:gd name="T5" fmla="*/ 146168414 h 71"/>
              <a:gd name="T6" fmla="*/ 123488450 w 50"/>
              <a:gd name="T7" fmla="*/ 85684932 h 71"/>
              <a:gd name="T8" fmla="*/ 123488450 w 50"/>
              <a:gd name="T9" fmla="*/ 57962543 h 71"/>
              <a:gd name="T10" fmla="*/ 98286888 w 50"/>
              <a:gd name="T11" fmla="*/ 27720802 h 71"/>
              <a:gd name="T12" fmla="*/ 50403125 w 50"/>
              <a:gd name="T13" fmla="*/ 0 h 71"/>
              <a:gd name="T14" fmla="*/ 25201563 w 50"/>
              <a:gd name="T15" fmla="*/ 27720802 h 71"/>
              <a:gd name="T16" fmla="*/ 0 w 50"/>
              <a:gd name="T17" fmla="*/ 57962543 h 71"/>
              <a:gd name="T18" fmla="*/ 0 w 50"/>
              <a:gd name="T19" fmla="*/ 85684932 h 71"/>
              <a:gd name="T20" fmla="*/ 0 w 50"/>
              <a:gd name="T21" fmla="*/ 146168414 h 71"/>
              <a:gd name="T22" fmla="*/ 25201563 w 50"/>
              <a:gd name="T23" fmla="*/ 176410155 h 71"/>
              <a:gd name="T24" fmla="*/ 50403125 w 50"/>
              <a:gd name="T25" fmla="*/ 176410155 h 7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0" h="71">
                <a:moveTo>
                  <a:pt x="20" y="70"/>
                </a:moveTo>
                <a:lnTo>
                  <a:pt x="39" y="70"/>
                </a:lnTo>
                <a:lnTo>
                  <a:pt x="49" y="58"/>
                </a:lnTo>
                <a:lnTo>
                  <a:pt x="49" y="34"/>
                </a:lnTo>
                <a:lnTo>
                  <a:pt x="49" y="23"/>
                </a:lnTo>
                <a:lnTo>
                  <a:pt x="39" y="11"/>
                </a:lnTo>
                <a:lnTo>
                  <a:pt x="20" y="0"/>
                </a:lnTo>
                <a:lnTo>
                  <a:pt x="10" y="11"/>
                </a:lnTo>
                <a:lnTo>
                  <a:pt x="0" y="23"/>
                </a:lnTo>
                <a:lnTo>
                  <a:pt x="0" y="34"/>
                </a:lnTo>
                <a:lnTo>
                  <a:pt x="0" y="58"/>
                </a:lnTo>
                <a:lnTo>
                  <a:pt x="10" y="70"/>
                </a:lnTo>
                <a:lnTo>
                  <a:pt x="20" y="70"/>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22" name="Rectangle 22"/>
          <p:cNvSpPr>
            <a:spLocks noChangeArrowheads="1"/>
          </p:cNvSpPr>
          <p:nvPr/>
        </p:nvSpPr>
        <p:spPr bwMode="auto">
          <a:xfrm>
            <a:off x="3434051" y="5562603"/>
            <a:ext cx="269304" cy="470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a:t>
            </a:r>
          </a:p>
          <a:p>
            <a:pPr algn="ctr" eaLnBrk="0" fontAlgn="base" hangingPunct="0">
              <a:lnSpc>
                <a:spcPct val="85000"/>
              </a:lnSpc>
              <a:spcBef>
                <a:spcPct val="0"/>
              </a:spcBef>
              <a:spcAft>
                <a:spcPct val="0"/>
              </a:spcAft>
              <a:buFontTx/>
              <a:buNone/>
            </a:pPr>
            <a:endParaRPr lang="it-IT" altLang="en-US" sz="1800" b="1">
              <a:solidFill>
                <a:srgbClr val="000000"/>
              </a:solidFill>
              <a:latin typeface="Arial" panose="020B0604020202020204" pitchFamily="34" charset="0"/>
            </a:endParaRPr>
          </a:p>
        </p:txBody>
      </p:sp>
      <p:sp>
        <p:nvSpPr>
          <p:cNvPr id="204823" name="Rectangle 23"/>
          <p:cNvSpPr>
            <a:spLocks noChangeArrowheads="1"/>
          </p:cNvSpPr>
          <p:nvPr/>
        </p:nvSpPr>
        <p:spPr bwMode="auto">
          <a:xfrm>
            <a:off x="2514600" y="2362205"/>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P</a:t>
            </a:r>
          </a:p>
        </p:txBody>
      </p:sp>
      <p:sp>
        <p:nvSpPr>
          <p:cNvPr id="204824" name="Rectangle 24"/>
          <p:cNvSpPr>
            <a:spLocks noChangeArrowheads="1"/>
          </p:cNvSpPr>
          <p:nvPr/>
        </p:nvSpPr>
        <p:spPr bwMode="auto">
          <a:xfrm rot="21360000" flipH="1">
            <a:off x="2505919" y="3634200"/>
            <a:ext cx="15388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P</a:t>
            </a:r>
          </a:p>
        </p:txBody>
      </p:sp>
      <p:sp>
        <p:nvSpPr>
          <p:cNvPr id="204825" name="Freeform 25"/>
          <p:cNvSpPr>
            <a:spLocks/>
          </p:cNvSpPr>
          <p:nvPr/>
        </p:nvSpPr>
        <p:spPr bwMode="auto">
          <a:xfrm>
            <a:off x="2743205" y="2339975"/>
            <a:ext cx="3043239" cy="3151188"/>
          </a:xfrm>
          <a:custGeom>
            <a:avLst/>
            <a:gdLst>
              <a:gd name="T0" fmla="*/ 0 w 1917"/>
              <a:gd name="T1" fmla="*/ 0 h 1985"/>
              <a:gd name="T2" fmla="*/ 0 w 1917"/>
              <a:gd name="T3" fmla="*/ 2147483646 h 1985"/>
              <a:gd name="T4" fmla="*/ 2147483646 w 1917"/>
              <a:gd name="T5" fmla="*/ 2147483646 h 1985"/>
              <a:gd name="T6" fmla="*/ 0 60000 65536"/>
              <a:gd name="T7" fmla="*/ 0 60000 65536"/>
              <a:gd name="T8" fmla="*/ 0 60000 65536"/>
            </a:gdLst>
            <a:ahLst/>
            <a:cxnLst>
              <a:cxn ang="T6">
                <a:pos x="T0" y="T1"/>
              </a:cxn>
              <a:cxn ang="T7">
                <a:pos x="T2" y="T3"/>
              </a:cxn>
              <a:cxn ang="T8">
                <a:pos x="T4" y="T5"/>
              </a:cxn>
            </a:cxnLst>
            <a:rect l="0" t="0" r="r" b="b"/>
            <a:pathLst>
              <a:path w="1917" h="1985">
                <a:moveTo>
                  <a:pt x="0" y="0"/>
                </a:moveTo>
                <a:lnTo>
                  <a:pt x="0" y="1984"/>
                </a:lnTo>
                <a:lnTo>
                  <a:pt x="1916" y="1984"/>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26" name="Rectangle 26"/>
          <p:cNvSpPr>
            <a:spLocks noChangeArrowheads="1"/>
          </p:cNvSpPr>
          <p:nvPr/>
        </p:nvSpPr>
        <p:spPr bwMode="auto">
          <a:xfrm>
            <a:off x="4943476" y="4826005"/>
            <a:ext cx="105157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Domanda</a:t>
            </a:r>
          </a:p>
        </p:txBody>
      </p:sp>
      <p:sp>
        <p:nvSpPr>
          <p:cNvPr id="204827" name="Rectangle 27"/>
          <p:cNvSpPr>
            <a:spLocks noChangeArrowheads="1"/>
          </p:cNvSpPr>
          <p:nvPr/>
        </p:nvSpPr>
        <p:spPr bwMode="auto">
          <a:xfrm>
            <a:off x="1812680" y="4332294"/>
            <a:ext cx="846386" cy="235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CM (Q*)</a:t>
            </a:r>
          </a:p>
        </p:txBody>
      </p:sp>
      <p:sp>
        <p:nvSpPr>
          <p:cNvPr id="204828" name="Freeform 28"/>
          <p:cNvSpPr>
            <a:spLocks/>
          </p:cNvSpPr>
          <p:nvPr/>
        </p:nvSpPr>
        <p:spPr bwMode="auto">
          <a:xfrm>
            <a:off x="2743202" y="3781428"/>
            <a:ext cx="749300" cy="1709739"/>
          </a:xfrm>
          <a:custGeom>
            <a:avLst/>
            <a:gdLst>
              <a:gd name="T0" fmla="*/ 0 w 472"/>
              <a:gd name="T1" fmla="*/ 0 h 1077"/>
              <a:gd name="T2" fmla="*/ 1186994388 w 472"/>
              <a:gd name="T3" fmla="*/ 0 h 1077"/>
              <a:gd name="T4" fmla="*/ 1186994388 w 472"/>
              <a:gd name="T5" fmla="*/ 2147483646 h 1077"/>
              <a:gd name="T6" fmla="*/ 0 60000 65536"/>
              <a:gd name="T7" fmla="*/ 0 60000 65536"/>
              <a:gd name="T8" fmla="*/ 0 60000 65536"/>
            </a:gdLst>
            <a:ahLst/>
            <a:cxnLst>
              <a:cxn ang="T6">
                <a:pos x="T0" y="T1"/>
              </a:cxn>
              <a:cxn ang="T7">
                <a:pos x="T2" y="T3"/>
              </a:cxn>
              <a:cxn ang="T8">
                <a:pos x="T4" y="T5"/>
              </a:cxn>
            </a:cxnLst>
            <a:rect l="0" t="0" r="r" b="b"/>
            <a:pathLst>
              <a:path w="472" h="1077">
                <a:moveTo>
                  <a:pt x="0" y="0"/>
                </a:moveTo>
                <a:lnTo>
                  <a:pt x="471" y="0"/>
                </a:lnTo>
                <a:lnTo>
                  <a:pt x="471" y="1076"/>
                </a:lnTo>
              </a:path>
            </a:pathLst>
          </a:custGeom>
          <a:noFill/>
          <a:ln w="12700" cap="rnd"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29" name="Line 29"/>
          <p:cNvSpPr>
            <a:spLocks noChangeShapeType="1"/>
          </p:cNvSpPr>
          <p:nvPr/>
        </p:nvSpPr>
        <p:spPr bwMode="auto">
          <a:xfrm>
            <a:off x="2770197" y="4448175"/>
            <a:ext cx="714375" cy="1588"/>
          </a:xfrm>
          <a:prstGeom prst="line">
            <a:avLst/>
          </a:prstGeom>
          <a:noFill/>
          <a:ln w="12700" cap="rnd">
            <a:solidFill>
              <a:srgbClr val="00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30" name="Line 30"/>
          <p:cNvSpPr>
            <a:spLocks noChangeShapeType="1"/>
          </p:cNvSpPr>
          <p:nvPr/>
        </p:nvSpPr>
        <p:spPr bwMode="auto">
          <a:xfrm>
            <a:off x="2928939" y="3328997"/>
            <a:ext cx="1955800" cy="1597025"/>
          </a:xfrm>
          <a:prstGeom prst="line">
            <a:avLst/>
          </a:prstGeom>
          <a:noFill/>
          <a:ln w="28575">
            <a:solidFill>
              <a:srgbClr val="00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31" name="Line 31"/>
          <p:cNvSpPr>
            <a:spLocks noChangeShapeType="1"/>
          </p:cNvSpPr>
          <p:nvPr/>
        </p:nvSpPr>
        <p:spPr bwMode="auto">
          <a:xfrm>
            <a:off x="2960688" y="3517900"/>
            <a:ext cx="747712" cy="12954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379936" name="Line 32"/>
          <p:cNvSpPr>
            <a:spLocks noChangeShapeType="1"/>
          </p:cNvSpPr>
          <p:nvPr/>
        </p:nvSpPr>
        <p:spPr bwMode="auto">
          <a:xfrm flipH="1">
            <a:off x="3000382" y="3141663"/>
            <a:ext cx="822325" cy="9779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33" name="Rectangle 33"/>
          <p:cNvSpPr>
            <a:spLocks noChangeArrowheads="1"/>
          </p:cNvSpPr>
          <p:nvPr/>
        </p:nvSpPr>
        <p:spPr bwMode="auto">
          <a:xfrm>
            <a:off x="4948242" y="2738445"/>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CM</a:t>
            </a:r>
          </a:p>
        </p:txBody>
      </p:sp>
      <p:sp>
        <p:nvSpPr>
          <p:cNvPr id="204834" name="Rectangle 34"/>
          <p:cNvSpPr>
            <a:spLocks noChangeArrowheads="1"/>
          </p:cNvSpPr>
          <p:nvPr/>
        </p:nvSpPr>
        <p:spPr bwMode="auto">
          <a:xfrm>
            <a:off x="5492754" y="2873381"/>
            <a:ext cx="62837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CMeT</a:t>
            </a:r>
          </a:p>
        </p:txBody>
      </p:sp>
      <p:sp>
        <p:nvSpPr>
          <p:cNvPr id="204835" name="Freeform 35"/>
          <p:cNvSpPr>
            <a:spLocks/>
          </p:cNvSpPr>
          <p:nvPr/>
        </p:nvSpPr>
        <p:spPr bwMode="auto">
          <a:xfrm>
            <a:off x="2971800" y="2927354"/>
            <a:ext cx="1041400" cy="1047751"/>
          </a:xfrm>
          <a:custGeom>
            <a:avLst/>
            <a:gdLst>
              <a:gd name="T0" fmla="*/ 0 w 656"/>
              <a:gd name="T1" fmla="*/ 0 h 660"/>
              <a:gd name="T2" fmla="*/ 146169063 w 656"/>
              <a:gd name="T3" fmla="*/ 423386250 h 660"/>
              <a:gd name="T4" fmla="*/ 680442188 w 656"/>
              <a:gd name="T5" fmla="*/ 1237397513 h 660"/>
              <a:gd name="T6" fmla="*/ 1650703138 w 656"/>
              <a:gd name="T7" fmla="*/ 1660783763 h 66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56" h="660">
                <a:moveTo>
                  <a:pt x="0" y="0"/>
                </a:moveTo>
                <a:lnTo>
                  <a:pt x="58" y="168"/>
                </a:lnTo>
                <a:lnTo>
                  <a:pt x="270" y="491"/>
                </a:lnTo>
                <a:lnTo>
                  <a:pt x="655" y="659"/>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36" name="Freeform 36"/>
          <p:cNvSpPr>
            <a:spLocks/>
          </p:cNvSpPr>
          <p:nvPr/>
        </p:nvSpPr>
        <p:spPr bwMode="auto">
          <a:xfrm>
            <a:off x="4011619" y="3176588"/>
            <a:ext cx="1468437" cy="798512"/>
          </a:xfrm>
          <a:custGeom>
            <a:avLst/>
            <a:gdLst>
              <a:gd name="T0" fmla="*/ 0 w 925"/>
              <a:gd name="T1" fmla="*/ 1265117645 h 503"/>
              <a:gd name="T2" fmla="*/ 945057478 w 925"/>
              <a:gd name="T3" fmla="*/ 992940941 h 503"/>
              <a:gd name="T4" fmla="*/ 1819552193 w 925"/>
              <a:gd name="T5" fmla="*/ 451106893 h 503"/>
              <a:gd name="T6" fmla="*/ 2147483646 w 925"/>
              <a:gd name="T7" fmla="*/ 0 h 50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25" h="503">
                <a:moveTo>
                  <a:pt x="0" y="502"/>
                </a:moveTo>
                <a:lnTo>
                  <a:pt x="375" y="394"/>
                </a:lnTo>
                <a:lnTo>
                  <a:pt x="722" y="179"/>
                </a:lnTo>
                <a:lnTo>
                  <a:pt x="924" y="0"/>
                </a:lnTo>
              </a:path>
            </a:pathLst>
          </a:custGeom>
          <a:noFill/>
          <a:ln w="28575" cap="rnd" cmpd="sng">
            <a:solidFill>
              <a:srgbClr val="40AE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37" name="Line 37"/>
          <p:cNvSpPr>
            <a:spLocks noChangeShapeType="1"/>
          </p:cNvSpPr>
          <p:nvPr/>
        </p:nvSpPr>
        <p:spPr bwMode="auto">
          <a:xfrm flipH="1">
            <a:off x="2995613" y="3081342"/>
            <a:ext cx="2082800" cy="1770063"/>
          </a:xfrm>
          <a:prstGeom prst="line">
            <a:avLst/>
          </a:prstGeom>
          <a:noFill/>
          <a:ln w="28575">
            <a:solidFill>
              <a:srgbClr val="8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04838" name="Freeform 38"/>
          <p:cNvSpPr>
            <a:spLocks/>
          </p:cNvSpPr>
          <p:nvPr/>
        </p:nvSpPr>
        <p:spPr bwMode="auto">
          <a:xfrm>
            <a:off x="3444882" y="4389439"/>
            <a:ext cx="93663" cy="114300"/>
          </a:xfrm>
          <a:custGeom>
            <a:avLst/>
            <a:gdLst>
              <a:gd name="T0" fmla="*/ 73085715 w 59"/>
              <a:gd name="T1" fmla="*/ 178931888 h 72"/>
              <a:gd name="T2" fmla="*/ 98287412 w 59"/>
              <a:gd name="T3" fmla="*/ 148690013 h 72"/>
              <a:gd name="T4" fmla="*/ 120968146 w 59"/>
              <a:gd name="T5" fmla="*/ 120967500 h 72"/>
              <a:gd name="T6" fmla="*/ 146169843 w 59"/>
              <a:gd name="T7" fmla="*/ 90725625 h 72"/>
              <a:gd name="T8" fmla="*/ 120968146 w 59"/>
              <a:gd name="T9" fmla="*/ 30241875 h 72"/>
              <a:gd name="T10" fmla="*/ 98287412 w 59"/>
              <a:gd name="T11" fmla="*/ 0 h 72"/>
              <a:gd name="T12" fmla="*/ 73085715 w 59"/>
              <a:gd name="T13" fmla="*/ 0 h 72"/>
              <a:gd name="T14" fmla="*/ 25201697 w 59"/>
              <a:gd name="T15" fmla="*/ 0 h 72"/>
              <a:gd name="T16" fmla="*/ 0 w 59"/>
              <a:gd name="T17" fmla="*/ 30241875 h 72"/>
              <a:gd name="T18" fmla="*/ 0 w 59"/>
              <a:gd name="T19" fmla="*/ 90725625 h 72"/>
              <a:gd name="T20" fmla="*/ 0 w 59"/>
              <a:gd name="T21" fmla="*/ 120967500 h 72"/>
              <a:gd name="T22" fmla="*/ 25201697 w 59"/>
              <a:gd name="T23" fmla="*/ 148690013 h 72"/>
              <a:gd name="T24" fmla="*/ 73085715 w 59"/>
              <a:gd name="T25" fmla="*/ 178931888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72">
                <a:moveTo>
                  <a:pt x="29" y="71"/>
                </a:moveTo>
                <a:lnTo>
                  <a:pt x="39" y="59"/>
                </a:lnTo>
                <a:lnTo>
                  <a:pt x="48" y="48"/>
                </a:lnTo>
                <a:lnTo>
                  <a:pt x="58" y="36"/>
                </a:lnTo>
                <a:lnTo>
                  <a:pt x="48" y="12"/>
                </a:lnTo>
                <a:lnTo>
                  <a:pt x="39" y="0"/>
                </a:lnTo>
                <a:lnTo>
                  <a:pt x="29" y="0"/>
                </a:lnTo>
                <a:lnTo>
                  <a:pt x="10" y="0"/>
                </a:lnTo>
                <a:lnTo>
                  <a:pt x="0" y="12"/>
                </a:lnTo>
                <a:lnTo>
                  <a:pt x="0" y="36"/>
                </a:lnTo>
                <a:lnTo>
                  <a:pt x="0" y="48"/>
                </a:lnTo>
                <a:lnTo>
                  <a:pt x="10" y="59"/>
                </a:lnTo>
                <a:lnTo>
                  <a:pt x="29" y="71"/>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39" name="Freeform 39"/>
          <p:cNvSpPr>
            <a:spLocks/>
          </p:cNvSpPr>
          <p:nvPr/>
        </p:nvSpPr>
        <p:spPr bwMode="auto">
          <a:xfrm>
            <a:off x="3444882" y="3727452"/>
            <a:ext cx="93663" cy="95251"/>
          </a:xfrm>
          <a:custGeom>
            <a:avLst/>
            <a:gdLst>
              <a:gd name="T0" fmla="*/ 73085715 w 59"/>
              <a:gd name="T1" fmla="*/ 148690013 h 60"/>
              <a:gd name="T2" fmla="*/ 98287412 w 59"/>
              <a:gd name="T3" fmla="*/ 148690013 h 60"/>
              <a:gd name="T4" fmla="*/ 120968146 w 59"/>
              <a:gd name="T5" fmla="*/ 118448138 h 60"/>
              <a:gd name="T6" fmla="*/ 146169843 w 59"/>
              <a:gd name="T7" fmla="*/ 90725625 h 60"/>
              <a:gd name="T8" fmla="*/ 120968146 w 59"/>
              <a:gd name="T9" fmla="*/ 30241875 h 60"/>
              <a:gd name="T10" fmla="*/ 98287412 w 59"/>
              <a:gd name="T11" fmla="*/ 0 h 60"/>
              <a:gd name="T12" fmla="*/ 73085715 w 59"/>
              <a:gd name="T13" fmla="*/ 0 h 60"/>
              <a:gd name="T14" fmla="*/ 47884018 w 59"/>
              <a:gd name="T15" fmla="*/ 0 h 60"/>
              <a:gd name="T16" fmla="*/ 25201697 w 59"/>
              <a:gd name="T17" fmla="*/ 30241875 h 60"/>
              <a:gd name="T18" fmla="*/ 0 w 59"/>
              <a:gd name="T19" fmla="*/ 90725625 h 60"/>
              <a:gd name="T20" fmla="*/ 25201697 w 59"/>
              <a:gd name="T21" fmla="*/ 118448138 h 60"/>
              <a:gd name="T22" fmla="*/ 47884018 w 59"/>
              <a:gd name="T23" fmla="*/ 148690013 h 60"/>
              <a:gd name="T24" fmla="*/ 73085715 w 59"/>
              <a:gd name="T25" fmla="*/ 148690013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29" y="59"/>
                </a:moveTo>
                <a:lnTo>
                  <a:pt x="39" y="59"/>
                </a:lnTo>
                <a:lnTo>
                  <a:pt x="48" y="47"/>
                </a:lnTo>
                <a:lnTo>
                  <a:pt x="58" y="36"/>
                </a:lnTo>
                <a:lnTo>
                  <a:pt x="48" y="12"/>
                </a:lnTo>
                <a:lnTo>
                  <a:pt x="39" y="0"/>
                </a:lnTo>
                <a:lnTo>
                  <a:pt x="29" y="0"/>
                </a:lnTo>
                <a:lnTo>
                  <a:pt x="19" y="0"/>
                </a:lnTo>
                <a:lnTo>
                  <a:pt x="10" y="12"/>
                </a:lnTo>
                <a:lnTo>
                  <a:pt x="0" y="36"/>
                </a:lnTo>
                <a:lnTo>
                  <a:pt x="10" y="47"/>
                </a:lnTo>
                <a:lnTo>
                  <a:pt x="19" y="59"/>
                </a:lnTo>
                <a:lnTo>
                  <a:pt x="29" y="5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40" name="Rectangle 40"/>
          <p:cNvSpPr>
            <a:spLocks noChangeArrowheads="1"/>
          </p:cNvSpPr>
          <p:nvPr/>
        </p:nvSpPr>
        <p:spPr bwMode="auto">
          <a:xfrm>
            <a:off x="3767142" y="4768854"/>
            <a:ext cx="35907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i="1">
                <a:solidFill>
                  <a:srgbClr val="000000"/>
                </a:solidFill>
                <a:latin typeface="Arial" panose="020B0604020202020204" pitchFamily="34" charset="0"/>
              </a:rPr>
              <a:t>RM</a:t>
            </a:r>
          </a:p>
        </p:txBody>
      </p:sp>
      <p:sp>
        <p:nvSpPr>
          <p:cNvPr id="379945" name="Rectangle 41"/>
          <p:cNvSpPr>
            <a:spLocks noChangeArrowheads="1"/>
          </p:cNvSpPr>
          <p:nvPr/>
        </p:nvSpPr>
        <p:spPr bwMode="auto">
          <a:xfrm>
            <a:off x="3471864" y="2835281"/>
            <a:ext cx="8207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b="1">
                <a:solidFill>
                  <a:srgbClr val="000000"/>
                </a:solidFill>
                <a:latin typeface="Arial" panose="020B0604020202020204" pitchFamily="34" charset="0"/>
              </a:rPr>
              <a:t>Markup</a:t>
            </a:r>
          </a:p>
        </p:txBody>
      </p:sp>
      <p:grpSp>
        <p:nvGrpSpPr>
          <p:cNvPr id="379946" name="Group 42"/>
          <p:cNvGrpSpPr>
            <a:grpSpLocks/>
          </p:cNvGrpSpPr>
          <p:nvPr/>
        </p:nvGrpSpPr>
        <p:grpSpPr bwMode="auto">
          <a:xfrm>
            <a:off x="2814645" y="3810009"/>
            <a:ext cx="109537" cy="606425"/>
            <a:chOff x="813" y="2400"/>
            <a:chExt cx="69" cy="382"/>
          </a:xfrm>
        </p:grpSpPr>
        <p:sp>
          <p:nvSpPr>
            <p:cNvPr id="204844" name="Freeform 43"/>
            <p:cNvSpPr>
              <a:spLocks/>
            </p:cNvSpPr>
            <p:nvPr/>
          </p:nvSpPr>
          <p:spPr bwMode="auto">
            <a:xfrm>
              <a:off x="813" y="2741"/>
              <a:ext cx="30" cy="41"/>
            </a:xfrm>
            <a:custGeom>
              <a:avLst/>
              <a:gdLst>
                <a:gd name="T0" fmla="*/ 0 w 30"/>
                <a:gd name="T1" fmla="*/ 40 h 41"/>
                <a:gd name="T2" fmla="*/ 10 w 30"/>
                <a:gd name="T3" fmla="*/ 40 h 41"/>
                <a:gd name="T4" fmla="*/ 29 w 30"/>
                <a:gd name="T5" fmla="*/ 20 h 41"/>
                <a:gd name="T6" fmla="*/ 29 w 30"/>
                <a:gd name="T7" fmla="*/ 0 h 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 h="41">
                  <a:moveTo>
                    <a:pt x="0" y="40"/>
                  </a:moveTo>
                  <a:lnTo>
                    <a:pt x="10" y="40"/>
                  </a:lnTo>
                  <a:lnTo>
                    <a:pt x="29" y="20"/>
                  </a:lnTo>
                  <a:lnTo>
                    <a:pt x="29"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45" name="Freeform 44"/>
            <p:cNvSpPr>
              <a:spLocks/>
            </p:cNvSpPr>
            <p:nvPr/>
          </p:nvSpPr>
          <p:spPr bwMode="auto">
            <a:xfrm>
              <a:off x="843" y="2627"/>
              <a:ext cx="1" cy="115"/>
            </a:xfrm>
            <a:custGeom>
              <a:avLst/>
              <a:gdLst>
                <a:gd name="T0" fmla="*/ 0 w 1"/>
                <a:gd name="T1" fmla="*/ 114 h 115"/>
                <a:gd name="T2" fmla="*/ 0 w 1"/>
                <a:gd name="T3" fmla="*/ 83 h 115"/>
                <a:gd name="T4" fmla="*/ 0 w 1"/>
                <a:gd name="T5" fmla="*/ 31 h 115"/>
                <a:gd name="T6" fmla="*/ 0 w 1"/>
                <a:gd name="T7" fmla="*/ 0 h 1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15">
                  <a:moveTo>
                    <a:pt x="0" y="114"/>
                  </a:moveTo>
                  <a:lnTo>
                    <a:pt x="0" y="83"/>
                  </a:lnTo>
                  <a:lnTo>
                    <a:pt x="0" y="31"/>
                  </a:lnTo>
                  <a:lnTo>
                    <a:pt x="0"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46" name="Freeform 45"/>
            <p:cNvSpPr>
              <a:spLocks/>
            </p:cNvSpPr>
            <p:nvPr/>
          </p:nvSpPr>
          <p:spPr bwMode="auto">
            <a:xfrm>
              <a:off x="842" y="2596"/>
              <a:ext cx="40" cy="32"/>
            </a:xfrm>
            <a:custGeom>
              <a:avLst/>
              <a:gdLst>
                <a:gd name="T0" fmla="*/ 0 w 40"/>
                <a:gd name="T1" fmla="*/ 31 h 32"/>
                <a:gd name="T2" fmla="*/ 10 w 40"/>
                <a:gd name="T3" fmla="*/ 20 h 32"/>
                <a:gd name="T4" fmla="*/ 19 w 40"/>
                <a:gd name="T5" fmla="*/ 0 h 32"/>
                <a:gd name="T6" fmla="*/ 39 w 40"/>
                <a:gd name="T7" fmla="*/ 0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0" h="32">
                  <a:moveTo>
                    <a:pt x="0" y="31"/>
                  </a:moveTo>
                  <a:lnTo>
                    <a:pt x="10" y="20"/>
                  </a:lnTo>
                  <a:lnTo>
                    <a:pt x="19" y="0"/>
                  </a:lnTo>
                  <a:lnTo>
                    <a:pt x="39"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47" name="Freeform 46"/>
            <p:cNvSpPr>
              <a:spLocks/>
            </p:cNvSpPr>
            <p:nvPr/>
          </p:nvSpPr>
          <p:spPr bwMode="auto">
            <a:xfrm>
              <a:off x="842" y="2565"/>
              <a:ext cx="40" cy="32"/>
            </a:xfrm>
            <a:custGeom>
              <a:avLst/>
              <a:gdLst>
                <a:gd name="T0" fmla="*/ 39 w 40"/>
                <a:gd name="T1" fmla="*/ 31 h 32"/>
                <a:gd name="T2" fmla="*/ 19 w 40"/>
                <a:gd name="T3" fmla="*/ 20 h 32"/>
                <a:gd name="T4" fmla="*/ 10 w 40"/>
                <a:gd name="T5" fmla="*/ 11 h 32"/>
                <a:gd name="T6" fmla="*/ 0 w 40"/>
                <a:gd name="T7" fmla="*/ 0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0" h="32">
                  <a:moveTo>
                    <a:pt x="39" y="31"/>
                  </a:moveTo>
                  <a:lnTo>
                    <a:pt x="19" y="20"/>
                  </a:lnTo>
                  <a:lnTo>
                    <a:pt x="10" y="11"/>
                  </a:lnTo>
                  <a:lnTo>
                    <a:pt x="0"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48" name="Freeform 47"/>
            <p:cNvSpPr>
              <a:spLocks/>
            </p:cNvSpPr>
            <p:nvPr/>
          </p:nvSpPr>
          <p:spPr bwMode="auto">
            <a:xfrm>
              <a:off x="843" y="2442"/>
              <a:ext cx="1" cy="124"/>
            </a:xfrm>
            <a:custGeom>
              <a:avLst/>
              <a:gdLst>
                <a:gd name="T0" fmla="*/ 0 w 1"/>
                <a:gd name="T1" fmla="*/ 123 h 124"/>
                <a:gd name="T2" fmla="*/ 0 w 1"/>
                <a:gd name="T3" fmla="*/ 92 h 124"/>
                <a:gd name="T4" fmla="*/ 0 w 1"/>
                <a:gd name="T5" fmla="*/ 31 h 124"/>
                <a:gd name="T6" fmla="*/ 0 w 1"/>
                <a:gd name="T7" fmla="*/ 0 h 12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24">
                  <a:moveTo>
                    <a:pt x="0" y="123"/>
                  </a:moveTo>
                  <a:lnTo>
                    <a:pt x="0" y="92"/>
                  </a:lnTo>
                  <a:lnTo>
                    <a:pt x="0" y="31"/>
                  </a:lnTo>
                  <a:lnTo>
                    <a:pt x="0"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204849" name="Freeform 48"/>
            <p:cNvSpPr>
              <a:spLocks/>
            </p:cNvSpPr>
            <p:nvPr/>
          </p:nvSpPr>
          <p:spPr bwMode="auto">
            <a:xfrm>
              <a:off x="813" y="2400"/>
              <a:ext cx="30" cy="43"/>
            </a:xfrm>
            <a:custGeom>
              <a:avLst/>
              <a:gdLst>
                <a:gd name="T0" fmla="*/ 29 w 30"/>
                <a:gd name="T1" fmla="*/ 42 h 43"/>
                <a:gd name="T2" fmla="*/ 29 w 30"/>
                <a:gd name="T3" fmla="*/ 22 h 43"/>
                <a:gd name="T4" fmla="*/ 10 w 30"/>
                <a:gd name="T5" fmla="*/ 11 h 43"/>
                <a:gd name="T6" fmla="*/ 0 w 30"/>
                <a:gd name="T7" fmla="*/ 0 h 4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0" h="43">
                  <a:moveTo>
                    <a:pt x="29" y="42"/>
                  </a:moveTo>
                  <a:lnTo>
                    <a:pt x="29" y="22"/>
                  </a:lnTo>
                  <a:lnTo>
                    <a:pt x="10" y="11"/>
                  </a:lnTo>
                  <a:lnTo>
                    <a:pt x="0" y="0"/>
                  </a:lnTo>
                </a:path>
              </a:pathLst>
            </a:custGeom>
            <a:noFill/>
            <a:ln w="254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grpSp>
      <p:sp>
        <p:nvSpPr>
          <p:cNvPr id="204843" name="Rectangle 49"/>
          <p:cNvSpPr>
            <a:spLocks noChangeArrowheads="1"/>
          </p:cNvSpPr>
          <p:nvPr/>
        </p:nvSpPr>
        <p:spPr bwMode="auto">
          <a:xfrm>
            <a:off x="8075901" y="5562609"/>
            <a:ext cx="269304" cy="235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lnSpc>
                <a:spcPct val="85000"/>
              </a:lnSpc>
              <a:spcBef>
                <a:spcPct val="0"/>
              </a:spcBef>
              <a:spcAft>
                <a:spcPct val="0"/>
              </a:spcAft>
              <a:buFontTx/>
              <a:buNone/>
            </a:pPr>
            <a:r>
              <a:rPr lang="it-IT" altLang="en-US" sz="1800" b="1">
                <a:solidFill>
                  <a:srgbClr val="000000"/>
                </a:solidFill>
                <a:latin typeface="Arial" panose="020B0604020202020204" pitchFamily="34" charset="0"/>
              </a:rPr>
              <a:t>Q*</a:t>
            </a:r>
          </a:p>
        </p:txBody>
      </p:sp>
    </p:spTree>
    <p:extLst>
      <p:ext uri="{BB962C8B-B14F-4D97-AF65-F5344CB8AC3E}">
        <p14:creationId xmlns:p14="http://schemas.microsoft.com/office/powerpoint/2010/main" val="240350329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79945"/>
                                        </p:tgtEl>
                                        <p:attrNameLst>
                                          <p:attrName>style.visibility</p:attrName>
                                        </p:attrNameLst>
                                      </p:cBhvr>
                                      <p:to>
                                        <p:strVal val="visible"/>
                                      </p:to>
                                    </p:set>
                                    <p:animEffect transition="in" filter="checkerboard(across)">
                                      <p:cBhvr>
                                        <p:cTn id="7" dur="500"/>
                                        <p:tgtEl>
                                          <p:spTgt spid="37994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79936"/>
                                        </p:tgtEl>
                                        <p:attrNameLst>
                                          <p:attrName>style.visibility</p:attrName>
                                        </p:attrNameLst>
                                      </p:cBhvr>
                                      <p:to>
                                        <p:strVal val="visible"/>
                                      </p:to>
                                    </p:set>
                                    <p:animEffect transition="in" filter="checkerboard(across)">
                                      <p:cBhvr>
                                        <p:cTn id="10" dur="500"/>
                                        <p:tgtEl>
                                          <p:spTgt spid="379936"/>
                                        </p:tgtEl>
                                      </p:cBhvr>
                                    </p:animEffect>
                                  </p:childTnLst>
                                </p:cTn>
                              </p:par>
                              <p:par>
                                <p:cTn id="11" presetID="5" presetClass="entr" presetSubtype="10" fill="hold" nodeType="withEffect">
                                  <p:stCondLst>
                                    <p:cond delay="0"/>
                                  </p:stCondLst>
                                  <p:childTnLst>
                                    <p:set>
                                      <p:cBhvr>
                                        <p:cTn id="12" dur="1" fill="hold">
                                          <p:stCondLst>
                                            <p:cond delay="0"/>
                                          </p:stCondLst>
                                        </p:cTn>
                                        <p:tgtEl>
                                          <p:spTgt spid="379946"/>
                                        </p:tgtEl>
                                        <p:attrNameLst>
                                          <p:attrName>style.visibility</p:attrName>
                                        </p:attrNameLst>
                                      </p:cBhvr>
                                      <p:to>
                                        <p:strVal val="visible"/>
                                      </p:to>
                                    </p:set>
                                    <p:animEffect transition="in" filter="checkerboard(across)">
                                      <p:cBhvr>
                                        <p:cTn id="13" dur="500"/>
                                        <p:tgtEl>
                                          <p:spTgt spid="3799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36" grpId="0" animBg="1"/>
      <p:bldP spid="37994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8DE926-ABB7-4486-B60A-3EF58043DBEC}"/>
              </a:ext>
            </a:extLst>
          </p:cNvPr>
          <p:cNvSpPr>
            <a:spLocks noGrp="1"/>
          </p:cNvSpPr>
          <p:nvPr>
            <p:ph type="title"/>
          </p:nvPr>
        </p:nvSpPr>
        <p:spPr>
          <a:xfrm>
            <a:off x="914400" y="2612020"/>
            <a:ext cx="10363200" cy="1143000"/>
          </a:xfrm>
        </p:spPr>
        <p:txBody>
          <a:bodyPr/>
          <a:lstStyle/>
          <a:p>
            <a:r>
              <a:rPr lang="it-IT" dirty="0"/>
              <a:t>OLIGOPOLIO</a:t>
            </a:r>
          </a:p>
        </p:txBody>
      </p:sp>
    </p:spTree>
    <p:extLst>
      <p:ext uri="{BB962C8B-B14F-4D97-AF65-F5344CB8AC3E}">
        <p14:creationId xmlns:p14="http://schemas.microsoft.com/office/powerpoint/2010/main" val="18487758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85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8"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59"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6860" name="Rectangle 12"/>
          <p:cNvSpPr>
            <a:spLocks noGrp="1" noChangeArrowheads="1"/>
          </p:cNvSpPr>
          <p:nvPr>
            <p:ph type="title"/>
          </p:nvPr>
        </p:nvSpPr>
        <p:spPr>
          <a:xfrm>
            <a:off x="2133600" y="304800"/>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Un nuovo tipo di razionalità</a:t>
            </a:r>
          </a:p>
        </p:txBody>
      </p:sp>
      <p:sp>
        <p:nvSpPr>
          <p:cNvPr id="392205" name="Rectangle 13"/>
          <p:cNvSpPr>
            <a:spLocks noGrp="1" noChangeArrowheads="1"/>
          </p:cNvSpPr>
          <p:nvPr>
            <p:ph type="body" idx="1"/>
          </p:nvPr>
        </p:nvSpPr>
        <p:spPr>
          <a:xfrm>
            <a:off x="245098" y="1066800"/>
            <a:ext cx="11783505" cy="4985208"/>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2913" algn="l"/>
              </a:tabLst>
            </a:pPr>
            <a:r>
              <a:rPr lang="it-IT" altLang="en-US" sz="2800" dirty="0"/>
              <a:t>Il concetto di scelta razionale impiegato fin qui presuppone la </a:t>
            </a:r>
            <a:r>
              <a:rPr lang="it-IT" altLang="en-US" sz="2800" u="sng" dirty="0"/>
              <a:t>non rilevanza</a:t>
            </a:r>
            <a:r>
              <a:rPr lang="it-IT" altLang="en-US" sz="2800" dirty="0"/>
              <a:t> delle scelte degli “altri”:</a:t>
            </a:r>
          </a:p>
          <a:p>
            <a:pPr lvl="1" eaLnBrk="1" hangingPunct="1">
              <a:lnSpc>
                <a:spcPct val="80000"/>
              </a:lnSpc>
              <a:tabLst>
                <a:tab pos="333358" algn="l"/>
                <a:tab pos="742913" algn="l"/>
              </a:tabLst>
            </a:pPr>
            <a:r>
              <a:rPr lang="it-IT" altLang="en-US" sz="2400" u="sng" dirty="0"/>
              <a:t>Concorrenza perfetta e concorrenza monopolistica</a:t>
            </a:r>
            <a:r>
              <a:rPr lang="it-IT" altLang="en-US" sz="2400" dirty="0"/>
              <a:t>: “gli altri” (agenti, imprese, ecc.) sono singolarmente irrilevanti perché troppo piccoli rispetto al mercato.</a:t>
            </a:r>
          </a:p>
          <a:p>
            <a:pPr lvl="1" eaLnBrk="1" hangingPunct="1">
              <a:lnSpc>
                <a:spcPct val="80000"/>
              </a:lnSpc>
              <a:tabLst>
                <a:tab pos="333358" algn="l"/>
                <a:tab pos="742913" algn="l"/>
              </a:tabLst>
            </a:pPr>
            <a:r>
              <a:rPr lang="it-IT" altLang="en-US" sz="2400" u="sng" dirty="0"/>
              <a:t>Monopolio</a:t>
            </a:r>
            <a:r>
              <a:rPr lang="it-IT" altLang="en-US" sz="2400" dirty="0"/>
              <a:t>: “gli altri”, semplicemente, non esistono.</a:t>
            </a:r>
          </a:p>
          <a:p>
            <a:pPr eaLnBrk="1" hangingPunct="1">
              <a:lnSpc>
                <a:spcPct val="80000"/>
              </a:lnSpc>
              <a:tabLst>
                <a:tab pos="333358" algn="l"/>
                <a:tab pos="742913" algn="l"/>
              </a:tabLst>
            </a:pPr>
            <a:r>
              <a:rPr lang="it-IT" altLang="en-US" sz="2800" dirty="0"/>
              <a:t>Quindi l’agente razionale può guardare solo al proprio problema di scelta in un ambiente c.d. </a:t>
            </a:r>
            <a:r>
              <a:rPr lang="it-IT" altLang="en-US" sz="2800" u="sng" dirty="0"/>
              <a:t>“parametrico”</a:t>
            </a:r>
            <a:r>
              <a:rPr lang="it-IT" altLang="en-US" sz="2800" dirty="0"/>
              <a:t> (dove cioè altri decisori intelligenti non sono presenti o rilevanti)</a:t>
            </a:r>
          </a:p>
          <a:p>
            <a:pPr eaLnBrk="1" hangingPunct="1">
              <a:lnSpc>
                <a:spcPct val="80000"/>
              </a:lnSpc>
              <a:tabLst>
                <a:tab pos="333358" algn="l"/>
                <a:tab pos="742913" algn="l"/>
              </a:tabLst>
            </a:pPr>
            <a:r>
              <a:rPr lang="it-IT" altLang="en-US" sz="2800" dirty="0"/>
              <a:t>Cosa succede se l’ambiente di scelta non è più parametrico, ovvero se esistono “altri” (agenti, imprese, ecc.) le cui scelte possono influenzare l’esito delle nostre decisioni?</a:t>
            </a:r>
          </a:p>
          <a:p>
            <a:pPr eaLnBrk="1" hangingPunct="1">
              <a:lnSpc>
                <a:spcPct val="80000"/>
              </a:lnSpc>
              <a:tabLst>
                <a:tab pos="333358" algn="l"/>
                <a:tab pos="742913" algn="l"/>
              </a:tabLst>
            </a:pPr>
            <a:r>
              <a:rPr lang="it-IT" altLang="en-US" sz="2800" dirty="0"/>
              <a:t>Si entra nell’ambito della razionalità </a:t>
            </a:r>
            <a:r>
              <a:rPr lang="it-IT" altLang="en-US" sz="2800" u="sng" dirty="0"/>
              <a:t>non parametrica</a:t>
            </a:r>
            <a:r>
              <a:rPr lang="it-IT" altLang="en-US" sz="2800" dirty="0"/>
              <a:t> o </a:t>
            </a:r>
            <a:r>
              <a:rPr lang="it-IT" altLang="en-US" sz="2800" u="sng" dirty="0"/>
              <a:t>strategica</a:t>
            </a:r>
            <a:r>
              <a:rPr lang="it-IT" altLang="en-US" sz="2800" dirty="0"/>
              <a:t>. Il concetto chiave è quello di </a:t>
            </a:r>
            <a:r>
              <a:rPr lang="it-IT" altLang="en-US" sz="2800" u="sng" dirty="0"/>
              <a:t>interdipendenza</a:t>
            </a:r>
            <a:r>
              <a:rPr lang="it-IT" altLang="en-US" sz="2800" dirty="0"/>
              <a:t>.   </a:t>
            </a:r>
          </a:p>
        </p:txBody>
      </p:sp>
    </p:spTree>
    <p:extLst>
      <p:ext uri="{BB962C8B-B14F-4D97-AF65-F5344CB8AC3E}">
        <p14:creationId xmlns:p14="http://schemas.microsoft.com/office/powerpoint/2010/main" val="123495607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2205">
                                            <p:txEl>
                                              <p:pRg st="3" end="3"/>
                                            </p:txEl>
                                          </p:spTgt>
                                        </p:tgtEl>
                                        <p:attrNameLst>
                                          <p:attrName>style.visibility</p:attrName>
                                        </p:attrNameLst>
                                      </p:cBhvr>
                                      <p:to>
                                        <p:strVal val="visible"/>
                                      </p:to>
                                    </p:set>
                                    <p:animEffect transition="in" filter="wipe(left)">
                                      <p:cBhvr>
                                        <p:cTn id="7" dur="500"/>
                                        <p:tgtEl>
                                          <p:spTgt spid="392205">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2205">
                                            <p:txEl>
                                              <p:pRg st="4" end="4"/>
                                            </p:txEl>
                                          </p:spTgt>
                                        </p:tgtEl>
                                        <p:attrNameLst>
                                          <p:attrName>style.visibility</p:attrName>
                                        </p:attrNameLst>
                                      </p:cBhvr>
                                      <p:to>
                                        <p:strVal val="visible"/>
                                      </p:to>
                                    </p:set>
                                    <p:animEffect transition="in" filter="wipe(left)">
                                      <p:cBhvr>
                                        <p:cTn id="12" dur="500"/>
                                        <p:tgtEl>
                                          <p:spTgt spid="392205">
                                            <p:txEl>
                                              <p:pRg st="4" end="4"/>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92205">
                                            <p:txEl>
                                              <p:pRg st="5" end="5"/>
                                            </p:txEl>
                                          </p:spTgt>
                                        </p:tgtEl>
                                        <p:attrNameLst>
                                          <p:attrName>style.visibility</p:attrName>
                                        </p:attrNameLst>
                                      </p:cBhvr>
                                      <p:to>
                                        <p:strVal val="visible"/>
                                      </p:to>
                                    </p:set>
                                    <p:animEffect transition="in" filter="wipe(left)">
                                      <p:cBhvr>
                                        <p:cTn id="15" dur="500"/>
                                        <p:tgtEl>
                                          <p:spTgt spid="39220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2205"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889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89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1"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2"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3"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4"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5"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6"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7"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08908" name="Rectangle 12"/>
          <p:cNvSpPr>
            <a:spLocks noGrp="1" noChangeArrowheads="1"/>
          </p:cNvSpPr>
          <p:nvPr>
            <p:ph type="title"/>
          </p:nvPr>
        </p:nvSpPr>
        <p:spPr>
          <a:xfrm>
            <a:off x="2279651" y="9"/>
            <a:ext cx="7772400" cy="765175"/>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Caratteristica dell’oligopolio</a:t>
            </a:r>
          </a:p>
        </p:txBody>
      </p:sp>
      <p:sp>
        <p:nvSpPr>
          <p:cNvPr id="394253" name="Rectangle 13"/>
          <p:cNvSpPr>
            <a:spLocks noGrp="1" noChangeArrowheads="1"/>
          </p:cNvSpPr>
          <p:nvPr>
            <p:ph type="body" idx="1"/>
          </p:nvPr>
        </p:nvSpPr>
        <p:spPr>
          <a:xfrm>
            <a:off x="339366" y="765181"/>
            <a:ext cx="11660957" cy="5286827"/>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2913" algn="l"/>
              </a:tabLst>
            </a:pPr>
            <a:r>
              <a:rPr lang="it-IT" altLang="en-US" sz="2400" dirty="0">
                <a:solidFill>
                  <a:srgbClr val="FF0000"/>
                </a:solidFill>
              </a:rPr>
              <a:t>Oligopolio</a:t>
            </a:r>
            <a:r>
              <a:rPr lang="it-IT" altLang="en-US" sz="2400" dirty="0"/>
              <a:t>:</a:t>
            </a:r>
            <a:r>
              <a:rPr lang="it-IT" altLang="en-US" sz="2400" dirty="0">
                <a:solidFill>
                  <a:srgbClr val="9933FF"/>
                </a:solidFill>
              </a:rPr>
              <a:t> </a:t>
            </a:r>
            <a:r>
              <a:rPr lang="it-IT" altLang="en-US" sz="2400" dirty="0"/>
              <a:t>mercato in cui esistono solo </a:t>
            </a:r>
            <a:r>
              <a:rPr lang="it-IT" altLang="en-US" sz="2400" u="sng" dirty="0"/>
              <a:t>poche</a:t>
            </a:r>
            <a:r>
              <a:rPr lang="it-IT" altLang="en-US" sz="2400" dirty="0"/>
              <a:t> imprese, ciascuna delle quali offre un prodotto </a:t>
            </a:r>
            <a:r>
              <a:rPr lang="it-IT" altLang="en-US" sz="2400" u="sng" dirty="0"/>
              <a:t>identico</a:t>
            </a:r>
            <a:r>
              <a:rPr lang="it-IT" altLang="en-US" sz="2400" dirty="0"/>
              <a:t> o simile.</a:t>
            </a:r>
          </a:p>
          <a:p>
            <a:pPr lvl="1" eaLnBrk="1" hangingPunct="1">
              <a:lnSpc>
                <a:spcPct val="80000"/>
              </a:lnSpc>
              <a:tabLst>
                <a:tab pos="333358" algn="l"/>
                <a:tab pos="742913" algn="l"/>
              </a:tabLst>
            </a:pPr>
            <a:r>
              <a:rPr lang="it-IT" altLang="en-US" sz="2000" dirty="0" err="1"/>
              <a:t>N.b.</a:t>
            </a:r>
            <a:r>
              <a:rPr lang="it-IT" altLang="en-US" sz="2000" dirty="0"/>
              <a:t>: il fatto che il prodotto sia identico o simile </a:t>
            </a:r>
            <a:r>
              <a:rPr lang="it-IT" altLang="en-US" sz="2000" u="sng" dirty="0"/>
              <a:t>non è necessario</a:t>
            </a:r>
            <a:r>
              <a:rPr lang="it-IT" altLang="en-US" sz="2000" dirty="0"/>
              <a:t> per definire un oligopolio (si pensi p.e. al mercato oligopolistico delle automobili). L’ipotesi serve solo per sottolineare a scopo didattico che nel caso dell’oligopolio NON sono le caratteristiche del prodotto ad essere rilevanti per l’analisi, al contrario di quanto avviene p.e. nella concorrenza monopolistica.</a:t>
            </a:r>
          </a:p>
          <a:p>
            <a:pPr eaLnBrk="1" hangingPunct="1">
              <a:lnSpc>
                <a:spcPct val="80000"/>
              </a:lnSpc>
              <a:tabLst>
                <a:tab pos="333358" algn="l"/>
                <a:tab pos="742913" algn="l"/>
              </a:tabLst>
            </a:pPr>
            <a:r>
              <a:rPr lang="it-IT" altLang="en-US" sz="2400" dirty="0"/>
              <a:t>La caratteristica fondamentale dell’oligopolio, ovvero ciò che lo definisce come forma di mercato a sé stante, è l’</a:t>
            </a:r>
            <a:r>
              <a:rPr lang="it-IT" altLang="en-US" sz="2400" dirty="0">
                <a:solidFill>
                  <a:srgbClr val="FF0000"/>
                </a:solidFill>
              </a:rPr>
              <a:t>interdipendenza</a:t>
            </a:r>
            <a:r>
              <a:rPr lang="it-IT" altLang="en-US" sz="2400" dirty="0"/>
              <a:t>.</a:t>
            </a:r>
          </a:p>
          <a:p>
            <a:pPr eaLnBrk="1" hangingPunct="1">
              <a:lnSpc>
                <a:spcPct val="80000"/>
              </a:lnSpc>
              <a:tabLst>
                <a:tab pos="333358" algn="l"/>
                <a:tab pos="742913" algn="l"/>
              </a:tabLst>
            </a:pPr>
            <a:r>
              <a:rPr lang="it-IT" altLang="en-US" sz="2400" dirty="0"/>
              <a:t>Con il termine </a:t>
            </a:r>
            <a:r>
              <a:rPr lang="it-IT" altLang="en-US" sz="2400" u="sng" dirty="0"/>
              <a:t>interdipendenza</a:t>
            </a:r>
            <a:r>
              <a:rPr lang="it-IT" altLang="en-US" sz="2400" dirty="0"/>
              <a:t> si intende il fatto che, data l’esistenza di poche imprese, le azioni di ciascuna hanno un effetto rilevante sull’esito del mercato per tutte le altre. Quindi ciascuna impresa deve tenere conto sia dell’effetto delle proprie azioni sulle rivali che delle azioni (ed eventuali reazioni) di queste ultime. </a:t>
            </a:r>
          </a:p>
          <a:p>
            <a:pPr eaLnBrk="1" hangingPunct="1">
              <a:lnSpc>
                <a:spcPct val="80000"/>
              </a:lnSpc>
              <a:tabLst>
                <a:tab pos="333358" algn="l"/>
                <a:tab pos="742913" algn="l"/>
              </a:tabLst>
            </a:pPr>
            <a:r>
              <a:rPr lang="it-IT" altLang="en-US" sz="2400" dirty="0"/>
              <a:t>In questo caso, quindi, la </a:t>
            </a:r>
            <a:r>
              <a:rPr lang="it-IT" altLang="en-US" sz="2400" dirty="0">
                <a:solidFill>
                  <a:srgbClr val="FF0000"/>
                </a:solidFill>
              </a:rPr>
              <a:t>concorrenza</a:t>
            </a:r>
            <a:r>
              <a:rPr lang="it-IT" altLang="en-US" sz="2400" dirty="0"/>
              <a:t> è davvero tale, ovvero cercare di battere le imprese rivali in un confronto di azioni e reazioni.</a:t>
            </a:r>
          </a:p>
          <a:p>
            <a:pPr eaLnBrk="1" hangingPunct="1">
              <a:lnSpc>
                <a:spcPct val="80000"/>
              </a:lnSpc>
              <a:tabLst>
                <a:tab pos="333358" algn="l"/>
                <a:tab pos="742913" algn="l"/>
              </a:tabLst>
            </a:pPr>
            <a:r>
              <a:rPr lang="it-IT" altLang="en-US" sz="2400" dirty="0"/>
              <a:t>La concorrenza in oligopolio è un problema di </a:t>
            </a:r>
            <a:r>
              <a:rPr lang="it-IT" altLang="en-US" sz="2400" u="sng" dirty="0"/>
              <a:t>strategia</a:t>
            </a:r>
            <a:r>
              <a:rPr lang="it-IT" altLang="en-US" sz="2400" dirty="0"/>
              <a:t>: per questo motivo lo strumento che dobbiamo utilizzare è la </a:t>
            </a:r>
            <a:r>
              <a:rPr lang="it-IT" altLang="en-US" sz="2400" dirty="0">
                <a:solidFill>
                  <a:srgbClr val="FF0000"/>
                </a:solidFill>
              </a:rPr>
              <a:t>teoria dei giochi</a:t>
            </a:r>
            <a:r>
              <a:rPr lang="it-IT" altLang="en-US" sz="2400" dirty="0"/>
              <a:t>, al posto del tradizionale apparato di curve di costo e di domanda.</a:t>
            </a:r>
          </a:p>
        </p:txBody>
      </p:sp>
    </p:spTree>
    <p:extLst>
      <p:ext uri="{BB962C8B-B14F-4D97-AF65-F5344CB8AC3E}">
        <p14:creationId xmlns:p14="http://schemas.microsoft.com/office/powerpoint/2010/main" val="270052554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4253">
                                            <p:txEl>
                                              <p:pRg st="4" end="4"/>
                                            </p:txEl>
                                          </p:spTgt>
                                        </p:tgtEl>
                                        <p:attrNameLst>
                                          <p:attrName>style.visibility</p:attrName>
                                        </p:attrNameLst>
                                      </p:cBhvr>
                                      <p:to>
                                        <p:strVal val="visible"/>
                                      </p:to>
                                    </p:set>
                                    <p:animEffect transition="in" filter="wipe(left)">
                                      <p:cBhvr>
                                        <p:cTn id="7" dur="500"/>
                                        <p:tgtEl>
                                          <p:spTgt spid="394253">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4253">
                                            <p:txEl>
                                              <p:pRg st="5" end="5"/>
                                            </p:txEl>
                                          </p:spTgt>
                                        </p:tgtEl>
                                        <p:attrNameLst>
                                          <p:attrName>style.visibility</p:attrName>
                                        </p:attrNameLst>
                                      </p:cBhvr>
                                      <p:to>
                                        <p:strVal val="visible"/>
                                      </p:to>
                                    </p:set>
                                    <p:animEffect transition="in" filter="wipe(left)">
                                      <p:cBhvr>
                                        <p:cTn id="12" dur="500"/>
                                        <p:tgtEl>
                                          <p:spTgt spid="39425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53" grpId="0" build="p" autoUpdateAnimBg="0"/>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094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4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4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4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5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5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52"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53"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0954" name="Rectangle 10"/>
          <p:cNvSpPr>
            <a:spLocks noGrp="1" noChangeArrowheads="1"/>
          </p:cNvSpPr>
          <p:nvPr>
            <p:ph type="title"/>
          </p:nvPr>
        </p:nvSpPr>
        <p:spPr>
          <a:xfrm>
            <a:off x="1905000" y="0"/>
            <a:ext cx="67056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Il caso più semplice: il duopolio</a:t>
            </a:r>
          </a:p>
        </p:txBody>
      </p:sp>
      <p:sp>
        <p:nvSpPr>
          <p:cNvPr id="210955" name="Rectangle 11"/>
          <p:cNvSpPr>
            <a:spLocks noGrp="1" noChangeArrowheads="1"/>
          </p:cNvSpPr>
          <p:nvPr>
            <p:ph type="body" idx="1"/>
          </p:nvPr>
        </p:nvSpPr>
        <p:spPr>
          <a:xfrm>
            <a:off x="1524000" y="609600"/>
            <a:ext cx="7239000" cy="1905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tabLst>
                <a:tab pos="333358" algn="l"/>
                <a:tab pos="742913" algn="l"/>
              </a:tabLst>
            </a:pPr>
            <a:r>
              <a:rPr lang="it-IT" altLang="en-US" sz="2400" dirty="0"/>
              <a:t>Un </a:t>
            </a:r>
            <a:r>
              <a:rPr lang="it-IT" altLang="en-US" sz="2400" dirty="0">
                <a:solidFill>
                  <a:srgbClr val="FF0000"/>
                </a:solidFill>
              </a:rPr>
              <a:t>duopolio</a:t>
            </a:r>
            <a:r>
              <a:rPr lang="it-IT" altLang="en-US" sz="2400" dirty="0"/>
              <a:t> è un oligopolio con solo due imprese.</a:t>
            </a:r>
          </a:p>
          <a:p>
            <a:pPr eaLnBrk="1" hangingPunct="1">
              <a:tabLst>
                <a:tab pos="333358" algn="l"/>
                <a:tab pos="742913" algn="l"/>
              </a:tabLst>
            </a:pPr>
            <a:r>
              <a:rPr lang="it-IT" altLang="en-US" sz="2400" dirty="0"/>
              <a:t>Esempio classico: il </a:t>
            </a:r>
            <a:r>
              <a:rPr lang="it-IT" altLang="en-US" sz="2400" dirty="0">
                <a:solidFill>
                  <a:srgbClr val="FF0000"/>
                </a:solidFill>
              </a:rPr>
              <a:t>duopolio di Cournot </a:t>
            </a:r>
            <a:r>
              <a:rPr lang="it-IT" altLang="en-US" sz="2400" dirty="0"/>
              <a:t>(1838)</a:t>
            </a:r>
            <a:endParaRPr lang="it-IT" altLang="en-US" sz="2400" dirty="0">
              <a:solidFill>
                <a:srgbClr val="FF0000"/>
              </a:solidFill>
            </a:endParaRPr>
          </a:p>
          <a:p>
            <a:pPr lvl="1" eaLnBrk="1" hangingPunct="1">
              <a:tabLst>
                <a:tab pos="333358" algn="l"/>
                <a:tab pos="742913" algn="l"/>
              </a:tabLst>
            </a:pPr>
            <a:r>
              <a:rPr lang="it-IT" altLang="en-US" sz="2400" dirty="0"/>
              <a:t>due imprese che producono acqua minerale, con costo di produzione nullo.</a:t>
            </a:r>
            <a:r>
              <a:rPr lang="it-IT" altLang="en-US" dirty="0"/>
              <a:t> </a:t>
            </a:r>
          </a:p>
        </p:txBody>
      </p:sp>
      <p:graphicFrame>
        <p:nvGraphicFramePr>
          <p:cNvPr id="210956" name="Object 12">
            <a:hlinkClick r:id="" action="ppaction://ole?verb=0"/>
          </p:cNvPr>
          <p:cNvGraphicFramePr>
            <a:graphicFrameLocks/>
          </p:cNvGraphicFramePr>
          <p:nvPr/>
        </p:nvGraphicFramePr>
        <p:xfrm>
          <a:off x="4300542" y="2420944"/>
          <a:ext cx="6367463" cy="4268787"/>
        </p:xfrm>
        <a:graphic>
          <a:graphicData uri="http://schemas.openxmlformats.org/presentationml/2006/ole">
            <mc:AlternateContent xmlns:mc="http://schemas.openxmlformats.org/markup-compatibility/2006">
              <mc:Choice xmlns:v="urn:schemas-microsoft-com:vml" Requires="v">
                <p:oleObj spid="_x0000_s1098" name="Documento" r:id="rId4" imgW="6373368" imgH="4267200" progId="Word.Document.8">
                  <p:embed/>
                </p:oleObj>
              </mc:Choice>
              <mc:Fallback>
                <p:oleObj name="Documento" r:id="rId4" imgW="6373368" imgH="4267200" progId="Word.Documen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00542" y="2420944"/>
                        <a:ext cx="6367463" cy="426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0957" name="Text Box 13"/>
          <p:cNvSpPr txBox="1">
            <a:spLocks noChangeArrowheads="1"/>
          </p:cNvSpPr>
          <p:nvPr/>
        </p:nvSpPr>
        <p:spPr bwMode="auto">
          <a:xfrm>
            <a:off x="1828800" y="3886207"/>
            <a:ext cx="3124200" cy="830997"/>
          </a:xfrm>
          <a:prstGeom prst="rect">
            <a:avLst/>
          </a:prstGeom>
          <a:solidFill>
            <a:srgbClr val="CCFFCC">
              <a:alpha val="50195"/>
            </a:srgbClr>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400" b="1">
                <a:solidFill>
                  <a:srgbClr val="000000"/>
                </a:solidFill>
              </a:rPr>
              <a:t>Scheda di domanda </a:t>
            </a:r>
          </a:p>
          <a:p>
            <a:pPr algn="ctr" eaLnBrk="0" fontAlgn="base" hangingPunct="0">
              <a:spcBef>
                <a:spcPct val="0"/>
              </a:spcBef>
              <a:spcAft>
                <a:spcPct val="0"/>
              </a:spcAft>
              <a:buFontTx/>
              <a:buNone/>
            </a:pPr>
            <a:r>
              <a:rPr lang="it-IT" altLang="en-US" sz="2400" b="1">
                <a:solidFill>
                  <a:srgbClr val="000000"/>
                </a:solidFill>
              </a:rPr>
              <a:t>dell’acqua minerale</a:t>
            </a:r>
            <a:endParaRPr lang="it-IT" altLang="en-US" sz="2400">
              <a:solidFill>
                <a:srgbClr val="000000"/>
              </a:solidFill>
            </a:endParaRPr>
          </a:p>
        </p:txBody>
      </p:sp>
      <p:pic>
        <p:nvPicPr>
          <p:cNvPr id="210958" name="Picture 14" descr="Portrait of Augustin.Courno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1609" y="152400"/>
            <a:ext cx="15716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555768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09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09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57" grpId="0" animBg="1"/>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299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299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299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299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2998"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2999"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3000"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3001"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3002" name="Rectangle 10"/>
          <p:cNvSpPr>
            <a:spLocks noGrp="1" noChangeArrowheads="1"/>
          </p:cNvSpPr>
          <p:nvPr>
            <p:ph type="title"/>
          </p:nvPr>
        </p:nvSpPr>
        <p:spPr>
          <a:xfrm>
            <a:off x="2133600" y="0"/>
            <a:ext cx="82296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Possibili soluzioni</a:t>
            </a:r>
          </a:p>
        </p:txBody>
      </p:sp>
      <p:sp>
        <p:nvSpPr>
          <p:cNvPr id="398347" name="Rectangle 11"/>
          <p:cNvSpPr>
            <a:spLocks noGrp="1" noChangeArrowheads="1"/>
          </p:cNvSpPr>
          <p:nvPr>
            <p:ph type="body" idx="1"/>
          </p:nvPr>
        </p:nvSpPr>
        <p:spPr>
          <a:xfrm>
            <a:off x="254525" y="685800"/>
            <a:ext cx="11811784" cy="5943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spcBef>
                <a:spcPct val="11000"/>
              </a:spcBef>
              <a:tabLst>
                <a:tab pos="333358" algn="l"/>
                <a:tab pos="742913" algn="l"/>
              </a:tabLst>
            </a:pPr>
            <a:r>
              <a:rPr lang="it-IT" altLang="en-US" sz="2800" dirty="0"/>
              <a:t>La coppia (quantità, prezzo) di equilibrio in caso di </a:t>
            </a:r>
            <a:r>
              <a:rPr lang="it-IT" altLang="en-US" sz="2800" u="sng" dirty="0"/>
              <a:t>mercato PC</a:t>
            </a:r>
            <a:r>
              <a:rPr lang="it-IT" altLang="en-US" sz="2800" dirty="0"/>
              <a:t> è:</a:t>
            </a:r>
          </a:p>
          <a:p>
            <a:pPr algn="ctr" eaLnBrk="1" hangingPunct="1">
              <a:lnSpc>
                <a:spcPct val="90000"/>
              </a:lnSpc>
              <a:spcBef>
                <a:spcPct val="11000"/>
              </a:spcBef>
              <a:buNone/>
              <a:tabLst>
                <a:tab pos="333358" algn="l"/>
                <a:tab pos="742913" algn="l"/>
              </a:tabLst>
            </a:pPr>
            <a:r>
              <a:rPr lang="it-IT" altLang="en-US" sz="2800" b="1" dirty="0">
                <a:solidFill>
                  <a:srgbClr val="006600"/>
                </a:solidFill>
                <a:latin typeface="Arial" panose="020B0604020202020204" pitchFamily="34" charset="0"/>
              </a:rPr>
              <a:t>P = CM = €0 ; Q = 120 litri</a:t>
            </a:r>
            <a:endParaRPr lang="it-IT" altLang="en-US" sz="2800" b="1" dirty="0">
              <a:solidFill>
                <a:srgbClr val="006600"/>
              </a:solidFill>
            </a:endParaRPr>
          </a:p>
          <a:p>
            <a:pPr eaLnBrk="1" hangingPunct="1">
              <a:lnSpc>
                <a:spcPct val="90000"/>
              </a:lnSpc>
              <a:spcBef>
                <a:spcPct val="11000"/>
              </a:spcBef>
              <a:tabLst>
                <a:tab pos="333358" algn="l"/>
                <a:tab pos="742913" algn="l"/>
              </a:tabLst>
            </a:pPr>
            <a:r>
              <a:rPr lang="it-IT" altLang="en-US" sz="2800" dirty="0"/>
              <a:t>La coppia (quantità, prezzo) di equilibrio in caso di </a:t>
            </a:r>
            <a:r>
              <a:rPr lang="it-IT" altLang="en-US" sz="2800" u="sng" dirty="0"/>
              <a:t>monopolio</a:t>
            </a:r>
            <a:r>
              <a:rPr lang="it-IT" altLang="en-US" sz="2800" dirty="0"/>
              <a:t> è quella che dà il profitto massimo:</a:t>
            </a:r>
          </a:p>
          <a:p>
            <a:pPr algn="ctr" eaLnBrk="1" hangingPunct="1">
              <a:lnSpc>
                <a:spcPct val="90000"/>
              </a:lnSpc>
              <a:spcBef>
                <a:spcPct val="11000"/>
              </a:spcBef>
              <a:buNone/>
              <a:tabLst>
                <a:tab pos="333358" algn="l"/>
                <a:tab pos="742913" algn="l"/>
              </a:tabLst>
            </a:pPr>
            <a:r>
              <a:rPr lang="it-IT" altLang="en-US" sz="2800" b="1" dirty="0">
                <a:solidFill>
                  <a:schemeClr val="accent2"/>
                </a:solidFill>
                <a:latin typeface="Arial" panose="020B0604020202020204" pitchFamily="34" charset="0"/>
              </a:rPr>
              <a:t>P = €60 ; Q = 60 litri</a:t>
            </a:r>
          </a:p>
          <a:p>
            <a:pPr eaLnBrk="1" hangingPunct="1">
              <a:lnSpc>
                <a:spcPct val="90000"/>
              </a:lnSpc>
              <a:tabLst>
                <a:tab pos="333358" algn="l"/>
                <a:tab pos="742913" algn="l"/>
              </a:tabLst>
            </a:pPr>
            <a:r>
              <a:rPr lang="it-IT" altLang="en-US" sz="2800" dirty="0"/>
              <a:t>Quindi: la produzione socialmente efficiente di acqua è 120 litri, mentre un monopolista ne produrrebbe solo 60 litri. </a:t>
            </a:r>
          </a:p>
          <a:p>
            <a:pPr eaLnBrk="1" hangingPunct="1">
              <a:lnSpc>
                <a:spcPct val="90000"/>
              </a:lnSpc>
              <a:tabLst>
                <a:tab pos="333358" algn="l"/>
                <a:tab pos="742913" algn="l"/>
              </a:tabLst>
            </a:pPr>
            <a:r>
              <a:rPr lang="it-IT" altLang="en-US" sz="2800" dirty="0"/>
              <a:t>Quanto produrranno i duopolisti?</a:t>
            </a:r>
          </a:p>
          <a:p>
            <a:pPr eaLnBrk="1" hangingPunct="1">
              <a:lnSpc>
                <a:spcPct val="90000"/>
              </a:lnSpc>
              <a:tabLst>
                <a:tab pos="333358" algn="l"/>
                <a:tab pos="742913" algn="l"/>
              </a:tabLst>
            </a:pPr>
            <a:r>
              <a:rPr lang="it-IT" altLang="en-US" sz="2800" dirty="0">
                <a:solidFill>
                  <a:schemeClr val="tx2"/>
                </a:solidFill>
              </a:rPr>
              <a:t>In caso di </a:t>
            </a:r>
            <a:r>
              <a:rPr lang="it-IT" altLang="en-US" sz="2800" u="sng" dirty="0">
                <a:solidFill>
                  <a:schemeClr val="tx2"/>
                </a:solidFill>
              </a:rPr>
              <a:t>concorrenza sul prezzo</a:t>
            </a:r>
            <a:r>
              <a:rPr lang="it-IT" altLang="en-US" sz="2800" dirty="0">
                <a:solidFill>
                  <a:schemeClr val="tx2"/>
                </a:solidFill>
              </a:rPr>
              <a:t>, ciascun duopolista potrebbe abbassare il prezzo per “battere” il rivale, ma questo spingerebbe il prezzo fino al CM (cioè zero nell’ esempio!). Questa non è una strategia molto razionale…</a:t>
            </a:r>
          </a:p>
        </p:txBody>
      </p:sp>
    </p:spTree>
    <p:extLst>
      <p:ext uri="{BB962C8B-B14F-4D97-AF65-F5344CB8AC3E}">
        <p14:creationId xmlns:p14="http://schemas.microsoft.com/office/powerpoint/2010/main" val="402676470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8347">
                                            <p:txEl>
                                              <p:pRg st="2" end="2"/>
                                            </p:txEl>
                                          </p:spTgt>
                                        </p:tgtEl>
                                        <p:attrNameLst>
                                          <p:attrName>style.visibility</p:attrName>
                                        </p:attrNameLst>
                                      </p:cBhvr>
                                      <p:to>
                                        <p:strVal val="visible"/>
                                      </p:to>
                                    </p:set>
                                    <p:animEffect transition="in" filter="wipe(left)">
                                      <p:cBhvr>
                                        <p:cTn id="7" dur="500"/>
                                        <p:tgtEl>
                                          <p:spTgt spid="398347">
                                            <p:txEl>
                                              <p:pRg st="2" end="2"/>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98347">
                                            <p:txEl>
                                              <p:pRg st="3" end="3"/>
                                            </p:txEl>
                                          </p:spTgt>
                                        </p:tgtEl>
                                        <p:attrNameLst>
                                          <p:attrName>style.visibility</p:attrName>
                                        </p:attrNameLst>
                                      </p:cBhvr>
                                      <p:to>
                                        <p:strVal val="visible"/>
                                      </p:to>
                                    </p:set>
                                    <p:animEffect transition="in" filter="wipe(left)">
                                      <p:cBhvr>
                                        <p:cTn id="10" dur="500"/>
                                        <p:tgtEl>
                                          <p:spTgt spid="398347">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98347">
                                            <p:txEl>
                                              <p:pRg st="4" end="4"/>
                                            </p:txEl>
                                          </p:spTgt>
                                        </p:tgtEl>
                                        <p:attrNameLst>
                                          <p:attrName>style.visibility</p:attrName>
                                        </p:attrNameLst>
                                      </p:cBhvr>
                                      <p:to>
                                        <p:strVal val="visible"/>
                                      </p:to>
                                    </p:set>
                                    <p:animEffect transition="in" filter="wipe(left)">
                                      <p:cBhvr>
                                        <p:cTn id="15" dur="500"/>
                                        <p:tgtEl>
                                          <p:spTgt spid="398347">
                                            <p:txEl>
                                              <p:pRg st="4" end="4"/>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98347">
                                            <p:txEl>
                                              <p:pRg st="5" end="5"/>
                                            </p:txEl>
                                          </p:spTgt>
                                        </p:tgtEl>
                                        <p:attrNameLst>
                                          <p:attrName>style.visibility</p:attrName>
                                        </p:attrNameLst>
                                      </p:cBhvr>
                                      <p:to>
                                        <p:strVal val="visible"/>
                                      </p:to>
                                    </p:set>
                                    <p:animEffect transition="in" filter="wipe(left)">
                                      <p:cBhvr>
                                        <p:cTn id="18" dur="500"/>
                                        <p:tgtEl>
                                          <p:spTgt spid="398347">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83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47" grpId="0" build="p"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4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6"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7"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8"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49"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50"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51"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5052" name="Rectangle 12"/>
          <p:cNvSpPr>
            <a:spLocks noGrp="1" noChangeArrowheads="1"/>
          </p:cNvSpPr>
          <p:nvPr>
            <p:ph type="title"/>
          </p:nvPr>
        </p:nvSpPr>
        <p:spPr>
          <a:xfrm>
            <a:off x="2341661" y="124970"/>
            <a:ext cx="7772400" cy="620713"/>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Una possibilità strategica: la collusione</a:t>
            </a:r>
          </a:p>
        </p:txBody>
      </p:sp>
      <p:sp>
        <p:nvSpPr>
          <p:cNvPr id="400397" name="Rectangle 13"/>
          <p:cNvSpPr>
            <a:spLocks noGrp="1" noChangeArrowheads="1"/>
          </p:cNvSpPr>
          <p:nvPr>
            <p:ph type="body" idx="1"/>
          </p:nvPr>
        </p:nvSpPr>
        <p:spPr>
          <a:xfrm>
            <a:off x="0" y="892525"/>
            <a:ext cx="12192000" cy="5355875"/>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80000"/>
              </a:lnSpc>
              <a:tabLst>
                <a:tab pos="333358" algn="l"/>
                <a:tab pos="742913" algn="l"/>
                <a:tab pos="1079446" algn="l"/>
              </a:tabLst>
            </a:pPr>
            <a:r>
              <a:rPr lang="it-IT" altLang="en-US" sz="2400" dirty="0"/>
              <a:t>L’oligopolio determina una </a:t>
            </a:r>
            <a:r>
              <a:rPr lang="it-IT" altLang="en-US" sz="2400" u="sng" dirty="0"/>
              <a:t>situazione strategica</a:t>
            </a:r>
            <a:r>
              <a:rPr lang="it-IT" altLang="en-US" sz="2400" dirty="0"/>
              <a:t>, in cui le decisioni delle imprese devono tener conto dell’</a:t>
            </a:r>
            <a:r>
              <a:rPr lang="it-IT" altLang="en-US" sz="2400" u="sng" dirty="0"/>
              <a:t>interdipendenza</a:t>
            </a:r>
            <a:r>
              <a:rPr lang="it-IT" altLang="en-US" sz="2400" dirty="0"/>
              <a:t> con le scelte delle imprese rivali.</a:t>
            </a:r>
          </a:p>
          <a:p>
            <a:pPr eaLnBrk="1" hangingPunct="1">
              <a:lnSpc>
                <a:spcPct val="80000"/>
              </a:lnSpc>
              <a:tabLst>
                <a:tab pos="333358" algn="l"/>
                <a:tab pos="742913" algn="l"/>
                <a:tab pos="1079446" algn="l"/>
              </a:tabLst>
            </a:pPr>
            <a:r>
              <a:rPr lang="it-IT" altLang="en-US" sz="2400" i="1" dirty="0"/>
              <a:t>Una</a:t>
            </a:r>
            <a:r>
              <a:rPr lang="it-IT" altLang="en-US" sz="2400" dirty="0"/>
              <a:t> delle possibilità strategiche per ciascuna impresa è di </a:t>
            </a:r>
            <a:r>
              <a:rPr lang="it-IT" altLang="en-US" sz="2400" u="sng" dirty="0"/>
              <a:t>cooperare</a:t>
            </a:r>
            <a:r>
              <a:rPr lang="it-IT" altLang="en-US" sz="2400" dirty="0"/>
              <a:t> (= mettersi d’accordo, colludere) con le rivali e agire tutte assieme in modo coordinato </a:t>
            </a:r>
            <a:r>
              <a:rPr lang="it-IT" altLang="en-US" sz="2400" u="sng" dirty="0"/>
              <a:t>come se fossero un unico monopolista</a:t>
            </a:r>
            <a:r>
              <a:rPr lang="it-IT" altLang="en-US" sz="2400" dirty="0"/>
              <a:t>, cioè formando un c.d. </a:t>
            </a:r>
            <a:r>
              <a:rPr lang="it-IT" altLang="en-US" sz="2400" dirty="0">
                <a:solidFill>
                  <a:srgbClr val="FF0000"/>
                </a:solidFill>
              </a:rPr>
              <a:t>monopolio congiunto</a:t>
            </a:r>
            <a:r>
              <a:rPr lang="it-IT" altLang="en-US" sz="2400" dirty="0"/>
              <a:t> (</a:t>
            </a:r>
            <a:r>
              <a:rPr lang="it-IT" altLang="en-US" sz="2400" i="1" dirty="0"/>
              <a:t>joint </a:t>
            </a:r>
            <a:r>
              <a:rPr lang="it-IT" altLang="en-US" sz="2400" i="1" dirty="0" err="1"/>
              <a:t>monopoly</a:t>
            </a:r>
            <a:r>
              <a:rPr lang="it-IT" altLang="en-US" sz="2400" dirty="0"/>
              <a:t>).</a:t>
            </a:r>
          </a:p>
          <a:p>
            <a:pPr lvl="1" eaLnBrk="1" hangingPunct="1">
              <a:lnSpc>
                <a:spcPct val="80000"/>
              </a:lnSpc>
              <a:tabLst>
                <a:tab pos="333358" algn="l"/>
                <a:tab pos="742913" algn="l"/>
                <a:tab pos="1079446" algn="l"/>
              </a:tabLst>
            </a:pPr>
            <a:r>
              <a:rPr lang="it-IT" altLang="en-US" sz="2400" dirty="0">
                <a:solidFill>
                  <a:srgbClr val="FF0000"/>
                </a:solidFill>
              </a:rPr>
              <a:t>Collusione</a:t>
            </a:r>
            <a:r>
              <a:rPr lang="it-IT" altLang="en-US" sz="2400" dirty="0"/>
              <a:t>: accordo tra imprese che operano su uno stesso mercato, volto a determinare la quantità da produrre ed il prezzo.</a:t>
            </a:r>
          </a:p>
          <a:p>
            <a:pPr lvl="1" eaLnBrk="1" hangingPunct="1">
              <a:lnSpc>
                <a:spcPct val="80000"/>
              </a:lnSpc>
              <a:tabLst>
                <a:tab pos="333358" algn="l"/>
                <a:tab pos="742913" algn="l"/>
                <a:tab pos="1079446" algn="l"/>
              </a:tabLst>
            </a:pPr>
            <a:r>
              <a:rPr lang="it-IT" altLang="en-US" sz="2400" dirty="0">
                <a:solidFill>
                  <a:srgbClr val="FF0000"/>
                </a:solidFill>
              </a:rPr>
              <a:t>Cartello</a:t>
            </a:r>
            <a:r>
              <a:rPr lang="it-IT" altLang="en-US" sz="2400" dirty="0"/>
              <a:t>: gruppo di imprese che agiscono in modo collusivo.</a:t>
            </a:r>
          </a:p>
          <a:p>
            <a:pPr eaLnBrk="1" hangingPunct="1">
              <a:lnSpc>
                <a:spcPct val="80000"/>
              </a:lnSpc>
              <a:tabLst>
                <a:tab pos="333358" algn="l"/>
                <a:tab pos="742913" algn="l"/>
                <a:tab pos="1079446" algn="l"/>
              </a:tabLst>
            </a:pPr>
            <a:r>
              <a:rPr lang="it-IT" altLang="en-US" sz="2400" dirty="0" err="1"/>
              <a:t>N.b.</a:t>
            </a:r>
            <a:r>
              <a:rPr lang="it-IT" altLang="en-US" sz="2400" dirty="0"/>
              <a:t>: colludere è solo UNA delle possibili strategie in oligopolio.</a:t>
            </a:r>
          </a:p>
          <a:p>
            <a:pPr eaLnBrk="1" hangingPunct="1">
              <a:lnSpc>
                <a:spcPct val="80000"/>
              </a:lnSpc>
              <a:tabLst>
                <a:tab pos="333358" algn="l"/>
                <a:tab pos="742913" algn="l"/>
                <a:tab pos="1079446" algn="l"/>
              </a:tabLst>
            </a:pPr>
            <a:r>
              <a:rPr lang="it-IT" altLang="en-US" sz="2400" dirty="0"/>
              <a:t>P.e. i duopolisti di Cournot possono mettersi d’accordo e stabilire di produrre </a:t>
            </a:r>
            <a:r>
              <a:rPr lang="it-IT" altLang="en-US" sz="2400" u="sng" dirty="0"/>
              <a:t>congiuntamente</a:t>
            </a:r>
            <a:r>
              <a:rPr lang="it-IT" altLang="en-US" sz="2400" dirty="0"/>
              <a:t> la quantità del monopolista in maniera da ottenere il massimo profitto possibile. Dovranno anche stabilire </a:t>
            </a:r>
            <a:r>
              <a:rPr lang="it-IT" altLang="en-US" sz="2400" u="sng" dirty="0"/>
              <a:t>come ripartire</a:t>
            </a:r>
            <a:r>
              <a:rPr lang="it-IT" altLang="en-US" sz="2400" dirty="0"/>
              <a:t> tra loro la produzione (p.e. metà ciascuno).</a:t>
            </a:r>
          </a:p>
          <a:p>
            <a:pPr eaLnBrk="1" hangingPunct="1">
              <a:lnSpc>
                <a:spcPct val="80000"/>
              </a:lnSpc>
              <a:tabLst>
                <a:tab pos="333358" algn="l"/>
                <a:tab pos="742913" algn="l"/>
                <a:tab pos="1079446" algn="l"/>
              </a:tabLst>
            </a:pPr>
            <a:r>
              <a:rPr lang="it-IT" altLang="en-US" sz="2400" dirty="0"/>
              <a:t>Il comportamento collusivo merita particolare attenzione perché è quello più profittevole per le imprese: </a:t>
            </a:r>
            <a:r>
              <a:rPr lang="it-IT" altLang="en-US" sz="2400" u="sng" dirty="0"/>
              <a:t>cooperare conviene</a:t>
            </a:r>
            <a:r>
              <a:rPr lang="it-IT" altLang="en-US" sz="2400" dirty="0"/>
              <a:t>. Il problema è che, una volta concluso l’accordo, ciascuna impresa ha un incentivo a </a:t>
            </a:r>
            <a:r>
              <a:rPr lang="it-IT" altLang="en-US" sz="2400" u="sng" dirty="0"/>
              <a:t>deviare unilateralmente dall’accordo</a:t>
            </a:r>
            <a:r>
              <a:rPr lang="it-IT" altLang="en-US" sz="2400" dirty="0"/>
              <a:t>. Perché?</a:t>
            </a:r>
          </a:p>
        </p:txBody>
      </p:sp>
    </p:spTree>
    <p:extLst>
      <p:ext uri="{BB962C8B-B14F-4D97-AF65-F5344CB8AC3E}">
        <p14:creationId xmlns:p14="http://schemas.microsoft.com/office/powerpoint/2010/main" val="306152649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0397">
                                            <p:txEl>
                                              <p:pRg st="5" end="5"/>
                                            </p:txEl>
                                          </p:spTgt>
                                        </p:tgtEl>
                                        <p:attrNameLst>
                                          <p:attrName>style.visibility</p:attrName>
                                        </p:attrNameLst>
                                      </p:cBhvr>
                                      <p:to>
                                        <p:strVal val="visible"/>
                                      </p:to>
                                    </p:set>
                                    <p:animEffect transition="in" filter="wipe(left)">
                                      <p:cBhvr>
                                        <p:cTn id="7" dur="500"/>
                                        <p:tgtEl>
                                          <p:spTgt spid="400397">
                                            <p:txEl>
                                              <p:pRg st="5" end="5"/>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00397">
                                            <p:txEl>
                                              <p:pRg st="6" end="6"/>
                                            </p:txEl>
                                          </p:spTgt>
                                        </p:tgtEl>
                                        <p:attrNameLst>
                                          <p:attrName>style.visibility</p:attrName>
                                        </p:attrNameLst>
                                      </p:cBhvr>
                                      <p:to>
                                        <p:strVal val="visible"/>
                                      </p:to>
                                    </p:set>
                                    <p:animEffect transition="in" filter="wipe(left)">
                                      <p:cBhvr>
                                        <p:cTn id="10" dur="500"/>
                                        <p:tgtEl>
                                          <p:spTgt spid="40039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0397" grpId="0" build="p"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8"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099"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17100" name="Rectangle 12"/>
          <p:cNvSpPr>
            <a:spLocks noGrp="1" noChangeArrowheads="1"/>
          </p:cNvSpPr>
          <p:nvPr>
            <p:ph type="title"/>
          </p:nvPr>
        </p:nvSpPr>
        <p:spPr>
          <a:xfrm>
            <a:off x="2057400" y="152400"/>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La teoria dei giochi</a:t>
            </a:r>
          </a:p>
        </p:txBody>
      </p:sp>
      <p:sp>
        <p:nvSpPr>
          <p:cNvPr id="402445" name="Rectangle 13"/>
          <p:cNvSpPr>
            <a:spLocks noGrp="1" noChangeArrowheads="1"/>
          </p:cNvSpPr>
          <p:nvPr>
            <p:ph type="body" idx="1"/>
          </p:nvPr>
        </p:nvSpPr>
        <p:spPr>
          <a:xfrm>
            <a:off x="150830" y="838202"/>
            <a:ext cx="11906053" cy="5128967"/>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E’ la teoria matematica che studia il comportamento razionale in condizioni di </a:t>
            </a:r>
            <a:r>
              <a:rPr lang="it-IT" altLang="en-US" sz="2800" dirty="0">
                <a:solidFill>
                  <a:srgbClr val="FF0000"/>
                </a:solidFill>
              </a:rPr>
              <a:t>interdipendenza strategica</a:t>
            </a:r>
            <a:r>
              <a:rPr lang="it-IT" altLang="en-US" sz="2800" dirty="0"/>
              <a:t>,</a:t>
            </a:r>
            <a:r>
              <a:rPr lang="it-IT" altLang="en-US" sz="2800" dirty="0">
                <a:solidFill>
                  <a:srgbClr val="FF0000"/>
                </a:solidFill>
              </a:rPr>
              <a:t> </a:t>
            </a:r>
            <a:r>
              <a:rPr lang="it-IT" altLang="en-US" sz="2800" dirty="0"/>
              <a:t>cioè quando la scelta di quale azione intraprendere deve tenere conto delle scelte e delle reazioni degli altri agenti.</a:t>
            </a:r>
          </a:p>
          <a:p>
            <a:pPr eaLnBrk="1" hangingPunct="1">
              <a:lnSpc>
                <a:spcPct val="90000"/>
              </a:lnSpc>
              <a:tabLst>
                <a:tab pos="333358" algn="l"/>
                <a:tab pos="742913" algn="l"/>
              </a:tabLst>
            </a:pPr>
            <a:r>
              <a:rPr lang="it-IT" altLang="en-US" sz="2800" dirty="0"/>
              <a:t>E’ l’unico caso di una teoria matematica specificamente ideata per le scienze sociali. I fondatori sono von Neumann &amp; </a:t>
            </a:r>
            <a:r>
              <a:rPr lang="it-IT" altLang="en-US" sz="2800" dirty="0" err="1"/>
              <a:t>Morgenstern</a:t>
            </a:r>
            <a:r>
              <a:rPr lang="it-IT" altLang="en-US" sz="2800" dirty="0"/>
              <a:t> (1944) e Nash (1950).</a:t>
            </a:r>
          </a:p>
          <a:p>
            <a:pPr eaLnBrk="1" hangingPunct="1">
              <a:lnSpc>
                <a:spcPct val="90000"/>
              </a:lnSpc>
              <a:tabLst>
                <a:tab pos="333358" algn="l"/>
                <a:tab pos="742913" algn="l"/>
              </a:tabLst>
            </a:pPr>
            <a:r>
              <a:rPr lang="it-IT" altLang="en-US" sz="2800" dirty="0"/>
              <a:t>Il </a:t>
            </a:r>
            <a:r>
              <a:rPr lang="it-IT" altLang="en-US" sz="2800" u="sng" dirty="0"/>
              <a:t>campo di applicazione</a:t>
            </a:r>
            <a:r>
              <a:rPr lang="it-IT" altLang="en-US" sz="2800" dirty="0"/>
              <a:t> della teoria dei giochi è vastissimo: dall’economia alle strategie militari, dalla politica alla gestione di qualsiasi organizzazione.</a:t>
            </a:r>
          </a:p>
          <a:p>
            <a:pPr eaLnBrk="1" hangingPunct="1">
              <a:lnSpc>
                <a:spcPct val="90000"/>
              </a:lnSpc>
              <a:tabLst>
                <a:tab pos="333358" algn="l"/>
                <a:tab pos="742913" algn="l"/>
              </a:tabLst>
            </a:pPr>
            <a:r>
              <a:rPr lang="it-IT" altLang="en-US" sz="2800" dirty="0"/>
              <a:t>Obiettivo della teoria è analizzare situazioni strategiche particolarmente significative al fine di...</a:t>
            </a:r>
          </a:p>
          <a:p>
            <a:pPr lvl="1" eaLnBrk="1" hangingPunct="1">
              <a:lnSpc>
                <a:spcPct val="90000"/>
              </a:lnSpc>
              <a:tabLst>
                <a:tab pos="333358" algn="l"/>
                <a:tab pos="742913" algn="l"/>
              </a:tabLst>
            </a:pPr>
            <a:r>
              <a:rPr lang="it-IT" altLang="en-US" dirty="0"/>
              <a:t> …stabilire come i giocatori </a:t>
            </a:r>
            <a:r>
              <a:rPr lang="it-IT" altLang="en-US" u="sng" dirty="0"/>
              <a:t>dovrebbero</a:t>
            </a:r>
            <a:r>
              <a:rPr lang="it-IT" altLang="en-US" dirty="0"/>
              <a:t> comportarsi;</a:t>
            </a:r>
          </a:p>
          <a:p>
            <a:pPr lvl="1" eaLnBrk="1" hangingPunct="1">
              <a:lnSpc>
                <a:spcPct val="90000"/>
              </a:lnSpc>
              <a:tabLst>
                <a:tab pos="333358" algn="l"/>
                <a:tab pos="742913" algn="l"/>
              </a:tabLst>
            </a:pPr>
            <a:r>
              <a:rPr lang="it-IT" altLang="en-US" dirty="0"/>
              <a:t> …capire come i giocatori si comportano </a:t>
            </a:r>
            <a:r>
              <a:rPr lang="it-IT" altLang="en-US" u="sng" dirty="0"/>
              <a:t>effettivamente</a:t>
            </a:r>
            <a:r>
              <a:rPr lang="it-IT" altLang="en-US" dirty="0"/>
              <a:t>.</a:t>
            </a:r>
            <a:endParaRPr lang="it-IT" altLang="en-US" u="sng" dirty="0"/>
          </a:p>
        </p:txBody>
      </p:sp>
    </p:spTree>
    <p:extLst>
      <p:ext uri="{BB962C8B-B14F-4D97-AF65-F5344CB8AC3E}">
        <p14:creationId xmlns:p14="http://schemas.microsoft.com/office/powerpoint/2010/main" val="3877549913"/>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2445">
                                            <p:txEl>
                                              <p:pRg st="2" end="2"/>
                                            </p:txEl>
                                          </p:spTgt>
                                        </p:tgtEl>
                                        <p:attrNameLst>
                                          <p:attrName>style.visibility</p:attrName>
                                        </p:attrNameLst>
                                      </p:cBhvr>
                                      <p:to>
                                        <p:strVal val="visible"/>
                                      </p:to>
                                    </p:set>
                                    <p:animEffect transition="in" filter="wipe(left)">
                                      <p:cBhvr>
                                        <p:cTn id="7" dur="500"/>
                                        <p:tgtEl>
                                          <p:spTgt spid="40244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2445">
                                            <p:txEl>
                                              <p:pRg st="3" end="3"/>
                                            </p:txEl>
                                          </p:spTgt>
                                        </p:tgtEl>
                                        <p:attrNameLst>
                                          <p:attrName>style.visibility</p:attrName>
                                        </p:attrNameLst>
                                      </p:cBhvr>
                                      <p:to>
                                        <p:strVal val="visible"/>
                                      </p:to>
                                    </p:set>
                                    <p:animEffect transition="in" filter="wipe(left)">
                                      <p:cBhvr>
                                        <p:cTn id="12" dur="500"/>
                                        <p:tgtEl>
                                          <p:spTgt spid="402445">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402445">
                                            <p:txEl>
                                              <p:pRg st="4" end="4"/>
                                            </p:txEl>
                                          </p:spTgt>
                                        </p:tgtEl>
                                        <p:attrNameLst>
                                          <p:attrName>style.visibility</p:attrName>
                                        </p:attrNameLst>
                                      </p:cBhvr>
                                      <p:to>
                                        <p:strVal val="visible"/>
                                      </p:to>
                                    </p:set>
                                    <p:animEffect transition="in" filter="wipe(left)">
                                      <p:cBhvr>
                                        <p:cTn id="15" dur="500"/>
                                        <p:tgtEl>
                                          <p:spTgt spid="402445">
                                            <p:txEl>
                                              <p:pRg st="4" end="4"/>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02445">
                                            <p:txEl>
                                              <p:pRg st="5" end="5"/>
                                            </p:txEl>
                                          </p:spTgt>
                                        </p:tgtEl>
                                        <p:attrNameLst>
                                          <p:attrName>style.visibility</p:attrName>
                                        </p:attrNameLst>
                                      </p:cBhvr>
                                      <p:to>
                                        <p:strVal val="visible"/>
                                      </p:to>
                                    </p:set>
                                    <p:animEffect transition="in" filter="wipe(left)">
                                      <p:cBhvr>
                                        <p:cTn id="18" dur="500"/>
                                        <p:tgtEl>
                                          <p:spTgt spid="40244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45"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9138" name="Picture 2" descr="Photo of J. Nas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7" y="2819400"/>
            <a:ext cx="225107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9139" name="Picture 3" descr="neuman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3" y="533402"/>
            <a:ext cx="2446339"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9140" name="Picture 4" descr="morgens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48607" y="228600"/>
            <a:ext cx="2239963"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9141" name="Text Box 5"/>
          <p:cNvSpPr txBox="1">
            <a:spLocks noChangeArrowheads="1"/>
          </p:cNvSpPr>
          <p:nvPr/>
        </p:nvSpPr>
        <p:spPr bwMode="auto">
          <a:xfrm>
            <a:off x="1828800" y="2743205"/>
            <a:ext cx="2667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a:solidFill>
                  <a:srgbClr val="000000"/>
                </a:solidFill>
              </a:rPr>
              <a:t>John von Neumann</a:t>
            </a:r>
          </a:p>
          <a:p>
            <a:pPr algn="ctr" fontAlgn="base">
              <a:spcBef>
                <a:spcPct val="0"/>
              </a:spcBef>
              <a:spcAft>
                <a:spcPct val="0"/>
              </a:spcAft>
              <a:buFontTx/>
              <a:buNone/>
            </a:pPr>
            <a:r>
              <a:rPr lang="it-IT" altLang="en-US" sz="2400">
                <a:solidFill>
                  <a:srgbClr val="000000"/>
                </a:solidFill>
              </a:rPr>
              <a:t>1903 - 1957</a:t>
            </a:r>
          </a:p>
          <a:p>
            <a:pPr algn="ctr" fontAlgn="base">
              <a:spcBef>
                <a:spcPct val="0"/>
              </a:spcBef>
              <a:spcAft>
                <a:spcPct val="0"/>
              </a:spcAft>
              <a:buFontTx/>
              <a:buNone/>
            </a:pPr>
            <a:endParaRPr lang="it-IT" altLang="en-US" sz="2400">
              <a:solidFill>
                <a:srgbClr val="000000"/>
              </a:solidFill>
            </a:endParaRPr>
          </a:p>
        </p:txBody>
      </p:sp>
      <p:sp>
        <p:nvSpPr>
          <p:cNvPr id="219142" name="Text Box 6"/>
          <p:cNvSpPr txBox="1">
            <a:spLocks noChangeArrowheads="1"/>
          </p:cNvSpPr>
          <p:nvPr/>
        </p:nvSpPr>
        <p:spPr bwMode="auto">
          <a:xfrm>
            <a:off x="7763400" y="3581409"/>
            <a:ext cx="256435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a:solidFill>
                  <a:srgbClr val="000000"/>
                </a:solidFill>
              </a:rPr>
              <a:t>Oskar Morgenstern</a:t>
            </a:r>
          </a:p>
          <a:p>
            <a:pPr algn="ctr" fontAlgn="base">
              <a:spcBef>
                <a:spcPct val="0"/>
              </a:spcBef>
              <a:spcAft>
                <a:spcPct val="0"/>
              </a:spcAft>
              <a:buFontTx/>
              <a:buNone/>
            </a:pPr>
            <a:r>
              <a:rPr lang="it-IT" altLang="en-US" sz="2400">
                <a:solidFill>
                  <a:srgbClr val="000000"/>
                </a:solidFill>
              </a:rPr>
              <a:t>1902 -1976</a:t>
            </a:r>
          </a:p>
        </p:txBody>
      </p:sp>
      <p:sp>
        <p:nvSpPr>
          <p:cNvPr id="219143" name="Text Box 7"/>
          <p:cNvSpPr txBox="1">
            <a:spLocks noChangeArrowheads="1"/>
          </p:cNvSpPr>
          <p:nvPr/>
        </p:nvSpPr>
        <p:spPr bwMode="auto">
          <a:xfrm>
            <a:off x="5040276" y="5562609"/>
            <a:ext cx="210192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fontAlgn="base">
              <a:spcBef>
                <a:spcPct val="0"/>
              </a:spcBef>
              <a:spcAft>
                <a:spcPct val="0"/>
              </a:spcAft>
              <a:buFontTx/>
              <a:buNone/>
            </a:pPr>
            <a:r>
              <a:rPr lang="it-IT" altLang="en-US" sz="2400" dirty="0">
                <a:solidFill>
                  <a:srgbClr val="000000"/>
                </a:solidFill>
              </a:rPr>
              <a:t>John F. Nash jr.</a:t>
            </a:r>
          </a:p>
          <a:p>
            <a:pPr algn="ctr" fontAlgn="base">
              <a:spcBef>
                <a:spcPct val="0"/>
              </a:spcBef>
              <a:spcAft>
                <a:spcPct val="0"/>
              </a:spcAft>
              <a:buFontTx/>
              <a:buNone/>
            </a:pPr>
            <a:r>
              <a:rPr lang="it-IT" altLang="en-US" sz="2400" dirty="0">
                <a:solidFill>
                  <a:srgbClr val="000000"/>
                </a:solidFill>
              </a:rPr>
              <a:t>1928 - 2015</a:t>
            </a:r>
          </a:p>
        </p:txBody>
      </p:sp>
    </p:spTree>
    <p:extLst>
      <p:ext uri="{BB962C8B-B14F-4D97-AF65-F5344CB8AC3E}">
        <p14:creationId xmlns:p14="http://schemas.microsoft.com/office/powerpoint/2010/main" val="3045462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3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3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3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38"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39"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40"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41"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0842" name="Rectangle 10"/>
          <p:cNvSpPr>
            <a:spLocks noGrp="1" noChangeArrowheads="1"/>
          </p:cNvSpPr>
          <p:nvPr>
            <p:ph type="title"/>
          </p:nvPr>
        </p:nvSpPr>
        <p:spPr>
          <a:xfrm>
            <a:off x="2133600" y="152400"/>
            <a:ext cx="7772400" cy="5334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Il monopolio naturale</a:t>
            </a:r>
          </a:p>
        </p:txBody>
      </p:sp>
      <p:sp>
        <p:nvSpPr>
          <p:cNvPr id="306187" name="Rectangle 11"/>
          <p:cNvSpPr>
            <a:spLocks noGrp="1" noChangeArrowheads="1"/>
          </p:cNvSpPr>
          <p:nvPr>
            <p:ph type="body" idx="1"/>
          </p:nvPr>
        </p:nvSpPr>
        <p:spPr>
          <a:xfrm>
            <a:off x="0" y="685802"/>
            <a:ext cx="12192000" cy="5456583"/>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4501" algn="l"/>
              </a:tabLst>
            </a:pPr>
            <a:r>
              <a:rPr lang="it-IT" altLang="en-US" sz="2600" dirty="0"/>
              <a:t>Definizione: un’</a:t>
            </a:r>
            <a:r>
              <a:rPr lang="it-IT" altLang="en-US" sz="2600" u="sng" dirty="0"/>
              <a:t>industria</a:t>
            </a:r>
            <a:r>
              <a:rPr lang="it-IT" altLang="en-US" sz="2600" dirty="0"/>
              <a:t> è un monopolio naturale quando una singola </a:t>
            </a:r>
            <a:r>
              <a:rPr lang="it-IT" altLang="en-US" sz="2600" u="sng" dirty="0"/>
              <a:t>impresa</a:t>
            </a:r>
            <a:r>
              <a:rPr lang="it-IT" altLang="en-US" sz="2600" dirty="0"/>
              <a:t> può fornire un certo bene o servizio all’intero mercato ad un costo inferiore di quanto potrebbero fare due o più imprese. </a:t>
            </a:r>
          </a:p>
          <a:p>
            <a:pPr eaLnBrk="1" hangingPunct="1">
              <a:lnSpc>
                <a:spcPct val="90000"/>
              </a:lnSpc>
              <a:tabLst>
                <a:tab pos="333358" algn="l"/>
                <a:tab pos="744501" algn="l"/>
              </a:tabLst>
            </a:pPr>
            <a:r>
              <a:rPr lang="it-IT" altLang="en-US" sz="2600" dirty="0"/>
              <a:t>Questo fenomeno si verifica quando, a causa della presenza di forti economie di scala, la </a:t>
            </a:r>
            <a:r>
              <a:rPr lang="it-IT" altLang="en-US" sz="2600" u="sng" dirty="0"/>
              <a:t>dimensione efficiente</a:t>
            </a:r>
            <a:r>
              <a:rPr lang="it-IT" altLang="en-US" sz="2600" dirty="0"/>
              <a:t> di un’impresa è così </a:t>
            </a:r>
            <a:r>
              <a:rPr lang="it-IT" altLang="en-US" sz="2600" u="sng" dirty="0"/>
              <a:t>grande</a:t>
            </a:r>
            <a:r>
              <a:rPr lang="it-IT" altLang="en-US" sz="2600" dirty="0"/>
              <a:t> che in quel dato settore soltanto un’unica impresa può fornire il prodotto al mercato al minimo costo medio.</a:t>
            </a:r>
          </a:p>
          <a:p>
            <a:pPr eaLnBrk="1" hangingPunct="1">
              <a:lnSpc>
                <a:spcPct val="90000"/>
              </a:lnSpc>
              <a:tabLst>
                <a:tab pos="333358" algn="l"/>
                <a:tab pos="744501" algn="l"/>
              </a:tabLst>
            </a:pPr>
            <a:r>
              <a:rPr lang="it-IT" altLang="en-US" sz="2600" dirty="0"/>
              <a:t>In altre parole, in caso di monopolio naturale il </a:t>
            </a:r>
            <a:r>
              <a:rPr lang="it-IT" altLang="en-US" sz="2600" dirty="0" err="1"/>
              <a:t>CMeT</a:t>
            </a:r>
            <a:r>
              <a:rPr lang="it-IT" altLang="en-US" sz="2600" dirty="0"/>
              <a:t> minimo di un’impresa piccola è </a:t>
            </a:r>
            <a:r>
              <a:rPr lang="it-IT" altLang="en-US" sz="2600" u="sng" dirty="0"/>
              <a:t>maggiore</a:t>
            </a:r>
            <a:r>
              <a:rPr lang="it-IT" altLang="en-US" sz="2600" dirty="0"/>
              <a:t> di quello di un’impresa grande, per cui “frazionare” la produzione totale tra più imprese è inefficiente.</a:t>
            </a:r>
          </a:p>
          <a:p>
            <a:pPr eaLnBrk="1" hangingPunct="1">
              <a:lnSpc>
                <a:spcPct val="90000"/>
              </a:lnSpc>
              <a:tabLst>
                <a:tab pos="333358" algn="l"/>
                <a:tab pos="744501" algn="l"/>
              </a:tabLst>
            </a:pPr>
            <a:r>
              <a:rPr lang="it-IT" altLang="en-US" sz="2600" dirty="0"/>
              <a:t>Tipici esempi di monopolio naturale sono le industrie che richiedono la realizzazione delle c.d. </a:t>
            </a:r>
            <a:r>
              <a:rPr lang="it-IT" altLang="en-US" sz="2600" i="1" dirty="0"/>
              <a:t>reti</a:t>
            </a:r>
            <a:r>
              <a:rPr lang="it-IT" altLang="en-US" sz="2600" dirty="0"/>
              <a:t> (telefonica, ferroviaria, elettrica, del gas, ecc.), cioè infrastrutture con enormi costi fissi la cui duplicazione non è economicamente razionale.  </a:t>
            </a:r>
          </a:p>
          <a:p>
            <a:pPr eaLnBrk="1" hangingPunct="1">
              <a:lnSpc>
                <a:spcPct val="90000"/>
              </a:lnSpc>
              <a:tabLst>
                <a:tab pos="333358" algn="l"/>
                <a:tab pos="744501" algn="l"/>
              </a:tabLst>
            </a:pPr>
            <a:r>
              <a:rPr lang="it-IT" altLang="en-US" sz="2600" dirty="0"/>
              <a:t>Solo l’espansione del mercato (cioè l’aumento della domanda) può eliminare il monopolio naturale. In questi casi si dice che la rete è </a:t>
            </a:r>
            <a:r>
              <a:rPr lang="it-IT" altLang="en-US" sz="2600" u="sng" dirty="0"/>
              <a:t>satura</a:t>
            </a:r>
            <a:r>
              <a:rPr lang="it-IT" altLang="en-US" sz="2600" dirty="0"/>
              <a:t>, per cui va duplicata.</a:t>
            </a:r>
          </a:p>
        </p:txBody>
      </p:sp>
    </p:spTree>
    <p:extLst>
      <p:ext uri="{BB962C8B-B14F-4D97-AF65-F5344CB8AC3E}">
        <p14:creationId xmlns:p14="http://schemas.microsoft.com/office/powerpoint/2010/main" val="356856367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6187">
                                            <p:txEl>
                                              <p:pRg st="1" end="1"/>
                                            </p:txEl>
                                          </p:spTgt>
                                        </p:tgtEl>
                                        <p:attrNameLst>
                                          <p:attrName>style.visibility</p:attrName>
                                        </p:attrNameLst>
                                      </p:cBhvr>
                                      <p:to>
                                        <p:strVal val="visible"/>
                                      </p:to>
                                    </p:set>
                                    <p:anim calcmode="lin" valueType="num">
                                      <p:cBhvr additive="base">
                                        <p:cTn id="7" dur="500" fill="hold"/>
                                        <p:tgtEl>
                                          <p:spTgt spid="3061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618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06187">
                                            <p:txEl>
                                              <p:pRg st="2" end="2"/>
                                            </p:txEl>
                                          </p:spTgt>
                                        </p:tgtEl>
                                        <p:attrNameLst>
                                          <p:attrName>style.visibility</p:attrName>
                                        </p:attrNameLst>
                                      </p:cBhvr>
                                      <p:to>
                                        <p:strVal val="visible"/>
                                      </p:to>
                                    </p:set>
                                    <p:anim calcmode="lin" valueType="num">
                                      <p:cBhvr additive="base">
                                        <p:cTn id="11" dur="500" fill="hold"/>
                                        <p:tgtEl>
                                          <p:spTgt spid="30618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061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6187">
                                            <p:txEl>
                                              <p:pRg st="3" end="3"/>
                                            </p:txEl>
                                          </p:spTgt>
                                        </p:tgtEl>
                                        <p:attrNameLst>
                                          <p:attrName>style.visibility</p:attrName>
                                        </p:attrNameLst>
                                      </p:cBhvr>
                                      <p:to>
                                        <p:strVal val="visible"/>
                                      </p:to>
                                    </p:set>
                                    <p:animEffect transition="in" filter="wipe(left)">
                                      <p:cBhvr>
                                        <p:cTn id="17" dur="500"/>
                                        <p:tgtEl>
                                          <p:spTgt spid="30618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6187">
                                            <p:txEl>
                                              <p:pRg st="4" end="4"/>
                                            </p:txEl>
                                          </p:spTgt>
                                        </p:tgtEl>
                                        <p:attrNameLst>
                                          <p:attrName>style.visibility</p:attrName>
                                        </p:attrNameLst>
                                      </p:cBhvr>
                                      <p:to>
                                        <p:strVal val="visible"/>
                                      </p:to>
                                    </p:set>
                                    <p:animEffect transition="in" filter="wipe(left)">
                                      <p:cBhvr>
                                        <p:cTn id="22" dur="500"/>
                                        <p:tgtEl>
                                          <p:spTgt spid="3061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87"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118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8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8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8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2"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3"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4"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5"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1196" name="Rectangle 12"/>
          <p:cNvSpPr>
            <a:spLocks noGrp="1" noChangeArrowheads="1"/>
          </p:cNvSpPr>
          <p:nvPr>
            <p:ph type="title"/>
          </p:nvPr>
        </p:nvSpPr>
        <p:spPr>
          <a:xfrm>
            <a:off x="2209800" y="15240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Il dilemma del prigioniero</a:t>
            </a:r>
          </a:p>
        </p:txBody>
      </p:sp>
      <p:sp>
        <p:nvSpPr>
          <p:cNvPr id="406541" name="Rectangle 13"/>
          <p:cNvSpPr>
            <a:spLocks noGrp="1" noChangeArrowheads="1"/>
          </p:cNvSpPr>
          <p:nvPr>
            <p:ph type="body" idx="1"/>
          </p:nvPr>
        </p:nvSpPr>
        <p:spPr>
          <a:xfrm>
            <a:off x="235669" y="1066800"/>
            <a:ext cx="11736371" cy="4221637"/>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Un gioco particolarmente interessante ai nostri fini è il c.d. </a:t>
            </a:r>
            <a:r>
              <a:rPr lang="it-IT" altLang="en-US" sz="2800" dirty="0">
                <a:solidFill>
                  <a:srgbClr val="FF0000"/>
                </a:solidFill>
              </a:rPr>
              <a:t>dilemma del prigioniero</a:t>
            </a:r>
            <a:r>
              <a:rPr lang="it-IT" altLang="en-US" sz="2800" dirty="0"/>
              <a:t> (PD).</a:t>
            </a:r>
          </a:p>
          <a:p>
            <a:pPr eaLnBrk="1" hangingPunct="1">
              <a:lnSpc>
                <a:spcPct val="90000"/>
              </a:lnSpc>
              <a:tabLst>
                <a:tab pos="333358" algn="l"/>
                <a:tab pos="742913" algn="l"/>
              </a:tabLst>
            </a:pPr>
            <a:r>
              <a:rPr lang="it-IT" altLang="en-US" sz="2800" dirty="0"/>
              <a:t>Il gioco PD illustra la difficoltà di mantenere un comportamento cooperativo anche quando cooperare è il comportamento </a:t>
            </a:r>
            <a:r>
              <a:rPr lang="it-IT" altLang="en-US" sz="2800" u="sng" dirty="0"/>
              <a:t>socialmente ottimale</a:t>
            </a:r>
            <a:r>
              <a:rPr lang="it-IT" altLang="en-US" sz="2800" dirty="0"/>
              <a:t>.</a:t>
            </a:r>
          </a:p>
          <a:p>
            <a:pPr lvl="1" eaLnBrk="1" hangingPunct="1">
              <a:lnSpc>
                <a:spcPct val="90000"/>
              </a:lnSpc>
              <a:tabLst>
                <a:tab pos="333358" algn="l"/>
                <a:tab pos="742913" algn="l"/>
              </a:tabLst>
            </a:pPr>
            <a:r>
              <a:rPr lang="it-IT" altLang="en-US" dirty="0">
                <a:solidFill>
                  <a:srgbClr val="FF0000"/>
                </a:solidFill>
              </a:rPr>
              <a:t>Attenzione</a:t>
            </a:r>
            <a:r>
              <a:rPr lang="it-IT" altLang="en-US" dirty="0"/>
              <a:t>: qui “socialmente” significa “dal punto di vista dei giocatori”, </a:t>
            </a:r>
            <a:r>
              <a:rPr lang="it-IT" altLang="en-US" u="sng" dirty="0"/>
              <a:t>non</a:t>
            </a:r>
            <a:r>
              <a:rPr lang="it-IT" altLang="en-US" dirty="0"/>
              <a:t> come al solito “dal punto di vista della collettività”.</a:t>
            </a:r>
          </a:p>
          <a:p>
            <a:pPr eaLnBrk="1" hangingPunct="1">
              <a:lnSpc>
                <a:spcPct val="90000"/>
              </a:lnSpc>
              <a:tabLst>
                <a:tab pos="333358" algn="l"/>
                <a:tab pos="742913" algn="l"/>
              </a:tabLst>
            </a:pPr>
            <a:r>
              <a:rPr lang="it-IT" altLang="en-US" sz="2800" dirty="0"/>
              <a:t>L’essenza del gioco PD è dimostrare che l’esito </a:t>
            </a:r>
            <a:r>
              <a:rPr lang="it-IT" altLang="en-US" sz="2800" u="sng" dirty="0"/>
              <a:t>individualmente razionale</a:t>
            </a:r>
            <a:r>
              <a:rPr lang="it-IT" altLang="en-US" sz="2800" dirty="0"/>
              <a:t> (cioè l’equilibrio di Nash) non coincide con l’</a:t>
            </a:r>
            <a:r>
              <a:rPr lang="it-IT" altLang="en-US" sz="2800" u="sng" dirty="0"/>
              <a:t>ottimo sociale</a:t>
            </a:r>
            <a:r>
              <a:rPr lang="it-IT" altLang="en-US" sz="2800" dirty="0"/>
              <a:t>.</a:t>
            </a:r>
          </a:p>
          <a:p>
            <a:pPr eaLnBrk="1" hangingPunct="1">
              <a:lnSpc>
                <a:spcPct val="90000"/>
              </a:lnSpc>
              <a:tabLst>
                <a:tab pos="333358" algn="l"/>
                <a:tab pos="742913" algn="l"/>
              </a:tabLst>
            </a:pPr>
            <a:r>
              <a:rPr lang="it-IT" altLang="en-US" sz="2800" dirty="0"/>
              <a:t>Il gioco ha numerose applicazioni in vari contesti di interazione sociale.</a:t>
            </a:r>
          </a:p>
        </p:txBody>
      </p:sp>
    </p:spTree>
    <p:extLst>
      <p:ext uri="{BB962C8B-B14F-4D97-AF65-F5344CB8AC3E}">
        <p14:creationId xmlns:p14="http://schemas.microsoft.com/office/powerpoint/2010/main" val="220224461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6541">
                                            <p:txEl>
                                              <p:pRg st="1" end="1"/>
                                            </p:txEl>
                                          </p:spTgt>
                                        </p:tgtEl>
                                        <p:attrNameLst>
                                          <p:attrName>style.visibility</p:attrName>
                                        </p:attrNameLst>
                                      </p:cBhvr>
                                      <p:to>
                                        <p:strVal val="visible"/>
                                      </p:to>
                                    </p:set>
                                    <p:animEffect transition="in" filter="wipe(left)">
                                      <p:cBhvr>
                                        <p:cTn id="7" dur="500"/>
                                        <p:tgtEl>
                                          <p:spTgt spid="406541">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06541">
                                            <p:txEl>
                                              <p:pRg st="2" end="2"/>
                                            </p:txEl>
                                          </p:spTgt>
                                        </p:tgtEl>
                                        <p:attrNameLst>
                                          <p:attrName>style.visibility</p:attrName>
                                        </p:attrNameLst>
                                      </p:cBhvr>
                                      <p:to>
                                        <p:strVal val="visible"/>
                                      </p:to>
                                    </p:set>
                                    <p:animEffect transition="in" filter="wipe(left)">
                                      <p:cBhvr>
                                        <p:cTn id="10" dur="500"/>
                                        <p:tgtEl>
                                          <p:spTgt spid="406541">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06541">
                                            <p:txEl>
                                              <p:pRg st="3" end="3"/>
                                            </p:txEl>
                                          </p:spTgt>
                                        </p:tgtEl>
                                        <p:attrNameLst>
                                          <p:attrName>style.visibility</p:attrName>
                                        </p:attrNameLst>
                                      </p:cBhvr>
                                      <p:to>
                                        <p:strVal val="visible"/>
                                      </p:to>
                                    </p:set>
                                    <p:animEffect transition="in" filter="wipe(left)">
                                      <p:cBhvr>
                                        <p:cTn id="15" dur="500"/>
                                        <p:tgtEl>
                                          <p:spTgt spid="406541">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06541">
                                            <p:txEl>
                                              <p:pRg st="4" end="4"/>
                                            </p:txEl>
                                          </p:spTgt>
                                        </p:tgtEl>
                                        <p:attrNameLst>
                                          <p:attrName>style.visibility</p:attrName>
                                        </p:attrNameLst>
                                      </p:cBhvr>
                                      <p:to>
                                        <p:strVal val="visible"/>
                                      </p:to>
                                    </p:set>
                                    <p:animEffect transition="in" filter="wipe(left)">
                                      <p:cBhvr>
                                        <p:cTn id="18" dur="500"/>
                                        <p:tgtEl>
                                          <p:spTgt spid="40654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6541" grpId="0" uiExpand="1"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3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3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3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38"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39"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40" name="Rectangle 8"/>
          <p:cNvSpPr>
            <a:spLocks noChangeArrowheads="1"/>
          </p:cNvSpPr>
          <p:nvPr/>
        </p:nvSpPr>
        <p:spPr bwMode="auto">
          <a:xfrm>
            <a:off x="1676400" y="6019800"/>
            <a:ext cx="5562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b="1">
                <a:solidFill>
                  <a:srgbClr val="000000"/>
                </a:solidFill>
              </a:rPr>
              <a:t>N.B.: I numeri sono anni di galera; </a:t>
            </a:r>
          </a:p>
          <a:p>
            <a:pPr fontAlgn="base">
              <a:spcBef>
                <a:spcPct val="0"/>
              </a:spcBef>
              <a:spcAft>
                <a:spcPct val="0"/>
              </a:spcAft>
              <a:buFontTx/>
              <a:buNone/>
            </a:pPr>
            <a:r>
              <a:rPr lang="it-IT" altLang="en-US" sz="2400" b="1">
                <a:solidFill>
                  <a:srgbClr val="000000"/>
                </a:solidFill>
              </a:rPr>
              <a:t>quindi si preferisce il valore </a:t>
            </a:r>
            <a:r>
              <a:rPr lang="it-IT" altLang="en-US" sz="2400" b="1" u="sng">
                <a:solidFill>
                  <a:srgbClr val="000000"/>
                </a:solidFill>
              </a:rPr>
              <a:t>più basso</a:t>
            </a:r>
            <a:r>
              <a:rPr lang="it-IT" altLang="en-US" sz="2400" b="1">
                <a:solidFill>
                  <a:srgbClr val="000000"/>
                </a:solidFill>
              </a:rPr>
              <a:t>.</a:t>
            </a:r>
            <a:r>
              <a:rPr lang="it-IT" altLang="en-US" sz="2400">
                <a:solidFill>
                  <a:srgbClr val="000000"/>
                </a:solidFill>
              </a:rPr>
              <a:t> </a:t>
            </a:r>
          </a:p>
        </p:txBody>
      </p:sp>
      <p:sp>
        <p:nvSpPr>
          <p:cNvPr id="223241"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42" name="Rectangle 10"/>
          <p:cNvSpPr>
            <a:spLocks noChangeArrowheads="1"/>
          </p:cNvSpPr>
          <p:nvPr/>
        </p:nvSpPr>
        <p:spPr bwMode="auto">
          <a:xfrm>
            <a:off x="2209800" y="6096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43"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44" name="Rectangle 12"/>
          <p:cNvSpPr>
            <a:spLocks noGrp="1" noChangeArrowheads="1"/>
          </p:cNvSpPr>
          <p:nvPr>
            <p:ph type="title"/>
          </p:nvPr>
        </p:nvSpPr>
        <p:spPr>
          <a:xfrm>
            <a:off x="1524000" y="76200"/>
            <a:ext cx="9067800" cy="990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Il gioco in forma c.d. “normale”</a:t>
            </a:r>
          </a:p>
        </p:txBody>
      </p:sp>
      <p:grpSp>
        <p:nvGrpSpPr>
          <p:cNvPr id="223245" name="Group 13"/>
          <p:cNvGrpSpPr>
            <a:grpSpLocks/>
          </p:cNvGrpSpPr>
          <p:nvPr/>
        </p:nvGrpSpPr>
        <p:grpSpPr bwMode="auto">
          <a:xfrm>
            <a:off x="2513017" y="1295401"/>
            <a:ext cx="6415087" cy="4451350"/>
            <a:chOff x="962" y="1146"/>
            <a:chExt cx="4041" cy="2804"/>
          </a:xfrm>
        </p:grpSpPr>
        <p:sp>
          <p:nvSpPr>
            <p:cNvPr id="223246" name="Rectangle 14" descr="25%"/>
            <p:cNvSpPr>
              <a:spLocks noChangeArrowheads="1"/>
            </p:cNvSpPr>
            <p:nvPr/>
          </p:nvSpPr>
          <p:spPr bwMode="auto">
            <a:xfrm>
              <a:off x="1788" y="1914"/>
              <a:ext cx="3002" cy="1953"/>
            </a:xfrm>
            <a:prstGeom prst="rect">
              <a:avLst/>
            </a:prstGeom>
            <a:pattFill prst="pct25">
              <a:fgClr>
                <a:schemeClr val="accent1"/>
              </a:fgClr>
              <a:bgClr>
                <a:schemeClr val="bg1"/>
              </a:bgClr>
            </a:patt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3247" name="Line 15"/>
            <p:cNvSpPr>
              <a:spLocks noChangeShapeType="1"/>
            </p:cNvSpPr>
            <p:nvPr/>
          </p:nvSpPr>
          <p:spPr bwMode="auto">
            <a:xfrm>
              <a:off x="3289" y="1922"/>
              <a:ext cx="0" cy="19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23248" name="Line 16"/>
            <p:cNvSpPr>
              <a:spLocks noChangeShapeType="1"/>
            </p:cNvSpPr>
            <p:nvPr/>
          </p:nvSpPr>
          <p:spPr bwMode="auto">
            <a:xfrm>
              <a:off x="1796" y="2913"/>
              <a:ext cx="299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23249" name="Rectangle 17"/>
            <p:cNvSpPr>
              <a:spLocks noChangeArrowheads="1"/>
            </p:cNvSpPr>
            <p:nvPr/>
          </p:nvSpPr>
          <p:spPr bwMode="auto">
            <a:xfrm>
              <a:off x="2140" y="1146"/>
              <a:ext cx="1859" cy="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3000">
                  <a:solidFill>
                    <a:srgbClr val="FF0000"/>
                  </a:solidFill>
                  <a:latin typeface="Arial" panose="020B0604020202020204" pitchFamily="34" charset="0"/>
                </a:rPr>
                <a:t>Scelta di Bonnie</a:t>
              </a:r>
            </a:p>
          </p:txBody>
        </p:sp>
        <p:grpSp>
          <p:nvGrpSpPr>
            <p:cNvPr id="223250" name="Group 18"/>
            <p:cNvGrpSpPr>
              <a:grpSpLocks/>
            </p:cNvGrpSpPr>
            <p:nvPr/>
          </p:nvGrpSpPr>
          <p:grpSpPr bwMode="auto">
            <a:xfrm>
              <a:off x="1961" y="1562"/>
              <a:ext cx="3042" cy="318"/>
              <a:chOff x="1961" y="1562"/>
              <a:chExt cx="3042" cy="318"/>
            </a:xfrm>
          </p:grpSpPr>
          <p:sp>
            <p:nvSpPr>
              <p:cNvPr id="223259" name="Rectangle 19"/>
              <p:cNvSpPr>
                <a:spLocks noChangeArrowheads="1"/>
              </p:cNvSpPr>
              <p:nvPr/>
            </p:nvSpPr>
            <p:spPr bwMode="auto">
              <a:xfrm>
                <a:off x="1961" y="1562"/>
                <a:ext cx="1093"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700" b="1">
                    <a:solidFill>
                      <a:srgbClr val="000000"/>
                    </a:solidFill>
                    <a:latin typeface="Arial" panose="020B0604020202020204" pitchFamily="34" charset="0"/>
                  </a:rPr>
                  <a:t>Confessa</a:t>
                </a:r>
              </a:p>
            </p:txBody>
          </p:sp>
          <p:sp>
            <p:nvSpPr>
              <p:cNvPr id="223260" name="Rectangle 20"/>
              <p:cNvSpPr>
                <a:spLocks noChangeArrowheads="1"/>
              </p:cNvSpPr>
              <p:nvPr/>
            </p:nvSpPr>
            <p:spPr bwMode="auto">
              <a:xfrm>
                <a:off x="3462" y="1562"/>
                <a:ext cx="1541"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700" b="1">
                    <a:solidFill>
                      <a:srgbClr val="000000"/>
                    </a:solidFill>
                    <a:latin typeface="Arial" panose="020B0604020202020204" pitchFamily="34" charset="0"/>
                  </a:rPr>
                  <a:t>Non confessa</a:t>
                </a:r>
              </a:p>
            </p:txBody>
          </p:sp>
        </p:grpSp>
        <p:sp>
          <p:nvSpPr>
            <p:cNvPr id="223251" name="Rectangle 21"/>
            <p:cNvSpPr>
              <a:spLocks noChangeArrowheads="1"/>
            </p:cNvSpPr>
            <p:nvPr/>
          </p:nvSpPr>
          <p:spPr bwMode="auto">
            <a:xfrm rot="16200000">
              <a:off x="273" y="2914"/>
              <a:ext cx="1725" cy="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3000">
                  <a:solidFill>
                    <a:srgbClr val="3333CC"/>
                  </a:solidFill>
                  <a:latin typeface="Arial" panose="020B0604020202020204" pitchFamily="34" charset="0"/>
                </a:rPr>
                <a:t>Scelta di Clyde</a:t>
              </a:r>
            </a:p>
          </p:txBody>
        </p:sp>
        <p:grpSp>
          <p:nvGrpSpPr>
            <p:cNvPr id="223252" name="Group 22"/>
            <p:cNvGrpSpPr>
              <a:grpSpLocks/>
            </p:cNvGrpSpPr>
            <p:nvPr/>
          </p:nvGrpSpPr>
          <p:grpSpPr bwMode="auto">
            <a:xfrm>
              <a:off x="1334" y="1960"/>
              <a:ext cx="502" cy="1976"/>
              <a:chOff x="1334" y="1960"/>
              <a:chExt cx="502" cy="1976"/>
            </a:xfrm>
          </p:grpSpPr>
          <p:sp>
            <p:nvSpPr>
              <p:cNvPr id="223257" name="Rectangle 23"/>
              <p:cNvSpPr>
                <a:spLocks noChangeArrowheads="1"/>
              </p:cNvSpPr>
              <p:nvPr/>
            </p:nvSpPr>
            <p:spPr bwMode="auto">
              <a:xfrm rot="16200000">
                <a:off x="1064" y="3164"/>
                <a:ext cx="1042" cy="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4451" rIns="92075" bIns="44451" anchor="ctr" anchorCtr="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300" b="1">
                    <a:solidFill>
                      <a:srgbClr val="000000"/>
                    </a:solidFill>
                    <a:latin typeface="Arial" panose="020B0604020202020204" pitchFamily="34" charset="0"/>
                  </a:rPr>
                  <a:t>Non Confessa</a:t>
                </a:r>
              </a:p>
            </p:txBody>
          </p:sp>
          <p:sp>
            <p:nvSpPr>
              <p:cNvPr id="223258" name="Rectangle 24"/>
              <p:cNvSpPr>
                <a:spLocks noChangeArrowheads="1"/>
              </p:cNvSpPr>
              <p:nvPr/>
            </p:nvSpPr>
            <p:spPr bwMode="auto">
              <a:xfrm rot="16200000">
                <a:off x="1111" y="2293"/>
                <a:ext cx="945" cy="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300" b="1">
                    <a:solidFill>
                      <a:srgbClr val="000000"/>
                    </a:solidFill>
                    <a:latin typeface="Arial" panose="020B0604020202020204" pitchFamily="34" charset="0"/>
                  </a:rPr>
                  <a:t>Confessa</a:t>
                </a:r>
              </a:p>
            </p:txBody>
          </p:sp>
        </p:grpSp>
        <p:sp>
          <p:nvSpPr>
            <p:cNvPr id="223253" name="Rectangle 25"/>
            <p:cNvSpPr>
              <a:spLocks noChangeArrowheads="1"/>
            </p:cNvSpPr>
            <p:nvPr/>
          </p:nvSpPr>
          <p:spPr bwMode="auto">
            <a:xfrm>
              <a:off x="2117" y="2147"/>
              <a:ext cx="814"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700" b="1">
                  <a:solidFill>
                    <a:srgbClr val="3333CC"/>
                  </a:solidFill>
                  <a:latin typeface="Arial" panose="020B0604020202020204" pitchFamily="34" charset="0"/>
                </a:rPr>
                <a:t>- 8</a:t>
              </a:r>
              <a:r>
                <a:rPr lang="it-IT" altLang="en-US" sz="2700" b="1">
                  <a:solidFill>
                    <a:srgbClr val="000000"/>
                  </a:solidFill>
                  <a:latin typeface="Arial" panose="020B0604020202020204" pitchFamily="34" charset="0"/>
                </a:rPr>
                <a:t> ; </a:t>
              </a:r>
              <a:r>
                <a:rPr lang="it-IT" altLang="en-US" sz="2700" b="1">
                  <a:solidFill>
                    <a:srgbClr val="FF0000"/>
                  </a:solidFill>
                  <a:latin typeface="Arial" panose="020B0604020202020204" pitchFamily="34" charset="0"/>
                </a:rPr>
                <a:t>- 8</a:t>
              </a:r>
            </a:p>
          </p:txBody>
        </p:sp>
        <p:sp>
          <p:nvSpPr>
            <p:cNvPr id="223254" name="Rectangle 26"/>
            <p:cNvSpPr>
              <a:spLocks noChangeArrowheads="1"/>
            </p:cNvSpPr>
            <p:nvPr/>
          </p:nvSpPr>
          <p:spPr bwMode="auto">
            <a:xfrm>
              <a:off x="2123" y="3104"/>
              <a:ext cx="802"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700" b="1">
                  <a:solidFill>
                    <a:srgbClr val="3333CC"/>
                  </a:solidFill>
                  <a:latin typeface="Arial" panose="020B0604020202020204" pitchFamily="34" charset="0"/>
                </a:rPr>
                <a:t>- 20</a:t>
              </a:r>
              <a:r>
                <a:rPr lang="it-IT" altLang="en-US" sz="2700" b="1">
                  <a:solidFill>
                    <a:srgbClr val="000000"/>
                  </a:solidFill>
                  <a:latin typeface="Arial" panose="020B0604020202020204" pitchFamily="34" charset="0"/>
                </a:rPr>
                <a:t> ; </a:t>
              </a:r>
              <a:r>
                <a:rPr lang="it-IT" altLang="en-US" sz="2700" b="1">
                  <a:solidFill>
                    <a:srgbClr val="FF0000"/>
                  </a:solidFill>
                  <a:latin typeface="Arial" panose="020B0604020202020204" pitchFamily="34" charset="0"/>
                </a:rPr>
                <a:t>0</a:t>
              </a:r>
            </a:p>
          </p:txBody>
        </p:sp>
        <p:sp>
          <p:nvSpPr>
            <p:cNvPr id="223255" name="Rectangle 27"/>
            <p:cNvSpPr>
              <a:spLocks noChangeArrowheads="1"/>
            </p:cNvSpPr>
            <p:nvPr/>
          </p:nvSpPr>
          <p:spPr bwMode="auto">
            <a:xfrm>
              <a:off x="3579" y="2147"/>
              <a:ext cx="802"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700" b="1">
                  <a:solidFill>
                    <a:srgbClr val="3333CC"/>
                  </a:solidFill>
                  <a:latin typeface="Arial" panose="020B0604020202020204" pitchFamily="34" charset="0"/>
                </a:rPr>
                <a:t>0</a:t>
              </a:r>
              <a:r>
                <a:rPr lang="it-IT" altLang="en-US" sz="2700" b="1">
                  <a:solidFill>
                    <a:srgbClr val="000000"/>
                  </a:solidFill>
                  <a:latin typeface="Arial" panose="020B0604020202020204" pitchFamily="34" charset="0"/>
                </a:rPr>
                <a:t> ; </a:t>
              </a:r>
              <a:r>
                <a:rPr lang="it-IT" altLang="en-US" sz="2700" b="1">
                  <a:solidFill>
                    <a:srgbClr val="FF0000"/>
                  </a:solidFill>
                  <a:latin typeface="Arial" panose="020B0604020202020204" pitchFamily="34" charset="0"/>
                </a:rPr>
                <a:t>- 20</a:t>
              </a:r>
            </a:p>
          </p:txBody>
        </p:sp>
        <p:sp>
          <p:nvSpPr>
            <p:cNvPr id="223256" name="Rectangle 28"/>
            <p:cNvSpPr>
              <a:spLocks noChangeArrowheads="1"/>
            </p:cNvSpPr>
            <p:nvPr/>
          </p:nvSpPr>
          <p:spPr bwMode="auto">
            <a:xfrm>
              <a:off x="3543" y="3104"/>
              <a:ext cx="874" cy="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2700" b="1">
                  <a:solidFill>
                    <a:srgbClr val="000000"/>
                  </a:solidFill>
                  <a:latin typeface="Arial" panose="020B0604020202020204" pitchFamily="34" charset="0"/>
                </a:rPr>
                <a:t> </a:t>
              </a:r>
              <a:r>
                <a:rPr lang="it-IT" altLang="en-US" sz="2700" b="1">
                  <a:solidFill>
                    <a:srgbClr val="3333CC"/>
                  </a:solidFill>
                  <a:latin typeface="Arial" panose="020B0604020202020204" pitchFamily="34" charset="0"/>
                </a:rPr>
                <a:t>- 1</a:t>
              </a:r>
              <a:r>
                <a:rPr lang="it-IT" altLang="en-US" sz="2700" b="1">
                  <a:solidFill>
                    <a:srgbClr val="000000"/>
                  </a:solidFill>
                  <a:latin typeface="Arial" panose="020B0604020202020204" pitchFamily="34" charset="0"/>
                </a:rPr>
                <a:t> ; </a:t>
              </a:r>
              <a:r>
                <a:rPr lang="it-IT" altLang="en-US" sz="2700" b="1">
                  <a:solidFill>
                    <a:srgbClr val="FF0000"/>
                  </a:solidFill>
                  <a:latin typeface="Arial" panose="020B0604020202020204" pitchFamily="34" charset="0"/>
                </a:rPr>
                <a:t>- 1</a:t>
              </a:r>
            </a:p>
          </p:txBody>
        </p:sp>
      </p:grpSp>
    </p:spTree>
    <p:extLst>
      <p:ext uri="{BB962C8B-B14F-4D97-AF65-F5344CB8AC3E}">
        <p14:creationId xmlns:p14="http://schemas.microsoft.com/office/powerpoint/2010/main" val="4078051214"/>
      </p:ext>
    </p:extLst>
  </p:cSld>
  <p:clrMapOvr>
    <a:masterClrMapping/>
  </p:clrMapOvr>
  <p:transition spd="slow">
    <p:wipe dir="r"/>
  </p:transition>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6"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7"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8"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89"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90"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91"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25292" name="Rectangle 12"/>
          <p:cNvSpPr>
            <a:spLocks noGrp="1" noChangeArrowheads="1"/>
          </p:cNvSpPr>
          <p:nvPr>
            <p:ph type="title"/>
          </p:nvPr>
        </p:nvSpPr>
        <p:spPr>
          <a:xfrm>
            <a:off x="2209800" y="152400"/>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Strategia dominante ed equilibrio</a:t>
            </a:r>
          </a:p>
        </p:txBody>
      </p:sp>
      <p:sp>
        <p:nvSpPr>
          <p:cNvPr id="410637" name="Rectangle 13"/>
          <p:cNvSpPr>
            <a:spLocks noGrp="1" noChangeArrowheads="1"/>
          </p:cNvSpPr>
          <p:nvPr>
            <p:ph type="body" idx="1"/>
          </p:nvPr>
        </p:nvSpPr>
        <p:spPr>
          <a:xfrm>
            <a:off x="254525" y="838200"/>
            <a:ext cx="11792932" cy="4789603"/>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solidFill>
                  <a:srgbClr val="FF0000"/>
                </a:solidFill>
              </a:rPr>
              <a:t>Strategia dominante</a:t>
            </a:r>
            <a:r>
              <a:rPr lang="it-IT" altLang="en-US" sz="2800" dirty="0"/>
              <a:t>: una strategia che è ottimale per un certo giocatore </a:t>
            </a:r>
            <a:r>
              <a:rPr lang="it-IT" altLang="en-US" sz="2800" u="sng" dirty="0"/>
              <a:t>qualsiasi siano le scelte altrui.</a:t>
            </a:r>
          </a:p>
          <a:p>
            <a:pPr eaLnBrk="1" hangingPunct="1">
              <a:lnSpc>
                <a:spcPct val="90000"/>
              </a:lnSpc>
              <a:tabLst>
                <a:tab pos="333358" algn="l"/>
                <a:tab pos="742913" algn="l"/>
              </a:tabLst>
            </a:pPr>
            <a:r>
              <a:rPr lang="it-IT" altLang="en-US" sz="2800" dirty="0"/>
              <a:t>Nel caso del PD (e in assenza di possibilità di comunicare e/o stipulare accordi vincolanti) entrambi i giocatori hanno una strategia dominante: </a:t>
            </a:r>
            <a:r>
              <a:rPr lang="it-IT" altLang="en-US" sz="2800" u="sng" dirty="0"/>
              <a:t>confessare</a:t>
            </a:r>
            <a:r>
              <a:rPr lang="it-IT" altLang="en-US" sz="2800" dirty="0"/>
              <a:t>.</a:t>
            </a:r>
          </a:p>
          <a:p>
            <a:pPr lvl="1" eaLnBrk="1" hangingPunct="1">
              <a:lnSpc>
                <a:spcPct val="90000"/>
              </a:lnSpc>
              <a:tabLst>
                <a:tab pos="333358" algn="l"/>
                <a:tab pos="742913" algn="l"/>
              </a:tabLst>
            </a:pPr>
            <a:r>
              <a:rPr lang="it-IT" altLang="en-US" sz="2400" dirty="0"/>
              <a:t>Ovviamente, l’esistenza di una strategia dominante per entrambi </a:t>
            </a:r>
            <a:r>
              <a:rPr lang="it-IT" altLang="en-US" sz="2400" u="sng" dirty="0"/>
              <a:t>non</a:t>
            </a:r>
            <a:r>
              <a:rPr lang="it-IT" altLang="en-US" sz="2400" dirty="0"/>
              <a:t> vale in generale!</a:t>
            </a:r>
          </a:p>
          <a:p>
            <a:pPr eaLnBrk="1" hangingPunct="1">
              <a:lnSpc>
                <a:spcPct val="90000"/>
              </a:lnSpc>
              <a:tabLst>
                <a:tab pos="333358" algn="l"/>
                <a:tab pos="742913" algn="l"/>
              </a:tabLst>
            </a:pPr>
            <a:r>
              <a:rPr lang="it-IT" altLang="en-US" sz="2800" dirty="0"/>
              <a:t>L’esito in cui entrambi confessano è l’</a:t>
            </a:r>
            <a:r>
              <a:rPr lang="it-IT" altLang="en-US" sz="2800" dirty="0">
                <a:solidFill>
                  <a:srgbClr val="FF0000"/>
                </a:solidFill>
              </a:rPr>
              <a:t>equilibrio del gioco</a:t>
            </a:r>
            <a:r>
              <a:rPr lang="it-IT" altLang="en-US" sz="2800" dirty="0"/>
              <a:t> (a nessuno dei due conviene infatti deviare da tale esito), ma chiaramente </a:t>
            </a:r>
            <a:r>
              <a:rPr lang="it-IT" altLang="en-US" sz="2800" u="sng" dirty="0"/>
              <a:t>non</a:t>
            </a:r>
            <a:r>
              <a:rPr lang="it-IT" altLang="en-US" sz="2800" dirty="0"/>
              <a:t> è l’esito “socialmente” ottimale (ovvero, ottimale per i due giocatori).</a:t>
            </a:r>
            <a:endParaRPr lang="it-IT" altLang="en-US" dirty="0"/>
          </a:p>
          <a:p>
            <a:pPr eaLnBrk="1" hangingPunct="1">
              <a:lnSpc>
                <a:spcPct val="90000"/>
              </a:lnSpc>
              <a:tabLst>
                <a:tab pos="333358" algn="l"/>
                <a:tab pos="742913" algn="l"/>
              </a:tabLst>
            </a:pPr>
            <a:r>
              <a:rPr lang="it-IT" altLang="en-US" sz="2800" i="1" dirty="0" err="1">
                <a:solidFill>
                  <a:srgbClr val="FF0000"/>
                </a:solidFill>
              </a:rPr>
              <a:t>Pre</a:t>
            </a:r>
            <a:r>
              <a:rPr lang="it-IT" altLang="en-US" sz="2800" i="1" dirty="0">
                <a:solidFill>
                  <a:srgbClr val="FF0000"/>
                </a:solidFill>
              </a:rPr>
              <a:t>-play </a:t>
            </a:r>
            <a:r>
              <a:rPr lang="it-IT" altLang="en-US" sz="2800" i="1" dirty="0" err="1">
                <a:solidFill>
                  <a:srgbClr val="FF0000"/>
                </a:solidFill>
              </a:rPr>
              <a:t>agreement</a:t>
            </a:r>
            <a:r>
              <a:rPr lang="it-IT" altLang="en-US" sz="2800" dirty="0"/>
              <a:t>: i giocatori possono concordare </a:t>
            </a:r>
            <a:r>
              <a:rPr lang="it-IT" altLang="en-US" sz="2800" u="sng" dirty="0"/>
              <a:t>prima</a:t>
            </a:r>
            <a:r>
              <a:rPr lang="it-IT" altLang="en-US" sz="2800" dirty="0"/>
              <a:t> del gioco di non confessare, ma l’accordo regge solo se è in qualche modo </a:t>
            </a:r>
            <a:r>
              <a:rPr lang="it-IT" altLang="en-US" sz="2800" u="sng" dirty="0"/>
              <a:t>vincolante</a:t>
            </a:r>
            <a:r>
              <a:rPr lang="it-IT" altLang="en-US" sz="2800" dirty="0"/>
              <a:t> (p.e. vendette trasversali).</a:t>
            </a:r>
          </a:p>
        </p:txBody>
      </p:sp>
    </p:spTree>
    <p:extLst>
      <p:ext uri="{BB962C8B-B14F-4D97-AF65-F5344CB8AC3E}">
        <p14:creationId xmlns:p14="http://schemas.microsoft.com/office/powerpoint/2010/main" val="243117735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0637">
                                            <p:txEl>
                                              <p:pRg st="0" end="0"/>
                                            </p:txEl>
                                          </p:spTgt>
                                        </p:tgtEl>
                                        <p:attrNameLst>
                                          <p:attrName>style.visibility</p:attrName>
                                        </p:attrNameLst>
                                      </p:cBhvr>
                                      <p:to>
                                        <p:strVal val="visible"/>
                                      </p:to>
                                    </p:set>
                                    <p:animEffect transition="in" filter="wipe(left)">
                                      <p:cBhvr>
                                        <p:cTn id="7" dur="500"/>
                                        <p:tgtEl>
                                          <p:spTgt spid="41063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0637">
                                            <p:txEl>
                                              <p:pRg st="1" end="1"/>
                                            </p:txEl>
                                          </p:spTgt>
                                        </p:tgtEl>
                                        <p:attrNameLst>
                                          <p:attrName>style.visibility</p:attrName>
                                        </p:attrNameLst>
                                      </p:cBhvr>
                                      <p:to>
                                        <p:strVal val="visible"/>
                                      </p:to>
                                    </p:set>
                                    <p:animEffect transition="in" filter="wipe(left)">
                                      <p:cBhvr>
                                        <p:cTn id="12" dur="500"/>
                                        <p:tgtEl>
                                          <p:spTgt spid="41063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410637">
                                            <p:txEl>
                                              <p:pRg st="2" end="2"/>
                                            </p:txEl>
                                          </p:spTgt>
                                        </p:tgtEl>
                                        <p:attrNameLst>
                                          <p:attrName>style.visibility</p:attrName>
                                        </p:attrNameLst>
                                      </p:cBhvr>
                                      <p:to>
                                        <p:strVal val="visible"/>
                                      </p:to>
                                    </p:set>
                                    <p:animEffect transition="in" filter="wipe(left)">
                                      <p:cBhvr>
                                        <p:cTn id="15" dur="500"/>
                                        <p:tgtEl>
                                          <p:spTgt spid="410637">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10637">
                                            <p:txEl>
                                              <p:pRg st="3" end="3"/>
                                            </p:txEl>
                                          </p:spTgt>
                                        </p:tgtEl>
                                        <p:attrNameLst>
                                          <p:attrName>style.visibility</p:attrName>
                                        </p:attrNameLst>
                                      </p:cBhvr>
                                      <p:to>
                                        <p:strVal val="visible"/>
                                      </p:to>
                                    </p:set>
                                    <p:animEffect transition="in" filter="wipe(left)">
                                      <p:cBhvr>
                                        <p:cTn id="20" dur="500"/>
                                        <p:tgtEl>
                                          <p:spTgt spid="410637">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410637">
                                            <p:txEl>
                                              <p:pRg st="4" end="4"/>
                                            </p:txEl>
                                          </p:spTgt>
                                        </p:tgtEl>
                                        <p:attrNameLst>
                                          <p:attrName>style.visibility</p:attrName>
                                        </p:attrNameLst>
                                      </p:cBhvr>
                                      <p:to>
                                        <p:strVal val="visible"/>
                                      </p:to>
                                    </p:set>
                                    <p:animEffect transition="in" filter="wipe(left)">
                                      <p:cBhvr>
                                        <p:cTn id="25" dur="500"/>
                                        <p:tgtEl>
                                          <p:spTgt spid="41063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37"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1524000" y="152400"/>
            <a:ext cx="9144000" cy="914400"/>
          </a:xfrm>
        </p:spPr>
        <p:txBody>
          <a:bodyPr/>
          <a:lstStyle/>
          <a:p>
            <a:pPr eaLnBrk="1" hangingPunct="1"/>
            <a:r>
              <a:rPr lang="it-IT" altLang="en-US"/>
              <a:t>Il  caso generale del </a:t>
            </a:r>
            <a:br>
              <a:rPr lang="it-IT" altLang="en-US"/>
            </a:br>
            <a:r>
              <a:rPr lang="it-IT" altLang="en-US"/>
              <a:t>dilemma del prigioniero</a:t>
            </a:r>
          </a:p>
        </p:txBody>
      </p:sp>
      <p:graphicFrame>
        <p:nvGraphicFramePr>
          <p:cNvPr id="227331" name="Object 3"/>
          <p:cNvGraphicFramePr>
            <a:graphicFrameLocks noGrp="1" noChangeAspect="1"/>
          </p:cNvGraphicFramePr>
          <p:nvPr>
            <p:ph type="tbl" idx="1"/>
          </p:nvPr>
        </p:nvGraphicFramePr>
        <p:xfrm>
          <a:off x="1978033" y="1450978"/>
          <a:ext cx="7743825" cy="3968751"/>
        </p:xfrm>
        <a:graphic>
          <a:graphicData uri="http://schemas.openxmlformats.org/presentationml/2006/ole">
            <mc:AlternateContent xmlns:mc="http://schemas.openxmlformats.org/markup-compatibility/2006">
              <mc:Choice xmlns:v="urn:schemas-microsoft-com:vml" Requires="v">
                <p:oleObj spid="_x0000_s2122" name="Documento" r:id="rId4" imgW="7748016" imgH="3980688" progId="Word.Document.8">
                  <p:embed/>
                </p:oleObj>
              </mc:Choice>
              <mc:Fallback>
                <p:oleObj name="Documento" r:id="rId4" imgW="7748016" imgH="3980688"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8033" y="1450978"/>
                        <a:ext cx="7743825" cy="39687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27332" name="Text Box 4"/>
          <p:cNvSpPr txBox="1">
            <a:spLocks noChangeArrowheads="1"/>
          </p:cNvSpPr>
          <p:nvPr/>
        </p:nvSpPr>
        <p:spPr bwMode="auto">
          <a:xfrm>
            <a:off x="1524000" y="5410206"/>
            <a:ext cx="91440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50000"/>
              </a:spcBef>
              <a:spcAft>
                <a:spcPct val="0"/>
              </a:spcAft>
              <a:buFontTx/>
              <a:buNone/>
            </a:pPr>
            <a:r>
              <a:rPr lang="it-IT" altLang="en-US" sz="2800" b="1">
                <a:solidFill>
                  <a:srgbClr val="000000"/>
                </a:solidFill>
                <a:latin typeface="Book Antiqua" panose="02040602050305030304" pitchFamily="18" charset="0"/>
              </a:rPr>
              <a:t>		</a:t>
            </a:r>
            <a:r>
              <a:rPr lang="it-IT" altLang="en-US" sz="2800">
                <a:solidFill>
                  <a:srgbClr val="000000"/>
                </a:solidFill>
                <a:latin typeface="Book Antiqua" panose="02040602050305030304" pitchFamily="18" charset="0"/>
              </a:rPr>
              <a:t>Si ha PD quando: </a:t>
            </a:r>
            <a:r>
              <a:rPr lang="it-IT" altLang="en-US" sz="2800" b="1">
                <a:solidFill>
                  <a:srgbClr val="006600"/>
                </a:solidFill>
                <a:latin typeface="Book Antiqua" panose="02040602050305030304" pitchFamily="18" charset="0"/>
              </a:rPr>
              <a:t>A &gt; B &gt; C &gt; D</a:t>
            </a:r>
          </a:p>
          <a:p>
            <a:pPr algn="ctr" eaLnBrk="0" fontAlgn="base" hangingPunct="0">
              <a:spcBef>
                <a:spcPct val="50000"/>
              </a:spcBef>
              <a:spcAft>
                <a:spcPct val="0"/>
              </a:spcAft>
              <a:buFontTx/>
              <a:buNone/>
            </a:pPr>
            <a:r>
              <a:rPr lang="it-IT" altLang="en-US" sz="2800">
                <a:solidFill>
                  <a:srgbClr val="000000"/>
                </a:solidFill>
                <a:latin typeface="Book Antiqua" panose="02040602050305030304" pitchFamily="18" charset="0"/>
              </a:rPr>
              <a:t>L’equilibrio è (</a:t>
            </a:r>
            <a:r>
              <a:rPr lang="it-IT" altLang="en-US" sz="2800" b="1">
                <a:solidFill>
                  <a:srgbClr val="FF0000"/>
                </a:solidFill>
                <a:latin typeface="Book Antiqua" panose="02040602050305030304" pitchFamily="18" charset="0"/>
              </a:rPr>
              <a:t>C,C</a:t>
            </a:r>
            <a:r>
              <a:rPr lang="it-IT" altLang="en-US" sz="2800">
                <a:solidFill>
                  <a:srgbClr val="000000"/>
                </a:solidFill>
                <a:latin typeface="Book Antiqua" panose="02040602050305030304" pitchFamily="18" charset="0"/>
              </a:rPr>
              <a:t>), ma l’ottimo sociale è (</a:t>
            </a:r>
            <a:r>
              <a:rPr lang="it-IT" altLang="en-US" sz="2800" b="1">
                <a:solidFill>
                  <a:srgbClr val="3333CC"/>
                </a:solidFill>
                <a:latin typeface="Book Antiqua" panose="02040602050305030304" pitchFamily="18" charset="0"/>
              </a:rPr>
              <a:t>B,B</a:t>
            </a:r>
            <a:r>
              <a:rPr lang="it-IT" altLang="en-US" sz="2800">
                <a:solidFill>
                  <a:srgbClr val="000000"/>
                </a:solidFill>
                <a:latin typeface="Book Antiqua" panose="02040602050305030304" pitchFamily="18" charset="0"/>
              </a:rPr>
              <a:t>)</a:t>
            </a:r>
          </a:p>
        </p:txBody>
      </p:sp>
    </p:spTree>
    <p:extLst>
      <p:ext uri="{BB962C8B-B14F-4D97-AF65-F5344CB8AC3E}">
        <p14:creationId xmlns:p14="http://schemas.microsoft.com/office/powerpoint/2010/main" val="8652309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9378" name="Object 1026">
            <a:hlinkClick r:id="" action="ppaction://ole?verb=0"/>
          </p:cNvPr>
          <p:cNvGraphicFramePr>
            <a:graphicFrameLocks/>
          </p:cNvGraphicFramePr>
          <p:nvPr>
            <p:extLst>
              <p:ext uri="{D42A27DB-BD31-4B8C-83A1-F6EECF244321}">
                <p14:modId xmlns:p14="http://schemas.microsoft.com/office/powerpoint/2010/main" val="2836833055"/>
              </p:ext>
            </p:extLst>
          </p:nvPr>
        </p:nvGraphicFramePr>
        <p:xfrm>
          <a:off x="2167451" y="1206095"/>
          <a:ext cx="7777163" cy="5759451"/>
        </p:xfrm>
        <a:graphic>
          <a:graphicData uri="http://schemas.openxmlformats.org/presentationml/2006/ole">
            <mc:AlternateContent xmlns:mc="http://schemas.openxmlformats.org/markup-compatibility/2006">
              <mc:Choice xmlns:v="urn:schemas-microsoft-com:vml" Requires="v">
                <p:oleObj spid="_x0000_s3147" name="Documento" r:id="rId4" imgW="6373368" imgH="4267200" progId="Word.Document.8">
                  <p:embed/>
                </p:oleObj>
              </mc:Choice>
              <mc:Fallback>
                <p:oleObj name="Documento" r:id="rId4" imgW="6373368" imgH="4267200" progId="Word.Documen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7451" y="1206095"/>
                        <a:ext cx="7777163" cy="5759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olo 1"/>
          <p:cNvSpPr>
            <a:spLocks noGrp="1"/>
          </p:cNvSpPr>
          <p:nvPr>
            <p:ph type="title"/>
          </p:nvPr>
        </p:nvSpPr>
        <p:spPr>
          <a:xfrm>
            <a:off x="874431" y="63095"/>
            <a:ext cx="10363200" cy="1143000"/>
          </a:xfrm>
        </p:spPr>
        <p:txBody>
          <a:bodyPr/>
          <a:lstStyle/>
          <a:p>
            <a:r>
              <a:rPr lang="it-IT" dirty="0"/>
              <a:t>Torniamo a Cournot…</a:t>
            </a:r>
          </a:p>
        </p:txBody>
      </p:sp>
    </p:spTree>
    <p:extLst>
      <p:ext uri="{BB962C8B-B14F-4D97-AF65-F5344CB8AC3E}">
        <p14:creationId xmlns:p14="http://schemas.microsoft.com/office/powerpoint/2010/main" val="18374337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142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2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2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2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2"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3"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4"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5"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1436" name="Rectangle 12"/>
          <p:cNvSpPr>
            <a:spLocks noGrp="1" noChangeArrowheads="1"/>
          </p:cNvSpPr>
          <p:nvPr>
            <p:ph type="title"/>
          </p:nvPr>
        </p:nvSpPr>
        <p:spPr>
          <a:xfrm>
            <a:off x="2133600" y="533400"/>
            <a:ext cx="7772400" cy="381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br>
              <a:rPr lang="it-IT" altLang="en-US"/>
            </a:br>
            <a:endParaRPr lang="it-IT" altLang="en-US"/>
          </a:p>
        </p:txBody>
      </p:sp>
      <p:sp>
        <p:nvSpPr>
          <p:cNvPr id="416781" name="Rectangle 13"/>
          <p:cNvSpPr>
            <a:spLocks noGrp="1" noChangeArrowheads="1"/>
          </p:cNvSpPr>
          <p:nvPr>
            <p:ph type="body" idx="1"/>
          </p:nvPr>
        </p:nvSpPr>
        <p:spPr>
          <a:xfrm>
            <a:off x="2" y="895170"/>
            <a:ext cx="12191999" cy="5068669"/>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tabLst>
                <a:tab pos="333358" algn="l"/>
                <a:tab pos="742913" algn="l"/>
              </a:tabLst>
            </a:pPr>
            <a:r>
              <a:rPr lang="it-IT" altLang="en-US" sz="2800" dirty="0">
                <a:solidFill>
                  <a:srgbClr val="FF0000"/>
                </a:solidFill>
              </a:rPr>
              <a:t>Soluzione collusiva</a:t>
            </a:r>
            <a:r>
              <a:rPr lang="it-IT" altLang="en-US" sz="2800" dirty="0"/>
              <a:t>: le due imprese producono congiuntamente l’output del monopolista, pari a 60 litri (p.e. 30 litri ciascuna), vendono il prodotto al prezzo di €60 al litro e si spartiscono (p.e. in parti uguali) un profitto massimo di €3600.</a:t>
            </a:r>
          </a:p>
          <a:p>
            <a:pPr eaLnBrk="1" hangingPunct="1">
              <a:tabLst>
                <a:tab pos="333358" algn="l"/>
                <a:tab pos="742913" algn="l"/>
              </a:tabLst>
            </a:pPr>
            <a:r>
              <a:rPr lang="it-IT" altLang="en-US" sz="2800" dirty="0"/>
              <a:t>Tuttavia, ciascuna impresa ha un </a:t>
            </a:r>
            <a:r>
              <a:rPr lang="it-IT" altLang="en-US" sz="2800" dirty="0">
                <a:solidFill>
                  <a:srgbClr val="FF0000"/>
                </a:solidFill>
              </a:rPr>
              <a:t>incentivo unilaterale a deviare</a:t>
            </a:r>
            <a:r>
              <a:rPr lang="it-IT" altLang="en-US" sz="2800" dirty="0"/>
              <a:t>, ovvero a </a:t>
            </a:r>
            <a:r>
              <a:rPr lang="it-IT" altLang="en-US" sz="2800" dirty="0">
                <a:solidFill>
                  <a:srgbClr val="FF0000"/>
                </a:solidFill>
              </a:rPr>
              <a:t>produrre di più</a:t>
            </a:r>
            <a:r>
              <a:rPr lang="it-IT" altLang="en-US" sz="2800" dirty="0"/>
              <a:t> (p.e. 40 litri). In questo modo, infatti, </a:t>
            </a:r>
            <a:r>
              <a:rPr lang="it-IT" altLang="en-US" sz="2800" i="1" dirty="0"/>
              <a:t>nell’ipotesi che l’altra rispetti l’accordo</a:t>
            </a:r>
            <a:r>
              <a:rPr lang="it-IT" altLang="en-US" sz="2800" dirty="0"/>
              <a:t>, l’impresa che devia ottiene un profitto ancora </a:t>
            </a:r>
            <a:r>
              <a:rPr lang="it-IT" altLang="en-US" sz="2800" u="sng" dirty="0"/>
              <a:t>maggiore</a:t>
            </a:r>
            <a:r>
              <a:rPr lang="it-IT" altLang="en-US" sz="2800" dirty="0"/>
              <a:t>.</a:t>
            </a:r>
          </a:p>
          <a:p>
            <a:pPr eaLnBrk="1" hangingPunct="1">
              <a:tabLst>
                <a:tab pos="333358" algn="l"/>
                <a:tab pos="742913" algn="l"/>
              </a:tabLst>
            </a:pPr>
            <a:r>
              <a:rPr lang="it-IT" altLang="en-US" sz="2800" u="sng" dirty="0"/>
              <a:t>Entrambe</a:t>
            </a:r>
            <a:r>
              <a:rPr lang="it-IT" altLang="en-US" sz="2800" dirty="0"/>
              <a:t> le imprese ragionano così, e quindi entrambe deviano dall’accordo. Il cartello non regge e si «rompe».</a:t>
            </a:r>
          </a:p>
          <a:p>
            <a:pPr eaLnBrk="1" hangingPunct="1">
              <a:tabLst>
                <a:tab pos="333358" algn="l"/>
                <a:tab pos="742913" algn="l"/>
              </a:tabLst>
            </a:pPr>
            <a:r>
              <a:rPr lang="it-IT" altLang="en-US" sz="2800" dirty="0"/>
              <a:t>Il processo di deviazione si arresta quando entrambe le imprese producono una quantità tale che </a:t>
            </a:r>
            <a:r>
              <a:rPr lang="it-IT" altLang="en-US" sz="2800" u="sng" dirty="0"/>
              <a:t>nessuna delle due</a:t>
            </a:r>
            <a:r>
              <a:rPr lang="it-IT" altLang="en-US" sz="2800" dirty="0"/>
              <a:t> ha l’incentivo a deviare ulteriormente. Si è raggiunto l’</a:t>
            </a:r>
            <a:r>
              <a:rPr lang="it-IT" altLang="en-US" sz="2800" dirty="0">
                <a:solidFill>
                  <a:srgbClr val="FF0000"/>
                </a:solidFill>
              </a:rPr>
              <a:t>equilibrio</a:t>
            </a:r>
            <a:r>
              <a:rPr lang="it-IT" altLang="en-US" sz="2800" dirty="0"/>
              <a:t>.</a:t>
            </a:r>
          </a:p>
        </p:txBody>
      </p:sp>
      <p:sp>
        <p:nvSpPr>
          <p:cNvPr id="231438" name="Text Box 14"/>
          <p:cNvSpPr txBox="1">
            <a:spLocks noChangeArrowheads="1"/>
          </p:cNvSpPr>
          <p:nvPr/>
        </p:nvSpPr>
        <p:spPr bwMode="auto">
          <a:xfrm>
            <a:off x="1524000" y="228606"/>
            <a:ext cx="8839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50000"/>
              </a:spcBef>
              <a:spcAft>
                <a:spcPct val="0"/>
              </a:spcAft>
              <a:buFontTx/>
              <a:buNone/>
            </a:pPr>
            <a:r>
              <a:rPr lang="it-IT" altLang="en-US" sz="3600">
                <a:solidFill>
                  <a:srgbClr val="000000"/>
                </a:solidFill>
              </a:rPr>
              <a:t>La collusione nel duopolio di Cournot</a:t>
            </a:r>
          </a:p>
        </p:txBody>
      </p:sp>
    </p:spTree>
    <p:extLst>
      <p:ext uri="{BB962C8B-B14F-4D97-AF65-F5344CB8AC3E}">
        <p14:creationId xmlns:p14="http://schemas.microsoft.com/office/powerpoint/2010/main" val="66639280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6781">
                                            <p:txEl>
                                              <p:pRg st="1" end="1"/>
                                            </p:txEl>
                                          </p:spTgt>
                                        </p:tgtEl>
                                        <p:attrNameLst>
                                          <p:attrName>style.visibility</p:attrName>
                                        </p:attrNameLst>
                                      </p:cBhvr>
                                      <p:to>
                                        <p:strVal val="visible"/>
                                      </p:to>
                                    </p:set>
                                    <p:animEffect transition="in" filter="wipe(left)">
                                      <p:cBhvr>
                                        <p:cTn id="7" dur="500"/>
                                        <p:tgtEl>
                                          <p:spTgt spid="41678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16781">
                                            <p:txEl>
                                              <p:pRg st="2" end="2"/>
                                            </p:txEl>
                                          </p:spTgt>
                                        </p:tgtEl>
                                        <p:attrNameLst>
                                          <p:attrName>style.visibility</p:attrName>
                                        </p:attrNameLst>
                                      </p:cBhvr>
                                      <p:to>
                                        <p:strVal val="visible"/>
                                      </p:to>
                                    </p:set>
                                    <p:animEffect transition="in" filter="wipe(left)">
                                      <p:cBhvr>
                                        <p:cTn id="12" dur="500"/>
                                        <p:tgtEl>
                                          <p:spTgt spid="41678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16781">
                                            <p:txEl>
                                              <p:pRg st="3" end="3"/>
                                            </p:txEl>
                                          </p:spTgt>
                                        </p:tgtEl>
                                        <p:attrNameLst>
                                          <p:attrName>style.visibility</p:attrName>
                                        </p:attrNameLst>
                                      </p:cBhvr>
                                      <p:to>
                                        <p:strVal val="visible"/>
                                      </p:to>
                                    </p:set>
                                    <p:animEffect transition="in" filter="wipe(left)">
                                      <p:cBhvr>
                                        <p:cTn id="17" dur="500"/>
                                        <p:tgtEl>
                                          <p:spTgt spid="41678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6781" grpId="0" build="p"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0132" y="0"/>
            <a:ext cx="10363200" cy="1143000"/>
          </a:xfrm>
        </p:spPr>
        <p:txBody>
          <a:bodyPr/>
          <a:lstStyle/>
          <a:p>
            <a:r>
              <a:rPr lang="it-IT" dirty="0"/>
              <a:t>Come si arriva all’</a:t>
            </a:r>
            <a:r>
              <a:rPr lang="it-IT" dirty="0" err="1"/>
              <a:t>equilbrio</a:t>
            </a:r>
            <a:endParaRPr lang="it-IT" dirty="0"/>
          </a:p>
        </p:txBody>
      </p:sp>
      <p:sp>
        <p:nvSpPr>
          <p:cNvPr id="418818" name="Rectangle 2"/>
          <p:cNvSpPr>
            <a:spLocks noGrp="1" noChangeArrowheads="1"/>
          </p:cNvSpPr>
          <p:nvPr>
            <p:ph idx="1"/>
          </p:nvPr>
        </p:nvSpPr>
        <p:spPr>
          <a:xfrm>
            <a:off x="-1" y="1038519"/>
            <a:ext cx="12066309" cy="4711831"/>
          </a:xfrm>
        </p:spPr>
        <p:txBody>
          <a:bodyPr/>
          <a:lstStyle/>
          <a:p>
            <a:pPr eaLnBrk="1" hangingPunct="1">
              <a:lnSpc>
                <a:spcPct val="90000"/>
              </a:lnSpc>
              <a:tabLst>
                <a:tab pos="333358" algn="l"/>
                <a:tab pos="742913" algn="l"/>
              </a:tabLst>
            </a:pPr>
            <a:r>
              <a:rPr lang="it-IT" altLang="en-US" sz="2400" dirty="0">
                <a:solidFill>
                  <a:srgbClr val="000000"/>
                </a:solidFill>
              </a:rPr>
              <a:t>Se </a:t>
            </a:r>
            <a:r>
              <a:rPr lang="it-IT" altLang="en-US" sz="2400" u="sng" dirty="0">
                <a:solidFill>
                  <a:srgbClr val="000000"/>
                </a:solidFill>
              </a:rPr>
              <a:t>entrambi</a:t>
            </a:r>
            <a:r>
              <a:rPr lang="it-IT" altLang="en-US" sz="2400" dirty="0">
                <a:solidFill>
                  <a:srgbClr val="000000"/>
                </a:solidFill>
              </a:rPr>
              <a:t> i duopolisti mantengono l’accordo, ciascuno produce 30 litri, l’output totale è 60 litri e il prezzo è 60€. Il profitto per ciascuno è 1800€ (cioè 3600€ diviso due).</a:t>
            </a:r>
          </a:p>
          <a:p>
            <a:pPr eaLnBrk="1" hangingPunct="1">
              <a:lnSpc>
                <a:spcPct val="90000"/>
              </a:lnSpc>
              <a:tabLst>
                <a:tab pos="333358" algn="l"/>
                <a:tab pos="742913" algn="l"/>
              </a:tabLst>
            </a:pPr>
            <a:r>
              <a:rPr lang="it-IT" altLang="en-US" sz="2400" dirty="0">
                <a:solidFill>
                  <a:srgbClr val="000000"/>
                </a:solidFill>
              </a:rPr>
              <a:t>Ma se </a:t>
            </a:r>
            <a:r>
              <a:rPr lang="it-IT" altLang="en-US" sz="2400" u="sng" dirty="0">
                <a:solidFill>
                  <a:srgbClr val="000000"/>
                </a:solidFill>
              </a:rPr>
              <a:t>uno</a:t>
            </a:r>
            <a:r>
              <a:rPr lang="it-IT" altLang="en-US" sz="2400" dirty="0">
                <a:solidFill>
                  <a:srgbClr val="000000"/>
                </a:solidFill>
              </a:rPr>
              <a:t> dei duopolisti devia dall’accordo e produce 40 litri, l’output totale diventa 70 litri (= 40 + 30) e il prezzo è 50€. Il profitto per l’impresa che devia è 2000€ (= 40 l. x 50€), mentre per quella che </a:t>
            </a:r>
            <a:r>
              <a:rPr lang="it-IT" altLang="en-US" sz="2400" i="1" dirty="0">
                <a:solidFill>
                  <a:srgbClr val="000000"/>
                </a:solidFill>
              </a:rPr>
              <a:t>non</a:t>
            </a:r>
            <a:r>
              <a:rPr lang="it-IT" altLang="en-US" sz="2400" dirty="0">
                <a:solidFill>
                  <a:srgbClr val="000000"/>
                </a:solidFill>
              </a:rPr>
              <a:t> devia è 1500€ (=30 l. x 50€).</a:t>
            </a:r>
          </a:p>
          <a:p>
            <a:pPr eaLnBrk="1" hangingPunct="1">
              <a:lnSpc>
                <a:spcPct val="90000"/>
              </a:lnSpc>
              <a:tabLst>
                <a:tab pos="333358" algn="l"/>
                <a:tab pos="742913" algn="l"/>
              </a:tabLst>
            </a:pPr>
            <a:r>
              <a:rPr lang="it-IT" altLang="en-US" sz="2400" dirty="0">
                <a:solidFill>
                  <a:srgbClr val="000000"/>
                </a:solidFill>
              </a:rPr>
              <a:t>Se invece </a:t>
            </a:r>
            <a:r>
              <a:rPr lang="it-IT" altLang="en-US" sz="2400" u="sng" dirty="0">
                <a:solidFill>
                  <a:srgbClr val="000000"/>
                </a:solidFill>
              </a:rPr>
              <a:t>entrambi</a:t>
            </a:r>
            <a:r>
              <a:rPr lang="it-IT" altLang="en-US" sz="2400" dirty="0">
                <a:solidFill>
                  <a:srgbClr val="000000"/>
                </a:solidFill>
              </a:rPr>
              <a:t> deviano dall’accordo producendo 40 litri, l’output totale è 80 litri e il prezzo è 40€. Il profitto per ciascuna impresa è 1600€ (cioè 3200€ diviso due).</a:t>
            </a:r>
          </a:p>
          <a:p>
            <a:pPr eaLnBrk="1" hangingPunct="1">
              <a:lnSpc>
                <a:spcPct val="90000"/>
              </a:lnSpc>
              <a:tabLst>
                <a:tab pos="333358" algn="l"/>
                <a:tab pos="742913" algn="l"/>
              </a:tabLst>
            </a:pPr>
            <a:r>
              <a:rPr lang="it-IT" altLang="en-US" sz="2400" dirty="0">
                <a:solidFill>
                  <a:srgbClr val="000000"/>
                </a:solidFill>
              </a:rPr>
              <a:t>Chi produce 40 litri non ha alcun motivo di variare </a:t>
            </a:r>
            <a:r>
              <a:rPr lang="it-IT" altLang="en-US" sz="2400" dirty="0">
                <a:solidFill>
                  <a:srgbClr val="FF0000"/>
                </a:solidFill>
              </a:rPr>
              <a:t>da solo</a:t>
            </a:r>
            <a:r>
              <a:rPr lang="it-IT" altLang="en-US" sz="2400" dirty="0">
                <a:solidFill>
                  <a:srgbClr val="000000"/>
                </a:solidFill>
              </a:rPr>
              <a:t> la produzione: sia se produce di meno (p.e. 20 o 30 l.), sia se produce di più (p.e. 50 o 60 l.) </a:t>
            </a:r>
            <a:r>
              <a:rPr lang="it-IT" altLang="en-US" sz="2400" dirty="0">
                <a:solidFill>
                  <a:srgbClr val="FF0000"/>
                </a:solidFill>
              </a:rPr>
              <a:t>non guadagna mai di più</a:t>
            </a:r>
            <a:r>
              <a:rPr lang="it-IT" altLang="en-US" sz="2400" dirty="0">
                <a:solidFill>
                  <a:srgbClr val="000000"/>
                </a:solidFill>
              </a:rPr>
              <a:t>!</a:t>
            </a:r>
          </a:p>
          <a:p>
            <a:pPr eaLnBrk="1" hangingPunct="1">
              <a:lnSpc>
                <a:spcPct val="90000"/>
              </a:lnSpc>
              <a:tabLst>
                <a:tab pos="333358" algn="l"/>
                <a:tab pos="742913" algn="l"/>
              </a:tabLst>
            </a:pPr>
            <a:r>
              <a:rPr lang="it-IT" altLang="en-US" sz="2400" dirty="0">
                <a:solidFill>
                  <a:srgbClr val="000000"/>
                </a:solidFill>
              </a:rPr>
              <a:t>Quindi 40 litri è l’</a:t>
            </a:r>
            <a:r>
              <a:rPr lang="it-IT" altLang="en-US" sz="2400" dirty="0">
                <a:solidFill>
                  <a:srgbClr val="FF0000"/>
                </a:solidFill>
              </a:rPr>
              <a:t>output di equilibrio</a:t>
            </a:r>
            <a:r>
              <a:rPr lang="it-IT" altLang="en-US" sz="2400" dirty="0">
                <a:solidFill>
                  <a:srgbClr val="000000"/>
                </a:solidFill>
              </a:rPr>
              <a:t> per ciascun duopolista. La coppia di output (40 l., 40 l.) è l’</a:t>
            </a:r>
            <a:r>
              <a:rPr lang="it-IT" altLang="en-US" sz="2400" dirty="0">
                <a:solidFill>
                  <a:srgbClr val="FF0000"/>
                </a:solidFill>
              </a:rPr>
              <a:t>equilibrio</a:t>
            </a:r>
            <a:r>
              <a:rPr lang="it-IT" altLang="en-US" sz="2400" dirty="0">
                <a:solidFill>
                  <a:srgbClr val="000000"/>
                </a:solidFill>
              </a:rPr>
              <a:t> dell’esempio.</a:t>
            </a:r>
          </a:p>
          <a:p>
            <a:pPr eaLnBrk="1" hangingPunct="1">
              <a:lnSpc>
                <a:spcPct val="90000"/>
              </a:lnSpc>
              <a:tabLst>
                <a:tab pos="333358" algn="l"/>
                <a:tab pos="742913" algn="l"/>
              </a:tabLst>
            </a:pPr>
            <a:r>
              <a:rPr lang="en-GB" altLang="en-US" sz="2400" dirty="0" err="1">
                <a:solidFill>
                  <a:srgbClr val="000000"/>
                </a:solidFill>
              </a:rPr>
              <a:t>N.b.</a:t>
            </a:r>
            <a:r>
              <a:rPr lang="en-GB" altLang="en-US" sz="2400" dirty="0">
                <a:solidFill>
                  <a:srgbClr val="000000"/>
                </a:solidFill>
              </a:rPr>
              <a:t>: </a:t>
            </a:r>
            <a:r>
              <a:rPr lang="en-GB" altLang="en-US" sz="2400" dirty="0" err="1">
                <a:solidFill>
                  <a:srgbClr val="000000"/>
                </a:solidFill>
              </a:rPr>
              <a:t>l’equilibrio</a:t>
            </a:r>
            <a:r>
              <a:rPr lang="en-GB" altLang="en-US" sz="2400" dirty="0">
                <a:solidFill>
                  <a:srgbClr val="000000"/>
                </a:solidFill>
              </a:rPr>
              <a:t> </a:t>
            </a:r>
            <a:r>
              <a:rPr lang="en-GB" altLang="en-US" sz="2400" dirty="0" err="1">
                <a:solidFill>
                  <a:srgbClr val="000000"/>
                </a:solidFill>
              </a:rPr>
              <a:t>viene</a:t>
            </a:r>
            <a:r>
              <a:rPr lang="en-GB" altLang="en-US" sz="2400" dirty="0">
                <a:solidFill>
                  <a:srgbClr val="000000"/>
                </a:solidFill>
              </a:rPr>
              <a:t> </a:t>
            </a:r>
            <a:r>
              <a:rPr lang="en-GB" altLang="en-US" sz="2400" dirty="0" err="1">
                <a:solidFill>
                  <a:srgbClr val="000000"/>
                </a:solidFill>
              </a:rPr>
              <a:t>raggiunto</a:t>
            </a:r>
            <a:r>
              <a:rPr lang="en-GB" altLang="en-US" sz="2400" dirty="0">
                <a:solidFill>
                  <a:srgbClr val="000000"/>
                </a:solidFill>
              </a:rPr>
              <a:t> </a:t>
            </a:r>
            <a:r>
              <a:rPr lang="en-GB" altLang="en-US" sz="2400" u="sng" dirty="0">
                <a:solidFill>
                  <a:srgbClr val="000000"/>
                </a:solidFill>
              </a:rPr>
              <a:t>NON </a:t>
            </a:r>
            <a:r>
              <a:rPr lang="en-GB" altLang="en-US" sz="2400" u="sng" dirty="0" err="1">
                <a:solidFill>
                  <a:srgbClr val="000000"/>
                </a:solidFill>
              </a:rPr>
              <a:t>cooperando</a:t>
            </a:r>
            <a:r>
              <a:rPr lang="en-GB" altLang="en-US" sz="2400" dirty="0">
                <a:solidFill>
                  <a:srgbClr val="000000"/>
                </a:solidFill>
              </a:rPr>
              <a:t>, ma </a:t>
            </a:r>
            <a:r>
              <a:rPr lang="en-GB" altLang="en-US" sz="2400" dirty="0" err="1">
                <a:solidFill>
                  <a:srgbClr val="000000"/>
                </a:solidFill>
              </a:rPr>
              <a:t>tradendosi</a:t>
            </a:r>
            <a:r>
              <a:rPr lang="en-GB" altLang="en-US" sz="2400" dirty="0">
                <a:solidFill>
                  <a:srgbClr val="000000"/>
                </a:solidFill>
              </a:rPr>
              <a:t> a </a:t>
            </a:r>
            <a:r>
              <a:rPr lang="en-GB" altLang="en-US" sz="2400" dirty="0" err="1">
                <a:solidFill>
                  <a:srgbClr val="000000"/>
                </a:solidFill>
              </a:rPr>
              <a:t>vicenda</a:t>
            </a:r>
            <a:r>
              <a:rPr lang="en-GB" altLang="en-US" sz="2400" dirty="0">
                <a:solidFill>
                  <a:srgbClr val="000000"/>
                </a:solidFill>
              </a:rPr>
              <a:t>!</a:t>
            </a:r>
          </a:p>
        </p:txBody>
      </p:sp>
    </p:spTree>
    <p:extLst>
      <p:ext uri="{BB962C8B-B14F-4D97-AF65-F5344CB8AC3E}">
        <p14:creationId xmlns:p14="http://schemas.microsoft.com/office/powerpoint/2010/main" val="24380745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18818">
                                            <p:txEl>
                                              <p:pRg st="1" end="1"/>
                                            </p:txEl>
                                          </p:spTgt>
                                        </p:tgtEl>
                                        <p:attrNameLst>
                                          <p:attrName>style.visibility</p:attrName>
                                        </p:attrNameLst>
                                      </p:cBhvr>
                                      <p:to>
                                        <p:strVal val="visible"/>
                                      </p:to>
                                    </p:set>
                                    <p:animEffect transition="in" filter="checkerboard(across)">
                                      <p:cBhvr>
                                        <p:cTn id="7" dur="500"/>
                                        <p:tgtEl>
                                          <p:spTgt spid="418818">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418818">
                                            <p:txEl>
                                              <p:pRg st="2" end="2"/>
                                            </p:txEl>
                                          </p:spTgt>
                                        </p:tgtEl>
                                        <p:attrNameLst>
                                          <p:attrName>style.visibility</p:attrName>
                                        </p:attrNameLst>
                                      </p:cBhvr>
                                      <p:to>
                                        <p:strVal val="visible"/>
                                      </p:to>
                                    </p:set>
                                    <p:animEffect transition="in" filter="checkerboard(across)">
                                      <p:cBhvr>
                                        <p:cTn id="12" dur="500"/>
                                        <p:tgtEl>
                                          <p:spTgt spid="41881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418818">
                                            <p:txEl>
                                              <p:pRg st="3" end="3"/>
                                            </p:txEl>
                                          </p:spTgt>
                                        </p:tgtEl>
                                        <p:attrNameLst>
                                          <p:attrName>style.visibility</p:attrName>
                                        </p:attrNameLst>
                                      </p:cBhvr>
                                      <p:to>
                                        <p:strVal val="visible"/>
                                      </p:to>
                                    </p:set>
                                    <p:animEffect transition="in" filter="checkerboard(across)">
                                      <p:cBhvr>
                                        <p:cTn id="17" dur="500"/>
                                        <p:tgtEl>
                                          <p:spTgt spid="418818">
                                            <p:txEl>
                                              <p:pRg st="3" end="3"/>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418818">
                                            <p:txEl>
                                              <p:pRg st="4" end="4"/>
                                            </p:txEl>
                                          </p:spTgt>
                                        </p:tgtEl>
                                        <p:attrNameLst>
                                          <p:attrName>style.visibility</p:attrName>
                                        </p:attrNameLst>
                                      </p:cBhvr>
                                      <p:to>
                                        <p:strVal val="visible"/>
                                      </p:to>
                                    </p:set>
                                    <p:animEffect transition="in" filter="checkerboard(across)">
                                      <p:cBhvr>
                                        <p:cTn id="20" dur="500"/>
                                        <p:tgtEl>
                                          <p:spTgt spid="418818">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881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6"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7"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8"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29"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30" name="Rectangle 10"/>
          <p:cNvSpPr>
            <a:spLocks noGrp="1" noChangeArrowheads="1"/>
          </p:cNvSpPr>
          <p:nvPr>
            <p:ph type="title"/>
          </p:nvPr>
        </p:nvSpPr>
        <p:spPr>
          <a:xfrm>
            <a:off x="1905000" y="381000"/>
            <a:ext cx="8763000" cy="1066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solidFill>
                  <a:srgbClr val="000000"/>
                </a:solidFill>
              </a:rPr>
              <a:t>Il duopolio di Cournot in forma di gioco</a:t>
            </a:r>
          </a:p>
        </p:txBody>
      </p:sp>
      <p:sp>
        <p:nvSpPr>
          <p:cNvPr id="235531" name="Rectangle 11"/>
          <p:cNvSpPr>
            <a:spLocks noChangeArrowheads="1"/>
          </p:cNvSpPr>
          <p:nvPr/>
        </p:nvSpPr>
        <p:spPr bwMode="auto">
          <a:xfrm>
            <a:off x="4508507" y="3038475"/>
            <a:ext cx="4765675" cy="3100388"/>
          </a:xfrm>
          <a:prstGeom prst="rect">
            <a:avLst/>
          </a:prstGeom>
          <a:solidFill>
            <a:srgbClr val="FFFFFF"/>
          </a:solidFill>
          <a:ln w="2857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5532" name="Line 12"/>
          <p:cNvSpPr>
            <a:spLocks noChangeShapeType="1"/>
          </p:cNvSpPr>
          <p:nvPr/>
        </p:nvSpPr>
        <p:spPr bwMode="auto">
          <a:xfrm>
            <a:off x="6891339" y="3051177"/>
            <a:ext cx="0" cy="3081339"/>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35533" name="Line 13"/>
          <p:cNvSpPr>
            <a:spLocks noChangeShapeType="1"/>
          </p:cNvSpPr>
          <p:nvPr/>
        </p:nvSpPr>
        <p:spPr bwMode="auto">
          <a:xfrm>
            <a:off x="4521209" y="4624388"/>
            <a:ext cx="4746625" cy="0"/>
          </a:xfrm>
          <a:prstGeom prst="line">
            <a:avLst/>
          </a:prstGeom>
          <a:noFill/>
          <a:ln w="285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srgbClr val="000000"/>
              </a:solidFill>
            </a:endParaRPr>
          </a:p>
        </p:txBody>
      </p:sp>
      <p:sp>
        <p:nvSpPr>
          <p:cNvPr id="235534" name="Rectangle 14"/>
          <p:cNvSpPr>
            <a:spLocks noChangeArrowheads="1"/>
          </p:cNvSpPr>
          <p:nvPr/>
        </p:nvSpPr>
        <p:spPr bwMode="auto">
          <a:xfrm>
            <a:off x="5715001" y="1752603"/>
            <a:ext cx="2331984" cy="55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3000">
                <a:solidFill>
                  <a:srgbClr val="006600"/>
                </a:solidFill>
                <a:latin typeface="Arial" panose="020B0604020202020204" pitchFamily="34" charset="0"/>
              </a:rPr>
              <a:t>Duopolista A</a:t>
            </a:r>
          </a:p>
        </p:txBody>
      </p:sp>
      <p:grpSp>
        <p:nvGrpSpPr>
          <p:cNvPr id="235535" name="Group 15"/>
          <p:cNvGrpSpPr>
            <a:grpSpLocks/>
          </p:cNvGrpSpPr>
          <p:nvPr/>
        </p:nvGrpSpPr>
        <p:grpSpPr bwMode="auto">
          <a:xfrm>
            <a:off x="4648206" y="2362208"/>
            <a:ext cx="5051427" cy="704850"/>
            <a:chOff x="1979" y="1562"/>
            <a:chExt cx="3182" cy="444"/>
          </a:xfrm>
        </p:grpSpPr>
        <p:sp>
          <p:nvSpPr>
            <p:cNvPr id="235544" name="Rectangle 16"/>
            <p:cNvSpPr>
              <a:spLocks noChangeArrowheads="1"/>
            </p:cNvSpPr>
            <p:nvPr/>
          </p:nvSpPr>
          <p:spPr bwMode="auto">
            <a:xfrm>
              <a:off x="1979" y="1562"/>
              <a:ext cx="1387" cy="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dirty="0">
                  <a:solidFill>
                    <a:srgbClr val="000000"/>
                  </a:solidFill>
                  <a:latin typeface="Arial" panose="020B0604020202020204" pitchFamily="34" charset="0"/>
                </a:rPr>
                <a:t>Deviare </a:t>
              </a:r>
            </a:p>
            <a:p>
              <a:pPr eaLnBrk="0" fontAlgn="base" hangingPunct="0">
                <a:spcBef>
                  <a:spcPct val="0"/>
                </a:spcBef>
                <a:spcAft>
                  <a:spcPct val="0"/>
                </a:spcAft>
                <a:buFontTx/>
                <a:buNone/>
              </a:pPr>
              <a:r>
                <a:rPr lang="it-IT" altLang="en-US" sz="2000" b="1" dirty="0">
                  <a:solidFill>
                    <a:srgbClr val="000000"/>
                  </a:solidFill>
                  <a:latin typeface="Arial" panose="020B0604020202020204" pitchFamily="34" charset="0"/>
                </a:rPr>
                <a:t>(= produrre 40 l.)</a:t>
              </a:r>
            </a:p>
          </p:txBody>
        </p:sp>
        <p:sp>
          <p:nvSpPr>
            <p:cNvPr id="235545" name="Rectangle 17"/>
            <p:cNvSpPr>
              <a:spLocks noChangeArrowheads="1"/>
            </p:cNvSpPr>
            <p:nvPr/>
          </p:nvSpPr>
          <p:spPr bwMode="auto">
            <a:xfrm>
              <a:off x="3480" y="1562"/>
              <a:ext cx="1681" cy="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Mantenere l’accordo</a:t>
              </a:r>
            </a:p>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 produrre 30 l.)</a:t>
              </a:r>
            </a:p>
          </p:txBody>
        </p:sp>
      </p:grpSp>
      <p:sp>
        <p:nvSpPr>
          <p:cNvPr id="235536" name="Rectangle 18"/>
          <p:cNvSpPr>
            <a:spLocks noChangeArrowheads="1"/>
          </p:cNvSpPr>
          <p:nvPr/>
        </p:nvSpPr>
        <p:spPr bwMode="auto">
          <a:xfrm rot="-1057">
            <a:off x="1817426" y="4112136"/>
            <a:ext cx="2353207" cy="55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3000">
                <a:solidFill>
                  <a:srgbClr val="3333CC"/>
                </a:solidFill>
                <a:latin typeface="Arial" panose="020B0604020202020204" pitchFamily="34" charset="0"/>
              </a:rPr>
              <a:t>Duopolista B</a:t>
            </a:r>
          </a:p>
        </p:txBody>
      </p:sp>
      <p:sp>
        <p:nvSpPr>
          <p:cNvPr id="235537" name="Rectangle 19"/>
          <p:cNvSpPr>
            <a:spLocks noChangeArrowheads="1"/>
          </p:cNvSpPr>
          <p:nvPr/>
        </p:nvSpPr>
        <p:spPr bwMode="auto">
          <a:xfrm>
            <a:off x="1752600" y="4873394"/>
            <a:ext cx="2819400" cy="70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4451" rIns="92075" bIns="44451" anchor="ctr" anchorCtr="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Mantenere l’accordo </a:t>
            </a:r>
          </a:p>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 produrre 30 l.)</a:t>
            </a:r>
          </a:p>
        </p:txBody>
      </p:sp>
      <p:sp>
        <p:nvSpPr>
          <p:cNvPr id="420884" name="Rectangle 20"/>
          <p:cNvSpPr>
            <a:spLocks noChangeArrowheads="1"/>
          </p:cNvSpPr>
          <p:nvPr/>
        </p:nvSpPr>
        <p:spPr bwMode="auto">
          <a:xfrm>
            <a:off x="4734355" y="3408369"/>
            <a:ext cx="1881924" cy="64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800" b="1" dirty="0">
                <a:solidFill>
                  <a:srgbClr val="FF0000"/>
                </a:solidFill>
                <a:latin typeface="Arial" panose="020B0604020202020204" pitchFamily="34" charset="0"/>
              </a:rPr>
              <a:t>Profitto:</a:t>
            </a:r>
          </a:p>
          <a:p>
            <a:pPr algn="ctr" eaLnBrk="0" fontAlgn="base" hangingPunct="0">
              <a:spcBef>
                <a:spcPct val="0"/>
              </a:spcBef>
              <a:spcAft>
                <a:spcPct val="0"/>
              </a:spcAft>
              <a:buFontTx/>
              <a:buNone/>
            </a:pPr>
            <a:r>
              <a:rPr lang="it-IT" altLang="en-US" sz="1800" b="1" dirty="0">
                <a:solidFill>
                  <a:srgbClr val="FF0000"/>
                </a:solidFill>
                <a:latin typeface="Arial" panose="020B0604020202020204" pitchFamily="34" charset="0"/>
              </a:rPr>
              <a:t>1600€ ciascuno</a:t>
            </a:r>
          </a:p>
        </p:txBody>
      </p:sp>
      <p:sp>
        <p:nvSpPr>
          <p:cNvPr id="420885" name="Rectangle 21"/>
          <p:cNvSpPr>
            <a:spLocks noChangeArrowheads="1"/>
          </p:cNvSpPr>
          <p:nvPr/>
        </p:nvSpPr>
        <p:spPr bwMode="auto">
          <a:xfrm>
            <a:off x="6948584" y="3429006"/>
            <a:ext cx="2279469" cy="64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800" b="1">
                <a:solidFill>
                  <a:srgbClr val="3333CC"/>
                </a:solidFill>
                <a:latin typeface="Arial" panose="020B0604020202020204" pitchFamily="34" charset="0"/>
              </a:rPr>
              <a:t>Profitto di B: 2000€</a:t>
            </a:r>
          </a:p>
          <a:p>
            <a:pPr algn="ctr" eaLnBrk="0" fontAlgn="base" hangingPunct="0">
              <a:spcBef>
                <a:spcPct val="0"/>
              </a:spcBef>
              <a:spcAft>
                <a:spcPct val="0"/>
              </a:spcAft>
              <a:buFontTx/>
              <a:buNone/>
            </a:pPr>
            <a:r>
              <a:rPr lang="it-IT" altLang="en-US" sz="1800" b="1">
                <a:solidFill>
                  <a:srgbClr val="006600"/>
                </a:solidFill>
                <a:latin typeface="Arial" panose="020B0604020202020204" pitchFamily="34" charset="0"/>
              </a:rPr>
              <a:t>Profitto di A: 1500€</a:t>
            </a:r>
          </a:p>
        </p:txBody>
      </p:sp>
      <p:sp>
        <p:nvSpPr>
          <p:cNvPr id="420886" name="Rectangle 22"/>
          <p:cNvSpPr>
            <a:spLocks noChangeArrowheads="1"/>
          </p:cNvSpPr>
          <p:nvPr/>
        </p:nvSpPr>
        <p:spPr bwMode="auto">
          <a:xfrm>
            <a:off x="4559398" y="5008569"/>
            <a:ext cx="2279469" cy="64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800" b="1">
                <a:solidFill>
                  <a:srgbClr val="3333CC"/>
                </a:solidFill>
                <a:latin typeface="Arial" panose="020B0604020202020204" pitchFamily="34" charset="0"/>
              </a:rPr>
              <a:t>Profitto di B: 1500€</a:t>
            </a:r>
          </a:p>
          <a:p>
            <a:pPr algn="ctr" eaLnBrk="0" fontAlgn="base" hangingPunct="0">
              <a:spcBef>
                <a:spcPct val="0"/>
              </a:spcBef>
              <a:spcAft>
                <a:spcPct val="0"/>
              </a:spcAft>
              <a:buFontTx/>
              <a:buNone/>
            </a:pPr>
            <a:r>
              <a:rPr lang="it-IT" altLang="en-US" sz="1800" b="1">
                <a:solidFill>
                  <a:srgbClr val="006600"/>
                </a:solidFill>
                <a:latin typeface="Arial" panose="020B0604020202020204" pitchFamily="34" charset="0"/>
              </a:rPr>
              <a:t>Profitto di A: 2000€</a:t>
            </a:r>
          </a:p>
        </p:txBody>
      </p:sp>
      <p:sp>
        <p:nvSpPr>
          <p:cNvPr id="235541" name="Rectangle 23"/>
          <p:cNvSpPr>
            <a:spLocks noChangeArrowheads="1"/>
          </p:cNvSpPr>
          <p:nvPr/>
        </p:nvSpPr>
        <p:spPr bwMode="auto">
          <a:xfrm>
            <a:off x="7167991" y="5008569"/>
            <a:ext cx="1881924" cy="6437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1" rIns="87312" bIns="44451">
            <a:spAutoFit/>
          </a:bodyPr>
          <a:lstStyle>
            <a:lvl1pPr defTabSz="825500">
              <a:spcBef>
                <a:spcPct val="20000"/>
              </a:spcBef>
              <a:buChar char="•"/>
              <a:defRPr sz="3200">
                <a:solidFill>
                  <a:schemeClr val="tx1"/>
                </a:solidFill>
                <a:latin typeface="Times New Roman" panose="02020603050405020304" pitchFamily="18" charset="0"/>
              </a:defRPr>
            </a:lvl1pPr>
            <a:lvl2pPr marL="742950" indent="-285750" defTabSz="825500">
              <a:spcBef>
                <a:spcPct val="20000"/>
              </a:spcBef>
              <a:buChar char="–"/>
              <a:defRPr sz="2800">
                <a:solidFill>
                  <a:schemeClr val="tx1"/>
                </a:solidFill>
                <a:latin typeface="Times New Roman" panose="02020603050405020304" pitchFamily="18" charset="0"/>
              </a:defRPr>
            </a:lvl2pPr>
            <a:lvl3pPr marL="1143000" indent="-228600" defTabSz="825500">
              <a:spcBef>
                <a:spcPct val="20000"/>
              </a:spcBef>
              <a:buChar char="•"/>
              <a:defRPr sz="2400">
                <a:solidFill>
                  <a:schemeClr val="tx1"/>
                </a:solidFill>
                <a:latin typeface="Times New Roman" panose="02020603050405020304" pitchFamily="18" charset="0"/>
              </a:defRPr>
            </a:lvl3pPr>
            <a:lvl4pPr marL="1600200" indent="-228600" defTabSz="825500">
              <a:spcBef>
                <a:spcPct val="20000"/>
              </a:spcBef>
              <a:buChar char="–"/>
              <a:defRPr sz="2000">
                <a:solidFill>
                  <a:schemeClr val="tx1"/>
                </a:solidFill>
                <a:latin typeface="Times New Roman" panose="02020603050405020304" pitchFamily="18" charset="0"/>
              </a:defRPr>
            </a:lvl4pPr>
            <a:lvl5pPr marL="2057400" indent="-228600" defTabSz="825500">
              <a:spcBef>
                <a:spcPct val="20000"/>
              </a:spcBef>
              <a:buChar char="»"/>
              <a:defRPr sz="2000">
                <a:solidFill>
                  <a:schemeClr val="tx1"/>
                </a:solidFill>
                <a:latin typeface="Times New Roman" panose="02020603050405020304" pitchFamily="18" charset="0"/>
              </a:defRPr>
            </a:lvl5pPr>
            <a:lvl6pPr marL="25146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defTabSz="8255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Profitto:</a:t>
            </a:r>
          </a:p>
          <a:p>
            <a:pPr algn="ctr" eaLnBrk="0" fontAlgn="base" hangingPunct="0">
              <a:spcBef>
                <a:spcPct val="0"/>
              </a:spcBef>
              <a:spcAft>
                <a:spcPct val="0"/>
              </a:spcAft>
              <a:buFontTx/>
              <a:buNone/>
            </a:pPr>
            <a:r>
              <a:rPr lang="it-IT" altLang="en-US" sz="1800" b="1" dirty="0">
                <a:solidFill>
                  <a:srgbClr val="000000"/>
                </a:solidFill>
                <a:latin typeface="Arial" panose="020B0604020202020204" pitchFamily="34" charset="0"/>
              </a:rPr>
              <a:t>1800€ ciascuno</a:t>
            </a:r>
          </a:p>
        </p:txBody>
      </p:sp>
      <p:sp>
        <p:nvSpPr>
          <p:cNvPr id="235542" name="Text Box 24"/>
          <p:cNvSpPr txBox="1">
            <a:spLocks noChangeArrowheads="1"/>
          </p:cNvSpPr>
          <p:nvPr/>
        </p:nvSpPr>
        <p:spPr bwMode="auto">
          <a:xfrm>
            <a:off x="2133600" y="3352803"/>
            <a:ext cx="221086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Deviare </a:t>
            </a:r>
          </a:p>
          <a:p>
            <a:pPr eaLnBrk="0" fontAlgn="base" hangingPunct="0">
              <a:spcBef>
                <a:spcPct val="0"/>
              </a:spcBef>
              <a:spcAft>
                <a:spcPct val="0"/>
              </a:spcAft>
              <a:buFontTx/>
              <a:buNone/>
            </a:pPr>
            <a:r>
              <a:rPr lang="it-IT" altLang="en-US" sz="2000" b="1">
                <a:solidFill>
                  <a:srgbClr val="000000"/>
                </a:solidFill>
                <a:latin typeface="Arial" panose="020B0604020202020204" pitchFamily="34" charset="0"/>
              </a:rPr>
              <a:t>(= produrre 40 l.)</a:t>
            </a:r>
            <a:endParaRPr lang="en-GB" altLang="en-US" sz="2000" b="1">
              <a:solidFill>
                <a:srgbClr val="000000"/>
              </a:solidFill>
              <a:latin typeface="Arial" panose="020B0604020202020204" pitchFamily="34" charset="0"/>
            </a:endParaRPr>
          </a:p>
        </p:txBody>
      </p:sp>
      <p:sp>
        <p:nvSpPr>
          <p:cNvPr id="420889" name="AutoShape 25"/>
          <p:cNvSpPr>
            <a:spLocks noChangeArrowheads="1"/>
          </p:cNvSpPr>
          <p:nvPr/>
        </p:nvSpPr>
        <p:spPr bwMode="auto">
          <a:xfrm rot="5305831">
            <a:off x="4791875" y="2748763"/>
            <a:ext cx="466725" cy="1062037"/>
          </a:xfrm>
          <a:prstGeom prst="rtTriangle">
            <a:avLst/>
          </a:prstGeom>
          <a:solidFill>
            <a:srgbClr val="FF0000"/>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Tree>
    <p:extLst>
      <p:ext uri="{BB962C8B-B14F-4D97-AF65-F5344CB8AC3E}">
        <p14:creationId xmlns:p14="http://schemas.microsoft.com/office/powerpoint/2010/main" val="417031546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 presetClass="entr" presetSubtype="10" fill="hold" grpId="0" nodeType="clickEffect">
                                  <p:stCondLst>
                                    <p:cond delay="0"/>
                                  </p:stCondLst>
                                  <p:childTnLst>
                                    <p:set>
                                      <p:cBhvr>
                                        <p:cTn id="10" dur="1" fill="hold">
                                          <p:stCondLst>
                                            <p:cond delay="0"/>
                                          </p:stCondLst>
                                        </p:cTn>
                                        <p:tgtEl>
                                          <p:spTgt spid="420885"/>
                                        </p:tgtEl>
                                        <p:attrNameLst>
                                          <p:attrName>style.visibility</p:attrName>
                                        </p:attrNameLst>
                                      </p:cBhvr>
                                      <p:to>
                                        <p:strVal val="visible"/>
                                      </p:to>
                                    </p:set>
                                    <p:animEffect transition="in" filter="checkerboard(across)">
                                      <p:cBhvr>
                                        <p:cTn id="11" dur="500"/>
                                        <p:tgtEl>
                                          <p:spTgt spid="42088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420886"/>
                                        </p:tgtEl>
                                        <p:attrNameLst>
                                          <p:attrName>style.visibility</p:attrName>
                                        </p:attrNameLst>
                                      </p:cBhvr>
                                      <p:to>
                                        <p:strVal val="visible"/>
                                      </p:to>
                                    </p:set>
                                    <p:animEffect transition="in" filter="checkerboard(across)">
                                      <p:cBhvr>
                                        <p:cTn id="16" dur="500"/>
                                        <p:tgtEl>
                                          <p:spTgt spid="42088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420884"/>
                                        </p:tgtEl>
                                        <p:attrNameLst>
                                          <p:attrName>style.visibility</p:attrName>
                                        </p:attrNameLst>
                                      </p:cBhvr>
                                      <p:to>
                                        <p:strVal val="visible"/>
                                      </p:to>
                                    </p:set>
                                    <p:animEffect transition="in" filter="checkerboard(across)">
                                      <p:cBhvr>
                                        <p:cTn id="21" dur="500"/>
                                        <p:tgtEl>
                                          <p:spTgt spid="420884"/>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420889"/>
                                        </p:tgtEl>
                                        <p:attrNameLst>
                                          <p:attrName>style.visibility</p:attrName>
                                        </p:attrNameLst>
                                      </p:cBhvr>
                                      <p:to>
                                        <p:strVal val="visible"/>
                                      </p:to>
                                    </p:set>
                                    <p:animEffect transition="in" filter="checkerboard(across)">
                                      <p:cBhvr>
                                        <p:cTn id="24" dur="500"/>
                                        <p:tgtEl>
                                          <p:spTgt spid="420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84" grpId="0"/>
      <p:bldP spid="420885" grpId="0"/>
      <p:bldP spid="420886" grpId="0"/>
      <p:bldP spid="235541" grpId="0"/>
      <p:bldP spid="420889" grpId="0" animBg="1"/>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7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8"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79"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7580" name="Rectangle 12"/>
          <p:cNvSpPr>
            <a:spLocks noGrp="1" noChangeArrowheads="1"/>
          </p:cNvSpPr>
          <p:nvPr>
            <p:ph type="title"/>
          </p:nvPr>
        </p:nvSpPr>
        <p:spPr>
          <a:xfrm>
            <a:off x="2063751" y="260351"/>
            <a:ext cx="7772400" cy="6096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Equilibrio di Nash (…e di Cournot)</a:t>
            </a:r>
          </a:p>
        </p:txBody>
      </p:sp>
      <p:sp>
        <p:nvSpPr>
          <p:cNvPr id="422925" name="Rectangle 13"/>
          <p:cNvSpPr>
            <a:spLocks noGrp="1" noChangeArrowheads="1"/>
          </p:cNvSpPr>
          <p:nvPr>
            <p:ph type="body" idx="1"/>
          </p:nvPr>
        </p:nvSpPr>
        <p:spPr>
          <a:xfrm>
            <a:off x="113123" y="990600"/>
            <a:ext cx="11981468" cy="5257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Un</a:t>
            </a:r>
            <a:r>
              <a:rPr lang="it-IT" altLang="en-US" sz="2800" dirty="0">
                <a:solidFill>
                  <a:srgbClr val="9933FF"/>
                </a:solidFill>
              </a:rPr>
              <a:t> </a:t>
            </a:r>
            <a:r>
              <a:rPr lang="it-IT" altLang="en-US" sz="2800" dirty="0">
                <a:solidFill>
                  <a:srgbClr val="FF0000"/>
                </a:solidFill>
              </a:rPr>
              <a:t>equilibrio di Nash</a:t>
            </a:r>
            <a:r>
              <a:rPr lang="it-IT" altLang="en-US" sz="2800" dirty="0"/>
              <a:t> è una situazione in cui, dato il comportamento altrui, nessun </a:t>
            </a:r>
            <a:r>
              <a:rPr lang="it-IT" altLang="en-US" sz="2800" u="sng" dirty="0"/>
              <a:t>agente</a:t>
            </a:r>
            <a:r>
              <a:rPr lang="it-IT" altLang="en-US" sz="2800" dirty="0"/>
              <a:t> ha un incentivo a deviare unilateralmente. </a:t>
            </a:r>
          </a:p>
          <a:p>
            <a:pPr lvl="1" eaLnBrk="1" hangingPunct="1">
              <a:lnSpc>
                <a:spcPct val="90000"/>
              </a:lnSpc>
              <a:buClr>
                <a:schemeClr val="tx1"/>
              </a:buClr>
              <a:tabLst>
                <a:tab pos="333358" algn="l"/>
                <a:tab pos="742913" algn="l"/>
              </a:tabLst>
            </a:pPr>
            <a:r>
              <a:rPr lang="it-IT" altLang="en-US" dirty="0"/>
              <a:t>John Nash 1950 </a:t>
            </a:r>
            <a:r>
              <a:rPr lang="it-IT" altLang="en-US" dirty="0">
                <a:sym typeface="Symbol" panose="05050102010706020507" pitchFamily="18" charset="2"/>
              </a:rPr>
              <a:t></a:t>
            </a:r>
            <a:r>
              <a:rPr lang="it-IT" altLang="en-US" dirty="0"/>
              <a:t> </a:t>
            </a:r>
            <a:r>
              <a:rPr lang="it-IT" altLang="en-US" i="1" dirty="0"/>
              <a:t>A Beautiful </a:t>
            </a:r>
            <a:r>
              <a:rPr lang="it-IT" altLang="en-US" i="1" dirty="0" err="1"/>
              <a:t>Mind</a:t>
            </a:r>
            <a:endParaRPr lang="it-IT" altLang="en-US" dirty="0"/>
          </a:p>
          <a:p>
            <a:pPr eaLnBrk="1" hangingPunct="1">
              <a:lnSpc>
                <a:spcPct val="90000"/>
              </a:lnSpc>
              <a:tabLst>
                <a:tab pos="333358" algn="l"/>
                <a:tab pos="742913" algn="l"/>
              </a:tabLst>
            </a:pPr>
            <a:r>
              <a:rPr lang="it-IT" altLang="en-US" sz="2800" dirty="0"/>
              <a:t>E’ un concetto di </a:t>
            </a:r>
            <a:r>
              <a:rPr lang="it-IT" altLang="en-US" sz="2800" u="sng" dirty="0"/>
              <a:t>razionalità individuale</a:t>
            </a:r>
            <a:r>
              <a:rPr lang="it-IT" altLang="en-US" sz="2800" dirty="0"/>
              <a:t> molto generale, che va ben al di là del caso dell’oligopolio.</a:t>
            </a:r>
          </a:p>
          <a:p>
            <a:pPr lvl="1" eaLnBrk="1" hangingPunct="1">
              <a:lnSpc>
                <a:spcPct val="90000"/>
              </a:lnSpc>
              <a:buClr>
                <a:schemeClr val="tx1"/>
              </a:buClr>
              <a:tabLst>
                <a:tab pos="333358" algn="l"/>
                <a:tab pos="742913" algn="l"/>
              </a:tabLst>
            </a:pPr>
            <a:r>
              <a:rPr lang="it-IT" altLang="en-US" dirty="0"/>
              <a:t>Per un agente la scelta razionale è quella da cui non si ha motivo di deviare unilateralmente (è la scelta di cui non ci si “pente”). </a:t>
            </a:r>
          </a:p>
          <a:p>
            <a:pPr eaLnBrk="1" hangingPunct="1">
              <a:lnSpc>
                <a:spcPct val="90000"/>
              </a:lnSpc>
              <a:tabLst>
                <a:tab pos="333358" algn="l"/>
                <a:tab pos="742913" algn="l"/>
              </a:tabLst>
            </a:pPr>
            <a:r>
              <a:rPr lang="it-IT" altLang="en-US" sz="2800" dirty="0"/>
              <a:t>Il concetto di equilibrio di Nash – il più usato oggi in economia e teoria dei giochi – è proprio la soluzione del duopolio </a:t>
            </a:r>
            <a:r>
              <a:rPr lang="it-IT" altLang="en-US" sz="2800" u="sng" dirty="0"/>
              <a:t>anticipata da Cournot</a:t>
            </a:r>
            <a:r>
              <a:rPr lang="it-IT" altLang="en-US" sz="2800" dirty="0"/>
              <a:t> nel 1838. </a:t>
            </a:r>
          </a:p>
          <a:p>
            <a:pPr eaLnBrk="1" hangingPunct="1">
              <a:lnSpc>
                <a:spcPct val="90000"/>
              </a:lnSpc>
              <a:tabLst>
                <a:tab pos="333358" algn="l"/>
                <a:tab pos="742913" algn="l"/>
              </a:tabLst>
            </a:pPr>
            <a:r>
              <a:rPr lang="it-IT" altLang="en-US" sz="2800" u="sng" dirty="0"/>
              <a:t>Nel caso del duopolio</a:t>
            </a:r>
            <a:r>
              <a:rPr lang="it-IT" altLang="en-US" sz="2800" dirty="0"/>
              <a:t>, l’equilibrio di Nash è infatti dato dalla produzione di 40 litri per ciascuna impresa, cioè l’esito a cui si perviene in modo non cooperativo con il “tradimento” reciproco.</a:t>
            </a:r>
          </a:p>
        </p:txBody>
      </p:sp>
    </p:spTree>
    <p:extLst>
      <p:ext uri="{BB962C8B-B14F-4D97-AF65-F5344CB8AC3E}">
        <p14:creationId xmlns:p14="http://schemas.microsoft.com/office/powerpoint/2010/main" val="122842858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22925">
                                            <p:txEl>
                                              <p:pRg st="0" end="0"/>
                                            </p:txEl>
                                          </p:spTgt>
                                        </p:tgtEl>
                                        <p:attrNameLst>
                                          <p:attrName>style.visibility</p:attrName>
                                        </p:attrNameLst>
                                      </p:cBhvr>
                                      <p:to>
                                        <p:strVal val="visible"/>
                                      </p:to>
                                    </p:set>
                                    <p:animEffect transition="in" filter="wipe(left)">
                                      <p:cBhvr>
                                        <p:cTn id="7" dur="500"/>
                                        <p:tgtEl>
                                          <p:spTgt spid="42292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2925">
                                            <p:txEl>
                                              <p:pRg st="1" end="1"/>
                                            </p:txEl>
                                          </p:spTgt>
                                        </p:tgtEl>
                                        <p:attrNameLst>
                                          <p:attrName>style.visibility</p:attrName>
                                        </p:attrNameLst>
                                      </p:cBhvr>
                                      <p:to>
                                        <p:strVal val="visible"/>
                                      </p:to>
                                    </p:set>
                                    <p:animEffect transition="in" filter="wipe(left)">
                                      <p:cBhvr>
                                        <p:cTn id="10" dur="500"/>
                                        <p:tgtEl>
                                          <p:spTgt spid="42292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22925">
                                            <p:txEl>
                                              <p:pRg st="2" end="2"/>
                                            </p:txEl>
                                          </p:spTgt>
                                        </p:tgtEl>
                                        <p:attrNameLst>
                                          <p:attrName>style.visibility</p:attrName>
                                        </p:attrNameLst>
                                      </p:cBhvr>
                                      <p:to>
                                        <p:strVal val="visible"/>
                                      </p:to>
                                    </p:set>
                                    <p:animEffect transition="in" filter="wipe(left)">
                                      <p:cBhvr>
                                        <p:cTn id="15" dur="500"/>
                                        <p:tgtEl>
                                          <p:spTgt spid="422925">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22925">
                                            <p:txEl>
                                              <p:pRg st="3" end="3"/>
                                            </p:txEl>
                                          </p:spTgt>
                                        </p:tgtEl>
                                        <p:attrNameLst>
                                          <p:attrName>style.visibility</p:attrName>
                                        </p:attrNameLst>
                                      </p:cBhvr>
                                      <p:to>
                                        <p:strVal val="visible"/>
                                      </p:to>
                                    </p:set>
                                    <p:animEffect transition="in" filter="wipe(left)">
                                      <p:cBhvr>
                                        <p:cTn id="18" dur="500"/>
                                        <p:tgtEl>
                                          <p:spTgt spid="422925">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422925">
                                            <p:txEl>
                                              <p:pRg st="4" end="4"/>
                                            </p:txEl>
                                          </p:spTgt>
                                        </p:tgtEl>
                                        <p:attrNameLst>
                                          <p:attrName>style.visibility</p:attrName>
                                        </p:attrNameLst>
                                      </p:cBhvr>
                                      <p:to>
                                        <p:strVal val="visible"/>
                                      </p:to>
                                    </p:set>
                                    <p:animEffect transition="in" filter="wipe(left)">
                                      <p:cBhvr>
                                        <p:cTn id="23" dur="500"/>
                                        <p:tgtEl>
                                          <p:spTgt spid="422925">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422925">
                                            <p:txEl>
                                              <p:pRg st="5" end="5"/>
                                            </p:txEl>
                                          </p:spTgt>
                                        </p:tgtEl>
                                        <p:attrNameLst>
                                          <p:attrName>style.visibility</p:attrName>
                                        </p:attrNameLst>
                                      </p:cBhvr>
                                      <p:to>
                                        <p:strVal val="visible"/>
                                      </p:to>
                                    </p:set>
                                    <p:animEffect transition="in" filter="wipe(left)">
                                      <p:cBhvr>
                                        <p:cTn id="28" dur="500"/>
                                        <p:tgtEl>
                                          <p:spTgt spid="42292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2925"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1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1"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2"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3"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4"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5"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6"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39627" name="Rectangle 11"/>
          <p:cNvSpPr>
            <a:spLocks noGrp="1" noChangeArrowheads="1"/>
          </p:cNvSpPr>
          <p:nvPr>
            <p:ph type="title"/>
          </p:nvPr>
        </p:nvSpPr>
        <p:spPr>
          <a:xfrm>
            <a:off x="1524000" y="7"/>
            <a:ext cx="9144000" cy="836613"/>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L’esito di un mercato oligopolistico</a:t>
            </a:r>
          </a:p>
        </p:txBody>
      </p:sp>
      <p:sp>
        <p:nvSpPr>
          <p:cNvPr id="424972" name="Rectangle 12"/>
          <p:cNvSpPr>
            <a:spLocks noGrp="1" noChangeArrowheads="1"/>
          </p:cNvSpPr>
          <p:nvPr>
            <p:ph type="body" idx="1"/>
          </p:nvPr>
        </p:nvSpPr>
        <p:spPr>
          <a:xfrm>
            <a:off x="131977" y="762000"/>
            <a:ext cx="11915481" cy="54864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400" dirty="0"/>
              <a:t>A prescindere dai divieti posti dalle norme antitrust ed </a:t>
            </a:r>
            <a:r>
              <a:rPr lang="it-IT" altLang="en-US" sz="2400" u="sng" dirty="0"/>
              <a:t>in assenza di un efficace meccanismo vincolante</a:t>
            </a:r>
            <a:r>
              <a:rPr lang="it-IT" altLang="en-US" sz="2400" dirty="0"/>
              <a:t> (</a:t>
            </a:r>
            <a:r>
              <a:rPr lang="it-IT" altLang="en-US" sz="2400" i="1" dirty="0" err="1"/>
              <a:t>pre</a:t>
            </a:r>
            <a:r>
              <a:rPr lang="it-IT" altLang="en-US" sz="2400" i="1" dirty="0"/>
              <a:t>-play </a:t>
            </a:r>
            <a:r>
              <a:rPr lang="it-IT" altLang="en-US" sz="2400" i="1" dirty="0" err="1"/>
              <a:t>agreement</a:t>
            </a:r>
            <a:r>
              <a:rPr lang="it-IT" altLang="en-US" sz="2400" i="1" dirty="0"/>
              <a:t> </a:t>
            </a:r>
            <a:r>
              <a:rPr lang="it-IT" altLang="en-US" sz="2400" dirty="0"/>
              <a:t>vincolante), gli accordi collusivi non reggono: ciascuna impresa ha un incentivo unilaterale a deviare. </a:t>
            </a:r>
          </a:p>
          <a:p>
            <a:pPr eaLnBrk="1" hangingPunct="1">
              <a:lnSpc>
                <a:spcPct val="90000"/>
              </a:lnSpc>
              <a:tabLst>
                <a:tab pos="333358" algn="l"/>
                <a:tab pos="742913" algn="l"/>
              </a:tabLst>
            </a:pPr>
            <a:r>
              <a:rPr lang="it-IT" altLang="en-US" sz="2400" dirty="0"/>
              <a:t>Le deviazioni terminano solo quando si trova una situazione (</a:t>
            </a:r>
            <a:r>
              <a:rPr lang="it-IT" altLang="en-US" sz="2400" u="sng" dirty="0"/>
              <a:t>NON cooperativa</a:t>
            </a:r>
            <a:r>
              <a:rPr lang="it-IT" altLang="en-US" sz="2400" dirty="0"/>
              <a:t>, ma raggiunta appunto mediante la competizione) dalla quale non conviene più a nessuna impresa spostarsi individualmente.</a:t>
            </a:r>
          </a:p>
          <a:p>
            <a:pPr eaLnBrk="1" hangingPunct="1">
              <a:lnSpc>
                <a:spcPct val="90000"/>
              </a:lnSpc>
              <a:tabLst>
                <a:tab pos="333358" algn="l"/>
                <a:tab pos="742913" algn="l"/>
              </a:tabLst>
            </a:pPr>
            <a:r>
              <a:rPr lang="it-IT" altLang="en-US" sz="2400" dirty="0"/>
              <a:t>Pertanto, il perseguimento del proprio interesse individuale fa sì che l’esito della competizione tra oligopolisti sia il seguente: </a:t>
            </a:r>
          </a:p>
          <a:p>
            <a:pPr eaLnBrk="1" hangingPunct="1">
              <a:lnSpc>
                <a:spcPct val="90000"/>
              </a:lnSpc>
              <a:buNone/>
              <a:tabLst>
                <a:tab pos="333358" algn="l"/>
                <a:tab pos="742913" algn="l"/>
              </a:tabLst>
            </a:pPr>
            <a:r>
              <a:rPr lang="it-IT" altLang="en-US" sz="2400" dirty="0">
                <a:solidFill>
                  <a:schemeClr val="accent2"/>
                </a:solidFill>
                <a:latin typeface="Monotype Sorts" pitchFamily="2" charset="2"/>
              </a:rPr>
              <a:t>	</a:t>
            </a:r>
            <a:r>
              <a:rPr lang="it-IT" altLang="en-US" sz="2400" dirty="0"/>
              <a:t> Q complessiva </a:t>
            </a:r>
            <a:r>
              <a:rPr lang="it-IT" altLang="en-US" sz="2400" u="sng" dirty="0"/>
              <a:t>maggiore</a:t>
            </a:r>
            <a:r>
              <a:rPr lang="it-IT" altLang="en-US" sz="2400" dirty="0"/>
              <a:t> di quella di monopolio, ma </a:t>
            </a:r>
            <a:r>
              <a:rPr lang="it-IT" altLang="en-US" sz="2400" u="sng" dirty="0"/>
              <a:t>inferiore</a:t>
            </a:r>
            <a:r>
              <a:rPr lang="it-IT" altLang="en-US" sz="2400" dirty="0"/>
              <a:t> a quello di PC.</a:t>
            </a:r>
          </a:p>
          <a:p>
            <a:pPr eaLnBrk="1" hangingPunct="1">
              <a:lnSpc>
                <a:spcPct val="90000"/>
              </a:lnSpc>
              <a:spcBef>
                <a:spcPct val="15000"/>
              </a:spcBef>
              <a:buNone/>
              <a:tabLst>
                <a:tab pos="333358" algn="l"/>
                <a:tab pos="742913" algn="l"/>
              </a:tabLst>
            </a:pPr>
            <a:r>
              <a:rPr lang="it-IT" altLang="en-US" sz="2400" dirty="0">
                <a:solidFill>
                  <a:schemeClr val="tx2"/>
                </a:solidFill>
                <a:latin typeface="Monotype Sorts" pitchFamily="2" charset="2"/>
              </a:rPr>
              <a:t>	</a:t>
            </a:r>
            <a:r>
              <a:rPr lang="it-IT" altLang="en-US" sz="2400" dirty="0">
                <a:solidFill>
                  <a:schemeClr val="accent2"/>
                </a:solidFill>
                <a:latin typeface="Monotype Sorts" pitchFamily="2" charset="2"/>
              </a:rPr>
              <a:t></a:t>
            </a:r>
            <a:r>
              <a:rPr lang="it-IT" altLang="en-US" sz="2400" dirty="0"/>
              <a:t> P </a:t>
            </a:r>
            <a:r>
              <a:rPr lang="it-IT" altLang="en-US" sz="2400" u="sng" dirty="0"/>
              <a:t>inferiore</a:t>
            </a:r>
            <a:r>
              <a:rPr lang="it-IT" altLang="en-US" sz="2400" dirty="0"/>
              <a:t> a quello di monopolio, ma </a:t>
            </a:r>
            <a:r>
              <a:rPr lang="it-IT" altLang="en-US" sz="2400" u="sng" dirty="0"/>
              <a:t>maggiore</a:t>
            </a:r>
            <a:r>
              <a:rPr lang="it-IT" altLang="en-US" sz="2400" dirty="0"/>
              <a:t> di quello di PC.</a:t>
            </a:r>
          </a:p>
          <a:p>
            <a:pPr eaLnBrk="1" hangingPunct="1">
              <a:lnSpc>
                <a:spcPct val="90000"/>
              </a:lnSpc>
              <a:spcBef>
                <a:spcPct val="15000"/>
              </a:spcBef>
              <a:buNone/>
              <a:tabLst>
                <a:tab pos="333358" algn="l"/>
                <a:tab pos="742913" algn="l"/>
              </a:tabLst>
            </a:pPr>
            <a:r>
              <a:rPr lang="it-IT" altLang="en-US" sz="2400" dirty="0">
                <a:solidFill>
                  <a:schemeClr val="tx2"/>
                </a:solidFill>
                <a:latin typeface="Monotype Sorts" pitchFamily="2" charset="2"/>
              </a:rPr>
              <a:t>	</a:t>
            </a:r>
            <a:r>
              <a:rPr lang="it-IT" altLang="en-US" sz="2400" dirty="0">
                <a:solidFill>
                  <a:schemeClr val="accent2"/>
                </a:solidFill>
                <a:latin typeface="Monotype Sorts" pitchFamily="2" charset="2"/>
              </a:rPr>
              <a:t></a:t>
            </a:r>
            <a:r>
              <a:rPr lang="it-IT" altLang="en-US" sz="2400" dirty="0"/>
              <a:t> </a:t>
            </a:r>
            <a:r>
              <a:rPr lang="it-IT" altLang="en-US" sz="2400" dirty="0">
                <a:sym typeface="Symbol" panose="05050102010706020507" pitchFamily="18" charset="2"/>
              </a:rPr>
              <a:t></a:t>
            </a:r>
            <a:r>
              <a:rPr lang="it-IT" altLang="en-US" sz="2400" dirty="0"/>
              <a:t> totali </a:t>
            </a:r>
            <a:r>
              <a:rPr lang="it-IT" altLang="en-US" sz="2400" u="sng" dirty="0"/>
              <a:t>inferiori</a:t>
            </a:r>
            <a:r>
              <a:rPr lang="it-IT" altLang="en-US" sz="2400" dirty="0"/>
              <a:t> a quelli di monopolio.</a:t>
            </a:r>
          </a:p>
          <a:p>
            <a:pPr eaLnBrk="1" hangingPunct="1">
              <a:lnSpc>
                <a:spcPct val="90000"/>
              </a:lnSpc>
              <a:tabLst>
                <a:tab pos="333358" algn="l"/>
                <a:tab pos="742913" algn="l"/>
              </a:tabLst>
            </a:pPr>
            <a:r>
              <a:rPr lang="it-IT" altLang="en-US" sz="2400" dirty="0"/>
              <a:t>Se invece esiste un </a:t>
            </a:r>
            <a:r>
              <a:rPr lang="it-IT" altLang="en-US" sz="2400" u="sng" dirty="0"/>
              <a:t>meccanismo vincolante</a:t>
            </a:r>
            <a:r>
              <a:rPr lang="it-IT" altLang="en-US" sz="2400" dirty="0"/>
              <a:t>, cioè un meccanismo che “obbliga” in qualche modo le imprese a rispettare l’accordo, l’esito complessivo coincide con quello di monopolio in termini di quantità, prezzo e profitto. E’ evidente però che </a:t>
            </a:r>
            <a:r>
              <a:rPr lang="it-IT" altLang="en-US" sz="2400" u="sng" dirty="0"/>
              <a:t>più numerose</a:t>
            </a:r>
            <a:r>
              <a:rPr lang="it-IT" altLang="en-US" sz="2400" dirty="0"/>
              <a:t> sono le imprese, </a:t>
            </a:r>
            <a:r>
              <a:rPr lang="it-IT" altLang="en-US" sz="2400" u="sng" dirty="0"/>
              <a:t>più difficile</a:t>
            </a:r>
            <a:r>
              <a:rPr lang="it-IT" altLang="en-US" sz="2400" dirty="0"/>
              <a:t> è raggiungere l’accordo e rispettarlo.</a:t>
            </a:r>
          </a:p>
        </p:txBody>
      </p:sp>
    </p:spTree>
    <p:extLst>
      <p:ext uri="{BB962C8B-B14F-4D97-AF65-F5344CB8AC3E}">
        <p14:creationId xmlns:p14="http://schemas.microsoft.com/office/powerpoint/2010/main" val="3739757226"/>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497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497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2497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2497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2497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Line 2"/>
          <p:cNvSpPr>
            <a:spLocks noChangeShapeType="1"/>
          </p:cNvSpPr>
          <p:nvPr/>
        </p:nvSpPr>
        <p:spPr bwMode="auto">
          <a:xfrm>
            <a:off x="3048000" y="1447800"/>
            <a:ext cx="0" cy="4343400"/>
          </a:xfrm>
          <a:prstGeom prst="line">
            <a:avLst/>
          </a:prstGeom>
          <a:noFill/>
          <a:ln w="9525">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883" name="Line 3"/>
          <p:cNvSpPr>
            <a:spLocks noChangeShapeType="1"/>
          </p:cNvSpPr>
          <p:nvPr/>
        </p:nvSpPr>
        <p:spPr bwMode="auto">
          <a:xfrm flipH="1">
            <a:off x="3048000" y="5715000"/>
            <a:ext cx="6629400" cy="0"/>
          </a:xfrm>
          <a:prstGeom prst="line">
            <a:avLst/>
          </a:prstGeom>
          <a:noFill/>
          <a:ln w="9525">
            <a:solidFill>
              <a:schemeClr val="tx1"/>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884" name="Arc 4"/>
          <p:cNvSpPr>
            <a:spLocks/>
          </p:cNvSpPr>
          <p:nvPr/>
        </p:nvSpPr>
        <p:spPr bwMode="auto">
          <a:xfrm flipH="1" flipV="1">
            <a:off x="3581400" y="1524000"/>
            <a:ext cx="4343400" cy="3657600"/>
          </a:xfrm>
          <a:custGeom>
            <a:avLst/>
            <a:gdLst>
              <a:gd name="T0" fmla="*/ 0 w 21600"/>
              <a:gd name="T1" fmla="*/ 0 h 21600"/>
              <a:gd name="T2" fmla="*/ 873385350 w 21600"/>
              <a:gd name="T3" fmla="*/ 619353600 h 21600"/>
              <a:gd name="T4" fmla="*/ 0 w 21600"/>
              <a:gd name="T5" fmla="*/ 6193536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eaLnBrk="0" fontAlgn="base" hangingPunct="0">
              <a:spcBef>
                <a:spcPct val="0"/>
              </a:spcBef>
              <a:spcAft>
                <a:spcPct val="0"/>
              </a:spcAft>
            </a:pPr>
            <a:endParaRPr lang="en-US" sz="2400">
              <a:solidFill>
                <a:srgbClr val="000000"/>
              </a:solidFill>
            </a:endParaRPr>
          </a:p>
        </p:txBody>
      </p:sp>
      <p:sp>
        <p:nvSpPr>
          <p:cNvPr id="122885" name="Text Box 5"/>
          <p:cNvSpPr txBox="1">
            <a:spLocks noChangeArrowheads="1"/>
          </p:cNvSpPr>
          <p:nvPr/>
        </p:nvSpPr>
        <p:spPr bwMode="auto">
          <a:xfrm>
            <a:off x="9753607" y="5486404"/>
            <a:ext cx="40481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Q</a:t>
            </a:r>
          </a:p>
        </p:txBody>
      </p:sp>
      <p:sp>
        <p:nvSpPr>
          <p:cNvPr id="122886" name="Text Box 6"/>
          <p:cNvSpPr txBox="1">
            <a:spLocks noChangeArrowheads="1"/>
          </p:cNvSpPr>
          <p:nvPr/>
        </p:nvSpPr>
        <p:spPr bwMode="auto">
          <a:xfrm>
            <a:off x="2208217" y="1196977"/>
            <a:ext cx="82426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Costo</a:t>
            </a:r>
          </a:p>
          <a:p>
            <a:pPr fontAlgn="base">
              <a:spcBef>
                <a:spcPct val="0"/>
              </a:spcBef>
              <a:spcAft>
                <a:spcPct val="0"/>
              </a:spcAft>
              <a:buFontTx/>
              <a:buNone/>
            </a:pPr>
            <a:r>
              <a:rPr lang="it-IT" altLang="en-US" sz="2000">
                <a:solidFill>
                  <a:srgbClr val="000000"/>
                </a:solidFill>
              </a:rPr>
              <a:t>medio</a:t>
            </a:r>
          </a:p>
        </p:txBody>
      </p:sp>
      <p:sp>
        <p:nvSpPr>
          <p:cNvPr id="122887" name="Text Box 7"/>
          <p:cNvSpPr txBox="1">
            <a:spLocks noChangeArrowheads="1"/>
          </p:cNvSpPr>
          <p:nvPr/>
        </p:nvSpPr>
        <p:spPr bwMode="auto">
          <a:xfrm>
            <a:off x="3575054" y="1341441"/>
            <a:ext cx="157003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50000"/>
              </a:spcBef>
              <a:spcAft>
                <a:spcPct val="0"/>
              </a:spcAft>
              <a:buFontTx/>
              <a:buNone/>
            </a:pPr>
            <a:r>
              <a:rPr lang="it-IT" altLang="en-US" sz="2400">
                <a:solidFill>
                  <a:srgbClr val="000000"/>
                </a:solidFill>
              </a:rPr>
              <a:t>CMeT</a:t>
            </a:r>
            <a:r>
              <a:rPr lang="it-IT" altLang="en-US" sz="2400" baseline="-25000">
                <a:solidFill>
                  <a:srgbClr val="000000"/>
                </a:solidFill>
              </a:rPr>
              <a:t>mon</a:t>
            </a:r>
          </a:p>
        </p:txBody>
      </p:sp>
      <p:sp>
        <p:nvSpPr>
          <p:cNvPr id="122888" name="Line 8"/>
          <p:cNvSpPr>
            <a:spLocks noChangeShapeType="1"/>
          </p:cNvSpPr>
          <p:nvPr/>
        </p:nvSpPr>
        <p:spPr bwMode="auto">
          <a:xfrm>
            <a:off x="7924800" y="5181600"/>
            <a:ext cx="1447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889" name="Line 9"/>
          <p:cNvSpPr>
            <a:spLocks noChangeShapeType="1"/>
          </p:cNvSpPr>
          <p:nvPr/>
        </p:nvSpPr>
        <p:spPr bwMode="auto">
          <a:xfrm flipH="1">
            <a:off x="7772400" y="5181600"/>
            <a:ext cx="0" cy="5334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890" name="Text Box 10"/>
          <p:cNvSpPr txBox="1">
            <a:spLocks noChangeArrowheads="1"/>
          </p:cNvSpPr>
          <p:nvPr/>
        </p:nvSpPr>
        <p:spPr bwMode="auto">
          <a:xfrm>
            <a:off x="7620003" y="5638804"/>
            <a:ext cx="63299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a:solidFill>
                  <a:srgbClr val="000000"/>
                </a:solidFill>
              </a:rPr>
              <a:t>Q</a:t>
            </a:r>
            <a:r>
              <a:rPr lang="it-IT" altLang="en-US" sz="1600">
                <a:solidFill>
                  <a:srgbClr val="000000"/>
                </a:solidFill>
              </a:rPr>
              <a:t>eff</a:t>
            </a:r>
          </a:p>
        </p:txBody>
      </p:sp>
      <p:sp>
        <p:nvSpPr>
          <p:cNvPr id="308235" name="Line 11"/>
          <p:cNvSpPr>
            <a:spLocks noChangeShapeType="1"/>
          </p:cNvSpPr>
          <p:nvPr/>
        </p:nvSpPr>
        <p:spPr bwMode="auto">
          <a:xfrm>
            <a:off x="5562600" y="4648200"/>
            <a:ext cx="0" cy="10668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08236" name="Text Box 12"/>
          <p:cNvSpPr txBox="1">
            <a:spLocks noChangeArrowheads="1"/>
          </p:cNvSpPr>
          <p:nvPr/>
        </p:nvSpPr>
        <p:spPr bwMode="auto">
          <a:xfrm>
            <a:off x="5257805" y="5638804"/>
            <a:ext cx="94077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a:solidFill>
                  <a:srgbClr val="000000"/>
                </a:solidFill>
              </a:rPr>
              <a:t>½ Q</a:t>
            </a:r>
            <a:r>
              <a:rPr lang="it-IT" altLang="en-US" sz="1600">
                <a:solidFill>
                  <a:srgbClr val="000000"/>
                </a:solidFill>
              </a:rPr>
              <a:t>eff</a:t>
            </a:r>
          </a:p>
        </p:txBody>
      </p:sp>
      <p:sp>
        <p:nvSpPr>
          <p:cNvPr id="308237" name="Line 13"/>
          <p:cNvSpPr>
            <a:spLocks noChangeShapeType="1"/>
          </p:cNvSpPr>
          <p:nvPr/>
        </p:nvSpPr>
        <p:spPr bwMode="auto">
          <a:xfrm flipH="1">
            <a:off x="3048000" y="4648200"/>
            <a:ext cx="25146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894" name="Line 14"/>
          <p:cNvSpPr>
            <a:spLocks noChangeShapeType="1"/>
          </p:cNvSpPr>
          <p:nvPr/>
        </p:nvSpPr>
        <p:spPr bwMode="auto">
          <a:xfrm flipH="1">
            <a:off x="3048000" y="5181600"/>
            <a:ext cx="47244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895" name="Text Box 15"/>
          <p:cNvSpPr txBox="1">
            <a:spLocks noChangeArrowheads="1"/>
          </p:cNvSpPr>
          <p:nvPr/>
        </p:nvSpPr>
        <p:spPr bwMode="auto">
          <a:xfrm>
            <a:off x="1828800" y="4953004"/>
            <a:ext cx="1295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Min CMet</a:t>
            </a:r>
          </a:p>
        </p:txBody>
      </p:sp>
      <p:sp>
        <p:nvSpPr>
          <p:cNvPr id="308240" name="Text Box 16"/>
          <p:cNvSpPr txBox="1">
            <a:spLocks noChangeArrowheads="1"/>
          </p:cNvSpPr>
          <p:nvPr/>
        </p:nvSpPr>
        <p:spPr bwMode="auto">
          <a:xfrm>
            <a:off x="2209803" y="4495804"/>
            <a:ext cx="85311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000">
                <a:solidFill>
                  <a:srgbClr val="000000"/>
                </a:solidFill>
              </a:rPr>
              <a:t>CMet’</a:t>
            </a:r>
          </a:p>
        </p:txBody>
      </p:sp>
      <p:sp>
        <p:nvSpPr>
          <p:cNvPr id="308241" name="Text Box 17"/>
          <p:cNvSpPr txBox="1">
            <a:spLocks noChangeArrowheads="1"/>
          </p:cNvSpPr>
          <p:nvPr/>
        </p:nvSpPr>
        <p:spPr bwMode="auto">
          <a:xfrm>
            <a:off x="6096000" y="1628775"/>
            <a:ext cx="3962400" cy="2308324"/>
          </a:xfrm>
          <a:prstGeom prst="rect">
            <a:avLst/>
          </a:prstGeom>
          <a:solidFill>
            <a:srgbClr val="CCFFCC">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2400">
                <a:solidFill>
                  <a:srgbClr val="000000"/>
                </a:solidFill>
              </a:rPr>
              <a:t>Hp: eventuali altre imprese sono </a:t>
            </a:r>
            <a:r>
              <a:rPr lang="it-IT" altLang="en-US" sz="2400" u="sng">
                <a:solidFill>
                  <a:srgbClr val="000000"/>
                </a:solidFill>
              </a:rPr>
              <a:t>identiche</a:t>
            </a:r>
            <a:r>
              <a:rPr lang="it-IT" altLang="en-US" sz="2400">
                <a:solidFill>
                  <a:srgbClr val="000000"/>
                </a:solidFill>
              </a:rPr>
              <a:t> al monopolista</a:t>
            </a:r>
          </a:p>
          <a:p>
            <a:pPr fontAlgn="base">
              <a:spcBef>
                <a:spcPct val="0"/>
              </a:spcBef>
              <a:spcAft>
                <a:spcPct val="0"/>
              </a:spcAft>
              <a:buFontTx/>
              <a:buNone/>
            </a:pPr>
            <a:r>
              <a:rPr lang="it-IT" altLang="en-US" sz="2400">
                <a:solidFill>
                  <a:srgbClr val="000000"/>
                </a:solidFill>
              </a:rPr>
              <a:t>come struttura dei costi</a:t>
            </a:r>
          </a:p>
          <a:p>
            <a:pPr fontAlgn="base">
              <a:spcBef>
                <a:spcPct val="0"/>
              </a:spcBef>
              <a:spcAft>
                <a:spcPct val="0"/>
              </a:spcAft>
              <a:buFontTx/>
              <a:buNone/>
            </a:pPr>
            <a:r>
              <a:rPr lang="it-IT" altLang="en-US" sz="2400">
                <a:solidFill>
                  <a:srgbClr val="000000"/>
                </a:solidFill>
              </a:rPr>
              <a:t>(se le altre imprese sono più piccole e/o con costi più alti, il risultato è ancora più ovvio!)</a:t>
            </a:r>
          </a:p>
        </p:txBody>
      </p:sp>
      <p:sp>
        <p:nvSpPr>
          <p:cNvPr id="122898" name="Text Box 18"/>
          <p:cNvSpPr txBox="1">
            <a:spLocks noChangeArrowheads="1"/>
          </p:cNvSpPr>
          <p:nvPr/>
        </p:nvSpPr>
        <p:spPr bwMode="auto">
          <a:xfrm>
            <a:off x="4572005" y="406406"/>
            <a:ext cx="383951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fontAlgn="base">
              <a:spcBef>
                <a:spcPct val="0"/>
              </a:spcBef>
              <a:spcAft>
                <a:spcPct val="0"/>
              </a:spcAft>
              <a:buFontTx/>
              <a:buNone/>
            </a:pPr>
            <a:r>
              <a:rPr lang="it-IT" altLang="en-US" sz="3600">
                <a:solidFill>
                  <a:srgbClr val="000000"/>
                </a:solidFill>
              </a:rPr>
              <a:t>Monopolio naturale</a:t>
            </a:r>
          </a:p>
        </p:txBody>
      </p:sp>
      <p:sp>
        <p:nvSpPr>
          <p:cNvPr id="308244" name="Arc 20"/>
          <p:cNvSpPr>
            <a:spLocks/>
          </p:cNvSpPr>
          <p:nvPr/>
        </p:nvSpPr>
        <p:spPr bwMode="auto">
          <a:xfrm flipV="1">
            <a:off x="4008439" y="3068639"/>
            <a:ext cx="431800" cy="647700"/>
          </a:xfrm>
          <a:custGeom>
            <a:avLst/>
            <a:gdLst>
              <a:gd name="T0" fmla="*/ 0 w 21600"/>
              <a:gd name="T1" fmla="*/ 0 h 21600"/>
              <a:gd name="T2" fmla="*/ 8632002 w 21600"/>
              <a:gd name="T3" fmla="*/ 19422004 h 21600"/>
              <a:gd name="T4" fmla="*/ 0 w 21600"/>
              <a:gd name="T5" fmla="*/ 19422004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eaLnBrk="0" fontAlgn="base" hangingPunct="0">
              <a:spcBef>
                <a:spcPct val="0"/>
              </a:spcBef>
              <a:spcAft>
                <a:spcPct val="0"/>
              </a:spcAft>
            </a:pPr>
            <a:endParaRPr lang="en-US" sz="2400">
              <a:solidFill>
                <a:srgbClr val="000000"/>
              </a:solidFill>
            </a:endParaRPr>
          </a:p>
        </p:txBody>
      </p:sp>
      <p:sp>
        <p:nvSpPr>
          <p:cNvPr id="308245" name="Arc 21"/>
          <p:cNvSpPr>
            <a:spLocks/>
          </p:cNvSpPr>
          <p:nvPr/>
        </p:nvSpPr>
        <p:spPr bwMode="auto">
          <a:xfrm flipH="1" flipV="1">
            <a:off x="3575057" y="2997203"/>
            <a:ext cx="468313" cy="719139"/>
          </a:xfrm>
          <a:custGeom>
            <a:avLst/>
            <a:gdLst>
              <a:gd name="T0" fmla="*/ 0 w 21600"/>
              <a:gd name="T1" fmla="*/ 0 h 21600"/>
              <a:gd name="T2" fmla="*/ 10153568 w 21600"/>
              <a:gd name="T3" fmla="*/ 23942568 h 21600"/>
              <a:gd name="T4" fmla="*/ 0 w 21600"/>
              <a:gd name="T5" fmla="*/ 23942568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eaLnBrk="0" fontAlgn="base" hangingPunct="0">
              <a:spcBef>
                <a:spcPct val="0"/>
              </a:spcBef>
              <a:spcAft>
                <a:spcPct val="0"/>
              </a:spcAft>
            </a:pPr>
            <a:endParaRPr lang="en-US" sz="2400">
              <a:solidFill>
                <a:srgbClr val="000000"/>
              </a:solidFill>
            </a:endParaRPr>
          </a:p>
        </p:txBody>
      </p:sp>
      <p:sp>
        <p:nvSpPr>
          <p:cNvPr id="308246" name="Line 22"/>
          <p:cNvSpPr>
            <a:spLocks noChangeShapeType="1"/>
          </p:cNvSpPr>
          <p:nvPr/>
        </p:nvSpPr>
        <p:spPr bwMode="auto">
          <a:xfrm flipH="1">
            <a:off x="4511675" y="3141663"/>
            <a:ext cx="1512888" cy="2159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08247" name="Text Box 23"/>
          <p:cNvSpPr txBox="1">
            <a:spLocks noChangeArrowheads="1"/>
          </p:cNvSpPr>
          <p:nvPr/>
        </p:nvSpPr>
        <p:spPr bwMode="auto">
          <a:xfrm>
            <a:off x="2495556" y="2636838"/>
            <a:ext cx="11271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1800">
                <a:solidFill>
                  <a:srgbClr val="000000"/>
                </a:solidFill>
              </a:rPr>
              <a:t>CMeT</a:t>
            </a:r>
            <a:r>
              <a:rPr lang="it-IT" altLang="en-US" sz="1800" baseline="-25000">
                <a:solidFill>
                  <a:srgbClr val="000000"/>
                </a:solidFill>
              </a:rPr>
              <a:t>smal</a:t>
            </a:r>
            <a:r>
              <a:rPr lang="it-IT" altLang="en-US" sz="2000" baseline="-25000">
                <a:solidFill>
                  <a:srgbClr val="000000"/>
                </a:solidFill>
              </a:rPr>
              <a:t>l</a:t>
            </a:r>
          </a:p>
        </p:txBody>
      </p:sp>
      <p:sp>
        <p:nvSpPr>
          <p:cNvPr id="308248" name="Line 24"/>
          <p:cNvSpPr>
            <a:spLocks noChangeShapeType="1"/>
          </p:cNvSpPr>
          <p:nvPr/>
        </p:nvSpPr>
        <p:spPr bwMode="auto">
          <a:xfrm>
            <a:off x="4008439" y="3716339"/>
            <a:ext cx="0" cy="2017712"/>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308249" name="Line 25"/>
          <p:cNvSpPr>
            <a:spLocks noChangeShapeType="1"/>
          </p:cNvSpPr>
          <p:nvPr/>
        </p:nvSpPr>
        <p:spPr bwMode="auto">
          <a:xfrm flipH="1">
            <a:off x="3071821" y="3716339"/>
            <a:ext cx="936625" cy="0"/>
          </a:xfrm>
          <a:prstGeom prst="line">
            <a:avLst/>
          </a:prstGeom>
          <a:noFill/>
          <a:ln w="127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2400">
              <a:solidFill>
                <a:srgbClr val="000000"/>
              </a:solidFill>
            </a:endParaRPr>
          </a:p>
        </p:txBody>
      </p:sp>
      <p:sp>
        <p:nvSpPr>
          <p:cNvPr id="122905" name="Text Box 26"/>
          <p:cNvSpPr txBox="1">
            <a:spLocks noChangeArrowheads="1"/>
          </p:cNvSpPr>
          <p:nvPr/>
        </p:nvSpPr>
        <p:spPr bwMode="auto">
          <a:xfrm>
            <a:off x="7535863" y="4724404"/>
            <a:ext cx="4074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rPr>
              <a:t>A</a:t>
            </a:r>
          </a:p>
        </p:txBody>
      </p:sp>
      <p:sp>
        <p:nvSpPr>
          <p:cNvPr id="308251" name="Text Box 27"/>
          <p:cNvSpPr txBox="1">
            <a:spLocks noChangeArrowheads="1"/>
          </p:cNvSpPr>
          <p:nvPr/>
        </p:nvSpPr>
        <p:spPr bwMode="auto">
          <a:xfrm>
            <a:off x="5448300" y="4149729"/>
            <a:ext cx="389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r>
              <a:rPr lang="it-IT" altLang="en-US" sz="2400">
                <a:solidFill>
                  <a:srgbClr val="000000"/>
                </a:solidFill>
              </a:rPr>
              <a:t>B</a:t>
            </a:r>
          </a:p>
        </p:txBody>
      </p:sp>
      <p:sp>
        <p:nvSpPr>
          <p:cNvPr id="308252" name="Oval 28"/>
          <p:cNvSpPr>
            <a:spLocks noChangeArrowheads="1"/>
          </p:cNvSpPr>
          <p:nvPr/>
        </p:nvSpPr>
        <p:spPr bwMode="auto">
          <a:xfrm>
            <a:off x="5519745" y="4581533"/>
            <a:ext cx="73025" cy="73025"/>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2908" name="Oval 29"/>
          <p:cNvSpPr>
            <a:spLocks noChangeArrowheads="1"/>
          </p:cNvSpPr>
          <p:nvPr/>
        </p:nvSpPr>
        <p:spPr bwMode="auto">
          <a:xfrm>
            <a:off x="7751772" y="5157797"/>
            <a:ext cx="73025" cy="73025"/>
          </a:xfrm>
          <a:prstGeom prst="ellipse">
            <a:avLst/>
          </a:prstGeom>
          <a:solidFill>
            <a:srgbClr val="000000"/>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Tree>
    <p:extLst>
      <p:ext uri="{BB962C8B-B14F-4D97-AF65-F5344CB8AC3E}">
        <p14:creationId xmlns:p14="http://schemas.microsoft.com/office/powerpoint/2010/main" val="37572364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8237"/>
                                        </p:tgtEl>
                                        <p:attrNameLst>
                                          <p:attrName>style.visibility</p:attrName>
                                        </p:attrNameLst>
                                      </p:cBhvr>
                                      <p:to>
                                        <p:strVal val="visible"/>
                                      </p:to>
                                    </p:set>
                                    <p:anim calcmode="lin" valueType="num">
                                      <p:cBhvr additive="base">
                                        <p:cTn id="7" dur="500" fill="hold"/>
                                        <p:tgtEl>
                                          <p:spTgt spid="308237"/>
                                        </p:tgtEl>
                                        <p:attrNameLst>
                                          <p:attrName>ppt_x</p:attrName>
                                        </p:attrNameLst>
                                      </p:cBhvr>
                                      <p:tavLst>
                                        <p:tav tm="0">
                                          <p:val>
                                            <p:strVal val="#ppt_x"/>
                                          </p:val>
                                        </p:tav>
                                        <p:tav tm="100000">
                                          <p:val>
                                            <p:strVal val="#ppt_x"/>
                                          </p:val>
                                        </p:tav>
                                      </p:tavLst>
                                    </p:anim>
                                    <p:anim calcmode="lin" valueType="num">
                                      <p:cBhvr additive="base">
                                        <p:cTn id="8" dur="500" fill="hold"/>
                                        <p:tgtEl>
                                          <p:spTgt spid="308237"/>
                                        </p:tgtEl>
                                        <p:attrNameLst>
                                          <p:attrName>ppt_y</p:attrName>
                                        </p:attrNameLst>
                                      </p:cBhvr>
                                      <p:tavLst>
                                        <p:tav tm="0">
                                          <p:val>
                                            <p:strVal val="1+#ppt_h/2"/>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08235"/>
                                        </p:tgtEl>
                                        <p:attrNameLst>
                                          <p:attrName>style.visibility</p:attrName>
                                        </p:attrNameLst>
                                      </p:cBhvr>
                                      <p:to>
                                        <p:strVal val="visible"/>
                                      </p:to>
                                    </p:set>
                                    <p:anim calcmode="lin" valueType="num">
                                      <p:cBhvr additive="base">
                                        <p:cTn id="11" dur="500" fill="hold"/>
                                        <p:tgtEl>
                                          <p:spTgt spid="308235"/>
                                        </p:tgtEl>
                                        <p:attrNameLst>
                                          <p:attrName>ppt_x</p:attrName>
                                        </p:attrNameLst>
                                      </p:cBhvr>
                                      <p:tavLst>
                                        <p:tav tm="0">
                                          <p:val>
                                            <p:strVal val="0-#ppt_w/2"/>
                                          </p:val>
                                        </p:tav>
                                        <p:tav tm="100000">
                                          <p:val>
                                            <p:strVal val="#ppt_x"/>
                                          </p:val>
                                        </p:tav>
                                      </p:tavLst>
                                    </p:anim>
                                    <p:anim calcmode="lin" valueType="num">
                                      <p:cBhvr additive="base">
                                        <p:cTn id="12" dur="500" fill="hold"/>
                                        <p:tgtEl>
                                          <p:spTgt spid="30823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08236"/>
                                        </p:tgtEl>
                                        <p:attrNameLst>
                                          <p:attrName>style.visibility</p:attrName>
                                        </p:attrNameLst>
                                      </p:cBhvr>
                                      <p:to>
                                        <p:strVal val="visible"/>
                                      </p:to>
                                    </p:set>
                                    <p:anim calcmode="lin" valueType="num">
                                      <p:cBhvr additive="base">
                                        <p:cTn id="15" dur="500" fill="hold"/>
                                        <p:tgtEl>
                                          <p:spTgt spid="308236"/>
                                        </p:tgtEl>
                                        <p:attrNameLst>
                                          <p:attrName>ppt_x</p:attrName>
                                        </p:attrNameLst>
                                      </p:cBhvr>
                                      <p:tavLst>
                                        <p:tav tm="0">
                                          <p:val>
                                            <p:strVal val="0-#ppt_w/2"/>
                                          </p:val>
                                        </p:tav>
                                        <p:tav tm="100000">
                                          <p:val>
                                            <p:strVal val="#ppt_x"/>
                                          </p:val>
                                        </p:tav>
                                      </p:tavLst>
                                    </p:anim>
                                    <p:anim calcmode="lin" valueType="num">
                                      <p:cBhvr additive="base">
                                        <p:cTn id="16" dur="500" fill="hold"/>
                                        <p:tgtEl>
                                          <p:spTgt spid="308236"/>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08240"/>
                                        </p:tgtEl>
                                        <p:attrNameLst>
                                          <p:attrName>style.visibility</p:attrName>
                                        </p:attrNameLst>
                                      </p:cBhvr>
                                      <p:to>
                                        <p:strVal val="visible"/>
                                      </p:to>
                                    </p:set>
                                    <p:anim calcmode="lin" valueType="num">
                                      <p:cBhvr additive="base">
                                        <p:cTn id="19" dur="500" fill="hold"/>
                                        <p:tgtEl>
                                          <p:spTgt spid="308240"/>
                                        </p:tgtEl>
                                        <p:attrNameLst>
                                          <p:attrName>ppt_x</p:attrName>
                                        </p:attrNameLst>
                                      </p:cBhvr>
                                      <p:tavLst>
                                        <p:tav tm="0">
                                          <p:val>
                                            <p:strVal val="0-#ppt_w/2"/>
                                          </p:val>
                                        </p:tav>
                                        <p:tav tm="100000">
                                          <p:val>
                                            <p:strVal val="#ppt_x"/>
                                          </p:val>
                                        </p:tav>
                                      </p:tavLst>
                                    </p:anim>
                                    <p:anim calcmode="lin" valueType="num">
                                      <p:cBhvr additive="base">
                                        <p:cTn id="20" dur="500" fill="hold"/>
                                        <p:tgtEl>
                                          <p:spTgt spid="308240"/>
                                        </p:tgtEl>
                                        <p:attrNameLst>
                                          <p:attrName>ppt_y</p:attrName>
                                        </p:attrNameLst>
                                      </p:cBhvr>
                                      <p:tavLst>
                                        <p:tav tm="0">
                                          <p:val>
                                            <p:strVal val="#ppt_y"/>
                                          </p:val>
                                        </p:tav>
                                        <p:tav tm="100000">
                                          <p:val>
                                            <p:strVal val="#ppt_y"/>
                                          </p:val>
                                        </p:tav>
                                      </p:tavLst>
                                    </p:anim>
                                  </p:childTnLst>
                                </p:cTn>
                              </p:par>
                              <p:par>
                                <p:cTn id="21" presetID="5" presetClass="entr" presetSubtype="10" fill="hold" grpId="0" nodeType="withEffect">
                                  <p:stCondLst>
                                    <p:cond delay="0"/>
                                  </p:stCondLst>
                                  <p:childTnLst>
                                    <p:set>
                                      <p:cBhvr>
                                        <p:cTn id="22" dur="1" fill="hold">
                                          <p:stCondLst>
                                            <p:cond delay="0"/>
                                          </p:stCondLst>
                                        </p:cTn>
                                        <p:tgtEl>
                                          <p:spTgt spid="308251"/>
                                        </p:tgtEl>
                                        <p:attrNameLst>
                                          <p:attrName>style.visibility</p:attrName>
                                        </p:attrNameLst>
                                      </p:cBhvr>
                                      <p:to>
                                        <p:strVal val="visible"/>
                                      </p:to>
                                    </p:set>
                                    <p:animEffect transition="in" filter="checkerboard(across)">
                                      <p:cBhvr>
                                        <p:cTn id="23" dur="500"/>
                                        <p:tgtEl>
                                          <p:spTgt spid="308251"/>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308252"/>
                                        </p:tgtEl>
                                        <p:attrNameLst>
                                          <p:attrName>style.visibility</p:attrName>
                                        </p:attrNameLst>
                                      </p:cBhvr>
                                      <p:to>
                                        <p:strVal val="visible"/>
                                      </p:to>
                                    </p:set>
                                    <p:animEffect transition="in" filter="checkerboard(across)">
                                      <p:cBhvr>
                                        <p:cTn id="26" dur="500"/>
                                        <p:tgtEl>
                                          <p:spTgt spid="308252"/>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08241"/>
                                        </p:tgtEl>
                                        <p:attrNameLst>
                                          <p:attrName>style.visibility</p:attrName>
                                        </p:attrNameLst>
                                      </p:cBhvr>
                                      <p:to>
                                        <p:strVal val="visible"/>
                                      </p:to>
                                    </p:set>
                                    <p:anim calcmode="lin" valueType="num">
                                      <p:cBhvr additive="base">
                                        <p:cTn id="31" dur="500" fill="hold"/>
                                        <p:tgtEl>
                                          <p:spTgt spid="308241"/>
                                        </p:tgtEl>
                                        <p:attrNameLst>
                                          <p:attrName>ppt_x</p:attrName>
                                        </p:attrNameLst>
                                      </p:cBhvr>
                                      <p:tavLst>
                                        <p:tav tm="0">
                                          <p:val>
                                            <p:strVal val="1+#ppt_w/2"/>
                                          </p:val>
                                        </p:tav>
                                        <p:tav tm="100000">
                                          <p:val>
                                            <p:strVal val="#ppt_x"/>
                                          </p:val>
                                        </p:tav>
                                      </p:tavLst>
                                    </p:anim>
                                    <p:anim calcmode="lin" valueType="num">
                                      <p:cBhvr additive="base">
                                        <p:cTn id="32" dur="500" fill="hold"/>
                                        <p:tgtEl>
                                          <p:spTgt spid="308241"/>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08247"/>
                                        </p:tgtEl>
                                        <p:attrNameLst>
                                          <p:attrName>style.visibility</p:attrName>
                                        </p:attrNameLst>
                                      </p:cBhvr>
                                      <p:to>
                                        <p:strVal val="visible"/>
                                      </p:to>
                                    </p:set>
                                    <p:animEffect transition="in" filter="checkerboard(across)">
                                      <p:cBhvr>
                                        <p:cTn id="37" dur="500"/>
                                        <p:tgtEl>
                                          <p:spTgt spid="308247"/>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308246"/>
                                        </p:tgtEl>
                                        <p:attrNameLst>
                                          <p:attrName>style.visibility</p:attrName>
                                        </p:attrNameLst>
                                      </p:cBhvr>
                                      <p:to>
                                        <p:strVal val="visible"/>
                                      </p:to>
                                    </p:set>
                                    <p:animEffect transition="in" filter="checkerboard(across)">
                                      <p:cBhvr>
                                        <p:cTn id="40" dur="500"/>
                                        <p:tgtEl>
                                          <p:spTgt spid="308246"/>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308245"/>
                                        </p:tgtEl>
                                        <p:attrNameLst>
                                          <p:attrName>style.visibility</p:attrName>
                                        </p:attrNameLst>
                                      </p:cBhvr>
                                      <p:to>
                                        <p:strVal val="visible"/>
                                      </p:to>
                                    </p:set>
                                    <p:animEffect transition="in" filter="checkerboard(across)">
                                      <p:cBhvr>
                                        <p:cTn id="43" dur="500"/>
                                        <p:tgtEl>
                                          <p:spTgt spid="308245"/>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308244"/>
                                        </p:tgtEl>
                                        <p:attrNameLst>
                                          <p:attrName>style.visibility</p:attrName>
                                        </p:attrNameLst>
                                      </p:cBhvr>
                                      <p:to>
                                        <p:strVal val="visible"/>
                                      </p:to>
                                    </p:set>
                                    <p:animEffect transition="in" filter="checkerboard(across)">
                                      <p:cBhvr>
                                        <p:cTn id="46" dur="500"/>
                                        <p:tgtEl>
                                          <p:spTgt spid="308244"/>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308249"/>
                                        </p:tgtEl>
                                        <p:attrNameLst>
                                          <p:attrName>style.visibility</p:attrName>
                                        </p:attrNameLst>
                                      </p:cBhvr>
                                      <p:to>
                                        <p:strVal val="visible"/>
                                      </p:to>
                                    </p:set>
                                    <p:animEffect transition="in" filter="checkerboard(across)">
                                      <p:cBhvr>
                                        <p:cTn id="49" dur="500"/>
                                        <p:tgtEl>
                                          <p:spTgt spid="308249"/>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308248"/>
                                        </p:tgtEl>
                                        <p:attrNameLst>
                                          <p:attrName>style.visibility</p:attrName>
                                        </p:attrNameLst>
                                      </p:cBhvr>
                                      <p:to>
                                        <p:strVal val="visible"/>
                                      </p:to>
                                    </p:set>
                                    <p:animEffect transition="in" filter="checkerboard(across)">
                                      <p:cBhvr>
                                        <p:cTn id="52" dur="500"/>
                                        <p:tgtEl>
                                          <p:spTgt spid="308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35" grpId="0" animBg="1"/>
      <p:bldP spid="308236" grpId="0"/>
      <p:bldP spid="308237" grpId="0" animBg="1"/>
      <p:bldP spid="308240" grpId="0"/>
      <p:bldP spid="308241" grpId="0" animBg="1"/>
      <p:bldP spid="308244" grpId="0" animBg="1"/>
      <p:bldP spid="308245" grpId="0" animBg="1"/>
      <p:bldP spid="308246" grpId="0" animBg="1"/>
      <p:bldP spid="308247" grpId="0"/>
      <p:bldP spid="308248" grpId="0" animBg="1"/>
      <p:bldP spid="308249" grpId="0" animBg="1"/>
      <p:bldP spid="308251" grpId="0"/>
      <p:bldP spid="308252"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2136066" y="95864"/>
            <a:ext cx="8207375" cy="685800"/>
          </a:xfrm>
        </p:spPr>
        <p:txBody>
          <a:bodyPr/>
          <a:lstStyle/>
          <a:p>
            <a:pPr eaLnBrk="1" hangingPunct="1"/>
            <a:r>
              <a:rPr lang="it-IT" altLang="en-US" dirty="0"/>
              <a:t>L’ingresso di nuove imprese e la collusione</a:t>
            </a:r>
          </a:p>
        </p:txBody>
      </p:sp>
      <p:sp>
        <p:nvSpPr>
          <p:cNvPr id="241667" name="Rectangle 3"/>
          <p:cNvSpPr>
            <a:spLocks noGrp="1" noChangeArrowheads="1"/>
          </p:cNvSpPr>
          <p:nvPr>
            <p:ph type="body" idx="1"/>
          </p:nvPr>
        </p:nvSpPr>
        <p:spPr>
          <a:xfrm>
            <a:off x="160662" y="771832"/>
            <a:ext cx="11811785" cy="5943600"/>
          </a:xfrm>
        </p:spPr>
        <p:txBody>
          <a:bodyPr/>
          <a:lstStyle/>
          <a:p>
            <a:pPr eaLnBrk="1" hangingPunct="1">
              <a:lnSpc>
                <a:spcPct val="90000"/>
              </a:lnSpc>
            </a:pPr>
            <a:r>
              <a:rPr lang="it-IT" altLang="en-US" sz="2800" dirty="0"/>
              <a:t>La numerosità delle imprese rende più difficile il raggiungimento ed il mantenimento di un accordo collusivo per due motivi, entrambi legati alla maggiore difficoltà di monitorare l’accordo:</a:t>
            </a:r>
          </a:p>
          <a:p>
            <a:pPr lvl="1" eaLnBrk="1" hangingPunct="1">
              <a:lnSpc>
                <a:spcPct val="90000"/>
              </a:lnSpc>
            </a:pPr>
            <a:r>
              <a:rPr lang="it-IT" altLang="en-US" dirty="0"/>
              <a:t>I possibili “traditori” dell’accordo aumentano.</a:t>
            </a:r>
          </a:p>
          <a:p>
            <a:pPr lvl="1" eaLnBrk="1" hangingPunct="1">
              <a:lnSpc>
                <a:spcPct val="90000"/>
              </a:lnSpc>
            </a:pPr>
            <a:r>
              <a:rPr lang="it-IT" altLang="en-US" dirty="0"/>
              <a:t>E’ più facile deviare segretamente dall’accordo.</a:t>
            </a:r>
          </a:p>
          <a:p>
            <a:pPr eaLnBrk="1" hangingPunct="1">
              <a:lnSpc>
                <a:spcPct val="90000"/>
              </a:lnSpc>
            </a:pPr>
            <a:r>
              <a:rPr lang="it-IT" altLang="en-US" sz="2800" dirty="0"/>
              <a:t>Inoltre, anche ammesso che le imprese che partecipano all’accordo resistano “alle tentazioni”, la presenza di extra-profitti attrae nuove imprese sul mercato.</a:t>
            </a:r>
          </a:p>
          <a:p>
            <a:pPr eaLnBrk="1" hangingPunct="1">
              <a:lnSpc>
                <a:spcPct val="90000"/>
              </a:lnSpc>
            </a:pPr>
            <a:r>
              <a:rPr lang="it-IT" altLang="en-US" sz="2800" dirty="0"/>
              <a:t>Le imprese entranti per definizione non partecipano all’accordo e quindi possono vendere ad un prezzo più basso. Questo destabilizza il cartello.</a:t>
            </a:r>
          </a:p>
          <a:p>
            <a:pPr eaLnBrk="1" hangingPunct="1">
              <a:lnSpc>
                <a:spcPct val="90000"/>
              </a:lnSpc>
            </a:pPr>
            <a:r>
              <a:rPr lang="it-IT" altLang="en-US" sz="2800" dirty="0"/>
              <a:t>Quindi in settori privi di particolari barriere all’entrata gli accordi collusivi sono ancora più fragili. </a:t>
            </a:r>
          </a:p>
          <a:p>
            <a:pPr eaLnBrk="1" hangingPunct="1">
              <a:lnSpc>
                <a:spcPct val="90000"/>
              </a:lnSpc>
            </a:pPr>
            <a:r>
              <a:rPr lang="it-IT" altLang="en-US" sz="2800" dirty="0"/>
              <a:t>Se però il mercato è trasparente (= possibilità di </a:t>
            </a:r>
            <a:r>
              <a:rPr lang="it-IT" altLang="en-US" sz="2800" i="1" dirty="0"/>
              <a:t>monitoraggio</a:t>
            </a:r>
            <a:r>
              <a:rPr lang="it-IT" altLang="en-US" sz="2800" dirty="0"/>
              <a:t>) e/o possono essere imposte “sanzioni” di qualche tipo a chi devia, è più facile che l’accordo venga rispettato.</a:t>
            </a:r>
          </a:p>
          <a:p>
            <a:pPr eaLnBrk="1" hangingPunct="1">
              <a:lnSpc>
                <a:spcPct val="90000"/>
              </a:lnSpc>
            </a:pPr>
            <a:endParaRPr lang="it-IT" altLang="en-US" sz="2800" dirty="0"/>
          </a:p>
        </p:txBody>
      </p:sp>
    </p:spTree>
    <p:extLst>
      <p:ext uri="{BB962C8B-B14F-4D97-AF65-F5344CB8AC3E}">
        <p14:creationId xmlns:p14="http://schemas.microsoft.com/office/powerpoint/2010/main" val="926040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166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1667">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1667">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16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3714"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15"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16"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17"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18"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19"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20"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21"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22"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3723" name="Rectangle 11"/>
          <p:cNvSpPr>
            <a:spLocks noGrp="1" noChangeArrowheads="1"/>
          </p:cNvSpPr>
          <p:nvPr>
            <p:ph type="title"/>
          </p:nvPr>
        </p:nvSpPr>
        <p:spPr>
          <a:xfrm>
            <a:off x="1524000" y="228600"/>
            <a:ext cx="91440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La numerosità delle imprese: regola di Cournot</a:t>
            </a:r>
          </a:p>
        </p:txBody>
      </p:sp>
      <p:sp>
        <p:nvSpPr>
          <p:cNvPr id="427020" name="Rectangle 12"/>
          <p:cNvSpPr>
            <a:spLocks noGrp="1" noChangeArrowheads="1"/>
          </p:cNvSpPr>
          <p:nvPr>
            <p:ph type="body" idx="1"/>
          </p:nvPr>
        </p:nvSpPr>
        <p:spPr>
          <a:xfrm>
            <a:off x="292233" y="1066800"/>
            <a:ext cx="11670383" cy="5257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In generale, la regola per trovare la quantità </a:t>
            </a:r>
            <a:r>
              <a:rPr lang="it-IT" altLang="en-US" sz="2800" u="sng" dirty="0"/>
              <a:t>totale</a:t>
            </a:r>
            <a:r>
              <a:rPr lang="it-IT" altLang="en-US" sz="2800" dirty="0"/>
              <a:t> prodotta all’equilibrio di Nash in un oligopolio è: </a:t>
            </a:r>
          </a:p>
          <a:p>
            <a:pPr algn="ctr" eaLnBrk="1" hangingPunct="1">
              <a:lnSpc>
                <a:spcPct val="90000"/>
              </a:lnSpc>
              <a:buNone/>
              <a:tabLst>
                <a:tab pos="333358" algn="l"/>
                <a:tab pos="742913" algn="l"/>
              </a:tabLst>
            </a:pPr>
            <a:r>
              <a:rPr lang="it-IT" altLang="en-US" sz="2800" b="1" dirty="0">
                <a:solidFill>
                  <a:srgbClr val="FF0000"/>
                </a:solidFill>
              </a:rPr>
              <a:t>Q* = [n/(n+1)]Q</a:t>
            </a:r>
            <a:r>
              <a:rPr lang="it-IT" altLang="en-US" sz="2800" b="1" baseline="30000" dirty="0">
                <a:solidFill>
                  <a:srgbClr val="FF0000"/>
                </a:solidFill>
              </a:rPr>
              <a:t>PC</a:t>
            </a:r>
            <a:r>
              <a:rPr lang="it-IT" altLang="en-US" sz="2800" dirty="0"/>
              <a:t>, </a:t>
            </a:r>
          </a:p>
          <a:p>
            <a:pPr lvl="1" eaLnBrk="1" hangingPunct="1">
              <a:lnSpc>
                <a:spcPct val="90000"/>
              </a:lnSpc>
              <a:buClr>
                <a:schemeClr val="tx1"/>
              </a:buClr>
              <a:buFontTx/>
              <a:buChar char="•"/>
              <a:tabLst>
                <a:tab pos="333358" algn="l"/>
                <a:tab pos="742913" algn="l"/>
              </a:tabLst>
            </a:pPr>
            <a:r>
              <a:rPr lang="it-IT" altLang="en-US" sz="2400" dirty="0"/>
              <a:t>n è il numero di imprese, Q</a:t>
            </a:r>
            <a:r>
              <a:rPr lang="it-IT" altLang="en-US" sz="2400" baseline="30000" dirty="0"/>
              <a:t>PC </a:t>
            </a:r>
            <a:r>
              <a:rPr lang="it-IT" altLang="en-US" sz="2400" dirty="0"/>
              <a:t>è l’output di concorrenza perfetta.</a:t>
            </a:r>
          </a:p>
          <a:p>
            <a:pPr lvl="1" eaLnBrk="1" hangingPunct="1">
              <a:lnSpc>
                <a:spcPct val="90000"/>
              </a:lnSpc>
              <a:buClr>
                <a:schemeClr val="tx1"/>
              </a:buClr>
              <a:buFontTx/>
              <a:buChar char="•"/>
              <a:tabLst>
                <a:tab pos="333358" algn="l"/>
                <a:tab pos="742913" algn="l"/>
              </a:tabLst>
            </a:pPr>
            <a:r>
              <a:rPr lang="it-IT" altLang="en-US" sz="2400" dirty="0"/>
              <a:t>Nell’esempio: n = 2, Q</a:t>
            </a:r>
            <a:r>
              <a:rPr lang="it-IT" altLang="en-US" sz="2400" baseline="30000" dirty="0"/>
              <a:t>PC</a:t>
            </a:r>
            <a:r>
              <a:rPr lang="it-IT" altLang="en-US" sz="2400" dirty="0"/>
              <a:t> = 120 </a:t>
            </a:r>
            <a:r>
              <a:rPr lang="it-IT" altLang="en-US" sz="2400" dirty="0">
                <a:sym typeface="Symbol" panose="05050102010706020507" pitchFamily="18" charset="2"/>
              </a:rPr>
              <a:t> Q* = 80.</a:t>
            </a:r>
          </a:p>
          <a:p>
            <a:pPr lvl="1" eaLnBrk="1" hangingPunct="1">
              <a:lnSpc>
                <a:spcPct val="90000"/>
              </a:lnSpc>
              <a:buClr>
                <a:schemeClr val="tx1"/>
              </a:buClr>
              <a:buFontTx/>
              <a:buChar char="•"/>
              <a:tabLst>
                <a:tab pos="333358" algn="l"/>
                <a:tab pos="742913" algn="l"/>
              </a:tabLst>
            </a:pPr>
            <a:r>
              <a:rPr lang="it-IT" altLang="en-US" sz="2400" dirty="0">
                <a:sym typeface="Symbol" panose="05050102010706020507" pitchFamily="18" charset="2"/>
              </a:rPr>
              <a:t>Questa regola è stata in realtà formulata nel 1838 (!): è la c.d. </a:t>
            </a:r>
            <a:r>
              <a:rPr lang="it-IT" altLang="en-US" sz="2400" dirty="0">
                <a:solidFill>
                  <a:srgbClr val="FF0000"/>
                </a:solidFill>
                <a:sym typeface="Symbol" panose="05050102010706020507" pitchFamily="18" charset="2"/>
              </a:rPr>
              <a:t>regola di Cournot</a:t>
            </a:r>
            <a:r>
              <a:rPr lang="it-IT" altLang="en-US" sz="2400" dirty="0">
                <a:sym typeface="Symbol" panose="05050102010706020507" pitchFamily="18" charset="2"/>
              </a:rPr>
              <a:t>.</a:t>
            </a:r>
            <a:endParaRPr lang="it-IT" altLang="en-US" sz="2400" dirty="0"/>
          </a:p>
          <a:p>
            <a:pPr eaLnBrk="1" hangingPunct="1">
              <a:lnSpc>
                <a:spcPct val="90000"/>
              </a:lnSpc>
              <a:tabLst>
                <a:tab pos="333358" algn="l"/>
                <a:tab pos="742913" algn="l"/>
              </a:tabLst>
            </a:pPr>
            <a:r>
              <a:rPr lang="it-IT" altLang="en-US" sz="2800" dirty="0">
                <a:solidFill>
                  <a:srgbClr val="FF0000"/>
                </a:solidFill>
              </a:rPr>
              <a:t>Al crescere di </a:t>
            </a:r>
            <a:r>
              <a:rPr lang="it-IT" altLang="en-US" sz="2800" b="1" i="1" dirty="0">
                <a:solidFill>
                  <a:srgbClr val="FF0000"/>
                </a:solidFill>
              </a:rPr>
              <a:t>n</a:t>
            </a:r>
            <a:r>
              <a:rPr lang="it-IT" altLang="en-US" sz="2800" dirty="0"/>
              <a:t>, l’equilibrio di Nash del mercato diviene sempre più simile all’equilibrio della PC. Infatti:</a:t>
            </a:r>
          </a:p>
          <a:p>
            <a:pPr lvl="1" eaLnBrk="1" hangingPunct="1">
              <a:lnSpc>
                <a:spcPct val="90000"/>
              </a:lnSpc>
              <a:tabLst>
                <a:tab pos="333358" algn="l"/>
                <a:tab pos="742913" algn="l"/>
              </a:tabLst>
            </a:pPr>
            <a:r>
              <a:rPr lang="it-IT" altLang="en-US" dirty="0"/>
              <a:t> </a:t>
            </a:r>
            <a:r>
              <a:rPr lang="it-IT" altLang="en-US" sz="2400" dirty="0"/>
              <a:t>il </a:t>
            </a:r>
            <a:r>
              <a:rPr lang="it-IT" altLang="en-US" sz="2400" u="sng" dirty="0"/>
              <a:t>potere di mercato</a:t>
            </a:r>
            <a:r>
              <a:rPr lang="it-IT" altLang="en-US" sz="2400" dirty="0"/>
              <a:t> di ciascuna impresa è sempre minore, </a:t>
            </a:r>
          </a:p>
          <a:p>
            <a:pPr lvl="1" eaLnBrk="1" hangingPunct="1">
              <a:lnSpc>
                <a:spcPct val="90000"/>
              </a:lnSpc>
              <a:tabLst>
                <a:tab pos="333358" algn="l"/>
                <a:tab pos="742913" algn="l"/>
              </a:tabLst>
            </a:pPr>
            <a:r>
              <a:rPr lang="it-IT" altLang="en-US" sz="2400" dirty="0"/>
              <a:t> il </a:t>
            </a:r>
            <a:r>
              <a:rPr lang="it-IT" altLang="en-US" sz="2400" u="sng" dirty="0"/>
              <a:t>prezzo</a:t>
            </a:r>
            <a:r>
              <a:rPr lang="it-IT" altLang="en-US" sz="2400" dirty="0"/>
              <a:t> tende al costo marginale,</a:t>
            </a:r>
          </a:p>
          <a:p>
            <a:pPr lvl="1" eaLnBrk="1" hangingPunct="1">
              <a:lnSpc>
                <a:spcPct val="90000"/>
              </a:lnSpc>
              <a:tabLst>
                <a:tab pos="333358" algn="l"/>
                <a:tab pos="742913" algn="l"/>
              </a:tabLst>
            </a:pPr>
            <a:r>
              <a:rPr lang="it-IT" altLang="en-US" sz="2400" dirty="0"/>
              <a:t> la </a:t>
            </a:r>
            <a:r>
              <a:rPr lang="it-IT" altLang="en-US" sz="2400" u="sng" dirty="0"/>
              <a:t>quantità complessiva</a:t>
            </a:r>
            <a:r>
              <a:rPr lang="it-IT" altLang="en-US" sz="2400" dirty="0"/>
              <a:t> tende a quella socialmente efficiente, </a:t>
            </a:r>
          </a:p>
          <a:p>
            <a:pPr lvl="1" eaLnBrk="1" hangingPunct="1">
              <a:lnSpc>
                <a:spcPct val="90000"/>
              </a:lnSpc>
              <a:tabLst>
                <a:tab pos="333358" algn="l"/>
                <a:tab pos="742913" algn="l"/>
              </a:tabLst>
            </a:pPr>
            <a:r>
              <a:rPr lang="it-IT" altLang="en-US" sz="2400" dirty="0"/>
              <a:t> c.d. </a:t>
            </a:r>
            <a:r>
              <a:rPr lang="it-IT" altLang="en-US" sz="2400" dirty="0">
                <a:solidFill>
                  <a:srgbClr val="FF0000"/>
                </a:solidFill>
              </a:rPr>
              <a:t>teorema di Cournot</a:t>
            </a:r>
            <a:r>
              <a:rPr lang="it-IT" altLang="en-US" sz="2400" dirty="0"/>
              <a:t>: la PC è la </a:t>
            </a:r>
            <a:r>
              <a:rPr lang="it-IT" altLang="en-US" sz="2400" u="sng" dirty="0"/>
              <a:t>situazione limite</a:t>
            </a:r>
            <a:r>
              <a:rPr lang="it-IT" altLang="en-US" sz="2400" dirty="0"/>
              <a:t> quando </a:t>
            </a:r>
            <a:r>
              <a:rPr lang="it-IT" altLang="en-US" sz="2400" dirty="0">
                <a:solidFill>
                  <a:srgbClr val="FF0000"/>
                </a:solidFill>
              </a:rPr>
              <a:t>n </a:t>
            </a:r>
            <a:r>
              <a:rPr lang="it-IT" altLang="en-US" sz="2400" dirty="0">
                <a:solidFill>
                  <a:srgbClr val="FF0000"/>
                </a:solidFill>
                <a:sym typeface="Symbol" panose="05050102010706020507" pitchFamily="18" charset="2"/>
              </a:rPr>
              <a:t> </a:t>
            </a:r>
          </a:p>
        </p:txBody>
      </p:sp>
    </p:spTree>
    <p:extLst>
      <p:ext uri="{BB962C8B-B14F-4D97-AF65-F5344CB8AC3E}">
        <p14:creationId xmlns:p14="http://schemas.microsoft.com/office/powerpoint/2010/main" val="87828145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27020">
                                            <p:txEl>
                                              <p:pRg st="5" end="5"/>
                                            </p:txEl>
                                          </p:spTgt>
                                        </p:tgtEl>
                                        <p:attrNameLst>
                                          <p:attrName>style.visibility</p:attrName>
                                        </p:attrNameLst>
                                      </p:cBhvr>
                                      <p:to>
                                        <p:strVal val="visible"/>
                                      </p:to>
                                    </p:set>
                                    <p:animEffect transition="in" filter="wipe(left)">
                                      <p:cBhvr>
                                        <p:cTn id="7" dur="500"/>
                                        <p:tgtEl>
                                          <p:spTgt spid="427020">
                                            <p:txEl>
                                              <p:pRg st="5" end="5"/>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7020">
                                            <p:txEl>
                                              <p:pRg st="6" end="6"/>
                                            </p:txEl>
                                          </p:spTgt>
                                        </p:tgtEl>
                                        <p:attrNameLst>
                                          <p:attrName>style.visibility</p:attrName>
                                        </p:attrNameLst>
                                      </p:cBhvr>
                                      <p:to>
                                        <p:strVal val="visible"/>
                                      </p:to>
                                    </p:set>
                                    <p:animEffect transition="in" filter="wipe(left)">
                                      <p:cBhvr>
                                        <p:cTn id="10" dur="500"/>
                                        <p:tgtEl>
                                          <p:spTgt spid="427020">
                                            <p:txEl>
                                              <p:pRg st="6" end="6"/>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27020">
                                            <p:txEl>
                                              <p:pRg st="7" end="7"/>
                                            </p:txEl>
                                          </p:spTgt>
                                        </p:tgtEl>
                                        <p:attrNameLst>
                                          <p:attrName>style.visibility</p:attrName>
                                        </p:attrNameLst>
                                      </p:cBhvr>
                                      <p:to>
                                        <p:strVal val="visible"/>
                                      </p:to>
                                    </p:set>
                                    <p:animEffect transition="in" filter="wipe(left)">
                                      <p:cBhvr>
                                        <p:cTn id="13" dur="500"/>
                                        <p:tgtEl>
                                          <p:spTgt spid="427020">
                                            <p:txEl>
                                              <p:pRg st="7" end="7"/>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427020">
                                            <p:txEl>
                                              <p:pRg st="8" end="8"/>
                                            </p:txEl>
                                          </p:spTgt>
                                        </p:tgtEl>
                                        <p:attrNameLst>
                                          <p:attrName>style.visibility</p:attrName>
                                        </p:attrNameLst>
                                      </p:cBhvr>
                                      <p:to>
                                        <p:strVal val="visible"/>
                                      </p:to>
                                    </p:set>
                                    <p:animEffect transition="in" filter="wipe(left)">
                                      <p:cBhvr>
                                        <p:cTn id="16" dur="500"/>
                                        <p:tgtEl>
                                          <p:spTgt spid="427020">
                                            <p:txEl>
                                              <p:pRg st="8" end="8"/>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427020">
                                            <p:txEl>
                                              <p:pRg st="9" end="9"/>
                                            </p:txEl>
                                          </p:spTgt>
                                        </p:tgtEl>
                                        <p:attrNameLst>
                                          <p:attrName>style.visibility</p:attrName>
                                        </p:attrNameLst>
                                      </p:cBhvr>
                                      <p:to>
                                        <p:strVal val="visible"/>
                                      </p:to>
                                    </p:set>
                                    <p:animEffect transition="in" filter="wipe(left)">
                                      <p:cBhvr>
                                        <p:cTn id="19" dur="500"/>
                                        <p:tgtEl>
                                          <p:spTgt spid="42702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20"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62"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3"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4"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5"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6"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7"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8"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69"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70"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71"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742950" indent="-28575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1143000" indent="-2286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600200" indent="-2286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2057400" indent="-2286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5772" name="Rectangle 12"/>
          <p:cNvSpPr>
            <a:spLocks noGrp="1" noChangeArrowheads="1"/>
          </p:cNvSpPr>
          <p:nvPr>
            <p:ph type="title"/>
          </p:nvPr>
        </p:nvSpPr>
        <p:spPr>
          <a:xfrm>
            <a:off x="2133600" y="304800"/>
            <a:ext cx="8077200" cy="7620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Ricapitolando: l’oligopolio come un PD</a:t>
            </a:r>
          </a:p>
        </p:txBody>
      </p:sp>
      <p:sp>
        <p:nvSpPr>
          <p:cNvPr id="429069" name="Rectangle 13"/>
          <p:cNvSpPr>
            <a:spLocks noGrp="1" noChangeArrowheads="1"/>
          </p:cNvSpPr>
          <p:nvPr>
            <p:ph type="body" idx="1"/>
          </p:nvPr>
        </p:nvSpPr>
        <p:spPr>
          <a:xfrm>
            <a:off x="0" y="1219200"/>
            <a:ext cx="12192000" cy="4832808"/>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Il duopolio di Cournot è un caso di PD. </a:t>
            </a:r>
          </a:p>
          <a:p>
            <a:pPr eaLnBrk="1" hangingPunct="1">
              <a:lnSpc>
                <a:spcPct val="90000"/>
              </a:lnSpc>
              <a:tabLst>
                <a:tab pos="333358" algn="l"/>
                <a:tab pos="742913" algn="l"/>
              </a:tabLst>
            </a:pPr>
            <a:r>
              <a:rPr lang="it-IT" altLang="en-US" sz="2800" dirty="0"/>
              <a:t>Infatti, anche nel duopolio il comportamento individualmente razionale di ciascuna impresa impedisce il mantenimento dell’accordo collusivo e quindi il raggiungimento dell’esito di monopolio.</a:t>
            </a:r>
          </a:p>
          <a:p>
            <a:pPr eaLnBrk="1" hangingPunct="1">
              <a:lnSpc>
                <a:spcPct val="90000"/>
              </a:lnSpc>
              <a:tabLst>
                <a:tab pos="333358" algn="l"/>
                <a:tab pos="742913" algn="l"/>
              </a:tabLst>
            </a:pPr>
            <a:r>
              <a:rPr lang="it-IT" altLang="en-US" sz="2800" dirty="0"/>
              <a:t>Come in un PD, ciascun oligopolista ha interesse a deviare e produrre una quantità superiore a quella di monopolio.</a:t>
            </a:r>
          </a:p>
          <a:p>
            <a:pPr eaLnBrk="1" hangingPunct="1">
              <a:lnSpc>
                <a:spcPct val="90000"/>
              </a:lnSpc>
              <a:tabLst>
                <a:tab pos="333358" algn="l"/>
                <a:tab pos="742913" algn="l"/>
              </a:tabLst>
            </a:pPr>
            <a:r>
              <a:rPr lang="it-IT" altLang="en-US" sz="2800" dirty="0"/>
              <a:t>All’equilibrio di Nash entrambi gli oligopolisti produrranno di più –  e quindi guadagneranno di meno – che in caso di collusione.  </a:t>
            </a:r>
          </a:p>
          <a:p>
            <a:pPr eaLnBrk="1" hangingPunct="1">
              <a:lnSpc>
                <a:spcPct val="90000"/>
              </a:lnSpc>
              <a:tabLst>
                <a:tab pos="333358" algn="l"/>
                <a:tab pos="742913" algn="l"/>
              </a:tabLst>
            </a:pPr>
            <a:r>
              <a:rPr lang="it-IT" altLang="en-US" sz="2800" dirty="0"/>
              <a:t>Se le imprese partecipanti sono tante, se il monitoraggio è difficile e se non esistono barriere all’entrata è invece più difficile che l’accordo resista nel tempo.</a:t>
            </a:r>
          </a:p>
        </p:txBody>
      </p:sp>
    </p:spTree>
    <p:extLst>
      <p:ext uri="{BB962C8B-B14F-4D97-AF65-F5344CB8AC3E}">
        <p14:creationId xmlns:p14="http://schemas.microsoft.com/office/powerpoint/2010/main" val="155763613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29069">
                                            <p:txEl>
                                              <p:pRg st="1" end="1"/>
                                            </p:txEl>
                                          </p:spTgt>
                                        </p:tgtEl>
                                        <p:attrNameLst>
                                          <p:attrName>style.visibility</p:attrName>
                                        </p:attrNameLst>
                                      </p:cBhvr>
                                      <p:to>
                                        <p:strVal val="visible"/>
                                      </p:to>
                                    </p:set>
                                    <p:animEffect transition="in" filter="wipe(left)">
                                      <p:cBhvr>
                                        <p:cTn id="7" dur="500"/>
                                        <p:tgtEl>
                                          <p:spTgt spid="42906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29069">
                                            <p:txEl>
                                              <p:pRg st="2" end="2"/>
                                            </p:txEl>
                                          </p:spTgt>
                                        </p:tgtEl>
                                        <p:attrNameLst>
                                          <p:attrName>style.visibility</p:attrName>
                                        </p:attrNameLst>
                                      </p:cBhvr>
                                      <p:to>
                                        <p:strVal val="visible"/>
                                      </p:to>
                                    </p:set>
                                    <p:animEffect transition="in" filter="wipe(left)">
                                      <p:cBhvr>
                                        <p:cTn id="12" dur="500"/>
                                        <p:tgtEl>
                                          <p:spTgt spid="42906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29069">
                                            <p:txEl>
                                              <p:pRg st="3" end="3"/>
                                            </p:txEl>
                                          </p:spTgt>
                                        </p:tgtEl>
                                        <p:attrNameLst>
                                          <p:attrName>style.visibility</p:attrName>
                                        </p:attrNameLst>
                                      </p:cBhvr>
                                      <p:to>
                                        <p:strVal val="visible"/>
                                      </p:to>
                                    </p:set>
                                    <p:animEffect transition="in" filter="wipe(left)">
                                      <p:cBhvr>
                                        <p:cTn id="17" dur="500"/>
                                        <p:tgtEl>
                                          <p:spTgt spid="42906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29069">
                                            <p:txEl>
                                              <p:pRg st="4" end="4"/>
                                            </p:txEl>
                                          </p:spTgt>
                                        </p:tgtEl>
                                        <p:attrNameLst>
                                          <p:attrName>style.visibility</p:attrName>
                                        </p:attrNameLst>
                                      </p:cBhvr>
                                      <p:to>
                                        <p:strVal val="visible"/>
                                      </p:to>
                                    </p:set>
                                    <p:animEffect transition="in" filter="wipe(left)">
                                      <p:cBhvr>
                                        <p:cTn id="22" dur="500"/>
                                        <p:tgtEl>
                                          <p:spTgt spid="42906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9069" grpId="0" uiExpand="1" build="p"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781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8"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19"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47820" name="Rectangle 12"/>
          <p:cNvSpPr>
            <a:spLocks noGrp="1" noChangeArrowheads="1"/>
          </p:cNvSpPr>
          <p:nvPr>
            <p:ph type="title"/>
          </p:nvPr>
        </p:nvSpPr>
        <p:spPr>
          <a:xfrm>
            <a:off x="1524000" y="152400"/>
            <a:ext cx="9144000" cy="6858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a:t>La politica economica e l’oligopolio</a:t>
            </a:r>
          </a:p>
        </p:txBody>
      </p:sp>
      <p:sp>
        <p:nvSpPr>
          <p:cNvPr id="431117" name="Rectangle 13"/>
          <p:cNvSpPr>
            <a:spLocks noGrp="1" noChangeArrowheads="1"/>
          </p:cNvSpPr>
          <p:nvPr>
            <p:ph type="body" idx="1"/>
          </p:nvPr>
        </p:nvSpPr>
        <p:spPr>
          <a:xfrm>
            <a:off x="94268" y="1066808"/>
            <a:ext cx="11858920" cy="5063648"/>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2913" algn="l"/>
              </a:tabLst>
            </a:pPr>
            <a:r>
              <a:rPr lang="it-IT" altLang="en-US" sz="2800" dirty="0"/>
              <a:t>La collusione tra oligopolisti è “socialmente” desiderabile per gli oligopolisti, ma </a:t>
            </a:r>
            <a:r>
              <a:rPr lang="it-IT" altLang="en-US" sz="2800" u="sng" dirty="0"/>
              <a:t>non</a:t>
            </a:r>
            <a:r>
              <a:rPr lang="it-IT" altLang="en-US" sz="2800" dirty="0"/>
              <a:t> per la società nel suo complesso dato che determina un esito identico a quello di monopolio.</a:t>
            </a:r>
          </a:p>
          <a:p>
            <a:pPr eaLnBrk="1" hangingPunct="1">
              <a:lnSpc>
                <a:spcPct val="90000"/>
              </a:lnSpc>
              <a:tabLst>
                <a:tab pos="333358" algn="l"/>
                <a:tab pos="742913" algn="l"/>
              </a:tabLst>
            </a:pPr>
            <a:r>
              <a:rPr lang="it-IT" altLang="en-US" sz="2800" dirty="0"/>
              <a:t>Dal punto di vista del </a:t>
            </a:r>
            <a:r>
              <a:rPr lang="it-IT" altLang="en-US" sz="2800" u="sng" dirty="0"/>
              <a:t>benessere sociale</a:t>
            </a:r>
            <a:r>
              <a:rPr lang="it-IT" altLang="en-US" sz="2800" dirty="0"/>
              <a:t> è ovviamente meglio che gli oligopolisti competano tra loro e pervengano all’equilibrio di Nash.</a:t>
            </a:r>
          </a:p>
          <a:p>
            <a:pPr eaLnBrk="1" hangingPunct="1">
              <a:lnSpc>
                <a:spcPct val="90000"/>
              </a:lnSpc>
              <a:tabLst>
                <a:tab pos="333358" algn="l"/>
                <a:tab pos="742913" algn="l"/>
              </a:tabLst>
            </a:pPr>
            <a:r>
              <a:rPr lang="it-IT" altLang="en-US" sz="2800" dirty="0"/>
              <a:t>In tutto il mondo, le </a:t>
            </a:r>
            <a:r>
              <a:rPr lang="it-IT" altLang="en-US" sz="2800" dirty="0">
                <a:solidFill>
                  <a:srgbClr val="FF0000"/>
                </a:solidFill>
              </a:rPr>
              <a:t>norme antitrust</a:t>
            </a:r>
            <a:r>
              <a:rPr lang="it-IT" altLang="en-US" sz="2800" dirty="0"/>
              <a:t> vietano espressamente qualsiasi accordo tra imprese volto a spartirsi il mercato e/o a raggiungere un esito di monopolio. </a:t>
            </a:r>
          </a:p>
          <a:p>
            <a:pPr eaLnBrk="1" hangingPunct="1">
              <a:lnSpc>
                <a:spcPct val="90000"/>
              </a:lnSpc>
              <a:tabLst>
                <a:tab pos="333358" algn="l"/>
                <a:tab pos="742913" algn="l"/>
              </a:tabLst>
            </a:pPr>
            <a:r>
              <a:rPr lang="it-IT" altLang="en-US" sz="2800" dirty="0"/>
              <a:t>Non è detto però che dietro un comportamento </a:t>
            </a:r>
            <a:r>
              <a:rPr lang="it-IT" altLang="en-US" sz="2800" u="sng" dirty="0"/>
              <a:t>oggettivamente</a:t>
            </a:r>
            <a:r>
              <a:rPr lang="it-IT" altLang="en-US" sz="2800" dirty="0"/>
              <a:t> collusivo vi sia un vero accordo e non la mera applicazione da parte di ciascuna impresa della razionalità economica. Si può dimostrare infatti che, sotto determinate condizioni (in particolare, la ripetizione del gioco), cooperare può essere l’esito </a:t>
            </a:r>
            <a:r>
              <a:rPr lang="it-IT" altLang="en-US" sz="2800" u="sng" dirty="0"/>
              <a:t>individualmente razionale</a:t>
            </a:r>
            <a:r>
              <a:rPr lang="it-IT" altLang="en-US" sz="2800" dirty="0"/>
              <a:t> anche senza un accordo esplicito e vincolante.</a:t>
            </a:r>
          </a:p>
        </p:txBody>
      </p:sp>
    </p:spTree>
    <p:extLst>
      <p:ext uri="{BB962C8B-B14F-4D97-AF65-F5344CB8AC3E}">
        <p14:creationId xmlns:p14="http://schemas.microsoft.com/office/powerpoint/2010/main" val="1258539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1117">
                                            <p:txEl>
                                              <p:pRg st="2" end="2"/>
                                            </p:txEl>
                                          </p:spTgt>
                                        </p:tgtEl>
                                        <p:attrNameLst>
                                          <p:attrName>style.visibility</p:attrName>
                                        </p:attrNameLst>
                                      </p:cBhvr>
                                      <p:to>
                                        <p:strVal val="visible"/>
                                      </p:to>
                                    </p:set>
                                    <p:animEffect transition="in" filter="wipe(left)">
                                      <p:cBhvr>
                                        <p:cTn id="7" dur="500"/>
                                        <p:tgtEl>
                                          <p:spTgt spid="43111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31117">
                                            <p:txEl>
                                              <p:pRg st="3" end="3"/>
                                            </p:txEl>
                                          </p:spTgt>
                                        </p:tgtEl>
                                        <p:attrNameLst>
                                          <p:attrName>style.visibility</p:attrName>
                                        </p:attrNameLst>
                                      </p:cBhvr>
                                      <p:to>
                                        <p:strVal val="visible"/>
                                      </p:to>
                                    </p:set>
                                    <p:animEffect transition="in" filter="wipe(left)">
                                      <p:cBhvr>
                                        <p:cTn id="12" dur="500"/>
                                        <p:tgtEl>
                                          <p:spTgt spid="43111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17" grpId="0" build="p"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1752600" y="228600"/>
            <a:ext cx="8686800" cy="914400"/>
          </a:xfrm>
        </p:spPr>
        <p:txBody>
          <a:bodyPr/>
          <a:lstStyle/>
          <a:p>
            <a:pPr eaLnBrk="1" hangingPunct="1"/>
            <a:r>
              <a:rPr lang="it-IT" altLang="en-US"/>
              <a:t>Due problemi per il diritto antitrust</a:t>
            </a:r>
          </a:p>
        </p:txBody>
      </p:sp>
      <p:sp>
        <p:nvSpPr>
          <p:cNvPr id="249859" name="Rectangle 3"/>
          <p:cNvSpPr>
            <a:spLocks noGrp="1" noChangeArrowheads="1"/>
          </p:cNvSpPr>
          <p:nvPr>
            <p:ph type="body" idx="1"/>
          </p:nvPr>
        </p:nvSpPr>
        <p:spPr>
          <a:xfrm>
            <a:off x="131976" y="1219201"/>
            <a:ext cx="11868347" cy="4352041"/>
          </a:xfrm>
        </p:spPr>
        <p:txBody>
          <a:bodyPr/>
          <a:lstStyle/>
          <a:p>
            <a:pPr eaLnBrk="1" hangingPunct="1">
              <a:lnSpc>
                <a:spcPct val="90000"/>
              </a:lnSpc>
            </a:pPr>
            <a:r>
              <a:rPr lang="it-IT" altLang="en-US" sz="2800" dirty="0"/>
              <a:t>Se, come abbiamo visto, la collusione </a:t>
            </a:r>
            <a:r>
              <a:rPr lang="it-IT" altLang="en-US" sz="2800" u="sng" dirty="0"/>
              <a:t>non</a:t>
            </a:r>
            <a:r>
              <a:rPr lang="it-IT" altLang="en-US" sz="2800" dirty="0"/>
              <a:t> è un equilibrio neppure nel semplice caso di duopolio (figuriamoci quando le imprese sono tre o più…), a che servono i divieti antitrust in tema di accordi collusivi?</a:t>
            </a:r>
          </a:p>
          <a:p>
            <a:pPr eaLnBrk="1" hangingPunct="1">
              <a:lnSpc>
                <a:spcPct val="90000"/>
              </a:lnSpc>
            </a:pPr>
            <a:r>
              <a:rPr lang="it-IT" altLang="en-US" sz="2800" dirty="0"/>
              <a:t>Se un comportamento </a:t>
            </a:r>
            <a:r>
              <a:rPr lang="it-IT" altLang="en-US" sz="2800" u="sng" dirty="0"/>
              <a:t>di fatto</a:t>
            </a:r>
            <a:r>
              <a:rPr lang="it-IT" altLang="en-US" sz="2800" dirty="0"/>
              <a:t> collusivo scaturisce dal ragionamento indipendente delle singole imprese, senza alcun accordo tra le stesse, il diritto antitrust deve intervenire o no? </a:t>
            </a:r>
          </a:p>
          <a:p>
            <a:pPr lvl="1" eaLnBrk="1" hangingPunct="1">
              <a:lnSpc>
                <a:spcPct val="90000"/>
              </a:lnSpc>
            </a:pPr>
            <a:r>
              <a:rPr lang="it-IT" altLang="en-US" dirty="0"/>
              <a:t>Ovvero: va condannato </a:t>
            </a:r>
            <a:r>
              <a:rPr lang="it-IT" altLang="en-US" i="1" dirty="0"/>
              <a:t>l’esito </a:t>
            </a:r>
            <a:r>
              <a:rPr lang="it-IT" altLang="en-US" dirty="0"/>
              <a:t>collusivo del mercato oppure </a:t>
            </a:r>
            <a:r>
              <a:rPr lang="it-IT" altLang="en-US" i="1" dirty="0"/>
              <a:t>l’accordo</a:t>
            </a:r>
            <a:r>
              <a:rPr lang="it-IT" altLang="en-US" dirty="0"/>
              <a:t> collusivo tra le imprese? Mi basta osservare una performance di mercato oggettivamente monopolistica per sanzionare le imprese che la determinano oppure devo anche riscontrare l’esplicita volontà collusiva delle stesse? </a:t>
            </a:r>
          </a:p>
        </p:txBody>
      </p:sp>
    </p:spTree>
    <p:extLst>
      <p:ext uri="{BB962C8B-B14F-4D97-AF65-F5344CB8AC3E}">
        <p14:creationId xmlns:p14="http://schemas.microsoft.com/office/powerpoint/2010/main" val="3728899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985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98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1906"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07"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08"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09"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0"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1"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2"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3"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4" name="Rectangle 10"/>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5" name="Rectangle 11"/>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251916" name="Rectangle 12"/>
          <p:cNvSpPr>
            <a:spLocks noGrp="1" noChangeArrowheads="1"/>
          </p:cNvSpPr>
          <p:nvPr>
            <p:ph type="title"/>
          </p:nvPr>
        </p:nvSpPr>
        <p:spPr>
          <a:xfrm>
            <a:off x="1523999" y="97575"/>
            <a:ext cx="9144000" cy="5334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Come può emergere la cooperazione?</a:t>
            </a:r>
          </a:p>
        </p:txBody>
      </p:sp>
      <p:sp>
        <p:nvSpPr>
          <p:cNvPr id="435213" name="Rectangle 13"/>
          <p:cNvSpPr>
            <a:spLocks noGrp="1" noChangeArrowheads="1"/>
          </p:cNvSpPr>
          <p:nvPr>
            <p:ph type="body" idx="1"/>
          </p:nvPr>
        </p:nvSpPr>
        <p:spPr>
          <a:xfrm>
            <a:off x="124121" y="612120"/>
            <a:ext cx="11943761" cy="6080125"/>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pPr>
            <a:r>
              <a:rPr lang="it-IT" altLang="en-US" sz="2400" dirty="0"/>
              <a:t>L’esito del gioco del duopolio sembra confutare la “mano invisibile” di Smith: la razionalità individuale </a:t>
            </a:r>
            <a:r>
              <a:rPr lang="it-IT" altLang="en-US" sz="2400" u="sng" dirty="0"/>
              <a:t>non</a:t>
            </a:r>
            <a:r>
              <a:rPr lang="it-IT" altLang="en-US" sz="2400" dirty="0"/>
              <a:t> conduce all’esito “socialmente” ottimale.</a:t>
            </a:r>
          </a:p>
          <a:p>
            <a:pPr lvl="1" eaLnBrk="1" hangingPunct="1">
              <a:lnSpc>
                <a:spcPct val="90000"/>
              </a:lnSpc>
            </a:pPr>
            <a:r>
              <a:rPr lang="it-IT" altLang="en-US" sz="2000" dirty="0"/>
              <a:t>Di nuovo, “socialmente” significa qui “dal punto di vista dei giocatori”.</a:t>
            </a:r>
          </a:p>
          <a:p>
            <a:pPr eaLnBrk="1" hangingPunct="1">
              <a:lnSpc>
                <a:spcPct val="90000"/>
              </a:lnSpc>
            </a:pPr>
            <a:r>
              <a:rPr lang="it-IT" altLang="en-US" sz="2400" dirty="0"/>
              <a:t>Tuttavia, in molti casi reali di interazione strategica, i giocatori non giocano tra loro una sola “partita”, ma più “partite” successive.</a:t>
            </a:r>
            <a:endParaRPr lang="it-IT" altLang="en-US" sz="2800" dirty="0"/>
          </a:p>
          <a:p>
            <a:pPr eaLnBrk="1" hangingPunct="1">
              <a:lnSpc>
                <a:spcPct val="90000"/>
              </a:lnSpc>
            </a:pPr>
            <a:r>
              <a:rPr lang="it-IT" altLang="en-US" sz="2400" dirty="0"/>
              <a:t>La </a:t>
            </a:r>
            <a:r>
              <a:rPr lang="it-IT" altLang="en-US" sz="2400" dirty="0">
                <a:solidFill>
                  <a:srgbClr val="FF0000"/>
                </a:solidFill>
              </a:rPr>
              <a:t>ripetizione del gioco</a:t>
            </a:r>
            <a:r>
              <a:rPr lang="it-IT" altLang="en-US" sz="2400" dirty="0"/>
              <a:t> può favorire la cooperazione (</a:t>
            </a:r>
            <a:r>
              <a:rPr lang="it-IT" altLang="en-US" sz="2400" dirty="0" err="1"/>
              <a:t>Aumann</a:t>
            </a:r>
            <a:r>
              <a:rPr lang="it-IT" altLang="en-US" sz="2400" dirty="0"/>
              <a:t> 1959):</a:t>
            </a:r>
            <a:endParaRPr lang="it-IT" altLang="en-US" sz="2800" dirty="0"/>
          </a:p>
          <a:p>
            <a:pPr lvl="1" eaLnBrk="1" hangingPunct="1">
              <a:lnSpc>
                <a:spcPct val="90000"/>
              </a:lnSpc>
            </a:pPr>
            <a:r>
              <a:rPr lang="it-IT" altLang="en-US" sz="2400" dirty="0">
                <a:solidFill>
                  <a:srgbClr val="FF0000"/>
                </a:solidFill>
              </a:rPr>
              <a:t>Nash-</a:t>
            </a:r>
            <a:r>
              <a:rPr lang="it-IT" altLang="en-US" sz="2400" dirty="0" err="1">
                <a:solidFill>
                  <a:srgbClr val="FF0000"/>
                </a:solidFill>
              </a:rPr>
              <a:t>reversion</a:t>
            </a:r>
            <a:r>
              <a:rPr lang="it-IT" altLang="en-US" sz="2400" dirty="0">
                <a:solidFill>
                  <a:srgbClr val="FF0000"/>
                </a:solidFill>
              </a:rPr>
              <a:t> </a:t>
            </a:r>
            <a:r>
              <a:rPr lang="it-IT" altLang="en-US" sz="2400" dirty="0" err="1">
                <a:solidFill>
                  <a:srgbClr val="FF0000"/>
                </a:solidFill>
              </a:rPr>
              <a:t>strategy</a:t>
            </a:r>
            <a:r>
              <a:rPr lang="it-IT" altLang="en-US" sz="2400" dirty="0"/>
              <a:t>: inizia cooperando e se il rivale devia puniscilo giocando </a:t>
            </a:r>
            <a:r>
              <a:rPr lang="it-IT" altLang="en-US" sz="2400" u="sng" dirty="0"/>
              <a:t>per sempre</a:t>
            </a:r>
            <a:r>
              <a:rPr lang="it-IT" altLang="en-US" sz="2400" dirty="0"/>
              <a:t> la strategia di equilibrio di Nash.</a:t>
            </a:r>
          </a:p>
          <a:p>
            <a:pPr lvl="2" eaLnBrk="1" hangingPunct="1">
              <a:lnSpc>
                <a:spcPct val="90000"/>
              </a:lnSpc>
            </a:pPr>
            <a:r>
              <a:rPr lang="it-IT" altLang="en-US" sz="2000" dirty="0"/>
              <a:t>Se le imprese danno abbastanza peso ai profitti delle future “partite”, questa strategia conduce alla cooperazione. Ma conviene punire per sempre il rivale?</a:t>
            </a:r>
          </a:p>
          <a:p>
            <a:pPr lvl="1" eaLnBrk="1" hangingPunct="1">
              <a:lnSpc>
                <a:spcPct val="90000"/>
              </a:lnSpc>
            </a:pPr>
            <a:r>
              <a:rPr lang="it-IT" altLang="en-US" sz="2400" dirty="0" err="1">
                <a:solidFill>
                  <a:srgbClr val="FF0000"/>
                </a:solidFill>
              </a:rPr>
              <a:t>Tit</a:t>
            </a:r>
            <a:r>
              <a:rPr lang="it-IT" altLang="en-US" sz="2400" dirty="0">
                <a:solidFill>
                  <a:srgbClr val="FF0000"/>
                </a:solidFill>
              </a:rPr>
              <a:t>-for-</a:t>
            </a:r>
            <a:r>
              <a:rPr lang="it-IT" altLang="en-US" sz="2400" dirty="0" err="1">
                <a:solidFill>
                  <a:srgbClr val="FF0000"/>
                </a:solidFill>
              </a:rPr>
              <a:t>tat</a:t>
            </a:r>
            <a:r>
              <a:rPr lang="it-IT" altLang="en-US" sz="2400" dirty="0">
                <a:solidFill>
                  <a:srgbClr val="FF0000"/>
                </a:solidFill>
              </a:rPr>
              <a:t> </a:t>
            </a:r>
            <a:r>
              <a:rPr lang="it-IT" altLang="en-US" sz="2400" dirty="0" err="1">
                <a:solidFill>
                  <a:srgbClr val="FF0000"/>
                </a:solidFill>
              </a:rPr>
              <a:t>strategy</a:t>
            </a:r>
            <a:r>
              <a:rPr lang="it-IT" altLang="en-US" sz="2400" dirty="0"/>
              <a:t>: inizia cooperando e fa sempre ciò che il rivale ha fatto nella mossa precedente.</a:t>
            </a:r>
          </a:p>
          <a:p>
            <a:pPr lvl="2" eaLnBrk="1" hangingPunct="1">
              <a:lnSpc>
                <a:spcPct val="90000"/>
              </a:lnSpc>
            </a:pPr>
            <a:r>
              <a:rPr lang="it-IT" altLang="en-US" sz="2000" dirty="0"/>
              <a:t>Dato che punire per sempre la deviazione non conviene a nessuno, è meglio perdonare il rivale se questi dà segno di voler ripristinare la cooperazione.</a:t>
            </a:r>
          </a:p>
          <a:p>
            <a:pPr lvl="2" eaLnBrk="1" hangingPunct="1">
              <a:lnSpc>
                <a:spcPct val="90000"/>
              </a:lnSpc>
            </a:pPr>
            <a:r>
              <a:rPr lang="it-IT" altLang="en-US" sz="2000" dirty="0"/>
              <a:t>E’ la strategia alla base della c.d. “legge del taglione” o “occhio per occhio”.</a:t>
            </a:r>
          </a:p>
          <a:p>
            <a:pPr eaLnBrk="1" hangingPunct="1">
              <a:lnSpc>
                <a:spcPct val="90000"/>
              </a:lnSpc>
            </a:pPr>
            <a:r>
              <a:rPr lang="it-IT" altLang="en-US" sz="2400" dirty="0"/>
              <a:t>Smith quindi aveva ragione: la razionalità individuale conduce davvero all’esito socialmente ottimale (per i giocatori!), solo che serve un’interazione </a:t>
            </a:r>
            <a:r>
              <a:rPr lang="it-IT" altLang="en-US" sz="2400" u="sng" dirty="0"/>
              <a:t>ripetuta</a:t>
            </a:r>
            <a:r>
              <a:rPr lang="it-IT" altLang="en-US" sz="2400" dirty="0">
                <a:sym typeface="Symbol" panose="05050102010706020507" pitchFamily="18" charset="2"/>
              </a:rPr>
              <a:t>, non occasionale (</a:t>
            </a:r>
            <a:r>
              <a:rPr lang="it-IT" altLang="en-US" sz="2400" i="1" dirty="0">
                <a:sym typeface="Symbol" panose="05050102010706020507" pitchFamily="18" charset="2"/>
              </a:rPr>
              <a:t>one </a:t>
            </a:r>
            <a:r>
              <a:rPr lang="it-IT" altLang="en-US" sz="2400" i="1" dirty="0" err="1">
                <a:sym typeface="Symbol" panose="05050102010706020507" pitchFamily="18" charset="2"/>
              </a:rPr>
              <a:t>shot</a:t>
            </a:r>
            <a:r>
              <a:rPr lang="it-IT" altLang="en-US" sz="2400" dirty="0">
                <a:sym typeface="Symbol" panose="05050102010706020507" pitchFamily="18" charset="2"/>
              </a:rPr>
              <a:t>).</a:t>
            </a:r>
          </a:p>
        </p:txBody>
      </p:sp>
    </p:spTree>
    <p:extLst>
      <p:ext uri="{BB962C8B-B14F-4D97-AF65-F5344CB8AC3E}">
        <p14:creationId xmlns:p14="http://schemas.microsoft.com/office/powerpoint/2010/main" val="231111280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5213">
                                            <p:txEl>
                                              <p:pRg st="2" end="2"/>
                                            </p:txEl>
                                          </p:spTgt>
                                        </p:tgtEl>
                                        <p:attrNameLst>
                                          <p:attrName>style.visibility</p:attrName>
                                        </p:attrNameLst>
                                      </p:cBhvr>
                                      <p:to>
                                        <p:strVal val="visible"/>
                                      </p:to>
                                    </p:set>
                                    <p:animEffect transition="in" filter="wipe(left)">
                                      <p:cBhvr>
                                        <p:cTn id="7" dur="500"/>
                                        <p:tgtEl>
                                          <p:spTgt spid="43521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35213">
                                            <p:txEl>
                                              <p:pRg st="3" end="3"/>
                                            </p:txEl>
                                          </p:spTgt>
                                        </p:tgtEl>
                                        <p:attrNameLst>
                                          <p:attrName>style.visibility</p:attrName>
                                        </p:attrNameLst>
                                      </p:cBhvr>
                                      <p:to>
                                        <p:strVal val="visible"/>
                                      </p:to>
                                    </p:set>
                                    <p:animEffect transition="in" filter="wipe(left)">
                                      <p:cBhvr>
                                        <p:cTn id="12" dur="500"/>
                                        <p:tgtEl>
                                          <p:spTgt spid="435213">
                                            <p:txEl>
                                              <p:pRg st="3" end="3"/>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435213">
                                            <p:txEl>
                                              <p:pRg st="4" end="4"/>
                                            </p:txEl>
                                          </p:spTgt>
                                        </p:tgtEl>
                                        <p:attrNameLst>
                                          <p:attrName>style.visibility</p:attrName>
                                        </p:attrNameLst>
                                      </p:cBhvr>
                                      <p:to>
                                        <p:strVal val="visible"/>
                                      </p:to>
                                    </p:set>
                                    <p:animEffect transition="in" filter="wipe(left)">
                                      <p:cBhvr>
                                        <p:cTn id="15" dur="500"/>
                                        <p:tgtEl>
                                          <p:spTgt spid="435213">
                                            <p:txEl>
                                              <p:pRg st="4" end="4"/>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435213">
                                            <p:txEl>
                                              <p:pRg st="5" end="5"/>
                                            </p:txEl>
                                          </p:spTgt>
                                        </p:tgtEl>
                                        <p:attrNameLst>
                                          <p:attrName>style.visibility</p:attrName>
                                        </p:attrNameLst>
                                      </p:cBhvr>
                                      <p:to>
                                        <p:strVal val="visible"/>
                                      </p:to>
                                    </p:set>
                                    <p:animEffect transition="in" filter="wipe(left)">
                                      <p:cBhvr>
                                        <p:cTn id="18" dur="500"/>
                                        <p:tgtEl>
                                          <p:spTgt spid="43521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435213">
                                            <p:txEl>
                                              <p:pRg st="6" end="6"/>
                                            </p:txEl>
                                          </p:spTgt>
                                        </p:tgtEl>
                                        <p:attrNameLst>
                                          <p:attrName>style.visibility</p:attrName>
                                        </p:attrNameLst>
                                      </p:cBhvr>
                                      <p:to>
                                        <p:strVal val="visible"/>
                                      </p:to>
                                    </p:set>
                                    <p:animEffect transition="in" filter="wipe(left)">
                                      <p:cBhvr>
                                        <p:cTn id="23" dur="500"/>
                                        <p:tgtEl>
                                          <p:spTgt spid="435213">
                                            <p:txEl>
                                              <p:pRg st="6" end="6"/>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435213">
                                            <p:txEl>
                                              <p:pRg st="7" end="7"/>
                                            </p:txEl>
                                          </p:spTgt>
                                        </p:tgtEl>
                                        <p:attrNameLst>
                                          <p:attrName>style.visibility</p:attrName>
                                        </p:attrNameLst>
                                      </p:cBhvr>
                                      <p:to>
                                        <p:strVal val="visible"/>
                                      </p:to>
                                    </p:set>
                                    <p:animEffect transition="in" filter="wipe(left)">
                                      <p:cBhvr>
                                        <p:cTn id="26" dur="500"/>
                                        <p:tgtEl>
                                          <p:spTgt spid="435213">
                                            <p:txEl>
                                              <p:pRg st="7" end="7"/>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435213">
                                            <p:txEl>
                                              <p:pRg st="8" end="8"/>
                                            </p:txEl>
                                          </p:spTgt>
                                        </p:tgtEl>
                                        <p:attrNameLst>
                                          <p:attrName>style.visibility</p:attrName>
                                        </p:attrNameLst>
                                      </p:cBhvr>
                                      <p:to>
                                        <p:strVal val="visible"/>
                                      </p:to>
                                    </p:set>
                                    <p:animEffect transition="in" filter="wipe(left)">
                                      <p:cBhvr>
                                        <p:cTn id="29" dur="500"/>
                                        <p:tgtEl>
                                          <p:spTgt spid="435213">
                                            <p:txEl>
                                              <p:pRg st="8" end="8"/>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435213">
                                            <p:txEl>
                                              <p:pRg st="9" end="9"/>
                                            </p:txEl>
                                          </p:spTgt>
                                        </p:tgtEl>
                                        <p:attrNameLst>
                                          <p:attrName>style.visibility</p:attrName>
                                        </p:attrNameLst>
                                      </p:cBhvr>
                                      <p:to>
                                        <p:strVal val="visible"/>
                                      </p:to>
                                    </p:set>
                                    <p:animEffect transition="in" filter="wipe(left)">
                                      <p:cBhvr>
                                        <p:cTn id="34" dur="500"/>
                                        <p:tgtEl>
                                          <p:spTgt spid="43521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13" grpId="0" uiExpand="1" build="p"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2208213" y="7"/>
            <a:ext cx="7772400" cy="720725"/>
          </a:xfrm>
        </p:spPr>
        <p:txBody>
          <a:bodyPr/>
          <a:lstStyle/>
          <a:p>
            <a:pPr eaLnBrk="1" hangingPunct="1"/>
            <a:r>
              <a:rPr lang="it-IT" altLang="en-US"/>
              <a:t>Cooperare è efficiente?</a:t>
            </a:r>
          </a:p>
        </p:txBody>
      </p:sp>
      <p:sp>
        <p:nvSpPr>
          <p:cNvPr id="253955" name="Rectangle 3"/>
          <p:cNvSpPr>
            <a:spLocks noGrp="1" noChangeArrowheads="1"/>
          </p:cNvSpPr>
          <p:nvPr>
            <p:ph type="body" idx="1"/>
          </p:nvPr>
        </p:nvSpPr>
        <p:spPr>
          <a:xfrm>
            <a:off x="127821" y="692156"/>
            <a:ext cx="11847871" cy="5831192"/>
          </a:xfrm>
        </p:spPr>
        <p:txBody>
          <a:bodyPr/>
          <a:lstStyle/>
          <a:p>
            <a:pPr eaLnBrk="1" hangingPunct="1">
              <a:lnSpc>
                <a:spcPct val="80000"/>
              </a:lnSpc>
            </a:pPr>
            <a:r>
              <a:rPr lang="it-IT" altLang="en-US" sz="2400" dirty="0"/>
              <a:t>La dimostrazione precedente (= la ripetizione dell’interazione agevola la cooperazione tra giocatori) si presta a </a:t>
            </a:r>
            <a:r>
              <a:rPr lang="it-IT" altLang="en-US" sz="2400" u="sng" dirty="0"/>
              <a:t>due interpretazioni</a:t>
            </a:r>
            <a:r>
              <a:rPr lang="it-IT" altLang="en-US" sz="2400" dirty="0"/>
              <a:t>, una negativa ed una positiva dal punto di vista del benessere sociale.</a:t>
            </a:r>
          </a:p>
          <a:p>
            <a:pPr eaLnBrk="1" hangingPunct="1">
              <a:lnSpc>
                <a:spcPct val="80000"/>
              </a:lnSpc>
            </a:pPr>
            <a:r>
              <a:rPr lang="it-IT" altLang="en-US" sz="2400" dirty="0"/>
              <a:t>L’interpretazione </a:t>
            </a:r>
            <a:r>
              <a:rPr lang="it-IT" altLang="en-US" sz="2400" u="sng" dirty="0"/>
              <a:t>negativa</a:t>
            </a:r>
            <a:r>
              <a:rPr lang="it-IT" altLang="en-US" sz="2400" dirty="0"/>
              <a:t> è per il caso specifico dell’</a:t>
            </a:r>
            <a:r>
              <a:rPr lang="it-IT" altLang="en-US" sz="2400" u="sng" dirty="0"/>
              <a:t>oligopolio</a:t>
            </a:r>
            <a:r>
              <a:rPr lang="it-IT" altLang="en-US" sz="2400" dirty="0"/>
              <a:t>. E’ chiaro che se i duopolisti riescono a cooperare (= colludere), il loro benessere privato </a:t>
            </a:r>
            <a:r>
              <a:rPr lang="it-IT" altLang="en-US" sz="2400" u="sng" dirty="0"/>
              <a:t>aumenta</a:t>
            </a:r>
            <a:r>
              <a:rPr lang="it-IT" altLang="en-US" sz="2400" dirty="0"/>
              <a:t>, ma il benessere sociale </a:t>
            </a:r>
            <a:r>
              <a:rPr lang="it-IT" altLang="en-US" sz="2400" u="sng" dirty="0"/>
              <a:t>diminuisce</a:t>
            </a:r>
            <a:r>
              <a:rPr lang="it-IT" altLang="en-US" sz="2400" dirty="0"/>
              <a:t> perché sul mercato prezzo e quantità saranno quelli di monopolio congiunto.</a:t>
            </a:r>
          </a:p>
          <a:p>
            <a:pPr lvl="1" eaLnBrk="1" hangingPunct="1">
              <a:lnSpc>
                <a:spcPct val="80000"/>
              </a:lnSpc>
            </a:pPr>
            <a:r>
              <a:rPr lang="it-IT" altLang="en-US" sz="2400" dirty="0"/>
              <a:t>E’ questa possibilità di collusione “da interazione ripetuta” che giustifica l’illiceità dei cartelli e l’intervento antitrust a difesa della concorrenza.</a:t>
            </a:r>
          </a:p>
          <a:p>
            <a:pPr eaLnBrk="1" hangingPunct="1">
              <a:lnSpc>
                <a:spcPct val="80000"/>
              </a:lnSpc>
            </a:pPr>
            <a:r>
              <a:rPr lang="it-IT" altLang="en-US" sz="2400" dirty="0"/>
              <a:t>L’interpretazione </a:t>
            </a:r>
            <a:r>
              <a:rPr lang="it-IT" altLang="en-US" sz="2400" u="sng" dirty="0"/>
              <a:t>positiva</a:t>
            </a:r>
            <a:r>
              <a:rPr lang="it-IT" altLang="en-US" sz="2400" dirty="0"/>
              <a:t> si ha quando guardiamo al caso generale dello </a:t>
            </a:r>
            <a:r>
              <a:rPr lang="it-IT" altLang="en-US" sz="2400" u="sng" dirty="0"/>
              <a:t>scambio di mercato</a:t>
            </a:r>
            <a:r>
              <a:rPr lang="it-IT" altLang="en-US" sz="2400" dirty="0"/>
              <a:t>. La ripetizione dell’interazione agevola la cooperazione tra agenti economici, cioè un mercato in cui gli agenti non puntano ad ottenere solo il profitto </a:t>
            </a:r>
            <a:r>
              <a:rPr lang="it-IT" altLang="en-US" sz="2400" u="sng" dirty="0"/>
              <a:t>immediato</a:t>
            </a:r>
            <a:r>
              <a:rPr lang="it-IT" altLang="en-US" sz="2400" dirty="0"/>
              <a:t>, ingannando la controparte, ma mirano al profitto di </a:t>
            </a:r>
            <a:r>
              <a:rPr lang="it-IT" altLang="en-US" sz="2400" u="sng" dirty="0"/>
              <a:t>lungo periodo</a:t>
            </a:r>
            <a:r>
              <a:rPr lang="it-IT" altLang="en-US" sz="2400" dirty="0"/>
              <a:t> che deriva dal mantenimento nel tempo di relazioni economiche mutuamente soddisfacenti. Ciò aumenta il benessere sociale. </a:t>
            </a:r>
          </a:p>
          <a:p>
            <a:pPr lvl="1" eaLnBrk="1" hangingPunct="1">
              <a:lnSpc>
                <a:spcPct val="80000"/>
              </a:lnSpc>
            </a:pPr>
            <a:r>
              <a:rPr lang="it-IT" altLang="en-US" sz="2400" dirty="0"/>
              <a:t>Un ristoratore a chi offrirà il pesce migliore? Al cliente occasionale o a quello abituale?</a:t>
            </a:r>
          </a:p>
          <a:p>
            <a:pPr eaLnBrk="1" hangingPunct="1">
              <a:lnSpc>
                <a:spcPct val="80000"/>
              </a:lnSpc>
            </a:pPr>
            <a:r>
              <a:rPr lang="it-IT" altLang="en-US" sz="2400" dirty="0"/>
              <a:t>Quindi Smith, da buon filosofo morale, aveva visto giusto!</a:t>
            </a:r>
          </a:p>
        </p:txBody>
      </p:sp>
    </p:spTree>
    <p:extLst>
      <p:ext uri="{BB962C8B-B14F-4D97-AF65-F5344CB8AC3E}">
        <p14:creationId xmlns:p14="http://schemas.microsoft.com/office/powerpoint/2010/main" val="364342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395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395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395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5395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39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AC983D-E12E-4064-A6D0-8F4CA9F1DAA0}"/>
              </a:ext>
            </a:extLst>
          </p:cNvPr>
          <p:cNvSpPr>
            <a:spLocks noGrp="1"/>
          </p:cNvSpPr>
          <p:nvPr>
            <p:ph type="title"/>
          </p:nvPr>
        </p:nvSpPr>
        <p:spPr>
          <a:xfrm>
            <a:off x="818607" y="95795"/>
            <a:ext cx="10363200" cy="727165"/>
          </a:xfrm>
        </p:spPr>
        <p:txBody>
          <a:bodyPr/>
          <a:lstStyle/>
          <a:p>
            <a:r>
              <a:rPr lang="it-IT" dirty="0"/>
              <a:t>Competizione «spaziale» e minima differenziazione</a:t>
            </a:r>
          </a:p>
        </p:txBody>
      </p:sp>
      <p:sp>
        <p:nvSpPr>
          <p:cNvPr id="3" name="Segnaposto contenuto 2">
            <a:extLst>
              <a:ext uri="{FF2B5EF4-FFF2-40B4-BE49-F238E27FC236}">
                <a16:creationId xmlns:a16="http://schemas.microsoft.com/office/drawing/2014/main" id="{87D22C36-1975-449F-9CAC-F59D821DAA8C}"/>
              </a:ext>
            </a:extLst>
          </p:cNvPr>
          <p:cNvSpPr>
            <a:spLocks noGrp="1"/>
          </p:cNvSpPr>
          <p:nvPr>
            <p:ph idx="1"/>
          </p:nvPr>
        </p:nvSpPr>
        <p:spPr>
          <a:xfrm>
            <a:off x="0" y="822961"/>
            <a:ext cx="12192000" cy="6035041"/>
          </a:xfrm>
        </p:spPr>
        <p:txBody>
          <a:bodyPr/>
          <a:lstStyle/>
          <a:p>
            <a:r>
              <a:rPr lang="it-IT" sz="2400" dirty="0"/>
              <a:t>Due imprese vendono lo stesso prodotto allo stesso prezzo e competono tra loro solo in termini di posizione geografica nel mercato (p.e. lungo una strada).</a:t>
            </a:r>
          </a:p>
          <a:p>
            <a:r>
              <a:rPr lang="it-IT" sz="2400" dirty="0"/>
              <a:t>E’ il c.d. </a:t>
            </a:r>
            <a:r>
              <a:rPr lang="it-IT" sz="2400" dirty="0">
                <a:solidFill>
                  <a:srgbClr val="FF0000"/>
                </a:solidFill>
              </a:rPr>
              <a:t>modello di competizione spaziale di </a:t>
            </a:r>
            <a:r>
              <a:rPr lang="it-IT" sz="2400" dirty="0" err="1">
                <a:solidFill>
                  <a:srgbClr val="FF0000"/>
                </a:solidFill>
              </a:rPr>
              <a:t>Hotelling</a:t>
            </a:r>
            <a:r>
              <a:rPr lang="it-IT" sz="2400" dirty="0"/>
              <a:t>. Dove si collocheranno le imprese?</a:t>
            </a:r>
          </a:p>
          <a:p>
            <a:r>
              <a:rPr lang="it-IT" sz="2400" dirty="0"/>
              <a:t>Soluzione cooperativa: le imprese si accordano per dividersi il mercato (= la strada). L’accordo richiede che ciascuna si collochi a metà del rispettivo 50% del mercato. </a:t>
            </a:r>
          </a:p>
          <a:p>
            <a:pPr lvl="1"/>
            <a:r>
              <a:rPr lang="it-IT" sz="2000" dirty="0"/>
              <a:t>Questa è anche la soluzione «socialmente» efficiente, perché ciascun compratore non dovrà fare più di un quarto di strada per comprare il bene.</a:t>
            </a:r>
          </a:p>
          <a:p>
            <a:r>
              <a:rPr lang="it-IT" sz="2400" dirty="0"/>
              <a:t>Ma l’accordo non è un equilibrio: a ciascun impresa conviene deviare e spostarsi verso il centro del mercato (cioè verso il confine della propria metà) per «rubare» clienti all’altra.</a:t>
            </a:r>
          </a:p>
          <a:p>
            <a:r>
              <a:rPr lang="it-IT" sz="2400" dirty="0"/>
              <a:t>L’equilibrio non cooperativo si ha quando entrambe si collocano al centro del mercato. Questo risultato è noto come </a:t>
            </a:r>
            <a:r>
              <a:rPr lang="it-IT" sz="2400" dirty="0">
                <a:solidFill>
                  <a:srgbClr val="FF0000"/>
                </a:solidFill>
              </a:rPr>
              <a:t>principio di minima differenziazione spaziale</a:t>
            </a:r>
            <a:r>
              <a:rPr lang="it-IT" sz="2400" dirty="0"/>
              <a:t>.</a:t>
            </a:r>
          </a:p>
          <a:p>
            <a:r>
              <a:rPr lang="it-IT" sz="2400" dirty="0"/>
              <a:t>Esso spiega perché venditori di beni sui quali non si compete su prezzo e qualità (p.e. benzinai, panini, supermarket), si raggruppino tutti in zone limitate delle città o dei centri commerciali, invece di distribuirsi più uniformemente. </a:t>
            </a:r>
          </a:p>
          <a:p>
            <a:pPr lvl="1"/>
            <a:r>
              <a:rPr lang="it-IT" sz="2000" dirty="0"/>
              <a:t>E’ un esito socialmente NON efficiente: qualche cliente dovrà fare molta più strada per trovare un venditore.</a:t>
            </a:r>
          </a:p>
          <a:p>
            <a:endParaRPr lang="it-IT" dirty="0"/>
          </a:p>
          <a:p>
            <a:pPr marL="0" indent="0">
              <a:buNone/>
            </a:pPr>
            <a:endParaRPr lang="it-IT" dirty="0"/>
          </a:p>
        </p:txBody>
      </p:sp>
    </p:spTree>
    <p:extLst>
      <p:ext uri="{BB962C8B-B14F-4D97-AF65-F5344CB8AC3E}">
        <p14:creationId xmlns:p14="http://schemas.microsoft.com/office/powerpoint/2010/main" val="492534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Connettore diritto 2">
            <a:extLst>
              <a:ext uri="{FF2B5EF4-FFF2-40B4-BE49-F238E27FC236}">
                <a16:creationId xmlns:a16="http://schemas.microsoft.com/office/drawing/2014/main" id="{6306B4CF-711B-42CC-B8B3-EA63D7FADD67}"/>
              </a:ext>
            </a:extLst>
          </p:cNvPr>
          <p:cNvCxnSpPr>
            <a:cxnSpLocks/>
          </p:cNvCxnSpPr>
          <p:nvPr/>
        </p:nvCxnSpPr>
        <p:spPr bwMode="auto">
          <a:xfrm>
            <a:off x="1077884" y="1629295"/>
            <a:ext cx="10083339" cy="74815"/>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 name="Connettore diritto 4">
            <a:extLst>
              <a:ext uri="{FF2B5EF4-FFF2-40B4-BE49-F238E27FC236}">
                <a16:creationId xmlns:a16="http://schemas.microsoft.com/office/drawing/2014/main" id="{CCC31C5C-E8AA-464A-84F8-0E8326C9670A}"/>
              </a:ext>
            </a:extLst>
          </p:cNvPr>
          <p:cNvCxnSpPr>
            <a:cxnSpLocks/>
          </p:cNvCxnSpPr>
          <p:nvPr/>
        </p:nvCxnSpPr>
        <p:spPr bwMode="auto">
          <a:xfrm>
            <a:off x="6096000" y="1454727"/>
            <a:ext cx="0" cy="498764"/>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Connettore diritto 9">
            <a:extLst>
              <a:ext uri="{FF2B5EF4-FFF2-40B4-BE49-F238E27FC236}">
                <a16:creationId xmlns:a16="http://schemas.microsoft.com/office/drawing/2014/main" id="{60C7DBE2-BF12-4935-9B3B-B16B80BB1A09}"/>
              </a:ext>
            </a:extLst>
          </p:cNvPr>
          <p:cNvCxnSpPr>
            <a:cxnSpLocks/>
          </p:cNvCxnSpPr>
          <p:nvPr/>
        </p:nvCxnSpPr>
        <p:spPr bwMode="auto">
          <a:xfrm>
            <a:off x="8617527" y="1379914"/>
            <a:ext cx="0" cy="498764"/>
          </a:xfrm>
          <a:prstGeom prst="line">
            <a:avLst/>
          </a:prstGeom>
          <a:solidFill>
            <a:schemeClr val="accent1"/>
          </a:solidFill>
          <a:ln w="3810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Connettore diritto 10">
            <a:extLst>
              <a:ext uri="{FF2B5EF4-FFF2-40B4-BE49-F238E27FC236}">
                <a16:creationId xmlns:a16="http://schemas.microsoft.com/office/drawing/2014/main" id="{49078EF4-797B-472C-906C-FA81609676D0}"/>
              </a:ext>
            </a:extLst>
          </p:cNvPr>
          <p:cNvCxnSpPr>
            <a:cxnSpLocks/>
          </p:cNvCxnSpPr>
          <p:nvPr/>
        </p:nvCxnSpPr>
        <p:spPr bwMode="auto">
          <a:xfrm>
            <a:off x="3585571" y="1454727"/>
            <a:ext cx="0" cy="498764"/>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CasellaDiTesto 11">
            <a:extLst>
              <a:ext uri="{FF2B5EF4-FFF2-40B4-BE49-F238E27FC236}">
                <a16:creationId xmlns:a16="http://schemas.microsoft.com/office/drawing/2014/main" id="{5E3FA44A-14EB-412F-9DDA-2934CF0B6779}"/>
              </a:ext>
            </a:extLst>
          </p:cNvPr>
          <p:cNvSpPr txBox="1"/>
          <p:nvPr/>
        </p:nvSpPr>
        <p:spPr>
          <a:xfrm>
            <a:off x="875196" y="1644133"/>
            <a:ext cx="300082" cy="369332"/>
          </a:xfrm>
          <a:prstGeom prst="rect">
            <a:avLst/>
          </a:prstGeom>
          <a:noFill/>
        </p:spPr>
        <p:txBody>
          <a:bodyPr wrap="none" rtlCol="0">
            <a:spAutoFit/>
          </a:bodyPr>
          <a:lstStyle/>
          <a:p>
            <a:r>
              <a:rPr lang="it-IT" dirty="0"/>
              <a:t>0</a:t>
            </a:r>
          </a:p>
        </p:txBody>
      </p:sp>
      <p:sp>
        <p:nvSpPr>
          <p:cNvPr id="13" name="CasellaDiTesto 12">
            <a:extLst>
              <a:ext uri="{FF2B5EF4-FFF2-40B4-BE49-F238E27FC236}">
                <a16:creationId xmlns:a16="http://schemas.microsoft.com/office/drawing/2014/main" id="{2B042891-2AFE-4238-B0B2-EF3BA547AD4A}"/>
              </a:ext>
            </a:extLst>
          </p:cNvPr>
          <p:cNvSpPr txBox="1"/>
          <p:nvPr/>
        </p:nvSpPr>
        <p:spPr>
          <a:xfrm>
            <a:off x="10969618" y="1694011"/>
            <a:ext cx="300082" cy="369332"/>
          </a:xfrm>
          <a:prstGeom prst="rect">
            <a:avLst/>
          </a:prstGeom>
          <a:noFill/>
        </p:spPr>
        <p:txBody>
          <a:bodyPr wrap="none" rtlCol="0">
            <a:spAutoFit/>
          </a:bodyPr>
          <a:lstStyle/>
          <a:p>
            <a:r>
              <a:rPr lang="it-IT" dirty="0"/>
              <a:t>1</a:t>
            </a:r>
          </a:p>
        </p:txBody>
      </p:sp>
      <p:sp>
        <p:nvSpPr>
          <p:cNvPr id="14" name="CasellaDiTesto 13">
            <a:extLst>
              <a:ext uri="{FF2B5EF4-FFF2-40B4-BE49-F238E27FC236}">
                <a16:creationId xmlns:a16="http://schemas.microsoft.com/office/drawing/2014/main" id="{40593059-3283-4EB0-ADC4-5C54BC133136}"/>
              </a:ext>
            </a:extLst>
          </p:cNvPr>
          <p:cNvSpPr txBox="1"/>
          <p:nvPr/>
        </p:nvSpPr>
        <p:spPr>
          <a:xfrm>
            <a:off x="8368855" y="1848689"/>
            <a:ext cx="479618" cy="369332"/>
          </a:xfrm>
          <a:prstGeom prst="rect">
            <a:avLst/>
          </a:prstGeom>
          <a:noFill/>
        </p:spPr>
        <p:txBody>
          <a:bodyPr wrap="none" rtlCol="0">
            <a:spAutoFit/>
          </a:bodyPr>
          <a:lstStyle/>
          <a:p>
            <a:r>
              <a:rPr lang="it-IT" b="1" dirty="0">
                <a:solidFill>
                  <a:srgbClr val="00B050"/>
                </a:solidFill>
              </a:rPr>
              <a:t>3/4</a:t>
            </a:r>
          </a:p>
        </p:txBody>
      </p:sp>
      <p:sp>
        <p:nvSpPr>
          <p:cNvPr id="15" name="CasellaDiTesto 14">
            <a:extLst>
              <a:ext uri="{FF2B5EF4-FFF2-40B4-BE49-F238E27FC236}">
                <a16:creationId xmlns:a16="http://schemas.microsoft.com/office/drawing/2014/main" id="{F9C89526-2770-4F18-9D8B-B17A971006C4}"/>
              </a:ext>
            </a:extLst>
          </p:cNvPr>
          <p:cNvSpPr txBox="1"/>
          <p:nvPr/>
        </p:nvSpPr>
        <p:spPr>
          <a:xfrm>
            <a:off x="3277020" y="1888467"/>
            <a:ext cx="479618" cy="369332"/>
          </a:xfrm>
          <a:prstGeom prst="rect">
            <a:avLst/>
          </a:prstGeom>
          <a:noFill/>
        </p:spPr>
        <p:txBody>
          <a:bodyPr wrap="none" rtlCol="0">
            <a:spAutoFit/>
          </a:bodyPr>
          <a:lstStyle/>
          <a:p>
            <a:r>
              <a:rPr lang="it-IT" b="1" dirty="0">
                <a:solidFill>
                  <a:srgbClr val="FF0000"/>
                </a:solidFill>
              </a:rPr>
              <a:t>1/4</a:t>
            </a:r>
          </a:p>
        </p:txBody>
      </p:sp>
      <p:sp>
        <p:nvSpPr>
          <p:cNvPr id="16" name="CasellaDiTesto 15">
            <a:extLst>
              <a:ext uri="{FF2B5EF4-FFF2-40B4-BE49-F238E27FC236}">
                <a16:creationId xmlns:a16="http://schemas.microsoft.com/office/drawing/2014/main" id="{29294A43-000E-4CDE-AD94-A7FD2266A82C}"/>
              </a:ext>
            </a:extLst>
          </p:cNvPr>
          <p:cNvSpPr txBox="1"/>
          <p:nvPr/>
        </p:nvSpPr>
        <p:spPr>
          <a:xfrm>
            <a:off x="5789683" y="1907371"/>
            <a:ext cx="479618" cy="369332"/>
          </a:xfrm>
          <a:prstGeom prst="rect">
            <a:avLst/>
          </a:prstGeom>
          <a:noFill/>
        </p:spPr>
        <p:txBody>
          <a:bodyPr wrap="none" rtlCol="0">
            <a:spAutoFit/>
          </a:bodyPr>
          <a:lstStyle/>
          <a:p>
            <a:r>
              <a:rPr lang="it-IT" dirty="0"/>
              <a:t>1/2</a:t>
            </a:r>
          </a:p>
        </p:txBody>
      </p:sp>
      <p:sp>
        <p:nvSpPr>
          <p:cNvPr id="17" name="CasellaDiTesto 16">
            <a:extLst>
              <a:ext uri="{FF2B5EF4-FFF2-40B4-BE49-F238E27FC236}">
                <a16:creationId xmlns:a16="http://schemas.microsoft.com/office/drawing/2014/main" id="{F23AE4D6-BAF5-4B7A-ADF5-E4290046C216}"/>
              </a:ext>
            </a:extLst>
          </p:cNvPr>
          <p:cNvSpPr txBox="1"/>
          <p:nvPr/>
        </p:nvSpPr>
        <p:spPr>
          <a:xfrm>
            <a:off x="4677702" y="919325"/>
            <a:ext cx="3108957" cy="400110"/>
          </a:xfrm>
          <a:prstGeom prst="rect">
            <a:avLst/>
          </a:prstGeom>
          <a:noFill/>
        </p:spPr>
        <p:txBody>
          <a:bodyPr wrap="square" rtlCol="0">
            <a:spAutoFit/>
          </a:bodyPr>
          <a:lstStyle/>
          <a:p>
            <a:r>
              <a:rPr lang="it-IT" sz="2000" dirty="0"/>
              <a:t>SOLUZIONE</a:t>
            </a:r>
            <a:r>
              <a:rPr lang="it-IT" dirty="0"/>
              <a:t> </a:t>
            </a:r>
            <a:r>
              <a:rPr lang="it-IT" sz="2000" dirty="0"/>
              <a:t>EFFICIENTE</a:t>
            </a:r>
          </a:p>
        </p:txBody>
      </p:sp>
      <p:cxnSp>
        <p:nvCxnSpPr>
          <p:cNvPr id="18" name="Connettore diritto 17">
            <a:extLst>
              <a:ext uri="{FF2B5EF4-FFF2-40B4-BE49-F238E27FC236}">
                <a16:creationId xmlns:a16="http://schemas.microsoft.com/office/drawing/2014/main" id="{DA3566CE-7D15-4AC9-9958-AAD39ED3C70D}"/>
              </a:ext>
            </a:extLst>
          </p:cNvPr>
          <p:cNvCxnSpPr>
            <a:cxnSpLocks/>
          </p:cNvCxnSpPr>
          <p:nvPr/>
        </p:nvCxnSpPr>
        <p:spPr bwMode="auto">
          <a:xfrm>
            <a:off x="1275029" y="3304894"/>
            <a:ext cx="10083339" cy="74815"/>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Connettore diritto 18">
            <a:extLst>
              <a:ext uri="{FF2B5EF4-FFF2-40B4-BE49-F238E27FC236}">
                <a16:creationId xmlns:a16="http://schemas.microsoft.com/office/drawing/2014/main" id="{9584D88A-FD1C-40C0-83B8-75B7397CD683}"/>
              </a:ext>
            </a:extLst>
          </p:cNvPr>
          <p:cNvCxnSpPr>
            <a:cxnSpLocks/>
          </p:cNvCxnSpPr>
          <p:nvPr/>
        </p:nvCxnSpPr>
        <p:spPr bwMode="auto">
          <a:xfrm>
            <a:off x="6298688" y="3130326"/>
            <a:ext cx="0" cy="498764"/>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Connettore diritto 19">
            <a:extLst>
              <a:ext uri="{FF2B5EF4-FFF2-40B4-BE49-F238E27FC236}">
                <a16:creationId xmlns:a16="http://schemas.microsoft.com/office/drawing/2014/main" id="{AB1E052F-F1DB-4CCF-ACED-220A6E8EAFA6}"/>
              </a:ext>
            </a:extLst>
          </p:cNvPr>
          <p:cNvCxnSpPr>
            <a:cxnSpLocks/>
          </p:cNvCxnSpPr>
          <p:nvPr/>
        </p:nvCxnSpPr>
        <p:spPr bwMode="auto">
          <a:xfrm>
            <a:off x="8820215" y="3055511"/>
            <a:ext cx="0" cy="498764"/>
          </a:xfrm>
          <a:prstGeom prst="line">
            <a:avLst/>
          </a:prstGeom>
          <a:solidFill>
            <a:schemeClr val="accent1"/>
          </a:solidFill>
          <a:ln w="3810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Connettore diritto 20">
            <a:extLst>
              <a:ext uri="{FF2B5EF4-FFF2-40B4-BE49-F238E27FC236}">
                <a16:creationId xmlns:a16="http://schemas.microsoft.com/office/drawing/2014/main" id="{B88D4BAC-749A-4FC6-A3CB-EF6624736AD0}"/>
              </a:ext>
            </a:extLst>
          </p:cNvPr>
          <p:cNvCxnSpPr>
            <a:cxnSpLocks/>
          </p:cNvCxnSpPr>
          <p:nvPr/>
        </p:nvCxnSpPr>
        <p:spPr bwMode="auto">
          <a:xfrm>
            <a:off x="4830107" y="3084206"/>
            <a:ext cx="0" cy="498764"/>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CasellaDiTesto 21">
            <a:extLst>
              <a:ext uri="{FF2B5EF4-FFF2-40B4-BE49-F238E27FC236}">
                <a16:creationId xmlns:a16="http://schemas.microsoft.com/office/drawing/2014/main" id="{18AC5344-30FC-4C4E-AB4F-C77074959069}"/>
              </a:ext>
            </a:extLst>
          </p:cNvPr>
          <p:cNvSpPr txBox="1"/>
          <p:nvPr/>
        </p:nvSpPr>
        <p:spPr>
          <a:xfrm>
            <a:off x="1077884" y="3319732"/>
            <a:ext cx="300082" cy="369332"/>
          </a:xfrm>
          <a:prstGeom prst="rect">
            <a:avLst/>
          </a:prstGeom>
          <a:noFill/>
        </p:spPr>
        <p:txBody>
          <a:bodyPr wrap="none" rtlCol="0">
            <a:spAutoFit/>
          </a:bodyPr>
          <a:lstStyle/>
          <a:p>
            <a:r>
              <a:rPr lang="it-IT" dirty="0"/>
              <a:t>0</a:t>
            </a:r>
          </a:p>
        </p:txBody>
      </p:sp>
      <p:sp>
        <p:nvSpPr>
          <p:cNvPr id="23" name="CasellaDiTesto 22">
            <a:extLst>
              <a:ext uri="{FF2B5EF4-FFF2-40B4-BE49-F238E27FC236}">
                <a16:creationId xmlns:a16="http://schemas.microsoft.com/office/drawing/2014/main" id="{7C96FC9B-AC8F-4026-B6FE-AD9B66A73E84}"/>
              </a:ext>
            </a:extLst>
          </p:cNvPr>
          <p:cNvSpPr txBox="1"/>
          <p:nvPr/>
        </p:nvSpPr>
        <p:spPr>
          <a:xfrm>
            <a:off x="11172306" y="3369609"/>
            <a:ext cx="300082" cy="369332"/>
          </a:xfrm>
          <a:prstGeom prst="rect">
            <a:avLst/>
          </a:prstGeom>
          <a:noFill/>
        </p:spPr>
        <p:txBody>
          <a:bodyPr wrap="none" rtlCol="0">
            <a:spAutoFit/>
          </a:bodyPr>
          <a:lstStyle/>
          <a:p>
            <a:r>
              <a:rPr lang="it-IT" dirty="0"/>
              <a:t>1</a:t>
            </a:r>
          </a:p>
        </p:txBody>
      </p:sp>
      <p:sp>
        <p:nvSpPr>
          <p:cNvPr id="24" name="CasellaDiTesto 23">
            <a:extLst>
              <a:ext uri="{FF2B5EF4-FFF2-40B4-BE49-F238E27FC236}">
                <a16:creationId xmlns:a16="http://schemas.microsoft.com/office/drawing/2014/main" id="{FB1A2DDA-A173-485B-B7E5-B0B40D301301}"/>
              </a:ext>
            </a:extLst>
          </p:cNvPr>
          <p:cNvSpPr txBox="1"/>
          <p:nvPr/>
        </p:nvSpPr>
        <p:spPr>
          <a:xfrm>
            <a:off x="8571543" y="3524288"/>
            <a:ext cx="479618" cy="369332"/>
          </a:xfrm>
          <a:prstGeom prst="rect">
            <a:avLst/>
          </a:prstGeom>
          <a:noFill/>
        </p:spPr>
        <p:txBody>
          <a:bodyPr wrap="none" rtlCol="0">
            <a:spAutoFit/>
          </a:bodyPr>
          <a:lstStyle/>
          <a:p>
            <a:r>
              <a:rPr lang="it-IT" b="1" dirty="0">
                <a:solidFill>
                  <a:srgbClr val="00B050"/>
                </a:solidFill>
              </a:rPr>
              <a:t>3/4</a:t>
            </a:r>
          </a:p>
        </p:txBody>
      </p:sp>
      <p:sp>
        <p:nvSpPr>
          <p:cNvPr id="25" name="CasellaDiTesto 24">
            <a:extLst>
              <a:ext uri="{FF2B5EF4-FFF2-40B4-BE49-F238E27FC236}">
                <a16:creationId xmlns:a16="http://schemas.microsoft.com/office/drawing/2014/main" id="{5D9426C2-72BA-47A5-B768-A247D2808E68}"/>
              </a:ext>
            </a:extLst>
          </p:cNvPr>
          <p:cNvSpPr txBox="1"/>
          <p:nvPr/>
        </p:nvSpPr>
        <p:spPr>
          <a:xfrm>
            <a:off x="4616136" y="3554275"/>
            <a:ext cx="479618" cy="369332"/>
          </a:xfrm>
          <a:prstGeom prst="rect">
            <a:avLst/>
          </a:prstGeom>
          <a:noFill/>
        </p:spPr>
        <p:txBody>
          <a:bodyPr wrap="none" rtlCol="0">
            <a:spAutoFit/>
          </a:bodyPr>
          <a:lstStyle/>
          <a:p>
            <a:r>
              <a:rPr lang="it-IT" b="1" dirty="0">
                <a:solidFill>
                  <a:srgbClr val="FF0000"/>
                </a:solidFill>
              </a:rPr>
              <a:t>3/8</a:t>
            </a:r>
          </a:p>
        </p:txBody>
      </p:sp>
      <p:sp>
        <p:nvSpPr>
          <p:cNvPr id="26" name="CasellaDiTesto 25">
            <a:extLst>
              <a:ext uri="{FF2B5EF4-FFF2-40B4-BE49-F238E27FC236}">
                <a16:creationId xmlns:a16="http://schemas.microsoft.com/office/drawing/2014/main" id="{15B6BA1C-9571-43BC-9CD6-EB1C1D96BA79}"/>
              </a:ext>
            </a:extLst>
          </p:cNvPr>
          <p:cNvSpPr txBox="1"/>
          <p:nvPr/>
        </p:nvSpPr>
        <p:spPr>
          <a:xfrm>
            <a:off x="5992371" y="3582969"/>
            <a:ext cx="479618" cy="369332"/>
          </a:xfrm>
          <a:prstGeom prst="rect">
            <a:avLst/>
          </a:prstGeom>
          <a:noFill/>
        </p:spPr>
        <p:txBody>
          <a:bodyPr wrap="none" rtlCol="0">
            <a:spAutoFit/>
          </a:bodyPr>
          <a:lstStyle/>
          <a:p>
            <a:r>
              <a:rPr lang="it-IT" dirty="0"/>
              <a:t>1/2</a:t>
            </a:r>
          </a:p>
        </p:txBody>
      </p:sp>
      <p:sp>
        <p:nvSpPr>
          <p:cNvPr id="27" name="CasellaDiTesto 26">
            <a:extLst>
              <a:ext uri="{FF2B5EF4-FFF2-40B4-BE49-F238E27FC236}">
                <a16:creationId xmlns:a16="http://schemas.microsoft.com/office/drawing/2014/main" id="{5E93B823-0F1A-4B95-B378-468621BA012F}"/>
              </a:ext>
            </a:extLst>
          </p:cNvPr>
          <p:cNvSpPr txBox="1"/>
          <p:nvPr/>
        </p:nvSpPr>
        <p:spPr>
          <a:xfrm>
            <a:off x="4677701" y="2556932"/>
            <a:ext cx="3431825" cy="400110"/>
          </a:xfrm>
          <a:prstGeom prst="rect">
            <a:avLst/>
          </a:prstGeom>
          <a:noFill/>
        </p:spPr>
        <p:txBody>
          <a:bodyPr wrap="square" rtlCol="0">
            <a:spAutoFit/>
          </a:bodyPr>
          <a:lstStyle/>
          <a:p>
            <a:r>
              <a:rPr lang="it-IT" sz="2000" dirty="0"/>
              <a:t>DEVIAZIONE STRATEGICA</a:t>
            </a:r>
          </a:p>
        </p:txBody>
      </p:sp>
      <p:cxnSp>
        <p:nvCxnSpPr>
          <p:cNvPr id="28" name="Connettore diritto 27">
            <a:extLst>
              <a:ext uri="{FF2B5EF4-FFF2-40B4-BE49-F238E27FC236}">
                <a16:creationId xmlns:a16="http://schemas.microsoft.com/office/drawing/2014/main" id="{A326F517-F3C6-4856-8275-7A3D6322916C}"/>
              </a:ext>
            </a:extLst>
          </p:cNvPr>
          <p:cNvCxnSpPr>
            <a:cxnSpLocks/>
          </p:cNvCxnSpPr>
          <p:nvPr/>
        </p:nvCxnSpPr>
        <p:spPr bwMode="auto">
          <a:xfrm>
            <a:off x="1312151" y="4937635"/>
            <a:ext cx="10083339" cy="74815"/>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Connettore diritto 28">
            <a:extLst>
              <a:ext uri="{FF2B5EF4-FFF2-40B4-BE49-F238E27FC236}">
                <a16:creationId xmlns:a16="http://schemas.microsoft.com/office/drawing/2014/main" id="{2606E448-8105-4BBD-BDF4-D0F7CD283AE6}"/>
              </a:ext>
            </a:extLst>
          </p:cNvPr>
          <p:cNvCxnSpPr>
            <a:cxnSpLocks/>
          </p:cNvCxnSpPr>
          <p:nvPr/>
        </p:nvCxnSpPr>
        <p:spPr bwMode="auto">
          <a:xfrm>
            <a:off x="6335809" y="4763067"/>
            <a:ext cx="0" cy="498764"/>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Connettore diritto 29">
            <a:extLst>
              <a:ext uri="{FF2B5EF4-FFF2-40B4-BE49-F238E27FC236}">
                <a16:creationId xmlns:a16="http://schemas.microsoft.com/office/drawing/2014/main" id="{54B9DC55-E9C9-4786-BF14-62AD7FFB1BEE}"/>
              </a:ext>
            </a:extLst>
          </p:cNvPr>
          <p:cNvCxnSpPr>
            <a:cxnSpLocks/>
          </p:cNvCxnSpPr>
          <p:nvPr/>
        </p:nvCxnSpPr>
        <p:spPr bwMode="auto">
          <a:xfrm>
            <a:off x="6392731" y="4752970"/>
            <a:ext cx="0" cy="498764"/>
          </a:xfrm>
          <a:prstGeom prst="line">
            <a:avLst/>
          </a:prstGeom>
          <a:solidFill>
            <a:schemeClr val="accent1"/>
          </a:solidFill>
          <a:ln w="3810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Connettore diritto 30">
            <a:extLst>
              <a:ext uri="{FF2B5EF4-FFF2-40B4-BE49-F238E27FC236}">
                <a16:creationId xmlns:a16="http://schemas.microsoft.com/office/drawing/2014/main" id="{D093C8FD-5C18-45E8-950B-5009E8578585}"/>
              </a:ext>
            </a:extLst>
          </p:cNvPr>
          <p:cNvCxnSpPr>
            <a:cxnSpLocks/>
          </p:cNvCxnSpPr>
          <p:nvPr/>
        </p:nvCxnSpPr>
        <p:spPr bwMode="auto">
          <a:xfrm>
            <a:off x="6269301" y="4752970"/>
            <a:ext cx="0" cy="498764"/>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CasellaDiTesto 31">
            <a:extLst>
              <a:ext uri="{FF2B5EF4-FFF2-40B4-BE49-F238E27FC236}">
                <a16:creationId xmlns:a16="http://schemas.microsoft.com/office/drawing/2014/main" id="{DE330FF7-4012-4BFD-B88F-0AED4CE1DE4A}"/>
              </a:ext>
            </a:extLst>
          </p:cNvPr>
          <p:cNvSpPr txBox="1"/>
          <p:nvPr/>
        </p:nvSpPr>
        <p:spPr>
          <a:xfrm>
            <a:off x="1115006" y="4952473"/>
            <a:ext cx="300082" cy="369332"/>
          </a:xfrm>
          <a:prstGeom prst="rect">
            <a:avLst/>
          </a:prstGeom>
          <a:noFill/>
        </p:spPr>
        <p:txBody>
          <a:bodyPr wrap="none" rtlCol="0">
            <a:spAutoFit/>
          </a:bodyPr>
          <a:lstStyle/>
          <a:p>
            <a:r>
              <a:rPr lang="it-IT" dirty="0"/>
              <a:t>0</a:t>
            </a:r>
          </a:p>
        </p:txBody>
      </p:sp>
      <p:sp>
        <p:nvSpPr>
          <p:cNvPr id="33" name="CasellaDiTesto 32">
            <a:extLst>
              <a:ext uri="{FF2B5EF4-FFF2-40B4-BE49-F238E27FC236}">
                <a16:creationId xmlns:a16="http://schemas.microsoft.com/office/drawing/2014/main" id="{B01E79A3-FE10-4FF7-AA15-FFD5031CDE4B}"/>
              </a:ext>
            </a:extLst>
          </p:cNvPr>
          <p:cNvSpPr txBox="1"/>
          <p:nvPr/>
        </p:nvSpPr>
        <p:spPr>
          <a:xfrm>
            <a:off x="11209427" y="5002351"/>
            <a:ext cx="300082" cy="369332"/>
          </a:xfrm>
          <a:prstGeom prst="rect">
            <a:avLst/>
          </a:prstGeom>
          <a:noFill/>
        </p:spPr>
        <p:txBody>
          <a:bodyPr wrap="none" rtlCol="0">
            <a:spAutoFit/>
          </a:bodyPr>
          <a:lstStyle/>
          <a:p>
            <a:r>
              <a:rPr lang="it-IT" dirty="0"/>
              <a:t>1</a:t>
            </a:r>
          </a:p>
        </p:txBody>
      </p:sp>
      <p:sp>
        <p:nvSpPr>
          <p:cNvPr id="36" name="CasellaDiTesto 35">
            <a:extLst>
              <a:ext uri="{FF2B5EF4-FFF2-40B4-BE49-F238E27FC236}">
                <a16:creationId xmlns:a16="http://schemas.microsoft.com/office/drawing/2014/main" id="{4C9C9B7D-5306-4E64-AE6D-F441404F6909}"/>
              </a:ext>
            </a:extLst>
          </p:cNvPr>
          <p:cNvSpPr txBox="1"/>
          <p:nvPr/>
        </p:nvSpPr>
        <p:spPr>
          <a:xfrm>
            <a:off x="6029492" y="5215711"/>
            <a:ext cx="479618" cy="369332"/>
          </a:xfrm>
          <a:prstGeom prst="rect">
            <a:avLst/>
          </a:prstGeom>
          <a:noFill/>
        </p:spPr>
        <p:txBody>
          <a:bodyPr wrap="none" rtlCol="0">
            <a:spAutoFit/>
          </a:bodyPr>
          <a:lstStyle/>
          <a:p>
            <a:r>
              <a:rPr lang="it-IT" dirty="0"/>
              <a:t>1/2</a:t>
            </a:r>
          </a:p>
        </p:txBody>
      </p:sp>
      <p:sp>
        <p:nvSpPr>
          <p:cNvPr id="37" name="CasellaDiTesto 36">
            <a:extLst>
              <a:ext uri="{FF2B5EF4-FFF2-40B4-BE49-F238E27FC236}">
                <a16:creationId xmlns:a16="http://schemas.microsoft.com/office/drawing/2014/main" id="{9888B9C5-6491-4E78-8201-F606A0A67BAB}"/>
              </a:ext>
            </a:extLst>
          </p:cNvPr>
          <p:cNvSpPr txBox="1"/>
          <p:nvPr/>
        </p:nvSpPr>
        <p:spPr>
          <a:xfrm>
            <a:off x="4848586" y="4235588"/>
            <a:ext cx="4273727" cy="400110"/>
          </a:xfrm>
          <a:prstGeom prst="rect">
            <a:avLst/>
          </a:prstGeom>
          <a:noFill/>
        </p:spPr>
        <p:txBody>
          <a:bodyPr wrap="square" rtlCol="0">
            <a:spAutoFit/>
          </a:bodyPr>
          <a:lstStyle/>
          <a:p>
            <a:r>
              <a:rPr lang="it-IT" sz="2000" dirty="0"/>
              <a:t>MINIMA DIFFERENZIAZIONE</a:t>
            </a:r>
          </a:p>
        </p:txBody>
      </p:sp>
      <p:cxnSp>
        <p:nvCxnSpPr>
          <p:cNvPr id="38" name="Connettore diritto 37">
            <a:extLst>
              <a:ext uri="{FF2B5EF4-FFF2-40B4-BE49-F238E27FC236}">
                <a16:creationId xmlns:a16="http://schemas.microsoft.com/office/drawing/2014/main" id="{651BFBE7-0F0D-499A-B7CD-24351F416C0D}"/>
              </a:ext>
            </a:extLst>
          </p:cNvPr>
          <p:cNvCxnSpPr>
            <a:cxnSpLocks/>
          </p:cNvCxnSpPr>
          <p:nvPr/>
        </p:nvCxnSpPr>
        <p:spPr bwMode="auto">
          <a:xfrm>
            <a:off x="7359947" y="3092919"/>
            <a:ext cx="0" cy="498764"/>
          </a:xfrm>
          <a:prstGeom prst="line">
            <a:avLst/>
          </a:prstGeom>
          <a:solidFill>
            <a:schemeClr val="accent1"/>
          </a:solidFill>
          <a:ln w="38100" cap="flat" cmpd="sng" algn="ctr">
            <a:solidFill>
              <a:srgbClr val="00B05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CasellaDiTesto 38">
            <a:extLst>
              <a:ext uri="{FF2B5EF4-FFF2-40B4-BE49-F238E27FC236}">
                <a16:creationId xmlns:a16="http://schemas.microsoft.com/office/drawing/2014/main" id="{6CF97113-47A0-4E83-8443-D5AFE933563E}"/>
              </a:ext>
            </a:extLst>
          </p:cNvPr>
          <p:cNvSpPr txBox="1"/>
          <p:nvPr/>
        </p:nvSpPr>
        <p:spPr>
          <a:xfrm>
            <a:off x="7135939" y="3494300"/>
            <a:ext cx="479618" cy="369332"/>
          </a:xfrm>
          <a:prstGeom prst="rect">
            <a:avLst/>
          </a:prstGeom>
          <a:noFill/>
        </p:spPr>
        <p:txBody>
          <a:bodyPr wrap="none" rtlCol="0">
            <a:spAutoFit/>
          </a:bodyPr>
          <a:lstStyle/>
          <a:p>
            <a:r>
              <a:rPr lang="it-IT" b="1" dirty="0">
                <a:solidFill>
                  <a:srgbClr val="00B050"/>
                </a:solidFill>
              </a:rPr>
              <a:t>5/8</a:t>
            </a:r>
          </a:p>
        </p:txBody>
      </p:sp>
      <p:sp>
        <p:nvSpPr>
          <p:cNvPr id="40" name="CasellaDiTesto 39">
            <a:extLst>
              <a:ext uri="{FF2B5EF4-FFF2-40B4-BE49-F238E27FC236}">
                <a16:creationId xmlns:a16="http://schemas.microsoft.com/office/drawing/2014/main" id="{92122BCD-0795-4323-8250-04EE755D2221}"/>
              </a:ext>
            </a:extLst>
          </p:cNvPr>
          <p:cNvSpPr txBox="1"/>
          <p:nvPr/>
        </p:nvSpPr>
        <p:spPr>
          <a:xfrm>
            <a:off x="2381844" y="129081"/>
            <a:ext cx="7428312" cy="400110"/>
          </a:xfrm>
          <a:prstGeom prst="rect">
            <a:avLst/>
          </a:prstGeom>
          <a:noFill/>
        </p:spPr>
        <p:txBody>
          <a:bodyPr wrap="square" rtlCol="0">
            <a:spAutoFit/>
          </a:bodyPr>
          <a:lstStyle/>
          <a:p>
            <a:pPr algn="ctr"/>
            <a:r>
              <a:rPr lang="it-IT" sz="2000" dirty="0">
                <a:solidFill>
                  <a:srgbClr val="FF0000"/>
                </a:solidFill>
              </a:rPr>
              <a:t>In rosso: posizione impresa A 	</a:t>
            </a:r>
            <a:r>
              <a:rPr lang="it-IT" sz="2000" dirty="0">
                <a:solidFill>
                  <a:schemeClr val="accent1">
                    <a:lumMod val="75000"/>
                  </a:schemeClr>
                </a:solidFill>
              </a:rPr>
              <a:t>In verde posizione impresa B</a:t>
            </a:r>
          </a:p>
        </p:txBody>
      </p:sp>
      <p:sp>
        <p:nvSpPr>
          <p:cNvPr id="41" name="Freccia a destra 40">
            <a:extLst>
              <a:ext uri="{FF2B5EF4-FFF2-40B4-BE49-F238E27FC236}">
                <a16:creationId xmlns:a16="http://schemas.microsoft.com/office/drawing/2014/main" id="{E531EF6B-0216-42A4-8B67-87D255E7DFC7}"/>
              </a:ext>
            </a:extLst>
          </p:cNvPr>
          <p:cNvSpPr/>
          <p:nvPr/>
        </p:nvSpPr>
        <p:spPr bwMode="auto">
          <a:xfrm>
            <a:off x="3948545" y="2951018"/>
            <a:ext cx="667584" cy="209295"/>
          </a:xfrm>
          <a:prstGeom prst="rightArrow">
            <a:avLst/>
          </a:prstGeom>
          <a:solidFill>
            <a:srgbClr val="FF0000"/>
          </a:solidFill>
          <a:ln w="127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a:p>
        </p:txBody>
      </p:sp>
      <p:sp>
        <p:nvSpPr>
          <p:cNvPr id="43" name="Freccia a destra 42">
            <a:extLst>
              <a:ext uri="{FF2B5EF4-FFF2-40B4-BE49-F238E27FC236}">
                <a16:creationId xmlns:a16="http://schemas.microsoft.com/office/drawing/2014/main" id="{A6BE83BC-688D-4859-8869-D874AF325A04}"/>
              </a:ext>
            </a:extLst>
          </p:cNvPr>
          <p:cNvSpPr/>
          <p:nvPr/>
        </p:nvSpPr>
        <p:spPr bwMode="auto">
          <a:xfrm rot="10800000">
            <a:off x="7656023" y="2995537"/>
            <a:ext cx="667584" cy="209295"/>
          </a:xfrm>
          <a:prstGeom prst="rightArrow">
            <a:avLst/>
          </a:prstGeom>
          <a:solidFill>
            <a:srgbClr val="00B050"/>
          </a:solidFill>
          <a:ln w="12700" cap="flat" cmpd="sng" algn="ctr">
            <a:solidFill>
              <a:srgbClr val="00B05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pic>
        <p:nvPicPr>
          <p:cNvPr id="47" name="Elemento grafico 46" descr="Uomo">
            <a:extLst>
              <a:ext uri="{FF2B5EF4-FFF2-40B4-BE49-F238E27FC236}">
                <a16:creationId xmlns:a16="http://schemas.microsoft.com/office/drawing/2014/main" id="{B0B9CCD7-A99E-4BD1-8752-4E8F6ED8456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16753" y="1085885"/>
            <a:ext cx="621921" cy="621921"/>
          </a:xfrm>
          <a:prstGeom prst="rect">
            <a:avLst/>
          </a:prstGeom>
        </p:spPr>
      </p:pic>
      <p:pic>
        <p:nvPicPr>
          <p:cNvPr id="49" name="Elemento grafico 48" descr="Donna">
            <a:extLst>
              <a:ext uri="{FF2B5EF4-FFF2-40B4-BE49-F238E27FC236}">
                <a16:creationId xmlns:a16="http://schemas.microsoft.com/office/drawing/2014/main" id="{FE57A8F0-9082-4A7C-9E51-CC930AD314D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72828" y="994151"/>
            <a:ext cx="651576" cy="651576"/>
          </a:xfrm>
          <a:prstGeom prst="rect">
            <a:avLst/>
          </a:prstGeom>
        </p:spPr>
      </p:pic>
      <p:pic>
        <p:nvPicPr>
          <p:cNvPr id="50" name="Elemento grafico 49" descr="Uomo">
            <a:extLst>
              <a:ext uri="{FF2B5EF4-FFF2-40B4-BE49-F238E27FC236}">
                <a16:creationId xmlns:a16="http://schemas.microsoft.com/office/drawing/2014/main" id="{F6B27FB3-0E6B-466B-8810-A7F27496B5C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177973" y="4405001"/>
            <a:ext cx="621921" cy="621921"/>
          </a:xfrm>
          <a:prstGeom prst="rect">
            <a:avLst/>
          </a:prstGeom>
        </p:spPr>
      </p:pic>
      <p:pic>
        <p:nvPicPr>
          <p:cNvPr id="51" name="Elemento grafico 50" descr="Donna">
            <a:extLst>
              <a:ext uri="{FF2B5EF4-FFF2-40B4-BE49-F238E27FC236}">
                <a16:creationId xmlns:a16="http://schemas.microsoft.com/office/drawing/2014/main" id="{C0E24CCC-2362-42F3-A95E-580A80CBC53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93939" y="4302491"/>
            <a:ext cx="651576" cy="651576"/>
          </a:xfrm>
          <a:prstGeom prst="rect">
            <a:avLst/>
          </a:prstGeom>
        </p:spPr>
      </p:pic>
      <p:pic>
        <p:nvPicPr>
          <p:cNvPr id="52" name="Elemento grafico 51" descr="Donna">
            <a:extLst>
              <a:ext uri="{FF2B5EF4-FFF2-40B4-BE49-F238E27FC236}">
                <a16:creationId xmlns:a16="http://schemas.microsoft.com/office/drawing/2014/main" id="{D17D5C95-1824-4A27-B589-12445054B57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857535" y="5510229"/>
            <a:ext cx="651576" cy="651576"/>
          </a:xfrm>
          <a:prstGeom prst="rect">
            <a:avLst/>
          </a:prstGeom>
        </p:spPr>
      </p:pic>
      <p:pic>
        <p:nvPicPr>
          <p:cNvPr id="53" name="Elemento grafico 52" descr="Uomo">
            <a:extLst>
              <a:ext uri="{FF2B5EF4-FFF2-40B4-BE49-F238E27FC236}">
                <a16:creationId xmlns:a16="http://schemas.microsoft.com/office/drawing/2014/main" id="{F35134C9-8E9E-4240-92B1-B34D5753BBB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19554" y="5510230"/>
            <a:ext cx="621921" cy="621921"/>
          </a:xfrm>
          <a:prstGeom prst="rect">
            <a:avLst/>
          </a:prstGeom>
        </p:spPr>
      </p:pic>
      <p:pic>
        <p:nvPicPr>
          <p:cNvPr id="54" name="Elemento grafico 53" descr="Uomo">
            <a:extLst>
              <a:ext uri="{FF2B5EF4-FFF2-40B4-BE49-F238E27FC236}">
                <a16:creationId xmlns:a16="http://schemas.microsoft.com/office/drawing/2014/main" id="{798458E1-11CA-4242-873F-FDEFC2F121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500392" y="1072092"/>
            <a:ext cx="621921" cy="621921"/>
          </a:xfrm>
          <a:prstGeom prst="rect">
            <a:avLst/>
          </a:prstGeom>
        </p:spPr>
      </p:pic>
      <p:pic>
        <p:nvPicPr>
          <p:cNvPr id="55" name="Elemento grafico 54" descr="Donna">
            <a:extLst>
              <a:ext uri="{FF2B5EF4-FFF2-40B4-BE49-F238E27FC236}">
                <a16:creationId xmlns:a16="http://schemas.microsoft.com/office/drawing/2014/main" id="{00483944-B5F2-4E5C-86AD-DCEB091FF6D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82839" y="1018103"/>
            <a:ext cx="651576" cy="651576"/>
          </a:xfrm>
          <a:prstGeom prst="rect">
            <a:avLst/>
          </a:prstGeom>
        </p:spPr>
      </p:pic>
      <p:sp>
        <p:nvSpPr>
          <p:cNvPr id="56" name="CasellaDiTesto 55">
            <a:extLst>
              <a:ext uri="{FF2B5EF4-FFF2-40B4-BE49-F238E27FC236}">
                <a16:creationId xmlns:a16="http://schemas.microsoft.com/office/drawing/2014/main" id="{B775946B-937B-4D0A-8CFB-96BBFD1E6666}"/>
              </a:ext>
            </a:extLst>
          </p:cNvPr>
          <p:cNvSpPr txBox="1"/>
          <p:nvPr/>
        </p:nvSpPr>
        <p:spPr>
          <a:xfrm>
            <a:off x="3345761" y="3564373"/>
            <a:ext cx="479618" cy="369332"/>
          </a:xfrm>
          <a:prstGeom prst="rect">
            <a:avLst/>
          </a:prstGeom>
          <a:noFill/>
        </p:spPr>
        <p:txBody>
          <a:bodyPr wrap="none" rtlCol="0">
            <a:spAutoFit/>
          </a:bodyPr>
          <a:lstStyle/>
          <a:p>
            <a:r>
              <a:rPr lang="it-IT" b="1" dirty="0">
                <a:solidFill>
                  <a:srgbClr val="FF0000"/>
                </a:solidFill>
              </a:rPr>
              <a:t>1/4</a:t>
            </a:r>
          </a:p>
        </p:txBody>
      </p:sp>
      <p:cxnSp>
        <p:nvCxnSpPr>
          <p:cNvPr id="57" name="Connettore diritto 56">
            <a:extLst>
              <a:ext uri="{FF2B5EF4-FFF2-40B4-BE49-F238E27FC236}">
                <a16:creationId xmlns:a16="http://schemas.microsoft.com/office/drawing/2014/main" id="{50F2ACA6-C9A1-4695-8993-917A5DF703FA}"/>
              </a:ext>
            </a:extLst>
          </p:cNvPr>
          <p:cNvCxnSpPr>
            <a:cxnSpLocks/>
          </p:cNvCxnSpPr>
          <p:nvPr/>
        </p:nvCxnSpPr>
        <p:spPr bwMode="auto">
          <a:xfrm>
            <a:off x="3585571" y="3070351"/>
            <a:ext cx="0" cy="498764"/>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1" name="Elemento grafico 60" descr="Cuore">
            <a:extLst>
              <a:ext uri="{FF2B5EF4-FFF2-40B4-BE49-F238E27FC236}">
                <a16:creationId xmlns:a16="http://schemas.microsoft.com/office/drawing/2014/main" id="{538D4254-439C-418C-AAD4-AEC196446D7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950185" y="6071748"/>
            <a:ext cx="697009" cy="697009"/>
          </a:xfrm>
          <a:prstGeom prst="rect">
            <a:avLst/>
          </a:prstGeom>
        </p:spPr>
      </p:pic>
      <p:sp>
        <p:nvSpPr>
          <p:cNvPr id="62" name="CasellaDiTesto 61">
            <a:extLst>
              <a:ext uri="{FF2B5EF4-FFF2-40B4-BE49-F238E27FC236}">
                <a16:creationId xmlns:a16="http://schemas.microsoft.com/office/drawing/2014/main" id="{2992007B-B048-4F8A-BBD2-062CB32F4E6A}"/>
              </a:ext>
            </a:extLst>
          </p:cNvPr>
          <p:cNvSpPr txBox="1"/>
          <p:nvPr/>
        </p:nvSpPr>
        <p:spPr>
          <a:xfrm>
            <a:off x="6971919" y="5938675"/>
            <a:ext cx="4832155" cy="369332"/>
          </a:xfrm>
          <a:prstGeom prst="rect">
            <a:avLst/>
          </a:prstGeom>
          <a:noFill/>
        </p:spPr>
        <p:txBody>
          <a:bodyPr wrap="square" rtlCol="0">
            <a:spAutoFit/>
          </a:bodyPr>
          <a:lstStyle/>
          <a:p>
            <a:r>
              <a:rPr lang="it-IT" dirty="0"/>
              <a:t>Trade-off tra efficienza e… «socializzazione»?</a:t>
            </a:r>
          </a:p>
        </p:txBody>
      </p:sp>
      <p:sp>
        <p:nvSpPr>
          <p:cNvPr id="65" name="CasellaDiTesto 64">
            <a:extLst>
              <a:ext uri="{FF2B5EF4-FFF2-40B4-BE49-F238E27FC236}">
                <a16:creationId xmlns:a16="http://schemas.microsoft.com/office/drawing/2014/main" id="{A2245E96-1E3F-48E4-B1ED-F753A511354C}"/>
              </a:ext>
            </a:extLst>
          </p:cNvPr>
          <p:cNvSpPr txBox="1"/>
          <p:nvPr/>
        </p:nvSpPr>
        <p:spPr>
          <a:xfrm>
            <a:off x="9449842" y="718707"/>
            <a:ext cx="2078181" cy="369332"/>
          </a:xfrm>
          <a:prstGeom prst="rect">
            <a:avLst/>
          </a:prstGeom>
          <a:noFill/>
        </p:spPr>
        <p:txBody>
          <a:bodyPr wrap="square" rtlCol="0">
            <a:spAutoFit/>
          </a:bodyPr>
          <a:lstStyle/>
          <a:p>
            <a:r>
              <a:rPr lang="it-IT" dirty="0"/>
              <a:t>Cliente impresa B</a:t>
            </a:r>
          </a:p>
        </p:txBody>
      </p:sp>
      <p:sp>
        <p:nvSpPr>
          <p:cNvPr id="66" name="CasellaDiTesto 65">
            <a:extLst>
              <a:ext uri="{FF2B5EF4-FFF2-40B4-BE49-F238E27FC236}">
                <a16:creationId xmlns:a16="http://schemas.microsoft.com/office/drawing/2014/main" id="{F58366E9-8E8E-4E94-99F1-718EB950BB32}"/>
              </a:ext>
            </a:extLst>
          </p:cNvPr>
          <p:cNvSpPr txBox="1"/>
          <p:nvPr/>
        </p:nvSpPr>
        <p:spPr>
          <a:xfrm>
            <a:off x="840892" y="694522"/>
            <a:ext cx="2078181" cy="369332"/>
          </a:xfrm>
          <a:prstGeom prst="rect">
            <a:avLst/>
          </a:prstGeom>
          <a:noFill/>
        </p:spPr>
        <p:txBody>
          <a:bodyPr wrap="square" rtlCol="0">
            <a:spAutoFit/>
          </a:bodyPr>
          <a:lstStyle/>
          <a:p>
            <a:r>
              <a:rPr lang="it-IT" dirty="0"/>
              <a:t>Cliente impresa A</a:t>
            </a:r>
          </a:p>
        </p:txBody>
      </p:sp>
      <p:sp>
        <p:nvSpPr>
          <p:cNvPr id="67" name="Freccia a destra 66">
            <a:extLst>
              <a:ext uri="{FF2B5EF4-FFF2-40B4-BE49-F238E27FC236}">
                <a16:creationId xmlns:a16="http://schemas.microsoft.com/office/drawing/2014/main" id="{F542CEAD-5A0D-47ED-9029-C96ACE8E3204}"/>
              </a:ext>
            </a:extLst>
          </p:cNvPr>
          <p:cNvSpPr/>
          <p:nvPr/>
        </p:nvSpPr>
        <p:spPr bwMode="auto">
          <a:xfrm>
            <a:off x="5255116" y="4654255"/>
            <a:ext cx="667584" cy="209295"/>
          </a:xfrm>
          <a:prstGeom prst="rightArrow">
            <a:avLst/>
          </a:prstGeom>
          <a:solidFill>
            <a:srgbClr val="FF0000"/>
          </a:solidFill>
          <a:ln w="127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a:p>
        </p:txBody>
      </p:sp>
      <p:sp>
        <p:nvSpPr>
          <p:cNvPr id="68" name="Freccia a destra 67">
            <a:extLst>
              <a:ext uri="{FF2B5EF4-FFF2-40B4-BE49-F238E27FC236}">
                <a16:creationId xmlns:a16="http://schemas.microsoft.com/office/drawing/2014/main" id="{CF2B5C4F-E01A-4D8D-BEBB-8EF838CF5511}"/>
              </a:ext>
            </a:extLst>
          </p:cNvPr>
          <p:cNvSpPr/>
          <p:nvPr/>
        </p:nvSpPr>
        <p:spPr bwMode="auto">
          <a:xfrm rot="10800000">
            <a:off x="6615903" y="4672110"/>
            <a:ext cx="667584" cy="209295"/>
          </a:xfrm>
          <a:prstGeom prst="rightArrow">
            <a:avLst/>
          </a:prstGeom>
          <a:solidFill>
            <a:srgbClr val="00B050"/>
          </a:solidFill>
          <a:ln w="12700" cap="flat" cmpd="sng" algn="ctr">
            <a:solidFill>
              <a:srgbClr val="00B05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377" eaLnBrk="0" fontAlgn="base" hangingPunct="0">
              <a:spcBef>
                <a:spcPct val="0"/>
              </a:spcBef>
              <a:spcAft>
                <a:spcPct val="0"/>
              </a:spcAft>
            </a:pPr>
            <a:endParaRPr lang="it-IT" sz="2400">
              <a:latin typeface="Times New Roman" panose="02020603050405020304" pitchFamily="18" charset="0"/>
            </a:endParaRPr>
          </a:p>
        </p:txBody>
      </p:sp>
    </p:spTree>
    <p:extLst>
      <p:ext uri="{BB962C8B-B14F-4D97-AF65-F5344CB8AC3E}">
        <p14:creationId xmlns:p14="http://schemas.microsoft.com/office/powerpoint/2010/main" val="82883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
                                        </p:tgtEl>
                                        <p:attrNameLst>
                                          <p:attrName>style.visibility</p:attrName>
                                        </p:attrNameLst>
                                      </p:cBhvr>
                                      <p:to>
                                        <p:strVal val="visible"/>
                                      </p:to>
                                    </p:set>
                                  </p:childTnLst>
                                </p:cTn>
                              </p:par>
                              <p:par>
                                <p:cTn id="9" presetID="1" presetClass="exit" presetSubtype="0" fill="hold" nodeType="withEffect">
                                  <p:stCondLst>
                                    <p:cond delay="0"/>
                                  </p:stCondLst>
                                  <p:childTnLst>
                                    <p:set>
                                      <p:cBhvr>
                                        <p:cTn id="10" dur="1" fill="hold">
                                          <p:stCondLst>
                                            <p:cond delay="0"/>
                                          </p:stCondLst>
                                        </p:cTn>
                                        <p:tgtEl>
                                          <p:spTgt spid="49"/>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4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xit" presetSubtype="0" fill="hold" grpId="0" nodeType="withEffect">
                                  <p:stCondLst>
                                    <p:cond delay="0"/>
                                  </p:stCondLst>
                                  <p:childTnLst>
                                    <p:set>
                                      <p:cBhvr>
                                        <p:cTn id="22" dur="1" fill="hold">
                                          <p:stCondLst>
                                            <p:cond delay="0"/>
                                          </p:stCondLst>
                                        </p:cTn>
                                        <p:tgtEl>
                                          <p:spTgt spid="56"/>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5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20"/>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24"/>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3"/>
                                        </p:tgtEl>
                                        <p:attrNameLst>
                                          <p:attrName>style.visibility</p:attrName>
                                        </p:attrNameLst>
                                      </p:cBhvr>
                                      <p:to>
                                        <p:strVal val="visible"/>
                                      </p:to>
                                    </p:set>
                                  </p:childTnLst>
                                </p:cTn>
                              </p:par>
                              <p:par>
                                <p:cTn id="49" presetID="1" presetClass="exit" presetSubtype="0" fill="hold" nodeType="withEffect">
                                  <p:stCondLst>
                                    <p:cond delay="0"/>
                                  </p:stCondLst>
                                  <p:childTnLst>
                                    <p:set>
                                      <p:cBhvr>
                                        <p:cTn id="50" dur="1" fill="hold">
                                          <p:stCondLst>
                                            <p:cond delay="0"/>
                                          </p:stCondLst>
                                        </p:cTn>
                                        <p:tgtEl>
                                          <p:spTgt spid="50"/>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51"/>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6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39" grpId="0"/>
      <p:bldP spid="41" grpId="0" animBg="1"/>
      <p:bldP spid="43" grpId="0" animBg="1"/>
      <p:bldP spid="56" grpId="0"/>
      <p:bldP spid="62" grpId="0"/>
      <p:bldP spid="67" grpId="0" animBg="1"/>
      <p:bldP spid="68"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CEFDCE-CD9C-4453-8C38-5E4A82EEACAF}"/>
              </a:ext>
            </a:extLst>
          </p:cNvPr>
          <p:cNvSpPr>
            <a:spLocks noGrp="1"/>
          </p:cNvSpPr>
          <p:nvPr>
            <p:ph type="title"/>
          </p:nvPr>
        </p:nvSpPr>
        <p:spPr>
          <a:xfrm>
            <a:off x="914400" y="365760"/>
            <a:ext cx="10363200" cy="1143000"/>
          </a:xfrm>
        </p:spPr>
        <p:txBody>
          <a:bodyPr/>
          <a:lstStyle/>
          <a:p>
            <a:r>
              <a:rPr lang="it-IT" sz="4400" dirty="0"/>
              <a:t>Collocazione e non solo…</a:t>
            </a:r>
          </a:p>
        </p:txBody>
      </p:sp>
      <p:sp>
        <p:nvSpPr>
          <p:cNvPr id="3" name="Segnaposto contenuto 2">
            <a:extLst>
              <a:ext uri="{FF2B5EF4-FFF2-40B4-BE49-F238E27FC236}">
                <a16:creationId xmlns:a16="http://schemas.microsoft.com/office/drawing/2014/main" id="{8AF75AA4-AD87-4D1C-883C-ADC0F3D32EC4}"/>
              </a:ext>
            </a:extLst>
          </p:cNvPr>
          <p:cNvSpPr>
            <a:spLocks noGrp="1"/>
          </p:cNvSpPr>
          <p:nvPr>
            <p:ph idx="1"/>
          </p:nvPr>
        </p:nvSpPr>
        <p:spPr>
          <a:xfrm>
            <a:off x="0" y="1508760"/>
            <a:ext cx="12192000" cy="4114800"/>
          </a:xfrm>
        </p:spPr>
        <p:txBody>
          <a:bodyPr/>
          <a:lstStyle/>
          <a:p>
            <a:r>
              <a:rPr lang="it-IT" dirty="0"/>
              <a:t>L’intuizione di </a:t>
            </a:r>
            <a:r>
              <a:rPr lang="it-IT" dirty="0" err="1"/>
              <a:t>Hotelling</a:t>
            </a:r>
            <a:r>
              <a:rPr lang="it-IT" dirty="0"/>
              <a:t> (1929): la collocazione geografica è solo un esempio; il principio di minima differenziazione vale per qualsiasi specifica caratteristica competitiva.</a:t>
            </a:r>
          </a:p>
          <a:p>
            <a:pPr lvl="1"/>
            <a:r>
              <a:rPr lang="it-IT" dirty="0"/>
              <a:t>Esempi: i partiti politici «tutti uguali»; gli orari di partenza dei voli di compagnie aeree rivali su una data rotta concentrati in un breve intervallo.</a:t>
            </a:r>
          </a:p>
          <a:p>
            <a:r>
              <a:rPr lang="it-IT" dirty="0"/>
              <a:t>Ma se il prodotto può </a:t>
            </a:r>
            <a:r>
              <a:rPr lang="it-IT" i="1" dirty="0"/>
              <a:t>davvero</a:t>
            </a:r>
            <a:r>
              <a:rPr lang="it-IT" dirty="0"/>
              <a:t> distinguersi dagli altri, torna a valere il risultato di </a:t>
            </a:r>
            <a:r>
              <a:rPr lang="it-IT" dirty="0">
                <a:solidFill>
                  <a:srgbClr val="FF0000"/>
                </a:solidFill>
              </a:rPr>
              <a:t>massima differenziazione </a:t>
            </a:r>
            <a:r>
              <a:rPr lang="it-IT" dirty="0"/>
              <a:t>visto nel caso della concorrenza monopolistica.</a:t>
            </a:r>
          </a:p>
        </p:txBody>
      </p:sp>
    </p:spTree>
    <p:extLst>
      <p:ext uri="{BB962C8B-B14F-4D97-AF65-F5344CB8AC3E}">
        <p14:creationId xmlns:p14="http://schemas.microsoft.com/office/powerpoint/2010/main" val="337750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1"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2"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3"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4"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5"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6"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7"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4938" name="Rectangle 10"/>
          <p:cNvSpPr>
            <a:spLocks noGrp="1" noChangeArrowheads="1"/>
          </p:cNvSpPr>
          <p:nvPr>
            <p:ph type="title"/>
          </p:nvPr>
        </p:nvSpPr>
        <p:spPr>
          <a:xfrm>
            <a:off x="1524000" y="198923"/>
            <a:ext cx="9144000" cy="5334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Monopolio </a:t>
            </a:r>
            <a:r>
              <a:rPr lang="it-IT" altLang="en-US" i="1" dirty="0"/>
              <a:t>versus</a:t>
            </a:r>
            <a:r>
              <a:rPr lang="it-IT" altLang="en-US" dirty="0"/>
              <a:t> concorrenza perfetta (1)</a:t>
            </a:r>
          </a:p>
        </p:txBody>
      </p:sp>
      <p:sp>
        <p:nvSpPr>
          <p:cNvPr id="310283" name="Rectangle 11"/>
          <p:cNvSpPr>
            <a:spLocks noGrp="1" noChangeArrowheads="1"/>
          </p:cNvSpPr>
          <p:nvPr>
            <p:ph type="body" idx="1"/>
          </p:nvPr>
        </p:nvSpPr>
        <p:spPr>
          <a:xfrm>
            <a:off x="192505" y="838200"/>
            <a:ext cx="11781323" cy="5410200"/>
          </a:xfrm>
          <a:noFill/>
          <a:extLst>
            <a:ext uri="{91240B29-F687-4F45-9708-019B960494DF}">
              <a14:hiddenLine xmlns:a14="http://schemas.microsoft.com/office/drawing/2010/main" w="12700">
                <a:solidFill>
                  <a:srgbClr val="FF0000"/>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4501" algn="l"/>
              </a:tabLst>
            </a:pPr>
            <a:r>
              <a:rPr lang="it-IT" altLang="en-US" sz="2800" dirty="0">
                <a:solidFill>
                  <a:srgbClr val="FF0000"/>
                </a:solidFill>
              </a:rPr>
              <a:t>Monopolio</a:t>
            </a:r>
            <a:r>
              <a:rPr lang="it-IT" altLang="en-US" sz="2800" dirty="0"/>
              <a:t>: esiste un unico produttore...</a:t>
            </a:r>
          </a:p>
          <a:p>
            <a:pPr eaLnBrk="1" hangingPunct="1">
              <a:lnSpc>
                <a:spcPct val="90000"/>
              </a:lnSpc>
              <a:buNone/>
              <a:tabLst>
                <a:tab pos="333358" algn="l"/>
                <a:tab pos="744501"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 </a:t>
            </a:r>
            <a:r>
              <a:rPr lang="it-IT" altLang="en-US" sz="2800" dirty="0"/>
              <a:t>…la cui domanda </a:t>
            </a:r>
            <a:r>
              <a:rPr lang="it-IT" altLang="en-US" sz="2800" u="sng" dirty="0"/>
              <a:t>coincide</a:t>
            </a:r>
            <a:r>
              <a:rPr lang="it-IT" altLang="en-US" sz="2800" dirty="0"/>
              <a:t> con la domanda di mercato e quindi ha andamento </a:t>
            </a:r>
            <a:r>
              <a:rPr lang="it-IT" altLang="en-US" sz="2800" u="sng" dirty="0"/>
              <a:t>discendente</a:t>
            </a:r>
            <a:r>
              <a:rPr lang="it-IT" altLang="en-US" sz="2800" dirty="0"/>
              <a:t>,</a:t>
            </a:r>
          </a:p>
          <a:p>
            <a:pPr eaLnBrk="1" hangingPunct="1">
              <a:lnSpc>
                <a:spcPct val="90000"/>
              </a:lnSpc>
              <a:buNone/>
              <a:tabLst>
                <a:tab pos="333358" algn="l"/>
                <a:tab pos="744501"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…che agisce da </a:t>
            </a:r>
            <a:r>
              <a:rPr lang="it-IT" altLang="en-US" sz="2800" i="1" dirty="0" err="1"/>
              <a:t>price</a:t>
            </a:r>
            <a:r>
              <a:rPr lang="it-IT" altLang="en-US" sz="2800" i="1" dirty="0"/>
              <a:t>-maker</a:t>
            </a:r>
            <a:r>
              <a:rPr lang="it-IT" altLang="en-US" sz="2800" dirty="0"/>
              <a:t> e ottiene </a:t>
            </a:r>
            <a:r>
              <a:rPr lang="it-IT" altLang="en-US" sz="2800" u="sng" dirty="0"/>
              <a:t>extra-</a:t>
            </a:r>
            <a:r>
              <a:rPr lang="it-IT" altLang="en-US" sz="2800" u="sng" dirty="0">
                <a:sym typeface="Symbol" panose="05050102010706020507" pitchFamily="18" charset="2"/>
              </a:rPr>
              <a:t> </a:t>
            </a:r>
            <a:r>
              <a:rPr lang="it-IT" altLang="en-US" sz="2800" dirty="0">
                <a:sym typeface="Symbol" panose="05050102010706020507" pitchFamily="18" charset="2"/>
              </a:rPr>
              <a:t>sia nel breve che nel lungo periodo,</a:t>
            </a:r>
            <a:endParaRPr lang="it-IT" altLang="en-US" sz="2800" dirty="0"/>
          </a:p>
          <a:p>
            <a:pPr eaLnBrk="1" hangingPunct="1">
              <a:lnSpc>
                <a:spcPct val="90000"/>
              </a:lnSpc>
              <a:buNone/>
              <a:tabLst>
                <a:tab pos="333358" algn="l"/>
                <a:tab pos="744501"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…il cui comportamento è </a:t>
            </a:r>
            <a:r>
              <a:rPr lang="it-IT" altLang="en-US" sz="2800" u="sng" dirty="0"/>
              <a:t>vincolato</a:t>
            </a:r>
            <a:r>
              <a:rPr lang="it-IT" altLang="en-US" sz="2800" dirty="0"/>
              <a:t> soltanto dalla domanda (per cui o sceglie Q* o sceglie P*).</a:t>
            </a:r>
          </a:p>
          <a:p>
            <a:pPr eaLnBrk="1" hangingPunct="1">
              <a:lnSpc>
                <a:spcPct val="90000"/>
              </a:lnSpc>
              <a:tabLst>
                <a:tab pos="333358" algn="l"/>
                <a:tab pos="744501" algn="l"/>
              </a:tabLst>
            </a:pPr>
            <a:r>
              <a:rPr lang="it-IT" altLang="en-US" sz="2800" dirty="0">
                <a:solidFill>
                  <a:srgbClr val="FF0000"/>
                </a:solidFill>
              </a:rPr>
              <a:t>Mercato PC</a:t>
            </a:r>
            <a:r>
              <a:rPr lang="it-IT" altLang="en-US" sz="2800" dirty="0"/>
              <a:t>: esistono molte imprese...</a:t>
            </a:r>
          </a:p>
          <a:p>
            <a:pPr eaLnBrk="1" hangingPunct="1">
              <a:lnSpc>
                <a:spcPct val="90000"/>
              </a:lnSpc>
              <a:buNone/>
              <a:tabLst>
                <a:tab pos="333358" algn="l"/>
                <a:tab pos="744501"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…ciascuna delle quali fronteggia una curva di domanda </a:t>
            </a:r>
            <a:r>
              <a:rPr lang="it-IT" altLang="en-US" sz="2800" u="sng" dirty="0"/>
              <a:t>orizzontale</a:t>
            </a:r>
            <a:r>
              <a:rPr lang="it-IT" altLang="en-US" sz="2800" dirty="0"/>
              <a:t>,</a:t>
            </a:r>
          </a:p>
          <a:p>
            <a:pPr eaLnBrk="1" hangingPunct="1">
              <a:lnSpc>
                <a:spcPct val="90000"/>
              </a:lnSpc>
              <a:buNone/>
              <a:tabLst>
                <a:tab pos="333358" algn="l"/>
                <a:tab pos="744501"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…che agiscono da </a:t>
            </a:r>
            <a:r>
              <a:rPr lang="it-IT" altLang="en-US" sz="2800" dirty="0" err="1"/>
              <a:t>price-takers</a:t>
            </a:r>
            <a:r>
              <a:rPr lang="it-IT" altLang="en-US" sz="2800" dirty="0"/>
              <a:t>, </a:t>
            </a:r>
            <a:r>
              <a:rPr lang="it-IT" altLang="en-US" sz="2800" u="sng" dirty="0"/>
              <a:t>senza</a:t>
            </a:r>
            <a:r>
              <a:rPr lang="it-IT" altLang="en-US" sz="2800" dirty="0"/>
              <a:t> ottenere extra-</a:t>
            </a:r>
            <a:r>
              <a:rPr lang="it-IT" altLang="en-US" sz="2800" dirty="0">
                <a:sym typeface="Symbol" panose="05050102010706020507" pitchFamily="18" charset="2"/>
              </a:rPr>
              <a:t> nel lungo periodo.</a:t>
            </a:r>
            <a:endParaRPr lang="it-IT" altLang="en-US" sz="2800" dirty="0"/>
          </a:p>
          <a:p>
            <a:pPr eaLnBrk="1" hangingPunct="1">
              <a:lnSpc>
                <a:spcPct val="90000"/>
              </a:lnSpc>
              <a:buNone/>
              <a:tabLst>
                <a:tab pos="333358" algn="l"/>
                <a:tab pos="744501" algn="l"/>
              </a:tabLst>
            </a:pPr>
            <a:r>
              <a:rPr lang="it-IT" altLang="en-US" sz="2800" dirty="0">
                <a:solidFill>
                  <a:schemeClr val="tx2"/>
                </a:solidFill>
                <a:latin typeface="Monotype Sorts" pitchFamily="2" charset="2"/>
              </a:rPr>
              <a:t>	</a:t>
            </a:r>
            <a:r>
              <a:rPr lang="it-IT" altLang="en-US" sz="2800" dirty="0">
                <a:solidFill>
                  <a:schemeClr val="accent2"/>
                </a:solidFill>
                <a:latin typeface="Monotype Sorts" pitchFamily="2" charset="2"/>
              </a:rPr>
              <a:t></a:t>
            </a:r>
            <a:r>
              <a:rPr lang="it-IT" altLang="en-US" sz="2800" dirty="0"/>
              <a:t> …che al prezzo </a:t>
            </a:r>
            <a:r>
              <a:rPr lang="it-IT" altLang="en-US" sz="2800" u="sng" dirty="0"/>
              <a:t>dato</a:t>
            </a:r>
            <a:r>
              <a:rPr lang="it-IT" altLang="en-US" sz="2800" dirty="0"/>
              <a:t> possono vendere qualsiasi quantità (per cui possono solo scegliere Q*).</a:t>
            </a:r>
          </a:p>
        </p:txBody>
      </p:sp>
    </p:spTree>
    <p:extLst>
      <p:ext uri="{BB962C8B-B14F-4D97-AF65-F5344CB8AC3E}">
        <p14:creationId xmlns:p14="http://schemas.microsoft.com/office/powerpoint/2010/main" val="3914118089"/>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0283">
                                            <p:txEl>
                                              <p:pRg st="1" end="1"/>
                                            </p:txEl>
                                          </p:spTgt>
                                        </p:tgtEl>
                                        <p:attrNameLst>
                                          <p:attrName>style.visibility</p:attrName>
                                        </p:attrNameLst>
                                      </p:cBhvr>
                                      <p:to>
                                        <p:strVal val="visible"/>
                                      </p:to>
                                    </p:set>
                                    <p:animEffect transition="in" filter="wipe(left)">
                                      <p:cBhvr>
                                        <p:cTn id="7" dur="500"/>
                                        <p:tgtEl>
                                          <p:spTgt spid="310283">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10283">
                                            <p:txEl>
                                              <p:pRg st="5" end="5"/>
                                            </p:txEl>
                                          </p:spTgt>
                                        </p:tgtEl>
                                        <p:attrNameLst>
                                          <p:attrName>style.visibility</p:attrName>
                                        </p:attrNameLst>
                                      </p:cBhvr>
                                      <p:to>
                                        <p:strVal val="visible"/>
                                      </p:to>
                                    </p:set>
                                    <p:animEffect transition="in" filter="wipe(left)">
                                      <p:cBhvr>
                                        <p:cTn id="10" dur="500"/>
                                        <p:tgtEl>
                                          <p:spTgt spid="310283">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10283">
                                            <p:txEl>
                                              <p:pRg st="2" end="2"/>
                                            </p:txEl>
                                          </p:spTgt>
                                        </p:tgtEl>
                                        <p:attrNameLst>
                                          <p:attrName>style.visibility</p:attrName>
                                        </p:attrNameLst>
                                      </p:cBhvr>
                                      <p:to>
                                        <p:strVal val="visible"/>
                                      </p:to>
                                    </p:set>
                                    <p:animEffect transition="in" filter="wipe(left)">
                                      <p:cBhvr>
                                        <p:cTn id="15" dur="500"/>
                                        <p:tgtEl>
                                          <p:spTgt spid="31028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10283">
                                            <p:txEl>
                                              <p:pRg st="6" end="6"/>
                                            </p:txEl>
                                          </p:spTgt>
                                        </p:tgtEl>
                                        <p:attrNameLst>
                                          <p:attrName>style.visibility</p:attrName>
                                        </p:attrNameLst>
                                      </p:cBhvr>
                                      <p:to>
                                        <p:strVal val="visible"/>
                                      </p:to>
                                    </p:set>
                                    <p:animEffect transition="in" filter="wipe(left)">
                                      <p:cBhvr>
                                        <p:cTn id="18" dur="500"/>
                                        <p:tgtEl>
                                          <p:spTgt spid="31028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310283">
                                            <p:txEl>
                                              <p:pRg st="3" end="3"/>
                                            </p:txEl>
                                          </p:spTgt>
                                        </p:tgtEl>
                                        <p:attrNameLst>
                                          <p:attrName>style.visibility</p:attrName>
                                        </p:attrNameLst>
                                      </p:cBhvr>
                                      <p:to>
                                        <p:strVal val="visible"/>
                                      </p:to>
                                    </p:set>
                                    <p:animEffect transition="in" filter="wipe(left)">
                                      <p:cBhvr>
                                        <p:cTn id="23" dur="500"/>
                                        <p:tgtEl>
                                          <p:spTgt spid="310283">
                                            <p:txEl>
                                              <p:pRg st="3" end="3"/>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10283">
                                            <p:txEl>
                                              <p:pRg st="7" end="7"/>
                                            </p:txEl>
                                          </p:spTgt>
                                        </p:tgtEl>
                                        <p:attrNameLst>
                                          <p:attrName>style.visibility</p:attrName>
                                        </p:attrNameLst>
                                      </p:cBhvr>
                                      <p:to>
                                        <p:strVal val="visible"/>
                                      </p:to>
                                    </p:set>
                                    <p:animEffect transition="in" filter="wipe(left)">
                                      <p:cBhvr>
                                        <p:cTn id="26" dur="500"/>
                                        <p:tgtEl>
                                          <p:spTgt spid="31028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83" grpId="0" uiExpand="1" build="p"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02" name="Picture 2" descr="Cw_f13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8777" y="1638307"/>
            <a:ext cx="8934451" cy="357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03" name="Text Box 3"/>
          <p:cNvSpPr txBox="1">
            <a:spLocks noChangeArrowheads="1"/>
          </p:cNvSpPr>
          <p:nvPr/>
        </p:nvSpPr>
        <p:spPr bwMode="auto">
          <a:xfrm>
            <a:off x="1774830" y="188918"/>
            <a:ext cx="864235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0" fontAlgn="base" hangingPunct="0">
              <a:spcBef>
                <a:spcPct val="0"/>
              </a:spcBef>
              <a:spcAft>
                <a:spcPct val="0"/>
              </a:spcAft>
              <a:buFontTx/>
              <a:buNone/>
            </a:pPr>
            <a:r>
              <a:rPr lang="it-IT" altLang="en-US" sz="3600">
                <a:solidFill>
                  <a:srgbClr val="000000"/>
                </a:solidFill>
                <a:latin typeface="Times New Roman" panose="02020603050405020304" pitchFamily="18" charset="0"/>
              </a:rPr>
              <a:t>Un’altra applicazione della teoria dei giochi:</a:t>
            </a:r>
          </a:p>
          <a:p>
            <a:pPr algn="ctr" eaLnBrk="0" fontAlgn="base" hangingPunct="0">
              <a:spcBef>
                <a:spcPct val="0"/>
              </a:spcBef>
              <a:spcAft>
                <a:spcPct val="0"/>
              </a:spcAft>
              <a:buFontTx/>
              <a:buNone/>
            </a:pPr>
            <a:r>
              <a:rPr lang="it-IT" altLang="en-US" sz="3600">
                <a:solidFill>
                  <a:srgbClr val="000000"/>
                </a:solidFill>
                <a:latin typeface="Times New Roman" panose="02020603050405020304" pitchFamily="18" charset="0"/>
              </a:rPr>
              <a:t>il gioco del coordinamento</a:t>
            </a:r>
          </a:p>
        </p:txBody>
      </p:sp>
      <p:sp>
        <p:nvSpPr>
          <p:cNvPr id="256004" name="Text Box 4"/>
          <p:cNvSpPr txBox="1">
            <a:spLocks noChangeArrowheads="1"/>
          </p:cNvSpPr>
          <p:nvPr/>
        </p:nvSpPr>
        <p:spPr bwMode="auto">
          <a:xfrm>
            <a:off x="1676407" y="5300667"/>
            <a:ext cx="881221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0" fontAlgn="base" hangingPunct="0">
              <a:spcBef>
                <a:spcPct val="0"/>
              </a:spcBef>
              <a:spcAft>
                <a:spcPct val="0"/>
              </a:spcAft>
              <a:buFontTx/>
              <a:buNone/>
            </a:pPr>
            <a:r>
              <a:rPr lang="it-IT" altLang="en-US" sz="2400">
                <a:solidFill>
                  <a:srgbClr val="000000"/>
                </a:solidFill>
                <a:latin typeface="Times New Roman" panose="02020603050405020304" pitchFamily="18" charset="0"/>
              </a:rPr>
              <a:t>Questo gioco è tipico del caso dei </a:t>
            </a:r>
            <a:r>
              <a:rPr lang="it-IT" altLang="en-US" sz="2400" u="sng">
                <a:solidFill>
                  <a:srgbClr val="000000"/>
                </a:solidFill>
                <a:latin typeface="Times New Roman" panose="02020603050405020304" pitchFamily="18" charset="0"/>
              </a:rPr>
              <a:t>beni di rete</a:t>
            </a:r>
            <a:r>
              <a:rPr lang="it-IT" altLang="en-US" sz="2400">
                <a:solidFill>
                  <a:srgbClr val="000000"/>
                </a:solidFill>
                <a:latin typeface="Times New Roman" panose="02020603050405020304" pitchFamily="18" charset="0"/>
              </a:rPr>
              <a:t>: i giocatori aumentano il</a:t>
            </a:r>
          </a:p>
          <a:p>
            <a:pPr eaLnBrk="0" fontAlgn="base" hangingPunct="0">
              <a:spcBef>
                <a:spcPct val="0"/>
              </a:spcBef>
              <a:spcAft>
                <a:spcPct val="0"/>
              </a:spcAft>
              <a:buFontTx/>
              <a:buNone/>
            </a:pPr>
            <a:r>
              <a:rPr lang="it-IT" altLang="en-US" sz="2400">
                <a:solidFill>
                  <a:srgbClr val="000000"/>
                </a:solidFill>
                <a:latin typeface="Times New Roman" panose="02020603050405020304" pitchFamily="18" charset="0"/>
              </a:rPr>
              <a:t>loro guadagno quando entrambi scelgono lo stesso sistema operativo. Il gioco ha due equilibri di Nash: (Apple, Apple) &amp; (MS, MS).</a:t>
            </a:r>
          </a:p>
        </p:txBody>
      </p:sp>
    </p:spTree>
    <p:extLst>
      <p:ext uri="{BB962C8B-B14F-4D97-AF65-F5344CB8AC3E}">
        <p14:creationId xmlns:p14="http://schemas.microsoft.com/office/powerpoint/2010/main" val="1841150264"/>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79" name="Rectangle 3"/>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0" name="Rectangle 4"/>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1" name="Rectangle 5"/>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2" name="Rectangle 6"/>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3" name="Rectangle 7"/>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4" name="Rectangle 8"/>
          <p:cNvSpPr>
            <a:spLocks noChangeArrowheads="1"/>
          </p:cNvSpPr>
          <p:nvPr/>
        </p:nvSpPr>
        <p:spPr bwMode="auto">
          <a:xfrm>
            <a:off x="2209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5" name="Rectangle 9"/>
          <p:cNvSpPr>
            <a:spLocks noChangeArrowheads="1"/>
          </p:cNvSpPr>
          <p:nvPr/>
        </p:nvSpPr>
        <p:spPr bwMode="auto">
          <a:xfrm>
            <a:off x="4648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0" fontAlgn="base" hangingPunct="0">
              <a:spcBef>
                <a:spcPct val="0"/>
              </a:spcBef>
              <a:spcAft>
                <a:spcPct val="0"/>
              </a:spcAft>
              <a:buFontTx/>
              <a:buNone/>
            </a:pPr>
            <a:endParaRPr lang="en-US" altLang="en-US" sz="2400">
              <a:solidFill>
                <a:srgbClr val="000000"/>
              </a:solidFill>
            </a:endParaRPr>
          </a:p>
        </p:txBody>
      </p:sp>
      <p:sp>
        <p:nvSpPr>
          <p:cNvPr id="126986" name="Rectangle 10"/>
          <p:cNvSpPr>
            <a:spLocks noGrp="1" noChangeArrowheads="1"/>
          </p:cNvSpPr>
          <p:nvPr>
            <p:ph type="title"/>
          </p:nvPr>
        </p:nvSpPr>
        <p:spPr>
          <a:xfrm>
            <a:off x="2209800" y="202933"/>
            <a:ext cx="8153400" cy="533400"/>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ctr" anchorCtr="0" compatLnSpc="1">
            <a:prstTxWarp prst="textNoShape">
              <a:avLst/>
            </a:prstTxWarp>
          </a:bodyPr>
          <a:lstStyle/>
          <a:p>
            <a:pPr eaLnBrk="1" hangingPunct="1"/>
            <a:r>
              <a:rPr lang="it-IT" altLang="en-US" dirty="0"/>
              <a:t>Il ricavo marginale del monopolista</a:t>
            </a:r>
          </a:p>
        </p:txBody>
      </p:sp>
      <p:sp>
        <p:nvSpPr>
          <p:cNvPr id="314379" name="Rectangle 11"/>
          <p:cNvSpPr>
            <a:spLocks noGrp="1" noChangeArrowheads="1"/>
          </p:cNvSpPr>
          <p:nvPr>
            <p:ph type="body" idx="1"/>
          </p:nvPr>
        </p:nvSpPr>
        <p:spPr>
          <a:xfrm>
            <a:off x="0" y="964933"/>
            <a:ext cx="12192000" cy="5512067"/>
          </a:xfrm>
          <a:noFill/>
          <a:extLst>
            <a:ext uri="{91240B29-F687-4F45-9708-019B960494DF}">
              <a14:hiddenLine xmlns:a14="http://schemas.microsoft.com/office/drawing/2010/main" w="12700">
                <a:solidFill>
                  <a:schemeClr val="tx1"/>
                </a:solidFill>
                <a:miter lim="800000"/>
                <a:headEnd/>
                <a:tailEnd/>
              </a14:hiddenLine>
            </a:ext>
          </a:extLst>
        </p:spPr>
        <p:txBody>
          <a:bodyPr vert="horz" wrap="square" lIns="90488" tIns="44451" rIns="90488" bIns="44451" numCol="1" anchor="t" anchorCtr="0" compatLnSpc="1">
            <a:prstTxWarp prst="textNoShape">
              <a:avLst/>
            </a:prstTxWarp>
          </a:bodyPr>
          <a:lstStyle/>
          <a:p>
            <a:pPr eaLnBrk="1" hangingPunct="1">
              <a:lnSpc>
                <a:spcPct val="90000"/>
              </a:lnSpc>
              <a:tabLst>
                <a:tab pos="333358" algn="l"/>
                <a:tab pos="744501" algn="l"/>
              </a:tabLst>
            </a:pPr>
            <a:r>
              <a:rPr lang="it-IT" altLang="en-US" sz="2800" dirty="0"/>
              <a:t>Il RM del monopolista è sempre </a:t>
            </a:r>
            <a:r>
              <a:rPr lang="it-IT" altLang="en-US" sz="2800" u="sng" dirty="0"/>
              <a:t>inferiore</a:t>
            </a:r>
            <a:r>
              <a:rPr lang="it-IT" altLang="en-US" sz="2800" dirty="0"/>
              <a:t> al prezzo del bene: </a:t>
            </a:r>
            <a:r>
              <a:rPr lang="it-IT" altLang="en-US" sz="2800" dirty="0">
                <a:solidFill>
                  <a:srgbClr val="FF0000"/>
                </a:solidFill>
              </a:rPr>
              <a:t>RM &lt; P (= </a:t>
            </a:r>
            <a:r>
              <a:rPr lang="it-IT" altLang="en-US" sz="2800" dirty="0" err="1">
                <a:solidFill>
                  <a:srgbClr val="FF0000"/>
                </a:solidFill>
              </a:rPr>
              <a:t>RMe</a:t>
            </a:r>
            <a:r>
              <a:rPr lang="it-IT" altLang="en-US" sz="2800" dirty="0">
                <a:solidFill>
                  <a:srgbClr val="FF0000"/>
                </a:solidFill>
              </a:rPr>
              <a:t>)</a:t>
            </a:r>
            <a:r>
              <a:rPr lang="it-IT" altLang="en-US" sz="2800" b="1" dirty="0"/>
              <a:t>,</a:t>
            </a:r>
            <a:r>
              <a:rPr lang="it-IT" altLang="en-US" sz="2800" dirty="0"/>
              <a:t> quindi la curva del RM è sempre </a:t>
            </a:r>
            <a:r>
              <a:rPr lang="it-IT" altLang="en-US" sz="2800" u="sng" dirty="0"/>
              <a:t>sotto</a:t>
            </a:r>
            <a:r>
              <a:rPr lang="it-IT" altLang="en-US" sz="2800" dirty="0"/>
              <a:t> quella del </a:t>
            </a:r>
            <a:r>
              <a:rPr lang="it-IT" altLang="en-US" sz="2800" dirty="0" err="1"/>
              <a:t>RMe</a:t>
            </a:r>
            <a:r>
              <a:rPr lang="it-IT" altLang="en-US" sz="2800" dirty="0"/>
              <a:t>  (= curva di domanda). Perché?</a:t>
            </a:r>
          </a:p>
          <a:p>
            <a:pPr eaLnBrk="1" hangingPunct="1">
              <a:lnSpc>
                <a:spcPct val="90000"/>
              </a:lnSpc>
              <a:tabLst>
                <a:tab pos="333358" algn="l"/>
                <a:tab pos="744501" algn="l"/>
              </a:tabLst>
            </a:pPr>
            <a:r>
              <a:rPr lang="it-IT" altLang="en-US" sz="2800" dirty="0"/>
              <a:t>Dato che la curva di domanda è discendente, quando il monopolista vuole vendere </a:t>
            </a:r>
            <a:r>
              <a:rPr lang="it-IT" altLang="en-US" sz="2800" u="sng" dirty="0"/>
              <a:t>una unità in più</a:t>
            </a:r>
            <a:r>
              <a:rPr lang="it-IT" altLang="en-US" sz="2800" dirty="0"/>
              <a:t> (unità marginale) deve ridurre il prezzo, ma il prezzo inferiore si applica anche a </a:t>
            </a:r>
            <a:r>
              <a:rPr lang="it-IT" altLang="en-US" sz="2800" u="sng" dirty="0"/>
              <a:t>tutte le unità che avrebbe già potuto vendere </a:t>
            </a:r>
            <a:r>
              <a:rPr lang="it-IT" altLang="en-US" sz="2800" dirty="0"/>
              <a:t>ad un prezzo più elevato → </a:t>
            </a:r>
            <a:r>
              <a:rPr lang="it-IT" altLang="en-US" sz="2800" i="1" dirty="0"/>
              <a:t>legge del prezzo unico</a:t>
            </a:r>
            <a:r>
              <a:rPr lang="it-IT" altLang="en-US" sz="2800" dirty="0"/>
              <a:t>.</a:t>
            </a:r>
          </a:p>
          <a:p>
            <a:pPr eaLnBrk="1" hangingPunct="1">
              <a:lnSpc>
                <a:spcPct val="90000"/>
              </a:lnSpc>
              <a:tabLst>
                <a:tab pos="333358" algn="l"/>
                <a:tab pos="744501" algn="l"/>
              </a:tabLst>
            </a:pPr>
            <a:r>
              <a:rPr lang="it-IT" altLang="en-US" sz="2800" dirty="0"/>
              <a:t>Vi sono due effetti sul ricavo totale RT = P x Q:</a:t>
            </a:r>
          </a:p>
          <a:p>
            <a:pPr lvl="1" eaLnBrk="1" hangingPunct="1">
              <a:lnSpc>
                <a:spcPct val="90000"/>
              </a:lnSpc>
              <a:tabLst>
                <a:tab pos="333358" algn="l"/>
                <a:tab pos="744501" algn="l"/>
              </a:tabLst>
            </a:pPr>
            <a:r>
              <a:rPr lang="it-IT" altLang="en-US" sz="2600" dirty="0">
                <a:solidFill>
                  <a:srgbClr val="FF0000"/>
                </a:solidFill>
              </a:rPr>
              <a:t>Effetto output</a:t>
            </a:r>
            <a:r>
              <a:rPr lang="it-IT" altLang="en-US" sz="2600" dirty="0"/>
              <a:t>: l’impresa vende un’unità in più, quindi RT cresce.</a:t>
            </a:r>
          </a:p>
          <a:p>
            <a:pPr lvl="1" eaLnBrk="1" hangingPunct="1">
              <a:lnSpc>
                <a:spcPct val="90000"/>
              </a:lnSpc>
              <a:tabLst>
                <a:tab pos="333358" algn="l"/>
                <a:tab pos="744501" algn="l"/>
              </a:tabLst>
            </a:pPr>
            <a:r>
              <a:rPr lang="it-IT" altLang="en-US" sz="2600" dirty="0">
                <a:solidFill>
                  <a:srgbClr val="FF0000"/>
                </a:solidFill>
              </a:rPr>
              <a:t>Effetto prezzo</a:t>
            </a:r>
            <a:r>
              <a:rPr lang="it-IT" altLang="en-US" sz="2600" dirty="0"/>
              <a:t>: l’impresa vende tutte le unità a prezzo inferiore, quindi RT cala.</a:t>
            </a:r>
          </a:p>
          <a:p>
            <a:pPr lvl="1" eaLnBrk="1" hangingPunct="1">
              <a:lnSpc>
                <a:spcPct val="90000"/>
              </a:lnSpc>
              <a:tabLst>
                <a:tab pos="333358" algn="l"/>
                <a:tab pos="744501" algn="l"/>
              </a:tabLst>
            </a:pPr>
            <a:r>
              <a:rPr lang="it-IT" altLang="en-US" sz="2600" dirty="0"/>
              <a:t>L’</a:t>
            </a:r>
            <a:r>
              <a:rPr lang="it-IT" altLang="en-US" sz="2600" u="sng" dirty="0"/>
              <a:t>effetto totale</a:t>
            </a:r>
            <a:r>
              <a:rPr lang="it-IT" altLang="en-US" sz="2600" dirty="0"/>
              <a:t>, cioè l’incremento del RT (= il RM), è la somma algebrica dei due effetti e può essere positivo o negativo, ma sicuramente è </a:t>
            </a:r>
            <a:r>
              <a:rPr lang="it-IT" altLang="en-US" sz="2600" u="sng" dirty="0"/>
              <a:t>sempre inferiore</a:t>
            </a:r>
            <a:r>
              <a:rPr lang="it-IT" altLang="en-US" sz="2600" dirty="0"/>
              <a:t> al prezzo a cui viene venduta l’unità addizionale di output. </a:t>
            </a:r>
          </a:p>
        </p:txBody>
      </p:sp>
    </p:spTree>
    <p:extLst>
      <p:ext uri="{BB962C8B-B14F-4D97-AF65-F5344CB8AC3E}">
        <p14:creationId xmlns:p14="http://schemas.microsoft.com/office/powerpoint/2010/main" val="17568144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4379">
                                            <p:txEl>
                                              <p:pRg st="1" end="1"/>
                                            </p:txEl>
                                          </p:spTgt>
                                        </p:tgtEl>
                                        <p:attrNameLst>
                                          <p:attrName>style.visibility</p:attrName>
                                        </p:attrNameLst>
                                      </p:cBhvr>
                                      <p:to>
                                        <p:strVal val="visible"/>
                                      </p:to>
                                    </p:set>
                                    <p:animEffect transition="in" filter="wipe(left)">
                                      <p:cBhvr>
                                        <p:cTn id="7" dur="500"/>
                                        <p:tgtEl>
                                          <p:spTgt spid="31437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4379">
                                            <p:txEl>
                                              <p:pRg st="2" end="2"/>
                                            </p:txEl>
                                          </p:spTgt>
                                        </p:tgtEl>
                                        <p:attrNameLst>
                                          <p:attrName>style.visibility</p:attrName>
                                        </p:attrNameLst>
                                      </p:cBhvr>
                                      <p:to>
                                        <p:strVal val="visible"/>
                                      </p:to>
                                    </p:set>
                                    <p:animEffect transition="in" filter="wipe(left)">
                                      <p:cBhvr>
                                        <p:cTn id="12" dur="500"/>
                                        <p:tgtEl>
                                          <p:spTgt spid="314379">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14379">
                                            <p:txEl>
                                              <p:pRg st="3" end="3"/>
                                            </p:txEl>
                                          </p:spTgt>
                                        </p:tgtEl>
                                        <p:attrNameLst>
                                          <p:attrName>style.visibility</p:attrName>
                                        </p:attrNameLst>
                                      </p:cBhvr>
                                      <p:to>
                                        <p:strVal val="visible"/>
                                      </p:to>
                                    </p:set>
                                    <p:animEffect transition="in" filter="wipe(left)">
                                      <p:cBhvr>
                                        <p:cTn id="15" dur="500"/>
                                        <p:tgtEl>
                                          <p:spTgt spid="314379">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14379">
                                            <p:txEl>
                                              <p:pRg st="4" end="4"/>
                                            </p:txEl>
                                          </p:spTgt>
                                        </p:tgtEl>
                                        <p:attrNameLst>
                                          <p:attrName>style.visibility</p:attrName>
                                        </p:attrNameLst>
                                      </p:cBhvr>
                                      <p:to>
                                        <p:strVal val="visible"/>
                                      </p:to>
                                    </p:set>
                                    <p:animEffect transition="in" filter="wipe(left)">
                                      <p:cBhvr>
                                        <p:cTn id="18" dur="500"/>
                                        <p:tgtEl>
                                          <p:spTgt spid="314379">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14379">
                                            <p:txEl>
                                              <p:pRg st="5" end="5"/>
                                            </p:txEl>
                                          </p:spTgt>
                                        </p:tgtEl>
                                        <p:attrNameLst>
                                          <p:attrName>style.visibility</p:attrName>
                                        </p:attrNameLst>
                                      </p:cBhvr>
                                      <p:to>
                                        <p:strVal val="visible"/>
                                      </p:to>
                                    </p:set>
                                    <p:animEffect transition="in" filter="wipe(left)">
                                      <p:cBhvr>
                                        <p:cTn id="21" dur="500"/>
                                        <p:tgtEl>
                                          <p:spTgt spid="3143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4379" grpId="0" build="p" autoUpdateAnimBg="0"/>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Struttura predefinita">
  <a:themeElements>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ruttura predefinita">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1_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Default Design">
  <a:themeElements>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2506</TotalTime>
  <Words>8165</Words>
  <Application>Microsoft Office PowerPoint</Application>
  <PresentationFormat>Widescreen</PresentationFormat>
  <Paragraphs>941</Paragraphs>
  <Slides>80</Slides>
  <Notes>70</Notes>
  <HiddenSlides>0</HiddenSlides>
  <MMClips>0</MMClips>
  <ScaleCrop>false</ScaleCrop>
  <HeadingPairs>
    <vt:vector size="8" baseType="variant">
      <vt:variant>
        <vt:lpstr>Caratteri utilizzati</vt:lpstr>
      </vt:variant>
      <vt:variant>
        <vt:i4>8</vt:i4>
      </vt:variant>
      <vt:variant>
        <vt:lpstr>Tema</vt:lpstr>
      </vt:variant>
      <vt:variant>
        <vt:i4>6</vt:i4>
      </vt:variant>
      <vt:variant>
        <vt:lpstr>Server OLE incorporati</vt:lpstr>
      </vt:variant>
      <vt:variant>
        <vt:i4>1</vt:i4>
      </vt:variant>
      <vt:variant>
        <vt:lpstr>Titoli diapositive</vt:lpstr>
      </vt:variant>
      <vt:variant>
        <vt:i4>80</vt:i4>
      </vt:variant>
    </vt:vector>
  </HeadingPairs>
  <TitlesOfParts>
    <vt:vector size="95" baseType="lpstr">
      <vt:lpstr>Arial</vt:lpstr>
      <vt:lpstr>Book Antiqua</vt:lpstr>
      <vt:lpstr>Calibri</vt:lpstr>
      <vt:lpstr>Calibri Light</vt:lpstr>
      <vt:lpstr>Garamond</vt:lpstr>
      <vt:lpstr>Monotype Sorts</vt:lpstr>
      <vt:lpstr>Times New Roman</vt:lpstr>
      <vt:lpstr>Wingdings</vt:lpstr>
      <vt:lpstr>Tema di Office</vt:lpstr>
      <vt:lpstr>Struttura predefinita</vt:lpstr>
      <vt:lpstr>1_Default Design</vt:lpstr>
      <vt:lpstr>2_Default Design</vt:lpstr>
      <vt:lpstr>1_Struttura predefinita</vt:lpstr>
      <vt:lpstr>3_Default Design</vt:lpstr>
      <vt:lpstr>Documento</vt:lpstr>
      <vt:lpstr>Impresa 2</vt:lpstr>
      <vt:lpstr> MONOPOLIO</vt:lpstr>
      <vt:lpstr>Caratteristiche del monopolio</vt:lpstr>
      <vt:lpstr>Il potere di mercato nella realtà</vt:lpstr>
      <vt:lpstr>Perché esiste il monopolio?</vt:lpstr>
      <vt:lpstr>Il monopolio naturale</vt:lpstr>
      <vt:lpstr>Presentazione standard di PowerPoint</vt:lpstr>
      <vt:lpstr>Monopolio versus concorrenza perfetta (1)</vt:lpstr>
      <vt:lpstr>Il ricavo marginale del monopolista</vt:lpstr>
      <vt:lpstr>Presentazione standard di PowerPoint</vt:lpstr>
      <vt:lpstr>La domanda ed il RM in caso di monopolio</vt:lpstr>
      <vt:lpstr>Presentazione standard di PowerPoint</vt:lpstr>
      <vt:lpstr>La massimizzazione del profitto del monopolista</vt:lpstr>
      <vt:lpstr>L’equilibrio del monopolio</vt:lpstr>
      <vt:lpstr>Il profitto del monopolista</vt:lpstr>
      <vt:lpstr>Monopolio versus concorrenza perfetta (2) </vt:lpstr>
      <vt:lpstr>Un’ipotesi semplificatrice</vt:lpstr>
      <vt:lpstr>Il mark-up e l’elasticità della domanda</vt:lpstr>
      <vt:lpstr>Presentazione standard di PowerPoint</vt:lpstr>
      <vt:lpstr>Presentazione standard di PowerPoint</vt:lpstr>
      <vt:lpstr>La perdita di benessere del monopolio (1)</vt:lpstr>
      <vt:lpstr>Presentazione standard di PowerPoint</vt:lpstr>
      <vt:lpstr>La perdita di benessere del monopolio (2)</vt:lpstr>
      <vt:lpstr>La DWL del monopolio</vt:lpstr>
      <vt:lpstr>Politiche pubbliche anti-monopolio</vt:lpstr>
      <vt:lpstr>Efficienza ed antitrust</vt:lpstr>
      <vt:lpstr>La regulation</vt:lpstr>
      <vt:lpstr>Presentazione standard di PowerPoint</vt:lpstr>
      <vt:lpstr>La discriminazione di prezzo</vt:lpstr>
      <vt:lpstr>Presentazione standard di PowerPoint</vt:lpstr>
      <vt:lpstr>Presentazione standard di PowerPoint</vt:lpstr>
      <vt:lpstr>Presentazione standard di PowerPoint</vt:lpstr>
      <vt:lpstr>Gli effetti della discriminazione di prezzo</vt:lpstr>
      <vt:lpstr>Condizioni per la discriminazione di prezzo</vt:lpstr>
      <vt:lpstr>L’effetto della DP sul benessere sociale</vt:lpstr>
      <vt:lpstr>Il riparto del benessere in un monopolio senza discriminazione</vt:lpstr>
      <vt:lpstr>Presentazione standard di PowerPoint</vt:lpstr>
      <vt:lpstr>Il riparto del benessere nel caso di DP perfetta</vt:lpstr>
      <vt:lpstr>CONCORRENZA MONOPOLISTICA</vt:lpstr>
      <vt:lpstr>Concorrenza monopolistica (MC)</vt:lpstr>
      <vt:lpstr>L’impresa MC nel breve periodo</vt:lpstr>
      <vt:lpstr>L’equilibrio di breve periodo della MC</vt:lpstr>
      <vt:lpstr>L’equilibrio di breve periodo</vt:lpstr>
      <vt:lpstr>L’ingresso di nuove imprese</vt:lpstr>
      <vt:lpstr>L’equilibrio di lungo periodo</vt:lpstr>
      <vt:lpstr>L’equilibrio di lungo periodo:  la nuova condizione di tangenza</vt:lpstr>
      <vt:lpstr>L’effetto dell’entrata  sulla domanda dell’impresa</vt:lpstr>
      <vt:lpstr>Capacità in eccesso</vt:lpstr>
      <vt:lpstr>Presentazione standard di PowerPoint</vt:lpstr>
      <vt:lpstr>Mark up</vt:lpstr>
      <vt:lpstr>Presentazione standard di PowerPoint</vt:lpstr>
      <vt:lpstr>OLIGOPOLIO</vt:lpstr>
      <vt:lpstr>Un nuovo tipo di razionalità</vt:lpstr>
      <vt:lpstr>Caratteristica dell’oligopolio</vt:lpstr>
      <vt:lpstr>Il caso più semplice: il duopolio</vt:lpstr>
      <vt:lpstr>Possibili soluzioni</vt:lpstr>
      <vt:lpstr>Una possibilità strategica: la collusione</vt:lpstr>
      <vt:lpstr>La teoria dei giochi</vt:lpstr>
      <vt:lpstr>Presentazione standard di PowerPoint</vt:lpstr>
      <vt:lpstr>Il dilemma del prigioniero</vt:lpstr>
      <vt:lpstr>Il gioco in forma c.d. “normale”</vt:lpstr>
      <vt:lpstr>Strategia dominante ed equilibrio</vt:lpstr>
      <vt:lpstr>Il  caso generale del  dilemma del prigioniero</vt:lpstr>
      <vt:lpstr>Torniamo a Cournot…</vt:lpstr>
      <vt:lpstr> </vt:lpstr>
      <vt:lpstr>Come si arriva all’equilbrio</vt:lpstr>
      <vt:lpstr>Il duopolio di Cournot in forma di gioco</vt:lpstr>
      <vt:lpstr>Equilibrio di Nash (…e di Cournot)</vt:lpstr>
      <vt:lpstr>L’esito di un mercato oligopolistico</vt:lpstr>
      <vt:lpstr>L’ingresso di nuove imprese e la collusione</vt:lpstr>
      <vt:lpstr>La numerosità delle imprese: regola di Cournot</vt:lpstr>
      <vt:lpstr>Ricapitolando: l’oligopolio come un PD</vt:lpstr>
      <vt:lpstr>La politica economica e l’oligopolio</vt:lpstr>
      <vt:lpstr>Due problemi per il diritto antitrust</vt:lpstr>
      <vt:lpstr>Come può emergere la cooperazione?</vt:lpstr>
      <vt:lpstr>Cooperare è efficiente?</vt:lpstr>
      <vt:lpstr>Competizione «spaziale» e minima differenziazione</vt:lpstr>
      <vt:lpstr>Presentazione standard di PowerPoint</vt:lpstr>
      <vt:lpstr>Collocazione e non solo…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Impresa 2</dc:title>
  <dc:creator>nicola giocoli</dc:creator>
  <cp:lastModifiedBy>nicola giocoli</cp:lastModifiedBy>
  <cp:revision>76</cp:revision>
  <dcterms:created xsi:type="dcterms:W3CDTF">2015-03-04T08:56:24Z</dcterms:created>
  <dcterms:modified xsi:type="dcterms:W3CDTF">2019-05-07T05:46:29Z</dcterms:modified>
</cp:coreProperties>
</file>