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 id="2147483685" r:id="rId4"/>
    <p:sldMasterId id="2147483697" r:id="rId5"/>
    <p:sldMasterId id="2147483709" r:id="rId6"/>
  </p:sldMasterIdLst>
  <p:notesMasterIdLst>
    <p:notesMasterId r:id="rId87"/>
  </p:notesMasterIdLst>
  <p:sldIdLst>
    <p:sldId id="256" r:id="rId7"/>
    <p:sldId id="356" r:id="rId8"/>
    <p:sldId id="257" r:id="rId9"/>
    <p:sldId id="258" r:id="rId10"/>
    <p:sldId id="259" r:id="rId11"/>
    <p:sldId id="260" r:id="rId12"/>
    <p:sldId id="261" r:id="rId13"/>
    <p:sldId id="262" r:id="rId14"/>
    <p:sldId id="263" r:id="rId15"/>
    <p:sldId id="264" r:id="rId16"/>
    <p:sldId id="265" r:id="rId17"/>
    <p:sldId id="346" r:id="rId18"/>
    <p:sldId id="266" r:id="rId19"/>
    <p:sldId id="267" r:id="rId20"/>
    <p:sldId id="269" r:id="rId21"/>
    <p:sldId id="268" r:id="rId22"/>
    <p:sldId id="270" r:id="rId23"/>
    <p:sldId id="348" r:id="rId24"/>
    <p:sldId id="271" r:id="rId25"/>
    <p:sldId id="272" r:id="rId26"/>
    <p:sldId id="273" r:id="rId27"/>
    <p:sldId id="274" r:id="rId28"/>
    <p:sldId id="275" r:id="rId29"/>
    <p:sldId id="276" r:id="rId30"/>
    <p:sldId id="277" r:id="rId31"/>
    <p:sldId id="280" r:id="rId32"/>
    <p:sldId id="278" r:id="rId33"/>
    <p:sldId id="279" r:id="rId34"/>
    <p:sldId id="281" r:id="rId35"/>
    <p:sldId id="283" r:id="rId36"/>
    <p:sldId id="284" r:id="rId37"/>
    <p:sldId id="282" r:id="rId38"/>
    <p:sldId id="347" r:id="rId39"/>
    <p:sldId id="285" r:id="rId40"/>
    <p:sldId id="286" r:id="rId41"/>
    <p:sldId id="287" r:id="rId42"/>
    <p:sldId id="288" r:id="rId43"/>
    <p:sldId id="289" r:id="rId44"/>
    <p:sldId id="355" r:id="rId45"/>
    <p:sldId id="290" r:id="rId46"/>
    <p:sldId id="291" r:id="rId47"/>
    <p:sldId id="352" r:id="rId48"/>
    <p:sldId id="292" r:id="rId49"/>
    <p:sldId id="293" r:id="rId50"/>
    <p:sldId id="294" r:id="rId51"/>
    <p:sldId id="297" r:id="rId52"/>
    <p:sldId id="296" r:id="rId53"/>
    <p:sldId id="298" r:id="rId54"/>
    <p:sldId id="299" r:id="rId55"/>
    <p:sldId id="300" r:id="rId56"/>
    <p:sldId id="301" r:id="rId57"/>
    <p:sldId id="354" r:id="rId58"/>
    <p:sldId id="302" r:id="rId59"/>
    <p:sldId id="303" r:id="rId60"/>
    <p:sldId id="304" r:id="rId61"/>
    <p:sldId id="305" r:id="rId62"/>
    <p:sldId id="306" r:id="rId63"/>
    <p:sldId id="307" r:id="rId64"/>
    <p:sldId id="308" r:id="rId65"/>
    <p:sldId id="309" r:id="rId66"/>
    <p:sldId id="310" r:id="rId67"/>
    <p:sldId id="311" r:id="rId68"/>
    <p:sldId id="312" r:id="rId69"/>
    <p:sldId id="313" r:id="rId70"/>
    <p:sldId id="314" r:id="rId71"/>
    <p:sldId id="315" r:id="rId72"/>
    <p:sldId id="316" r:id="rId73"/>
    <p:sldId id="317" r:id="rId74"/>
    <p:sldId id="318" r:id="rId75"/>
    <p:sldId id="319" r:id="rId76"/>
    <p:sldId id="320" r:id="rId77"/>
    <p:sldId id="321" r:id="rId78"/>
    <p:sldId id="322" r:id="rId79"/>
    <p:sldId id="323" r:id="rId80"/>
    <p:sldId id="324" r:id="rId81"/>
    <p:sldId id="325" r:id="rId82"/>
    <p:sldId id="349" r:id="rId83"/>
    <p:sldId id="351" r:id="rId84"/>
    <p:sldId id="350" r:id="rId85"/>
    <p:sldId id="326" r:id="rId8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19" autoAdjust="0"/>
    <p:restoredTop sz="87366" autoAdjust="0"/>
  </p:normalViewPr>
  <p:slideViewPr>
    <p:cSldViewPr snapToGrid="0">
      <p:cViewPr varScale="1">
        <p:scale>
          <a:sx n="64" d="100"/>
          <a:sy n="64" d="100"/>
        </p:scale>
        <p:origin x="604" y="40"/>
      </p:cViewPr>
      <p:guideLst/>
    </p:cSldViewPr>
  </p:slideViewPr>
  <p:notesTextViewPr>
    <p:cViewPr>
      <p:scale>
        <a:sx n="1" d="1"/>
        <a:sy n="1" d="1"/>
      </p:scale>
      <p:origin x="0" y="0"/>
    </p:cViewPr>
  </p:notesTextViewPr>
  <p:sorterViewPr>
    <p:cViewPr>
      <p:scale>
        <a:sx n="100" d="100"/>
        <a:sy n="100" d="100"/>
      </p:scale>
      <p:origin x="0" y="-5502"/>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42" Type="http://schemas.openxmlformats.org/officeDocument/2006/relationships/slide" Target="slides/slide36.xml"/><Relationship Id="rId47" Type="http://schemas.openxmlformats.org/officeDocument/2006/relationships/slide" Target="slides/slide41.xml"/><Relationship Id="rId63" Type="http://schemas.openxmlformats.org/officeDocument/2006/relationships/slide" Target="slides/slide57.xml"/><Relationship Id="rId68" Type="http://schemas.openxmlformats.org/officeDocument/2006/relationships/slide" Target="slides/slide62.xml"/><Relationship Id="rId84" Type="http://schemas.openxmlformats.org/officeDocument/2006/relationships/slide" Target="slides/slide78.xml"/><Relationship Id="rId89" Type="http://schemas.openxmlformats.org/officeDocument/2006/relationships/viewProps" Target="viewProps.xml"/><Relationship Id="rId16" Type="http://schemas.openxmlformats.org/officeDocument/2006/relationships/slide" Target="slides/slide10.xml"/><Relationship Id="rId11" Type="http://schemas.openxmlformats.org/officeDocument/2006/relationships/slide" Target="slides/slide5.xml"/><Relationship Id="rId32" Type="http://schemas.openxmlformats.org/officeDocument/2006/relationships/slide" Target="slides/slide26.xml"/><Relationship Id="rId37" Type="http://schemas.openxmlformats.org/officeDocument/2006/relationships/slide" Target="slides/slide31.xml"/><Relationship Id="rId53" Type="http://schemas.openxmlformats.org/officeDocument/2006/relationships/slide" Target="slides/slide47.xml"/><Relationship Id="rId58" Type="http://schemas.openxmlformats.org/officeDocument/2006/relationships/slide" Target="slides/slide52.xml"/><Relationship Id="rId74" Type="http://schemas.openxmlformats.org/officeDocument/2006/relationships/slide" Target="slides/slide68.xml"/><Relationship Id="rId79" Type="http://schemas.openxmlformats.org/officeDocument/2006/relationships/slide" Target="slides/slide73.xml"/><Relationship Id="rId5" Type="http://schemas.openxmlformats.org/officeDocument/2006/relationships/slideMaster" Target="slideMasters/slideMaster5.xml"/><Relationship Id="rId90" Type="http://schemas.openxmlformats.org/officeDocument/2006/relationships/theme" Target="theme/theme1.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slide" Target="slides/slide63.xml"/><Relationship Id="rId77" Type="http://schemas.openxmlformats.org/officeDocument/2006/relationships/slide" Target="slides/slide71.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80" Type="http://schemas.openxmlformats.org/officeDocument/2006/relationships/slide" Target="slides/slide74.xml"/><Relationship Id="rId85" Type="http://schemas.openxmlformats.org/officeDocument/2006/relationships/slide" Target="slides/slide79.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slide" Target="slides/slide69.xml"/><Relationship Id="rId83" Type="http://schemas.openxmlformats.org/officeDocument/2006/relationships/slide" Target="slides/slide77.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slide" Target="slides/slide67.xml"/><Relationship Id="rId78" Type="http://schemas.openxmlformats.org/officeDocument/2006/relationships/slide" Target="slides/slide72.xml"/><Relationship Id="rId81" Type="http://schemas.openxmlformats.org/officeDocument/2006/relationships/slide" Target="slides/slide75.xml"/><Relationship Id="rId86" Type="http://schemas.openxmlformats.org/officeDocument/2006/relationships/slide" Target="slides/slide80.xml"/><Relationship Id="rId4" Type="http://schemas.openxmlformats.org/officeDocument/2006/relationships/slideMaster" Target="slideMasters/slideMaster4.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 Id="rId34" Type="http://schemas.openxmlformats.org/officeDocument/2006/relationships/slide" Target="slides/slide28.xml"/><Relationship Id="rId50" Type="http://schemas.openxmlformats.org/officeDocument/2006/relationships/slide" Target="slides/slide44.xml"/><Relationship Id="rId55" Type="http://schemas.openxmlformats.org/officeDocument/2006/relationships/slide" Target="slides/slide49.xml"/><Relationship Id="rId76" Type="http://schemas.openxmlformats.org/officeDocument/2006/relationships/slide" Target="slides/slide70.xml"/><Relationship Id="rId7" Type="http://schemas.openxmlformats.org/officeDocument/2006/relationships/slide" Target="slides/slide1.xml"/><Relationship Id="rId71" Type="http://schemas.openxmlformats.org/officeDocument/2006/relationships/slide" Target="slides/slide65.xml"/><Relationship Id="rId2" Type="http://schemas.openxmlformats.org/officeDocument/2006/relationships/slideMaster" Target="slideMasters/slideMaster2.xml"/><Relationship Id="rId29" Type="http://schemas.openxmlformats.org/officeDocument/2006/relationships/slide" Target="slides/slide23.xml"/><Relationship Id="rId24" Type="http://schemas.openxmlformats.org/officeDocument/2006/relationships/slide" Target="slides/slide18.xml"/><Relationship Id="rId40" Type="http://schemas.openxmlformats.org/officeDocument/2006/relationships/slide" Target="slides/slide34.xml"/><Relationship Id="rId45" Type="http://schemas.openxmlformats.org/officeDocument/2006/relationships/slide" Target="slides/slide39.xml"/><Relationship Id="rId66" Type="http://schemas.openxmlformats.org/officeDocument/2006/relationships/slide" Target="slides/slide60.xml"/><Relationship Id="rId87" Type="http://schemas.openxmlformats.org/officeDocument/2006/relationships/notesMaster" Target="notesMasters/notesMaster1.xml"/><Relationship Id="rId61" Type="http://schemas.openxmlformats.org/officeDocument/2006/relationships/slide" Target="slides/slide55.xml"/><Relationship Id="rId82" Type="http://schemas.openxmlformats.org/officeDocument/2006/relationships/slide" Target="slides/slide76.xml"/><Relationship Id="rId19"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2F9BFB-9ED0-456F-A8B4-2EC8950537F1}" type="datetimeFigureOut">
              <a:rPr lang="en-US" smtClean="0"/>
              <a:t>5/6/2019</a:t>
            </a:fld>
            <a:endParaRPr lang="en-US"/>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127703-4379-47DC-B8B3-878E5EBC922B}" type="slidenum">
              <a:rPr lang="en-US" smtClean="0"/>
              <a:t>‹N›</a:t>
            </a:fld>
            <a:endParaRPr lang="en-US"/>
          </a:p>
        </p:txBody>
      </p:sp>
    </p:spTree>
    <p:extLst>
      <p:ext uri="{BB962C8B-B14F-4D97-AF65-F5344CB8AC3E}">
        <p14:creationId xmlns:p14="http://schemas.microsoft.com/office/powerpoint/2010/main" val="4037049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15715"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a:t>
            </a:r>
          </a:p>
        </p:txBody>
      </p:sp>
      <p:sp>
        <p:nvSpPr>
          <p:cNvPr id="115716"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15717"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15718"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15719"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a:t>
            </a:r>
          </a:p>
        </p:txBody>
      </p:sp>
      <p:sp>
        <p:nvSpPr>
          <p:cNvPr id="115720"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15721"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15722"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15723"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a:t>
            </a:r>
          </a:p>
        </p:txBody>
      </p:sp>
      <p:sp>
        <p:nvSpPr>
          <p:cNvPr id="115724"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15725"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15726"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15727"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a:t>
            </a:r>
          </a:p>
        </p:txBody>
      </p:sp>
      <p:sp>
        <p:nvSpPr>
          <p:cNvPr id="115728"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15729"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15730" name="Rectangle 18"/>
          <p:cNvSpPr>
            <a:spLocks noGrp="1" noRot="1" noChangeAspect="1" noChangeArrowheads="1" noTextEdit="1"/>
          </p:cNvSpPr>
          <p:nvPr>
            <p:ph type="sldImg"/>
          </p:nvPr>
        </p:nvSpPr>
        <p:spPr>
          <a:xfrm>
            <a:off x="190500" y="738188"/>
            <a:ext cx="6477000" cy="3643312"/>
          </a:xfrm>
          <a:ln cap="flat"/>
        </p:spPr>
      </p:sp>
      <p:sp>
        <p:nvSpPr>
          <p:cNvPr id="115731" name="Rectangle 19"/>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42887646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xfrm>
            <a:off x="179388" y="731838"/>
            <a:ext cx="6497637" cy="3656012"/>
          </a:xfrm>
          <a:ln/>
        </p:spPr>
      </p:sp>
      <p:sp>
        <p:nvSpPr>
          <p:cNvPr id="130051" name="Rectangle 3"/>
          <p:cNvSpPr>
            <a:spLocks noGrp="1" noChangeArrowheads="1"/>
          </p:cNvSpPr>
          <p:nvPr>
            <p:ph type="body" idx="1"/>
          </p:nvPr>
        </p:nvSpPr>
        <p:spPr>
          <a:xfrm>
            <a:off x="685800" y="4630738"/>
            <a:ext cx="5483225" cy="4387850"/>
          </a:xfrm>
          <a:noFill/>
        </p:spPr>
        <p:txBody>
          <a:bodyPr/>
          <a:lstStyle/>
          <a:p>
            <a:endParaRPr lang="en-US" altLang="en-US"/>
          </a:p>
        </p:txBody>
      </p:sp>
    </p:spTree>
    <p:extLst>
      <p:ext uri="{BB962C8B-B14F-4D97-AF65-F5344CB8AC3E}">
        <p14:creationId xmlns:p14="http://schemas.microsoft.com/office/powerpoint/2010/main" val="168370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4147"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23</a:t>
            </a:r>
          </a:p>
        </p:txBody>
      </p:sp>
      <p:sp>
        <p:nvSpPr>
          <p:cNvPr id="134148"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4149"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4150"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4151"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23</a:t>
            </a:r>
          </a:p>
        </p:txBody>
      </p:sp>
      <p:sp>
        <p:nvSpPr>
          <p:cNvPr id="134152"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4153"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4154"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4155"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23</a:t>
            </a:r>
          </a:p>
        </p:txBody>
      </p:sp>
      <p:sp>
        <p:nvSpPr>
          <p:cNvPr id="134156"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4157"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4158"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4159"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19</a:t>
            </a:r>
          </a:p>
        </p:txBody>
      </p:sp>
      <p:sp>
        <p:nvSpPr>
          <p:cNvPr id="134160"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4161"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4162" name="Rectangle 18"/>
          <p:cNvSpPr>
            <a:spLocks noGrp="1" noRot="1" noChangeAspect="1" noChangeArrowheads="1" noTextEdit="1"/>
          </p:cNvSpPr>
          <p:nvPr>
            <p:ph type="sldImg"/>
          </p:nvPr>
        </p:nvSpPr>
        <p:spPr>
          <a:xfrm>
            <a:off x="190500" y="738188"/>
            <a:ext cx="6477000" cy="3643312"/>
          </a:xfrm>
          <a:ln cap="flat"/>
        </p:spPr>
      </p:sp>
      <p:sp>
        <p:nvSpPr>
          <p:cNvPr id="134163" name="Rectangle 19"/>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41529996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6195"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30</a:t>
            </a:r>
          </a:p>
        </p:txBody>
      </p:sp>
      <p:sp>
        <p:nvSpPr>
          <p:cNvPr id="136196"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6197"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6198"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6199"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30</a:t>
            </a:r>
          </a:p>
        </p:txBody>
      </p:sp>
      <p:sp>
        <p:nvSpPr>
          <p:cNvPr id="136200"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6201"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6202"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6203"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30</a:t>
            </a:r>
          </a:p>
        </p:txBody>
      </p:sp>
      <p:sp>
        <p:nvSpPr>
          <p:cNvPr id="136204"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6205"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6206"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6207"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20</a:t>
            </a:r>
          </a:p>
        </p:txBody>
      </p:sp>
      <p:sp>
        <p:nvSpPr>
          <p:cNvPr id="136208"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6209"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6210" name="Rectangle 18"/>
          <p:cNvSpPr>
            <a:spLocks noGrp="1" noRot="1" noChangeAspect="1" noChangeArrowheads="1" noTextEdit="1"/>
          </p:cNvSpPr>
          <p:nvPr>
            <p:ph type="sldImg"/>
          </p:nvPr>
        </p:nvSpPr>
        <p:spPr>
          <a:xfrm>
            <a:off x="190500" y="738188"/>
            <a:ext cx="6477000" cy="3643312"/>
          </a:xfrm>
          <a:ln cap="flat"/>
        </p:spPr>
      </p:sp>
      <p:sp>
        <p:nvSpPr>
          <p:cNvPr id="136211" name="Rectangle 19"/>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5538465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40291"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39</a:t>
            </a:r>
          </a:p>
        </p:txBody>
      </p:sp>
      <p:sp>
        <p:nvSpPr>
          <p:cNvPr id="140292"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40293"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40294"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40295"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39</a:t>
            </a:r>
          </a:p>
        </p:txBody>
      </p:sp>
      <p:sp>
        <p:nvSpPr>
          <p:cNvPr id="140296"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40297"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40298"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40299"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39</a:t>
            </a:r>
          </a:p>
        </p:txBody>
      </p:sp>
      <p:sp>
        <p:nvSpPr>
          <p:cNvPr id="140300"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40301"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40302"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40303"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27</a:t>
            </a:r>
          </a:p>
        </p:txBody>
      </p:sp>
      <p:sp>
        <p:nvSpPr>
          <p:cNvPr id="140304"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40305"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40306" name="Rectangle 18"/>
          <p:cNvSpPr>
            <a:spLocks noGrp="1" noRot="1" noChangeAspect="1" noChangeArrowheads="1" noTextEdit="1"/>
          </p:cNvSpPr>
          <p:nvPr>
            <p:ph type="sldImg"/>
          </p:nvPr>
        </p:nvSpPr>
        <p:spPr>
          <a:xfrm>
            <a:off x="190500" y="738188"/>
            <a:ext cx="6477000" cy="3643312"/>
          </a:xfrm>
          <a:ln cap="flat"/>
        </p:spPr>
      </p:sp>
      <p:sp>
        <p:nvSpPr>
          <p:cNvPr id="140307" name="Rectangle 19"/>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34565759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8243"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31</a:t>
            </a:r>
          </a:p>
        </p:txBody>
      </p:sp>
      <p:sp>
        <p:nvSpPr>
          <p:cNvPr id="138244"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8245"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8246"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8247"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31</a:t>
            </a:r>
          </a:p>
        </p:txBody>
      </p:sp>
      <p:sp>
        <p:nvSpPr>
          <p:cNvPr id="138248"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8249"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8250"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8251"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31</a:t>
            </a:r>
          </a:p>
        </p:txBody>
      </p:sp>
      <p:sp>
        <p:nvSpPr>
          <p:cNvPr id="138252"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8253"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8254"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8255"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23</a:t>
            </a:r>
          </a:p>
        </p:txBody>
      </p:sp>
      <p:sp>
        <p:nvSpPr>
          <p:cNvPr id="138256"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8257"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8258" name="Rectangle 18"/>
          <p:cNvSpPr>
            <a:spLocks noGrp="1" noRot="1" noChangeAspect="1" noChangeArrowheads="1" noTextEdit="1"/>
          </p:cNvSpPr>
          <p:nvPr>
            <p:ph type="sldImg"/>
          </p:nvPr>
        </p:nvSpPr>
        <p:spPr>
          <a:xfrm>
            <a:off x="190500" y="738188"/>
            <a:ext cx="6477000" cy="3643312"/>
          </a:xfrm>
          <a:ln cap="flat"/>
        </p:spPr>
      </p:sp>
      <p:sp>
        <p:nvSpPr>
          <p:cNvPr id="138259" name="Rectangle 19"/>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27409012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ChangeArrowheads="1" noTextEdit="1"/>
          </p:cNvSpPr>
          <p:nvPr>
            <p:ph type="sldImg"/>
          </p:nvPr>
        </p:nvSpPr>
        <p:spPr>
          <a:xfrm>
            <a:off x="179388" y="731838"/>
            <a:ext cx="6497637" cy="3656012"/>
          </a:xfrm>
          <a:ln/>
        </p:spPr>
      </p:sp>
      <p:sp>
        <p:nvSpPr>
          <p:cNvPr id="142339" name="Rectangle 3"/>
          <p:cNvSpPr>
            <a:spLocks noGrp="1" noChangeArrowheads="1"/>
          </p:cNvSpPr>
          <p:nvPr>
            <p:ph type="body" idx="1"/>
          </p:nvPr>
        </p:nvSpPr>
        <p:spPr>
          <a:xfrm>
            <a:off x="914400" y="4630738"/>
            <a:ext cx="5026025" cy="4387850"/>
          </a:xfrm>
          <a:noFill/>
        </p:spPr>
        <p:txBody>
          <a:bodyPr/>
          <a:lstStyle/>
          <a:p>
            <a:endParaRPr lang="en-US" altLang="en-US"/>
          </a:p>
        </p:txBody>
      </p:sp>
    </p:spTree>
    <p:extLst>
      <p:ext uri="{BB962C8B-B14F-4D97-AF65-F5344CB8AC3E}">
        <p14:creationId xmlns:p14="http://schemas.microsoft.com/office/powerpoint/2010/main" val="9035379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spect="1" noChangeArrowheads="1" noTextEdit="1"/>
          </p:cNvSpPr>
          <p:nvPr>
            <p:ph type="sldImg"/>
          </p:nvPr>
        </p:nvSpPr>
        <p:spPr>
          <a:xfrm>
            <a:off x="179388" y="731838"/>
            <a:ext cx="6497637" cy="3656012"/>
          </a:xfrm>
          <a:ln/>
        </p:spPr>
      </p:sp>
      <p:sp>
        <p:nvSpPr>
          <p:cNvPr id="144387" name="Rectangle 3"/>
          <p:cNvSpPr>
            <a:spLocks noGrp="1" noChangeArrowheads="1"/>
          </p:cNvSpPr>
          <p:nvPr>
            <p:ph type="body" idx="1"/>
          </p:nvPr>
        </p:nvSpPr>
        <p:spPr>
          <a:xfrm>
            <a:off x="685800" y="4630738"/>
            <a:ext cx="5483225" cy="4387850"/>
          </a:xfrm>
          <a:noFill/>
        </p:spPr>
        <p:txBody>
          <a:bodyPr/>
          <a:lstStyle/>
          <a:p>
            <a:endParaRPr lang="en-US" altLang="en-US"/>
          </a:p>
        </p:txBody>
      </p:sp>
    </p:spTree>
    <p:extLst>
      <p:ext uri="{BB962C8B-B14F-4D97-AF65-F5344CB8AC3E}">
        <p14:creationId xmlns:p14="http://schemas.microsoft.com/office/powerpoint/2010/main" val="11769676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46435"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90</a:t>
            </a:r>
          </a:p>
        </p:txBody>
      </p:sp>
      <p:sp>
        <p:nvSpPr>
          <p:cNvPr id="146436"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46437"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46438"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46439"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90</a:t>
            </a:r>
          </a:p>
        </p:txBody>
      </p:sp>
      <p:sp>
        <p:nvSpPr>
          <p:cNvPr id="146440"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46441"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46442"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46443"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200">
                <a:solidFill>
                  <a:srgbClr val="000000"/>
                </a:solidFill>
              </a:rPr>
              <a:t>6</a:t>
            </a:r>
          </a:p>
        </p:txBody>
      </p:sp>
      <p:sp>
        <p:nvSpPr>
          <p:cNvPr id="146444"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46445"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46446" name="Rectangle 14"/>
          <p:cNvSpPr>
            <a:spLocks noGrp="1" noRot="1" noChangeAspect="1" noChangeArrowheads="1" noTextEdit="1"/>
          </p:cNvSpPr>
          <p:nvPr>
            <p:ph type="sldImg"/>
          </p:nvPr>
        </p:nvSpPr>
        <p:spPr>
          <a:xfrm>
            <a:off x="190500" y="738188"/>
            <a:ext cx="6477000" cy="3643312"/>
          </a:xfrm>
          <a:ln cap="flat"/>
        </p:spPr>
      </p:sp>
      <p:sp>
        <p:nvSpPr>
          <p:cNvPr id="146447" name="Rectangle 15"/>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39575329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48483"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42</a:t>
            </a:r>
          </a:p>
        </p:txBody>
      </p:sp>
      <p:sp>
        <p:nvSpPr>
          <p:cNvPr id="148484"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48485"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48486"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48487"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42</a:t>
            </a:r>
          </a:p>
        </p:txBody>
      </p:sp>
      <p:sp>
        <p:nvSpPr>
          <p:cNvPr id="148488"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48489"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48490"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48491"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42</a:t>
            </a:r>
          </a:p>
        </p:txBody>
      </p:sp>
      <p:sp>
        <p:nvSpPr>
          <p:cNvPr id="148492"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48493"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48494"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48495"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31</a:t>
            </a:r>
          </a:p>
        </p:txBody>
      </p:sp>
      <p:sp>
        <p:nvSpPr>
          <p:cNvPr id="148496"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48497"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48498" name="Rectangle 18"/>
          <p:cNvSpPr>
            <a:spLocks noGrp="1" noRot="1" noChangeAspect="1" noChangeArrowheads="1" noTextEdit="1"/>
          </p:cNvSpPr>
          <p:nvPr>
            <p:ph type="sldImg"/>
          </p:nvPr>
        </p:nvSpPr>
        <p:spPr>
          <a:xfrm>
            <a:off x="190500" y="738188"/>
            <a:ext cx="6477000" cy="3643312"/>
          </a:xfrm>
          <a:ln cap="flat"/>
        </p:spPr>
      </p:sp>
      <p:sp>
        <p:nvSpPr>
          <p:cNvPr id="148499" name="Rectangle 19"/>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19142402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102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0531" name="Rectangle 102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46</a:t>
            </a:r>
          </a:p>
        </p:txBody>
      </p:sp>
      <p:sp>
        <p:nvSpPr>
          <p:cNvPr id="150532" name="Rectangle 102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0533" name="Rectangle 102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0534" name="Rectangle 103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0535" name="Rectangle 103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46</a:t>
            </a:r>
          </a:p>
        </p:txBody>
      </p:sp>
      <p:sp>
        <p:nvSpPr>
          <p:cNvPr id="150536" name="Rectangle 103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0537" name="Rectangle 103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0538" name="Rectangle 103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0539" name="Rectangle 103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46</a:t>
            </a:r>
          </a:p>
        </p:txBody>
      </p:sp>
      <p:sp>
        <p:nvSpPr>
          <p:cNvPr id="150540" name="Rectangle 103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0541" name="Rectangle 103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0542" name="Rectangle 1038"/>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0543" name="Rectangle 1039"/>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32</a:t>
            </a:r>
          </a:p>
        </p:txBody>
      </p:sp>
      <p:sp>
        <p:nvSpPr>
          <p:cNvPr id="150544" name="Rectangle 1040"/>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0545" name="Rectangle 1041"/>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0546" name="Rectangle 1042"/>
          <p:cNvSpPr>
            <a:spLocks noGrp="1" noRot="1" noChangeAspect="1" noChangeArrowheads="1" noTextEdit="1"/>
          </p:cNvSpPr>
          <p:nvPr>
            <p:ph type="sldImg"/>
          </p:nvPr>
        </p:nvSpPr>
        <p:spPr>
          <a:xfrm>
            <a:off x="190500" y="738188"/>
            <a:ext cx="6477000" cy="3643312"/>
          </a:xfrm>
          <a:ln cap="flat"/>
        </p:spPr>
      </p:sp>
      <p:sp>
        <p:nvSpPr>
          <p:cNvPr id="150547" name="Rectangle 1043"/>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4202161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xfrm>
            <a:off x="685800" y="1143000"/>
            <a:ext cx="5486400" cy="3086100"/>
          </a:xfrm>
          <a:ln/>
        </p:spPr>
      </p:sp>
      <p:sp>
        <p:nvSpPr>
          <p:cNvPr id="117763"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391953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102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2579" name="Rectangle 102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47</a:t>
            </a:r>
          </a:p>
        </p:txBody>
      </p:sp>
      <p:sp>
        <p:nvSpPr>
          <p:cNvPr id="152580" name="Rectangle 102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2581" name="Rectangle 102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2582" name="Rectangle 103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2583" name="Rectangle 103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47</a:t>
            </a:r>
          </a:p>
        </p:txBody>
      </p:sp>
      <p:sp>
        <p:nvSpPr>
          <p:cNvPr id="152584" name="Rectangle 103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2585" name="Rectangle 103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2586" name="Rectangle 103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2587" name="Rectangle 103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47</a:t>
            </a:r>
          </a:p>
        </p:txBody>
      </p:sp>
      <p:sp>
        <p:nvSpPr>
          <p:cNvPr id="152588" name="Rectangle 103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2589" name="Rectangle 103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2590" name="Rectangle 1038"/>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2591" name="Rectangle 1039"/>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33</a:t>
            </a:r>
          </a:p>
        </p:txBody>
      </p:sp>
      <p:sp>
        <p:nvSpPr>
          <p:cNvPr id="152592" name="Rectangle 1040"/>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2593" name="Rectangle 1041"/>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2594" name="Rectangle 1042"/>
          <p:cNvSpPr>
            <a:spLocks noGrp="1" noRot="1" noChangeAspect="1" noChangeArrowheads="1" noTextEdit="1"/>
          </p:cNvSpPr>
          <p:nvPr>
            <p:ph type="sldImg"/>
          </p:nvPr>
        </p:nvSpPr>
        <p:spPr>
          <a:xfrm>
            <a:off x="190500" y="738188"/>
            <a:ext cx="6477000" cy="3643312"/>
          </a:xfrm>
          <a:ln cap="flat"/>
        </p:spPr>
      </p:sp>
      <p:sp>
        <p:nvSpPr>
          <p:cNvPr id="152595" name="Rectangle 1043"/>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19178226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4627"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53</a:t>
            </a:r>
          </a:p>
        </p:txBody>
      </p:sp>
      <p:sp>
        <p:nvSpPr>
          <p:cNvPr id="154628"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4629"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4630"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4631"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53</a:t>
            </a:r>
          </a:p>
        </p:txBody>
      </p:sp>
      <p:sp>
        <p:nvSpPr>
          <p:cNvPr id="154632"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4633"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4634"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4635"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53</a:t>
            </a:r>
          </a:p>
        </p:txBody>
      </p:sp>
      <p:sp>
        <p:nvSpPr>
          <p:cNvPr id="154636"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4637"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4638"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4639"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34</a:t>
            </a:r>
          </a:p>
        </p:txBody>
      </p:sp>
      <p:sp>
        <p:nvSpPr>
          <p:cNvPr id="154640"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4641"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4642" name="Rectangle 18"/>
          <p:cNvSpPr>
            <a:spLocks noGrp="1" noRot="1" noChangeAspect="1" noChangeArrowheads="1" noTextEdit="1"/>
          </p:cNvSpPr>
          <p:nvPr>
            <p:ph type="sldImg"/>
          </p:nvPr>
        </p:nvSpPr>
        <p:spPr>
          <a:xfrm>
            <a:off x="190500" y="738188"/>
            <a:ext cx="6477000" cy="3643312"/>
          </a:xfrm>
          <a:ln cap="flat"/>
        </p:spPr>
      </p:sp>
      <p:sp>
        <p:nvSpPr>
          <p:cNvPr id="154643" name="Rectangle 19"/>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25836705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6675"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54</a:t>
            </a:r>
          </a:p>
        </p:txBody>
      </p:sp>
      <p:sp>
        <p:nvSpPr>
          <p:cNvPr id="156676"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6677"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6678"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6679"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54</a:t>
            </a:r>
          </a:p>
        </p:txBody>
      </p:sp>
      <p:sp>
        <p:nvSpPr>
          <p:cNvPr id="156680"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6681"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6682"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6683"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54</a:t>
            </a:r>
          </a:p>
        </p:txBody>
      </p:sp>
      <p:sp>
        <p:nvSpPr>
          <p:cNvPr id="156684"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6685"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6686"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6687"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39</a:t>
            </a:r>
          </a:p>
        </p:txBody>
      </p:sp>
      <p:sp>
        <p:nvSpPr>
          <p:cNvPr id="156688"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6689"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6690" name="Rectangle 18"/>
          <p:cNvSpPr>
            <a:spLocks noGrp="1" noRot="1" noChangeAspect="1" noChangeArrowheads="1" noTextEdit="1"/>
          </p:cNvSpPr>
          <p:nvPr>
            <p:ph type="sldImg"/>
          </p:nvPr>
        </p:nvSpPr>
        <p:spPr>
          <a:xfrm>
            <a:off x="190500" y="738188"/>
            <a:ext cx="6477000" cy="3643312"/>
          </a:xfrm>
          <a:ln cap="flat"/>
        </p:spPr>
      </p:sp>
      <p:sp>
        <p:nvSpPr>
          <p:cNvPr id="156691" name="Rectangle 19"/>
          <p:cNvSpPr>
            <a:spLocks noGrp="1" noChangeArrowheads="1"/>
          </p:cNvSpPr>
          <p:nvPr>
            <p:ph type="body" idx="1"/>
          </p:nvPr>
        </p:nvSpPr>
        <p:spPr>
          <a:xfrm>
            <a:off x="914400" y="4630738"/>
            <a:ext cx="5026025" cy="4387850"/>
          </a:xfrm>
          <a:noFill/>
        </p:spPr>
        <p:txBody>
          <a:bodyPr/>
          <a:lstStyle/>
          <a:p>
            <a:endParaRPr lang="en-GB" altLang="en-US" dirty="0"/>
          </a:p>
        </p:txBody>
      </p:sp>
    </p:spTree>
    <p:extLst>
      <p:ext uri="{BB962C8B-B14F-4D97-AF65-F5344CB8AC3E}">
        <p14:creationId xmlns:p14="http://schemas.microsoft.com/office/powerpoint/2010/main" val="9583870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a:xfrm>
            <a:off x="179388" y="731838"/>
            <a:ext cx="6497637" cy="3656012"/>
          </a:xfrm>
          <a:ln/>
        </p:spPr>
      </p:sp>
      <p:sp>
        <p:nvSpPr>
          <p:cNvPr id="162819" name="Rectangle 3"/>
          <p:cNvSpPr>
            <a:spLocks noGrp="1" noChangeArrowheads="1"/>
          </p:cNvSpPr>
          <p:nvPr>
            <p:ph type="body" idx="1"/>
          </p:nvPr>
        </p:nvSpPr>
        <p:spPr>
          <a:xfrm>
            <a:off x="914400" y="4630738"/>
            <a:ext cx="5026025" cy="4387850"/>
          </a:xfrm>
          <a:noFill/>
        </p:spPr>
        <p:txBody>
          <a:bodyPr/>
          <a:lstStyle/>
          <a:p>
            <a:endParaRPr lang="en-US" altLang="en-US"/>
          </a:p>
        </p:txBody>
      </p:sp>
    </p:spTree>
    <p:extLst>
      <p:ext uri="{BB962C8B-B14F-4D97-AF65-F5344CB8AC3E}">
        <p14:creationId xmlns:p14="http://schemas.microsoft.com/office/powerpoint/2010/main" val="17926811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8723"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56</a:t>
            </a:r>
          </a:p>
        </p:txBody>
      </p:sp>
      <p:sp>
        <p:nvSpPr>
          <p:cNvPr id="158724"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8725"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8726"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8727"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56</a:t>
            </a:r>
          </a:p>
        </p:txBody>
      </p:sp>
      <p:sp>
        <p:nvSpPr>
          <p:cNvPr id="158728"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8729"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8730"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8731"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56</a:t>
            </a:r>
          </a:p>
        </p:txBody>
      </p:sp>
      <p:sp>
        <p:nvSpPr>
          <p:cNvPr id="158732"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8733"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8734"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8735"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39</a:t>
            </a:r>
          </a:p>
        </p:txBody>
      </p:sp>
      <p:sp>
        <p:nvSpPr>
          <p:cNvPr id="158736"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8737"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58738" name="Rectangle 18"/>
          <p:cNvSpPr>
            <a:spLocks noGrp="1" noRot="1" noChangeAspect="1" noChangeArrowheads="1" noTextEdit="1"/>
          </p:cNvSpPr>
          <p:nvPr>
            <p:ph type="sldImg"/>
          </p:nvPr>
        </p:nvSpPr>
        <p:spPr>
          <a:xfrm>
            <a:off x="190500" y="738188"/>
            <a:ext cx="6477000" cy="3643312"/>
          </a:xfrm>
          <a:ln cap="flat"/>
        </p:spPr>
      </p:sp>
      <p:sp>
        <p:nvSpPr>
          <p:cNvPr id="158739" name="Rectangle 19"/>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31511673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60771"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63</a:t>
            </a:r>
          </a:p>
        </p:txBody>
      </p:sp>
      <p:sp>
        <p:nvSpPr>
          <p:cNvPr id="160772"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60773"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60774"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60775"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63</a:t>
            </a:r>
          </a:p>
        </p:txBody>
      </p:sp>
      <p:sp>
        <p:nvSpPr>
          <p:cNvPr id="160776"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60777"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60778"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60779"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63</a:t>
            </a:r>
          </a:p>
        </p:txBody>
      </p:sp>
      <p:sp>
        <p:nvSpPr>
          <p:cNvPr id="160780"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60781"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60782" name="Rectangle 14"/>
          <p:cNvSpPr>
            <a:spLocks noGrp="1" noRot="1" noChangeAspect="1" noChangeArrowheads="1" noTextEdit="1"/>
          </p:cNvSpPr>
          <p:nvPr>
            <p:ph type="sldImg"/>
          </p:nvPr>
        </p:nvSpPr>
        <p:spPr>
          <a:xfrm>
            <a:off x="190500" y="738188"/>
            <a:ext cx="6477000" cy="3643312"/>
          </a:xfrm>
          <a:ln cap="flat"/>
        </p:spPr>
      </p:sp>
      <p:sp>
        <p:nvSpPr>
          <p:cNvPr id="160783" name="Rectangle 15"/>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25539980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64867"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68</a:t>
            </a:r>
          </a:p>
        </p:txBody>
      </p:sp>
      <p:sp>
        <p:nvSpPr>
          <p:cNvPr id="164868"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64869"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64870"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64871"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68</a:t>
            </a:r>
          </a:p>
        </p:txBody>
      </p:sp>
      <p:sp>
        <p:nvSpPr>
          <p:cNvPr id="164872"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64873"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64874"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64875"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68</a:t>
            </a:r>
          </a:p>
        </p:txBody>
      </p:sp>
      <p:sp>
        <p:nvSpPr>
          <p:cNvPr id="164876"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64877"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64878"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64879"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41</a:t>
            </a:r>
          </a:p>
        </p:txBody>
      </p:sp>
      <p:sp>
        <p:nvSpPr>
          <p:cNvPr id="164880"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64881"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64882" name="Rectangle 18"/>
          <p:cNvSpPr>
            <a:spLocks noGrp="1" noRot="1" noChangeAspect="1" noChangeArrowheads="1" noTextEdit="1"/>
          </p:cNvSpPr>
          <p:nvPr>
            <p:ph type="sldImg"/>
          </p:nvPr>
        </p:nvSpPr>
        <p:spPr>
          <a:xfrm>
            <a:off x="190500" y="738188"/>
            <a:ext cx="6477000" cy="3643312"/>
          </a:xfrm>
          <a:ln cap="flat"/>
        </p:spPr>
      </p:sp>
      <p:sp>
        <p:nvSpPr>
          <p:cNvPr id="164883" name="Rectangle 19"/>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38857342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xfrm>
            <a:off x="179388" y="731838"/>
            <a:ext cx="6497637" cy="3656012"/>
          </a:xfrm>
          <a:ln/>
        </p:spPr>
      </p:sp>
      <p:sp>
        <p:nvSpPr>
          <p:cNvPr id="168963" name="Rectangle 3"/>
          <p:cNvSpPr>
            <a:spLocks noGrp="1" noChangeArrowheads="1"/>
          </p:cNvSpPr>
          <p:nvPr>
            <p:ph type="body" idx="1"/>
          </p:nvPr>
        </p:nvSpPr>
        <p:spPr>
          <a:xfrm>
            <a:off x="914400" y="4630738"/>
            <a:ext cx="5026025" cy="4387850"/>
          </a:xfrm>
          <a:noFill/>
        </p:spPr>
        <p:txBody>
          <a:bodyPr/>
          <a:lstStyle/>
          <a:p>
            <a:endParaRPr lang="en-US" altLang="en-US"/>
          </a:p>
        </p:txBody>
      </p:sp>
    </p:spTree>
    <p:extLst>
      <p:ext uri="{BB962C8B-B14F-4D97-AF65-F5344CB8AC3E}">
        <p14:creationId xmlns:p14="http://schemas.microsoft.com/office/powerpoint/2010/main" val="42921763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a:xfrm>
            <a:off x="179388" y="731838"/>
            <a:ext cx="6497637" cy="3656012"/>
          </a:xfrm>
          <a:ln/>
        </p:spPr>
      </p:sp>
      <p:sp>
        <p:nvSpPr>
          <p:cNvPr id="171011" name="Rectangle 3"/>
          <p:cNvSpPr>
            <a:spLocks noGrp="1" noChangeArrowheads="1"/>
          </p:cNvSpPr>
          <p:nvPr>
            <p:ph type="body" idx="1"/>
          </p:nvPr>
        </p:nvSpPr>
        <p:spPr>
          <a:xfrm>
            <a:off x="914400" y="4630738"/>
            <a:ext cx="5026025" cy="4387850"/>
          </a:xfrm>
          <a:noFill/>
        </p:spPr>
        <p:txBody>
          <a:bodyPr/>
          <a:lstStyle/>
          <a:p>
            <a:endParaRPr lang="en-US" altLang="en-US"/>
          </a:p>
        </p:txBody>
      </p:sp>
    </p:spTree>
    <p:extLst>
      <p:ext uri="{BB962C8B-B14F-4D97-AF65-F5344CB8AC3E}">
        <p14:creationId xmlns:p14="http://schemas.microsoft.com/office/powerpoint/2010/main" val="33277257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xfrm>
            <a:off x="179388" y="731838"/>
            <a:ext cx="6497637" cy="3656012"/>
          </a:xfrm>
          <a:ln/>
        </p:spPr>
      </p:sp>
      <p:sp>
        <p:nvSpPr>
          <p:cNvPr id="166915" name="Rectangle 3"/>
          <p:cNvSpPr>
            <a:spLocks noGrp="1" noChangeArrowheads="1"/>
          </p:cNvSpPr>
          <p:nvPr>
            <p:ph type="body" idx="1"/>
          </p:nvPr>
        </p:nvSpPr>
        <p:spPr>
          <a:xfrm>
            <a:off x="685800" y="4630738"/>
            <a:ext cx="5483225" cy="4387850"/>
          </a:xfrm>
          <a:noFill/>
        </p:spPr>
        <p:txBody>
          <a:bodyPr/>
          <a:lstStyle/>
          <a:p>
            <a:endParaRPr lang="en-US" altLang="en-US"/>
          </a:p>
        </p:txBody>
      </p:sp>
    </p:spTree>
    <p:extLst>
      <p:ext uri="{BB962C8B-B14F-4D97-AF65-F5344CB8AC3E}">
        <p14:creationId xmlns:p14="http://schemas.microsoft.com/office/powerpoint/2010/main" val="634268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19811"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3</a:t>
            </a:r>
          </a:p>
        </p:txBody>
      </p:sp>
      <p:sp>
        <p:nvSpPr>
          <p:cNvPr id="119812"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19813"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19814"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19815"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3</a:t>
            </a:r>
          </a:p>
        </p:txBody>
      </p:sp>
      <p:sp>
        <p:nvSpPr>
          <p:cNvPr id="119816"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19817"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19818"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19819"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3</a:t>
            </a:r>
          </a:p>
        </p:txBody>
      </p:sp>
      <p:sp>
        <p:nvSpPr>
          <p:cNvPr id="119820"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19821"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19822"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19823"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5</a:t>
            </a:r>
          </a:p>
        </p:txBody>
      </p:sp>
      <p:sp>
        <p:nvSpPr>
          <p:cNvPr id="119824"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19825"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19826" name="Rectangle 18"/>
          <p:cNvSpPr>
            <a:spLocks noGrp="1" noRot="1" noChangeAspect="1" noChangeArrowheads="1" noTextEdit="1"/>
          </p:cNvSpPr>
          <p:nvPr>
            <p:ph type="sldImg"/>
          </p:nvPr>
        </p:nvSpPr>
        <p:spPr>
          <a:xfrm>
            <a:off x="190500" y="738188"/>
            <a:ext cx="6477000" cy="3643312"/>
          </a:xfrm>
          <a:ln cap="flat"/>
        </p:spPr>
      </p:sp>
      <p:sp>
        <p:nvSpPr>
          <p:cNvPr id="119827" name="Rectangle 19"/>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41537588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a:xfrm>
            <a:off x="179388" y="731838"/>
            <a:ext cx="6497637" cy="3656012"/>
          </a:xfrm>
          <a:ln/>
        </p:spPr>
      </p:sp>
      <p:sp>
        <p:nvSpPr>
          <p:cNvPr id="173059" name="Rectangle 3"/>
          <p:cNvSpPr>
            <a:spLocks noGrp="1" noChangeArrowheads="1"/>
          </p:cNvSpPr>
          <p:nvPr>
            <p:ph type="body" idx="1"/>
          </p:nvPr>
        </p:nvSpPr>
        <p:spPr>
          <a:xfrm>
            <a:off x="914400" y="4630738"/>
            <a:ext cx="5026025" cy="4387850"/>
          </a:xfrm>
          <a:noFill/>
        </p:spPr>
        <p:txBody>
          <a:bodyPr/>
          <a:lstStyle/>
          <a:p>
            <a:endParaRPr lang="en-US" altLang="en-US"/>
          </a:p>
        </p:txBody>
      </p:sp>
    </p:spTree>
    <p:extLst>
      <p:ext uri="{BB962C8B-B14F-4D97-AF65-F5344CB8AC3E}">
        <p14:creationId xmlns:p14="http://schemas.microsoft.com/office/powerpoint/2010/main" val="24640892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a:xfrm>
            <a:off x="685800" y="1143000"/>
            <a:ext cx="5486400" cy="3086100"/>
          </a:xfrm>
          <a:ln/>
        </p:spPr>
      </p:sp>
      <p:sp>
        <p:nvSpPr>
          <p:cNvPr id="175107"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9077773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77155"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72</a:t>
            </a:r>
          </a:p>
        </p:txBody>
      </p:sp>
      <p:sp>
        <p:nvSpPr>
          <p:cNvPr id="177156"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77157"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77158"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77159"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72</a:t>
            </a:r>
          </a:p>
        </p:txBody>
      </p:sp>
      <p:sp>
        <p:nvSpPr>
          <p:cNvPr id="177160"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77161"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77162"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77163"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72</a:t>
            </a:r>
          </a:p>
        </p:txBody>
      </p:sp>
      <p:sp>
        <p:nvSpPr>
          <p:cNvPr id="177164"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77165"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77166"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77167"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41</a:t>
            </a:r>
          </a:p>
        </p:txBody>
      </p:sp>
      <p:sp>
        <p:nvSpPr>
          <p:cNvPr id="177168"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77169"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77170" name="Rectangle 18"/>
          <p:cNvSpPr>
            <a:spLocks noGrp="1" noRot="1" noChangeAspect="1" noChangeArrowheads="1" noTextEdit="1"/>
          </p:cNvSpPr>
          <p:nvPr>
            <p:ph type="sldImg"/>
          </p:nvPr>
        </p:nvSpPr>
        <p:spPr>
          <a:xfrm>
            <a:off x="190500" y="738188"/>
            <a:ext cx="6477000" cy="3643312"/>
          </a:xfrm>
          <a:ln cap="flat"/>
        </p:spPr>
      </p:sp>
      <p:sp>
        <p:nvSpPr>
          <p:cNvPr id="177171" name="Rectangle 19"/>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113475058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a:xfrm>
            <a:off x="179388" y="731838"/>
            <a:ext cx="6497637" cy="3656012"/>
          </a:xfrm>
          <a:ln/>
        </p:spPr>
      </p:sp>
      <p:sp>
        <p:nvSpPr>
          <p:cNvPr id="179203" name="Rectangle 3"/>
          <p:cNvSpPr>
            <a:spLocks noGrp="1" noChangeArrowheads="1"/>
          </p:cNvSpPr>
          <p:nvPr>
            <p:ph type="body" idx="1"/>
          </p:nvPr>
        </p:nvSpPr>
        <p:spPr>
          <a:xfrm>
            <a:off x="685800" y="4630738"/>
            <a:ext cx="5483225" cy="4387850"/>
          </a:xfrm>
          <a:noFill/>
        </p:spPr>
        <p:txBody>
          <a:bodyPr/>
          <a:lstStyle/>
          <a:p>
            <a:endParaRPr lang="en-US" altLang="en-US"/>
          </a:p>
        </p:txBody>
      </p:sp>
    </p:spTree>
    <p:extLst>
      <p:ext uri="{BB962C8B-B14F-4D97-AF65-F5344CB8AC3E}">
        <p14:creationId xmlns:p14="http://schemas.microsoft.com/office/powerpoint/2010/main" val="18983828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1251"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73</a:t>
            </a:r>
          </a:p>
        </p:txBody>
      </p:sp>
      <p:sp>
        <p:nvSpPr>
          <p:cNvPr id="181252"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1253"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1254"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1255"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73</a:t>
            </a:r>
          </a:p>
        </p:txBody>
      </p:sp>
      <p:sp>
        <p:nvSpPr>
          <p:cNvPr id="181256"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1257"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1258"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1259"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73</a:t>
            </a:r>
          </a:p>
        </p:txBody>
      </p:sp>
      <p:sp>
        <p:nvSpPr>
          <p:cNvPr id="181260"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1261"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1262"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1263"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41</a:t>
            </a:r>
          </a:p>
        </p:txBody>
      </p:sp>
      <p:sp>
        <p:nvSpPr>
          <p:cNvPr id="181264"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1265"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1266" name="Rectangle 18"/>
          <p:cNvSpPr>
            <a:spLocks noGrp="1" noRot="1" noChangeAspect="1" noChangeArrowheads="1" noTextEdit="1"/>
          </p:cNvSpPr>
          <p:nvPr>
            <p:ph type="sldImg"/>
          </p:nvPr>
        </p:nvSpPr>
        <p:spPr>
          <a:xfrm>
            <a:off x="190500" y="738188"/>
            <a:ext cx="6477000" cy="3643312"/>
          </a:xfrm>
          <a:ln cap="flat"/>
        </p:spPr>
      </p:sp>
      <p:sp>
        <p:nvSpPr>
          <p:cNvPr id="181267" name="Rectangle 19"/>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1561939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3299"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5</a:t>
            </a:r>
          </a:p>
        </p:txBody>
      </p:sp>
      <p:sp>
        <p:nvSpPr>
          <p:cNvPr id="183300"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3301"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3302"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3303"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4</a:t>
            </a:r>
          </a:p>
        </p:txBody>
      </p:sp>
      <p:sp>
        <p:nvSpPr>
          <p:cNvPr id="183304"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3305"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3306" name="Rectangle 10"/>
          <p:cNvSpPr>
            <a:spLocks noGrp="1" noRot="1" noChangeAspect="1" noChangeArrowheads="1" noTextEdit="1"/>
          </p:cNvSpPr>
          <p:nvPr>
            <p:ph type="sldImg"/>
          </p:nvPr>
        </p:nvSpPr>
        <p:spPr>
          <a:xfrm>
            <a:off x="188913" y="738188"/>
            <a:ext cx="6477000" cy="3643312"/>
          </a:xfrm>
          <a:ln cap="flat"/>
        </p:spPr>
      </p:sp>
      <p:sp>
        <p:nvSpPr>
          <p:cNvPr id="183307" name="Rectangle 11"/>
          <p:cNvSpPr>
            <a:spLocks noGrp="1" noChangeArrowheads="1"/>
          </p:cNvSpPr>
          <p:nvPr>
            <p:ph type="body" idx="1"/>
          </p:nvPr>
        </p:nvSpPr>
        <p:spPr>
          <a:xfrm>
            <a:off x="914400" y="4630738"/>
            <a:ext cx="5026025" cy="4387850"/>
          </a:xfrm>
          <a:noFill/>
        </p:spPr>
        <p:txBody>
          <a:bodyPr/>
          <a:lstStyle/>
          <a:p>
            <a:endParaRPr lang="en-US" altLang="en-US"/>
          </a:p>
        </p:txBody>
      </p:sp>
    </p:spTree>
    <p:extLst>
      <p:ext uri="{BB962C8B-B14F-4D97-AF65-F5344CB8AC3E}">
        <p14:creationId xmlns:p14="http://schemas.microsoft.com/office/powerpoint/2010/main" val="833931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5347"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10</a:t>
            </a:r>
          </a:p>
        </p:txBody>
      </p:sp>
      <p:sp>
        <p:nvSpPr>
          <p:cNvPr id="185348"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5349"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5350"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5351"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9</a:t>
            </a:r>
          </a:p>
        </p:txBody>
      </p:sp>
      <p:sp>
        <p:nvSpPr>
          <p:cNvPr id="185352"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5353"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5354" name="Rectangle 10"/>
          <p:cNvSpPr>
            <a:spLocks noGrp="1" noRot="1" noChangeAspect="1" noChangeArrowheads="1" noTextEdit="1"/>
          </p:cNvSpPr>
          <p:nvPr>
            <p:ph type="sldImg"/>
          </p:nvPr>
        </p:nvSpPr>
        <p:spPr>
          <a:xfrm>
            <a:off x="188913" y="738188"/>
            <a:ext cx="6477000" cy="3643312"/>
          </a:xfrm>
          <a:ln cap="flat"/>
        </p:spPr>
      </p:sp>
      <p:sp>
        <p:nvSpPr>
          <p:cNvPr id="185355" name="Rectangle 11"/>
          <p:cNvSpPr>
            <a:spLocks noGrp="1" noChangeArrowheads="1"/>
          </p:cNvSpPr>
          <p:nvPr>
            <p:ph type="body" idx="1"/>
          </p:nvPr>
        </p:nvSpPr>
        <p:spPr>
          <a:xfrm>
            <a:off x="914400" y="4630738"/>
            <a:ext cx="5026025" cy="4387850"/>
          </a:xfrm>
          <a:noFill/>
        </p:spPr>
        <p:txBody>
          <a:bodyPr/>
          <a:lstStyle/>
          <a:p>
            <a:endParaRPr lang="en-US" altLang="en-US"/>
          </a:p>
        </p:txBody>
      </p:sp>
    </p:spTree>
    <p:extLst>
      <p:ext uri="{BB962C8B-B14F-4D97-AF65-F5344CB8AC3E}">
        <p14:creationId xmlns:p14="http://schemas.microsoft.com/office/powerpoint/2010/main" val="26555235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7395"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18</a:t>
            </a:r>
          </a:p>
        </p:txBody>
      </p:sp>
      <p:sp>
        <p:nvSpPr>
          <p:cNvPr id="187396"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7397"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7398"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7399"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9</a:t>
            </a:r>
          </a:p>
        </p:txBody>
      </p:sp>
      <p:sp>
        <p:nvSpPr>
          <p:cNvPr id="187400"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7401"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7402" name="Rectangle 10"/>
          <p:cNvSpPr>
            <a:spLocks noGrp="1" noRot="1" noChangeAspect="1" noChangeArrowheads="1" noTextEdit="1"/>
          </p:cNvSpPr>
          <p:nvPr>
            <p:ph type="sldImg"/>
          </p:nvPr>
        </p:nvSpPr>
        <p:spPr>
          <a:xfrm>
            <a:off x="188913" y="738188"/>
            <a:ext cx="6477000" cy="3643312"/>
          </a:xfrm>
          <a:ln cap="flat"/>
        </p:spPr>
      </p:sp>
      <p:sp>
        <p:nvSpPr>
          <p:cNvPr id="187403" name="Rectangle 11"/>
          <p:cNvSpPr>
            <a:spLocks noGrp="1" noChangeArrowheads="1"/>
          </p:cNvSpPr>
          <p:nvPr>
            <p:ph type="body" idx="1"/>
          </p:nvPr>
        </p:nvSpPr>
        <p:spPr>
          <a:xfrm>
            <a:off x="914400" y="4630738"/>
            <a:ext cx="5026025" cy="4387850"/>
          </a:xfrm>
          <a:noFill/>
        </p:spPr>
        <p:txBody>
          <a:bodyPr/>
          <a:lstStyle/>
          <a:p>
            <a:endParaRPr lang="en-US" altLang="en-US"/>
          </a:p>
        </p:txBody>
      </p:sp>
    </p:spTree>
    <p:extLst>
      <p:ext uri="{BB962C8B-B14F-4D97-AF65-F5344CB8AC3E}">
        <p14:creationId xmlns:p14="http://schemas.microsoft.com/office/powerpoint/2010/main" val="306487301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9443"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25</a:t>
            </a:r>
          </a:p>
        </p:txBody>
      </p:sp>
      <p:sp>
        <p:nvSpPr>
          <p:cNvPr id="189444"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9445"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9446"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9447"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14</a:t>
            </a:r>
          </a:p>
        </p:txBody>
      </p:sp>
      <p:sp>
        <p:nvSpPr>
          <p:cNvPr id="189448"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9449"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89450" name="Rectangle 10"/>
          <p:cNvSpPr>
            <a:spLocks noGrp="1" noRot="1" noChangeAspect="1" noChangeArrowheads="1" noTextEdit="1"/>
          </p:cNvSpPr>
          <p:nvPr>
            <p:ph type="sldImg"/>
          </p:nvPr>
        </p:nvSpPr>
        <p:spPr>
          <a:xfrm>
            <a:off x="188913" y="738188"/>
            <a:ext cx="6477000" cy="3643312"/>
          </a:xfrm>
          <a:ln cap="flat"/>
        </p:spPr>
      </p:sp>
      <p:sp>
        <p:nvSpPr>
          <p:cNvPr id="189451" name="Rectangle 11"/>
          <p:cNvSpPr>
            <a:spLocks noGrp="1" noChangeArrowheads="1"/>
          </p:cNvSpPr>
          <p:nvPr>
            <p:ph type="body" idx="1"/>
          </p:nvPr>
        </p:nvSpPr>
        <p:spPr>
          <a:xfrm>
            <a:off x="914400" y="4630738"/>
            <a:ext cx="5026025" cy="4387850"/>
          </a:xfrm>
          <a:noFill/>
        </p:spPr>
        <p:txBody>
          <a:bodyPr/>
          <a:lstStyle/>
          <a:p>
            <a:endParaRPr lang="en-US" altLang="en-US"/>
          </a:p>
        </p:txBody>
      </p:sp>
    </p:spTree>
    <p:extLst>
      <p:ext uri="{BB962C8B-B14F-4D97-AF65-F5344CB8AC3E}">
        <p14:creationId xmlns:p14="http://schemas.microsoft.com/office/powerpoint/2010/main" val="173444118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91491"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27</a:t>
            </a:r>
          </a:p>
        </p:txBody>
      </p:sp>
      <p:sp>
        <p:nvSpPr>
          <p:cNvPr id="191492"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91493"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91494"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91495"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15</a:t>
            </a:r>
          </a:p>
        </p:txBody>
      </p:sp>
      <p:sp>
        <p:nvSpPr>
          <p:cNvPr id="191496"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91497"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91498" name="Rectangle 10"/>
          <p:cNvSpPr>
            <a:spLocks noGrp="1" noRot="1" noChangeAspect="1" noChangeArrowheads="1" noTextEdit="1"/>
          </p:cNvSpPr>
          <p:nvPr>
            <p:ph type="sldImg"/>
          </p:nvPr>
        </p:nvSpPr>
        <p:spPr>
          <a:xfrm>
            <a:off x="188913" y="738188"/>
            <a:ext cx="6477000" cy="3643312"/>
          </a:xfrm>
          <a:ln cap="flat"/>
        </p:spPr>
      </p:sp>
      <p:sp>
        <p:nvSpPr>
          <p:cNvPr id="191499" name="Rectangle 11"/>
          <p:cNvSpPr>
            <a:spLocks noGrp="1" noChangeArrowheads="1"/>
          </p:cNvSpPr>
          <p:nvPr>
            <p:ph type="body" idx="1"/>
          </p:nvPr>
        </p:nvSpPr>
        <p:spPr>
          <a:xfrm>
            <a:off x="914400" y="4630738"/>
            <a:ext cx="5026025" cy="4387850"/>
          </a:xfrm>
          <a:noFill/>
        </p:spPr>
        <p:txBody>
          <a:bodyPr/>
          <a:lstStyle/>
          <a:p>
            <a:endParaRPr lang="en-US" altLang="en-US"/>
          </a:p>
        </p:txBody>
      </p:sp>
    </p:spTree>
    <p:extLst>
      <p:ext uri="{BB962C8B-B14F-4D97-AF65-F5344CB8AC3E}">
        <p14:creationId xmlns:p14="http://schemas.microsoft.com/office/powerpoint/2010/main" val="1274850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1859"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8</a:t>
            </a:r>
          </a:p>
        </p:txBody>
      </p:sp>
      <p:sp>
        <p:nvSpPr>
          <p:cNvPr id="121860"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1861"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1862"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1863"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8</a:t>
            </a:r>
          </a:p>
        </p:txBody>
      </p:sp>
      <p:sp>
        <p:nvSpPr>
          <p:cNvPr id="121864"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1865"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1866"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1867"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8</a:t>
            </a:r>
          </a:p>
        </p:txBody>
      </p:sp>
      <p:sp>
        <p:nvSpPr>
          <p:cNvPr id="121868"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1869"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1870"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1871"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11</a:t>
            </a:r>
          </a:p>
        </p:txBody>
      </p:sp>
      <p:sp>
        <p:nvSpPr>
          <p:cNvPr id="121872"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1873"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1874" name="Rectangle 18"/>
          <p:cNvSpPr>
            <a:spLocks noGrp="1" noRot="1" noChangeAspect="1" noChangeArrowheads="1" noTextEdit="1"/>
          </p:cNvSpPr>
          <p:nvPr>
            <p:ph type="sldImg"/>
          </p:nvPr>
        </p:nvSpPr>
        <p:spPr>
          <a:xfrm>
            <a:off x="190500" y="738188"/>
            <a:ext cx="6477000" cy="3643312"/>
          </a:xfrm>
          <a:ln cap="flat"/>
        </p:spPr>
      </p:sp>
      <p:sp>
        <p:nvSpPr>
          <p:cNvPr id="121875" name="Rectangle 19"/>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91920402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97635"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43</a:t>
            </a:r>
          </a:p>
        </p:txBody>
      </p:sp>
      <p:sp>
        <p:nvSpPr>
          <p:cNvPr id="197636"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97637"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97638"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97639"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16</a:t>
            </a:r>
          </a:p>
        </p:txBody>
      </p:sp>
      <p:sp>
        <p:nvSpPr>
          <p:cNvPr id="197640"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97641"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97642" name="Rectangle 10"/>
          <p:cNvSpPr>
            <a:spLocks noGrp="1" noRot="1" noChangeAspect="1" noChangeArrowheads="1" noTextEdit="1"/>
          </p:cNvSpPr>
          <p:nvPr>
            <p:ph type="sldImg"/>
          </p:nvPr>
        </p:nvSpPr>
        <p:spPr>
          <a:xfrm>
            <a:off x="188913" y="738188"/>
            <a:ext cx="6477000" cy="3643312"/>
          </a:xfrm>
          <a:ln cap="flat"/>
        </p:spPr>
      </p:sp>
      <p:sp>
        <p:nvSpPr>
          <p:cNvPr id="197643" name="Rectangle 11"/>
          <p:cNvSpPr>
            <a:spLocks noGrp="1" noChangeArrowheads="1"/>
          </p:cNvSpPr>
          <p:nvPr>
            <p:ph type="body" idx="1"/>
          </p:nvPr>
        </p:nvSpPr>
        <p:spPr>
          <a:xfrm>
            <a:off x="914400" y="4630738"/>
            <a:ext cx="5026025" cy="4387850"/>
          </a:xfrm>
          <a:noFill/>
        </p:spPr>
        <p:txBody>
          <a:bodyPr/>
          <a:lstStyle/>
          <a:p>
            <a:endParaRPr lang="en-US" altLang="en-US"/>
          </a:p>
        </p:txBody>
      </p:sp>
    </p:spTree>
    <p:extLst>
      <p:ext uri="{BB962C8B-B14F-4D97-AF65-F5344CB8AC3E}">
        <p14:creationId xmlns:p14="http://schemas.microsoft.com/office/powerpoint/2010/main" val="183569771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95587"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41</a:t>
            </a:r>
          </a:p>
        </p:txBody>
      </p:sp>
      <p:sp>
        <p:nvSpPr>
          <p:cNvPr id="195588"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95589"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95590"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95591"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16</a:t>
            </a:r>
          </a:p>
        </p:txBody>
      </p:sp>
      <p:sp>
        <p:nvSpPr>
          <p:cNvPr id="195592"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95593"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95594" name="Rectangle 10"/>
          <p:cNvSpPr>
            <a:spLocks noGrp="1" noRot="1" noChangeAspect="1" noChangeArrowheads="1" noTextEdit="1"/>
          </p:cNvSpPr>
          <p:nvPr>
            <p:ph type="sldImg"/>
          </p:nvPr>
        </p:nvSpPr>
        <p:spPr>
          <a:xfrm>
            <a:off x="188913" y="738188"/>
            <a:ext cx="6477000" cy="3643312"/>
          </a:xfrm>
          <a:ln cap="flat"/>
        </p:spPr>
      </p:sp>
      <p:sp>
        <p:nvSpPr>
          <p:cNvPr id="195595" name="Rectangle 11"/>
          <p:cNvSpPr>
            <a:spLocks noGrp="1" noChangeArrowheads="1"/>
          </p:cNvSpPr>
          <p:nvPr>
            <p:ph type="body" idx="1"/>
          </p:nvPr>
        </p:nvSpPr>
        <p:spPr>
          <a:xfrm>
            <a:off x="914400" y="4630738"/>
            <a:ext cx="5026025" cy="4387850"/>
          </a:xfrm>
          <a:noFill/>
        </p:spPr>
        <p:txBody>
          <a:bodyPr/>
          <a:lstStyle/>
          <a:p>
            <a:endParaRPr lang="en-US" altLang="en-US"/>
          </a:p>
        </p:txBody>
      </p:sp>
    </p:spTree>
    <p:extLst>
      <p:ext uri="{BB962C8B-B14F-4D97-AF65-F5344CB8AC3E}">
        <p14:creationId xmlns:p14="http://schemas.microsoft.com/office/powerpoint/2010/main" val="400171276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99683"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45</a:t>
            </a:r>
          </a:p>
        </p:txBody>
      </p:sp>
      <p:sp>
        <p:nvSpPr>
          <p:cNvPr id="199684"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99685"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99686"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99687"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18</a:t>
            </a:r>
          </a:p>
        </p:txBody>
      </p:sp>
      <p:sp>
        <p:nvSpPr>
          <p:cNvPr id="199688"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99689"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99690" name="Rectangle 10"/>
          <p:cNvSpPr>
            <a:spLocks noGrp="1" noRot="1" noChangeAspect="1" noChangeArrowheads="1" noTextEdit="1"/>
          </p:cNvSpPr>
          <p:nvPr>
            <p:ph type="sldImg"/>
          </p:nvPr>
        </p:nvSpPr>
        <p:spPr>
          <a:xfrm>
            <a:off x="188913" y="738188"/>
            <a:ext cx="6477000" cy="3643312"/>
          </a:xfrm>
          <a:ln cap="flat"/>
        </p:spPr>
      </p:sp>
      <p:sp>
        <p:nvSpPr>
          <p:cNvPr id="199691" name="Rectangle 11"/>
          <p:cNvSpPr>
            <a:spLocks noGrp="1" noChangeArrowheads="1"/>
          </p:cNvSpPr>
          <p:nvPr>
            <p:ph type="body" idx="1"/>
          </p:nvPr>
        </p:nvSpPr>
        <p:spPr>
          <a:xfrm>
            <a:off x="914400" y="4630738"/>
            <a:ext cx="5026025" cy="4387850"/>
          </a:xfrm>
          <a:noFill/>
        </p:spPr>
        <p:txBody>
          <a:bodyPr/>
          <a:lstStyle/>
          <a:p>
            <a:endParaRPr lang="en-US" altLang="en-US"/>
          </a:p>
        </p:txBody>
      </p:sp>
    </p:spTree>
    <p:extLst>
      <p:ext uri="{BB962C8B-B14F-4D97-AF65-F5344CB8AC3E}">
        <p14:creationId xmlns:p14="http://schemas.microsoft.com/office/powerpoint/2010/main" val="365405015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1731"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55</a:t>
            </a:r>
          </a:p>
        </p:txBody>
      </p:sp>
      <p:sp>
        <p:nvSpPr>
          <p:cNvPr id="201732"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1733"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1734"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1735"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18</a:t>
            </a:r>
          </a:p>
        </p:txBody>
      </p:sp>
      <p:sp>
        <p:nvSpPr>
          <p:cNvPr id="201736"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1737"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1738" name="Rectangle 10"/>
          <p:cNvSpPr>
            <a:spLocks noGrp="1" noRot="1" noChangeAspect="1" noChangeArrowheads="1" noTextEdit="1"/>
          </p:cNvSpPr>
          <p:nvPr>
            <p:ph type="sldImg"/>
          </p:nvPr>
        </p:nvSpPr>
        <p:spPr>
          <a:xfrm>
            <a:off x="188913" y="738188"/>
            <a:ext cx="6477000" cy="3643312"/>
          </a:xfrm>
          <a:ln cap="flat"/>
        </p:spPr>
      </p:sp>
      <p:sp>
        <p:nvSpPr>
          <p:cNvPr id="201739" name="Rectangle 11"/>
          <p:cNvSpPr>
            <a:spLocks noGrp="1" noChangeArrowheads="1"/>
          </p:cNvSpPr>
          <p:nvPr>
            <p:ph type="body" idx="1"/>
          </p:nvPr>
        </p:nvSpPr>
        <p:spPr>
          <a:xfrm>
            <a:off x="914400" y="4630738"/>
            <a:ext cx="5026025" cy="4387850"/>
          </a:xfrm>
          <a:noFill/>
        </p:spPr>
        <p:txBody>
          <a:bodyPr/>
          <a:lstStyle/>
          <a:p>
            <a:endParaRPr lang="en-US" altLang="en-US"/>
          </a:p>
        </p:txBody>
      </p:sp>
    </p:spTree>
    <p:extLst>
      <p:ext uri="{BB962C8B-B14F-4D97-AF65-F5344CB8AC3E}">
        <p14:creationId xmlns:p14="http://schemas.microsoft.com/office/powerpoint/2010/main" val="215479310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3779"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57</a:t>
            </a:r>
          </a:p>
        </p:txBody>
      </p:sp>
      <p:sp>
        <p:nvSpPr>
          <p:cNvPr id="203780"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3781"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3782"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3783"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24</a:t>
            </a:r>
          </a:p>
        </p:txBody>
      </p:sp>
      <p:sp>
        <p:nvSpPr>
          <p:cNvPr id="203784"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3785"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3786" name="Rectangle 10"/>
          <p:cNvSpPr>
            <a:spLocks noGrp="1" noRot="1" noChangeAspect="1" noChangeArrowheads="1" noTextEdit="1"/>
          </p:cNvSpPr>
          <p:nvPr>
            <p:ph type="sldImg"/>
          </p:nvPr>
        </p:nvSpPr>
        <p:spPr>
          <a:xfrm>
            <a:off x="188913" y="738188"/>
            <a:ext cx="6477000" cy="3643312"/>
          </a:xfrm>
          <a:ln cap="flat"/>
        </p:spPr>
      </p:sp>
      <p:sp>
        <p:nvSpPr>
          <p:cNvPr id="203787" name="Rectangle 11"/>
          <p:cNvSpPr>
            <a:spLocks noGrp="1" noChangeArrowheads="1"/>
          </p:cNvSpPr>
          <p:nvPr>
            <p:ph type="body" idx="1"/>
          </p:nvPr>
        </p:nvSpPr>
        <p:spPr>
          <a:xfrm>
            <a:off x="914400" y="4630738"/>
            <a:ext cx="5026025" cy="4387850"/>
          </a:xfrm>
          <a:noFill/>
        </p:spPr>
        <p:txBody>
          <a:bodyPr/>
          <a:lstStyle/>
          <a:p>
            <a:endParaRPr lang="en-US" altLang="en-US"/>
          </a:p>
        </p:txBody>
      </p:sp>
    </p:spTree>
    <p:extLst>
      <p:ext uri="{BB962C8B-B14F-4D97-AF65-F5344CB8AC3E}">
        <p14:creationId xmlns:p14="http://schemas.microsoft.com/office/powerpoint/2010/main" val="362095781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5827"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64</a:t>
            </a:r>
          </a:p>
        </p:txBody>
      </p:sp>
      <p:sp>
        <p:nvSpPr>
          <p:cNvPr id="205828"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5829"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5830"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5831"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18</a:t>
            </a:r>
          </a:p>
        </p:txBody>
      </p:sp>
      <p:sp>
        <p:nvSpPr>
          <p:cNvPr id="205832"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5833"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5834" name="Rectangle 10"/>
          <p:cNvSpPr>
            <a:spLocks noGrp="1" noRot="1" noChangeAspect="1" noChangeArrowheads="1" noTextEdit="1"/>
          </p:cNvSpPr>
          <p:nvPr>
            <p:ph type="sldImg"/>
          </p:nvPr>
        </p:nvSpPr>
        <p:spPr>
          <a:xfrm>
            <a:off x="188913" y="738188"/>
            <a:ext cx="6477000" cy="3643312"/>
          </a:xfrm>
          <a:ln cap="flat"/>
        </p:spPr>
      </p:sp>
      <p:sp>
        <p:nvSpPr>
          <p:cNvPr id="205835" name="Rectangle 11"/>
          <p:cNvSpPr>
            <a:spLocks noGrp="1" noChangeArrowheads="1"/>
          </p:cNvSpPr>
          <p:nvPr>
            <p:ph type="body" idx="1"/>
          </p:nvPr>
        </p:nvSpPr>
        <p:spPr>
          <a:xfrm>
            <a:off x="914400" y="4630738"/>
            <a:ext cx="5026025" cy="4387850"/>
          </a:xfrm>
          <a:noFill/>
        </p:spPr>
        <p:txBody>
          <a:bodyPr/>
          <a:lstStyle/>
          <a:p>
            <a:endParaRPr lang="en-US" altLang="en-US"/>
          </a:p>
        </p:txBody>
      </p:sp>
    </p:spTree>
    <p:extLst>
      <p:ext uri="{BB962C8B-B14F-4D97-AF65-F5344CB8AC3E}">
        <p14:creationId xmlns:p14="http://schemas.microsoft.com/office/powerpoint/2010/main" val="74091247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7875"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7</a:t>
            </a:r>
          </a:p>
        </p:txBody>
      </p:sp>
      <p:sp>
        <p:nvSpPr>
          <p:cNvPr id="207876"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7877"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7878"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7879"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7</a:t>
            </a:r>
          </a:p>
        </p:txBody>
      </p:sp>
      <p:sp>
        <p:nvSpPr>
          <p:cNvPr id="207880"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7881"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7882"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7883"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7</a:t>
            </a:r>
          </a:p>
        </p:txBody>
      </p:sp>
      <p:sp>
        <p:nvSpPr>
          <p:cNvPr id="207884"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7885"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7886"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7887"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7</a:t>
            </a:r>
          </a:p>
        </p:txBody>
      </p:sp>
      <p:sp>
        <p:nvSpPr>
          <p:cNvPr id="207888"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7889"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7890" name="Rectangle 18"/>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7891" name="Rectangle 19"/>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9</a:t>
            </a:r>
          </a:p>
        </p:txBody>
      </p:sp>
      <p:sp>
        <p:nvSpPr>
          <p:cNvPr id="207892" name="Rectangle 20"/>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7893" name="Rectangle 21"/>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7894" name="Rectangle 22"/>
          <p:cNvSpPr>
            <a:spLocks noGrp="1" noRot="1" noChangeAspect="1" noChangeArrowheads="1" noTextEdit="1"/>
          </p:cNvSpPr>
          <p:nvPr>
            <p:ph type="sldImg"/>
          </p:nvPr>
        </p:nvSpPr>
        <p:spPr>
          <a:xfrm>
            <a:off x="190500" y="738188"/>
            <a:ext cx="6477000" cy="3643312"/>
          </a:xfrm>
          <a:ln cap="flat"/>
        </p:spPr>
      </p:sp>
      <p:sp>
        <p:nvSpPr>
          <p:cNvPr id="207895" name="Rectangle 23"/>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270316001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9923"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7</a:t>
            </a:r>
          </a:p>
        </p:txBody>
      </p:sp>
      <p:sp>
        <p:nvSpPr>
          <p:cNvPr id="209924"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9925"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9926"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9927"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7</a:t>
            </a:r>
          </a:p>
        </p:txBody>
      </p:sp>
      <p:sp>
        <p:nvSpPr>
          <p:cNvPr id="209928"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9929"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9930"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9931"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7</a:t>
            </a:r>
          </a:p>
        </p:txBody>
      </p:sp>
      <p:sp>
        <p:nvSpPr>
          <p:cNvPr id="209932"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9933"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9934"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9935"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7</a:t>
            </a:r>
          </a:p>
        </p:txBody>
      </p:sp>
      <p:sp>
        <p:nvSpPr>
          <p:cNvPr id="209936"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9937"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9938" name="Rectangle 18"/>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9939" name="Rectangle 19"/>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9</a:t>
            </a:r>
          </a:p>
        </p:txBody>
      </p:sp>
      <p:sp>
        <p:nvSpPr>
          <p:cNvPr id="209940" name="Rectangle 20"/>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9941" name="Rectangle 21"/>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09942" name="Rectangle 22"/>
          <p:cNvSpPr>
            <a:spLocks noGrp="1" noRot="1" noChangeAspect="1" noChangeArrowheads="1" noTextEdit="1"/>
          </p:cNvSpPr>
          <p:nvPr>
            <p:ph type="sldImg"/>
          </p:nvPr>
        </p:nvSpPr>
        <p:spPr>
          <a:xfrm>
            <a:off x="190500" y="738188"/>
            <a:ext cx="6477000" cy="3643312"/>
          </a:xfrm>
          <a:ln cap="flat"/>
        </p:spPr>
      </p:sp>
      <p:sp>
        <p:nvSpPr>
          <p:cNvPr id="209943" name="Rectangle 23"/>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246486016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1971"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9</a:t>
            </a:r>
          </a:p>
        </p:txBody>
      </p:sp>
      <p:sp>
        <p:nvSpPr>
          <p:cNvPr id="211972"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1973"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1974"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1975"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9</a:t>
            </a:r>
          </a:p>
        </p:txBody>
      </p:sp>
      <p:sp>
        <p:nvSpPr>
          <p:cNvPr id="211976"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1977"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1978"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1979"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9</a:t>
            </a:r>
          </a:p>
        </p:txBody>
      </p:sp>
      <p:sp>
        <p:nvSpPr>
          <p:cNvPr id="211980"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1981"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1982"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1983"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9</a:t>
            </a:r>
          </a:p>
        </p:txBody>
      </p:sp>
      <p:sp>
        <p:nvSpPr>
          <p:cNvPr id="211984"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1985"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1986" name="Rectangle 18"/>
          <p:cNvSpPr>
            <a:spLocks noGrp="1" noRot="1" noChangeAspect="1" noChangeArrowheads="1" noTextEdit="1"/>
          </p:cNvSpPr>
          <p:nvPr>
            <p:ph type="sldImg"/>
          </p:nvPr>
        </p:nvSpPr>
        <p:spPr>
          <a:xfrm>
            <a:off x="190500" y="738188"/>
            <a:ext cx="6477000" cy="3643312"/>
          </a:xfrm>
          <a:ln cap="flat"/>
        </p:spPr>
      </p:sp>
      <p:sp>
        <p:nvSpPr>
          <p:cNvPr id="211987" name="Rectangle 19"/>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287933978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4019"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11</a:t>
            </a:r>
          </a:p>
        </p:txBody>
      </p:sp>
      <p:sp>
        <p:nvSpPr>
          <p:cNvPr id="214020"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4021"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4022"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4023"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11</a:t>
            </a:r>
          </a:p>
        </p:txBody>
      </p:sp>
      <p:sp>
        <p:nvSpPr>
          <p:cNvPr id="214024"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4025"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4026"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4027"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11</a:t>
            </a:r>
          </a:p>
        </p:txBody>
      </p:sp>
      <p:sp>
        <p:nvSpPr>
          <p:cNvPr id="214028"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4029"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4030"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4031"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11</a:t>
            </a:r>
          </a:p>
        </p:txBody>
      </p:sp>
      <p:sp>
        <p:nvSpPr>
          <p:cNvPr id="214032"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4033"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4034" name="Rectangle 18"/>
          <p:cNvSpPr>
            <a:spLocks noGrp="1" noRot="1" noChangeAspect="1" noChangeArrowheads="1" noTextEdit="1"/>
          </p:cNvSpPr>
          <p:nvPr>
            <p:ph type="sldImg"/>
          </p:nvPr>
        </p:nvSpPr>
        <p:spPr>
          <a:xfrm>
            <a:off x="190500" y="738188"/>
            <a:ext cx="6477000" cy="3643312"/>
          </a:xfrm>
          <a:ln cap="flat"/>
        </p:spPr>
      </p:sp>
      <p:sp>
        <p:nvSpPr>
          <p:cNvPr id="214035" name="Rectangle 19"/>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917162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xfrm>
            <a:off x="179388" y="731838"/>
            <a:ext cx="6497637" cy="3656012"/>
          </a:xfrm>
          <a:ln/>
        </p:spPr>
      </p:sp>
      <p:sp>
        <p:nvSpPr>
          <p:cNvPr id="123907" name="Rectangle 3"/>
          <p:cNvSpPr>
            <a:spLocks noGrp="1" noChangeArrowheads="1"/>
          </p:cNvSpPr>
          <p:nvPr>
            <p:ph type="body" idx="1"/>
          </p:nvPr>
        </p:nvSpPr>
        <p:spPr>
          <a:xfrm>
            <a:off x="914400" y="4630738"/>
            <a:ext cx="5026025" cy="4387850"/>
          </a:xfrm>
          <a:noFill/>
        </p:spPr>
        <p:txBody>
          <a:bodyPr/>
          <a:lstStyle/>
          <a:p>
            <a:endParaRPr lang="en-US" altLang="en-US"/>
          </a:p>
        </p:txBody>
      </p:sp>
    </p:spTree>
    <p:extLst>
      <p:ext uri="{BB962C8B-B14F-4D97-AF65-F5344CB8AC3E}">
        <p14:creationId xmlns:p14="http://schemas.microsoft.com/office/powerpoint/2010/main" val="87973220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6067"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13</a:t>
            </a:r>
          </a:p>
        </p:txBody>
      </p:sp>
      <p:sp>
        <p:nvSpPr>
          <p:cNvPr id="216068"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6069"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6070"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6071"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13</a:t>
            </a:r>
          </a:p>
        </p:txBody>
      </p:sp>
      <p:sp>
        <p:nvSpPr>
          <p:cNvPr id="216072"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6073"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6074"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6075"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13</a:t>
            </a:r>
          </a:p>
        </p:txBody>
      </p:sp>
      <p:sp>
        <p:nvSpPr>
          <p:cNvPr id="216076"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6077"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6078"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6079"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13</a:t>
            </a:r>
          </a:p>
        </p:txBody>
      </p:sp>
      <p:sp>
        <p:nvSpPr>
          <p:cNvPr id="216080"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6081"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6082" name="Rectangle 18"/>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6083" name="Rectangle 19"/>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11</a:t>
            </a:r>
          </a:p>
        </p:txBody>
      </p:sp>
      <p:sp>
        <p:nvSpPr>
          <p:cNvPr id="216084" name="Rectangle 20"/>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6085" name="Rectangle 21"/>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6086" name="Rectangle 22"/>
          <p:cNvSpPr>
            <a:spLocks noGrp="1" noRot="1" noChangeAspect="1" noChangeArrowheads="1" noTextEdit="1"/>
          </p:cNvSpPr>
          <p:nvPr>
            <p:ph type="sldImg"/>
          </p:nvPr>
        </p:nvSpPr>
        <p:spPr>
          <a:xfrm>
            <a:off x="190500" y="738188"/>
            <a:ext cx="6477000" cy="3643312"/>
          </a:xfrm>
          <a:ln cap="flat"/>
        </p:spPr>
      </p:sp>
      <p:sp>
        <p:nvSpPr>
          <p:cNvPr id="216087" name="Rectangle 23"/>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149895171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8115"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21</a:t>
            </a:r>
          </a:p>
        </p:txBody>
      </p:sp>
      <p:sp>
        <p:nvSpPr>
          <p:cNvPr id="218116"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8117"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8118"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8119"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21</a:t>
            </a:r>
          </a:p>
        </p:txBody>
      </p:sp>
      <p:sp>
        <p:nvSpPr>
          <p:cNvPr id="218120"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8121"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8122"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8123"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21</a:t>
            </a:r>
          </a:p>
        </p:txBody>
      </p:sp>
      <p:sp>
        <p:nvSpPr>
          <p:cNvPr id="218124"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8125"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8126"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8127"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21</a:t>
            </a:r>
          </a:p>
        </p:txBody>
      </p:sp>
      <p:sp>
        <p:nvSpPr>
          <p:cNvPr id="218128"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8129"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8130" name="Rectangle 18"/>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8131" name="Rectangle 19"/>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16</a:t>
            </a:r>
          </a:p>
        </p:txBody>
      </p:sp>
      <p:sp>
        <p:nvSpPr>
          <p:cNvPr id="218132" name="Rectangle 20"/>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8133" name="Rectangle 21"/>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8134" name="Rectangle 22"/>
          <p:cNvSpPr>
            <a:spLocks noGrp="1" noRot="1" noChangeAspect="1" noChangeArrowheads="1" noTextEdit="1"/>
          </p:cNvSpPr>
          <p:nvPr>
            <p:ph type="sldImg"/>
          </p:nvPr>
        </p:nvSpPr>
        <p:spPr>
          <a:xfrm>
            <a:off x="190500" y="738188"/>
            <a:ext cx="6477000" cy="3643312"/>
          </a:xfrm>
          <a:ln cap="flat"/>
        </p:spPr>
      </p:sp>
      <p:sp>
        <p:nvSpPr>
          <p:cNvPr id="218135" name="Rectangle 23"/>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151781966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Rot="1" noChangeAspect="1" noChangeArrowheads="1" noTextEdit="1"/>
          </p:cNvSpPr>
          <p:nvPr>
            <p:ph type="sldImg"/>
          </p:nvPr>
        </p:nvSpPr>
        <p:spPr>
          <a:xfrm>
            <a:off x="179388" y="731838"/>
            <a:ext cx="6497637" cy="3656012"/>
          </a:xfrm>
          <a:ln/>
        </p:spPr>
      </p:sp>
      <p:sp>
        <p:nvSpPr>
          <p:cNvPr id="220163" name="Rectangle 3"/>
          <p:cNvSpPr>
            <a:spLocks noGrp="1" noChangeArrowheads="1"/>
          </p:cNvSpPr>
          <p:nvPr>
            <p:ph type="body" idx="1"/>
          </p:nvPr>
        </p:nvSpPr>
        <p:spPr>
          <a:xfrm>
            <a:off x="914400" y="4630738"/>
            <a:ext cx="5026025" cy="4387850"/>
          </a:xfrm>
          <a:noFill/>
        </p:spPr>
        <p:txBody>
          <a:bodyPr/>
          <a:lstStyle/>
          <a:p>
            <a:endParaRPr lang="en-US" altLang="en-US"/>
          </a:p>
        </p:txBody>
      </p:sp>
    </p:spTree>
    <p:extLst>
      <p:ext uri="{BB962C8B-B14F-4D97-AF65-F5344CB8AC3E}">
        <p14:creationId xmlns:p14="http://schemas.microsoft.com/office/powerpoint/2010/main" val="294592196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2211"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24</a:t>
            </a:r>
          </a:p>
        </p:txBody>
      </p:sp>
      <p:sp>
        <p:nvSpPr>
          <p:cNvPr id="222212"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2213"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2214"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2215"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24</a:t>
            </a:r>
          </a:p>
        </p:txBody>
      </p:sp>
      <p:sp>
        <p:nvSpPr>
          <p:cNvPr id="222216"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2217"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2218"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2219"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24</a:t>
            </a:r>
          </a:p>
        </p:txBody>
      </p:sp>
      <p:sp>
        <p:nvSpPr>
          <p:cNvPr id="222220"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2221"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2222"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2223"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24</a:t>
            </a:r>
          </a:p>
        </p:txBody>
      </p:sp>
      <p:sp>
        <p:nvSpPr>
          <p:cNvPr id="222224"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2225"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2226" name="Rectangle 18"/>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2227" name="Rectangle 19"/>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17</a:t>
            </a:r>
          </a:p>
        </p:txBody>
      </p:sp>
      <p:sp>
        <p:nvSpPr>
          <p:cNvPr id="222228" name="Rectangle 20"/>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2229" name="Rectangle 21"/>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2230" name="Rectangle 22"/>
          <p:cNvSpPr>
            <a:spLocks noGrp="1" noRot="1" noChangeAspect="1" noChangeArrowheads="1" noTextEdit="1"/>
          </p:cNvSpPr>
          <p:nvPr>
            <p:ph type="sldImg"/>
          </p:nvPr>
        </p:nvSpPr>
        <p:spPr>
          <a:xfrm>
            <a:off x="190500" y="738188"/>
            <a:ext cx="6477000" cy="3643312"/>
          </a:xfrm>
          <a:ln cap="flat"/>
        </p:spPr>
      </p:sp>
      <p:sp>
        <p:nvSpPr>
          <p:cNvPr id="222231" name="Rectangle 23"/>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360431207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4259"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25</a:t>
            </a:r>
          </a:p>
        </p:txBody>
      </p:sp>
      <p:sp>
        <p:nvSpPr>
          <p:cNvPr id="224260"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4261"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4262"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4263"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25</a:t>
            </a:r>
          </a:p>
        </p:txBody>
      </p:sp>
      <p:sp>
        <p:nvSpPr>
          <p:cNvPr id="224264"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4265"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4266"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4267"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25</a:t>
            </a:r>
          </a:p>
        </p:txBody>
      </p:sp>
      <p:sp>
        <p:nvSpPr>
          <p:cNvPr id="224268"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4269"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4270"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4271"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25</a:t>
            </a:r>
          </a:p>
        </p:txBody>
      </p:sp>
      <p:sp>
        <p:nvSpPr>
          <p:cNvPr id="224272"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4273"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4274" name="Rectangle 18"/>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4275" name="Rectangle 19"/>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18</a:t>
            </a:r>
          </a:p>
        </p:txBody>
      </p:sp>
      <p:sp>
        <p:nvSpPr>
          <p:cNvPr id="224276" name="Rectangle 20"/>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4277" name="Rectangle 21"/>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4278" name="Rectangle 22"/>
          <p:cNvSpPr>
            <a:spLocks noGrp="1" noRot="1" noChangeAspect="1" noChangeArrowheads="1" noTextEdit="1"/>
          </p:cNvSpPr>
          <p:nvPr>
            <p:ph type="sldImg"/>
          </p:nvPr>
        </p:nvSpPr>
        <p:spPr>
          <a:xfrm>
            <a:off x="190500" y="738188"/>
            <a:ext cx="6477000" cy="3643312"/>
          </a:xfrm>
          <a:ln cap="flat"/>
        </p:spPr>
      </p:sp>
      <p:sp>
        <p:nvSpPr>
          <p:cNvPr id="224279" name="Rectangle 23"/>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407669794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6307"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26</a:t>
            </a:r>
          </a:p>
        </p:txBody>
      </p:sp>
      <p:sp>
        <p:nvSpPr>
          <p:cNvPr id="226308"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6309"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6310"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6311"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26</a:t>
            </a:r>
          </a:p>
        </p:txBody>
      </p:sp>
      <p:sp>
        <p:nvSpPr>
          <p:cNvPr id="226312"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6313"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6314"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6315"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26</a:t>
            </a:r>
          </a:p>
        </p:txBody>
      </p:sp>
      <p:sp>
        <p:nvSpPr>
          <p:cNvPr id="226316"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6317"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6318"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6319"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26</a:t>
            </a:r>
          </a:p>
        </p:txBody>
      </p:sp>
      <p:sp>
        <p:nvSpPr>
          <p:cNvPr id="226320"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6321"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6322" name="Rectangle 18"/>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6323" name="Rectangle 19"/>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19</a:t>
            </a:r>
          </a:p>
        </p:txBody>
      </p:sp>
      <p:sp>
        <p:nvSpPr>
          <p:cNvPr id="226324" name="Rectangle 20"/>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6325" name="Rectangle 21"/>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26326" name="Rectangle 22"/>
          <p:cNvSpPr>
            <a:spLocks noGrp="1" noRot="1" noChangeAspect="1" noChangeArrowheads="1" noTextEdit="1"/>
          </p:cNvSpPr>
          <p:nvPr>
            <p:ph type="sldImg"/>
          </p:nvPr>
        </p:nvSpPr>
        <p:spPr>
          <a:xfrm>
            <a:off x="190500" y="738188"/>
            <a:ext cx="6477000" cy="3643312"/>
          </a:xfrm>
          <a:ln cap="flat"/>
        </p:spPr>
      </p:sp>
      <p:sp>
        <p:nvSpPr>
          <p:cNvPr id="226327" name="Rectangle 23"/>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339681023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Rot="1" noChangeAspect="1" noChangeArrowheads="1" noTextEdit="1"/>
          </p:cNvSpPr>
          <p:nvPr>
            <p:ph type="sldImg"/>
          </p:nvPr>
        </p:nvSpPr>
        <p:spPr>
          <a:xfrm>
            <a:off x="179388" y="731838"/>
            <a:ext cx="6497637" cy="3656012"/>
          </a:xfrm>
          <a:ln/>
        </p:spPr>
      </p:sp>
      <p:sp>
        <p:nvSpPr>
          <p:cNvPr id="228355" name="Rectangle 3"/>
          <p:cNvSpPr>
            <a:spLocks noGrp="1" noChangeArrowheads="1"/>
          </p:cNvSpPr>
          <p:nvPr>
            <p:ph type="body" idx="1"/>
          </p:nvPr>
        </p:nvSpPr>
        <p:spPr>
          <a:xfrm>
            <a:off x="914400" y="4630738"/>
            <a:ext cx="5026025" cy="4387850"/>
          </a:xfrm>
          <a:noFill/>
        </p:spPr>
        <p:txBody>
          <a:bodyPr/>
          <a:lstStyle/>
          <a:p>
            <a:endParaRPr lang="en-US" altLang="en-US"/>
          </a:p>
        </p:txBody>
      </p:sp>
    </p:spTree>
    <p:extLst>
      <p:ext uri="{BB962C8B-B14F-4D97-AF65-F5344CB8AC3E}">
        <p14:creationId xmlns:p14="http://schemas.microsoft.com/office/powerpoint/2010/main" val="330527780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Rot="1" noChangeAspect="1" noChangeArrowheads="1" noTextEdit="1"/>
          </p:cNvSpPr>
          <p:nvPr>
            <p:ph type="sldImg"/>
          </p:nvPr>
        </p:nvSpPr>
        <p:spPr>
          <a:xfrm>
            <a:off x="179388" y="731838"/>
            <a:ext cx="6497637" cy="3656012"/>
          </a:xfrm>
          <a:ln/>
        </p:spPr>
      </p:sp>
      <p:sp>
        <p:nvSpPr>
          <p:cNvPr id="230403" name="Rectangle 3"/>
          <p:cNvSpPr>
            <a:spLocks noGrp="1" noChangeArrowheads="1"/>
          </p:cNvSpPr>
          <p:nvPr>
            <p:ph type="body" idx="1"/>
          </p:nvPr>
        </p:nvSpPr>
        <p:spPr>
          <a:xfrm>
            <a:off x="914400" y="4630738"/>
            <a:ext cx="5026025" cy="4387850"/>
          </a:xfrm>
          <a:noFill/>
        </p:spPr>
        <p:txBody>
          <a:bodyPr/>
          <a:lstStyle/>
          <a:p>
            <a:endParaRPr lang="en-US" altLang="en-US"/>
          </a:p>
        </p:txBody>
      </p:sp>
    </p:spTree>
    <p:extLst>
      <p:ext uri="{BB962C8B-B14F-4D97-AF65-F5344CB8AC3E}">
        <p14:creationId xmlns:p14="http://schemas.microsoft.com/office/powerpoint/2010/main" val="302206429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2451"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14</a:t>
            </a:r>
          </a:p>
        </p:txBody>
      </p:sp>
      <p:sp>
        <p:nvSpPr>
          <p:cNvPr id="232452"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2453"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2454"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2455"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14</a:t>
            </a:r>
          </a:p>
        </p:txBody>
      </p:sp>
      <p:sp>
        <p:nvSpPr>
          <p:cNvPr id="232456"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2457"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2458"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2459"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14</a:t>
            </a:r>
          </a:p>
        </p:txBody>
      </p:sp>
      <p:sp>
        <p:nvSpPr>
          <p:cNvPr id="232460"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2461"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2462"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2463"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14</a:t>
            </a:r>
          </a:p>
        </p:txBody>
      </p:sp>
      <p:sp>
        <p:nvSpPr>
          <p:cNvPr id="232464"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2465"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2466" name="Rectangle 18"/>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2467" name="Rectangle 19"/>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13</a:t>
            </a:r>
          </a:p>
        </p:txBody>
      </p:sp>
      <p:sp>
        <p:nvSpPr>
          <p:cNvPr id="232468" name="Rectangle 20"/>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2469" name="Rectangle 21"/>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2470" name="Rectangle 22"/>
          <p:cNvSpPr>
            <a:spLocks noGrp="1" noRot="1" noChangeAspect="1" noChangeArrowheads="1" noTextEdit="1"/>
          </p:cNvSpPr>
          <p:nvPr>
            <p:ph type="sldImg"/>
          </p:nvPr>
        </p:nvSpPr>
        <p:spPr>
          <a:xfrm>
            <a:off x="190500" y="738188"/>
            <a:ext cx="6477000" cy="3643312"/>
          </a:xfrm>
          <a:ln cap="flat"/>
        </p:spPr>
      </p:sp>
      <p:sp>
        <p:nvSpPr>
          <p:cNvPr id="232471" name="Rectangle 23"/>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192501186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Rot="1" noChangeAspect="1" noChangeArrowheads="1" noTextEdit="1"/>
          </p:cNvSpPr>
          <p:nvPr>
            <p:ph type="sldImg"/>
          </p:nvPr>
        </p:nvSpPr>
        <p:spPr>
          <a:xfrm>
            <a:off x="190500" y="738188"/>
            <a:ext cx="6477000" cy="3643312"/>
          </a:xfrm>
          <a:ln/>
        </p:spPr>
      </p:sp>
      <p:sp>
        <p:nvSpPr>
          <p:cNvPr id="234499" name="Rectangle 3"/>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2014680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5955"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12</a:t>
            </a:r>
          </a:p>
        </p:txBody>
      </p:sp>
      <p:sp>
        <p:nvSpPr>
          <p:cNvPr id="125956"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5957"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5958"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5959"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12</a:t>
            </a:r>
          </a:p>
        </p:txBody>
      </p:sp>
      <p:sp>
        <p:nvSpPr>
          <p:cNvPr id="125960"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5961"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5962"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5963"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12</a:t>
            </a:r>
          </a:p>
        </p:txBody>
      </p:sp>
      <p:sp>
        <p:nvSpPr>
          <p:cNvPr id="125964"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5965"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5966"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5967"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13</a:t>
            </a:r>
          </a:p>
        </p:txBody>
      </p:sp>
      <p:sp>
        <p:nvSpPr>
          <p:cNvPr id="125968"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5969"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5970" name="Rectangle 18"/>
          <p:cNvSpPr>
            <a:spLocks noGrp="1" noRot="1" noChangeAspect="1" noChangeArrowheads="1" noTextEdit="1"/>
          </p:cNvSpPr>
          <p:nvPr>
            <p:ph type="sldImg"/>
          </p:nvPr>
        </p:nvSpPr>
        <p:spPr>
          <a:xfrm>
            <a:off x="190500" y="738188"/>
            <a:ext cx="6477000" cy="3643312"/>
          </a:xfrm>
          <a:ln cap="flat"/>
        </p:spPr>
      </p:sp>
      <p:sp>
        <p:nvSpPr>
          <p:cNvPr id="125971" name="Rectangle 19"/>
          <p:cNvSpPr>
            <a:spLocks noGrp="1" noChangeArrowheads="1"/>
          </p:cNvSpPr>
          <p:nvPr>
            <p:ph type="body" idx="1"/>
          </p:nvPr>
        </p:nvSpPr>
        <p:spPr>
          <a:xfrm>
            <a:off x="914400" y="4630738"/>
            <a:ext cx="5026025" cy="4387850"/>
          </a:xfrm>
          <a:noFill/>
        </p:spPr>
        <p:txBody>
          <a:bodyPr/>
          <a:lstStyle/>
          <a:p>
            <a:endParaRPr lang="en-GB" altLang="en-US" dirty="0"/>
          </a:p>
        </p:txBody>
      </p:sp>
    </p:spTree>
    <p:extLst>
      <p:ext uri="{BB962C8B-B14F-4D97-AF65-F5344CB8AC3E}">
        <p14:creationId xmlns:p14="http://schemas.microsoft.com/office/powerpoint/2010/main" val="92016471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6547"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31</a:t>
            </a:r>
          </a:p>
        </p:txBody>
      </p:sp>
      <p:sp>
        <p:nvSpPr>
          <p:cNvPr id="236548"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6549"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6550"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6551"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31</a:t>
            </a:r>
          </a:p>
        </p:txBody>
      </p:sp>
      <p:sp>
        <p:nvSpPr>
          <p:cNvPr id="236552"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6553"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6554"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6555"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31</a:t>
            </a:r>
          </a:p>
        </p:txBody>
      </p:sp>
      <p:sp>
        <p:nvSpPr>
          <p:cNvPr id="236556"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6557"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6558"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6559"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31</a:t>
            </a:r>
          </a:p>
        </p:txBody>
      </p:sp>
      <p:sp>
        <p:nvSpPr>
          <p:cNvPr id="236560"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6561"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6562" name="Rectangle 18"/>
          <p:cNvSpPr>
            <a:spLocks noGrp="1" noRot="1" noChangeAspect="1" noChangeArrowheads="1" noTextEdit="1"/>
          </p:cNvSpPr>
          <p:nvPr>
            <p:ph type="sldImg"/>
          </p:nvPr>
        </p:nvSpPr>
        <p:spPr>
          <a:xfrm>
            <a:off x="190500" y="738188"/>
            <a:ext cx="6477000" cy="3643312"/>
          </a:xfrm>
          <a:ln cap="flat"/>
        </p:spPr>
      </p:sp>
      <p:sp>
        <p:nvSpPr>
          <p:cNvPr id="236563" name="Rectangle 19"/>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30905711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8595"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15</a:t>
            </a:r>
          </a:p>
        </p:txBody>
      </p:sp>
      <p:sp>
        <p:nvSpPr>
          <p:cNvPr id="238596"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8597"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8598"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8599"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15</a:t>
            </a:r>
          </a:p>
        </p:txBody>
      </p:sp>
      <p:sp>
        <p:nvSpPr>
          <p:cNvPr id="238600"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8601"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8602"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8603"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15</a:t>
            </a:r>
          </a:p>
        </p:txBody>
      </p:sp>
      <p:sp>
        <p:nvSpPr>
          <p:cNvPr id="238604"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8605"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8606"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8607"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15</a:t>
            </a:r>
          </a:p>
        </p:txBody>
      </p:sp>
      <p:sp>
        <p:nvSpPr>
          <p:cNvPr id="238608"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8609"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8610" name="Rectangle 18"/>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8611" name="Rectangle 19"/>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13</a:t>
            </a:r>
          </a:p>
        </p:txBody>
      </p:sp>
      <p:sp>
        <p:nvSpPr>
          <p:cNvPr id="238612" name="Rectangle 20"/>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8613" name="Rectangle 21"/>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38614" name="Rectangle 22"/>
          <p:cNvSpPr>
            <a:spLocks noGrp="1" noRot="1" noChangeAspect="1" noChangeArrowheads="1" noTextEdit="1"/>
          </p:cNvSpPr>
          <p:nvPr>
            <p:ph type="sldImg"/>
          </p:nvPr>
        </p:nvSpPr>
        <p:spPr>
          <a:xfrm>
            <a:off x="190500" y="738188"/>
            <a:ext cx="6477000" cy="3643312"/>
          </a:xfrm>
          <a:ln cap="flat"/>
        </p:spPr>
      </p:sp>
      <p:sp>
        <p:nvSpPr>
          <p:cNvPr id="238615" name="Rectangle 23"/>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106336717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0643"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16</a:t>
            </a:r>
          </a:p>
        </p:txBody>
      </p:sp>
      <p:sp>
        <p:nvSpPr>
          <p:cNvPr id="240644"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0645"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0646"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0647"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16</a:t>
            </a:r>
          </a:p>
        </p:txBody>
      </p:sp>
      <p:sp>
        <p:nvSpPr>
          <p:cNvPr id="240648"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0649"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0650"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0651"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16</a:t>
            </a:r>
          </a:p>
        </p:txBody>
      </p:sp>
      <p:sp>
        <p:nvSpPr>
          <p:cNvPr id="240652"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0653"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0654"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0655"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16</a:t>
            </a:r>
          </a:p>
        </p:txBody>
      </p:sp>
      <p:sp>
        <p:nvSpPr>
          <p:cNvPr id="240656"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0657"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0658" name="Rectangle 18"/>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0659" name="Rectangle 19"/>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12</a:t>
            </a:r>
          </a:p>
        </p:txBody>
      </p:sp>
      <p:sp>
        <p:nvSpPr>
          <p:cNvPr id="240660" name="Rectangle 20"/>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0661" name="Rectangle 21"/>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0662" name="Rectangle 22"/>
          <p:cNvSpPr>
            <a:spLocks noGrp="1" noRot="1" noChangeAspect="1" noChangeArrowheads="1" noTextEdit="1"/>
          </p:cNvSpPr>
          <p:nvPr>
            <p:ph type="sldImg"/>
          </p:nvPr>
        </p:nvSpPr>
        <p:spPr>
          <a:xfrm>
            <a:off x="190500" y="738188"/>
            <a:ext cx="6477000" cy="3643312"/>
          </a:xfrm>
          <a:ln cap="flat"/>
        </p:spPr>
      </p:sp>
      <p:sp>
        <p:nvSpPr>
          <p:cNvPr id="240663" name="Rectangle 23"/>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102219222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Rot="1" noChangeAspect="1" noChangeArrowheads="1" noTextEdit="1"/>
          </p:cNvSpPr>
          <p:nvPr>
            <p:ph type="sldImg"/>
          </p:nvPr>
        </p:nvSpPr>
        <p:spPr>
          <a:xfrm>
            <a:off x="685800" y="1143000"/>
            <a:ext cx="5486400" cy="3086100"/>
          </a:xfrm>
          <a:ln/>
        </p:spPr>
      </p:sp>
      <p:sp>
        <p:nvSpPr>
          <p:cNvPr id="24269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0221172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4739"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18</a:t>
            </a:r>
          </a:p>
        </p:txBody>
      </p:sp>
      <p:sp>
        <p:nvSpPr>
          <p:cNvPr id="244740"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4741"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4742"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4743"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18</a:t>
            </a:r>
          </a:p>
        </p:txBody>
      </p:sp>
      <p:sp>
        <p:nvSpPr>
          <p:cNvPr id="244744"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4745"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4746"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4747"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18</a:t>
            </a:r>
          </a:p>
        </p:txBody>
      </p:sp>
      <p:sp>
        <p:nvSpPr>
          <p:cNvPr id="244748"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4749"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4750"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4751"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18</a:t>
            </a:r>
          </a:p>
        </p:txBody>
      </p:sp>
      <p:sp>
        <p:nvSpPr>
          <p:cNvPr id="244752"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4753"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4754" name="Rectangle 18"/>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4755" name="Rectangle 19"/>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14</a:t>
            </a:r>
          </a:p>
        </p:txBody>
      </p:sp>
      <p:sp>
        <p:nvSpPr>
          <p:cNvPr id="244756" name="Rectangle 20"/>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4757" name="Rectangle 21"/>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4758" name="Rectangle 22"/>
          <p:cNvSpPr>
            <a:spLocks noGrp="1" noRot="1" noChangeAspect="1" noChangeArrowheads="1" noTextEdit="1"/>
          </p:cNvSpPr>
          <p:nvPr>
            <p:ph type="sldImg"/>
          </p:nvPr>
        </p:nvSpPr>
        <p:spPr>
          <a:xfrm>
            <a:off x="190500" y="738188"/>
            <a:ext cx="6477000" cy="3643312"/>
          </a:xfrm>
          <a:ln cap="flat"/>
        </p:spPr>
      </p:sp>
      <p:sp>
        <p:nvSpPr>
          <p:cNvPr id="244759" name="Rectangle 23"/>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328884698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6787"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28</a:t>
            </a:r>
          </a:p>
        </p:txBody>
      </p:sp>
      <p:sp>
        <p:nvSpPr>
          <p:cNvPr id="246788"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6789"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6790"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6791"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28</a:t>
            </a:r>
          </a:p>
        </p:txBody>
      </p:sp>
      <p:sp>
        <p:nvSpPr>
          <p:cNvPr id="246792"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6793"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6794"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6795"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28</a:t>
            </a:r>
          </a:p>
        </p:txBody>
      </p:sp>
      <p:sp>
        <p:nvSpPr>
          <p:cNvPr id="246796"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6797"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6798"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6799"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28</a:t>
            </a:r>
          </a:p>
        </p:txBody>
      </p:sp>
      <p:sp>
        <p:nvSpPr>
          <p:cNvPr id="246800"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6801"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6802" name="Rectangle 18"/>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6803" name="Rectangle 19"/>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20</a:t>
            </a:r>
          </a:p>
        </p:txBody>
      </p:sp>
      <p:sp>
        <p:nvSpPr>
          <p:cNvPr id="246804" name="Rectangle 20"/>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6805" name="Rectangle 21"/>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6806" name="Rectangle 22"/>
          <p:cNvSpPr>
            <a:spLocks noGrp="1" noRot="1" noChangeAspect="1" noChangeArrowheads="1" noTextEdit="1"/>
          </p:cNvSpPr>
          <p:nvPr>
            <p:ph type="sldImg"/>
          </p:nvPr>
        </p:nvSpPr>
        <p:spPr>
          <a:xfrm>
            <a:off x="190500" y="738188"/>
            <a:ext cx="6477000" cy="3643312"/>
          </a:xfrm>
          <a:ln cap="flat"/>
        </p:spPr>
      </p:sp>
      <p:sp>
        <p:nvSpPr>
          <p:cNvPr id="246807" name="Rectangle 23"/>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1444387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8835"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35</a:t>
            </a:r>
          </a:p>
        </p:txBody>
      </p:sp>
      <p:sp>
        <p:nvSpPr>
          <p:cNvPr id="248836"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8837"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8838"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8839"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35</a:t>
            </a:r>
          </a:p>
        </p:txBody>
      </p:sp>
      <p:sp>
        <p:nvSpPr>
          <p:cNvPr id="248840"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8841"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8842"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8843"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35</a:t>
            </a:r>
          </a:p>
        </p:txBody>
      </p:sp>
      <p:sp>
        <p:nvSpPr>
          <p:cNvPr id="248844"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8845"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8846"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8847"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35</a:t>
            </a:r>
          </a:p>
        </p:txBody>
      </p:sp>
      <p:sp>
        <p:nvSpPr>
          <p:cNvPr id="248848"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8849"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8850" name="Rectangle 18"/>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8851" name="Rectangle 19"/>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22</a:t>
            </a:r>
          </a:p>
        </p:txBody>
      </p:sp>
      <p:sp>
        <p:nvSpPr>
          <p:cNvPr id="248852" name="Rectangle 20"/>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8853" name="Rectangle 21"/>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48854" name="Rectangle 22"/>
          <p:cNvSpPr>
            <a:spLocks noGrp="1" noRot="1" noChangeAspect="1" noChangeArrowheads="1" noTextEdit="1"/>
          </p:cNvSpPr>
          <p:nvPr>
            <p:ph type="sldImg"/>
          </p:nvPr>
        </p:nvSpPr>
        <p:spPr>
          <a:xfrm>
            <a:off x="190500" y="738188"/>
            <a:ext cx="6477000" cy="3643312"/>
          </a:xfrm>
          <a:ln cap="flat"/>
        </p:spPr>
      </p:sp>
      <p:sp>
        <p:nvSpPr>
          <p:cNvPr id="248855" name="Rectangle 23"/>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268392754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Rot="1" noChangeAspect="1" noChangeArrowheads="1" noTextEdit="1"/>
          </p:cNvSpPr>
          <p:nvPr>
            <p:ph type="sldImg"/>
          </p:nvPr>
        </p:nvSpPr>
        <p:spPr>
          <a:xfrm>
            <a:off x="179388" y="731838"/>
            <a:ext cx="6497637" cy="3656012"/>
          </a:xfrm>
          <a:ln/>
        </p:spPr>
      </p:sp>
      <p:sp>
        <p:nvSpPr>
          <p:cNvPr id="250883" name="Rectangle 3"/>
          <p:cNvSpPr>
            <a:spLocks noGrp="1" noChangeArrowheads="1"/>
          </p:cNvSpPr>
          <p:nvPr>
            <p:ph type="body" idx="1"/>
          </p:nvPr>
        </p:nvSpPr>
        <p:spPr>
          <a:xfrm>
            <a:off x="914400" y="4630738"/>
            <a:ext cx="5026025" cy="4387850"/>
          </a:xfrm>
          <a:noFill/>
        </p:spPr>
        <p:txBody>
          <a:bodyPr/>
          <a:lstStyle/>
          <a:p>
            <a:endParaRPr lang="en-US" altLang="en-US"/>
          </a:p>
        </p:txBody>
      </p:sp>
    </p:spTree>
    <p:extLst>
      <p:ext uri="{BB962C8B-B14F-4D97-AF65-F5344CB8AC3E}">
        <p14:creationId xmlns:p14="http://schemas.microsoft.com/office/powerpoint/2010/main" val="330457812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52931"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34</a:t>
            </a:r>
          </a:p>
        </p:txBody>
      </p:sp>
      <p:sp>
        <p:nvSpPr>
          <p:cNvPr id="252932"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52933"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52934"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52935"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34</a:t>
            </a:r>
          </a:p>
        </p:txBody>
      </p:sp>
      <p:sp>
        <p:nvSpPr>
          <p:cNvPr id="252936"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52937"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52938"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52939"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34</a:t>
            </a:r>
          </a:p>
        </p:txBody>
      </p:sp>
      <p:sp>
        <p:nvSpPr>
          <p:cNvPr id="252940"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52941"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52942"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52943"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34</a:t>
            </a:r>
          </a:p>
        </p:txBody>
      </p:sp>
      <p:sp>
        <p:nvSpPr>
          <p:cNvPr id="252944"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52945"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52946" name="Rectangle 18"/>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52947" name="Rectangle 19"/>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21</a:t>
            </a:r>
          </a:p>
        </p:txBody>
      </p:sp>
      <p:sp>
        <p:nvSpPr>
          <p:cNvPr id="252948" name="Rectangle 20"/>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52949" name="Rectangle 21"/>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52950" name="Rectangle 22"/>
          <p:cNvSpPr>
            <a:spLocks noGrp="1" noRot="1" noChangeAspect="1" noChangeArrowheads="1" noTextEdit="1"/>
          </p:cNvSpPr>
          <p:nvPr>
            <p:ph type="sldImg"/>
          </p:nvPr>
        </p:nvSpPr>
        <p:spPr>
          <a:xfrm>
            <a:off x="190500" y="738188"/>
            <a:ext cx="6477000" cy="3643312"/>
          </a:xfrm>
          <a:ln cap="flat"/>
        </p:spPr>
      </p:sp>
      <p:sp>
        <p:nvSpPr>
          <p:cNvPr id="252951" name="Rectangle 23"/>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295048712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Rot="1" noChangeAspect="1" noChangeArrowheads="1" noTextEdit="1"/>
          </p:cNvSpPr>
          <p:nvPr>
            <p:ph type="sldImg"/>
          </p:nvPr>
        </p:nvSpPr>
        <p:spPr>
          <a:xfrm>
            <a:off x="179388" y="731838"/>
            <a:ext cx="6497637" cy="3656012"/>
          </a:xfrm>
          <a:ln/>
        </p:spPr>
      </p:sp>
      <p:sp>
        <p:nvSpPr>
          <p:cNvPr id="254979" name="Rectangle 3"/>
          <p:cNvSpPr>
            <a:spLocks noGrp="1" noChangeArrowheads="1"/>
          </p:cNvSpPr>
          <p:nvPr>
            <p:ph type="body" idx="1"/>
          </p:nvPr>
        </p:nvSpPr>
        <p:spPr>
          <a:xfrm>
            <a:off x="914400" y="4630738"/>
            <a:ext cx="5026025" cy="4387850"/>
          </a:xfrm>
          <a:noFill/>
        </p:spPr>
        <p:txBody>
          <a:bodyPr/>
          <a:lstStyle/>
          <a:p>
            <a:endParaRPr lang="en-US" altLang="en-US"/>
          </a:p>
        </p:txBody>
      </p:sp>
    </p:spTree>
    <p:extLst>
      <p:ext uri="{BB962C8B-B14F-4D97-AF65-F5344CB8AC3E}">
        <p14:creationId xmlns:p14="http://schemas.microsoft.com/office/powerpoint/2010/main" val="3504374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8003"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16</a:t>
            </a:r>
          </a:p>
        </p:txBody>
      </p:sp>
      <p:sp>
        <p:nvSpPr>
          <p:cNvPr id="128004"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8005"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8006"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8007"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16</a:t>
            </a:r>
          </a:p>
        </p:txBody>
      </p:sp>
      <p:sp>
        <p:nvSpPr>
          <p:cNvPr id="128008"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8009"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8010"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8011"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16</a:t>
            </a:r>
          </a:p>
        </p:txBody>
      </p:sp>
      <p:sp>
        <p:nvSpPr>
          <p:cNvPr id="128012"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8013"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8014"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8015"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15</a:t>
            </a:r>
          </a:p>
        </p:txBody>
      </p:sp>
      <p:sp>
        <p:nvSpPr>
          <p:cNvPr id="128016"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8017"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28018" name="Rectangle 18"/>
          <p:cNvSpPr>
            <a:spLocks noGrp="1" noRot="1" noChangeAspect="1" noChangeArrowheads="1" noTextEdit="1"/>
          </p:cNvSpPr>
          <p:nvPr>
            <p:ph type="sldImg"/>
          </p:nvPr>
        </p:nvSpPr>
        <p:spPr>
          <a:xfrm>
            <a:off x="190500" y="738188"/>
            <a:ext cx="6477000" cy="3643312"/>
          </a:xfrm>
          <a:ln cap="flat"/>
        </p:spPr>
      </p:sp>
      <p:sp>
        <p:nvSpPr>
          <p:cNvPr id="128019" name="Rectangle 19"/>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348436426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Rot="1" noChangeAspect="1" noChangeArrowheads="1" noTextEdit="1"/>
          </p:cNvSpPr>
          <p:nvPr>
            <p:ph type="sldImg"/>
          </p:nvPr>
        </p:nvSpPr>
        <p:spPr>
          <a:xfrm>
            <a:off x="179388" y="731838"/>
            <a:ext cx="6497637" cy="3656012"/>
          </a:xfrm>
          <a:ln/>
        </p:spPr>
      </p:sp>
      <p:sp>
        <p:nvSpPr>
          <p:cNvPr id="257027" name="Rectangle 3"/>
          <p:cNvSpPr>
            <a:spLocks noGrp="1" noChangeArrowheads="1"/>
          </p:cNvSpPr>
          <p:nvPr>
            <p:ph type="body" idx="1"/>
          </p:nvPr>
        </p:nvSpPr>
        <p:spPr>
          <a:xfrm>
            <a:off x="685800" y="4630738"/>
            <a:ext cx="5483225" cy="4387850"/>
          </a:xfrm>
          <a:noFill/>
        </p:spPr>
        <p:txBody>
          <a:bodyPr/>
          <a:lstStyle/>
          <a:p>
            <a:endParaRPr lang="en-US" altLang="en-US"/>
          </a:p>
        </p:txBody>
      </p:sp>
    </p:spTree>
    <p:extLst>
      <p:ext uri="{BB962C8B-B14F-4D97-AF65-F5344CB8AC3E}">
        <p14:creationId xmlns:p14="http://schemas.microsoft.com/office/powerpoint/2010/main" val="2172188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xfrm>
            <a:off x="179388" y="731838"/>
            <a:ext cx="6497637" cy="3656012"/>
          </a:xfrm>
          <a:ln/>
        </p:spPr>
      </p:sp>
      <p:sp>
        <p:nvSpPr>
          <p:cNvPr id="130051" name="Rectangle 3"/>
          <p:cNvSpPr>
            <a:spLocks noGrp="1" noChangeArrowheads="1"/>
          </p:cNvSpPr>
          <p:nvPr>
            <p:ph type="body" idx="1"/>
          </p:nvPr>
        </p:nvSpPr>
        <p:spPr>
          <a:xfrm>
            <a:off x="685800" y="4630738"/>
            <a:ext cx="5483225" cy="4387850"/>
          </a:xfrm>
          <a:noFill/>
        </p:spPr>
        <p:txBody>
          <a:bodyPr/>
          <a:lstStyle/>
          <a:p>
            <a:endParaRPr lang="en-US" altLang="en-US"/>
          </a:p>
        </p:txBody>
      </p:sp>
    </p:spTree>
    <p:extLst>
      <p:ext uri="{BB962C8B-B14F-4D97-AF65-F5344CB8AC3E}">
        <p14:creationId xmlns:p14="http://schemas.microsoft.com/office/powerpoint/2010/main" val="9681030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2099"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22</a:t>
            </a:r>
          </a:p>
        </p:txBody>
      </p:sp>
      <p:sp>
        <p:nvSpPr>
          <p:cNvPr id="132100"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2101"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2102"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2103"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22</a:t>
            </a:r>
          </a:p>
        </p:txBody>
      </p:sp>
      <p:sp>
        <p:nvSpPr>
          <p:cNvPr id="132104"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2105"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2106" name="Rectangle 10"/>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2107" name="Rectangle 11"/>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22</a:t>
            </a:r>
          </a:p>
        </p:txBody>
      </p:sp>
      <p:sp>
        <p:nvSpPr>
          <p:cNvPr id="132108" name="Rectangle 12"/>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2109" name="Rectangle 13"/>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2110" name="Rectangle 14"/>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2111" name="Rectangle 15"/>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0" fontAlgn="base" hangingPunct="0">
              <a:spcBef>
                <a:spcPct val="0"/>
              </a:spcBef>
              <a:spcAft>
                <a:spcPct val="0"/>
              </a:spcAft>
            </a:pPr>
            <a:r>
              <a:rPr lang="it-IT" altLang="en-US" sz="1000" i="1">
                <a:solidFill>
                  <a:srgbClr val="000000"/>
                </a:solidFill>
              </a:rPr>
              <a:t>16</a:t>
            </a:r>
          </a:p>
        </p:txBody>
      </p:sp>
      <p:sp>
        <p:nvSpPr>
          <p:cNvPr id="132112" name="Rectangle 16"/>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2113" name="Rectangle 17"/>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132114" name="Rectangle 18"/>
          <p:cNvSpPr>
            <a:spLocks noGrp="1" noRot="1" noChangeAspect="1" noChangeArrowheads="1" noTextEdit="1"/>
          </p:cNvSpPr>
          <p:nvPr>
            <p:ph type="sldImg"/>
          </p:nvPr>
        </p:nvSpPr>
        <p:spPr>
          <a:xfrm>
            <a:off x="190500" y="738188"/>
            <a:ext cx="6477000" cy="3643312"/>
          </a:xfrm>
          <a:ln cap="flat"/>
        </p:spPr>
      </p:sp>
      <p:sp>
        <p:nvSpPr>
          <p:cNvPr id="132115" name="Rectangle 19"/>
          <p:cNvSpPr>
            <a:spLocks noGrp="1" noChangeArrowheads="1"/>
          </p:cNvSpPr>
          <p:nvPr>
            <p:ph type="body" idx="1"/>
          </p:nvPr>
        </p:nvSpPr>
        <p:spPr>
          <a:xfrm>
            <a:off x="914400" y="4630738"/>
            <a:ext cx="5026025" cy="4387850"/>
          </a:xfrm>
          <a:noFill/>
        </p:spPr>
        <p:txBody>
          <a:bodyPr/>
          <a:lstStyle/>
          <a:p>
            <a:endParaRPr lang="en-GB" altLang="en-US"/>
          </a:p>
        </p:txBody>
      </p:sp>
    </p:spTree>
    <p:extLst>
      <p:ext uri="{BB962C8B-B14F-4D97-AF65-F5344CB8AC3E}">
        <p14:creationId xmlns:p14="http://schemas.microsoft.com/office/powerpoint/2010/main" val="3905273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endParaRPr lang="en-US"/>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it-IT"/>
              <a:t>Fare clic per modificare lo stile del sottotitolo dello schema</a:t>
            </a:r>
            <a:endParaRPr lang="en-US"/>
          </a:p>
        </p:txBody>
      </p:sp>
      <p:sp>
        <p:nvSpPr>
          <p:cNvPr id="4" name="Segnaposto data 3"/>
          <p:cNvSpPr>
            <a:spLocks noGrp="1"/>
          </p:cNvSpPr>
          <p:nvPr>
            <p:ph type="dt" sz="half" idx="10"/>
          </p:nvPr>
        </p:nvSpPr>
        <p:spPr/>
        <p:txBody>
          <a:bodyPr/>
          <a:lstStyle/>
          <a:p>
            <a:fld id="{79064E75-69A0-4A8E-94CE-AA07D2F3F80D}" type="datetimeFigureOut">
              <a:rPr lang="en-US" smtClean="0"/>
              <a:t>5/6/2019</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7836386F-8BD6-4336-9556-B27956AC3ADF}" type="slidenum">
              <a:rPr lang="en-US" smtClean="0"/>
              <a:t>‹N›</a:t>
            </a:fld>
            <a:endParaRPr lang="en-US"/>
          </a:p>
        </p:txBody>
      </p:sp>
    </p:spTree>
    <p:extLst>
      <p:ext uri="{BB962C8B-B14F-4D97-AF65-F5344CB8AC3E}">
        <p14:creationId xmlns:p14="http://schemas.microsoft.com/office/powerpoint/2010/main" val="3920898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79064E75-69A0-4A8E-94CE-AA07D2F3F80D}" type="datetimeFigureOut">
              <a:rPr lang="en-US" smtClean="0"/>
              <a:t>5/6/2019</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7836386F-8BD6-4336-9556-B27956AC3ADF}" type="slidenum">
              <a:rPr lang="en-US" smtClean="0"/>
              <a:t>‹N›</a:t>
            </a:fld>
            <a:endParaRPr lang="en-US"/>
          </a:p>
        </p:txBody>
      </p:sp>
    </p:spTree>
    <p:extLst>
      <p:ext uri="{BB962C8B-B14F-4D97-AF65-F5344CB8AC3E}">
        <p14:creationId xmlns:p14="http://schemas.microsoft.com/office/powerpoint/2010/main" val="2211410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2" y="365125"/>
            <a:ext cx="2628900" cy="5811838"/>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838203"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79064E75-69A0-4A8E-94CE-AA07D2F3F80D}" type="datetimeFigureOut">
              <a:rPr lang="en-US" smtClean="0"/>
              <a:t>5/6/2019</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7836386F-8BD6-4336-9556-B27956AC3ADF}" type="slidenum">
              <a:rPr lang="en-US" smtClean="0"/>
              <a:t>‹N›</a:t>
            </a:fld>
            <a:endParaRPr lang="en-US"/>
          </a:p>
        </p:txBody>
      </p:sp>
    </p:spTree>
    <p:extLst>
      <p:ext uri="{BB962C8B-B14F-4D97-AF65-F5344CB8AC3E}">
        <p14:creationId xmlns:p14="http://schemas.microsoft.com/office/powerpoint/2010/main" val="27950007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9AF47D7-2103-41FB-BD90-752AA2DB0F8D}"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26127732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44B7283-9ECF-48F9-B97C-9542F5AF67BB}"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3042095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1709747"/>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1" y="4589472"/>
            <a:ext cx="10515600" cy="1500187"/>
          </a:xfrm>
        </p:spPr>
        <p:txBody>
          <a:bodyPr/>
          <a:lstStyle>
            <a:lvl1pPr marL="0" indent="0">
              <a:buNone/>
              <a:defRPr sz="2400"/>
            </a:lvl1pPr>
            <a:lvl2pPr marL="457178" indent="0">
              <a:buNone/>
              <a:defRPr sz="2000"/>
            </a:lvl2pPr>
            <a:lvl3pPr marL="914354" indent="0">
              <a:buNone/>
              <a:defRPr sz="1800"/>
            </a:lvl3pPr>
            <a:lvl4pPr marL="1371532" indent="0">
              <a:buNone/>
              <a:defRPr sz="1600"/>
            </a:lvl4pPr>
            <a:lvl5pPr marL="1828709" indent="0">
              <a:buNone/>
              <a:defRPr sz="1600"/>
            </a:lvl5pPr>
            <a:lvl6pPr marL="2285886" indent="0">
              <a:buNone/>
              <a:defRPr sz="1600"/>
            </a:lvl6pPr>
            <a:lvl7pPr marL="2743062" indent="0">
              <a:buNone/>
              <a:defRPr sz="1600"/>
            </a:lvl7pPr>
            <a:lvl8pPr marL="3200240" indent="0">
              <a:buNone/>
              <a:defRPr sz="1600"/>
            </a:lvl8pPr>
            <a:lvl9pPr marL="3657418" indent="0">
              <a:buNone/>
              <a:defRPr sz="16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8EC0382-C825-460C-A9EC-166E453C0EAF}"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2651267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914400" y="1981200"/>
            <a:ext cx="508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7600" y="1981200"/>
            <a:ext cx="508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59D59CE-4B8F-47CD-B772-C15A0878B9DA}"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39543256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40317" y="365129"/>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40319" y="1681163"/>
            <a:ext cx="5158316" cy="82391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40319" y="2505075"/>
            <a:ext cx="5158316"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717" cy="82391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71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B20D21B-9AC1-43D2-9F03-E4ACF6F691E7}"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16362727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A350BA1-45BE-4B73-8351-020E9BDBCFBC}"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33351214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F4A95DB-EE81-406A-BEAC-F5225BF07A12}"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36172680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40323" y="457200"/>
            <a:ext cx="393276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717" y="987434"/>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40323" y="2057400"/>
            <a:ext cx="3932767" cy="3811588"/>
          </a:xfrm>
        </p:spPr>
        <p:txBody>
          <a:bodyPr/>
          <a:lstStyle>
            <a:lvl1pPr marL="0" indent="0">
              <a:buNone/>
              <a:defRPr sz="1600"/>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B0D9A2A-9EE3-4F05-8C50-3607CB614E58}"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530793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79064E75-69A0-4A8E-94CE-AA07D2F3F80D}" type="datetimeFigureOut">
              <a:rPr lang="en-US" smtClean="0"/>
              <a:t>5/6/2019</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7836386F-8BD6-4336-9556-B27956AC3ADF}" type="slidenum">
              <a:rPr lang="en-US" smtClean="0"/>
              <a:t>‹N›</a:t>
            </a:fld>
            <a:endParaRPr lang="en-US"/>
          </a:p>
        </p:txBody>
      </p:sp>
    </p:spTree>
    <p:extLst>
      <p:ext uri="{BB962C8B-B14F-4D97-AF65-F5344CB8AC3E}">
        <p14:creationId xmlns:p14="http://schemas.microsoft.com/office/powerpoint/2010/main" val="21282966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40323" y="457200"/>
            <a:ext cx="393276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717" y="987434"/>
            <a:ext cx="6172200" cy="4873625"/>
          </a:xfrm>
        </p:spPr>
        <p:txBody>
          <a:bodyPr/>
          <a:lstStyle>
            <a:lvl1pPr marL="0" indent="0">
              <a:buNone/>
              <a:defRPr sz="3200"/>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pPr lvl="0"/>
            <a:endParaRPr lang="it-IT" noProof="0"/>
          </a:p>
        </p:txBody>
      </p:sp>
      <p:sp>
        <p:nvSpPr>
          <p:cNvPr id="4" name="Segnaposto testo 3"/>
          <p:cNvSpPr>
            <a:spLocks noGrp="1"/>
          </p:cNvSpPr>
          <p:nvPr>
            <p:ph type="body" sz="half" idx="2"/>
          </p:nvPr>
        </p:nvSpPr>
        <p:spPr>
          <a:xfrm>
            <a:off x="840323" y="2057400"/>
            <a:ext cx="3932767" cy="3811588"/>
          </a:xfrm>
        </p:spPr>
        <p:txBody>
          <a:bodyPr/>
          <a:lstStyle>
            <a:lvl1pPr marL="0" indent="0">
              <a:buNone/>
              <a:defRPr sz="1600"/>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D9DE150-5ABA-4D1B-BC9A-F5979BF3EDED}"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20045314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1451761-6EA3-41FD-A136-C95115B44522}"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38773660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686800" y="609600"/>
            <a:ext cx="2590800" cy="54864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914400" y="609600"/>
            <a:ext cx="7569200" cy="5486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513F8FB-3DB4-43F5-9DA5-FACFCF6BCFDA}"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21997969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914400" y="609600"/>
            <a:ext cx="10363200" cy="1143000"/>
          </a:xfrm>
        </p:spPr>
        <p:txBody>
          <a:bodyPr/>
          <a:lstStyle/>
          <a:p>
            <a:r>
              <a:rPr lang="it-IT"/>
              <a:t>Fare clic per modificare lo stile del titolo</a:t>
            </a:r>
          </a:p>
        </p:txBody>
      </p:sp>
      <p:sp>
        <p:nvSpPr>
          <p:cNvPr id="3" name="Segnaposto tabella 2"/>
          <p:cNvSpPr>
            <a:spLocks noGrp="1"/>
          </p:cNvSpPr>
          <p:nvPr>
            <p:ph type="tbl" idx="1"/>
          </p:nvPr>
        </p:nvSpPr>
        <p:spPr>
          <a:xfrm>
            <a:off x="914400" y="1981200"/>
            <a:ext cx="10363200" cy="4114800"/>
          </a:xfrm>
        </p:spPr>
        <p:txBody>
          <a:bodyPr/>
          <a:lstStyle/>
          <a:p>
            <a:pPr lvl="0"/>
            <a:endParaRPr lang="it-IT" noProof="0"/>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3423A06-5717-46D9-957D-7A22ABCE2C26}"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28535125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it-IT"/>
              <a:t>Fare clic per modificare lo stile del sottotitolo dello schema</a:t>
            </a:r>
          </a:p>
        </p:txBody>
      </p:sp>
    </p:spTree>
    <p:extLst>
      <p:ext uri="{BB962C8B-B14F-4D97-AF65-F5344CB8AC3E}">
        <p14:creationId xmlns:p14="http://schemas.microsoft.com/office/powerpoint/2010/main" val="2951619927"/>
      </p:ext>
    </p:extLst>
  </p:cSld>
  <p:clrMapOvr>
    <a:masterClrMapping/>
  </p:clrMapOvr>
  <p:transition spd="med">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695174521"/>
      </p:ext>
    </p:extLst>
  </p:cSld>
  <p:clrMapOvr>
    <a:masterClrMapping/>
  </p:clrMapOvr>
  <p:transition spd="med">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1709747"/>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1" y="4589472"/>
            <a:ext cx="10515600" cy="1500187"/>
          </a:xfrm>
        </p:spPr>
        <p:txBody>
          <a:bodyPr/>
          <a:lstStyle>
            <a:lvl1pPr marL="0" indent="0">
              <a:buNone/>
              <a:defRPr sz="2400"/>
            </a:lvl1pPr>
            <a:lvl2pPr marL="457178" indent="0">
              <a:buNone/>
              <a:defRPr sz="2000"/>
            </a:lvl2pPr>
            <a:lvl3pPr marL="914354" indent="0">
              <a:buNone/>
              <a:defRPr sz="1800"/>
            </a:lvl3pPr>
            <a:lvl4pPr marL="1371532" indent="0">
              <a:buNone/>
              <a:defRPr sz="1600"/>
            </a:lvl4pPr>
            <a:lvl5pPr marL="1828709" indent="0">
              <a:buNone/>
              <a:defRPr sz="1600"/>
            </a:lvl5pPr>
            <a:lvl6pPr marL="2285886" indent="0">
              <a:buNone/>
              <a:defRPr sz="1600"/>
            </a:lvl6pPr>
            <a:lvl7pPr marL="2743062" indent="0">
              <a:buNone/>
              <a:defRPr sz="1600"/>
            </a:lvl7pPr>
            <a:lvl8pPr marL="3200240" indent="0">
              <a:buNone/>
              <a:defRPr sz="1600"/>
            </a:lvl8pPr>
            <a:lvl9pPr marL="3657418" indent="0">
              <a:buNone/>
              <a:defRPr sz="1600"/>
            </a:lvl9pPr>
          </a:lstStyle>
          <a:p>
            <a:pPr lvl="0"/>
            <a:r>
              <a:rPr lang="it-IT"/>
              <a:t>Fare clic per modificare stili del testo dello schema</a:t>
            </a:r>
          </a:p>
        </p:txBody>
      </p:sp>
    </p:spTree>
    <p:extLst>
      <p:ext uri="{BB962C8B-B14F-4D97-AF65-F5344CB8AC3E}">
        <p14:creationId xmlns:p14="http://schemas.microsoft.com/office/powerpoint/2010/main" val="1236650784"/>
      </p:ext>
    </p:extLst>
  </p:cSld>
  <p:clrMapOvr>
    <a:masterClrMapping/>
  </p:clrMapOvr>
  <p:transition spd="med">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09600" y="1600206"/>
            <a:ext cx="53848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7600" y="1600206"/>
            <a:ext cx="53848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119874765"/>
      </p:ext>
    </p:extLst>
  </p:cSld>
  <p:clrMapOvr>
    <a:masterClrMapping/>
  </p:clrMapOvr>
  <p:transition spd="med">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40317" y="365129"/>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40319" y="1681163"/>
            <a:ext cx="5158316" cy="82391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40319" y="2505075"/>
            <a:ext cx="5158316"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717" cy="82391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71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051211839"/>
      </p:ext>
    </p:extLst>
  </p:cSld>
  <p:clrMapOvr>
    <a:masterClrMapping/>
  </p:clrMapOvr>
  <p:transition spd="med">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Tree>
    <p:extLst>
      <p:ext uri="{BB962C8B-B14F-4D97-AF65-F5344CB8AC3E}">
        <p14:creationId xmlns:p14="http://schemas.microsoft.com/office/powerpoint/2010/main" val="971929555"/>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1709746"/>
            <a:ext cx="10515600" cy="2852737"/>
          </a:xfrm>
        </p:spPr>
        <p:txBody>
          <a:bodyPr anchor="b"/>
          <a:lstStyle>
            <a:lvl1pPr>
              <a:defRPr sz="6000"/>
            </a:lvl1pPr>
          </a:lstStyle>
          <a:p>
            <a:r>
              <a:rPr lang="it-IT"/>
              <a:t>Fare clic per modificare lo stile del titolo</a:t>
            </a:r>
            <a:endParaRPr lang="en-US"/>
          </a:p>
        </p:txBody>
      </p:sp>
      <p:sp>
        <p:nvSpPr>
          <p:cNvPr id="3" name="Segnaposto testo 2"/>
          <p:cNvSpPr>
            <a:spLocks noGrp="1"/>
          </p:cNvSpPr>
          <p:nvPr>
            <p:ph type="body" idx="1"/>
          </p:nvPr>
        </p:nvSpPr>
        <p:spPr>
          <a:xfrm>
            <a:off x="831851" y="4589471"/>
            <a:ext cx="10515600" cy="1500187"/>
          </a:xfrm>
        </p:spPr>
        <p:txBody>
          <a:bodyPr/>
          <a:lstStyle>
            <a:lvl1pPr marL="0" indent="0">
              <a:buNone/>
              <a:defRPr sz="2400">
                <a:solidFill>
                  <a:schemeClr val="tx1">
                    <a:tint val="75000"/>
                  </a:schemeClr>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79064E75-69A0-4A8E-94CE-AA07D2F3F80D}" type="datetimeFigureOut">
              <a:rPr lang="en-US" smtClean="0"/>
              <a:t>5/6/2019</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7836386F-8BD6-4336-9556-B27956AC3ADF}" type="slidenum">
              <a:rPr lang="en-US" smtClean="0"/>
              <a:t>‹N›</a:t>
            </a:fld>
            <a:endParaRPr lang="en-US"/>
          </a:p>
        </p:txBody>
      </p:sp>
    </p:spTree>
    <p:extLst>
      <p:ext uri="{BB962C8B-B14F-4D97-AF65-F5344CB8AC3E}">
        <p14:creationId xmlns:p14="http://schemas.microsoft.com/office/powerpoint/2010/main" val="13207772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904067"/>
      </p:ext>
    </p:extLst>
  </p:cSld>
  <p:clrMapOvr>
    <a:masterClrMapping/>
  </p:clrMapOvr>
  <p:transition spd="med">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40323" y="457200"/>
            <a:ext cx="393276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717" y="987434"/>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40323" y="2057400"/>
            <a:ext cx="3932767" cy="3811588"/>
          </a:xfrm>
        </p:spPr>
        <p:txBody>
          <a:bodyPr/>
          <a:lstStyle>
            <a:lvl1pPr marL="0" indent="0">
              <a:buNone/>
              <a:defRPr sz="1600"/>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it-IT"/>
              <a:t>Fare clic per modificare stili del testo dello schema</a:t>
            </a:r>
          </a:p>
        </p:txBody>
      </p:sp>
    </p:spTree>
    <p:extLst>
      <p:ext uri="{BB962C8B-B14F-4D97-AF65-F5344CB8AC3E}">
        <p14:creationId xmlns:p14="http://schemas.microsoft.com/office/powerpoint/2010/main" val="515487420"/>
      </p:ext>
    </p:extLst>
  </p:cSld>
  <p:clrMapOvr>
    <a:masterClrMapping/>
  </p:clrMapOvr>
  <p:transition spd="med">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40323" y="457200"/>
            <a:ext cx="393276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717" y="987434"/>
            <a:ext cx="6172200" cy="4873625"/>
          </a:xfrm>
        </p:spPr>
        <p:txBody>
          <a:bodyPr/>
          <a:lstStyle>
            <a:lvl1pPr marL="0" indent="0">
              <a:buNone/>
              <a:defRPr sz="3200"/>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pPr lvl="0"/>
            <a:endParaRPr lang="it-IT" noProof="0"/>
          </a:p>
        </p:txBody>
      </p:sp>
      <p:sp>
        <p:nvSpPr>
          <p:cNvPr id="4" name="Segnaposto testo 3"/>
          <p:cNvSpPr>
            <a:spLocks noGrp="1"/>
          </p:cNvSpPr>
          <p:nvPr>
            <p:ph type="body" sz="half" idx="2"/>
          </p:nvPr>
        </p:nvSpPr>
        <p:spPr>
          <a:xfrm>
            <a:off x="840323" y="2057400"/>
            <a:ext cx="3932767" cy="3811588"/>
          </a:xfrm>
        </p:spPr>
        <p:txBody>
          <a:bodyPr/>
          <a:lstStyle>
            <a:lvl1pPr marL="0" indent="0">
              <a:buNone/>
              <a:defRPr sz="1600"/>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it-IT"/>
              <a:t>Fare clic per modificare stili del testo dello schema</a:t>
            </a:r>
          </a:p>
        </p:txBody>
      </p:sp>
    </p:spTree>
    <p:extLst>
      <p:ext uri="{BB962C8B-B14F-4D97-AF65-F5344CB8AC3E}">
        <p14:creationId xmlns:p14="http://schemas.microsoft.com/office/powerpoint/2010/main" val="1466288422"/>
      </p:ext>
    </p:extLst>
  </p:cSld>
  <p:clrMapOvr>
    <a:masterClrMapping/>
  </p:clrMapOvr>
  <p:transition spd="med">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016664205"/>
      </p:ext>
    </p:extLst>
  </p:cSld>
  <p:clrMapOvr>
    <a:masterClrMapping/>
  </p:clrMapOvr>
  <p:transition spd="med">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47"/>
            <a:ext cx="27432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274647"/>
            <a:ext cx="80264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877688629"/>
      </p:ext>
    </p:extLst>
  </p:cSld>
  <p:clrMapOvr>
    <a:masterClrMapping/>
  </p:clrMapOvr>
  <p:transition spd="med">
    <p:wipe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it-IT"/>
              <a:t>Fare clic per modificare lo stile del sottotitolo dello schema</a:t>
            </a:r>
          </a:p>
        </p:txBody>
      </p:sp>
    </p:spTree>
    <p:extLst>
      <p:ext uri="{BB962C8B-B14F-4D97-AF65-F5344CB8AC3E}">
        <p14:creationId xmlns:p14="http://schemas.microsoft.com/office/powerpoint/2010/main" val="3296917696"/>
      </p:ext>
    </p:extLst>
  </p:cSld>
  <p:clrMapOvr>
    <a:masterClrMapping/>
  </p:clrMapOvr>
  <p:transition spd="med">
    <p:wipe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950271406"/>
      </p:ext>
    </p:extLst>
  </p:cSld>
  <p:clrMapOvr>
    <a:masterClrMapping/>
  </p:clrMapOvr>
  <p:transition spd="med">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1709747"/>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1" y="4589472"/>
            <a:ext cx="10515600" cy="1500187"/>
          </a:xfrm>
        </p:spPr>
        <p:txBody>
          <a:bodyPr/>
          <a:lstStyle>
            <a:lvl1pPr marL="0" indent="0">
              <a:buNone/>
              <a:defRPr sz="2400"/>
            </a:lvl1pPr>
            <a:lvl2pPr marL="457178" indent="0">
              <a:buNone/>
              <a:defRPr sz="2000"/>
            </a:lvl2pPr>
            <a:lvl3pPr marL="914354" indent="0">
              <a:buNone/>
              <a:defRPr sz="1800"/>
            </a:lvl3pPr>
            <a:lvl4pPr marL="1371532" indent="0">
              <a:buNone/>
              <a:defRPr sz="1600"/>
            </a:lvl4pPr>
            <a:lvl5pPr marL="1828709" indent="0">
              <a:buNone/>
              <a:defRPr sz="1600"/>
            </a:lvl5pPr>
            <a:lvl6pPr marL="2285886" indent="0">
              <a:buNone/>
              <a:defRPr sz="1600"/>
            </a:lvl6pPr>
            <a:lvl7pPr marL="2743062" indent="0">
              <a:buNone/>
              <a:defRPr sz="1600"/>
            </a:lvl7pPr>
            <a:lvl8pPr marL="3200240" indent="0">
              <a:buNone/>
              <a:defRPr sz="1600"/>
            </a:lvl8pPr>
            <a:lvl9pPr marL="3657418" indent="0">
              <a:buNone/>
              <a:defRPr sz="1600"/>
            </a:lvl9pPr>
          </a:lstStyle>
          <a:p>
            <a:pPr lvl="0"/>
            <a:r>
              <a:rPr lang="it-IT"/>
              <a:t>Fare clic per modificare stili del testo dello schema</a:t>
            </a:r>
          </a:p>
        </p:txBody>
      </p:sp>
    </p:spTree>
    <p:extLst>
      <p:ext uri="{BB962C8B-B14F-4D97-AF65-F5344CB8AC3E}">
        <p14:creationId xmlns:p14="http://schemas.microsoft.com/office/powerpoint/2010/main" val="3076486114"/>
      </p:ext>
    </p:extLst>
  </p:cSld>
  <p:clrMapOvr>
    <a:masterClrMapping/>
  </p:clrMapOvr>
  <p:transition spd="med">
    <p:wipe dir="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09600" y="1600206"/>
            <a:ext cx="53848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7600" y="1600206"/>
            <a:ext cx="53848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758345819"/>
      </p:ext>
    </p:extLst>
  </p:cSld>
  <p:clrMapOvr>
    <a:masterClrMapping/>
  </p:clrMapOvr>
  <p:transition spd="med">
    <p:wipe dir="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40317" y="365129"/>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40319" y="1681163"/>
            <a:ext cx="5158316" cy="82391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40319" y="2505075"/>
            <a:ext cx="5158316"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717" cy="82391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71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016997867"/>
      </p:ext>
    </p:extLst>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p:cNvSpPr>
            <a:spLocks noGrp="1"/>
          </p:cNvSpPr>
          <p:nvPr>
            <p:ph type="dt" sz="half" idx="10"/>
          </p:nvPr>
        </p:nvSpPr>
        <p:spPr/>
        <p:txBody>
          <a:bodyPr/>
          <a:lstStyle/>
          <a:p>
            <a:fld id="{79064E75-69A0-4A8E-94CE-AA07D2F3F80D}" type="datetimeFigureOut">
              <a:rPr lang="en-US" smtClean="0"/>
              <a:t>5/6/2019</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7836386F-8BD6-4336-9556-B27956AC3ADF}" type="slidenum">
              <a:rPr lang="en-US" smtClean="0"/>
              <a:t>‹N›</a:t>
            </a:fld>
            <a:endParaRPr lang="en-US"/>
          </a:p>
        </p:txBody>
      </p:sp>
    </p:spTree>
    <p:extLst>
      <p:ext uri="{BB962C8B-B14F-4D97-AF65-F5344CB8AC3E}">
        <p14:creationId xmlns:p14="http://schemas.microsoft.com/office/powerpoint/2010/main" val="302162443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Tree>
    <p:extLst>
      <p:ext uri="{BB962C8B-B14F-4D97-AF65-F5344CB8AC3E}">
        <p14:creationId xmlns:p14="http://schemas.microsoft.com/office/powerpoint/2010/main" val="583154893"/>
      </p:ext>
    </p:extLst>
  </p:cSld>
  <p:clrMapOvr>
    <a:masterClrMapping/>
  </p:clrMapOvr>
  <p:transition spd="med">
    <p:wipe dir="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2925737"/>
      </p:ext>
    </p:extLst>
  </p:cSld>
  <p:clrMapOvr>
    <a:masterClrMapping/>
  </p:clrMapOvr>
  <p:transition spd="med">
    <p:wipe dir="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40323" y="457200"/>
            <a:ext cx="393276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717" y="987434"/>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40323" y="2057400"/>
            <a:ext cx="3932767" cy="3811588"/>
          </a:xfrm>
        </p:spPr>
        <p:txBody>
          <a:bodyPr/>
          <a:lstStyle>
            <a:lvl1pPr marL="0" indent="0">
              <a:buNone/>
              <a:defRPr sz="1600"/>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it-IT"/>
              <a:t>Fare clic per modificare stili del testo dello schema</a:t>
            </a:r>
          </a:p>
        </p:txBody>
      </p:sp>
    </p:spTree>
    <p:extLst>
      <p:ext uri="{BB962C8B-B14F-4D97-AF65-F5344CB8AC3E}">
        <p14:creationId xmlns:p14="http://schemas.microsoft.com/office/powerpoint/2010/main" val="161419509"/>
      </p:ext>
    </p:extLst>
  </p:cSld>
  <p:clrMapOvr>
    <a:masterClrMapping/>
  </p:clrMapOvr>
  <p:transition spd="med">
    <p:wipe dir="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40323" y="457200"/>
            <a:ext cx="393276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717" y="987434"/>
            <a:ext cx="6172200" cy="4873625"/>
          </a:xfrm>
        </p:spPr>
        <p:txBody>
          <a:bodyPr/>
          <a:lstStyle>
            <a:lvl1pPr marL="0" indent="0">
              <a:buNone/>
              <a:defRPr sz="3200"/>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pPr lvl="0"/>
            <a:endParaRPr lang="it-IT" noProof="0"/>
          </a:p>
        </p:txBody>
      </p:sp>
      <p:sp>
        <p:nvSpPr>
          <p:cNvPr id="4" name="Segnaposto testo 3"/>
          <p:cNvSpPr>
            <a:spLocks noGrp="1"/>
          </p:cNvSpPr>
          <p:nvPr>
            <p:ph type="body" sz="half" idx="2"/>
          </p:nvPr>
        </p:nvSpPr>
        <p:spPr>
          <a:xfrm>
            <a:off x="840323" y="2057400"/>
            <a:ext cx="3932767" cy="3811588"/>
          </a:xfrm>
        </p:spPr>
        <p:txBody>
          <a:bodyPr/>
          <a:lstStyle>
            <a:lvl1pPr marL="0" indent="0">
              <a:buNone/>
              <a:defRPr sz="1600"/>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it-IT"/>
              <a:t>Fare clic per modificare stili del testo dello schema</a:t>
            </a:r>
          </a:p>
        </p:txBody>
      </p:sp>
    </p:spTree>
    <p:extLst>
      <p:ext uri="{BB962C8B-B14F-4D97-AF65-F5344CB8AC3E}">
        <p14:creationId xmlns:p14="http://schemas.microsoft.com/office/powerpoint/2010/main" val="4219413863"/>
      </p:ext>
    </p:extLst>
  </p:cSld>
  <p:clrMapOvr>
    <a:masterClrMapping/>
  </p:clrMapOvr>
  <p:transition spd="med">
    <p:wipe dir="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986044254"/>
      </p:ext>
    </p:extLst>
  </p:cSld>
  <p:clrMapOvr>
    <a:masterClrMapping/>
  </p:clrMapOvr>
  <p:transition spd="med">
    <p:wipe dir="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47"/>
            <a:ext cx="27432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274647"/>
            <a:ext cx="80264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715378906"/>
      </p:ext>
    </p:extLst>
  </p:cSld>
  <p:clrMapOvr>
    <a:masterClrMapping/>
  </p:clrMapOvr>
  <p:transition spd="med">
    <p:wipe dir="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7C2D7E5-5B3C-4EB2-8C44-095A713AFAA9}"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262889458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523404A-413F-49EA-B5FD-0B43084B307A}"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185188544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1709747"/>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1" y="4589472"/>
            <a:ext cx="10515600" cy="1500187"/>
          </a:xfrm>
        </p:spPr>
        <p:txBody>
          <a:bodyPr/>
          <a:lstStyle>
            <a:lvl1pPr marL="0" indent="0">
              <a:buNone/>
              <a:defRPr sz="2400"/>
            </a:lvl1pPr>
            <a:lvl2pPr marL="457178" indent="0">
              <a:buNone/>
              <a:defRPr sz="2000"/>
            </a:lvl2pPr>
            <a:lvl3pPr marL="914354" indent="0">
              <a:buNone/>
              <a:defRPr sz="1800"/>
            </a:lvl3pPr>
            <a:lvl4pPr marL="1371532" indent="0">
              <a:buNone/>
              <a:defRPr sz="1600"/>
            </a:lvl4pPr>
            <a:lvl5pPr marL="1828709" indent="0">
              <a:buNone/>
              <a:defRPr sz="1600"/>
            </a:lvl5pPr>
            <a:lvl6pPr marL="2285886" indent="0">
              <a:buNone/>
              <a:defRPr sz="1600"/>
            </a:lvl6pPr>
            <a:lvl7pPr marL="2743062" indent="0">
              <a:buNone/>
              <a:defRPr sz="1600"/>
            </a:lvl7pPr>
            <a:lvl8pPr marL="3200240" indent="0">
              <a:buNone/>
              <a:defRPr sz="1600"/>
            </a:lvl8pPr>
            <a:lvl9pPr marL="3657418" indent="0">
              <a:buNone/>
              <a:defRPr sz="16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378FD43-9094-4005-B54B-94ECDB48E7D2}"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318425135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914400" y="1981200"/>
            <a:ext cx="508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7600" y="1981200"/>
            <a:ext cx="508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87F199E-556E-485A-AEEF-5B749D198A06}"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634497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9"/>
            <a:ext cx="10515600" cy="1325563"/>
          </a:xfrm>
        </p:spPr>
        <p:txBody>
          <a:bodyPr/>
          <a:lstStyle/>
          <a:p>
            <a:r>
              <a:rPr lang="it-IT"/>
              <a:t>Fare clic per modificare lo stile del titolo</a:t>
            </a:r>
            <a:endParaRPr lang="en-US"/>
          </a:p>
        </p:txBody>
      </p:sp>
      <p:sp>
        <p:nvSpPr>
          <p:cNvPr id="3" name="Segnaposto testo 2"/>
          <p:cNvSpPr>
            <a:spLocks noGrp="1"/>
          </p:cNvSpPr>
          <p:nvPr>
            <p:ph type="body" idx="1"/>
          </p:nvPr>
        </p:nvSpPr>
        <p:spPr>
          <a:xfrm>
            <a:off x="839789" y="1681163"/>
            <a:ext cx="5157787" cy="82391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9"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p:cNvSpPr>
            <a:spLocks noGrp="1"/>
          </p:cNvSpPr>
          <p:nvPr>
            <p:ph type="body" sz="quarter" idx="3"/>
          </p:nvPr>
        </p:nvSpPr>
        <p:spPr>
          <a:xfrm>
            <a:off x="6172203" y="1681163"/>
            <a:ext cx="5183188" cy="82391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3"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6"/>
          <p:cNvSpPr>
            <a:spLocks noGrp="1"/>
          </p:cNvSpPr>
          <p:nvPr>
            <p:ph type="dt" sz="half" idx="10"/>
          </p:nvPr>
        </p:nvSpPr>
        <p:spPr/>
        <p:txBody>
          <a:bodyPr/>
          <a:lstStyle/>
          <a:p>
            <a:fld id="{79064E75-69A0-4A8E-94CE-AA07D2F3F80D}" type="datetimeFigureOut">
              <a:rPr lang="en-US" smtClean="0"/>
              <a:t>5/6/2019</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7836386F-8BD6-4336-9556-B27956AC3ADF}" type="slidenum">
              <a:rPr lang="en-US" smtClean="0"/>
              <a:t>‹N›</a:t>
            </a:fld>
            <a:endParaRPr lang="en-US"/>
          </a:p>
        </p:txBody>
      </p:sp>
    </p:spTree>
    <p:extLst>
      <p:ext uri="{BB962C8B-B14F-4D97-AF65-F5344CB8AC3E}">
        <p14:creationId xmlns:p14="http://schemas.microsoft.com/office/powerpoint/2010/main" val="229738578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40317" y="365129"/>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40319" y="1681163"/>
            <a:ext cx="5158316" cy="82391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40319" y="2505075"/>
            <a:ext cx="5158316"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717" cy="82391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71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D8907AB-2175-476C-BE25-92C5319F815F}"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59785907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CDC68D2-D34F-4641-9BE6-742D3AF649B3}"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348220453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34DD2DCA-362A-468C-9FAA-768370662E84}"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25142861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40323" y="457200"/>
            <a:ext cx="393276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717" y="987434"/>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40323" y="2057400"/>
            <a:ext cx="3932767" cy="3811588"/>
          </a:xfrm>
        </p:spPr>
        <p:txBody>
          <a:bodyPr/>
          <a:lstStyle>
            <a:lvl1pPr marL="0" indent="0">
              <a:buNone/>
              <a:defRPr sz="1600"/>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5222A65-6E89-4C53-8345-95C086C7FB68}"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51600437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40323" y="457200"/>
            <a:ext cx="393276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717" y="987434"/>
            <a:ext cx="6172200" cy="4873625"/>
          </a:xfrm>
        </p:spPr>
        <p:txBody>
          <a:bodyPr/>
          <a:lstStyle>
            <a:lvl1pPr marL="0" indent="0">
              <a:buNone/>
              <a:defRPr sz="3200"/>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pPr lvl="0"/>
            <a:endParaRPr lang="it-IT" noProof="0"/>
          </a:p>
        </p:txBody>
      </p:sp>
      <p:sp>
        <p:nvSpPr>
          <p:cNvPr id="4" name="Segnaposto testo 3"/>
          <p:cNvSpPr>
            <a:spLocks noGrp="1"/>
          </p:cNvSpPr>
          <p:nvPr>
            <p:ph type="body" sz="half" idx="2"/>
          </p:nvPr>
        </p:nvSpPr>
        <p:spPr>
          <a:xfrm>
            <a:off x="840323" y="2057400"/>
            <a:ext cx="3932767" cy="3811588"/>
          </a:xfrm>
        </p:spPr>
        <p:txBody>
          <a:bodyPr/>
          <a:lstStyle>
            <a:lvl1pPr marL="0" indent="0">
              <a:buNone/>
              <a:defRPr sz="1600"/>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8112137-034C-4D99-95E6-B2FB4EC8801E}"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131263146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9E56B20-D669-49BE-B22B-42CF9954A3D7}"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72184520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686800" y="609600"/>
            <a:ext cx="2590800" cy="54864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914400" y="609600"/>
            <a:ext cx="7569200" cy="5486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2885285-E9E4-4F1E-9B4D-42D808D61960}"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185275700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it-IT"/>
              <a:t>Fare clic per modificare lo stile del sottotitolo dello schema</a:t>
            </a:r>
          </a:p>
        </p:txBody>
      </p:sp>
    </p:spTree>
    <p:extLst>
      <p:ext uri="{BB962C8B-B14F-4D97-AF65-F5344CB8AC3E}">
        <p14:creationId xmlns:p14="http://schemas.microsoft.com/office/powerpoint/2010/main" val="2089341434"/>
      </p:ext>
    </p:extLst>
  </p:cSld>
  <p:clrMapOvr>
    <a:masterClrMapping/>
  </p:clrMapOvr>
  <p:transition spd="med">
    <p:wipe dir="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704922122"/>
      </p:ext>
    </p:extLst>
  </p:cSld>
  <p:clrMapOvr>
    <a:masterClrMapping/>
  </p:clrMapOvr>
  <p:transition spd="med">
    <p:wipe dir="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1709747"/>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1" y="4589472"/>
            <a:ext cx="10515600" cy="1500187"/>
          </a:xfrm>
        </p:spPr>
        <p:txBody>
          <a:bodyPr/>
          <a:lstStyle>
            <a:lvl1pPr marL="0" indent="0">
              <a:buNone/>
              <a:defRPr sz="2400"/>
            </a:lvl1pPr>
            <a:lvl2pPr marL="457178" indent="0">
              <a:buNone/>
              <a:defRPr sz="2000"/>
            </a:lvl2pPr>
            <a:lvl3pPr marL="914354" indent="0">
              <a:buNone/>
              <a:defRPr sz="1800"/>
            </a:lvl3pPr>
            <a:lvl4pPr marL="1371532" indent="0">
              <a:buNone/>
              <a:defRPr sz="1600"/>
            </a:lvl4pPr>
            <a:lvl5pPr marL="1828709" indent="0">
              <a:buNone/>
              <a:defRPr sz="1600"/>
            </a:lvl5pPr>
            <a:lvl6pPr marL="2285886" indent="0">
              <a:buNone/>
              <a:defRPr sz="1600"/>
            </a:lvl6pPr>
            <a:lvl7pPr marL="2743062" indent="0">
              <a:buNone/>
              <a:defRPr sz="1600"/>
            </a:lvl7pPr>
            <a:lvl8pPr marL="3200240" indent="0">
              <a:buNone/>
              <a:defRPr sz="1600"/>
            </a:lvl8pPr>
            <a:lvl9pPr marL="3657418" indent="0">
              <a:buNone/>
              <a:defRPr sz="1600"/>
            </a:lvl9pPr>
          </a:lstStyle>
          <a:p>
            <a:pPr lvl="0"/>
            <a:r>
              <a:rPr lang="it-IT"/>
              <a:t>Fare clic per modificare stili del testo dello schema</a:t>
            </a:r>
          </a:p>
        </p:txBody>
      </p:sp>
    </p:spTree>
    <p:extLst>
      <p:ext uri="{BB962C8B-B14F-4D97-AF65-F5344CB8AC3E}">
        <p14:creationId xmlns:p14="http://schemas.microsoft.com/office/powerpoint/2010/main" val="2415728504"/>
      </p:ext>
    </p:extLst>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data 2"/>
          <p:cNvSpPr>
            <a:spLocks noGrp="1"/>
          </p:cNvSpPr>
          <p:nvPr>
            <p:ph type="dt" sz="half" idx="10"/>
          </p:nvPr>
        </p:nvSpPr>
        <p:spPr/>
        <p:txBody>
          <a:bodyPr/>
          <a:lstStyle/>
          <a:p>
            <a:fld id="{79064E75-69A0-4A8E-94CE-AA07D2F3F80D}" type="datetimeFigureOut">
              <a:rPr lang="en-US" smtClean="0"/>
              <a:t>5/6/2019</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7836386F-8BD6-4336-9556-B27956AC3ADF}" type="slidenum">
              <a:rPr lang="en-US" smtClean="0"/>
              <a:t>‹N›</a:t>
            </a:fld>
            <a:endParaRPr lang="en-US"/>
          </a:p>
        </p:txBody>
      </p:sp>
    </p:spTree>
    <p:extLst>
      <p:ext uri="{BB962C8B-B14F-4D97-AF65-F5344CB8AC3E}">
        <p14:creationId xmlns:p14="http://schemas.microsoft.com/office/powerpoint/2010/main" val="424081082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09600" y="1600206"/>
            <a:ext cx="53848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7600" y="1600206"/>
            <a:ext cx="53848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608580519"/>
      </p:ext>
    </p:extLst>
  </p:cSld>
  <p:clrMapOvr>
    <a:masterClrMapping/>
  </p:clrMapOvr>
  <p:transition spd="med">
    <p:wipe dir="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40317" y="365129"/>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40319" y="1681163"/>
            <a:ext cx="5158316" cy="82391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40319" y="2505075"/>
            <a:ext cx="5158316"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717" cy="82391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71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507528637"/>
      </p:ext>
    </p:extLst>
  </p:cSld>
  <p:clrMapOvr>
    <a:masterClrMapping/>
  </p:clrMapOvr>
  <p:transition spd="med">
    <p:wipe dir="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Tree>
    <p:extLst>
      <p:ext uri="{BB962C8B-B14F-4D97-AF65-F5344CB8AC3E}">
        <p14:creationId xmlns:p14="http://schemas.microsoft.com/office/powerpoint/2010/main" val="1618687157"/>
      </p:ext>
    </p:extLst>
  </p:cSld>
  <p:clrMapOvr>
    <a:masterClrMapping/>
  </p:clrMapOvr>
  <p:transition spd="med">
    <p:wipe dir="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6361499"/>
      </p:ext>
    </p:extLst>
  </p:cSld>
  <p:clrMapOvr>
    <a:masterClrMapping/>
  </p:clrMapOvr>
  <p:transition spd="med">
    <p:wipe dir="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40323" y="457200"/>
            <a:ext cx="393276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717" y="987434"/>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40323" y="2057400"/>
            <a:ext cx="3932767" cy="3811588"/>
          </a:xfrm>
        </p:spPr>
        <p:txBody>
          <a:bodyPr/>
          <a:lstStyle>
            <a:lvl1pPr marL="0" indent="0">
              <a:buNone/>
              <a:defRPr sz="1600"/>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it-IT"/>
              <a:t>Fare clic per modificare stili del testo dello schema</a:t>
            </a:r>
          </a:p>
        </p:txBody>
      </p:sp>
    </p:spTree>
    <p:extLst>
      <p:ext uri="{BB962C8B-B14F-4D97-AF65-F5344CB8AC3E}">
        <p14:creationId xmlns:p14="http://schemas.microsoft.com/office/powerpoint/2010/main" val="2166832555"/>
      </p:ext>
    </p:extLst>
  </p:cSld>
  <p:clrMapOvr>
    <a:masterClrMapping/>
  </p:clrMapOvr>
  <p:transition spd="med">
    <p:wipe dir="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40323" y="457200"/>
            <a:ext cx="393276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717" y="987434"/>
            <a:ext cx="6172200" cy="4873625"/>
          </a:xfrm>
        </p:spPr>
        <p:txBody>
          <a:bodyPr/>
          <a:lstStyle>
            <a:lvl1pPr marL="0" indent="0">
              <a:buNone/>
              <a:defRPr sz="3200"/>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pPr lvl="0"/>
            <a:endParaRPr lang="it-IT" noProof="0"/>
          </a:p>
        </p:txBody>
      </p:sp>
      <p:sp>
        <p:nvSpPr>
          <p:cNvPr id="4" name="Segnaposto testo 3"/>
          <p:cNvSpPr>
            <a:spLocks noGrp="1"/>
          </p:cNvSpPr>
          <p:nvPr>
            <p:ph type="body" sz="half" idx="2"/>
          </p:nvPr>
        </p:nvSpPr>
        <p:spPr>
          <a:xfrm>
            <a:off x="840323" y="2057400"/>
            <a:ext cx="3932767" cy="3811588"/>
          </a:xfrm>
        </p:spPr>
        <p:txBody>
          <a:bodyPr/>
          <a:lstStyle>
            <a:lvl1pPr marL="0" indent="0">
              <a:buNone/>
              <a:defRPr sz="1600"/>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it-IT"/>
              <a:t>Fare clic per modificare stili del testo dello schema</a:t>
            </a:r>
          </a:p>
        </p:txBody>
      </p:sp>
    </p:spTree>
    <p:extLst>
      <p:ext uri="{BB962C8B-B14F-4D97-AF65-F5344CB8AC3E}">
        <p14:creationId xmlns:p14="http://schemas.microsoft.com/office/powerpoint/2010/main" val="2243725731"/>
      </p:ext>
    </p:extLst>
  </p:cSld>
  <p:clrMapOvr>
    <a:masterClrMapping/>
  </p:clrMapOvr>
  <p:transition spd="med">
    <p:wipe dir="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497708363"/>
      </p:ext>
    </p:extLst>
  </p:cSld>
  <p:clrMapOvr>
    <a:masterClrMapping/>
  </p:clrMapOvr>
  <p:transition spd="med">
    <p:wipe dir="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47"/>
            <a:ext cx="27432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274647"/>
            <a:ext cx="80264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925336502"/>
      </p:ext>
    </p:extLst>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9064E75-69A0-4A8E-94CE-AA07D2F3F80D}" type="datetimeFigureOut">
              <a:rPr lang="en-US" smtClean="0"/>
              <a:t>5/6/2019</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7836386F-8BD6-4336-9556-B27956AC3ADF}" type="slidenum">
              <a:rPr lang="en-US" smtClean="0"/>
              <a:t>‹N›</a:t>
            </a:fld>
            <a:endParaRPr lang="en-US"/>
          </a:p>
        </p:txBody>
      </p:sp>
    </p:spTree>
    <p:extLst>
      <p:ext uri="{BB962C8B-B14F-4D97-AF65-F5344CB8AC3E}">
        <p14:creationId xmlns:p14="http://schemas.microsoft.com/office/powerpoint/2010/main" val="1193997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en-US"/>
          </a:p>
        </p:txBody>
      </p:sp>
      <p:sp>
        <p:nvSpPr>
          <p:cNvPr id="3" name="Segnaposto contenuto 2"/>
          <p:cNvSpPr>
            <a:spLocks noGrp="1"/>
          </p:cNvSpPr>
          <p:nvPr>
            <p:ph idx="1"/>
          </p:nvPr>
        </p:nvSpPr>
        <p:spPr>
          <a:xfrm>
            <a:off x="5183188" y="987433"/>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79064E75-69A0-4A8E-94CE-AA07D2F3F80D}" type="datetimeFigureOut">
              <a:rPr lang="en-US" smtClean="0"/>
              <a:t>5/6/2019</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7836386F-8BD6-4336-9556-B27956AC3ADF}" type="slidenum">
              <a:rPr lang="en-US" smtClean="0"/>
              <a:t>‹N›</a:t>
            </a:fld>
            <a:endParaRPr lang="en-US"/>
          </a:p>
        </p:txBody>
      </p:sp>
    </p:spTree>
    <p:extLst>
      <p:ext uri="{BB962C8B-B14F-4D97-AF65-F5344CB8AC3E}">
        <p14:creationId xmlns:p14="http://schemas.microsoft.com/office/powerpoint/2010/main" val="2984013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en-US"/>
          </a:p>
        </p:txBody>
      </p:sp>
      <p:sp>
        <p:nvSpPr>
          <p:cNvPr id="3" name="Segnaposto immagine 2"/>
          <p:cNvSpPr>
            <a:spLocks noGrp="1"/>
          </p:cNvSpPr>
          <p:nvPr>
            <p:ph type="pic" idx="1"/>
          </p:nvPr>
        </p:nvSpPr>
        <p:spPr>
          <a:xfrm>
            <a:off x="5183188" y="987433"/>
            <a:ext cx="6172200" cy="4873625"/>
          </a:xfrm>
        </p:spPr>
        <p:txBody>
          <a:bodyPr/>
          <a:lstStyle>
            <a:lvl1pPr marL="0" indent="0">
              <a:buNone/>
              <a:defRPr sz="3200"/>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79064E75-69A0-4A8E-94CE-AA07D2F3F80D}" type="datetimeFigureOut">
              <a:rPr lang="en-US" smtClean="0"/>
              <a:t>5/6/2019</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7836386F-8BD6-4336-9556-B27956AC3ADF}" type="slidenum">
              <a:rPr lang="en-US" smtClean="0"/>
              <a:t>‹N›</a:t>
            </a:fld>
            <a:endParaRPr lang="en-US"/>
          </a:p>
        </p:txBody>
      </p:sp>
    </p:spTree>
    <p:extLst>
      <p:ext uri="{BB962C8B-B14F-4D97-AF65-F5344CB8AC3E}">
        <p14:creationId xmlns:p14="http://schemas.microsoft.com/office/powerpoint/2010/main" val="663183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it-IT"/>
              <a:t>Fare clic per modificare lo stile del titolo</a:t>
            </a:r>
            <a:endParaRPr lang="en-US"/>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2"/>
          </p:nvPr>
        </p:nvSpPr>
        <p:spPr>
          <a:xfrm>
            <a:off x="838200" y="635635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064E75-69A0-4A8E-94CE-AA07D2F3F80D}" type="datetimeFigureOut">
              <a:rPr lang="en-US" smtClean="0"/>
              <a:t>5/6/2019</a:t>
            </a:fld>
            <a:endParaRPr lang="en-US"/>
          </a:p>
        </p:txBody>
      </p:sp>
      <p:sp>
        <p:nvSpPr>
          <p:cNvPr id="5" name="Segnaposto piè di pagina 4"/>
          <p:cNvSpPr>
            <a:spLocks noGrp="1"/>
          </p:cNvSpPr>
          <p:nvPr>
            <p:ph type="ftr" sz="quarter" idx="3"/>
          </p:nvPr>
        </p:nvSpPr>
        <p:spPr>
          <a:xfrm>
            <a:off x="4038600" y="635635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8610600" y="635635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36386F-8BD6-4336-9556-B27956AC3ADF}" type="slidenum">
              <a:rPr lang="en-US" smtClean="0"/>
              <a:t>‹N›</a:t>
            </a:fld>
            <a:endParaRPr lang="en-US"/>
          </a:p>
        </p:txBody>
      </p:sp>
    </p:spTree>
    <p:extLst>
      <p:ext uri="{BB962C8B-B14F-4D97-AF65-F5344CB8AC3E}">
        <p14:creationId xmlns:p14="http://schemas.microsoft.com/office/powerpoint/2010/main" val="3481440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54"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en-US"/>
              <a:t>Fare clic per modificare lo stile del titolo dello schema</a:t>
            </a:r>
          </a:p>
        </p:txBody>
      </p:sp>
      <p:sp>
        <p:nvSpPr>
          <p:cNvPr id="4099"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en-US"/>
              <a:t>Fare clic per modificare gli stili del testo dello schema</a:t>
            </a:r>
          </a:p>
          <a:p>
            <a:pPr lvl="1"/>
            <a:r>
              <a:rPr lang="it-IT" altLang="en-US"/>
              <a:t>Secondo livello</a:t>
            </a:r>
          </a:p>
          <a:p>
            <a:pPr lvl="2"/>
            <a:r>
              <a:rPr lang="it-IT" altLang="en-US"/>
              <a:t>Terzo livello</a:t>
            </a:r>
          </a:p>
          <a:p>
            <a:pPr lvl="3"/>
            <a:r>
              <a:rPr lang="it-IT" altLang="en-US"/>
              <a:t>Quarto livello</a:t>
            </a:r>
          </a:p>
          <a:p>
            <a:pPr lvl="4"/>
            <a:r>
              <a:rPr lang="it-IT" altLang="en-US"/>
              <a:t>Quinto livello</a:t>
            </a:r>
          </a:p>
        </p:txBody>
      </p:sp>
      <p:sp>
        <p:nvSpPr>
          <p:cNvPr id="301060"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fontAlgn="base">
              <a:spcBef>
                <a:spcPct val="0"/>
              </a:spcBef>
              <a:spcAft>
                <a:spcPct val="0"/>
              </a:spcAft>
              <a:defRPr/>
            </a:pPr>
            <a:endParaRPr lang="it-IT">
              <a:solidFill>
                <a:srgbClr val="000000"/>
              </a:solidFill>
            </a:endParaRPr>
          </a:p>
        </p:txBody>
      </p:sp>
      <p:sp>
        <p:nvSpPr>
          <p:cNvPr id="301061"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fontAlgn="base">
              <a:spcBef>
                <a:spcPct val="0"/>
              </a:spcBef>
              <a:spcAft>
                <a:spcPct val="0"/>
              </a:spcAft>
              <a:defRPr/>
            </a:pPr>
            <a:endParaRPr lang="it-IT">
              <a:solidFill>
                <a:srgbClr val="000000"/>
              </a:solidFill>
            </a:endParaRPr>
          </a:p>
        </p:txBody>
      </p:sp>
      <p:sp>
        <p:nvSpPr>
          <p:cNvPr id="301062"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defRPr/>
            </a:pPr>
            <a:fld id="{E5824B6A-A195-4CC8-83F0-366F51CF9B6B}" type="slidenum">
              <a:rPr lang="it-IT">
                <a:solidFill>
                  <a:srgbClr val="000000"/>
                </a:solidFill>
              </a:rPr>
              <a:pPr fontAlgn="base">
                <a:spcBef>
                  <a:spcPct val="0"/>
                </a:spcBef>
                <a:spcAft>
                  <a:spcPct val="0"/>
                </a:spcAft>
                <a:defRPr/>
              </a:pPr>
              <a:t>‹N›</a:t>
            </a:fld>
            <a:endParaRPr lang="it-IT">
              <a:solidFill>
                <a:srgbClr val="000000"/>
              </a:solidFill>
            </a:endParaRPr>
          </a:p>
        </p:txBody>
      </p:sp>
    </p:spTree>
    <p:extLst>
      <p:ext uri="{BB962C8B-B14F-4D97-AF65-F5344CB8AC3E}">
        <p14:creationId xmlns:p14="http://schemas.microsoft.com/office/powerpoint/2010/main" val="41783085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3600" kern="12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anose="02020603050405020304" pitchFamily="18" charset="0"/>
        </a:defRPr>
      </a:lvl2pPr>
      <a:lvl3pPr algn="ctr" rtl="0" eaLnBrk="0" fontAlgn="base" hangingPunct="0">
        <a:spcBef>
          <a:spcPct val="0"/>
        </a:spcBef>
        <a:spcAft>
          <a:spcPct val="0"/>
        </a:spcAft>
        <a:defRPr sz="3600">
          <a:solidFill>
            <a:schemeClr val="tx2"/>
          </a:solidFill>
          <a:latin typeface="Times New Roman" panose="02020603050405020304" pitchFamily="18" charset="0"/>
        </a:defRPr>
      </a:lvl3pPr>
      <a:lvl4pPr algn="ctr" rtl="0" eaLnBrk="0" fontAlgn="base" hangingPunct="0">
        <a:spcBef>
          <a:spcPct val="0"/>
        </a:spcBef>
        <a:spcAft>
          <a:spcPct val="0"/>
        </a:spcAft>
        <a:defRPr sz="3600">
          <a:solidFill>
            <a:schemeClr val="tx2"/>
          </a:solidFill>
          <a:latin typeface="Times New Roman" panose="02020603050405020304" pitchFamily="18" charset="0"/>
        </a:defRPr>
      </a:lvl4pPr>
      <a:lvl5pPr algn="ctr" rtl="0" eaLnBrk="0" fontAlgn="base" hangingPunct="0">
        <a:spcBef>
          <a:spcPct val="0"/>
        </a:spcBef>
        <a:spcAft>
          <a:spcPct val="0"/>
        </a:spcAft>
        <a:defRPr sz="3600">
          <a:solidFill>
            <a:schemeClr val="tx2"/>
          </a:solidFill>
          <a:latin typeface="Times New Roman" panose="02020603050405020304" pitchFamily="18" charset="0"/>
        </a:defRPr>
      </a:lvl5pPr>
      <a:lvl6pPr marL="457178" algn="ctr" rtl="0" fontAlgn="base">
        <a:spcBef>
          <a:spcPct val="0"/>
        </a:spcBef>
        <a:spcAft>
          <a:spcPct val="0"/>
        </a:spcAft>
        <a:defRPr sz="3600">
          <a:solidFill>
            <a:schemeClr val="tx2"/>
          </a:solidFill>
          <a:latin typeface="Times New Roman" panose="02020603050405020304" pitchFamily="18" charset="0"/>
        </a:defRPr>
      </a:lvl6pPr>
      <a:lvl7pPr marL="914354" algn="ctr" rtl="0" fontAlgn="base">
        <a:spcBef>
          <a:spcPct val="0"/>
        </a:spcBef>
        <a:spcAft>
          <a:spcPct val="0"/>
        </a:spcAft>
        <a:defRPr sz="3600">
          <a:solidFill>
            <a:schemeClr val="tx2"/>
          </a:solidFill>
          <a:latin typeface="Times New Roman" panose="02020603050405020304" pitchFamily="18" charset="0"/>
        </a:defRPr>
      </a:lvl7pPr>
      <a:lvl8pPr marL="1371532" algn="ctr" rtl="0" fontAlgn="base">
        <a:spcBef>
          <a:spcPct val="0"/>
        </a:spcBef>
        <a:spcAft>
          <a:spcPct val="0"/>
        </a:spcAft>
        <a:defRPr sz="3600">
          <a:solidFill>
            <a:schemeClr val="tx2"/>
          </a:solidFill>
          <a:latin typeface="Times New Roman" panose="02020603050405020304" pitchFamily="18" charset="0"/>
        </a:defRPr>
      </a:lvl8pPr>
      <a:lvl9pPr marL="1828709" algn="ctr" rtl="0" fontAlgn="base">
        <a:spcBef>
          <a:spcPct val="0"/>
        </a:spcBef>
        <a:spcAft>
          <a:spcPct val="0"/>
        </a:spcAft>
        <a:defRPr sz="3600">
          <a:solidFill>
            <a:schemeClr val="tx2"/>
          </a:solidFill>
          <a:latin typeface="Times New Roman" panose="02020603050405020304" pitchFamily="18" charset="0"/>
        </a:defRPr>
      </a:lvl9pPr>
    </p:titleStyle>
    <p:bodyStyle>
      <a:lvl1pPr marL="342882" indent="-342882" algn="l" rtl="0" eaLnBrk="0" fontAlgn="base" hangingPunct="0">
        <a:spcBef>
          <a:spcPct val="20000"/>
        </a:spcBef>
        <a:spcAft>
          <a:spcPct val="0"/>
        </a:spcAft>
        <a:buChar char="•"/>
        <a:defRPr sz="3200" kern="1200">
          <a:solidFill>
            <a:schemeClr val="tx1"/>
          </a:solidFill>
          <a:latin typeface="+mn-lt"/>
          <a:ea typeface="+mn-ea"/>
          <a:cs typeface="+mn-cs"/>
        </a:defRPr>
      </a:lvl1pPr>
      <a:lvl2pPr marL="742913" indent="-285737" algn="l" rtl="0" eaLnBrk="0" fontAlgn="base" hangingPunct="0">
        <a:spcBef>
          <a:spcPct val="20000"/>
        </a:spcBef>
        <a:spcAft>
          <a:spcPct val="0"/>
        </a:spcAft>
        <a:buChar char="–"/>
        <a:defRPr sz="2800" kern="1200">
          <a:solidFill>
            <a:schemeClr val="tx1"/>
          </a:solidFill>
          <a:latin typeface="+mn-lt"/>
          <a:ea typeface="+mn-ea"/>
          <a:cs typeface="+mn-cs"/>
        </a:defRPr>
      </a:lvl2pPr>
      <a:lvl3pPr marL="1142942" indent="-228589" algn="l" rtl="0" eaLnBrk="0" fontAlgn="base" hangingPunct="0">
        <a:spcBef>
          <a:spcPct val="20000"/>
        </a:spcBef>
        <a:spcAft>
          <a:spcPct val="0"/>
        </a:spcAft>
        <a:buChar char="•"/>
        <a:defRPr sz="2400" kern="1200">
          <a:solidFill>
            <a:schemeClr val="tx1"/>
          </a:solidFill>
          <a:latin typeface="+mn-lt"/>
          <a:ea typeface="+mn-ea"/>
          <a:cs typeface="+mn-cs"/>
        </a:defRPr>
      </a:lvl3pPr>
      <a:lvl4pPr marL="1600120" indent="-228589" algn="l" rtl="0" eaLnBrk="0" fontAlgn="base" hangingPunct="0">
        <a:spcBef>
          <a:spcPct val="20000"/>
        </a:spcBef>
        <a:spcAft>
          <a:spcPct val="0"/>
        </a:spcAft>
        <a:buChar char="–"/>
        <a:defRPr sz="2000" kern="1200">
          <a:solidFill>
            <a:schemeClr val="tx1"/>
          </a:solidFill>
          <a:latin typeface="+mn-lt"/>
          <a:ea typeface="+mn-ea"/>
          <a:cs typeface="+mn-cs"/>
        </a:defRPr>
      </a:lvl4pPr>
      <a:lvl5pPr marL="2057298" indent="-228589" algn="l" rtl="0" eaLnBrk="0" fontAlgn="base" hangingPunct="0">
        <a:spcBef>
          <a:spcPct val="20000"/>
        </a:spcBef>
        <a:spcAft>
          <a:spcPct val="0"/>
        </a:spcAft>
        <a:buChar char="»"/>
        <a:defRPr sz="20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Rectangle 3"/>
          <p:cNvSpPr>
            <a:spLocks noGrp="1" noChangeArrowheads="1"/>
          </p:cNvSpPr>
          <p:nvPr>
            <p:ph type="body" idx="1"/>
          </p:nvPr>
        </p:nvSpPr>
        <p:spPr bwMode="auto">
          <a:xfrm>
            <a:off x="609600" y="1600206"/>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172" name="Text Box 4"/>
          <p:cNvSpPr txBox="1">
            <a:spLocks noChangeArrowheads="1"/>
          </p:cNvSpPr>
          <p:nvPr userDrawn="1"/>
        </p:nvSpPr>
        <p:spPr bwMode="auto">
          <a:xfrm>
            <a:off x="11176003" y="6542088"/>
            <a:ext cx="567784"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fontAlgn="base">
              <a:spcBef>
                <a:spcPct val="20000"/>
              </a:spcBef>
              <a:spcAft>
                <a:spcPct val="0"/>
              </a:spcAft>
              <a:buSzPct val="75000"/>
              <a:buFont typeface="Wingdings" panose="05000000000000000000" pitchFamily="2" charset="2"/>
              <a:buNone/>
              <a:defRPr/>
            </a:pPr>
            <a:r>
              <a:rPr lang="en-US" sz="900">
                <a:solidFill>
                  <a:srgbClr val="000000"/>
                </a:solidFill>
                <a:latin typeface="Arial" panose="020B0604020202020204" pitchFamily="34" charset="0"/>
              </a:rPr>
              <a:t>11 | </a:t>
            </a:r>
            <a:fld id="{48678908-2320-4C7B-9FF4-C83CD7C097DC}" type="slidenum">
              <a:rPr lang="en-US" sz="900" smtClean="0">
                <a:solidFill>
                  <a:srgbClr val="000000"/>
                </a:solidFill>
                <a:latin typeface="Arial" panose="020B0604020202020204" pitchFamily="34" charset="0"/>
              </a:rPr>
              <a:pPr fontAlgn="base">
                <a:spcBef>
                  <a:spcPct val="20000"/>
                </a:spcBef>
                <a:spcAft>
                  <a:spcPct val="0"/>
                </a:spcAft>
                <a:buSzPct val="75000"/>
                <a:buFont typeface="Wingdings" panose="05000000000000000000" pitchFamily="2" charset="2"/>
                <a:buNone/>
                <a:defRPr/>
              </a:pPr>
              <a:t>‹N›</a:t>
            </a:fld>
            <a:endParaRPr lang="en-US" sz="900">
              <a:solidFill>
                <a:srgbClr val="000000"/>
              </a:solidFill>
              <a:latin typeface="Arial" panose="020B0604020202020204" pitchFamily="34" charset="0"/>
            </a:endParaRPr>
          </a:p>
        </p:txBody>
      </p:sp>
      <p:sp>
        <p:nvSpPr>
          <p:cNvPr id="7173" name="Text Box 5"/>
          <p:cNvSpPr txBox="1">
            <a:spLocks noChangeArrowheads="1"/>
          </p:cNvSpPr>
          <p:nvPr userDrawn="1"/>
        </p:nvSpPr>
        <p:spPr bwMode="auto">
          <a:xfrm>
            <a:off x="609601" y="6542088"/>
            <a:ext cx="4629794"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fontAlgn="base">
              <a:spcBef>
                <a:spcPct val="20000"/>
              </a:spcBef>
              <a:spcAft>
                <a:spcPct val="0"/>
              </a:spcAft>
              <a:buSzPct val="75000"/>
              <a:buFont typeface="Wingdings" panose="05000000000000000000" pitchFamily="2" charset="2"/>
              <a:buNone/>
              <a:defRPr/>
            </a:pPr>
            <a:r>
              <a:rPr lang="en-US" sz="900">
                <a:solidFill>
                  <a:srgbClr val="000000"/>
                </a:solidFill>
                <a:latin typeface="Arial" panose="020B0604020202020204" pitchFamily="34" charset="0"/>
              </a:rPr>
              <a:t>Cowen-Tabarrok, PRINCIPI DI ECONOMIA, Zanichelli editore S.p.A. Copyright © 2011</a:t>
            </a:r>
          </a:p>
        </p:txBody>
      </p:sp>
    </p:spTree>
    <p:extLst>
      <p:ext uri="{BB962C8B-B14F-4D97-AF65-F5344CB8AC3E}">
        <p14:creationId xmlns:p14="http://schemas.microsoft.com/office/powerpoint/2010/main" val="202356930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spd="med">
    <p:wipe dir="r"/>
  </p:transition>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178"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354"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532"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709"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882" indent="-342882" algn="l" rtl="0" eaLnBrk="0" fontAlgn="base" hangingPunct="0">
        <a:spcBef>
          <a:spcPct val="20000"/>
        </a:spcBef>
        <a:spcAft>
          <a:spcPct val="0"/>
        </a:spcAft>
        <a:buChar char="•"/>
        <a:defRPr sz="3200" kern="1200">
          <a:solidFill>
            <a:schemeClr val="tx1"/>
          </a:solidFill>
          <a:latin typeface="+mn-lt"/>
          <a:ea typeface="+mn-ea"/>
          <a:cs typeface="+mn-cs"/>
        </a:defRPr>
      </a:lvl1pPr>
      <a:lvl2pPr marL="742913" indent="-285737" algn="l" rtl="0" eaLnBrk="0" fontAlgn="base" hangingPunct="0">
        <a:spcBef>
          <a:spcPct val="20000"/>
        </a:spcBef>
        <a:spcAft>
          <a:spcPct val="0"/>
        </a:spcAft>
        <a:buChar char="–"/>
        <a:defRPr sz="2800" kern="1200">
          <a:solidFill>
            <a:schemeClr val="tx1"/>
          </a:solidFill>
          <a:latin typeface="+mn-lt"/>
          <a:ea typeface="+mn-ea"/>
          <a:cs typeface="+mn-cs"/>
        </a:defRPr>
      </a:lvl2pPr>
      <a:lvl3pPr marL="1142942" indent="-228589" algn="l" rtl="0" eaLnBrk="0" fontAlgn="base" hangingPunct="0">
        <a:spcBef>
          <a:spcPct val="20000"/>
        </a:spcBef>
        <a:spcAft>
          <a:spcPct val="0"/>
        </a:spcAft>
        <a:buChar char="•"/>
        <a:defRPr sz="2400" kern="1200">
          <a:solidFill>
            <a:schemeClr val="tx1"/>
          </a:solidFill>
          <a:latin typeface="+mn-lt"/>
          <a:ea typeface="+mn-ea"/>
          <a:cs typeface="+mn-cs"/>
        </a:defRPr>
      </a:lvl3pPr>
      <a:lvl4pPr marL="1600120" indent="-228589" algn="l" rtl="0" eaLnBrk="0" fontAlgn="base" hangingPunct="0">
        <a:spcBef>
          <a:spcPct val="20000"/>
        </a:spcBef>
        <a:spcAft>
          <a:spcPct val="0"/>
        </a:spcAft>
        <a:buChar char="–"/>
        <a:defRPr sz="2000" kern="1200">
          <a:solidFill>
            <a:schemeClr val="tx1"/>
          </a:solidFill>
          <a:latin typeface="+mn-lt"/>
          <a:ea typeface="+mn-ea"/>
          <a:cs typeface="+mn-cs"/>
        </a:defRPr>
      </a:lvl4pPr>
      <a:lvl5pPr marL="2057298" indent="-228589" algn="l" rtl="0" eaLnBrk="0" fontAlgn="base" hangingPunct="0">
        <a:spcBef>
          <a:spcPct val="20000"/>
        </a:spcBef>
        <a:spcAft>
          <a:spcPct val="0"/>
        </a:spcAft>
        <a:buChar char="»"/>
        <a:defRPr sz="20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050"/>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8195" name="Rectangle 2051"/>
          <p:cNvSpPr>
            <a:spLocks noGrp="1" noChangeArrowheads="1"/>
          </p:cNvSpPr>
          <p:nvPr>
            <p:ph type="body" idx="1"/>
          </p:nvPr>
        </p:nvSpPr>
        <p:spPr bwMode="auto">
          <a:xfrm>
            <a:off x="609600" y="1600206"/>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196" name="Text Box 2052"/>
          <p:cNvSpPr txBox="1">
            <a:spLocks noChangeArrowheads="1"/>
          </p:cNvSpPr>
          <p:nvPr userDrawn="1"/>
        </p:nvSpPr>
        <p:spPr bwMode="auto">
          <a:xfrm>
            <a:off x="11176003" y="6542088"/>
            <a:ext cx="567784"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fontAlgn="base">
              <a:spcBef>
                <a:spcPct val="20000"/>
              </a:spcBef>
              <a:spcAft>
                <a:spcPct val="0"/>
              </a:spcAft>
              <a:buSzPct val="75000"/>
              <a:buFont typeface="Wingdings" panose="05000000000000000000" pitchFamily="2" charset="2"/>
              <a:buNone/>
              <a:defRPr/>
            </a:pPr>
            <a:r>
              <a:rPr lang="en-US" sz="900">
                <a:solidFill>
                  <a:srgbClr val="000000"/>
                </a:solidFill>
                <a:latin typeface="Arial" panose="020B0604020202020204" pitchFamily="34" charset="0"/>
              </a:rPr>
              <a:t>12 | </a:t>
            </a:r>
            <a:fld id="{23CA4D6B-9A49-405D-BA82-33556D4BEED4}" type="slidenum">
              <a:rPr lang="en-US" sz="900" smtClean="0">
                <a:solidFill>
                  <a:srgbClr val="000000"/>
                </a:solidFill>
                <a:latin typeface="Arial" panose="020B0604020202020204" pitchFamily="34" charset="0"/>
              </a:rPr>
              <a:pPr fontAlgn="base">
                <a:spcBef>
                  <a:spcPct val="20000"/>
                </a:spcBef>
                <a:spcAft>
                  <a:spcPct val="0"/>
                </a:spcAft>
                <a:buSzPct val="75000"/>
                <a:buFont typeface="Wingdings" panose="05000000000000000000" pitchFamily="2" charset="2"/>
                <a:buNone/>
                <a:defRPr/>
              </a:pPr>
              <a:t>‹N›</a:t>
            </a:fld>
            <a:endParaRPr lang="en-US" sz="900">
              <a:solidFill>
                <a:srgbClr val="000000"/>
              </a:solidFill>
              <a:latin typeface="Arial" panose="020B0604020202020204" pitchFamily="34" charset="0"/>
            </a:endParaRPr>
          </a:p>
        </p:txBody>
      </p:sp>
      <p:sp>
        <p:nvSpPr>
          <p:cNvPr id="8197" name="Text Box 2053"/>
          <p:cNvSpPr txBox="1">
            <a:spLocks noChangeArrowheads="1"/>
          </p:cNvSpPr>
          <p:nvPr userDrawn="1"/>
        </p:nvSpPr>
        <p:spPr bwMode="auto">
          <a:xfrm>
            <a:off x="609601" y="6542088"/>
            <a:ext cx="4629794"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fontAlgn="base">
              <a:spcBef>
                <a:spcPct val="20000"/>
              </a:spcBef>
              <a:spcAft>
                <a:spcPct val="0"/>
              </a:spcAft>
              <a:buSzPct val="75000"/>
              <a:buFont typeface="Wingdings" panose="05000000000000000000" pitchFamily="2" charset="2"/>
              <a:buNone/>
              <a:defRPr/>
            </a:pPr>
            <a:r>
              <a:rPr lang="en-US" sz="900">
                <a:solidFill>
                  <a:srgbClr val="000000"/>
                </a:solidFill>
                <a:latin typeface="Arial" panose="020B0604020202020204" pitchFamily="34" charset="0"/>
              </a:rPr>
              <a:t>Cowen-Tabarrok, PRINCIPI DI ECONOMIA, Zanichelli editore S.p.A. Copyright © 2011</a:t>
            </a:r>
          </a:p>
        </p:txBody>
      </p:sp>
    </p:spTree>
    <p:extLst>
      <p:ext uri="{BB962C8B-B14F-4D97-AF65-F5344CB8AC3E}">
        <p14:creationId xmlns:p14="http://schemas.microsoft.com/office/powerpoint/2010/main" val="360385279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spd="med">
    <p:wipe dir="r"/>
  </p:transition>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178"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354"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532"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709"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882" indent="-342882" algn="l" rtl="0" eaLnBrk="0" fontAlgn="base" hangingPunct="0">
        <a:spcBef>
          <a:spcPct val="20000"/>
        </a:spcBef>
        <a:spcAft>
          <a:spcPct val="0"/>
        </a:spcAft>
        <a:buChar char="•"/>
        <a:defRPr sz="3200" kern="1200">
          <a:solidFill>
            <a:schemeClr val="tx1"/>
          </a:solidFill>
          <a:latin typeface="+mn-lt"/>
          <a:ea typeface="+mn-ea"/>
          <a:cs typeface="+mn-cs"/>
        </a:defRPr>
      </a:lvl1pPr>
      <a:lvl2pPr marL="742913" indent="-285737" algn="l" rtl="0" eaLnBrk="0" fontAlgn="base" hangingPunct="0">
        <a:spcBef>
          <a:spcPct val="20000"/>
        </a:spcBef>
        <a:spcAft>
          <a:spcPct val="0"/>
        </a:spcAft>
        <a:buChar char="–"/>
        <a:defRPr sz="2800" kern="1200">
          <a:solidFill>
            <a:schemeClr val="tx1"/>
          </a:solidFill>
          <a:latin typeface="+mn-lt"/>
          <a:ea typeface="+mn-ea"/>
          <a:cs typeface="+mn-cs"/>
        </a:defRPr>
      </a:lvl2pPr>
      <a:lvl3pPr marL="1142942" indent="-228589" algn="l" rtl="0" eaLnBrk="0" fontAlgn="base" hangingPunct="0">
        <a:spcBef>
          <a:spcPct val="20000"/>
        </a:spcBef>
        <a:spcAft>
          <a:spcPct val="0"/>
        </a:spcAft>
        <a:buChar char="•"/>
        <a:defRPr sz="2400" kern="1200">
          <a:solidFill>
            <a:schemeClr val="tx1"/>
          </a:solidFill>
          <a:latin typeface="+mn-lt"/>
          <a:ea typeface="+mn-ea"/>
          <a:cs typeface="+mn-cs"/>
        </a:defRPr>
      </a:lvl3pPr>
      <a:lvl4pPr marL="1600120" indent="-228589" algn="l" rtl="0" eaLnBrk="0" fontAlgn="base" hangingPunct="0">
        <a:spcBef>
          <a:spcPct val="20000"/>
        </a:spcBef>
        <a:spcAft>
          <a:spcPct val="0"/>
        </a:spcAft>
        <a:buChar char="–"/>
        <a:defRPr sz="2000" kern="1200">
          <a:solidFill>
            <a:schemeClr val="tx1"/>
          </a:solidFill>
          <a:latin typeface="+mn-lt"/>
          <a:ea typeface="+mn-ea"/>
          <a:cs typeface="+mn-cs"/>
        </a:defRPr>
      </a:lvl4pPr>
      <a:lvl5pPr marL="2057298" indent="-228589" algn="l" rtl="0" eaLnBrk="0" fontAlgn="base" hangingPunct="0">
        <a:spcBef>
          <a:spcPct val="20000"/>
        </a:spcBef>
        <a:spcAft>
          <a:spcPct val="0"/>
        </a:spcAft>
        <a:buChar char="»"/>
        <a:defRPr sz="20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en-US"/>
              <a:t>Fare clic per modificare lo stile del titolo dello schema</a:t>
            </a:r>
          </a:p>
        </p:txBody>
      </p:sp>
      <p:sp>
        <p:nvSpPr>
          <p:cNvPr id="3075"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en-US"/>
              <a:t>Fare clic per modificare gli stili del testo dello schema</a:t>
            </a:r>
          </a:p>
          <a:p>
            <a:pPr lvl="1"/>
            <a:r>
              <a:rPr lang="it-IT" altLang="en-US"/>
              <a:t>Secondo livello</a:t>
            </a:r>
          </a:p>
          <a:p>
            <a:pPr lvl="2"/>
            <a:r>
              <a:rPr lang="it-IT" altLang="en-US"/>
              <a:t>Terzo livello</a:t>
            </a:r>
          </a:p>
          <a:p>
            <a:pPr lvl="3"/>
            <a:r>
              <a:rPr lang="it-IT" altLang="en-US"/>
              <a:t>Quarto livello</a:t>
            </a:r>
          </a:p>
          <a:p>
            <a:pPr lvl="4"/>
            <a:r>
              <a:rPr lang="it-IT" altLang="en-US"/>
              <a:t>Quinto livello</a:t>
            </a:r>
          </a:p>
        </p:txBody>
      </p:sp>
      <p:sp>
        <p:nvSpPr>
          <p:cNvPr id="29798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fontAlgn="base">
              <a:spcBef>
                <a:spcPct val="0"/>
              </a:spcBef>
              <a:spcAft>
                <a:spcPct val="0"/>
              </a:spcAft>
              <a:defRPr/>
            </a:pPr>
            <a:endParaRPr lang="it-IT">
              <a:solidFill>
                <a:srgbClr val="000000"/>
              </a:solidFill>
            </a:endParaRPr>
          </a:p>
        </p:txBody>
      </p:sp>
      <p:sp>
        <p:nvSpPr>
          <p:cNvPr id="29798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fontAlgn="base">
              <a:spcBef>
                <a:spcPct val="0"/>
              </a:spcBef>
              <a:spcAft>
                <a:spcPct val="0"/>
              </a:spcAft>
              <a:defRPr/>
            </a:pPr>
            <a:endParaRPr lang="it-IT">
              <a:solidFill>
                <a:srgbClr val="000000"/>
              </a:solidFill>
            </a:endParaRPr>
          </a:p>
        </p:txBody>
      </p:sp>
      <p:sp>
        <p:nvSpPr>
          <p:cNvPr id="29799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defRPr/>
            </a:pPr>
            <a:fld id="{1437ABCF-2FFE-4279-A2E3-02B041DBE8EC}" type="slidenum">
              <a:rPr lang="it-IT">
                <a:solidFill>
                  <a:srgbClr val="000000"/>
                </a:solidFill>
              </a:rPr>
              <a:pPr fontAlgn="base">
                <a:spcBef>
                  <a:spcPct val="0"/>
                </a:spcBef>
                <a:spcAft>
                  <a:spcPct val="0"/>
                </a:spcAft>
                <a:defRPr/>
              </a:pPr>
              <a:t>‹N›</a:t>
            </a:fld>
            <a:endParaRPr lang="it-IT">
              <a:solidFill>
                <a:srgbClr val="000000"/>
              </a:solidFill>
            </a:endParaRPr>
          </a:p>
        </p:txBody>
      </p:sp>
    </p:spTree>
    <p:extLst>
      <p:ext uri="{BB962C8B-B14F-4D97-AF65-F5344CB8AC3E}">
        <p14:creationId xmlns:p14="http://schemas.microsoft.com/office/powerpoint/2010/main" val="165309956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rtl="0" eaLnBrk="0" fontAlgn="base" hangingPunct="0">
        <a:spcBef>
          <a:spcPct val="0"/>
        </a:spcBef>
        <a:spcAft>
          <a:spcPct val="0"/>
        </a:spcAft>
        <a:defRPr sz="3600" kern="12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anose="02020603050405020304" pitchFamily="18" charset="0"/>
          <a:cs typeface="Arial" panose="020B0604020202020204" pitchFamily="34" charset="0"/>
        </a:defRPr>
      </a:lvl2pPr>
      <a:lvl3pPr algn="ctr" rtl="0" eaLnBrk="0" fontAlgn="base" hangingPunct="0">
        <a:spcBef>
          <a:spcPct val="0"/>
        </a:spcBef>
        <a:spcAft>
          <a:spcPct val="0"/>
        </a:spcAft>
        <a:defRPr sz="3600">
          <a:solidFill>
            <a:schemeClr val="tx2"/>
          </a:solidFill>
          <a:latin typeface="Times New Roman" panose="02020603050405020304" pitchFamily="18" charset="0"/>
          <a:cs typeface="Arial" panose="020B0604020202020204" pitchFamily="34" charset="0"/>
        </a:defRPr>
      </a:lvl3pPr>
      <a:lvl4pPr algn="ctr" rtl="0" eaLnBrk="0" fontAlgn="base" hangingPunct="0">
        <a:spcBef>
          <a:spcPct val="0"/>
        </a:spcBef>
        <a:spcAft>
          <a:spcPct val="0"/>
        </a:spcAft>
        <a:defRPr sz="3600">
          <a:solidFill>
            <a:schemeClr val="tx2"/>
          </a:solidFill>
          <a:latin typeface="Times New Roman" panose="02020603050405020304" pitchFamily="18" charset="0"/>
          <a:cs typeface="Arial" panose="020B0604020202020204" pitchFamily="34" charset="0"/>
        </a:defRPr>
      </a:lvl4pPr>
      <a:lvl5pPr algn="ctr" rtl="0" eaLnBrk="0" fontAlgn="base" hangingPunct="0">
        <a:spcBef>
          <a:spcPct val="0"/>
        </a:spcBef>
        <a:spcAft>
          <a:spcPct val="0"/>
        </a:spcAft>
        <a:defRPr sz="3600">
          <a:solidFill>
            <a:schemeClr val="tx2"/>
          </a:solidFill>
          <a:latin typeface="Times New Roman" panose="02020603050405020304" pitchFamily="18" charset="0"/>
          <a:cs typeface="Arial" panose="020B0604020202020204" pitchFamily="34" charset="0"/>
        </a:defRPr>
      </a:lvl5pPr>
      <a:lvl6pPr marL="457178" algn="ctr" rtl="0" fontAlgn="base">
        <a:spcBef>
          <a:spcPct val="0"/>
        </a:spcBef>
        <a:spcAft>
          <a:spcPct val="0"/>
        </a:spcAft>
        <a:defRPr sz="3600">
          <a:solidFill>
            <a:schemeClr val="tx2"/>
          </a:solidFill>
          <a:latin typeface="Times New Roman" panose="02020603050405020304" pitchFamily="18" charset="0"/>
          <a:cs typeface="Arial" panose="020B0604020202020204" pitchFamily="34" charset="0"/>
        </a:defRPr>
      </a:lvl6pPr>
      <a:lvl7pPr marL="914354" algn="ctr" rtl="0" fontAlgn="base">
        <a:spcBef>
          <a:spcPct val="0"/>
        </a:spcBef>
        <a:spcAft>
          <a:spcPct val="0"/>
        </a:spcAft>
        <a:defRPr sz="3600">
          <a:solidFill>
            <a:schemeClr val="tx2"/>
          </a:solidFill>
          <a:latin typeface="Times New Roman" panose="02020603050405020304" pitchFamily="18" charset="0"/>
          <a:cs typeface="Arial" panose="020B0604020202020204" pitchFamily="34" charset="0"/>
        </a:defRPr>
      </a:lvl7pPr>
      <a:lvl8pPr marL="1371532" algn="ctr" rtl="0" fontAlgn="base">
        <a:spcBef>
          <a:spcPct val="0"/>
        </a:spcBef>
        <a:spcAft>
          <a:spcPct val="0"/>
        </a:spcAft>
        <a:defRPr sz="3600">
          <a:solidFill>
            <a:schemeClr val="tx2"/>
          </a:solidFill>
          <a:latin typeface="Times New Roman" panose="02020603050405020304" pitchFamily="18" charset="0"/>
          <a:cs typeface="Arial" panose="020B0604020202020204" pitchFamily="34" charset="0"/>
        </a:defRPr>
      </a:lvl8pPr>
      <a:lvl9pPr marL="1828709" algn="ctr" rtl="0" fontAlgn="base">
        <a:spcBef>
          <a:spcPct val="0"/>
        </a:spcBef>
        <a:spcAft>
          <a:spcPct val="0"/>
        </a:spcAft>
        <a:defRPr sz="3600">
          <a:solidFill>
            <a:schemeClr val="tx2"/>
          </a:solidFill>
          <a:latin typeface="Times New Roman" panose="02020603050405020304" pitchFamily="18" charset="0"/>
          <a:cs typeface="Arial" panose="020B0604020202020204" pitchFamily="34" charset="0"/>
        </a:defRPr>
      </a:lvl9pPr>
    </p:titleStyle>
    <p:bodyStyle>
      <a:lvl1pPr marL="342882" indent="-342882" algn="l" rtl="0" eaLnBrk="0" fontAlgn="base" hangingPunct="0">
        <a:spcBef>
          <a:spcPct val="20000"/>
        </a:spcBef>
        <a:spcAft>
          <a:spcPct val="0"/>
        </a:spcAft>
        <a:buChar char="•"/>
        <a:defRPr sz="3200" kern="1200">
          <a:solidFill>
            <a:schemeClr val="tx1"/>
          </a:solidFill>
          <a:latin typeface="+mn-lt"/>
          <a:ea typeface="+mn-ea"/>
          <a:cs typeface="+mn-cs"/>
        </a:defRPr>
      </a:lvl1pPr>
      <a:lvl2pPr marL="742913" indent="-285737" algn="l" rtl="0" eaLnBrk="0" fontAlgn="base" hangingPunct="0">
        <a:spcBef>
          <a:spcPct val="20000"/>
        </a:spcBef>
        <a:spcAft>
          <a:spcPct val="0"/>
        </a:spcAft>
        <a:buChar char="–"/>
        <a:defRPr sz="2800" kern="1200">
          <a:solidFill>
            <a:schemeClr val="tx1"/>
          </a:solidFill>
          <a:latin typeface="+mn-lt"/>
          <a:ea typeface="+mn-ea"/>
          <a:cs typeface="+mn-cs"/>
        </a:defRPr>
      </a:lvl2pPr>
      <a:lvl3pPr marL="1142942" indent="-228589" algn="l" rtl="0" eaLnBrk="0" fontAlgn="base" hangingPunct="0">
        <a:spcBef>
          <a:spcPct val="20000"/>
        </a:spcBef>
        <a:spcAft>
          <a:spcPct val="0"/>
        </a:spcAft>
        <a:buChar char="•"/>
        <a:defRPr sz="2400" kern="1200">
          <a:solidFill>
            <a:schemeClr val="tx1"/>
          </a:solidFill>
          <a:latin typeface="+mn-lt"/>
          <a:ea typeface="+mn-ea"/>
          <a:cs typeface="+mn-cs"/>
        </a:defRPr>
      </a:lvl3pPr>
      <a:lvl4pPr marL="1600120" indent="-228589" algn="l" rtl="0" eaLnBrk="0" fontAlgn="base" hangingPunct="0">
        <a:spcBef>
          <a:spcPct val="20000"/>
        </a:spcBef>
        <a:spcAft>
          <a:spcPct val="0"/>
        </a:spcAft>
        <a:buChar char="–"/>
        <a:defRPr sz="2000" kern="1200">
          <a:solidFill>
            <a:schemeClr val="tx1"/>
          </a:solidFill>
          <a:latin typeface="+mn-lt"/>
          <a:ea typeface="+mn-ea"/>
          <a:cs typeface="+mn-cs"/>
        </a:defRPr>
      </a:lvl4pPr>
      <a:lvl5pPr marL="2057298" indent="-228589" algn="l" rtl="0" eaLnBrk="0" fontAlgn="base" hangingPunct="0">
        <a:spcBef>
          <a:spcPct val="20000"/>
        </a:spcBef>
        <a:spcAft>
          <a:spcPct val="0"/>
        </a:spcAft>
        <a:buChar char="»"/>
        <a:defRPr sz="20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9219" name="Rectangle 1027"/>
          <p:cNvSpPr>
            <a:spLocks noGrp="1" noChangeArrowheads="1"/>
          </p:cNvSpPr>
          <p:nvPr>
            <p:ph type="body" idx="1"/>
          </p:nvPr>
        </p:nvSpPr>
        <p:spPr bwMode="auto">
          <a:xfrm>
            <a:off x="609600" y="1600206"/>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20" name="Text Box 1028"/>
          <p:cNvSpPr txBox="1">
            <a:spLocks noChangeArrowheads="1"/>
          </p:cNvSpPr>
          <p:nvPr userDrawn="1"/>
        </p:nvSpPr>
        <p:spPr bwMode="auto">
          <a:xfrm>
            <a:off x="11176003" y="6542088"/>
            <a:ext cx="567784"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fontAlgn="base">
              <a:spcBef>
                <a:spcPct val="20000"/>
              </a:spcBef>
              <a:spcAft>
                <a:spcPct val="0"/>
              </a:spcAft>
              <a:buSzPct val="75000"/>
              <a:buFont typeface="Wingdings" panose="05000000000000000000" pitchFamily="2" charset="2"/>
              <a:buNone/>
              <a:defRPr/>
            </a:pPr>
            <a:r>
              <a:rPr lang="en-US" sz="900">
                <a:solidFill>
                  <a:srgbClr val="000000"/>
                </a:solidFill>
                <a:latin typeface="Arial" panose="020B0604020202020204" pitchFamily="34" charset="0"/>
              </a:rPr>
              <a:t>13 | </a:t>
            </a:r>
            <a:fld id="{1B35F12E-9483-4C1D-8FCC-CA640812D6E5}" type="slidenum">
              <a:rPr lang="en-US" sz="900" smtClean="0">
                <a:solidFill>
                  <a:srgbClr val="000000"/>
                </a:solidFill>
                <a:latin typeface="Arial" panose="020B0604020202020204" pitchFamily="34" charset="0"/>
              </a:rPr>
              <a:pPr fontAlgn="base">
                <a:spcBef>
                  <a:spcPct val="20000"/>
                </a:spcBef>
                <a:spcAft>
                  <a:spcPct val="0"/>
                </a:spcAft>
                <a:buSzPct val="75000"/>
                <a:buFont typeface="Wingdings" panose="05000000000000000000" pitchFamily="2" charset="2"/>
                <a:buNone/>
                <a:defRPr/>
              </a:pPr>
              <a:t>‹N›</a:t>
            </a:fld>
            <a:endParaRPr lang="en-US" sz="900">
              <a:solidFill>
                <a:srgbClr val="000000"/>
              </a:solidFill>
              <a:latin typeface="Arial" panose="020B0604020202020204" pitchFamily="34" charset="0"/>
            </a:endParaRPr>
          </a:p>
        </p:txBody>
      </p:sp>
      <p:sp>
        <p:nvSpPr>
          <p:cNvPr id="9221" name="Text Box 1029"/>
          <p:cNvSpPr txBox="1">
            <a:spLocks noChangeArrowheads="1"/>
          </p:cNvSpPr>
          <p:nvPr userDrawn="1"/>
        </p:nvSpPr>
        <p:spPr bwMode="auto">
          <a:xfrm>
            <a:off x="609601" y="6542088"/>
            <a:ext cx="4629794"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fontAlgn="base">
              <a:spcBef>
                <a:spcPct val="20000"/>
              </a:spcBef>
              <a:spcAft>
                <a:spcPct val="0"/>
              </a:spcAft>
              <a:buSzPct val="75000"/>
              <a:buFont typeface="Wingdings" panose="05000000000000000000" pitchFamily="2" charset="2"/>
              <a:buNone/>
              <a:defRPr/>
            </a:pPr>
            <a:r>
              <a:rPr lang="en-US" sz="900">
                <a:solidFill>
                  <a:srgbClr val="000000"/>
                </a:solidFill>
                <a:latin typeface="Arial" panose="020B0604020202020204" pitchFamily="34" charset="0"/>
              </a:rPr>
              <a:t>Cowen-Tabarrok, PRINCIPI DI ECONOMIA, Zanichelli editore S.p.A. Copyright © 2011</a:t>
            </a:r>
          </a:p>
        </p:txBody>
      </p:sp>
    </p:spTree>
    <p:extLst>
      <p:ext uri="{BB962C8B-B14F-4D97-AF65-F5344CB8AC3E}">
        <p14:creationId xmlns:p14="http://schemas.microsoft.com/office/powerpoint/2010/main" val="329816401"/>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ransition spd="med">
    <p:wipe dir="r"/>
  </p:transition>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178"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354"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532"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709"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882" indent="-342882" algn="l" rtl="0" eaLnBrk="0" fontAlgn="base" hangingPunct="0">
        <a:spcBef>
          <a:spcPct val="20000"/>
        </a:spcBef>
        <a:spcAft>
          <a:spcPct val="0"/>
        </a:spcAft>
        <a:buChar char="•"/>
        <a:defRPr sz="3200" kern="1200">
          <a:solidFill>
            <a:schemeClr val="tx1"/>
          </a:solidFill>
          <a:latin typeface="+mn-lt"/>
          <a:ea typeface="+mn-ea"/>
          <a:cs typeface="+mn-cs"/>
        </a:defRPr>
      </a:lvl1pPr>
      <a:lvl2pPr marL="742913" indent="-285737" algn="l" rtl="0" eaLnBrk="0" fontAlgn="base" hangingPunct="0">
        <a:spcBef>
          <a:spcPct val="20000"/>
        </a:spcBef>
        <a:spcAft>
          <a:spcPct val="0"/>
        </a:spcAft>
        <a:buChar char="–"/>
        <a:defRPr sz="2800" kern="1200">
          <a:solidFill>
            <a:schemeClr val="tx1"/>
          </a:solidFill>
          <a:latin typeface="+mn-lt"/>
          <a:ea typeface="+mn-ea"/>
          <a:cs typeface="+mn-cs"/>
        </a:defRPr>
      </a:lvl2pPr>
      <a:lvl3pPr marL="1142942" indent="-228589" algn="l" rtl="0" eaLnBrk="0" fontAlgn="base" hangingPunct="0">
        <a:spcBef>
          <a:spcPct val="20000"/>
        </a:spcBef>
        <a:spcAft>
          <a:spcPct val="0"/>
        </a:spcAft>
        <a:buChar char="•"/>
        <a:defRPr sz="2400" kern="1200">
          <a:solidFill>
            <a:schemeClr val="tx1"/>
          </a:solidFill>
          <a:latin typeface="+mn-lt"/>
          <a:ea typeface="+mn-ea"/>
          <a:cs typeface="+mn-cs"/>
        </a:defRPr>
      </a:lvl3pPr>
      <a:lvl4pPr marL="1600120" indent="-228589" algn="l" rtl="0" eaLnBrk="0" fontAlgn="base" hangingPunct="0">
        <a:spcBef>
          <a:spcPct val="20000"/>
        </a:spcBef>
        <a:spcAft>
          <a:spcPct val="0"/>
        </a:spcAft>
        <a:buChar char="–"/>
        <a:defRPr sz="2000" kern="1200">
          <a:solidFill>
            <a:schemeClr val="tx1"/>
          </a:solidFill>
          <a:latin typeface="+mn-lt"/>
          <a:ea typeface="+mn-ea"/>
          <a:cs typeface="+mn-cs"/>
        </a:defRPr>
      </a:lvl4pPr>
      <a:lvl5pPr marL="2057298" indent="-228589" algn="l" rtl="0" eaLnBrk="0" fontAlgn="base" hangingPunct="0">
        <a:spcBef>
          <a:spcPct val="20000"/>
        </a:spcBef>
        <a:spcAft>
          <a:spcPct val="0"/>
        </a:spcAft>
        <a:buChar char="»"/>
        <a:defRPr sz="20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18.xml"/><Relationship Id="rId5" Type="http://schemas.openxmlformats.org/officeDocument/2006/relationships/image" Target="../media/image5.jpeg"/><Relationship Id="rId4" Type="http://schemas.openxmlformats.org/officeDocument/2006/relationships/image" Target="../media/image4.jpe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4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3.xml"/><Relationship Id="rId1" Type="http://schemas.openxmlformats.org/officeDocument/2006/relationships/slideLayout" Target="../slideLayouts/slideLayout4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9.png"/><Relationship Id="rId5" Type="http://schemas.openxmlformats.org/officeDocument/2006/relationships/image" Target="../media/image8.wmf"/><Relationship Id="rId4" Type="http://schemas.openxmlformats.org/officeDocument/2006/relationships/oleObject" Target="../embeddings/oleObject1.bin"/></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2.xml"/><Relationship Id="rId1" Type="http://schemas.openxmlformats.org/officeDocument/2006/relationships/slideLayout" Target="../slideLayouts/slideLayout18.xml"/><Relationship Id="rId5" Type="http://schemas.openxmlformats.org/officeDocument/2006/relationships/image" Target="../media/image12.pn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23.xml"/><Relationship Id="rId1" Type="http://schemas.openxmlformats.org/officeDocument/2006/relationships/vmlDrawing" Target="../drawings/vmlDrawing2.vml"/><Relationship Id="rId5" Type="http://schemas.openxmlformats.org/officeDocument/2006/relationships/image" Target="../media/image13.wmf"/><Relationship Id="rId4" Type="http://schemas.openxmlformats.org/officeDocument/2006/relationships/oleObject" Target="../embeddings/oleObject2.bin"/></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oleObject" Target="../embeddings/oleObject3.bin"/></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4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3" Type="http://schemas.openxmlformats.org/officeDocument/2006/relationships/image" Target="../media/image15.svg"/><Relationship Id="rId7" Type="http://schemas.openxmlformats.org/officeDocument/2006/relationships/image" Target="../media/image19.svg"/><Relationship Id="rId2" Type="http://schemas.openxmlformats.org/officeDocument/2006/relationships/image" Target="../media/image14.png"/><Relationship Id="rId1" Type="http://schemas.openxmlformats.org/officeDocument/2006/relationships/slideLayout" Target="../slideLayouts/slideLayout18.xml"/><Relationship Id="rId6" Type="http://schemas.openxmlformats.org/officeDocument/2006/relationships/image" Target="../media/image18.png"/><Relationship Id="rId5" Type="http://schemas.openxmlformats.org/officeDocument/2006/relationships/image" Target="../media/image17.svg"/><Relationship Id="rId4" Type="http://schemas.openxmlformats.org/officeDocument/2006/relationships/image" Target="../media/image16.png"/></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0.xml"/><Relationship Id="rId1" Type="http://schemas.openxmlformats.org/officeDocument/2006/relationships/slideLayout" Target="../slideLayouts/slideLayout6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93253" y="672197"/>
            <a:ext cx="9144000" cy="2387600"/>
          </a:xfrm>
        </p:spPr>
        <p:txBody>
          <a:bodyPr/>
          <a:lstStyle/>
          <a:p>
            <a:r>
              <a:rPr lang="en-US" dirty="0"/>
              <a:t>Impresa 2</a:t>
            </a:r>
          </a:p>
        </p:txBody>
      </p:sp>
      <p:sp>
        <p:nvSpPr>
          <p:cNvPr id="4" name="Text Box 7"/>
          <p:cNvSpPr txBox="1">
            <a:spLocks noGrp="1" noChangeArrowheads="1"/>
          </p:cNvSpPr>
          <p:nvPr>
            <p:ph type="subTitle" idx="1"/>
          </p:nvPr>
        </p:nvSpPr>
        <p:spPr bwMode="auto">
          <a:xfrm>
            <a:off x="1130107" y="4206951"/>
            <a:ext cx="3829895" cy="1421928"/>
          </a:xfrm>
          <a:prstGeom prst="rect">
            <a:avLst/>
          </a:prstGeom>
          <a:solidFill>
            <a:schemeClr val="accent2">
              <a:lumMod val="60000"/>
              <a:lumOff val="40000"/>
              <a:alpha val="47000"/>
            </a:schemeClr>
          </a:solidFill>
          <a:ln>
            <a:noFill/>
          </a:ln>
          <a:effec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algn="l" eaLnBrk="1" hangingPunct="1">
              <a:spcBef>
                <a:spcPct val="0"/>
              </a:spcBef>
              <a:buClrTx/>
              <a:buSzTx/>
              <a:buFontTx/>
              <a:buNone/>
            </a:pPr>
            <a:r>
              <a:rPr lang="it-IT" altLang="en-US" sz="2400" dirty="0">
                <a:latin typeface="Times New Roman" panose="02020603050405020304" pitchFamily="18" charset="0"/>
              </a:rPr>
              <a:t>ARGOMENTI TRATTATI:</a:t>
            </a:r>
          </a:p>
          <a:p>
            <a:pPr algn="l" eaLnBrk="1" hangingPunct="1">
              <a:spcBef>
                <a:spcPct val="0"/>
              </a:spcBef>
              <a:buClrTx/>
              <a:buSzTx/>
              <a:buFontTx/>
              <a:buChar char="-"/>
            </a:pPr>
            <a:r>
              <a:rPr lang="it-IT" altLang="en-US" sz="2400" dirty="0">
                <a:latin typeface="Times New Roman" panose="02020603050405020304" pitchFamily="18" charset="0"/>
              </a:rPr>
              <a:t> Monopolio</a:t>
            </a:r>
          </a:p>
          <a:p>
            <a:pPr algn="l" eaLnBrk="1" hangingPunct="1">
              <a:spcBef>
                <a:spcPct val="0"/>
              </a:spcBef>
              <a:buClrTx/>
              <a:buSzTx/>
              <a:buFontTx/>
              <a:buChar char="-"/>
            </a:pPr>
            <a:r>
              <a:rPr lang="it-IT" altLang="en-US" sz="2400" dirty="0">
                <a:latin typeface="Times New Roman" panose="02020603050405020304" pitchFamily="18" charset="0"/>
              </a:rPr>
              <a:t> Concorrenza monopolistica </a:t>
            </a:r>
          </a:p>
          <a:p>
            <a:pPr algn="l" eaLnBrk="1" hangingPunct="1">
              <a:spcBef>
                <a:spcPct val="0"/>
              </a:spcBef>
              <a:buClrTx/>
              <a:buSzTx/>
              <a:buFontTx/>
              <a:buChar char="-"/>
            </a:pPr>
            <a:r>
              <a:rPr lang="it-IT" altLang="en-US" sz="2400" dirty="0">
                <a:latin typeface="Times New Roman" panose="02020603050405020304" pitchFamily="18" charset="0"/>
              </a:rPr>
              <a:t> Oligopolio</a:t>
            </a:r>
          </a:p>
        </p:txBody>
      </p:sp>
    </p:spTree>
    <p:extLst>
      <p:ext uri="{BB962C8B-B14F-4D97-AF65-F5344CB8AC3E}">
        <p14:creationId xmlns:p14="http://schemas.microsoft.com/office/powerpoint/2010/main" val="2294851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9026" name="Picture 2" descr="Cw_f11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666026"/>
            <a:ext cx="10828277" cy="5483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027" name="Text Box 3"/>
          <p:cNvSpPr txBox="1">
            <a:spLocks noChangeArrowheads="1"/>
          </p:cNvSpPr>
          <p:nvPr/>
        </p:nvSpPr>
        <p:spPr bwMode="auto">
          <a:xfrm>
            <a:off x="6672269" y="1268415"/>
            <a:ext cx="141045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buFontTx/>
              <a:buNone/>
            </a:pPr>
            <a:r>
              <a:rPr lang="it-IT" altLang="en-US" sz="1600">
                <a:solidFill>
                  <a:srgbClr val="000000"/>
                </a:solidFill>
                <a:latin typeface="Times New Roman" panose="02020603050405020304" pitchFamily="18" charset="0"/>
              </a:rPr>
              <a:t>Effetto prezzo:</a:t>
            </a:r>
          </a:p>
        </p:txBody>
      </p:sp>
      <p:sp>
        <p:nvSpPr>
          <p:cNvPr id="129028" name="Text Box 4"/>
          <p:cNvSpPr txBox="1">
            <a:spLocks noChangeArrowheads="1"/>
          </p:cNvSpPr>
          <p:nvPr/>
        </p:nvSpPr>
        <p:spPr bwMode="auto">
          <a:xfrm>
            <a:off x="7896229" y="1916115"/>
            <a:ext cx="138800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buFontTx/>
              <a:buNone/>
            </a:pPr>
            <a:r>
              <a:rPr lang="it-IT" altLang="en-US" sz="1600">
                <a:solidFill>
                  <a:srgbClr val="000000"/>
                </a:solidFill>
                <a:latin typeface="Times New Roman" panose="02020603050405020304" pitchFamily="18" charset="0"/>
              </a:rPr>
              <a:t>Effetto output:</a:t>
            </a:r>
          </a:p>
        </p:txBody>
      </p:sp>
      <p:sp>
        <p:nvSpPr>
          <p:cNvPr id="2" name="Rettangolo 1"/>
          <p:cNvSpPr/>
          <p:nvPr/>
        </p:nvSpPr>
        <p:spPr bwMode="auto">
          <a:xfrm>
            <a:off x="4486277" y="561976"/>
            <a:ext cx="7267575" cy="5800725"/>
          </a:xfrm>
          <a:prstGeom prst="rect">
            <a:avLst/>
          </a:prstGeom>
          <a:solidFill>
            <a:schemeClr val="bg1"/>
          </a:solidFill>
          <a:ln w="12700"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defTabSz="914377" eaLnBrk="0" fontAlgn="base" hangingPunct="0">
              <a:spcBef>
                <a:spcPct val="0"/>
              </a:spcBef>
              <a:spcAft>
                <a:spcPct val="0"/>
              </a:spcAft>
            </a:pPr>
            <a:endParaRPr lang="it-IT" sz="2400">
              <a:latin typeface="Times New Roman" panose="02020603050405020304" pitchFamily="18" charset="0"/>
            </a:endParaRPr>
          </a:p>
        </p:txBody>
      </p:sp>
      <p:sp>
        <p:nvSpPr>
          <p:cNvPr id="3" name="Rettangolo 2"/>
          <p:cNvSpPr/>
          <p:nvPr/>
        </p:nvSpPr>
        <p:spPr bwMode="auto">
          <a:xfrm>
            <a:off x="11479533" y="1743075"/>
            <a:ext cx="45719" cy="57151"/>
          </a:xfrm>
          <a:prstGeom prst="rect">
            <a:avLst/>
          </a:prstGeom>
          <a:solidFill>
            <a:schemeClr val="accent1"/>
          </a:solidFill>
          <a:ln w="1270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defTabSz="914377" eaLnBrk="0" fontAlgn="base" hangingPunct="0">
              <a:spcBef>
                <a:spcPct val="0"/>
              </a:spcBef>
              <a:spcAft>
                <a:spcPct val="0"/>
              </a:spcAft>
            </a:pPr>
            <a:endParaRPr lang="it-IT" sz="2400">
              <a:latin typeface="Times New Roman" panose="02020603050405020304" pitchFamily="18" charset="0"/>
            </a:endParaRPr>
          </a:p>
        </p:txBody>
      </p:sp>
      <p:sp>
        <p:nvSpPr>
          <p:cNvPr id="4" name="CasellaDiTesto 3">
            <a:extLst>
              <a:ext uri="{FF2B5EF4-FFF2-40B4-BE49-F238E27FC236}">
                <a16:creationId xmlns:a16="http://schemas.microsoft.com/office/drawing/2014/main" id="{ED7D37DD-F248-4DAF-8241-366B7029A10D}"/>
              </a:ext>
            </a:extLst>
          </p:cNvPr>
          <p:cNvSpPr txBox="1"/>
          <p:nvPr/>
        </p:nvSpPr>
        <p:spPr>
          <a:xfrm>
            <a:off x="2823213" y="389160"/>
            <a:ext cx="6545574" cy="646331"/>
          </a:xfrm>
          <a:prstGeom prst="rect">
            <a:avLst/>
          </a:prstGeom>
          <a:noFill/>
        </p:spPr>
        <p:txBody>
          <a:bodyPr wrap="none" rtlCol="0">
            <a:spAutoFit/>
          </a:bodyPr>
          <a:lstStyle/>
          <a:p>
            <a:r>
              <a:rPr lang="it-IT" sz="3600" dirty="0"/>
              <a:t>A che prezzo vendere un libro?</a:t>
            </a:r>
          </a:p>
        </p:txBody>
      </p:sp>
    </p:spTree>
    <p:extLst>
      <p:ext uri="{BB962C8B-B14F-4D97-AF65-F5344CB8AC3E}">
        <p14:creationId xmlns:p14="http://schemas.microsoft.com/office/powerpoint/2010/main" val="1653771858"/>
      </p:ext>
    </p:extLst>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2057400" y="304800"/>
            <a:ext cx="8458200" cy="11430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a:t>La domanda ed il RM in caso di monopolio</a:t>
            </a:r>
          </a:p>
        </p:txBody>
      </p:sp>
      <p:sp>
        <p:nvSpPr>
          <p:cNvPr id="131075" name="Line 3"/>
          <p:cNvSpPr>
            <a:spLocks noChangeShapeType="1"/>
          </p:cNvSpPr>
          <p:nvPr/>
        </p:nvSpPr>
        <p:spPr bwMode="auto">
          <a:xfrm>
            <a:off x="3138495" y="1717678"/>
            <a:ext cx="1587" cy="4897439"/>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31076" name="Rectangle 4"/>
          <p:cNvSpPr>
            <a:spLocks noChangeArrowheads="1"/>
          </p:cNvSpPr>
          <p:nvPr/>
        </p:nvSpPr>
        <p:spPr bwMode="auto">
          <a:xfrm>
            <a:off x="8800208" y="5181897"/>
            <a:ext cx="87203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8488">
              <a:spcBef>
                <a:spcPct val="20000"/>
              </a:spcBef>
              <a:buChar char="•"/>
              <a:defRPr sz="3200">
                <a:solidFill>
                  <a:schemeClr val="tx1"/>
                </a:solidFill>
                <a:latin typeface="Times New Roman" panose="02020603050405020304" pitchFamily="18" charset="0"/>
              </a:defRPr>
            </a:lvl1pPr>
            <a:lvl2pPr marL="742950" indent="-285750" defTabSz="598488">
              <a:spcBef>
                <a:spcPct val="20000"/>
              </a:spcBef>
              <a:buChar char="–"/>
              <a:defRPr sz="2800">
                <a:solidFill>
                  <a:schemeClr val="tx1"/>
                </a:solidFill>
                <a:latin typeface="Times New Roman" panose="02020603050405020304" pitchFamily="18" charset="0"/>
              </a:defRPr>
            </a:lvl2pPr>
            <a:lvl3pPr marL="1143000" indent="-228600" defTabSz="598488">
              <a:spcBef>
                <a:spcPct val="20000"/>
              </a:spcBef>
              <a:buChar char="•"/>
              <a:defRPr sz="2400">
                <a:solidFill>
                  <a:schemeClr val="tx1"/>
                </a:solidFill>
                <a:latin typeface="Times New Roman" panose="02020603050405020304" pitchFamily="18" charset="0"/>
              </a:defRPr>
            </a:lvl3pPr>
            <a:lvl4pPr marL="1600200" indent="-228600" defTabSz="598488">
              <a:spcBef>
                <a:spcPct val="20000"/>
              </a:spcBef>
              <a:buChar char="–"/>
              <a:defRPr sz="2000">
                <a:solidFill>
                  <a:schemeClr val="tx1"/>
                </a:solidFill>
                <a:latin typeface="Times New Roman" panose="02020603050405020304" pitchFamily="18" charset="0"/>
              </a:defRPr>
            </a:lvl4pPr>
            <a:lvl5pPr marL="2057400" indent="-228600" defTabSz="598488">
              <a:spcBef>
                <a:spcPct val="20000"/>
              </a:spcBef>
              <a:buChar char="»"/>
              <a:defRPr sz="2000">
                <a:solidFill>
                  <a:schemeClr val="tx1"/>
                </a:solidFill>
                <a:latin typeface="Times New Roman" panose="02020603050405020304" pitchFamily="18" charset="0"/>
              </a:defRPr>
            </a:lvl5pPr>
            <a:lvl6pPr marL="25146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dirty="0">
                <a:solidFill>
                  <a:srgbClr val="000000"/>
                </a:solidFill>
                <a:latin typeface="Arial" panose="020B0604020202020204" pitchFamily="34" charset="0"/>
              </a:rPr>
              <a:t>Quantità</a:t>
            </a:r>
          </a:p>
        </p:txBody>
      </p:sp>
      <p:sp>
        <p:nvSpPr>
          <p:cNvPr id="131077" name="Rectangle 5"/>
          <p:cNvSpPr>
            <a:spLocks noChangeArrowheads="1"/>
          </p:cNvSpPr>
          <p:nvPr/>
        </p:nvSpPr>
        <p:spPr bwMode="auto">
          <a:xfrm>
            <a:off x="2209805" y="1600205"/>
            <a:ext cx="71814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8488">
              <a:spcBef>
                <a:spcPct val="20000"/>
              </a:spcBef>
              <a:buChar char="•"/>
              <a:defRPr sz="3200">
                <a:solidFill>
                  <a:schemeClr val="tx1"/>
                </a:solidFill>
                <a:latin typeface="Times New Roman" panose="02020603050405020304" pitchFamily="18" charset="0"/>
              </a:defRPr>
            </a:lvl1pPr>
            <a:lvl2pPr marL="742950" indent="-285750" defTabSz="598488">
              <a:spcBef>
                <a:spcPct val="20000"/>
              </a:spcBef>
              <a:buChar char="–"/>
              <a:defRPr sz="2800">
                <a:solidFill>
                  <a:schemeClr val="tx1"/>
                </a:solidFill>
                <a:latin typeface="Times New Roman" panose="02020603050405020304" pitchFamily="18" charset="0"/>
              </a:defRPr>
            </a:lvl2pPr>
            <a:lvl3pPr marL="1143000" indent="-228600" defTabSz="598488">
              <a:spcBef>
                <a:spcPct val="20000"/>
              </a:spcBef>
              <a:buChar char="•"/>
              <a:defRPr sz="2400">
                <a:solidFill>
                  <a:schemeClr val="tx1"/>
                </a:solidFill>
                <a:latin typeface="Times New Roman" panose="02020603050405020304" pitchFamily="18" charset="0"/>
              </a:defRPr>
            </a:lvl3pPr>
            <a:lvl4pPr marL="1600200" indent="-228600" defTabSz="598488">
              <a:spcBef>
                <a:spcPct val="20000"/>
              </a:spcBef>
              <a:buChar char="–"/>
              <a:defRPr sz="2000">
                <a:solidFill>
                  <a:schemeClr val="tx1"/>
                </a:solidFill>
                <a:latin typeface="Times New Roman" panose="02020603050405020304" pitchFamily="18" charset="0"/>
              </a:defRPr>
            </a:lvl4pPr>
            <a:lvl5pPr marL="2057400" indent="-228600" defTabSz="598488">
              <a:spcBef>
                <a:spcPct val="20000"/>
              </a:spcBef>
              <a:buChar char="»"/>
              <a:defRPr sz="2000">
                <a:solidFill>
                  <a:schemeClr val="tx1"/>
                </a:solidFill>
                <a:latin typeface="Times New Roman" panose="02020603050405020304" pitchFamily="18" charset="0"/>
              </a:defRPr>
            </a:lvl5pPr>
            <a:lvl6pPr marL="25146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a:solidFill>
                  <a:srgbClr val="000000"/>
                </a:solidFill>
                <a:latin typeface="Arial" panose="020B0604020202020204" pitchFamily="34" charset="0"/>
              </a:rPr>
              <a:t>Prezzo</a:t>
            </a:r>
          </a:p>
        </p:txBody>
      </p:sp>
      <p:sp>
        <p:nvSpPr>
          <p:cNvPr id="131078" name="Rectangle 6"/>
          <p:cNvSpPr>
            <a:spLocks noChangeArrowheads="1"/>
          </p:cNvSpPr>
          <p:nvPr/>
        </p:nvSpPr>
        <p:spPr bwMode="auto">
          <a:xfrm>
            <a:off x="2716217" y="1998670"/>
            <a:ext cx="38472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8488">
              <a:spcBef>
                <a:spcPct val="20000"/>
              </a:spcBef>
              <a:buChar char="•"/>
              <a:defRPr sz="3200">
                <a:solidFill>
                  <a:schemeClr val="tx1"/>
                </a:solidFill>
                <a:latin typeface="Times New Roman" panose="02020603050405020304" pitchFamily="18" charset="0"/>
              </a:defRPr>
            </a:lvl1pPr>
            <a:lvl2pPr marL="742950" indent="-285750" defTabSz="598488">
              <a:spcBef>
                <a:spcPct val="20000"/>
              </a:spcBef>
              <a:buChar char="–"/>
              <a:defRPr sz="2800">
                <a:solidFill>
                  <a:schemeClr val="tx1"/>
                </a:solidFill>
                <a:latin typeface="Times New Roman" panose="02020603050405020304" pitchFamily="18" charset="0"/>
              </a:defRPr>
            </a:lvl2pPr>
            <a:lvl3pPr marL="1143000" indent="-228600" defTabSz="598488">
              <a:spcBef>
                <a:spcPct val="20000"/>
              </a:spcBef>
              <a:buChar char="•"/>
              <a:defRPr sz="2400">
                <a:solidFill>
                  <a:schemeClr val="tx1"/>
                </a:solidFill>
                <a:latin typeface="Times New Roman" panose="02020603050405020304" pitchFamily="18" charset="0"/>
              </a:defRPr>
            </a:lvl3pPr>
            <a:lvl4pPr marL="1600200" indent="-228600" defTabSz="598488">
              <a:spcBef>
                <a:spcPct val="20000"/>
              </a:spcBef>
              <a:buChar char="–"/>
              <a:defRPr sz="2000">
                <a:solidFill>
                  <a:schemeClr val="tx1"/>
                </a:solidFill>
                <a:latin typeface="Times New Roman" panose="02020603050405020304" pitchFamily="18" charset="0"/>
              </a:defRPr>
            </a:lvl4pPr>
            <a:lvl5pPr marL="2057400" indent="-228600" defTabSz="598488">
              <a:spcBef>
                <a:spcPct val="20000"/>
              </a:spcBef>
              <a:buChar char="»"/>
              <a:defRPr sz="2000">
                <a:solidFill>
                  <a:schemeClr val="tx1"/>
                </a:solidFill>
                <a:latin typeface="Times New Roman" panose="02020603050405020304" pitchFamily="18" charset="0"/>
              </a:defRPr>
            </a:lvl5pPr>
            <a:lvl6pPr marL="25146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€20</a:t>
            </a:r>
          </a:p>
        </p:txBody>
      </p:sp>
      <p:sp>
        <p:nvSpPr>
          <p:cNvPr id="131079" name="Rectangle 17"/>
          <p:cNvSpPr>
            <a:spLocks noChangeArrowheads="1"/>
          </p:cNvSpPr>
          <p:nvPr/>
        </p:nvSpPr>
        <p:spPr bwMode="auto">
          <a:xfrm>
            <a:off x="2949309" y="4994781"/>
            <a:ext cx="12824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8488">
              <a:spcBef>
                <a:spcPct val="20000"/>
              </a:spcBef>
              <a:buChar char="•"/>
              <a:defRPr sz="3200">
                <a:solidFill>
                  <a:schemeClr val="tx1"/>
                </a:solidFill>
                <a:latin typeface="Times New Roman" panose="02020603050405020304" pitchFamily="18" charset="0"/>
              </a:defRPr>
            </a:lvl1pPr>
            <a:lvl2pPr marL="742950" indent="-285750" defTabSz="598488">
              <a:spcBef>
                <a:spcPct val="20000"/>
              </a:spcBef>
              <a:buChar char="–"/>
              <a:defRPr sz="2800">
                <a:solidFill>
                  <a:schemeClr val="tx1"/>
                </a:solidFill>
                <a:latin typeface="Times New Roman" panose="02020603050405020304" pitchFamily="18" charset="0"/>
              </a:defRPr>
            </a:lvl2pPr>
            <a:lvl3pPr marL="1143000" indent="-228600" defTabSz="598488">
              <a:spcBef>
                <a:spcPct val="20000"/>
              </a:spcBef>
              <a:buChar char="•"/>
              <a:defRPr sz="2400">
                <a:solidFill>
                  <a:schemeClr val="tx1"/>
                </a:solidFill>
                <a:latin typeface="Times New Roman" panose="02020603050405020304" pitchFamily="18" charset="0"/>
              </a:defRPr>
            </a:lvl3pPr>
            <a:lvl4pPr marL="1600200" indent="-228600" defTabSz="598488">
              <a:spcBef>
                <a:spcPct val="20000"/>
              </a:spcBef>
              <a:buChar char="–"/>
              <a:defRPr sz="2000">
                <a:solidFill>
                  <a:schemeClr val="tx1"/>
                </a:solidFill>
                <a:latin typeface="Times New Roman" panose="02020603050405020304" pitchFamily="18" charset="0"/>
              </a:defRPr>
            </a:lvl4pPr>
            <a:lvl5pPr marL="2057400" indent="-228600" defTabSz="598488">
              <a:spcBef>
                <a:spcPct val="20000"/>
              </a:spcBef>
              <a:buChar char="»"/>
              <a:defRPr sz="2000">
                <a:solidFill>
                  <a:schemeClr val="tx1"/>
                </a:solidFill>
                <a:latin typeface="Times New Roman" panose="02020603050405020304" pitchFamily="18" charset="0"/>
              </a:defRPr>
            </a:lvl5pPr>
            <a:lvl6pPr marL="25146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dirty="0">
                <a:solidFill>
                  <a:srgbClr val="000000"/>
                </a:solidFill>
                <a:latin typeface="Arial" panose="020B0604020202020204" pitchFamily="34" charset="0"/>
              </a:rPr>
              <a:t>0</a:t>
            </a:r>
          </a:p>
        </p:txBody>
      </p:sp>
      <p:sp>
        <p:nvSpPr>
          <p:cNvPr id="131080" name="Rectangle 18"/>
          <p:cNvSpPr>
            <a:spLocks noChangeArrowheads="1"/>
          </p:cNvSpPr>
          <p:nvPr/>
        </p:nvSpPr>
        <p:spPr bwMode="auto">
          <a:xfrm>
            <a:off x="3062232" y="5591182"/>
            <a:ext cx="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8488">
              <a:spcBef>
                <a:spcPct val="20000"/>
              </a:spcBef>
              <a:buChar char="•"/>
              <a:defRPr sz="3200">
                <a:solidFill>
                  <a:schemeClr val="tx1"/>
                </a:solidFill>
                <a:latin typeface="Times New Roman" panose="02020603050405020304" pitchFamily="18" charset="0"/>
              </a:defRPr>
            </a:lvl1pPr>
            <a:lvl2pPr marL="742950" indent="-285750" defTabSz="598488">
              <a:spcBef>
                <a:spcPct val="20000"/>
              </a:spcBef>
              <a:buChar char="–"/>
              <a:defRPr sz="2800">
                <a:solidFill>
                  <a:schemeClr val="tx1"/>
                </a:solidFill>
                <a:latin typeface="Times New Roman" panose="02020603050405020304" pitchFamily="18" charset="0"/>
              </a:defRPr>
            </a:lvl2pPr>
            <a:lvl3pPr marL="1143000" indent="-228600" defTabSz="598488">
              <a:spcBef>
                <a:spcPct val="20000"/>
              </a:spcBef>
              <a:buChar char="•"/>
              <a:defRPr sz="2400">
                <a:solidFill>
                  <a:schemeClr val="tx1"/>
                </a:solidFill>
                <a:latin typeface="Times New Roman" panose="02020603050405020304" pitchFamily="18" charset="0"/>
              </a:defRPr>
            </a:lvl3pPr>
            <a:lvl4pPr marL="1600200" indent="-228600" defTabSz="598488">
              <a:spcBef>
                <a:spcPct val="20000"/>
              </a:spcBef>
              <a:buChar char="–"/>
              <a:defRPr sz="2000">
                <a:solidFill>
                  <a:schemeClr val="tx1"/>
                </a:solidFill>
                <a:latin typeface="Times New Roman" panose="02020603050405020304" pitchFamily="18" charset="0"/>
              </a:defRPr>
            </a:lvl4pPr>
            <a:lvl5pPr marL="2057400" indent="-228600" defTabSz="598488">
              <a:spcBef>
                <a:spcPct val="20000"/>
              </a:spcBef>
              <a:buChar char="»"/>
              <a:defRPr sz="2000">
                <a:solidFill>
                  <a:schemeClr val="tx1"/>
                </a:solidFill>
                <a:latin typeface="Times New Roman" panose="02020603050405020304" pitchFamily="18" charset="0"/>
              </a:defRPr>
            </a:lvl5pPr>
            <a:lvl6pPr marL="25146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eaLnBrk="0" fontAlgn="base" hangingPunct="0">
              <a:spcBef>
                <a:spcPct val="0"/>
              </a:spcBef>
              <a:spcAft>
                <a:spcPct val="0"/>
              </a:spcAft>
              <a:buFontTx/>
              <a:buNone/>
            </a:pPr>
            <a:endParaRPr lang="en-US" altLang="en-US" sz="1800" b="1">
              <a:solidFill>
                <a:srgbClr val="000000"/>
              </a:solidFill>
              <a:latin typeface="Arial" panose="020B0604020202020204" pitchFamily="34" charset="0"/>
            </a:endParaRPr>
          </a:p>
        </p:txBody>
      </p:sp>
      <p:grpSp>
        <p:nvGrpSpPr>
          <p:cNvPr id="131081" name="Group 22"/>
          <p:cNvGrpSpPr>
            <a:grpSpLocks/>
          </p:cNvGrpSpPr>
          <p:nvPr/>
        </p:nvGrpSpPr>
        <p:grpSpPr bwMode="auto">
          <a:xfrm>
            <a:off x="7619997" y="4267200"/>
            <a:ext cx="1336675" cy="681827"/>
            <a:chOff x="3870" y="2804"/>
            <a:chExt cx="842" cy="344"/>
          </a:xfrm>
        </p:grpSpPr>
        <p:sp>
          <p:nvSpPr>
            <p:cNvPr id="131116" name="Rectangle 23"/>
            <p:cNvSpPr>
              <a:spLocks noChangeArrowheads="1"/>
            </p:cNvSpPr>
            <p:nvPr/>
          </p:nvSpPr>
          <p:spPr bwMode="auto">
            <a:xfrm>
              <a:off x="3870" y="2804"/>
              <a:ext cx="842" cy="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8488">
                <a:spcBef>
                  <a:spcPct val="20000"/>
                </a:spcBef>
                <a:buChar char="•"/>
                <a:defRPr sz="3200">
                  <a:solidFill>
                    <a:schemeClr val="tx1"/>
                  </a:solidFill>
                  <a:latin typeface="Times New Roman" panose="02020603050405020304" pitchFamily="18" charset="0"/>
                </a:defRPr>
              </a:lvl1pPr>
              <a:lvl2pPr marL="742950" indent="-285750" defTabSz="598488">
                <a:spcBef>
                  <a:spcPct val="20000"/>
                </a:spcBef>
                <a:buChar char="–"/>
                <a:defRPr sz="2800">
                  <a:solidFill>
                    <a:schemeClr val="tx1"/>
                  </a:solidFill>
                  <a:latin typeface="Times New Roman" panose="02020603050405020304" pitchFamily="18" charset="0"/>
                </a:defRPr>
              </a:lvl2pPr>
              <a:lvl3pPr marL="1143000" indent="-228600" defTabSz="598488">
                <a:spcBef>
                  <a:spcPct val="20000"/>
                </a:spcBef>
                <a:buChar char="•"/>
                <a:defRPr sz="2400">
                  <a:solidFill>
                    <a:schemeClr val="tx1"/>
                  </a:solidFill>
                  <a:latin typeface="Times New Roman" panose="02020603050405020304" pitchFamily="18" charset="0"/>
                </a:defRPr>
              </a:lvl3pPr>
              <a:lvl4pPr marL="1600200" indent="-228600" defTabSz="598488">
                <a:spcBef>
                  <a:spcPct val="20000"/>
                </a:spcBef>
                <a:buChar char="–"/>
                <a:defRPr sz="2000">
                  <a:solidFill>
                    <a:schemeClr val="tx1"/>
                  </a:solidFill>
                  <a:latin typeface="Times New Roman" panose="02020603050405020304" pitchFamily="18" charset="0"/>
                </a:defRPr>
              </a:lvl4pPr>
              <a:lvl5pPr marL="2057400" indent="-228600" defTabSz="598488">
                <a:spcBef>
                  <a:spcPct val="20000"/>
                </a:spcBef>
                <a:buChar char="»"/>
                <a:defRPr sz="2000">
                  <a:solidFill>
                    <a:schemeClr val="tx1"/>
                  </a:solidFill>
                  <a:latin typeface="Times New Roman" panose="02020603050405020304" pitchFamily="18" charset="0"/>
                </a:defRPr>
              </a:lvl5pPr>
              <a:lvl6pPr marL="25146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400">
                  <a:solidFill>
                    <a:srgbClr val="000000"/>
                  </a:solidFill>
                  <a:latin typeface="Arial" panose="020B0604020202020204" pitchFamily="34" charset="0"/>
                </a:rPr>
                <a:t>Domanda</a:t>
              </a:r>
              <a:endParaRPr lang="it-IT" altLang="en-US" sz="1800">
                <a:solidFill>
                  <a:srgbClr val="000000"/>
                </a:solidFill>
                <a:latin typeface="Arial" panose="020B0604020202020204" pitchFamily="34" charset="0"/>
              </a:endParaRPr>
            </a:p>
          </p:txBody>
        </p:sp>
        <p:sp>
          <p:nvSpPr>
            <p:cNvPr id="131117" name="Rectangle 24"/>
            <p:cNvSpPr>
              <a:spLocks noChangeArrowheads="1"/>
            </p:cNvSpPr>
            <p:nvPr/>
          </p:nvSpPr>
          <p:spPr bwMode="auto">
            <a:xfrm>
              <a:off x="3870" y="2962"/>
              <a:ext cx="706" cy="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8488">
                <a:spcBef>
                  <a:spcPct val="20000"/>
                </a:spcBef>
                <a:buChar char="•"/>
                <a:defRPr sz="3200">
                  <a:solidFill>
                    <a:schemeClr val="tx1"/>
                  </a:solidFill>
                  <a:latin typeface="Times New Roman" panose="02020603050405020304" pitchFamily="18" charset="0"/>
                </a:defRPr>
              </a:lvl1pPr>
              <a:lvl2pPr marL="742950" indent="-285750" defTabSz="598488">
                <a:spcBef>
                  <a:spcPct val="20000"/>
                </a:spcBef>
                <a:buChar char="–"/>
                <a:defRPr sz="2800">
                  <a:solidFill>
                    <a:schemeClr val="tx1"/>
                  </a:solidFill>
                  <a:latin typeface="Times New Roman" panose="02020603050405020304" pitchFamily="18" charset="0"/>
                </a:defRPr>
              </a:lvl2pPr>
              <a:lvl3pPr marL="1143000" indent="-228600" defTabSz="598488">
                <a:spcBef>
                  <a:spcPct val="20000"/>
                </a:spcBef>
                <a:buChar char="•"/>
                <a:defRPr sz="2400">
                  <a:solidFill>
                    <a:schemeClr val="tx1"/>
                  </a:solidFill>
                  <a:latin typeface="Times New Roman" panose="02020603050405020304" pitchFamily="18" charset="0"/>
                </a:defRPr>
              </a:lvl3pPr>
              <a:lvl4pPr marL="1600200" indent="-228600" defTabSz="598488">
                <a:spcBef>
                  <a:spcPct val="20000"/>
                </a:spcBef>
                <a:buChar char="–"/>
                <a:defRPr sz="2000">
                  <a:solidFill>
                    <a:schemeClr val="tx1"/>
                  </a:solidFill>
                  <a:latin typeface="Times New Roman" panose="02020603050405020304" pitchFamily="18" charset="0"/>
                </a:defRPr>
              </a:lvl4pPr>
              <a:lvl5pPr marL="2057400" indent="-228600" defTabSz="598488">
                <a:spcBef>
                  <a:spcPct val="20000"/>
                </a:spcBef>
                <a:buChar char="»"/>
                <a:defRPr sz="2000">
                  <a:solidFill>
                    <a:schemeClr val="tx1"/>
                  </a:solidFill>
                  <a:latin typeface="Times New Roman" panose="02020603050405020304" pitchFamily="18" charset="0"/>
                </a:defRPr>
              </a:lvl5pPr>
              <a:lvl6pPr marL="25146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400">
                  <a:solidFill>
                    <a:srgbClr val="000000"/>
                  </a:solidFill>
                  <a:latin typeface="Arial" panose="020B0604020202020204" pitchFamily="34" charset="0"/>
                </a:rPr>
                <a:t>(= RMe)</a:t>
              </a:r>
            </a:p>
          </p:txBody>
        </p:sp>
      </p:grpSp>
      <p:sp>
        <p:nvSpPr>
          <p:cNvPr id="131091" name="Line 34"/>
          <p:cNvSpPr>
            <a:spLocks noChangeShapeType="1"/>
          </p:cNvSpPr>
          <p:nvPr/>
        </p:nvSpPr>
        <p:spPr bwMode="auto">
          <a:xfrm>
            <a:off x="3149607" y="5130800"/>
            <a:ext cx="10636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31103" name="Line 46"/>
          <p:cNvSpPr>
            <a:spLocks noChangeShapeType="1"/>
          </p:cNvSpPr>
          <p:nvPr/>
        </p:nvSpPr>
        <p:spPr bwMode="auto">
          <a:xfrm>
            <a:off x="3149607" y="5128415"/>
            <a:ext cx="6286500" cy="158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31104" name="Rectangle 47"/>
          <p:cNvSpPr>
            <a:spLocks noChangeArrowheads="1"/>
          </p:cNvSpPr>
          <p:nvPr/>
        </p:nvSpPr>
        <p:spPr bwMode="auto">
          <a:xfrm>
            <a:off x="3619565" y="5096690"/>
            <a:ext cx="12824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8488">
              <a:spcBef>
                <a:spcPct val="20000"/>
              </a:spcBef>
              <a:buChar char="•"/>
              <a:defRPr sz="3200">
                <a:solidFill>
                  <a:schemeClr val="tx1"/>
                </a:solidFill>
                <a:latin typeface="Times New Roman" panose="02020603050405020304" pitchFamily="18" charset="0"/>
              </a:defRPr>
            </a:lvl1pPr>
            <a:lvl2pPr marL="742950" indent="-285750" defTabSz="598488">
              <a:spcBef>
                <a:spcPct val="20000"/>
              </a:spcBef>
              <a:buChar char="–"/>
              <a:defRPr sz="2800">
                <a:solidFill>
                  <a:schemeClr val="tx1"/>
                </a:solidFill>
                <a:latin typeface="Times New Roman" panose="02020603050405020304" pitchFamily="18" charset="0"/>
              </a:defRPr>
            </a:lvl2pPr>
            <a:lvl3pPr marL="1143000" indent="-228600" defTabSz="598488">
              <a:spcBef>
                <a:spcPct val="20000"/>
              </a:spcBef>
              <a:buChar char="•"/>
              <a:defRPr sz="2400">
                <a:solidFill>
                  <a:schemeClr val="tx1"/>
                </a:solidFill>
                <a:latin typeface="Times New Roman" panose="02020603050405020304" pitchFamily="18" charset="0"/>
              </a:defRPr>
            </a:lvl3pPr>
            <a:lvl4pPr marL="1600200" indent="-228600" defTabSz="598488">
              <a:spcBef>
                <a:spcPct val="20000"/>
              </a:spcBef>
              <a:buChar char="–"/>
              <a:defRPr sz="2000">
                <a:solidFill>
                  <a:schemeClr val="tx1"/>
                </a:solidFill>
                <a:latin typeface="Times New Roman" panose="02020603050405020304" pitchFamily="18" charset="0"/>
              </a:defRPr>
            </a:lvl4pPr>
            <a:lvl5pPr marL="2057400" indent="-228600" defTabSz="598488">
              <a:spcBef>
                <a:spcPct val="20000"/>
              </a:spcBef>
              <a:buChar char="»"/>
              <a:defRPr sz="2000">
                <a:solidFill>
                  <a:schemeClr val="tx1"/>
                </a:solidFill>
                <a:latin typeface="Times New Roman" panose="02020603050405020304" pitchFamily="18" charset="0"/>
              </a:defRPr>
            </a:lvl5pPr>
            <a:lvl6pPr marL="25146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dirty="0">
                <a:solidFill>
                  <a:srgbClr val="000000"/>
                </a:solidFill>
                <a:latin typeface="Arial" panose="020B0604020202020204" pitchFamily="34" charset="0"/>
              </a:rPr>
              <a:t>1</a:t>
            </a:r>
          </a:p>
        </p:txBody>
      </p:sp>
      <p:sp>
        <p:nvSpPr>
          <p:cNvPr id="131105" name="Rectangle 48"/>
          <p:cNvSpPr>
            <a:spLocks noChangeArrowheads="1"/>
          </p:cNvSpPr>
          <p:nvPr/>
        </p:nvSpPr>
        <p:spPr bwMode="auto">
          <a:xfrm>
            <a:off x="4034435" y="5096690"/>
            <a:ext cx="12824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8488">
              <a:spcBef>
                <a:spcPct val="20000"/>
              </a:spcBef>
              <a:buChar char="•"/>
              <a:defRPr sz="3200">
                <a:solidFill>
                  <a:schemeClr val="tx1"/>
                </a:solidFill>
                <a:latin typeface="Times New Roman" panose="02020603050405020304" pitchFamily="18" charset="0"/>
              </a:defRPr>
            </a:lvl1pPr>
            <a:lvl2pPr marL="742950" indent="-285750" defTabSz="598488">
              <a:spcBef>
                <a:spcPct val="20000"/>
              </a:spcBef>
              <a:buChar char="–"/>
              <a:defRPr sz="2800">
                <a:solidFill>
                  <a:schemeClr val="tx1"/>
                </a:solidFill>
                <a:latin typeface="Times New Roman" panose="02020603050405020304" pitchFamily="18" charset="0"/>
              </a:defRPr>
            </a:lvl2pPr>
            <a:lvl3pPr marL="1143000" indent="-228600" defTabSz="598488">
              <a:spcBef>
                <a:spcPct val="20000"/>
              </a:spcBef>
              <a:buChar char="•"/>
              <a:defRPr sz="2400">
                <a:solidFill>
                  <a:schemeClr val="tx1"/>
                </a:solidFill>
                <a:latin typeface="Times New Roman" panose="02020603050405020304" pitchFamily="18" charset="0"/>
              </a:defRPr>
            </a:lvl3pPr>
            <a:lvl4pPr marL="1600200" indent="-228600" defTabSz="598488">
              <a:spcBef>
                <a:spcPct val="20000"/>
              </a:spcBef>
              <a:buChar char="–"/>
              <a:defRPr sz="2000">
                <a:solidFill>
                  <a:schemeClr val="tx1"/>
                </a:solidFill>
                <a:latin typeface="Times New Roman" panose="02020603050405020304" pitchFamily="18" charset="0"/>
              </a:defRPr>
            </a:lvl4pPr>
            <a:lvl5pPr marL="2057400" indent="-228600" defTabSz="598488">
              <a:spcBef>
                <a:spcPct val="20000"/>
              </a:spcBef>
              <a:buChar char="»"/>
              <a:defRPr sz="2000">
                <a:solidFill>
                  <a:schemeClr val="tx1"/>
                </a:solidFill>
                <a:latin typeface="Times New Roman" panose="02020603050405020304" pitchFamily="18" charset="0"/>
              </a:defRPr>
            </a:lvl5pPr>
            <a:lvl6pPr marL="25146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dirty="0">
                <a:solidFill>
                  <a:srgbClr val="000000"/>
                </a:solidFill>
                <a:latin typeface="Arial" panose="020B0604020202020204" pitchFamily="34" charset="0"/>
              </a:rPr>
              <a:t>2</a:t>
            </a:r>
          </a:p>
        </p:txBody>
      </p:sp>
      <p:sp>
        <p:nvSpPr>
          <p:cNvPr id="131106" name="Rectangle 49"/>
          <p:cNvSpPr>
            <a:spLocks noChangeArrowheads="1"/>
          </p:cNvSpPr>
          <p:nvPr/>
        </p:nvSpPr>
        <p:spPr bwMode="auto">
          <a:xfrm>
            <a:off x="4533141" y="5090733"/>
            <a:ext cx="12824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8488">
              <a:spcBef>
                <a:spcPct val="20000"/>
              </a:spcBef>
              <a:buChar char="•"/>
              <a:defRPr sz="3200">
                <a:solidFill>
                  <a:schemeClr val="tx1"/>
                </a:solidFill>
                <a:latin typeface="Times New Roman" panose="02020603050405020304" pitchFamily="18" charset="0"/>
              </a:defRPr>
            </a:lvl1pPr>
            <a:lvl2pPr marL="742950" indent="-285750" defTabSz="598488">
              <a:spcBef>
                <a:spcPct val="20000"/>
              </a:spcBef>
              <a:buChar char="–"/>
              <a:defRPr sz="2800">
                <a:solidFill>
                  <a:schemeClr val="tx1"/>
                </a:solidFill>
                <a:latin typeface="Times New Roman" panose="02020603050405020304" pitchFamily="18" charset="0"/>
              </a:defRPr>
            </a:lvl2pPr>
            <a:lvl3pPr marL="1143000" indent="-228600" defTabSz="598488">
              <a:spcBef>
                <a:spcPct val="20000"/>
              </a:spcBef>
              <a:buChar char="•"/>
              <a:defRPr sz="2400">
                <a:solidFill>
                  <a:schemeClr val="tx1"/>
                </a:solidFill>
                <a:latin typeface="Times New Roman" panose="02020603050405020304" pitchFamily="18" charset="0"/>
              </a:defRPr>
            </a:lvl3pPr>
            <a:lvl4pPr marL="1600200" indent="-228600" defTabSz="598488">
              <a:spcBef>
                <a:spcPct val="20000"/>
              </a:spcBef>
              <a:buChar char="–"/>
              <a:defRPr sz="2000">
                <a:solidFill>
                  <a:schemeClr val="tx1"/>
                </a:solidFill>
                <a:latin typeface="Times New Roman" panose="02020603050405020304" pitchFamily="18" charset="0"/>
              </a:defRPr>
            </a:lvl4pPr>
            <a:lvl5pPr marL="2057400" indent="-228600" defTabSz="598488">
              <a:spcBef>
                <a:spcPct val="20000"/>
              </a:spcBef>
              <a:buChar char="»"/>
              <a:defRPr sz="2000">
                <a:solidFill>
                  <a:schemeClr val="tx1"/>
                </a:solidFill>
                <a:latin typeface="Times New Roman" panose="02020603050405020304" pitchFamily="18" charset="0"/>
              </a:defRPr>
            </a:lvl5pPr>
            <a:lvl6pPr marL="25146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dirty="0">
                <a:solidFill>
                  <a:srgbClr val="000000"/>
                </a:solidFill>
                <a:latin typeface="Arial" panose="020B0604020202020204" pitchFamily="34" charset="0"/>
              </a:rPr>
              <a:t>3</a:t>
            </a:r>
          </a:p>
        </p:txBody>
      </p:sp>
      <p:sp>
        <p:nvSpPr>
          <p:cNvPr id="131107" name="Rectangle 50"/>
          <p:cNvSpPr>
            <a:spLocks noChangeArrowheads="1"/>
          </p:cNvSpPr>
          <p:nvPr/>
        </p:nvSpPr>
        <p:spPr bwMode="auto">
          <a:xfrm>
            <a:off x="5093741" y="5090733"/>
            <a:ext cx="12824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8488">
              <a:spcBef>
                <a:spcPct val="20000"/>
              </a:spcBef>
              <a:buChar char="•"/>
              <a:defRPr sz="3200">
                <a:solidFill>
                  <a:schemeClr val="tx1"/>
                </a:solidFill>
                <a:latin typeface="Times New Roman" panose="02020603050405020304" pitchFamily="18" charset="0"/>
              </a:defRPr>
            </a:lvl1pPr>
            <a:lvl2pPr marL="742950" indent="-285750" defTabSz="598488">
              <a:spcBef>
                <a:spcPct val="20000"/>
              </a:spcBef>
              <a:buChar char="–"/>
              <a:defRPr sz="2800">
                <a:solidFill>
                  <a:schemeClr val="tx1"/>
                </a:solidFill>
                <a:latin typeface="Times New Roman" panose="02020603050405020304" pitchFamily="18" charset="0"/>
              </a:defRPr>
            </a:lvl2pPr>
            <a:lvl3pPr marL="1143000" indent="-228600" defTabSz="598488">
              <a:spcBef>
                <a:spcPct val="20000"/>
              </a:spcBef>
              <a:buChar char="•"/>
              <a:defRPr sz="2400">
                <a:solidFill>
                  <a:schemeClr val="tx1"/>
                </a:solidFill>
                <a:latin typeface="Times New Roman" panose="02020603050405020304" pitchFamily="18" charset="0"/>
              </a:defRPr>
            </a:lvl3pPr>
            <a:lvl4pPr marL="1600200" indent="-228600" defTabSz="598488">
              <a:spcBef>
                <a:spcPct val="20000"/>
              </a:spcBef>
              <a:buChar char="–"/>
              <a:defRPr sz="2000">
                <a:solidFill>
                  <a:schemeClr val="tx1"/>
                </a:solidFill>
                <a:latin typeface="Times New Roman" panose="02020603050405020304" pitchFamily="18" charset="0"/>
              </a:defRPr>
            </a:lvl4pPr>
            <a:lvl5pPr marL="2057400" indent="-228600" defTabSz="598488">
              <a:spcBef>
                <a:spcPct val="20000"/>
              </a:spcBef>
              <a:buChar char="»"/>
              <a:defRPr sz="2000">
                <a:solidFill>
                  <a:schemeClr val="tx1"/>
                </a:solidFill>
                <a:latin typeface="Times New Roman" panose="02020603050405020304" pitchFamily="18" charset="0"/>
              </a:defRPr>
            </a:lvl5pPr>
            <a:lvl6pPr marL="25146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dirty="0">
                <a:solidFill>
                  <a:srgbClr val="000000"/>
                </a:solidFill>
                <a:latin typeface="Arial" panose="020B0604020202020204" pitchFamily="34" charset="0"/>
              </a:rPr>
              <a:t>4</a:t>
            </a:r>
          </a:p>
        </p:txBody>
      </p:sp>
      <p:sp>
        <p:nvSpPr>
          <p:cNvPr id="131108" name="Rectangle 51"/>
          <p:cNvSpPr>
            <a:spLocks noChangeArrowheads="1"/>
          </p:cNvSpPr>
          <p:nvPr/>
        </p:nvSpPr>
        <p:spPr bwMode="auto">
          <a:xfrm>
            <a:off x="5645785" y="5087305"/>
            <a:ext cx="12824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8488">
              <a:spcBef>
                <a:spcPct val="20000"/>
              </a:spcBef>
              <a:buChar char="•"/>
              <a:defRPr sz="3200">
                <a:solidFill>
                  <a:schemeClr val="tx1"/>
                </a:solidFill>
                <a:latin typeface="Times New Roman" panose="02020603050405020304" pitchFamily="18" charset="0"/>
              </a:defRPr>
            </a:lvl1pPr>
            <a:lvl2pPr marL="742950" indent="-285750" defTabSz="598488">
              <a:spcBef>
                <a:spcPct val="20000"/>
              </a:spcBef>
              <a:buChar char="–"/>
              <a:defRPr sz="2800">
                <a:solidFill>
                  <a:schemeClr val="tx1"/>
                </a:solidFill>
                <a:latin typeface="Times New Roman" panose="02020603050405020304" pitchFamily="18" charset="0"/>
              </a:defRPr>
            </a:lvl2pPr>
            <a:lvl3pPr marL="1143000" indent="-228600" defTabSz="598488">
              <a:spcBef>
                <a:spcPct val="20000"/>
              </a:spcBef>
              <a:buChar char="•"/>
              <a:defRPr sz="2400">
                <a:solidFill>
                  <a:schemeClr val="tx1"/>
                </a:solidFill>
                <a:latin typeface="Times New Roman" panose="02020603050405020304" pitchFamily="18" charset="0"/>
              </a:defRPr>
            </a:lvl3pPr>
            <a:lvl4pPr marL="1600200" indent="-228600" defTabSz="598488">
              <a:spcBef>
                <a:spcPct val="20000"/>
              </a:spcBef>
              <a:buChar char="–"/>
              <a:defRPr sz="2000">
                <a:solidFill>
                  <a:schemeClr val="tx1"/>
                </a:solidFill>
                <a:latin typeface="Times New Roman" panose="02020603050405020304" pitchFamily="18" charset="0"/>
              </a:defRPr>
            </a:lvl4pPr>
            <a:lvl5pPr marL="2057400" indent="-228600" defTabSz="598488">
              <a:spcBef>
                <a:spcPct val="20000"/>
              </a:spcBef>
              <a:buChar char="»"/>
              <a:defRPr sz="2000">
                <a:solidFill>
                  <a:schemeClr val="tx1"/>
                </a:solidFill>
                <a:latin typeface="Times New Roman" panose="02020603050405020304" pitchFamily="18" charset="0"/>
              </a:defRPr>
            </a:lvl5pPr>
            <a:lvl6pPr marL="25146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dirty="0">
                <a:solidFill>
                  <a:srgbClr val="000000"/>
                </a:solidFill>
                <a:latin typeface="Arial" panose="020B0604020202020204" pitchFamily="34" charset="0"/>
              </a:rPr>
              <a:t>5</a:t>
            </a:r>
          </a:p>
        </p:txBody>
      </p:sp>
      <p:sp>
        <p:nvSpPr>
          <p:cNvPr id="131109" name="Rectangle 52"/>
          <p:cNvSpPr>
            <a:spLocks noChangeArrowheads="1"/>
          </p:cNvSpPr>
          <p:nvPr/>
        </p:nvSpPr>
        <p:spPr bwMode="auto">
          <a:xfrm>
            <a:off x="6178288" y="5087305"/>
            <a:ext cx="12824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8488">
              <a:spcBef>
                <a:spcPct val="20000"/>
              </a:spcBef>
              <a:buChar char="•"/>
              <a:defRPr sz="3200">
                <a:solidFill>
                  <a:schemeClr val="tx1"/>
                </a:solidFill>
                <a:latin typeface="Times New Roman" panose="02020603050405020304" pitchFamily="18" charset="0"/>
              </a:defRPr>
            </a:lvl1pPr>
            <a:lvl2pPr marL="742950" indent="-285750" defTabSz="598488">
              <a:spcBef>
                <a:spcPct val="20000"/>
              </a:spcBef>
              <a:buChar char="–"/>
              <a:defRPr sz="2800">
                <a:solidFill>
                  <a:schemeClr val="tx1"/>
                </a:solidFill>
                <a:latin typeface="Times New Roman" panose="02020603050405020304" pitchFamily="18" charset="0"/>
              </a:defRPr>
            </a:lvl2pPr>
            <a:lvl3pPr marL="1143000" indent="-228600" defTabSz="598488">
              <a:spcBef>
                <a:spcPct val="20000"/>
              </a:spcBef>
              <a:buChar char="•"/>
              <a:defRPr sz="2400">
                <a:solidFill>
                  <a:schemeClr val="tx1"/>
                </a:solidFill>
                <a:latin typeface="Times New Roman" panose="02020603050405020304" pitchFamily="18" charset="0"/>
              </a:defRPr>
            </a:lvl3pPr>
            <a:lvl4pPr marL="1600200" indent="-228600" defTabSz="598488">
              <a:spcBef>
                <a:spcPct val="20000"/>
              </a:spcBef>
              <a:buChar char="–"/>
              <a:defRPr sz="2000">
                <a:solidFill>
                  <a:schemeClr val="tx1"/>
                </a:solidFill>
                <a:latin typeface="Times New Roman" panose="02020603050405020304" pitchFamily="18" charset="0"/>
              </a:defRPr>
            </a:lvl4pPr>
            <a:lvl5pPr marL="2057400" indent="-228600" defTabSz="598488">
              <a:spcBef>
                <a:spcPct val="20000"/>
              </a:spcBef>
              <a:buChar char="»"/>
              <a:defRPr sz="2000">
                <a:solidFill>
                  <a:schemeClr val="tx1"/>
                </a:solidFill>
                <a:latin typeface="Times New Roman" panose="02020603050405020304" pitchFamily="18" charset="0"/>
              </a:defRPr>
            </a:lvl5pPr>
            <a:lvl6pPr marL="25146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dirty="0">
                <a:solidFill>
                  <a:srgbClr val="000000"/>
                </a:solidFill>
                <a:latin typeface="Arial" panose="020B0604020202020204" pitchFamily="34" charset="0"/>
              </a:rPr>
              <a:t>6</a:t>
            </a:r>
          </a:p>
        </p:txBody>
      </p:sp>
      <p:sp>
        <p:nvSpPr>
          <p:cNvPr id="131110" name="Rectangle 53"/>
          <p:cNvSpPr>
            <a:spLocks noChangeArrowheads="1"/>
          </p:cNvSpPr>
          <p:nvPr/>
        </p:nvSpPr>
        <p:spPr bwMode="auto">
          <a:xfrm>
            <a:off x="6725625" y="5093382"/>
            <a:ext cx="12824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8488">
              <a:spcBef>
                <a:spcPct val="20000"/>
              </a:spcBef>
              <a:buChar char="•"/>
              <a:defRPr sz="3200">
                <a:solidFill>
                  <a:schemeClr val="tx1"/>
                </a:solidFill>
                <a:latin typeface="Times New Roman" panose="02020603050405020304" pitchFamily="18" charset="0"/>
              </a:defRPr>
            </a:lvl1pPr>
            <a:lvl2pPr marL="742950" indent="-285750" defTabSz="598488">
              <a:spcBef>
                <a:spcPct val="20000"/>
              </a:spcBef>
              <a:buChar char="–"/>
              <a:defRPr sz="2800">
                <a:solidFill>
                  <a:schemeClr val="tx1"/>
                </a:solidFill>
                <a:latin typeface="Times New Roman" panose="02020603050405020304" pitchFamily="18" charset="0"/>
              </a:defRPr>
            </a:lvl2pPr>
            <a:lvl3pPr marL="1143000" indent="-228600" defTabSz="598488">
              <a:spcBef>
                <a:spcPct val="20000"/>
              </a:spcBef>
              <a:buChar char="•"/>
              <a:defRPr sz="2400">
                <a:solidFill>
                  <a:schemeClr val="tx1"/>
                </a:solidFill>
                <a:latin typeface="Times New Roman" panose="02020603050405020304" pitchFamily="18" charset="0"/>
              </a:defRPr>
            </a:lvl3pPr>
            <a:lvl4pPr marL="1600200" indent="-228600" defTabSz="598488">
              <a:spcBef>
                <a:spcPct val="20000"/>
              </a:spcBef>
              <a:buChar char="–"/>
              <a:defRPr sz="2000">
                <a:solidFill>
                  <a:schemeClr val="tx1"/>
                </a:solidFill>
                <a:latin typeface="Times New Roman" panose="02020603050405020304" pitchFamily="18" charset="0"/>
              </a:defRPr>
            </a:lvl4pPr>
            <a:lvl5pPr marL="2057400" indent="-228600" defTabSz="598488">
              <a:spcBef>
                <a:spcPct val="20000"/>
              </a:spcBef>
              <a:buChar char="»"/>
              <a:defRPr sz="2000">
                <a:solidFill>
                  <a:schemeClr val="tx1"/>
                </a:solidFill>
                <a:latin typeface="Times New Roman" panose="02020603050405020304" pitchFamily="18" charset="0"/>
              </a:defRPr>
            </a:lvl5pPr>
            <a:lvl6pPr marL="25146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dirty="0">
                <a:solidFill>
                  <a:srgbClr val="000000"/>
                </a:solidFill>
                <a:latin typeface="Arial" panose="020B0604020202020204" pitchFamily="34" charset="0"/>
              </a:rPr>
              <a:t>7</a:t>
            </a:r>
          </a:p>
        </p:txBody>
      </p:sp>
      <p:sp>
        <p:nvSpPr>
          <p:cNvPr id="131111" name="Rectangle 54"/>
          <p:cNvSpPr>
            <a:spLocks noChangeArrowheads="1"/>
          </p:cNvSpPr>
          <p:nvPr/>
        </p:nvSpPr>
        <p:spPr bwMode="auto">
          <a:xfrm>
            <a:off x="7161028" y="5115425"/>
            <a:ext cx="12824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8488">
              <a:spcBef>
                <a:spcPct val="20000"/>
              </a:spcBef>
              <a:buChar char="•"/>
              <a:defRPr sz="3200">
                <a:solidFill>
                  <a:schemeClr val="tx1"/>
                </a:solidFill>
                <a:latin typeface="Times New Roman" panose="02020603050405020304" pitchFamily="18" charset="0"/>
              </a:defRPr>
            </a:lvl1pPr>
            <a:lvl2pPr marL="742950" indent="-285750" defTabSz="598488">
              <a:spcBef>
                <a:spcPct val="20000"/>
              </a:spcBef>
              <a:buChar char="–"/>
              <a:defRPr sz="2800">
                <a:solidFill>
                  <a:schemeClr val="tx1"/>
                </a:solidFill>
                <a:latin typeface="Times New Roman" panose="02020603050405020304" pitchFamily="18" charset="0"/>
              </a:defRPr>
            </a:lvl2pPr>
            <a:lvl3pPr marL="1143000" indent="-228600" defTabSz="598488">
              <a:spcBef>
                <a:spcPct val="20000"/>
              </a:spcBef>
              <a:buChar char="•"/>
              <a:defRPr sz="2400">
                <a:solidFill>
                  <a:schemeClr val="tx1"/>
                </a:solidFill>
                <a:latin typeface="Times New Roman" panose="02020603050405020304" pitchFamily="18" charset="0"/>
              </a:defRPr>
            </a:lvl3pPr>
            <a:lvl4pPr marL="1600200" indent="-228600" defTabSz="598488">
              <a:spcBef>
                <a:spcPct val="20000"/>
              </a:spcBef>
              <a:buChar char="–"/>
              <a:defRPr sz="2000">
                <a:solidFill>
                  <a:schemeClr val="tx1"/>
                </a:solidFill>
                <a:latin typeface="Times New Roman" panose="02020603050405020304" pitchFamily="18" charset="0"/>
              </a:defRPr>
            </a:lvl4pPr>
            <a:lvl5pPr marL="2057400" indent="-228600" defTabSz="598488">
              <a:spcBef>
                <a:spcPct val="20000"/>
              </a:spcBef>
              <a:buChar char="»"/>
              <a:defRPr sz="2000">
                <a:solidFill>
                  <a:schemeClr val="tx1"/>
                </a:solidFill>
                <a:latin typeface="Times New Roman" panose="02020603050405020304" pitchFamily="18" charset="0"/>
              </a:defRPr>
            </a:lvl5pPr>
            <a:lvl6pPr marL="25146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5984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dirty="0">
                <a:solidFill>
                  <a:srgbClr val="000000"/>
                </a:solidFill>
                <a:latin typeface="Arial" panose="020B0604020202020204" pitchFamily="34" charset="0"/>
              </a:rPr>
              <a:t>8</a:t>
            </a:r>
          </a:p>
        </p:txBody>
      </p:sp>
      <p:sp>
        <p:nvSpPr>
          <p:cNvPr id="131112" name="Text Box 55"/>
          <p:cNvSpPr txBox="1">
            <a:spLocks noChangeArrowheads="1"/>
          </p:cNvSpPr>
          <p:nvPr/>
        </p:nvSpPr>
        <p:spPr bwMode="auto">
          <a:xfrm>
            <a:off x="6886377" y="5742454"/>
            <a:ext cx="70140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400" dirty="0">
                <a:solidFill>
                  <a:srgbClr val="000000"/>
                </a:solidFill>
                <a:latin typeface="Arial" panose="020B0604020202020204" pitchFamily="34" charset="0"/>
              </a:rPr>
              <a:t>RM</a:t>
            </a:r>
            <a:endParaRPr lang="it-IT" altLang="en-US" sz="2400" dirty="0">
              <a:solidFill>
                <a:srgbClr val="000000"/>
              </a:solidFill>
            </a:endParaRPr>
          </a:p>
        </p:txBody>
      </p:sp>
      <p:sp>
        <p:nvSpPr>
          <p:cNvPr id="316472" name="Text Box 56"/>
          <p:cNvSpPr txBox="1">
            <a:spLocks noChangeArrowheads="1"/>
          </p:cNvSpPr>
          <p:nvPr/>
        </p:nvSpPr>
        <p:spPr bwMode="auto">
          <a:xfrm>
            <a:off x="5682590" y="1674190"/>
            <a:ext cx="4926013" cy="1569660"/>
          </a:xfrm>
          <a:prstGeom prst="rect">
            <a:avLst/>
          </a:prstGeom>
          <a:solidFill>
            <a:schemeClr val="hlink">
              <a:alpha val="3999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sz="2400" dirty="0">
                <a:solidFill>
                  <a:srgbClr val="000000"/>
                </a:solidFill>
              </a:rPr>
              <a:t>La relazione esatta tra RM e P è: </a:t>
            </a:r>
          </a:p>
          <a:p>
            <a:pPr algn="ctr" fontAlgn="base">
              <a:spcBef>
                <a:spcPct val="0"/>
              </a:spcBef>
              <a:spcAft>
                <a:spcPct val="0"/>
              </a:spcAft>
              <a:buFontTx/>
              <a:buNone/>
            </a:pPr>
            <a:r>
              <a:rPr lang="en-US" altLang="en-US" sz="2400" dirty="0">
                <a:solidFill>
                  <a:srgbClr val="FF0000"/>
                </a:solidFill>
              </a:rPr>
              <a:t>RM = P – (P</a:t>
            </a:r>
            <a:r>
              <a:rPr lang="en-US" altLang="en-US" sz="2400" b="1" dirty="0">
                <a:solidFill>
                  <a:srgbClr val="FF0000"/>
                </a:solidFill>
              </a:rPr>
              <a:t>/</a:t>
            </a:r>
            <a:r>
              <a:rPr lang="en-US" altLang="en-US" sz="2400" dirty="0">
                <a:solidFill>
                  <a:srgbClr val="FF0000"/>
                </a:solidFill>
                <a:sym typeface="Symbol" panose="05050102010706020507" pitchFamily="18" charset="2"/>
              </a:rPr>
              <a:t></a:t>
            </a:r>
            <a:r>
              <a:rPr lang="en-US" altLang="en-US" sz="2000" baseline="30000" dirty="0">
                <a:solidFill>
                  <a:srgbClr val="FF0000"/>
                </a:solidFill>
                <a:sym typeface="Symbol" panose="05050102010706020507" pitchFamily="18" charset="2"/>
              </a:rPr>
              <a:t>D</a:t>
            </a:r>
            <a:r>
              <a:rPr lang="en-US" altLang="en-US" sz="2400" dirty="0">
                <a:solidFill>
                  <a:srgbClr val="FF0000"/>
                </a:solidFill>
                <a:sym typeface="Symbol" panose="05050102010706020507" pitchFamily="18" charset="2"/>
              </a:rPr>
              <a:t></a:t>
            </a:r>
            <a:r>
              <a:rPr lang="en-US" altLang="en-US" sz="2400" dirty="0">
                <a:solidFill>
                  <a:srgbClr val="FF0000"/>
                </a:solidFill>
              </a:rPr>
              <a:t>)</a:t>
            </a:r>
            <a:endParaRPr lang="en-US" altLang="en-US" sz="2400" dirty="0">
              <a:solidFill>
                <a:srgbClr val="000000"/>
              </a:solidFill>
            </a:endParaRPr>
          </a:p>
          <a:p>
            <a:pPr algn="ctr" fontAlgn="base">
              <a:spcBef>
                <a:spcPct val="0"/>
              </a:spcBef>
              <a:spcAft>
                <a:spcPct val="0"/>
              </a:spcAft>
              <a:buNone/>
            </a:pPr>
            <a:r>
              <a:rPr lang="it-IT" altLang="en-US" sz="2400" dirty="0">
                <a:solidFill>
                  <a:srgbClr val="000000"/>
                </a:solidFill>
                <a:sym typeface="Symbol" panose="05050102010706020507" pitchFamily="18" charset="2"/>
              </a:rPr>
              <a:t>(formula di Amoroso)</a:t>
            </a:r>
            <a:r>
              <a:rPr lang="it-IT" altLang="en-US" sz="2400" dirty="0">
                <a:solidFill>
                  <a:srgbClr val="000000"/>
                </a:solidFill>
              </a:rPr>
              <a:t> </a:t>
            </a:r>
          </a:p>
          <a:p>
            <a:pPr algn="ctr" fontAlgn="base">
              <a:spcBef>
                <a:spcPct val="0"/>
              </a:spcBef>
              <a:spcAft>
                <a:spcPct val="0"/>
              </a:spcAft>
              <a:buFontTx/>
              <a:buNone/>
            </a:pPr>
            <a:r>
              <a:rPr lang="it-IT" altLang="en-US" sz="2400" dirty="0">
                <a:solidFill>
                  <a:srgbClr val="000000"/>
                </a:solidFill>
              </a:rPr>
              <a:t>Infatti in PC </a:t>
            </a:r>
            <a:r>
              <a:rPr lang="it-IT" altLang="en-US" sz="2400" dirty="0">
                <a:solidFill>
                  <a:srgbClr val="000000"/>
                </a:solidFill>
                <a:sym typeface="Symbol" panose="05050102010706020507" pitchFamily="18" charset="2"/>
              </a:rPr>
              <a:t></a:t>
            </a:r>
            <a:r>
              <a:rPr lang="en-US" altLang="en-US" sz="2000" baseline="30000" dirty="0">
                <a:solidFill>
                  <a:srgbClr val="000000"/>
                </a:solidFill>
                <a:sym typeface="Symbol" panose="05050102010706020507" pitchFamily="18" charset="2"/>
              </a:rPr>
              <a:t>D </a:t>
            </a:r>
            <a:r>
              <a:rPr lang="it-IT" altLang="en-US" sz="2400" dirty="0">
                <a:solidFill>
                  <a:srgbClr val="000000"/>
                </a:solidFill>
                <a:sym typeface="Symbol" panose="05050102010706020507" pitchFamily="18" charset="2"/>
              </a:rPr>
              <a:t> , e quindi RM = P</a:t>
            </a:r>
          </a:p>
        </p:txBody>
      </p:sp>
      <p:sp>
        <p:nvSpPr>
          <p:cNvPr id="131114" name="Line 57"/>
          <p:cNvSpPr>
            <a:spLocks noChangeShapeType="1"/>
          </p:cNvSpPr>
          <p:nvPr/>
        </p:nvSpPr>
        <p:spPr bwMode="auto">
          <a:xfrm>
            <a:off x="3143257" y="2133609"/>
            <a:ext cx="5040313" cy="3095625"/>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31115" name="Line 58"/>
          <p:cNvSpPr>
            <a:spLocks noChangeShapeType="1"/>
          </p:cNvSpPr>
          <p:nvPr/>
        </p:nvSpPr>
        <p:spPr bwMode="auto">
          <a:xfrm>
            <a:off x="3109813" y="2108540"/>
            <a:ext cx="3724603" cy="3864747"/>
          </a:xfrm>
          <a:prstGeom prst="line">
            <a:avLst/>
          </a:prstGeom>
          <a:noFill/>
          <a:ln w="57150">
            <a:solidFill>
              <a:srgbClr val="CC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2" name="Ovale 1"/>
          <p:cNvSpPr/>
          <p:nvPr/>
        </p:nvSpPr>
        <p:spPr bwMode="auto">
          <a:xfrm>
            <a:off x="3551376" y="2344436"/>
            <a:ext cx="138247" cy="125589"/>
          </a:xfrm>
          <a:prstGeom prst="ellipse">
            <a:avLst/>
          </a:prstGeom>
          <a:solidFill>
            <a:schemeClr val="tx1"/>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defTabSz="914377" eaLnBrk="0" fontAlgn="base" hangingPunct="0">
              <a:spcBef>
                <a:spcPct val="0"/>
              </a:spcBef>
              <a:spcAft>
                <a:spcPct val="0"/>
              </a:spcAft>
            </a:pPr>
            <a:endParaRPr lang="it-IT" sz="2400">
              <a:latin typeface="Times New Roman" panose="02020603050405020304" pitchFamily="18" charset="0"/>
            </a:endParaRPr>
          </a:p>
        </p:txBody>
      </p:sp>
      <p:sp>
        <p:nvSpPr>
          <p:cNvPr id="3" name="CasellaDiTesto 2"/>
          <p:cNvSpPr txBox="1"/>
          <p:nvPr/>
        </p:nvSpPr>
        <p:spPr>
          <a:xfrm>
            <a:off x="2690380" y="2293467"/>
            <a:ext cx="650451" cy="338554"/>
          </a:xfrm>
          <a:prstGeom prst="rect">
            <a:avLst/>
          </a:prstGeom>
          <a:noFill/>
        </p:spPr>
        <p:txBody>
          <a:bodyPr wrap="square" rtlCol="0">
            <a:spAutoFit/>
          </a:bodyPr>
          <a:lstStyle/>
          <a:p>
            <a:pPr algn="ctr"/>
            <a:r>
              <a:rPr lang="it-IT" sz="1600" dirty="0"/>
              <a:t>18</a:t>
            </a:r>
          </a:p>
        </p:txBody>
      </p:sp>
      <p:sp>
        <p:nvSpPr>
          <p:cNvPr id="48" name="Ovale 47"/>
          <p:cNvSpPr/>
          <p:nvPr/>
        </p:nvSpPr>
        <p:spPr bwMode="auto">
          <a:xfrm>
            <a:off x="4065086" y="2655423"/>
            <a:ext cx="103695" cy="120672"/>
          </a:xfrm>
          <a:prstGeom prst="ellipse">
            <a:avLst/>
          </a:prstGeom>
          <a:solidFill>
            <a:schemeClr val="tx1"/>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defTabSz="914377" eaLnBrk="0" fontAlgn="base" hangingPunct="0">
              <a:spcBef>
                <a:spcPct val="0"/>
              </a:spcBef>
              <a:spcAft>
                <a:spcPct val="0"/>
              </a:spcAft>
            </a:pPr>
            <a:endParaRPr lang="it-IT" sz="2400">
              <a:latin typeface="Times New Roman" panose="02020603050405020304" pitchFamily="18" charset="0"/>
            </a:endParaRPr>
          </a:p>
        </p:txBody>
      </p:sp>
      <p:sp>
        <p:nvSpPr>
          <p:cNvPr id="49" name="Ovale 48"/>
          <p:cNvSpPr/>
          <p:nvPr/>
        </p:nvSpPr>
        <p:spPr bwMode="auto">
          <a:xfrm>
            <a:off x="4550197" y="2964535"/>
            <a:ext cx="103695" cy="120672"/>
          </a:xfrm>
          <a:prstGeom prst="ellipse">
            <a:avLst/>
          </a:prstGeom>
          <a:solidFill>
            <a:schemeClr val="tx1"/>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defTabSz="914377" eaLnBrk="0" fontAlgn="base" hangingPunct="0">
              <a:spcBef>
                <a:spcPct val="0"/>
              </a:spcBef>
              <a:spcAft>
                <a:spcPct val="0"/>
              </a:spcAft>
            </a:pPr>
            <a:endParaRPr lang="it-IT" sz="2400">
              <a:latin typeface="Times New Roman" panose="02020603050405020304" pitchFamily="18" charset="0"/>
            </a:endParaRPr>
          </a:p>
        </p:txBody>
      </p:sp>
      <p:sp>
        <p:nvSpPr>
          <p:cNvPr id="50" name="Ovale 49"/>
          <p:cNvSpPr/>
          <p:nvPr/>
        </p:nvSpPr>
        <p:spPr bwMode="auto">
          <a:xfrm>
            <a:off x="5155026" y="3353145"/>
            <a:ext cx="103695" cy="120672"/>
          </a:xfrm>
          <a:prstGeom prst="ellipse">
            <a:avLst/>
          </a:prstGeom>
          <a:solidFill>
            <a:schemeClr val="tx1"/>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defTabSz="914377" eaLnBrk="0" fontAlgn="base" hangingPunct="0">
              <a:spcBef>
                <a:spcPct val="0"/>
              </a:spcBef>
              <a:spcAft>
                <a:spcPct val="0"/>
              </a:spcAft>
            </a:pPr>
            <a:endParaRPr lang="it-IT" sz="2400">
              <a:latin typeface="Times New Roman" panose="02020603050405020304" pitchFamily="18" charset="0"/>
            </a:endParaRPr>
          </a:p>
        </p:txBody>
      </p:sp>
      <p:sp>
        <p:nvSpPr>
          <p:cNvPr id="51" name="CasellaDiTesto 50"/>
          <p:cNvSpPr txBox="1"/>
          <p:nvPr/>
        </p:nvSpPr>
        <p:spPr>
          <a:xfrm>
            <a:off x="2660037" y="2586268"/>
            <a:ext cx="650451" cy="338554"/>
          </a:xfrm>
          <a:prstGeom prst="rect">
            <a:avLst/>
          </a:prstGeom>
          <a:noFill/>
        </p:spPr>
        <p:txBody>
          <a:bodyPr wrap="square" rtlCol="0">
            <a:spAutoFit/>
          </a:bodyPr>
          <a:lstStyle/>
          <a:p>
            <a:pPr algn="ctr"/>
            <a:r>
              <a:rPr lang="it-IT" sz="1600" dirty="0"/>
              <a:t>16</a:t>
            </a:r>
          </a:p>
        </p:txBody>
      </p:sp>
      <p:sp>
        <p:nvSpPr>
          <p:cNvPr id="52" name="CasellaDiTesto 51"/>
          <p:cNvSpPr txBox="1"/>
          <p:nvPr/>
        </p:nvSpPr>
        <p:spPr>
          <a:xfrm>
            <a:off x="2671700" y="2888818"/>
            <a:ext cx="650451" cy="338554"/>
          </a:xfrm>
          <a:prstGeom prst="rect">
            <a:avLst/>
          </a:prstGeom>
          <a:noFill/>
        </p:spPr>
        <p:txBody>
          <a:bodyPr wrap="square" rtlCol="0">
            <a:spAutoFit/>
          </a:bodyPr>
          <a:lstStyle/>
          <a:p>
            <a:pPr algn="ctr"/>
            <a:r>
              <a:rPr lang="it-IT" sz="1600" dirty="0"/>
              <a:t>14</a:t>
            </a:r>
          </a:p>
        </p:txBody>
      </p:sp>
      <p:sp>
        <p:nvSpPr>
          <p:cNvPr id="53" name="CasellaDiTesto 52"/>
          <p:cNvSpPr txBox="1"/>
          <p:nvPr/>
        </p:nvSpPr>
        <p:spPr>
          <a:xfrm>
            <a:off x="2690380" y="3190735"/>
            <a:ext cx="650451" cy="338554"/>
          </a:xfrm>
          <a:prstGeom prst="rect">
            <a:avLst/>
          </a:prstGeom>
          <a:noFill/>
        </p:spPr>
        <p:txBody>
          <a:bodyPr wrap="square" rtlCol="0">
            <a:spAutoFit/>
          </a:bodyPr>
          <a:lstStyle/>
          <a:p>
            <a:pPr algn="ctr"/>
            <a:r>
              <a:rPr lang="it-IT" sz="1600" dirty="0"/>
              <a:t>12</a:t>
            </a:r>
          </a:p>
        </p:txBody>
      </p:sp>
      <p:sp>
        <p:nvSpPr>
          <p:cNvPr id="54" name="Ovale 53"/>
          <p:cNvSpPr/>
          <p:nvPr/>
        </p:nvSpPr>
        <p:spPr bwMode="auto">
          <a:xfrm>
            <a:off x="4046709" y="3028951"/>
            <a:ext cx="103695" cy="120672"/>
          </a:xfrm>
          <a:prstGeom prst="ellipse">
            <a:avLst/>
          </a:prstGeom>
          <a:solidFill>
            <a:schemeClr val="tx1"/>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defTabSz="914377" eaLnBrk="0" fontAlgn="base" hangingPunct="0">
              <a:spcBef>
                <a:spcPct val="0"/>
              </a:spcBef>
              <a:spcAft>
                <a:spcPct val="0"/>
              </a:spcAft>
            </a:pPr>
            <a:endParaRPr lang="it-IT" sz="2400">
              <a:latin typeface="Times New Roman" panose="02020603050405020304" pitchFamily="18" charset="0"/>
            </a:endParaRPr>
          </a:p>
        </p:txBody>
      </p:sp>
      <p:sp>
        <p:nvSpPr>
          <p:cNvPr id="55" name="Ovale 54"/>
          <p:cNvSpPr/>
          <p:nvPr/>
        </p:nvSpPr>
        <p:spPr bwMode="auto">
          <a:xfrm>
            <a:off x="4533142" y="3555981"/>
            <a:ext cx="103695" cy="120672"/>
          </a:xfrm>
          <a:prstGeom prst="ellipse">
            <a:avLst/>
          </a:prstGeom>
          <a:solidFill>
            <a:schemeClr val="tx1"/>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defTabSz="914377" eaLnBrk="0" fontAlgn="base" hangingPunct="0">
              <a:spcBef>
                <a:spcPct val="0"/>
              </a:spcBef>
              <a:spcAft>
                <a:spcPct val="0"/>
              </a:spcAft>
            </a:pPr>
            <a:endParaRPr lang="it-IT" sz="2400">
              <a:latin typeface="Times New Roman" panose="02020603050405020304" pitchFamily="18" charset="0"/>
            </a:endParaRPr>
          </a:p>
        </p:txBody>
      </p:sp>
      <p:sp>
        <p:nvSpPr>
          <p:cNvPr id="56" name="Ovale 55"/>
          <p:cNvSpPr/>
          <p:nvPr/>
        </p:nvSpPr>
        <p:spPr bwMode="auto">
          <a:xfrm>
            <a:off x="5155026" y="4184712"/>
            <a:ext cx="103695" cy="120672"/>
          </a:xfrm>
          <a:prstGeom prst="ellipse">
            <a:avLst/>
          </a:prstGeom>
          <a:solidFill>
            <a:schemeClr val="tx1"/>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defTabSz="914377" eaLnBrk="0" fontAlgn="base" hangingPunct="0">
              <a:spcBef>
                <a:spcPct val="0"/>
              </a:spcBef>
              <a:spcAft>
                <a:spcPct val="0"/>
              </a:spcAft>
            </a:pPr>
            <a:endParaRPr lang="it-IT" sz="2400">
              <a:latin typeface="Times New Roman" panose="02020603050405020304" pitchFamily="18" charset="0"/>
            </a:endParaRPr>
          </a:p>
        </p:txBody>
      </p:sp>
      <p:sp>
        <p:nvSpPr>
          <p:cNvPr id="57" name="CasellaDiTesto 56"/>
          <p:cNvSpPr txBox="1"/>
          <p:nvPr/>
        </p:nvSpPr>
        <p:spPr>
          <a:xfrm>
            <a:off x="2627269" y="3427734"/>
            <a:ext cx="650451" cy="338554"/>
          </a:xfrm>
          <a:prstGeom prst="rect">
            <a:avLst/>
          </a:prstGeom>
          <a:noFill/>
        </p:spPr>
        <p:txBody>
          <a:bodyPr wrap="square" rtlCol="0">
            <a:spAutoFit/>
          </a:bodyPr>
          <a:lstStyle/>
          <a:p>
            <a:pPr algn="ctr"/>
            <a:r>
              <a:rPr lang="it-IT" sz="1600" dirty="0"/>
              <a:t>  10 </a:t>
            </a:r>
          </a:p>
        </p:txBody>
      </p:sp>
      <p:sp>
        <p:nvSpPr>
          <p:cNvPr id="58" name="CasellaDiTesto 57"/>
          <p:cNvSpPr txBox="1"/>
          <p:nvPr/>
        </p:nvSpPr>
        <p:spPr>
          <a:xfrm>
            <a:off x="2658812" y="3785778"/>
            <a:ext cx="650451" cy="338554"/>
          </a:xfrm>
          <a:prstGeom prst="rect">
            <a:avLst/>
          </a:prstGeom>
          <a:noFill/>
        </p:spPr>
        <p:txBody>
          <a:bodyPr wrap="square" rtlCol="0">
            <a:spAutoFit/>
          </a:bodyPr>
          <a:lstStyle/>
          <a:p>
            <a:pPr algn="ctr"/>
            <a:r>
              <a:rPr lang="it-IT" sz="1600" dirty="0"/>
              <a:t>8</a:t>
            </a:r>
          </a:p>
        </p:txBody>
      </p:sp>
      <p:sp>
        <p:nvSpPr>
          <p:cNvPr id="59" name="CasellaDiTesto 58"/>
          <p:cNvSpPr txBox="1"/>
          <p:nvPr/>
        </p:nvSpPr>
        <p:spPr>
          <a:xfrm>
            <a:off x="2617085" y="4040914"/>
            <a:ext cx="650451" cy="338554"/>
          </a:xfrm>
          <a:prstGeom prst="rect">
            <a:avLst/>
          </a:prstGeom>
          <a:noFill/>
        </p:spPr>
        <p:txBody>
          <a:bodyPr wrap="square" rtlCol="0">
            <a:spAutoFit/>
          </a:bodyPr>
          <a:lstStyle/>
          <a:p>
            <a:pPr algn="ctr"/>
            <a:r>
              <a:rPr lang="it-IT" sz="1600" dirty="0"/>
              <a:t>    6</a:t>
            </a:r>
          </a:p>
        </p:txBody>
      </p:sp>
      <p:sp>
        <p:nvSpPr>
          <p:cNvPr id="60" name="CasellaDiTesto 59"/>
          <p:cNvSpPr txBox="1"/>
          <p:nvPr/>
        </p:nvSpPr>
        <p:spPr>
          <a:xfrm>
            <a:off x="2690380" y="4284990"/>
            <a:ext cx="650451" cy="338554"/>
          </a:xfrm>
          <a:prstGeom prst="rect">
            <a:avLst/>
          </a:prstGeom>
          <a:noFill/>
        </p:spPr>
        <p:txBody>
          <a:bodyPr wrap="square" rtlCol="0">
            <a:spAutoFit/>
          </a:bodyPr>
          <a:lstStyle/>
          <a:p>
            <a:pPr algn="ctr"/>
            <a:r>
              <a:rPr lang="it-IT" sz="1600" dirty="0"/>
              <a:t>4</a:t>
            </a:r>
          </a:p>
        </p:txBody>
      </p:sp>
      <p:sp>
        <p:nvSpPr>
          <p:cNvPr id="61" name="CasellaDiTesto 60"/>
          <p:cNvSpPr txBox="1"/>
          <p:nvPr/>
        </p:nvSpPr>
        <p:spPr>
          <a:xfrm>
            <a:off x="2690381" y="4635590"/>
            <a:ext cx="673777" cy="338554"/>
          </a:xfrm>
          <a:prstGeom prst="rect">
            <a:avLst/>
          </a:prstGeom>
          <a:noFill/>
        </p:spPr>
        <p:txBody>
          <a:bodyPr wrap="square" rtlCol="0">
            <a:spAutoFit/>
          </a:bodyPr>
          <a:lstStyle/>
          <a:p>
            <a:pPr algn="ctr"/>
            <a:r>
              <a:rPr lang="it-IT" sz="1600" dirty="0"/>
              <a:t>2</a:t>
            </a:r>
          </a:p>
        </p:txBody>
      </p:sp>
      <p:sp>
        <p:nvSpPr>
          <p:cNvPr id="62" name="Ovale 61"/>
          <p:cNvSpPr/>
          <p:nvPr/>
        </p:nvSpPr>
        <p:spPr bwMode="auto">
          <a:xfrm>
            <a:off x="5669198" y="3642175"/>
            <a:ext cx="103695" cy="120672"/>
          </a:xfrm>
          <a:prstGeom prst="ellipse">
            <a:avLst/>
          </a:prstGeom>
          <a:solidFill>
            <a:schemeClr val="tx1"/>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defTabSz="914377" eaLnBrk="0" fontAlgn="base" hangingPunct="0">
              <a:spcBef>
                <a:spcPct val="0"/>
              </a:spcBef>
              <a:spcAft>
                <a:spcPct val="0"/>
              </a:spcAft>
            </a:pPr>
            <a:endParaRPr lang="it-IT" sz="2400">
              <a:latin typeface="Times New Roman" panose="02020603050405020304" pitchFamily="18" charset="0"/>
            </a:endParaRPr>
          </a:p>
        </p:txBody>
      </p:sp>
      <p:sp>
        <p:nvSpPr>
          <p:cNvPr id="63" name="Ovale 62"/>
          <p:cNvSpPr/>
          <p:nvPr/>
        </p:nvSpPr>
        <p:spPr bwMode="auto">
          <a:xfrm>
            <a:off x="5612353" y="4732431"/>
            <a:ext cx="103695" cy="120672"/>
          </a:xfrm>
          <a:prstGeom prst="ellipse">
            <a:avLst/>
          </a:prstGeom>
          <a:solidFill>
            <a:schemeClr val="tx1"/>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defTabSz="914377" eaLnBrk="0" fontAlgn="base" hangingPunct="0">
              <a:spcBef>
                <a:spcPct val="0"/>
              </a:spcBef>
              <a:spcAft>
                <a:spcPct val="0"/>
              </a:spcAft>
            </a:pPr>
            <a:endParaRPr lang="it-IT" sz="2400">
              <a:latin typeface="Times New Roman" panose="02020603050405020304" pitchFamily="18" charset="0"/>
            </a:endParaRPr>
          </a:p>
        </p:txBody>
      </p:sp>
      <p:sp>
        <p:nvSpPr>
          <p:cNvPr id="64" name="CasellaDiTesto 63"/>
          <p:cNvSpPr txBox="1"/>
          <p:nvPr/>
        </p:nvSpPr>
        <p:spPr>
          <a:xfrm>
            <a:off x="2586050" y="5229234"/>
            <a:ext cx="747765" cy="338554"/>
          </a:xfrm>
          <a:prstGeom prst="rect">
            <a:avLst/>
          </a:prstGeom>
          <a:noFill/>
        </p:spPr>
        <p:txBody>
          <a:bodyPr wrap="square" rtlCol="0">
            <a:spAutoFit/>
          </a:bodyPr>
          <a:lstStyle/>
          <a:p>
            <a:pPr algn="ctr"/>
            <a:r>
              <a:rPr lang="it-IT" sz="1600" dirty="0"/>
              <a:t>- 2</a:t>
            </a:r>
          </a:p>
        </p:txBody>
      </p:sp>
      <p:sp>
        <p:nvSpPr>
          <p:cNvPr id="65" name="Ovale 64"/>
          <p:cNvSpPr/>
          <p:nvPr/>
        </p:nvSpPr>
        <p:spPr bwMode="auto">
          <a:xfrm>
            <a:off x="6190562" y="3972148"/>
            <a:ext cx="103695" cy="120672"/>
          </a:xfrm>
          <a:prstGeom prst="ellipse">
            <a:avLst/>
          </a:prstGeom>
          <a:solidFill>
            <a:schemeClr val="tx1"/>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defTabSz="914377" eaLnBrk="0" fontAlgn="base" hangingPunct="0">
              <a:spcBef>
                <a:spcPct val="0"/>
              </a:spcBef>
              <a:spcAft>
                <a:spcPct val="0"/>
              </a:spcAft>
            </a:pPr>
            <a:endParaRPr lang="it-IT" sz="2400">
              <a:latin typeface="Times New Roman" panose="02020603050405020304" pitchFamily="18" charset="0"/>
            </a:endParaRPr>
          </a:p>
        </p:txBody>
      </p:sp>
      <p:sp>
        <p:nvSpPr>
          <p:cNvPr id="66" name="Ovale 65"/>
          <p:cNvSpPr/>
          <p:nvPr/>
        </p:nvSpPr>
        <p:spPr bwMode="auto">
          <a:xfrm>
            <a:off x="6158839" y="5315032"/>
            <a:ext cx="103695" cy="120672"/>
          </a:xfrm>
          <a:prstGeom prst="ellipse">
            <a:avLst/>
          </a:prstGeom>
          <a:solidFill>
            <a:schemeClr val="tx1"/>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defTabSz="914377" eaLnBrk="0" fontAlgn="base" hangingPunct="0">
              <a:spcBef>
                <a:spcPct val="0"/>
              </a:spcBef>
              <a:spcAft>
                <a:spcPct val="0"/>
              </a:spcAft>
            </a:pPr>
            <a:endParaRPr lang="it-IT" sz="2400">
              <a:latin typeface="Times New Roman" panose="02020603050405020304" pitchFamily="18" charset="0"/>
            </a:endParaRPr>
          </a:p>
        </p:txBody>
      </p:sp>
      <p:cxnSp>
        <p:nvCxnSpPr>
          <p:cNvPr id="5" name="Connettore diritto 4"/>
          <p:cNvCxnSpPr>
            <a:cxnSpLocks/>
          </p:cNvCxnSpPr>
          <p:nvPr/>
        </p:nvCxnSpPr>
        <p:spPr bwMode="auto">
          <a:xfrm>
            <a:off x="3130133" y="3098747"/>
            <a:ext cx="968423" cy="0"/>
          </a:xfrm>
          <a:prstGeom prst="line">
            <a:avLst/>
          </a:prstGeom>
          <a:solidFill>
            <a:schemeClr val="accent1"/>
          </a:solidFill>
          <a:ln w="1270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Connettore diritto 70"/>
          <p:cNvCxnSpPr>
            <a:cxnSpLocks/>
            <a:endCxn id="55" idx="2"/>
          </p:cNvCxnSpPr>
          <p:nvPr/>
        </p:nvCxnSpPr>
        <p:spPr bwMode="auto">
          <a:xfrm flipV="1">
            <a:off x="3169607" y="3616317"/>
            <a:ext cx="1363535" cy="16"/>
          </a:xfrm>
          <a:prstGeom prst="line">
            <a:avLst/>
          </a:prstGeom>
          <a:solidFill>
            <a:schemeClr val="accent1"/>
          </a:solidFill>
          <a:ln w="1270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Connettore diritto 71"/>
          <p:cNvCxnSpPr>
            <a:cxnSpLocks/>
            <a:endCxn id="56" idx="2"/>
          </p:cNvCxnSpPr>
          <p:nvPr/>
        </p:nvCxnSpPr>
        <p:spPr bwMode="auto">
          <a:xfrm flipV="1">
            <a:off x="3148444" y="4245049"/>
            <a:ext cx="2006581" cy="21567"/>
          </a:xfrm>
          <a:prstGeom prst="line">
            <a:avLst/>
          </a:prstGeom>
          <a:solidFill>
            <a:schemeClr val="accent1"/>
          </a:solidFill>
          <a:ln w="1270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Connettore diritto 72"/>
          <p:cNvCxnSpPr>
            <a:cxnSpLocks/>
            <a:endCxn id="63" idx="2"/>
          </p:cNvCxnSpPr>
          <p:nvPr/>
        </p:nvCxnSpPr>
        <p:spPr bwMode="auto">
          <a:xfrm>
            <a:off x="3149608" y="4784199"/>
            <a:ext cx="2462745" cy="8568"/>
          </a:xfrm>
          <a:prstGeom prst="line">
            <a:avLst/>
          </a:prstGeom>
          <a:solidFill>
            <a:schemeClr val="accent1"/>
          </a:solidFill>
          <a:ln w="1270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Connettore diritto 77"/>
          <p:cNvCxnSpPr>
            <a:cxnSpLocks/>
            <a:endCxn id="66" idx="3"/>
          </p:cNvCxnSpPr>
          <p:nvPr/>
        </p:nvCxnSpPr>
        <p:spPr bwMode="auto">
          <a:xfrm>
            <a:off x="3124477" y="5401981"/>
            <a:ext cx="3049548" cy="16052"/>
          </a:xfrm>
          <a:prstGeom prst="line">
            <a:avLst/>
          </a:prstGeom>
          <a:solidFill>
            <a:schemeClr val="accent1"/>
          </a:solidFill>
          <a:ln w="1270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16094236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3"/>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7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6"/>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7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3111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3111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316472"/>
                                        </p:tgtEl>
                                        <p:attrNameLst>
                                          <p:attrName>style.visibility</p:attrName>
                                        </p:attrNameLst>
                                      </p:cBhvr>
                                      <p:to>
                                        <p:strVal val="visible"/>
                                      </p:to>
                                    </p:set>
                                    <p:anim calcmode="lin" valueType="num">
                                      <p:cBhvr additive="base">
                                        <p:cTn id="67" dur="500" fill="hold"/>
                                        <p:tgtEl>
                                          <p:spTgt spid="316472"/>
                                        </p:tgtEl>
                                        <p:attrNameLst>
                                          <p:attrName>ppt_x</p:attrName>
                                        </p:attrNameLst>
                                      </p:cBhvr>
                                      <p:tavLst>
                                        <p:tav tm="0">
                                          <p:val>
                                            <p:strVal val="1+#ppt_w/2"/>
                                          </p:val>
                                        </p:tav>
                                        <p:tav tm="100000">
                                          <p:val>
                                            <p:strVal val="#ppt_x"/>
                                          </p:val>
                                        </p:tav>
                                      </p:tavLst>
                                    </p:anim>
                                    <p:anim calcmode="lin" valueType="num">
                                      <p:cBhvr additive="base">
                                        <p:cTn id="68" dur="500" fill="hold"/>
                                        <p:tgtEl>
                                          <p:spTgt spid="3164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112" grpId="0"/>
      <p:bldP spid="316472" grpId="0" animBg="1"/>
      <p:bldP spid="131115" grpId="0" animBg="1"/>
      <p:bldP spid="2" grpId="0" animBg="1"/>
      <p:bldP spid="48" grpId="0" animBg="1"/>
      <p:bldP spid="49" grpId="0" animBg="1"/>
      <p:bldP spid="50" grpId="0" animBg="1"/>
      <p:bldP spid="54" grpId="0" animBg="1"/>
      <p:bldP spid="55" grpId="0" animBg="1"/>
      <p:bldP spid="56" grpId="0" animBg="1"/>
      <p:bldP spid="62" grpId="0" animBg="1"/>
      <p:bldP spid="63" grpId="0" animBg="1"/>
      <p:bldP spid="65" grpId="0" animBg="1"/>
      <p:bldP spid="6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9026" name="Picture 2" descr="Cw_f11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6302" y="1023946"/>
            <a:ext cx="10648949" cy="5392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027" name="Text Box 3"/>
          <p:cNvSpPr txBox="1">
            <a:spLocks noChangeArrowheads="1"/>
          </p:cNvSpPr>
          <p:nvPr/>
        </p:nvSpPr>
        <p:spPr bwMode="auto">
          <a:xfrm>
            <a:off x="6485778" y="1131477"/>
            <a:ext cx="141045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defTabSz="914377" eaLnBrk="0" fontAlgn="base" hangingPunct="0">
              <a:spcBef>
                <a:spcPct val="0"/>
              </a:spcBef>
              <a:spcAft>
                <a:spcPct val="0"/>
              </a:spcAft>
              <a:buNone/>
              <a:defRPr/>
            </a:pPr>
            <a:r>
              <a:rPr lang="it-IT" altLang="en-US" sz="1600" dirty="0">
                <a:solidFill>
                  <a:srgbClr val="000000"/>
                </a:solidFill>
                <a:latin typeface="Times New Roman" panose="02020603050405020304" pitchFamily="18" charset="0"/>
              </a:rPr>
              <a:t>Effetto prezzo:</a:t>
            </a:r>
          </a:p>
        </p:txBody>
      </p:sp>
      <p:sp>
        <p:nvSpPr>
          <p:cNvPr id="129028" name="Text Box 4"/>
          <p:cNvSpPr txBox="1">
            <a:spLocks noChangeArrowheads="1"/>
          </p:cNvSpPr>
          <p:nvPr/>
        </p:nvSpPr>
        <p:spPr bwMode="auto">
          <a:xfrm>
            <a:off x="8174022" y="1985563"/>
            <a:ext cx="138800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defTabSz="914377" eaLnBrk="0" fontAlgn="base" hangingPunct="0">
              <a:spcBef>
                <a:spcPct val="0"/>
              </a:spcBef>
              <a:spcAft>
                <a:spcPct val="0"/>
              </a:spcAft>
              <a:buNone/>
              <a:defRPr/>
            </a:pPr>
            <a:r>
              <a:rPr lang="it-IT" altLang="en-US" sz="1600" dirty="0">
                <a:solidFill>
                  <a:srgbClr val="000000"/>
                </a:solidFill>
                <a:latin typeface="Times New Roman" panose="02020603050405020304" pitchFamily="18" charset="0"/>
              </a:rPr>
              <a:t>Effetto output:</a:t>
            </a:r>
          </a:p>
        </p:txBody>
      </p:sp>
      <p:sp>
        <p:nvSpPr>
          <p:cNvPr id="3" name="Rettangolo 2"/>
          <p:cNvSpPr/>
          <p:nvPr/>
        </p:nvSpPr>
        <p:spPr bwMode="auto">
          <a:xfrm>
            <a:off x="11479533" y="1743075"/>
            <a:ext cx="45719" cy="57151"/>
          </a:xfrm>
          <a:prstGeom prst="rect">
            <a:avLst/>
          </a:prstGeom>
          <a:solidFill>
            <a:schemeClr val="accent1"/>
          </a:solidFill>
          <a:ln w="1270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defTabSz="914377" eaLnBrk="0" fontAlgn="base" hangingPunct="0">
              <a:spcBef>
                <a:spcPct val="0"/>
              </a:spcBef>
              <a:spcAft>
                <a:spcPct val="0"/>
              </a:spcAft>
              <a:defRPr/>
            </a:pPr>
            <a:endParaRPr lang="it-IT" sz="2400">
              <a:solidFill>
                <a:srgbClr val="000000"/>
              </a:solidFill>
              <a:latin typeface="Times New Roman" panose="02020603050405020304" pitchFamily="18" charset="0"/>
              <a:cs typeface="Arial"/>
            </a:endParaRPr>
          </a:p>
        </p:txBody>
      </p:sp>
    </p:spTree>
    <p:extLst>
      <p:ext uri="{BB962C8B-B14F-4D97-AF65-F5344CB8AC3E}">
        <p14:creationId xmlns:p14="http://schemas.microsoft.com/office/powerpoint/2010/main" val="4004050457"/>
      </p:ext>
    </p:extLst>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33123"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33124"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33125"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33126" name="Rectangle 6"/>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33127" name="Rectangle 7"/>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33128" name="Rectangle 8"/>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33129" name="Rectangle 9"/>
          <p:cNvSpPr>
            <a:spLocks noChangeArrowheads="1"/>
          </p:cNvSpPr>
          <p:nvPr/>
        </p:nvSpPr>
        <p:spPr bwMode="auto">
          <a:xfrm>
            <a:off x="4656139"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33130" name="Rectangle 10"/>
          <p:cNvSpPr>
            <a:spLocks noGrp="1" noChangeArrowheads="1"/>
          </p:cNvSpPr>
          <p:nvPr>
            <p:ph type="title"/>
          </p:nvPr>
        </p:nvSpPr>
        <p:spPr>
          <a:xfrm>
            <a:off x="1531939" y="232628"/>
            <a:ext cx="9144000" cy="7620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dirty="0"/>
              <a:t>La massimizzazione del profitto del monopolista</a:t>
            </a:r>
          </a:p>
        </p:txBody>
      </p:sp>
      <p:sp>
        <p:nvSpPr>
          <p:cNvPr id="318475" name="Rectangle 11"/>
          <p:cNvSpPr>
            <a:spLocks noGrp="1" noChangeArrowheads="1"/>
          </p:cNvSpPr>
          <p:nvPr>
            <p:ph type="body" idx="1"/>
          </p:nvPr>
        </p:nvSpPr>
        <p:spPr>
          <a:xfrm>
            <a:off x="154004" y="1221624"/>
            <a:ext cx="11925701" cy="4765291"/>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t" anchorCtr="0" compatLnSpc="1">
            <a:prstTxWarp prst="textNoShape">
              <a:avLst/>
            </a:prstTxWarp>
          </a:bodyPr>
          <a:lstStyle/>
          <a:p>
            <a:pPr eaLnBrk="1" hangingPunct="1">
              <a:lnSpc>
                <a:spcPct val="90000"/>
              </a:lnSpc>
            </a:pPr>
            <a:r>
              <a:rPr lang="it-IT" altLang="en-US" sz="2800" dirty="0"/>
              <a:t>Il monopolista massimizza il profitto seguendo, </a:t>
            </a:r>
            <a:r>
              <a:rPr lang="it-IT" altLang="en-US" sz="2800" u="sng" dirty="0"/>
              <a:t>come tutte le imprese</a:t>
            </a:r>
            <a:r>
              <a:rPr lang="it-IT" altLang="en-US" sz="2800" dirty="0"/>
              <a:t>, la “solita” regola marginalista. Potrebbe farlo scegliendo il prezzo </a:t>
            </a:r>
            <a:r>
              <a:rPr lang="it-IT" altLang="en-US" sz="2800" i="1" dirty="0"/>
              <a:t>oppure</a:t>
            </a:r>
            <a:r>
              <a:rPr lang="it-IT" altLang="en-US" sz="2800" dirty="0"/>
              <a:t> scegliendo la quantità. Ipotizziamo scelga la quantità.</a:t>
            </a:r>
          </a:p>
          <a:p>
            <a:pPr eaLnBrk="1" hangingPunct="1">
              <a:lnSpc>
                <a:spcPct val="90000"/>
              </a:lnSpc>
            </a:pPr>
            <a:r>
              <a:rPr lang="it-IT" altLang="en-US" sz="2800" dirty="0"/>
              <a:t>Quindi il monopolista produce la quantità Q* tale che il RM sia pari al CM:</a:t>
            </a:r>
          </a:p>
          <a:p>
            <a:pPr lvl="1" algn="ctr" eaLnBrk="1" hangingPunct="1">
              <a:lnSpc>
                <a:spcPct val="90000"/>
              </a:lnSpc>
              <a:buFontTx/>
              <a:buNone/>
            </a:pPr>
            <a:r>
              <a:rPr lang="it-IT" altLang="en-US" dirty="0">
                <a:solidFill>
                  <a:srgbClr val="FF0000"/>
                </a:solidFill>
              </a:rPr>
              <a:t>Max </a:t>
            </a:r>
            <a:r>
              <a:rPr lang="it-IT" altLang="en-US" dirty="0">
                <a:solidFill>
                  <a:srgbClr val="FF0000"/>
                </a:solidFill>
                <a:sym typeface="Symbol" panose="05050102010706020507" pitchFamily="18" charset="2"/>
              </a:rPr>
              <a:t> quando Q = </a:t>
            </a:r>
            <a:r>
              <a:rPr lang="it-IT" altLang="en-US" dirty="0">
                <a:solidFill>
                  <a:srgbClr val="FF0000"/>
                </a:solidFill>
              </a:rPr>
              <a:t>Q* è tale che RM = CM</a:t>
            </a:r>
          </a:p>
          <a:p>
            <a:pPr eaLnBrk="1" hangingPunct="1">
              <a:lnSpc>
                <a:spcPct val="90000"/>
              </a:lnSpc>
            </a:pPr>
            <a:r>
              <a:rPr lang="it-IT" altLang="en-US" sz="2800" dirty="0"/>
              <a:t>Attenzione: la regola serve a determinare la quantità ottimale, </a:t>
            </a:r>
            <a:r>
              <a:rPr lang="it-IT" altLang="en-US" sz="2800" u="sng" dirty="0"/>
              <a:t>ma il prezzo si deve leggere sulla curva di domanda</a:t>
            </a:r>
            <a:r>
              <a:rPr lang="it-IT" altLang="en-US" sz="2800" dirty="0"/>
              <a:t>. </a:t>
            </a:r>
          </a:p>
          <a:p>
            <a:pPr eaLnBrk="1" hangingPunct="1">
              <a:lnSpc>
                <a:spcPct val="90000"/>
              </a:lnSpc>
            </a:pPr>
            <a:r>
              <a:rPr lang="it-IT" altLang="en-US" sz="2800" dirty="0"/>
              <a:t>Quindi il prezzo a cui il monopolista vende la quantità ottimale sarà sempre </a:t>
            </a:r>
            <a:r>
              <a:rPr lang="it-IT" altLang="en-US" sz="2800" u="sng" dirty="0"/>
              <a:t>maggiore</a:t>
            </a:r>
            <a:r>
              <a:rPr lang="it-IT" altLang="en-US" sz="2800" dirty="0"/>
              <a:t> del CM. Questo fa sì che il monopolista ottenga un </a:t>
            </a:r>
            <a:r>
              <a:rPr lang="it-IT" altLang="en-US" sz="2800" u="sng" dirty="0"/>
              <a:t>extra-</a:t>
            </a:r>
            <a:r>
              <a:rPr lang="it-IT" altLang="en-US" sz="2800" u="sng" dirty="0">
                <a:sym typeface="Symbol" panose="05050102010706020507" pitchFamily="18" charset="2"/>
              </a:rPr>
              <a:t></a:t>
            </a:r>
            <a:r>
              <a:rPr lang="it-IT" altLang="en-US" sz="2800" dirty="0">
                <a:sym typeface="Symbol" panose="05050102010706020507" pitchFamily="18" charset="2"/>
              </a:rPr>
              <a:t>.</a:t>
            </a:r>
          </a:p>
          <a:p>
            <a:pPr eaLnBrk="1" hangingPunct="1">
              <a:lnSpc>
                <a:spcPct val="90000"/>
              </a:lnSpc>
            </a:pPr>
            <a:r>
              <a:rPr lang="it-IT" altLang="en-US" sz="2800" dirty="0">
                <a:sym typeface="Symbol" panose="05050102010706020507" pitchFamily="18" charset="2"/>
              </a:rPr>
              <a:t>Tale extra- permane anche nel </a:t>
            </a:r>
            <a:r>
              <a:rPr lang="it-IT" altLang="en-US" sz="2800" u="sng" dirty="0">
                <a:sym typeface="Symbol" panose="05050102010706020507" pitchFamily="18" charset="2"/>
              </a:rPr>
              <a:t>lungo periodo</a:t>
            </a:r>
            <a:r>
              <a:rPr lang="it-IT" altLang="en-US" sz="2800" dirty="0">
                <a:sym typeface="Symbol" panose="05050102010706020507" pitchFamily="18" charset="2"/>
              </a:rPr>
              <a:t> perché per definizione di monopolio non può esservi entrata di nuove imprese nel mercato.</a:t>
            </a:r>
          </a:p>
        </p:txBody>
      </p:sp>
    </p:spTree>
    <p:extLst>
      <p:ext uri="{BB962C8B-B14F-4D97-AF65-F5344CB8AC3E}">
        <p14:creationId xmlns:p14="http://schemas.microsoft.com/office/powerpoint/2010/main" val="70379288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8475">
                                            <p:txEl>
                                              <p:pRg st="3" end="3"/>
                                            </p:txEl>
                                          </p:spTgt>
                                        </p:tgtEl>
                                        <p:attrNameLst>
                                          <p:attrName>style.visibility</p:attrName>
                                        </p:attrNameLst>
                                      </p:cBhvr>
                                      <p:to>
                                        <p:strVal val="visible"/>
                                      </p:to>
                                    </p:set>
                                    <p:animEffect transition="in" filter="wipe(left)">
                                      <p:cBhvr>
                                        <p:cTn id="7" dur="500"/>
                                        <p:tgtEl>
                                          <p:spTgt spid="318475">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8475">
                                            <p:txEl>
                                              <p:pRg st="4" end="4"/>
                                            </p:txEl>
                                          </p:spTgt>
                                        </p:tgtEl>
                                        <p:attrNameLst>
                                          <p:attrName>style.visibility</p:attrName>
                                        </p:attrNameLst>
                                      </p:cBhvr>
                                      <p:to>
                                        <p:strVal val="visible"/>
                                      </p:to>
                                    </p:set>
                                    <p:animEffect transition="in" filter="wipe(left)">
                                      <p:cBhvr>
                                        <p:cTn id="12" dur="500"/>
                                        <p:tgtEl>
                                          <p:spTgt spid="318475">
                                            <p:txEl>
                                              <p:pRg st="4" end="4"/>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18475">
                                            <p:txEl>
                                              <p:pRg st="5" end="5"/>
                                            </p:txEl>
                                          </p:spTgt>
                                        </p:tgtEl>
                                        <p:attrNameLst>
                                          <p:attrName>style.visibility</p:attrName>
                                        </p:attrNameLst>
                                      </p:cBhvr>
                                      <p:to>
                                        <p:strVal val="visible"/>
                                      </p:to>
                                    </p:set>
                                    <p:animEffect transition="in" filter="wipe(left)">
                                      <p:cBhvr>
                                        <p:cTn id="15" dur="500"/>
                                        <p:tgtEl>
                                          <p:spTgt spid="3184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47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0514" name="Group 2"/>
          <p:cNvGrpSpPr>
            <a:grpSpLocks/>
          </p:cNvGrpSpPr>
          <p:nvPr/>
        </p:nvGrpSpPr>
        <p:grpSpPr bwMode="auto">
          <a:xfrm>
            <a:off x="2667000" y="3200399"/>
            <a:ext cx="533400" cy="506413"/>
            <a:chOff x="226" y="1931"/>
            <a:chExt cx="336" cy="319"/>
          </a:xfrm>
        </p:grpSpPr>
        <p:sp>
          <p:nvSpPr>
            <p:cNvPr id="135195" name="Rectangle 3"/>
            <p:cNvSpPr>
              <a:spLocks noChangeArrowheads="1"/>
            </p:cNvSpPr>
            <p:nvPr/>
          </p:nvSpPr>
          <p:spPr bwMode="auto">
            <a:xfrm>
              <a:off x="226" y="1931"/>
              <a:ext cx="178"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P</a:t>
              </a:r>
              <a:r>
                <a:rPr lang="it-IT" altLang="en-US" sz="1200" b="1">
                  <a:solidFill>
                    <a:srgbClr val="000000"/>
                  </a:solidFill>
                  <a:latin typeface="Arial" panose="020B0604020202020204" pitchFamily="34" charset="0"/>
                </a:rPr>
                <a:t>M</a:t>
              </a:r>
            </a:p>
          </p:txBody>
        </p:sp>
        <p:sp>
          <p:nvSpPr>
            <p:cNvPr id="135196" name="Rectangle 4"/>
            <p:cNvSpPr>
              <a:spLocks noChangeArrowheads="1"/>
            </p:cNvSpPr>
            <p:nvPr/>
          </p:nvSpPr>
          <p:spPr bwMode="auto">
            <a:xfrm>
              <a:off x="562" y="2076"/>
              <a:ext cx="0"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1800" b="1">
                <a:solidFill>
                  <a:srgbClr val="000000"/>
                </a:solidFill>
                <a:latin typeface="Arial" panose="020B0604020202020204" pitchFamily="34" charset="0"/>
              </a:endParaRPr>
            </a:p>
          </p:txBody>
        </p:sp>
      </p:grpSp>
      <p:sp>
        <p:nvSpPr>
          <p:cNvPr id="135171" name="Rectangle 5"/>
          <p:cNvSpPr>
            <a:spLocks noChangeArrowheads="1"/>
          </p:cNvSpPr>
          <p:nvPr/>
        </p:nvSpPr>
        <p:spPr bwMode="auto">
          <a:xfrm>
            <a:off x="9414969" y="6400805"/>
            <a:ext cx="87203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eaLnBrk="0" fontAlgn="base" hangingPunct="0">
              <a:spcBef>
                <a:spcPct val="0"/>
              </a:spcBef>
              <a:spcAft>
                <a:spcPct val="0"/>
              </a:spcAft>
              <a:buFontTx/>
              <a:buNone/>
            </a:pPr>
            <a:r>
              <a:rPr lang="it-IT" altLang="en-US" sz="1800">
                <a:solidFill>
                  <a:srgbClr val="000000"/>
                </a:solidFill>
                <a:latin typeface="Arial" panose="020B0604020202020204" pitchFamily="34" charset="0"/>
              </a:rPr>
              <a:t>Quantità</a:t>
            </a:r>
          </a:p>
        </p:txBody>
      </p:sp>
      <p:sp>
        <p:nvSpPr>
          <p:cNvPr id="320518" name="Rectangle 6"/>
          <p:cNvSpPr>
            <a:spLocks noChangeArrowheads="1"/>
          </p:cNvSpPr>
          <p:nvPr/>
        </p:nvSpPr>
        <p:spPr bwMode="auto">
          <a:xfrm>
            <a:off x="5105400" y="6400805"/>
            <a:ext cx="26930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i="1">
                <a:solidFill>
                  <a:srgbClr val="000000"/>
                </a:solidFill>
                <a:latin typeface="Arial" panose="020B0604020202020204" pitchFamily="34" charset="0"/>
              </a:rPr>
              <a:t>Q*</a:t>
            </a:r>
            <a:endParaRPr lang="it-IT" altLang="en-US" sz="1800" b="1" baseline="-25000">
              <a:solidFill>
                <a:srgbClr val="000000"/>
              </a:solidFill>
              <a:latin typeface="Arial" panose="020B0604020202020204" pitchFamily="34" charset="0"/>
            </a:endParaRPr>
          </a:p>
        </p:txBody>
      </p:sp>
      <p:grpSp>
        <p:nvGrpSpPr>
          <p:cNvPr id="135173" name="Group 7"/>
          <p:cNvGrpSpPr>
            <a:grpSpLocks/>
          </p:cNvGrpSpPr>
          <p:nvPr/>
        </p:nvGrpSpPr>
        <p:grpSpPr bwMode="auto">
          <a:xfrm>
            <a:off x="1676402" y="1600202"/>
            <a:ext cx="1320800" cy="508001"/>
            <a:chOff x="193" y="1121"/>
            <a:chExt cx="832" cy="320"/>
          </a:xfrm>
        </p:grpSpPr>
        <p:sp>
          <p:nvSpPr>
            <p:cNvPr id="135193" name="Rectangle 8"/>
            <p:cNvSpPr>
              <a:spLocks noChangeArrowheads="1"/>
            </p:cNvSpPr>
            <p:nvPr/>
          </p:nvSpPr>
          <p:spPr bwMode="auto">
            <a:xfrm>
              <a:off x="193" y="1121"/>
              <a:ext cx="832"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a:solidFill>
                    <a:srgbClr val="000000"/>
                  </a:solidFill>
                  <a:latin typeface="Arial" panose="020B0604020202020204" pitchFamily="34" charset="0"/>
                </a:rPr>
                <a:t>Costi e ricavi</a:t>
              </a:r>
            </a:p>
          </p:txBody>
        </p:sp>
        <p:sp>
          <p:nvSpPr>
            <p:cNvPr id="135194" name="Rectangle 9"/>
            <p:cNvSpPr>
              <a:spLocks noChangeArrowheads="1"/>
            </p:cNvSpPr>
            <p:nvPr/>
          </p:nvSpPr>
          <p:spPr bwMode="auto">
            <a:xfrm>
              <a:off x="291" y="1267"/>
              <a:ext cx="31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a:solidFill>
                    <a:srgbClr val="000000"/>
                  </a:solidFill>
                  <a:latin typeface="Arial" panose="020B0604020202020204" pitchFamily="34" charset="0"/>
                </a:rPr>
                <a:t>medi</a:t>
              </a:r>
            </a:p>
          </p:txBody>
        </p:sp>
      </p:grpSp>
      <p:sp>
        <p:nvSpPr>
          <p:cNvPr id="135174" name="Freeform 10"/>
          <p:cNvSpPr>
            <a:spLocks/>
          </p:cNvSpPr>
          <p:nvPr/>
        </p:nvSpPr>
        <p:spPr bwMode="auto">
          <a:xfrm>
            <a:off x="3048007" y="1752609"/>
            <a:ext cx="7370763" cy="4645025"/>
          </a:xfrm>
          <a:custGeom>
            <a:avLst/>
            <a:gdLst>
              <a:gd name="T0" fmla="*/ 0 w 4643"/>
              <a:gd name="T1" fmla="*/ 0 h 2926"/>
              <a:gd name="T2" fmla="*/ 0 w 4643"/>
              <a:gd name="T3" fmla="*/ 2147483646 h 2926"/>
              <a:gd name="T4" fmla="*/ 2147483646 w 4643"/>
              <a:gd name="T5" fmla="*/ 2147483646 h 2926"/>
              <a:gd name="T6" fmla="*/ 0 60000 65536"/>
              <a:gd name="T7" fmla="*/ 0 60000 65536"/>
              <a:gd name="T8" fmla="*/ 0 60000 65536"/>
            </a:gdLst>
            <a:ahLst/>
            <a:cxnLst>
              <a:cxn ang="T6">
                <a:pos x="T0" y="T1"/>
              </a:cxn>
              <a:cxn ang="T7">
                <a:pos x="T2" y="T3"/>
              </a:cxn>
              <a:cxn ang="T8">
                <a:pos x="T4" y="T5"/>
              </a:cxn>
            </a:cxnLst>
            <a:rect l="0" t="0" r="r" b="b"/>
            <a:pathLst>
              <a:path w="4643" h="2926">
                <a:moveTo>
                  <a:pt x="0" y="0"/>
                </a:moveTo>
                <a:lnTo>
                  <a:pt x="0" y="2925"/>
                </a:lnTo>
                <a:lnTo>
                  <a:pt x="4642" y="2925"/>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35175" name="Rectangle 11"/>
          <p:cNvSpPr>
            <a:spLocks noChangeArrowheads="1"/>
          </p:cNvSpPr>
          <p:nvPr/>
        </p:nvSpPr>
        <p:spPr bwMode="auto">
          <a:xfrm>
            <a:off x="8858252" y="5075245"/>
            <a:ext cx="105157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Domanda</a:t>
            </a:r>
          </a:p>
        </p:txBody>
      </p:sp>
      <p:sp>
        <p:nvSpPr>
          <p:cNvPr id="135176" name="Rectangle 12"/>
          <p:cNvSpPr>
            <a:spLocks noChangeArrowheads="1"/>
          </p:cNvSpPr>
          <p:nvPr/>
        </p:nvSpPr>
        <p:spPr bwMode="auto">
          <a:xfrm>
            <a:off x="7353306" y="3983045"/>
            <a:ext cx="62837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CMeT</a:t>
            </a:r>
          </a:p>
        </p:txBody>
      </p:sp>
      <p:sp>
        <p:nvSpPr>
          <p:cNvPr id="135177" name="Rectangle 13"/>
          <p:cNvSpPr>
            <a:spLocks noChangeArrowheads="1"/>
          </p:cNvSpPr>
          <p:nvPr/>
        </p:nvSpPr>
        <p:spPr bwMode="auto">
          <a:xfrm>
            <a:off x="7146929" y="6084897"/>
            <a:ext cx="35907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RM</a:t>
            </a:r>
          </a:p>
        </p:txBody>
      </p:sp>
      <p:grpSp>
        <p:nvGrpSpPr>
          <p:cNvPr id="135178" name="Group 14"/>
          <p:cNvGrpSpPr>
            <a:grpSpLocks/>
          </p:cNvGrpSpPr>
          <p:nvPr/>
        </p:nvGrpSpPr>
        <p:grpSpPr bwMode="auto">
          <a:xfrm>
            <a:off x="6400795" y="2743216"/>
            <a:ext cx="358774" cy="528638"/>
            <a:chOff x="980" y="3333"/>
            <a:chExt cx="226" cy="333"/>
          </a:xfrm>
        </p:grpSpPr>
        <p:sp>
          <p:nvSpPr>
            <p:cNvPr id="135191" name="Rectangle 15"/>
            <p:cNvSpPr>
              <a:spLocks noChangeArrowheads="1"/>
            </p:cNvSpPr>
            <p:nvPr/>
          </p:nvSpPr>
          <p:spPr bwMode="auto">
            <a:xfrm>
              <a:off x="980" y="3333"/>
              <a:ext cx="226"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CM</a:t>
              </a:r>
            </a:p>
          </p:txBody>
        </p:sp>
        <p:sp>
          <p:nvSpPr>
            <p:cNvPr id="135192" name="Rectangle 16"/>
            <p:cNvSpPr>
              <a:spLocks noChangeArrowheads="1"/>
            </p:cNvSpPr>
            <p:nvPr/>
          </p:nvSpPr>
          <p:spPr bwMode="auto">
            <a:xfrm>
              <a:off x="1128" y="3492"/>
              <a:ext cx="0"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GB" altLang="en-US" sz="1800" b="1">
                <a:solidFill>
                  <a:srgbClr val="000000"/>
                </a:solidFill>
                <a:latin typeface="Arial" panose="020B0604020202020204" pitchFamily="34" charset="0"/>
              </a:endParaRPr>
            </a:p>
          </p:txBody>
        </p:sp>
      </p:grpSp>
      <p:sp>
        <p:nvSpPr>
          <p:cNvPr id="320529" name="Rectangle 17"/>
          <p:cNvSpPr>
            <a:spLocks noChangeArrowheads="1"/>
          </p:cNvSpPr>
          <p:nvPr/>
        </p:nvSpPr>
        <p:spPr bwMode="auto">
          <a:xfrm>
            <a:off x="5202237" y="2997205"/>
            <a:ext cx="19236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M</a:t>
            </a:r>
          </a:p>
        </p:txBody>
      </p:sp>
      <p:sp>
        <p:nvSpPr>
          <p:cNvPr id="320530" name="Freeform 18"/>
          <p:cNvSpPr>
            <a:spLocks/>
          </p:cNvSpPr>
          <p:nvPr/>
        </p:nvSpPr>
        <p:spPr bwMode="auto">
          <a:xfrm>
            <a:off x="3048000" y="3352800"/>
            <a:ext cx="2209800" cy="3048000"/>
          </a:xfrm>
          <a:custGeom>
            <a:avLst/>
            <a:gdLst>
              <a:gd name="T0" fmla="*/ 2147483646 w 1423"/>
              <a:gd name="T1" fmla="*/ 2147483646 h 1972"/>
              <a:gd name="T2" fmla="*/ 2147483646 w 1423"/>
              <a:gd name="T3" fmla="*/ 0 h 1972"/>
              <a:gd name="T4" fmla="*/ 0 w 1423"/>
              <a:gd name="T5" fmla="*/ 0 h 1972"/>
              <a:gd name="T6" fmla="*/ 0 60000 65536"/>
              <a:gd name="T7" fmla="*/ 0 60000 65536"/>
              <a:gd name="T8" fmla="*/ 0 60000 65536"/>
            </a:gdLst>
            <a:ahLst/>
            <a:cxnLst>
              <a:cxn ang="T6">
                <a:pos x="T0" y="T1"/>
              </a:cxn>
              <a:cxn ang="T7">
                <a:pos x="T2" y="T3"/>
              </a:cxn>
              <a:cxn ang="T8">
                <a:pos x="T4" y="T5"/>
              </a:cxn>
            </a:cxnLst>
            <a:rect l="0" t="0" r="r" b="b"/>
            <a:pathLst>
              <a:path w="1423" h="1972">
                <a:moveTo>
                  <a:pt x="1422" y="1971"/>
                </a:moveTo>
                <a:lnTo>
                  <a:pt x="1422" y="0"/>
                </a:lnTo>
                <a:lnTo>
                  <a:pt x="0" y="0"/>
                </a:lnTo>
              </a:path>
            </a:pathLst>
          </a:custGeom>
          <a:noFill/>
          <a:ln w="12700" cap="flat" cmpd="sng">
            <a:solidFill>
              <a:srgbClr val="000000"/>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35181" name="Line 19"/>
          <p:cNvSpPr>
            <a:spLocks noChangeShapeType="1"/>
          </p:cNvSpPr>
          <p:nvPr/>
        </p:nvSpPr>
        <p:spPr bwMode="auto">
          <a:xfrm flipH="1">
            <a:off x="3302000" y="2974975"/>
            <a:ext cx="3544888" cy="3263900"/>
          </a:xfrm>
          <a:prstGeom prst="line">
            <a:avLst/>
          </a:prstGeom>
          <a:noFill/>
          <a:ln w="28575">
            <a:solidFill>
              <a:srgbClr val="FF500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35182" name="Line 20"/>
          <p:cNvSpPr>
            <a:spLocks noChangeShapeType="1"/>
          </p:cNvSpPr>
          <p:nvPr/>
        </p:nvSpPr>
        <p:spPr bwMode="auto">
          <a:xfrm>
            <a:off x="3014663" y="2135188"/>
            <a:ext cx="5727700" cy="3033712"/>
          </a:xfrm>
          <a:prstGeom prst="line">
            <a:avLst/>
          </a:prstGeom>
          <a:noFill/>
          <a:ln w="28575">
            <a:solidFill>
              <a:srgbClr val="40A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35183" name="Line 21"/>
          <p:cNvSpPr>
            <a:spLocks noChangeShapeType="1"/>
          </p:cNvSpPr>
          <p:nvPr/>
        </p:nvSpPr>
        <p:spPr bwMode="auto">
          <a:xfrm>
            <a:off x="3014669" y="2135191"/>
            <a:ext cx="3989387" cy="4083051"/>
          </a:xfrm>
          <a:prstGeom prst="line">
            <a:avLst/>
          </a:prstGeom>
          <a:noFill/>
          <a:ln w="28575">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320534" name="Freeform 22"/>
          <p:cNvSpPr>
            <a:spLocks/>
          </p:cNvSpPr>
          <p:nvPr/>
        </p:nvSpPr>
        <p:spPr bwMode="auto">
          <a:xfrm>
            <a:off x="5173666" y="3248027"/>
            <a:ext cx="158751" cy="128588"/>
          </a:xfrm>
          <a:custGeom>
            <a:avLst/>
            <a:gdLst>
              <a:gd name="T0" fmla="*/ 123488450 w 100"/>
              <a:gd name="T1" fmla="*/ 201613284 h 81"/>
              <a:gd name="T2" fmla="*/ 206652813 w 100"/>
              <a:gd name="T3" fmla="*/ 201613284 h 81"/>
              <a:gd name="T4" fmla="*/ 206652813 w 100"/>
              <a:gd name="T5" fmla="*/ 133569594 h 81"/>
              <a:gd name="T6" fmla="*/ 249496263 w 100"/>
              <a:gd name="T7" fmla="*/ 100806642 h 81"/>
              <a:gd name="T8" fmla="*/ 206652813 w 100"/>
              <a:gd name="T9" fmla="*/ 68045277 h 81"/>
              <a:gd name="T10" fmla="*/ 206652813 w 100"/>
              <a:gd name="T11" fmla="*/ 32762952 h 81"/>
              <a:gd name="T12" fmla="*/ 123488450 w 100"/>
              <a:gd name="T13" fmla="*/ 0 h 81"/>
              <a:gd name="T14" fmla="*/ 83165950 w 100"/>
              <a:gd name="T15" fmla="*/ 32762952 h 81"/>
              <a:gd name="T16" fmla="*/ 40322500 w 100"/>
              <a:gd name="T17" fmla="*/ 68045277 h 81"/>
              <a:gd name="T18" fmla="*/ 0 w 100"/>
              <a:gd name="T19" fmla="*/ 100806642 h 81"/>
              <a:gd name="T20" fmla="*/ 40322500 w 100"/>
              <a:gd name="T21" fmla="*/ 133569594 h 81"/>
              <a:gd name="T22" fmla="*/ 83165950 w 100"/>
              <a:gd name="T23" fmla="*/ 201613284 h 81"/>
              <a:gd name="T24" fmla="*/ 123488450 w 100"/>
              <a:gd name="T25" fmla="*/ 201613284 h 8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0" h="81">
                <a:moveTo>
                  <a:pt x="49" y="80"/>
                </a:moveTo>
                <a:lnTo>
                  <a:pt x="82" y="80"/>
                </a:lnTo>
                <a:lnTo>
                  <a:pt x="82" y="53"/>
                </a:lnTo>
                <a:lnTo>
                  <a:pt x="99" y="40"/>
                </a:lnTo>
                <a:lnTo>
                  <a:pt x="82" y="27"/>
                </a:lnTo>
                <a:lnTo>
                  <a:pt x="82" y="13"/>
                </a:lnTo>
                <a:lnTo>
                  <a:pt x="49" y="0"/>
                </a:lnTo>
                <a:lnTo>
                  <a:pt x="33" y="13"/>
                </a:lnTo>
                <a:lnTo>
                  <a:pt x="16" y="27"/>
                </a:lnTo>
                <a:lnTo>
                  <a:pt x="0" y="40"/>
                </a:lnTo>
                <a:lnTo>
                  <a:pt x="16" y="53"/>
                </a:lnTo>
                <a:lnTo>
                  <a:pt x="33" y="80"/>
                </a:lnTo>
                <a:lnTo>
                  <a:pt x="49" y="8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35185" name="Rectangle 23"/>
          <p:cNvSpPr>
            <a:spLocks noChangeArrowheads="1"/>
          </p:cNvSpPr>
          <p:nvPr/>
        </p:nvSpPr>
        <p:spPr bwMode="auto">
          <a:xfrm>
            <a:off x="5435600" y="4340229"/>
            <a:ext cx="1538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E</a:t>
            </a:r>
          </a:p>
        </p:txBody>
      </p:sp>
      <p:sp>
        <p:nvSpPr>
          <p:cNvPr id="135186" name="Freeform 24"/>
          <p:cNvSpPr>
            <a:spLocks/>
          </p:cNvSpPr>
          <p:nvPr/>
        </p:nvSpPr>
        <p:spPr bwMode="auto">
          <a:xfrm>
            <a:off x="5200656" y="4362451"/>
            <a:ext cx="131763" cy="127000"/>
          </a:xfrm>
          <a:custGeom>
            <a:avLst/>
            <a:gdLst>
              <a:gd name="T0" fmla="*/ 83166266 w 83"/>
              <a:gd name="T1" fmla="*/ 199093138 h 80"/>
              <a:gd name="T2" fmla="*/ 166330944 w 83"/>
              <a:gd name="T3" fmla="*/ 199093138 h 80"/>
              <a:gd name="T4" fmla="*/ 206653597 w 83"/>
              <a:gd name="T5" fmla="*/ 166330313 h 80"/>
              <a:gd name="T6" fmla="*/ 206653597 w 83"/>
              <a:gd name="T7" fmla="*/ 98286888 h 80"/>
              <a:gd name="T8" fmla="*/ 206653597 w 83"/>
              <a:gd name="T9" fmla="*/ 65524063 h 80"/>
              <a:gd name="T10" fmla="*/ 166330944 w 83"/>
              <a:gd name="T11" fmla="*/ 32762825 h 80"/>
              <a:gd name="T12" fmla="*/ 83166266 w 83"/>
              <a:gd name="T13" fmla="*/ 0 h 80"/>
              <a:gd name="T14" fmla="*/ 40322653 w 83"/>
              <a:gd name="T15" fmla="*/ 32762825 h 80"/>
              <a:gd name="T16" fmla="*/ 0 w 83"/>
              <a:gd name="T17" fmla="*/ 65524063 h 80"/>
              <a:gd name="T18" fmla="*/ 0 w 83"/>
              <a:gd name="T19" fmla="*/ 98286888 h 80"/>
              <a:gd name="T20" fmla="*/ 0 w 83"/>
              <a:gd name="T21" fmla="*/ 166330313 h 80"/>
              <a:gd name="T22" fmla="*/ 40322653 w 83"/>
              <a:gd name="T23" fmla="*/ 199093138 h 80"/>
              <a:gd name="T24" fmla="*/ 83166266 w 83"/>
              <a:gd name="T25" fmla="*/ 199093138 h 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80">
                <a:moveTo>
                  <a:pt x="33" y="79"/>
                </a:moveTo>
                <a:lnTo>
                  <a:pt x="66" y="79"/>
                </a:lnTo>
                <a:lnTo>
                  <a:pt x="82" y="66"/>
                </a:lnTo>
                <a:lnTo>
                  <a:pt x="82" y="39"/>
                </a:lnTo>
                <a:lnTo>
                  <a:pt x="82" y="26"/>
                </a:lnTo>
                <a:lnTo>
                  <a:pt x="66" y="13"/>
                </a:lnTo>
                <a:lnTo>
                  <a:pt x="33" y="0"/>
                </a:lnTo>
                <a:lnTo>
                  <a:pt x="16" y="13"/>
                </a:lnTo>
                <a:lnTo>
                  <a:pt x="0" y="26"/>
                </a:lnTo>
                <a:lnTo>
                  <a:pt x="0" y="39"/>
                </a:lnTo>
                <a:lnTo>
                  <a:pt x="0" y="66"/>
                </a:lnTo>
                <a:lnTo>
                  <a:pt x="16" y="79"/>
                </a:lnTo>
                <a:lnTo>
                  <a:pt x="33" y="7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35187" name="Freeform 25"/>
          <p:cNvSpPr>
            <a:spLocks/>
          </p:cNvSpPr>
          <p:nvPr/>
        </p:nvSpPr>
        <p:spPr bwMode="auto">
          <a:xfrm>
            <a:off x="3201995" y="3814770"/>
            <a:ext cx="3997325" cy="1011237"/>
          </a:xfrm>
          <a:custGeom>
            <a:avLst/>
            <a:gdLst>
              <a:gd name="T0" fmla="*/ 0 w 2518"/>
              <a:gd name="T1" fmla="*/ 0 h 637"/>
              <a:gd name="T2" fmla="*/ 206652813 w 2518"/>
              <a:gd name="T3" fmla="*/ 433466661 h 637"/>
              <a:gd name="T4" fmla="*/ 617439075 w 2518"/>
              <a:gd name="T5" fmla="*/ 967739522 h 637"/>
              <a:gd name="T6" fmla="*/ 1401206875 w 2518"/>
              <a:gd name="T7" fmla="*/ 1436488352 h 637"/>
              <a:gd name="T8" fmla="*/ 2147483646 w 2518"/>
              <a:gd name="T9" fmla="*/ 1602818582 h 637"/>
              <a:gd name="T10" fmla="*/ 2147483646 w 2518"/>
              <a:gd name="T11" fmla="*/ 1368443373 h 637"/>
              <a:gd name="T12" fmla="*/ 2147483646 w 2518"/>
              <a:gd name="T13" fmla="*/ 501510052 h 63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18" h="637">
                <a:moveTo>
                  <a:pt x="0" y="0"/>
                </a:moveTo>
                <a:lnTo>
                  <a:pt x="82" y="172"/>
                </a:lnTo>
                <a:lnTo>
                  <a:pt x="245" y="384"/>
                </a:lnTo>
                <a:lnTo>
                  <a:pt x="556" y="570"/>
                </a:lnTo>
                <a:lnTo>
                  <a:pt x="1013" y="636"/>
                </a:lnTo>
                <a:lnTo>
                  <a:pt x="1667" y="543"/>
                </a:lnTo>
                <a:lnTo>
                  <a:pt x="2517" y="199"/>
                </a:lnTo>
              </a:path>
            </a:pathLst>
          </a:custGeom>
          <a:noFill/>
          <a:ln w="28575" cap="rnd" cmpd="sng">
            <a:solidFill>
              <a:srgbClr val="51DC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35188" name="Text Box 26"/>
          <p:cNvSpPr txBox="1">
            <a:spLocks noChangeArrowheads="1"/>
          </p:cNvSpPr>
          <p:nvPr/>
        </p:nvSpPr>
        <p:spPr bwMode="auto">
          <a:xfrm>
            <a:off x="3794130" y="269880"/>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endParaRPr lang="en-US" altLang="en-US" sz="2400">
              <a:solidFill>
                <a:srgbClr val="000000"/>
              </a:solidFill>
            </a:endParaRPr>
          </a:p>
        </p:txBody>
      </p:sp>
      <p:sp>
        <p:nvSpPr>
          <p:cNvPr id="135189" name="Rectangle 27"/>
          <p:cNvSpPr>
            <a:spLocks noGrp="1" noChangeArrowheads="1"/>
          </p:cNvSpPr>
          <p:nvPr>
            <p:ph type="title"/>
          </p:nvPr>
        </p:nvSpPr>
        <p:spPr>
          <a:xfrm>
            <a:off x="1524000" y="533400"/>
            <a:ext cx="9144000" cy="7620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a:t>L’equilibrio del monopolio</a:t>
            </a:r>
          </a:p>
        </p:txBody>
      </p:sp>
      <p:sp>
        <p:nvSpPr>
          <p:cNvPr id="320540" name="Line 28"/>
          <p:cNvSpPr>
            <a:spLocks noChangeShapeType="1"/>
          </p:cNvSpPr>
          <p:nvPr/>
        </p:nvSpPr>
        <p:spPr bwMode="auto">
          <a:xfrm>
            <a:off x="5232400" y="4437070"/>
            <a:ext cx="0" cy="194468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Tree>
    <p:extLst>
      <p:ext uri="{BB962C8B-B14F-4D97-AF65-F5344CB8AC3E}">
        <p14:creationId xmlns:p14="http://schemas.microsoft.com/office/powerpoint/2010/main" val="282688769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20540"/>
                                        </p:tgtEl>
                                        <p:attrNameLst>
                                          <p:attrName>style.visibility</p:attrName>
                                        </p:attrNameLst>
                                      </p:cBhvr>
                                      <p:to>
                                        <p:strVal val="visible"/>
                                      </p:to>
                                    </p:set>
                                    <p:animEffect transition="in" filter="checkerboard(across)">
                                      <p:cBhvr>
                                        <p:cTn id="7" dur="500"/>
                                        <p:tgtEl>
                                          <p:spTgt spid="320540"/>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20518"/>
                                        </p:tgtEl>
                                        <p:attrNameLst>
                                          <p:attrName>style.visibility</p:attrName>
                                        </p:attrNameLst>
                                      </p:cBhvr>
                                      <p:to>
                                        <p:strVal val="visible"/>
                                      </p:to>
                                    </p:set>
                                    <p:animEffect transition="in" filter="checkerboard(across)">
                                      <p:cBhvr>
                                        <p:cTn id="10" dur="500"/>
                                        <p:tgtEl>
                                          <p:spTgt spid="32051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320530"/>
                                        </p:tgtEl>
                                        <p:attrNameLst>
                                          <p:attrName>style.visibility</p:attrName>
                                        </p:attrNameLst>
                                      </p:cBhvr>
                                      <p:to>
                                        <p:strVal val="visible"/>
                                      </p:to>
                                    </p:set>
                                    <p:anim calcmode="lin" valueType="num">
                                      <p:cBhvr additive="base">
                                        <p:cTn id="15" dur="500" fill="hold"/>
                                        <p:tgtEl>
                                          <p:spTgt spid="320530"/>
                                        </p:tgtEl>
                                        <p:attrNameLst>
                                          <p:attrName>ppt_x</p:attrName>
                                        </p:attrNameLst>
                                      </p:cBhvr>
                                      <p:tavLst>
                                        <p:tav tm="0">
                                          <p:val>
                                            <p:strVal val="0-#ppt_w/2"/>
                                          </p:val>
                                        </p:tav>
                                        <p:tav tm="100000">
                                          <p:val>
                                            <p:strVal val="#ppt_x"/>
                                          </p:val>
                                        </p:tav>
                                      </p:tavLst>
                                    </p:anim>
                                    <p:anim calcmode="lin" valueType="num">
                                      <p:cBhvr additive="base">
                                        <p:cTn id="16" dur="500" fill="hold"/>
                                        <p:tgtEl>
                                          <p:spTgt spid="320530"/>
                                        </p:tgtEl>
                                        <p:attrNameLst>
                                          <p:attrName>ppt_y</p:attrName>
                                        </p:attrNameLst>
                                      </p:cBhvr>
                                      <p:tavLst>
                                        <p:tav tm="0">
                                          <p:val>
                                            <p:strVal val="#ppt_y"/>
                                          </p:val>
                                        </p:tav>
                                        <p:tav tm="100000">
                                          <p:val>
                                            <p:strVal val="#ppt_y"/>
                                          </p:val>
                                        </p:tav>
                                      </p:tavLst>
                                    </p:anim>
                                  </p:childTnLst>
                                </p:cTn>
                              </p:par>
                              <p:par>
                                <p:cTn id="17" presetID="4" presetClass="entr" presetSubtype="16" fill="hold" grpId="0" nodeType="withEffect">
                                  <p:stCondLst>
                                    <p:cond delay="0"/>
                                  </p:stCondLst>
                                  <p:childTnLst>
                                    <p:set>
                                      <p:cBhvr>
                                        <p:cTn id="18" dur="1" fill="hold">
                                          <p:stCondLst>
                                            <p:cond delay="0"/>
                                          </p:stCondLst>
                                        </p:cTn>
                                        <p:tgtEl>
                                          <p:spTgt spid="320534"/>
                                        </p:tgtEl>
                                        <p:attrNameLst>
                                          <p:attrName>style.visibility</p:attrName>
                                        </p:attrNameLst>
                                      </p:cBhvr>
                                      <p:to>
                                        <p:strVal val="visible"/>
                                      </p:to>
                                    </p:set>
                                    <p:animEffect transition="in" filter="box(in)">
                                      <p:cBhvr>
                                        <p:cTn id="19" dur="500"/>
                                        <p:tgtEl>
                                          <p:spTgt spid="320534"/>
                                        </p:tgtEl>
                                      </p:cBhvr>
                                    </p:animEffect>
                                  </p:childTnLst>
                                </p:cTn>
                              </p:par>
                              <p:par>
                                <p:cTn id="20" presetID="4" presetClass="entr" presetSubtype="16" fill="hold" nodeType="withEffect">
                                  <p:stCondLst>
                                    <p:cond delay="0"/>
                                  </p:stCondLst>
                                  <p:childTnLst>
                                    <p:set>
                                      <p:cBhvr>
                                        <p:cTn id="21" dur="1" fill="hold">
                                          <p:stCondLst>
                                            <p:cond delay="0"/>
                                          </p:stCondLst>
                                        </p:cTn>
                                        <p:tgtEl>
                                          <p:spTgt spid="320514"/>
                                        </p:tgtEl>
                                        <p:attrNameLst>
                                          <p:attrName>style.visibility</p:attrName>
                                        </p:attrNameLst>
                                      </p:cBhvr>
                                      <p:to>
                                        <p:strVal val="visible"/>
                                      </p:to>
                                    </p:set>
                                    <p:animEffect transition="in" filter="box(in)">
                                      <p:cBhvr>
                                        <p:cTn id="22" dur="500"/>
                                        <p:tgtEl>
                                          <p:spTgt spid="320514"/>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320529"/>
                                        </p:tgtEl>
                                        <p:attrNameLst>
                                          <p:attrName>style.visibility</p:attrName>
                                        </p:attrNameLst>
                                      </p:cBhvr>
                                      <p:to>
                                        <p:strVal val="visible"/>
                                      </p:to>
                                    </p:set>
                                    <p:animEffect transition="in" filter="box(in)">
                                      <p:cBhvr>
                                        <p:cTn id="25" dur="500"/>
                                        <p:tgtEl>
                                          <p:spTgt spid="320529"/>
                                        </p:tgtEl>
                                      </p:cBhvr>
                                    </p:animEffect>
                                  </p:childTnLst>
                                </p:cTn>
                              </p:par>
                              <p:par>
                                <p:cTn id="26" presetID="4" presetClass="exit" presetSubtype="32" fill="hold" grpId="1" nodeType="withEffect">
                                  <p:stCondLst>
                                    <p:cond delay="0"/>
                                  </p:stCondLst>
                                  <p:childTnLst>
                                    <p:animEffect transition="out" filter="box(out)">
                                      <p:cBhvr>
                                        <p:cTn id="27" dur="500"/>
                                        <p:tgtEl>
                                          <p:spTgt spid="320540"/>
                                        </p:tgtEl>
                                      </p:cBhvr>
                                    </p:animEffect>
                                    <p:set>
                                      <p:cBhvr>
                                        <p:cTn id="28" dur="1" fill="hold">
                                          <p:stCondLst>
                                            <p:cond delay="499"/>
                                          </p:stCondLst>
                                        </p:cTn>
                                        <p:tgtEl>
                                          <p:spTgt spid="32054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8" grpId="0"/>
      <p:bldP spid="320529" grpId="0"/>
      <p:bldP spid="320530" grpId="0" animBg="1"/>
      <p:bldP spid="320534" grpId="0" animBg="1"/>
      <p:bldP spid="320540" grpId="0" animBg="1"/>
      <p:bldP spid="320540"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2135188" y="333375"/>
            <a:ext cx="7772400" cy="11430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a:t>Il profitto del monopolista</a:t>
            </a:r>
          </a:p>
        </p:txBody>
      </p:sp>
      <p:sp>
        <p:nvSpPr>
          <p:cNvPr id="324611" name="Rectangle 3"/>
          <p:cNvSpPr>
            <a:spLocks noChangeArrowheads="1"/>
          </p:cNvSpPr>
          <p:nvPr/>
        </p:nvSpPr>
        <p:spPr bwMode="auto">
          <a:xfrm>
            <a:off x="3554415" y="3227395"/>
            <a:ext cx="1866900" cy="1431925"/>
          </a:xfrm>
          <a:prstGeom prst="rect">
            <a:avLst/>
          </a:prstGeom>
          <a:solidFill>
            <a:srgbClr val="FFCC99">
              <a:alpha val="50195"/>
            </a:srgb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grpSp>
        <p:nvGrpSpPr>
          <p:cNvPr id="139268" name="Group 4"/>
          <p:cNvGrpSpPr>
            <a:grpSpLocks/>
          </p:cNvGrpSpPr>
          <p:nvPr/>
        </p:nvGrpSpPr>
        <p:grpSpPr bwMode="auto">
          <a:xfrm>
            <a:off x="2381256" y="2994029"/>
            <a:ext cx="455613" cy="514350"/>
            <a:chOff x="540" y="1886"/>
            <a:chExt cx="287" cy="324"/>
          </a:xfrm>
        </p:grpSpPr>
        <p:sp>
          <p:nvSpPr>
            <p:cNvPr id="139306" name="Rectangle 5"/>
            <p:cNvSpPr>
              <a:spLocks noChangeArrowheads="1"/>
            </p:cNvSpPr>
            <p:nvPr/>
          </p:nvSpPr>
          <p:spPr bwMode="auto">
            <a:xfrm>
              <a:off x="540" y="1886"/>
              <a:ext cx="0"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Times New Roman" panose="02020603050405020304" pitchFamily="18" charset="0"/>
                </a:defRPr>
              </a:lvl1pPr>
              <a:lvl2pPr marL="742950" indent="-285750" defTabSz="668338">
                <a:spcBef>
                  <a:spcPct val="20000"/>
                </a:spcBef>
                <a:buChar char="–"/>
                <a:defRPr sz="2800">
                  <a:solidFill>
                    <a:schemeClr val="tx1"/>
                  </a:solidFill>
                  <a:latin typeface="Times New Roman" panose="02020603050405020304" pitchFamily="18" charset="0"/>
                </a:defRPr>
              </a:lvl2pPr>
              <a:lvl3pPr marL="1143000" indent="-228600" defTabSz="668338">
                <a:spcBef>
                  <a:spcPct val="20000"/>
                </a:spcBef>
                <a:buChar char="•"/>
                <a:defRPr sz="2400">
                  <a:solidFill>
                    <a:schemeClr val="tx1"/>
                  </a:solidFill>
                  <a:latin typeface="Times New Roman" panose="02020603050405020304" pitchFamily="18" charset="0"/>
                </a:defRPr>
              </a:lvl3pPr>
              <a:lvl4pPr marL="1600200" indent="-228600" defTabSz="668338">
                <a:spcBef>
                  <a:spcPct val="20000"/>
                </a:spcBef>
                <a:buChar char="–"/>
                <a:defRPr sz="2000">
                  <a:solidFill>
                    <a:schemeClr val="tx1"/>
                  </a:solidFill>
                  <a:latin typeface="Times New Roman" panose="02020603050405020304" pitchFamily="18" charset="0"/>
                </a:defRPr>
              </a:lvl4pPr>
              <a:lvl5pPr marL="2057400" indent="-228600" defTabSz="668338">
                <a:spcBef>
                  <a:spcPct val="20000"/>
                </a:spcBef>
                <a:buChar char="»"/>
                <a:defRPr sz="2000">
                  <a:solidFill>
                    <a:schemeClr val="tx1"/>
                  </a:solidFill>
                  <a:latin typeface="Times New Roman" panose="02020603050405020304" pitchFamily="18" charset="0"/>
                </a:defRPr>
              </a:lvl5pPr>
              <a:lvl6pPr marL="25146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GB" altLang="en-US" sz="1800" b="1">
                <a:solidFill>
                  <a:srgbClr val="000000"/>
                </a:solidFill>
                <a:latin typeface="Arial" panose="020B0604020202020204" pitchFamily="34" charset="0"/>
              </a:endParaRPr>
            </a:p>
          </p:txBody>
        </p:sp>
        <p:sp>
          <p:nvSpPr>
            <p:cNvPr id="139307" name="Rectangle 6"/>
            <p:cNvSpPr>
              <a:spLocks noChangeArrowheads="1"/>
            </p:cNvSpPr>
            <p:nvPr/>
          </p:nvSpPr>
          <p:spPr bwMode="auto">
            <a:xfrm>
              <a:off x="827" y="2036"/>
              <a:ext cx="0"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Times New Roman" panose="02020603050405020304" pitchFamily="18" charset="0"/>
                </a:defRPr>
              </a:lvl1pPr>
              <a:lvl2pPr marL="742950" indent="-285750" defTabSz="668338">
                <a:spcBef>
                  <a:spcPct val="20000"/>
                </a:spcBef>
                <a:buChar char="–"/>
                <a:defRPr sz="2800">
                  <a:solidFill>
                    <a:schemeClr val="tx1"/>
                  </a:solidFill>
                  <a:latin typeface="Times New Roman" panose="02020603050405020304" pitchFamily="18" charset="0"/>
                </a:defRPr>
              </a:lvl2pPr>
              <a:lvl3pPr marL="1143000" indent="-228600" defTabSz="668338">
                <a:spcBef>
                  <a:spcPct val="20000"/>
                </a:spcBef>
                <a:buChar char="•"/>
                <a:defRPr sz="2400">
                  <a:solidFill>
                    <a:schemeClr val="tx1"/>
                  </a:solidFill>
                  <a:latin typeface="Times New Roman" panose="02020603050405020304" pitchFamily="18" charset="0"/>
                </a:defRPr>
              </a:lvl3pPr>
              <a:lvl4pPr marL="1600200" indent="-228600" defTabSz="668338">
                <a:spcBef>
                  <a:spcPct val="20000"/>
                </a:spcBef>
                <a:buChar char="–"/>
                <a:defRPr sz="2000">
                  <a:solidFill>
                    <a:schemeClr val="tx1"/>
                  </a:solidFill>
                  <a:latin typeface="Times New Roman" panose="02020603050405020304" pitchFamily="18" charset="0"/>
                </a:defRPr>
              </a:lvl4pPr>
              <a:lvl5pPr marL="2057400" indent="-228600" defTabSz="668338">
                <a:spcBef>
                  <a:spcPct val="20000"/>
                </a:spcBef>
                <a:buChar char="»"/>
                <a:defRPr sz="2000">
                  <a:solidFill>
                    <a:schemeClr val="tx1"/>
                  </a:solidFill>
                  <a:latin typeface="Times New Roman" panose="02020603050405020304" pitchFamily="18" charset="0"/>
                </a:defRPr>
              </a:lvl5pPr>
              <a:lvl6pPr marL="25146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GB" altLang="en-US" sz="1800" b="1">
                <a:solidFill>
                  <a:srgbClr val="000000"/>
                </a:solidFill>
                <a:latin typeface="Arial" panose="020B0604020202020204" pitchFamily="34" charset="0"/>
              </a:endParaRPr>
            </a:p>
          </p:txBody>
        </p:sp>
      </p:grpSp>
      <p:grpSp>
        <p:nvGrpSpPr>
          <p:cNvPr id="324615" name="Group 7"/>
          <p:cNvGrpSpPr>
            <a:grpSpLocks/>
          </p:cNvGrpSpPr>
          <p:nvPr/>
        </p:nvGrpSpPr>
        <p:grpSpPr bwMode="auto">
          <a:xfrm>
            <a:off x="2257430" y="4419603"/>
            <a:ext cx="1214439" cy="415814"/>
            <a:chOff x="433" y="2798"/>
            <a:chExt cx="765" cy="543"/>
          </a:xfrm>
        </p:grpSpPr>
        <p:sp>
          <p:nvSpPr>
            <p:cNvPr id="139304" name="Rectangle 8"/>
            <p:cNvSpPr>
              <a:spLocks noChangeArrowheads="1"/>
            </p:cNvSpPr>
            <p:nvPr/>
          </p:nvSpPr>
          <p:spPr bwMode="auto">
            <a:xfrm>
              <a:off x="635" y="2798"/>
              <a:ext cx="0" cy="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Times New Roman" panose="02020603050405020304" pitchFamily="18" charset="0"/>
                </a:defRPr>
              </a:lvl1pPr>
              <a:lvl2pPr marL="742950" indent="-285750" defTabSz="668338">
                <a:spcBef>
                  <a:spcPct val="20000"/>
                </a:spcBef>
                <a:buChar char="–"/>
                <a:defRPr sz="2800">
                  <a:solidFill>
                    <a:schemeClr val="tx1"/>
                  </a:solidFill>
                  <a:latin typeface="Times New Roman" panose="02020603050405020304" pitchFamily="18" charset="0"/>
                </a:defRPr>
              </a:lvl2pPr>
              <a:lvl3pPr marL="1143000" indent="-228600" defTabSz="668338">
                <a:spcBef>
                  <a:spcPct val="20000"/>
                </a:spcBef>
                <a:buChar char="•"/>
                <a:defRPr sz="2400">
                  <a:solidFill>
                    <a:schemeClr val="tx1"/>
                  </a:solidFill>
                  <a:latin typeface="Times New Roman" panose="02020603050405020304" pitchFamily="18" charset="0"/>
                </a:defRPr>
              </a:lvl3pPr>
              <a:lvl4pPr marL="1600200" indent="-228600" defTabSz="668338">
                <a:spcBef>
                  <a:spcPct val="20000"/>
                </a:spcBef>
                <a:buChar char="–"/>
                <a:defRPr sz="2000">
                  <a:solidFill>
                    <a:schemeClr val="tx1"/>
                  </a:solidFill>
                  <a:latin typeface="Times New Roman" panose="02020603050405020304" pitchFamily="18" charset="0"/>
                </a:defRPr>
              </a:lvl4pPr>
              <a:lvl5pPr marL="2057400" indent="-228600" defTabSz="668338">
                <a:spcBef>
                  <a:spcPct val="20000"/>
                </a:spcBef>
                <a:buChar char="»"/>
                <a:defRPr sz="2000">
                  <a:solidFill>
                    <a:schemeClr val="tx1"/>
                  </a:solidFill>
                  <a:latin typeface="Times New Roman" panose="02020603050405020304" pitchFamily="18" charset="0"/>
                </a:defRPr>
              </a:lvl5pPr>
              <a:lvl6pPr marL="25146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GB" altLang="en-US" sz="1800" b="1">
                <a:solidFill>
                  <a:srgbClr val="000000"/>
                </a:solidFill>
                <a:latin typeface="Arial" panose="020B0604020202020204" pitchFamily="34" charset="0"/>
              </a:endParaRPr>
            </a:p>
          </p:txBody>
        </p:sp>
        <p:sp>
          <p:nvSpPr>
            <p:cNvPr id="139305" name="Rectangle 9"/>
            <p:cNvSpPr>
              <a:spLocks noChangeArrowheads="1"/>
            </p:cNvSpPr>
            <p:nvPr/>
          </p:nvSpPr>
          <p:spPr bwMode="auto">
            <a:xfrm>
              <a:off x="433" y="2939"/>
              <a:ext cx="765"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Times New Roman" panose="02020603050405020304" pitchFamily="18" charset="0"/>
                </a:defRPr>
              </a:lvl1pPr>
              <a:lvl2pPr marL="742950" indent="-285750" defTabSz="668338">
                <a:spcBef>
                  <a:spcPct val="20000"/>
                </a:spcBef>
                <a:buChar char="–"/>
                <a:defRPr sz="2800">
                  <a:solidFill>
                    <a:schemeClr val="tx1"/>
                  </a:solidFill>
                  <a:latin typeface="Times New Roman" panose="02020603050405020304" pitchFamily="18" charset="0"/>
                </a:defRPr>
              </a:lvl2pPr>
              <a:lvl3pPr marL="1143000" indent="-228600" defTabSz="668338">
                <a:spcBef>
                  <a:spcPct val="20000"/>
                </a:spcBef>
                <a:buChar char="•"/>
                <a:defRPr sz="2400">
                  <a:solidFill>
                    <a:schemeClr val="tx1"/>
                  </a:solidFill>
                  <a:latin typeface="Times New Roman" panose="02020603050405020304" pitchFamily="18" charset="0"/>
                </a:defRPr>
              </a:lvl3pPr>
              <a:lvl4pPr marL="1600200" indent="-228600" defTabSz="668338">
                <a:spcBef>
                  <a:spcPct val="20000"/>
                </a:spcBef>
                <a:buChar char="–"/>
                <a:defRPr sz="2000">
                  <a:solidFill>
                    <a:schemeClr val="tx1"/>
                  </a:solidFill>
                  <a:latin typeface="Times New Roman" panose="02020603050405020304" pitchFamily="18" charset="0"/>
                </a:defRPr>
              </a:lvl4pPr>
              <a:lvl5pPr marL="2057400" indent="-228600" defTabSz="668338">
                <a:spcBef>
                  <a:spcPct val="20000"/>
                </a:spcBef>
                <a:buChar char="»"/>
                <a:defRPr sz="2000">
                  <a:solidFill>
                    <a:schemeClr val="tx1"/>
                  </a:solidFill>
                  <a:latin typeface="Times New Roman" panose="02020603050405020304" pitchFamily="18" charset="0"/>
                </a:defRPr>
              </a:lvl5pPr>
              <a:lvl6pPr marL="25146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eaLnBrk="0" fontAlgn="base" hangingPunct="0">
                <a:spcBef>
                  <a:spcPct val="0"/>
                </a:spcBef>
                <a:spcAft>
                  <a:spcPct val="0"/>
                </a:spcAft>
                <a:buFontTx/>
                <a:buNone/>
              </a:pPr>
              <a:r>
                <a:rPr lang="it-IT" altLang="en-US" sz="2000">
                  <a:solidFill>
                    <a:srgbClr val="000000"/>
                  </a:solidFill>
                </a:rPr>
                <a:t>CMeT (Q*)</a:t>
              </a:r>
              <a:endParaRPr lang="it-IT" altLang="en-US" sz="2000">
                <a:solidFill>
                  <a:srgbClr val="000000"/>
                </a:solidFill>
                <a:latin typeface="Arial" panose="020B0604020202020204" pitchFamily="34" charset="0"/>
              </a:endParaRPr>
            </a:p>
          </p:txBody>
        </p:sp>
      </p:grpSp>
      <p:sp>
        <p:nvSpPr>
          <p:cNvPr id="139270" name="Rectangle 10"/>
          <p:cNvSpPr>
            <a:spLocks noChangeArrowheads="1"/>
          </p:cNvSpPr>
          <p:nvPr/>
        </p:nvSpPr>
        <p:spPr bwMode="auto">
          <a:xfrm>
            <a:off x="8788400" y="6484945"/>
            <a:ext cx="87203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Times New Roman" panose="02020603050405020304" pitchFamily="18" charset="0"/>
              </a:defRPr>
            </a:lvl1pPr>
            <a:lvl2pPr marL="742950" indent="-285750" defTabSz="668338">
              <a:spcBef>
                <a:spcPct val="20000"/>
              </a:spcBef>
              <a:buChar char="–"/>
              <a:defRPr sz="2800">
                <a:solidFill>
                  <a:schemeClr val="tx1"/>
                </a:solidFill>
                <a:latin typeface="Times New Roman" panose="02020603050405020304" pitchFamily="18" charset="0"/>
              </a:defRPr>
            </a:lvl2pPr>
            <a:lvl3pPr marL="1143000" indent="-228600" defTabSz="668338">
              <a:spcBef>
                <a:spcPct val="20000"/>
              </a:spcBef>
              <a:buChar char="•"/>
              <a:defRPr sz="2400">
                <a:solidFill>
                  <a:schemeClr val="tx1"/>
                </a:solidFill>
                <a:latin typeface="Times New Roman" panose="02020603050405020304" pitchFamily="18" charset="0"/>
              </a:defRPr>
            </a:lvl3pPr>
            <a:lvl4pPr marL="1600200" indent="-228600" defTabSz="668338">
              <a:spcBef>
                <a:spcPct val="20000"/>
              </a:spcBef>
              <a:buChar char="–"/>
              <a:defRPr sz="2000">
                <a:solidFill>
                  <a:schemeClr val="tx1"/>
                </a:solidFill>
                <a:latin typeface="Times New Roman" panose="02020603050405020304" pitchFamily="18" charset="0"/>
              </a:defRPr>
            </a:lvl4pPr>
            <a:lvl5pPr marL="2057400" indent="-228600" defTabSz="668338">
              <a:spcBef>
                <a:spcPct val="20000"/>
              </a:spcBef>
              <a:buChar char="»"/>
              <a:defRPr sz="2000">
                <a:solidFill>
                  <a:schemeClr val="tx1"/>
                </a:solidFill>
                <a:latin typeface="Times New Roman" panose="02020603050405020304" pitchFamily="18" charset="0"/>
              </a:defRPr>
            </a:lvl5pPr>
            <a:lvl6pPr marL="25146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a:solidFill>
                  <a:srgbClr val="000000"/>
                </a:solidFill>
                <a:latin typeface="Arial" panose="020B0604020202020204" pitchFamily="34" charset="0"/>
              </a:rPr>
              <a:t>Quantità</a:t>
            </a:r>
          </a:p>
        </p:txBody>
      </p:sp>
      <p:sp>
        <p:nvSpPr>
          <p:cNvPr id="139271" name="Rectangle 11"/>
          <p:cNvSpPr>
            <a:spLocks noChangeArrowheads="1"/>
          </p:cNvSpPr>
          <p:nvPr/>
        </p:nvSpPr>
        <p:spPr bwMode="auto">
          <a:xfrm>
            <a:off x="5249863" y="6484945"/>
            <a:ext cx="26930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Times New Roman" panose="02020603050405020304" pitchFamily="18" charset="0"/>
              </a:defRPr>
            </a:lvl1pPr>
            <a:lvl2pPr marL="742950" indent="-285750" defTabSz="668338">
              <a:spcBef>
                <a:spcPct val="20000"/>
              </a:spcBef>
              <a:buChar char="–"/>
              <a:defRPr sz="2800">
                <a:solidFill>
                  <a:schemeClr val="tx1"/>
                </a:solidFill>
                <a:latin typeface="Times New Roman" panose="02020603050405020304" pitchFamily="18" charset="0"/>
              </a:defRPr>
            </a:lvl2pPr>
            <a:lvl3pPr marL="1143000" indent="-228600" defTabSz="668338">
              <a:spcBef>
                <a:spcPct val="20000"/>
              </a:spcBef>
              <a:buChar char="•"/>
              <a:defRPr sz="2400">
                <a:solidFill>
                  <a:schemeClr val="tx1"/>
                </a:solidFill>
                <a:latin typeface="Times New Roman" panose="02020603050405020304" pitchFamily="18" charset="0"/>
              </a:defRPr>
            </a:lvl3pPr>
            <a:lvl4pPr marL="1600200" indent="-228600" defTabSz="668338">
              <a:spcBef>
                <a:spcPct val="20000"/>
              </a:spcBef>
              <a:buChar char="–"/>
              <a:defRPr sz="2000">
                <a:solidFill>
                  <a:schemeClr val="tx1"/>
                </a:solidFill>
                <a:latin typeface="Times New Roman" panose="02020603050405020304" pitchFamily="18" charset="0"/>
              </a:defRPr>
            </a:lvl4pPr>
            <a:lvl5pPr marL="2057400" indent="-228600" defTabSz="668338">
              <a:spcBef>
                <a:spcPct val="20000"/>
              </a:spcBef>
              <a:buChar char="»"/>
              <a:defRPr sz="2000">
                <a:solidFill>
                  <a:schemeClr val="tx1"/>
                </a:solidFill>
                <a:latin typeface="Times New Roman" panose="02020603050405020304" pitchFamily="18" charset="0"/>
              </a:defRPr>
            </a:lvl5pPr>
            <a:lvl6pPr marL="25146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i="1">
                <a:solidFill>
                  <a:srgbClr val="000000"/>
                </a:solidFill>
                <a:latin typeface="Arial" panose="020B0604020202020204" pitchFamily="34" charset="0"/>
              </a:rPr>
              <a:t>Q*</a:t>
            </a:r>
            <a:endParaRPr lang="it-IT" altLang="en-US" sz="1800" b="1" baseline="-25000">
              <a:solidFill>
                <a:srgbClr val="000000"/>
              </a:solidFill>
              <a:latin typeface="Arial" panose="020B0604020202020204" pitchFamily="34" charset="0"/>
            </a:endParaRPr>
          </a:p>
        </p:txBody>
      </p:sp>
      <p:sp>
        <p:nvSpPr>
          <p:cNvPr id="139272" name="Rectangle 12"/>
          <p:cNvSpPr>
            <a:spLocks noChangeArrowheads="1"/>
          </p:cNvSpPr>
          <p:nvPr/>
        </p:nvSpPr>
        <p:spPr bwMode="auto">
          <a:xfrm>
            <a:off x="3360739" y="6484945"/>
            <a:ext cx="12824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Times New Roman" panose="02020603050405020304" pitchFamily="18" charset="0"/>
              </a:defRPr>
            </a:lvl1pPr>
            <a:lvl2pPr marL="742950" indent="-285750" defTabSz="668338">
              <a:spcBef>
                <a:spcPct val="20000"/>
              </a:spcBef>
              <a:buChar char="–"/>
              <a:defRPr sz="2800">
                <a:solidFill>
                  <a:schemeClr val="tx1"/>
                </a:solidFill>
                <a:latin typeface="Times New Roman" panose="02020603050405020304" pitchFamily="18" charset="0"/>
              </a:defRPr>
            </a:lvl2pPr>
            <a:lvl3pPr marL="1143000" indent="-228600" defTabSz="668338">
              <a:spcBef>
                <a:spcPct val="20000"/>
              </a:spcBef>
              <a:buChar char="•"/>
              <a:defRPr sz="2400">
                <a:solidFill>
                  <a:schemeClr val="tx1"/>
                </a:solidFill>
                <a:latin typeface="Times New Roman" panose="02020603050405020304" pitchFamily="18" charset="0"/>
              </a:defRPr>
            </a:lvl3pPr>
            <a:lvl4pPr marL="1600200" indent="-228600" defTabSz="668338">
              <a:spcBef>
                <a:spcPct val="20000"/>
              </a:spcBef>
              <a:buChar char="–"/>
              <a:defRPr sz="2000">
                <a:solidFill>
                  <a:schemeClr val="tx1"/>
                </a:solidFill>
                <a:latin typeface="Times New Roman" panose="02020603050405020304" pitchFamily="18" charset="0"/>
              </a:defRPr>
            </a:lvl4pPr>
            <a:lvl5pPr marL="2057400" indent="-228600" defTabSz="668338">
              <a:spcBef>
                <a:spcPct val="20000"/>
              </a:spcBef>
              <a:buChar char="»"/>
              <a:defRPr sz="2000">
                <a:solidFill>
                  <a:schemeClr val="tx1"/>
                </a:solidFill>
                <a:latin typeface="Times New Roman" panose="02020603050405020304" pitchFamily="18" charset="0"/>
              </a:defRPr>
            </a:lvl5pPr>
            <a:lvl6pPr marL="25146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0</a:t>
            </a:r>
          </a:p>
        </p:txBody>
      </p:sp>
      <p:grpSp>
        <p:nvGrpSpPr>
          <p:cNvPr id="139273" name="Group 13"/>
          <p:cNvGrpSpPr>
            <a:grpSpLocks/>
          </p:cNvGrpSpPr>
          <p:nvPr/>
        </p:nvGrpSpPr>
        <p:grpSpPr bwMode="auto">
          <a:xfrm>
            <a:off x="2667010" y="1600207"/>
            <a:ext cx="758825" cy="515938"/>
            <a:chOff x="534" y="1061"/>
            <a:chExt cx="478" cy="325"/>
          </a:xfrm>
        </p:grpSpPr>
        <p:sp>
          <p:nvSpPr>
            <p:cNvPr id="139302" name="Rectangle 14"/>
            <p:cNvSpPr>
              <a:spLocks noChangeArrowheads="1"/>
            </p:cNvSpPr>
            <p:nvPr/>
          </p:nvSpPr>
          <p:spPr bwMode="auto">
            <a:xfrm>
              <a:off x="534" y="1061"/>
              <a:ext cx="452"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Times New Roman" panose="02020603050405020304" pitchFamily="18" charset="0"/>
                </a:defRPr>
              </a:lvl1pPr>
              <a:lvl2pPr marL="742950" indent="-285750" defTabSz="668338">
                <a:spcBef>
                  <a:spcPct val="20000"/>
                </a:spcBef>
                <a:buChar char="–"/>
                <a:defRPr sz="2800">
                  <a:solidFill>
                    <a:schemeClr val="tx1"/>
                  </a:solidFill>
                  <a:latin typeface="Times New Roman" panose="02020603050405020304" pitchFamily="18" charset="0"/>
                </a:defRPr>
              </a:lvl2pPr>
              <a:lvl3pPr marL="1143000" indent="-228600" defTabSz="668338">
                <a:spcBef>
                  <a:spcPct val="20000"/>
                </a:spcBef>
                <a:buChar char="•"/>
                <a:defRPr sz="2400">
                  <a:solidFill>
                    <a:schemeClr val="tx1"/>
                  </a:solidFill>
                  <a:latin typeface="Times New Roman" panose="02020603050405020304" pitchFamily="18" charset="0"/>
                </a:defRPr>
              </a:lvl3pPr>
              <a:lvl4pPr marL="1600200" indent="-228600" defTabSz="668338">
                <a:spcBef>
                  <a:spcPct val="20000"/>
                </a:spcBef>
                <a:buChar char="–"/>
                <a:defRPr sz="2000">
                  <a:solidFill>
                    <a:schemeClr val="tx1"/>
                  </a:solidFill>
                  <a:latin typeface="Times New Roman" panose="02020603050405020304" pitchFamily="18" charset="0"/>
                </a:defRPr>
              </a:lvl4pPr>
              <a:lvl5pPr marL="2057400" indent="-228600" defTabSz="668338">
                <a:spcBef>
                  <a:spcPct val="20000"/>
                </a:spcBef>
                <a:buChar char="»"/>
                <a:defRPr sz="2000">
                  <a:solidFill>
                    <a:schemeClr val="tx1"/>
                  </a:solidFill>
                  <a:latin typeface="Times New Roman" panose="02020603050405020304" pitchFamily="18" charset="0"/>
                </a:defRPr>
              </a:lvl5pPr>
              <a:lvl6pPr marL="25146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a:solidFill>
                    <a:srgbClr val="000000"/>
                  </a:solidFill>
                  <a:latin typeface="Arial" panose="020B0604020202020204" pitchFamily="34" charset="0"/>
                </a:rPr>
                <a:t>Costi e</a:t>
              </a:r>
            </a:p>
          </p:txBody>
        </p:sp>
        <p:sp>
          <p:nvSpPr>
            <p:cNvPr id="139303" name="Rectangle 15"/>
            <p:cNvSpPr>
              <a:spLocks noChangeArrowheads="1"/>
            </p:cNvSpPr>
            <p:nvPr/>
          </p:nvSpPr>
          <p:spPr bwMode="auto">
            <a:xfrm>
              <a:off x="616" y="1212"/>
              <a:ext cx="396"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Times New Roman" panose="02020603050405020304" pitchFamily="18" charset="0"/>
                </a:defRPr>
              </a:lvl1pPr>
              <a:lvl2pPr marL="742950" indent="-285750" defTabSz="668338">
                <a:spcBef>
                  <a:spcPct val="20000"/>
                </a:spcBef>
                <a:buChar char="–"/>
                <a:defRPr sz="2800">
                  <a:solidFill>
                    <a:schemeClr val="tx1"/>
                  </a:solidFill>
                  <a:latin typeface="Times New Roman" panose="02020603050405020304" pitchFamily="18" charset="0"/>
                </a:defRPr>
              </a:lvl2pPr>
              <a:lvl3pPr marL="1143000" indent="-228600" defTabSz="668338">
                <a:spcBef>
                  <a:spcPct val="20000"/>
                </a:spcBef>
                <a:buChar char="•"/>
                <a:defRPr sz="2400">
                  <a:solidFill>
                    <a:schemeClr val="tx1"/>
                  </a:solidFill>
                  <a:latin typeface="Times New Roman" panose="02020603050405020304" pitchFamily="18" charset="0"/>
                </a:defRPr>
              </a:lvl3pPr>
              <a:lvl4pPr marL="1600200" indent="-228600" defTabSz="668338">
                <a:spcBef>
                  <a:spcPct val="20000"/>
                </a:spcBef>
                <a:buChar char="–"/>
                <a:defRPr sz="2000">
                  <a:solidFill>
                    <a:schemeClr val="tx1"/>
                  </a:solidFill>
                  <a:latin typeface="Times New Roman" panose="02020603050405020304" pitchFamily="18" charset="0"/>
                </a:defRPr>
              </a:lvl4pPr>
              <a:lvl5pPr marL="2057400" indent="-228600" defTabSz="668338">
                <a:spcBef>
                  <a:spcPct val="20000"/>
                </a:spcBef>
                <a:buChar char="»"/>
                <a:defRPr sz="2000">
                  <a:solidFill>
                    <a:schemeClr val="tx1"/>
                  </a:solidFill>
                  <a:latin typeface="Times New Roman" panose="02020603050405020304" pitchFamily="18" charset="0"/>
                </a:defRPr>
              </a:lvl5pPr>
              <a:lvl6pPr marL="25146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a:solidFill>
                    <a:srgbClr val="000000"/>
                  </a:solidFill>
                  <a:latin typeface="Arial" panose="020B0604020202020204" pitchFamily="34" charset="0"/>
                </a:rPr>
                <a:t>Ricavi</a:t>
              </a:r>
            </a:p>
          </p:txBody>
        </p:sp>
      </p:grpSp>
      <p:sp>
        <p:nvSpPr>
          <p:cNvPr id="139274" name="Freeform 16"/>
          <p:cNvSpPr>
            <a:spLocks/>
          </p:cNvSpPr>
          <p:nvPr/>
        </p:nvSpPr>
        <p:spPr bwMode="auto">
          <a:xfrm>
            <a:off x="3554421" y="1662120"/>
            <a:ext cx="6103937" cy="4802187"/>
          </a:xfrm>
          <a:custGeom>
            <a:avLst/>
            <a:gdLst>
              <a:gd name="T0" fmla="*/ 0 w 3845"/>
              <a:gd name="T1" fmla="*/ 0 h 3025"/>
              <a:gd name="T2" fmla="*/ 0 w 3845"/>
              <a:gd name="T3" fmla="*/ 2147483646 h 3025"/>
              <a:gd name="T4" fmla="*/ 2147483646 w 3845"/>
              <a:gd name="T5" fmla="*/ 2147483646 h 3025"/>
              <a:gd name="T6" fmla="*/ 0 60000 65536"/>
              <a:gd name="T7" fmla="*/ 0 60000 65536"/>
              <a:gd name="T8" fmla="*/ 0 60000 65536"/>
            </a:gdLst>
            <a:ahLst/>
            <a:cxnLst>
              <a:cxn ang="T6">
                <a:pos x="T0" y="T1"/>
              </a:cxn>
              <a:cxn ang="T7">
                <a:pos x="T2" y="T3"/>
              </a:cxn>
              <a:cxn ang="T8">
                <a:pos x="T4" y="T5"/>
              </a:cxn>
            </a:cxnLst>
            <a:rect l="0" t="0" r="r" b="b"/>
            <a:pathLst>
              <a:path w="3845" h="3025">
                <a:moveTo>
                  <a:pt x="0" y="0"/>
                </a:moveTo>
                <a:lnTo>
                  <a:pt x="0" y="3024"/>
                </a:lnTo>
                <a:lnTo>
                  <a:pt x="3844" y="3024"/>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39275" name="Rectangle 17"/>
          <p:cNvSpPr>
            <a:spLocks noChangeArrowheads="1"/>
          </p:cNvSpPr>
          <p:nvPr/>
        </p:nvSpPr>
        <p:spPr bwMode="auto">
          <a:xfrm>
            <a:off x="8418513" y="5114929"/>
            <a:ext cx="10002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Times New Roman" panose="02020603050405020304" pitchFamily="18" charset="0"/>
              </a:defRPr>
            </a:lvl1pPr>
            <a:lvl2pPr marL="742950" indent="-285750" defTabSz="668338">
              <a:spcBef>
                <a:spcPct val="20000"/>
              </a:spcBef>
              <a:buChar char="–"/>
              <a:defRPr sz="2800">
                <a:solidFill>
                  <a:schemeClr val="tx1"/>
                </a:solidFill>
                <a:latin typeface="Times New Roman" panose="02020603050405020304" pitchFamily="18" charset="0"/>
              </a:defRPr>
            </a:lvl2pPr>
            <a:lvl3pPr marL="1143000" indent="-228600" defTabSz="668338">
              <a:spcBef>
                <a:spcPct val="20000"/>
              </a:spcBef>
              <a:buChar char="•"/>
              <a:defRPr sz="2400">
                <a:solidFill>
                  <a:schemeClr val="tx1"/>
                </a:solidFill>
                <a:latin typeface="Times New Roman" panose="02020603050405020304" pitchFamily="18" charset="0"/>
              </a:defRPr>
            </a:lvl3pPr>
            <a:lvl4pPr marL="1600200" indent="-228600" defTabSz="668338">
              <a:spcBef>
                <a:spcPct val="20000"/>
              </a:spcBef>
              <a:buChar char="–"/>
              <a:defRPr sz="2000">
                <a:solidFill>
                  <a:schemeClr val="tx1"/>
                </a:solidFill>
                <a:latin typeface="Times New Roman" panose="02020603050405020304" pitchFamily="18" charset="0"/>
              </a:defRPr>
            </a:lvl4pPr>
            <a:lvl5pPr marL="2057400" indent="-228600" defTabSz="668338">
              <a:spcBef>
                <a:spcPct val="20000"/>
              </a:spcBef>
              <a:buChar char="»"/>
              <a:defRPr sz="2000">
                <a:solidFill>
                  <a:schemeClr val="tx1"/>
                </a:solidFill>
                <a:latin typeface="Times New Roman" panose="02020603050405020304" pitchFamily="18" charset="0"/>
              </a:defRPr>
            </a:lvl5pPr>
            <a:lvl6pPr marL="25146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a:solidFill>
                  <a:srgbClr val="000000"/>
                </a:solidFill>
                <a:latin typeface="Arial" panose="020B0604020202020204" pitchFamily="34" charset="0"/>
              </a:rPr>
              <a:t>Domanda</a:t>
            </a:r>
          </a:p>
        </p:txBody>
      </p:sp>
      <p:sp>
        <p:nvSpPr>
          <p:cNvPr id="139276" name="Rectangle 18"/>
          <p:cNvSpPr>
            <a:spLocks noChangeArrowheads="1"/>
          </p:cNvSpPr>
          <p:nvPr/>
        </p:nvSpPr>
        <p:spPr bwMode="auto">
          <a:xfrm>
            <a:off x="6616703" y="2511429"/>
            <a:ext cx="35907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Times New Roman" panose="02020603050405020304" pitchFamily="18" charset="0"/>
              </a:defRPr>
            </a:lvl1pPr>
            <a:lvl2pPr marL="742950" indent="-285750" defTabSz="668338">
              <a:spcBef>
                <a:spcPct val="20000"/>
              </a:spcBef>
              <a:buChar char="–"/>
              <a:defRPr sz="2800">
                <a:solidFill>
                  <a:schemeClr val="tx1"/>
                </a:solidFill>
                <a:latin typeface="Times New Roman" panose="02020603050405020304" pitchFamily="18" charset="0"/>
              </a:defRPr>
            </a:lvl2pPr>
            <a:lvl3pPr marL="1143000" indent="-228600" defTabSz="668338">
              <a:spcBef>
                <a:spcPct val="20000"/>
              </a:spcBef>
              <a:buChar char="•"/>
              <a:defRPr sz="2400">
                <a:solidFill>
                  <a:schemeClr val="tx1"/>
                </a:solidFill>
                <a:latin typeface="Times New Roman" panose="02020603050405020304" pitchFamily="18" charset="0"/>
              </a:defRPr>
            </a:lvl3pPr>
            <a:lvl4pPr marL="1600200" indent="-228600" defTabSz="668338">
              <a:spcBef>
                <a:spcPct val="20000"/>
              </a:spcBef>
              <a:buChar char="–"/>
              <a:defRPr sz="2000">
                <a:solidFill>
                  <a:schemeClr val="tx1"/>
                </a:solidFill>
                <a:latin typeface="Times New Roman" panose="02020603050405020304" pitchFamily="18" charset="0"/>
              </a:defRPr>
            </a:lvl4pPr>
            <a:lvl5pPr marL="2057400" indent="-228600" defTabSz="668338">
              <a:spcBef>
                <a:spcPct val="20000"/>
              </a:spcBef>
              <a:buChar char="»"/>
              <a:defRPr sz="2000">
                <a:solidFill>
                  <a:schemeClr val="tx1"/>
                </a:solidFill>
                <a:latin typeface="Times New Roman" panose="02020603050405020304" pitchFamily="18" charset="0"/>
              </a:defRPr>
            </a:lvl5pPr>
            <a:lvl6pPr marL="25146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a:solidFill>
                  <a:srgbClr val="000000"/>
                </a:solidFill>
                <a:latin typeface="Arial" panose="020B0604020202020204" pitchFamily="34" charset="0"/>
              </a:rPr>
              <a:t>CM</a:t>
            </a:r>
          </a:p>
        </p:txBody>
      </p:sp>
      <p:sp>
        <p:nvSpPr>
          <p:cNvPr id="139277" name="Rectangle 19"/>
          <p:cNvSpPr>
            <a:spLocks noChangeArrowheads="1"/>
          </p:cNvSpPr>
          <p:nvPr/>
        </p:nvSpPr>
        <p:spPr bwMode="auto">
          <a:xfrm>
            <a:off x="6985003" y="6049970"/>
            <a:ext cx="35907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Times New Roman" panose="02020603050405020304" pitchFamily="18" charset="0"/>
              </a:defRPr>
            </a:lvl1pPr>
            <a:lvl2pPr marL="742950" indent="-285750" defTabSz="668338">
              <a:spcBef>
                <a:spcPct val="20000"/>
              </a:spcBef>
              <a:buChar char="–"/>
              <a:defRPr sz="2800">
                <a:solidFill>
                  <a:schemeClr val="tx1"/>
                </a:solidFill>
                <a:latin typeface="Times New Roman" panose="02020603050405020304" pitchFamily="18" charset="0"/>
              </a:defRPr>
            </a:lvl2pPr>
            <a:lvl3pPr marL="1143000" indent="-228600" defTabSz="668338">
              <a:spcBef>
                <a:spcPct val="20000"/>
              </a:spcBef>
              <a:buChar char="•"/>
              <a:defRPr sz="2400">
                <a:solidFill>
                  <a:schemeClr val="tx1"/>
                </a:solidFill>
                <a:latin typeface="Times New Roman" panose="02020603050405020304" pitchFamily="18" charset="0"/>
              </a:defRPr>
            </a:lvl3pPr>
            <a:lvl4pPr marL="1600200" indent="-228600" defTabSz="668338">
              <a:spcBef>
                <a:spcPct val="20000"/>
              </a:spcBef>
              <a:buChar char="–"/>
              <a:defRPr sz="2000">
                <a:solidFill>
                  <a:schemeClr val="tx1"/>
                </a:solidFill>
                <a:latin typeface="Times New Roman" panose="02020603050405020304" pitchFamily="18" charset="0"/>
              </a:defRPr>
            </a:lvl4pPr>
            <a:lvl5pPr marL="2057400" indent="-228600" defTabSz="668338">
              <a:spcBef>
                <a:spcPct val="20000"/>
              </a:spcBef>
              <a:buChar char="»"/>
              <a:defRPr sz="2000">
                <a:solidFill>
                  <a:schemeClr val="tx1"/>
                </a:solidFill>
                <a:latin typeface="Times New Roman" panose="02020603050405020304" pitchFamily="18" charset="0"/>
              </a:defRPr>
            </a:lvl5pPr>
            <a:lvl6pPr marL="25146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a:solidFill>
                  <a:srgbClr val="000000"/>
                </a:solidFill>
                <a:latin typeface="Arial" panose="020B0604020202020204" pitchFamily="34" charset="0"/>
              </a:rPr>
              <a:t>RM</a:t>
            </a:r>
          </a:p>
        </p:txBody>
      </p:sp>
      <p:sp>
        <p:nvSpPr>
          <p:cNvPr id="139278" name="Rectangle 20"/>
          <p:cNvSpPr>
            <a:spLocks noChangeArrowheads="1"/>
          </p:cNvSpPr>
          <p:nvPr/>
        </p:nvSpPr>
        <p:spPr bwMode="auto">
          <a:xfrm>
            <a:off x="5510213" y="3011497"/>
            <a:ext cx="19236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Times New Roman" panose="02020603050405020304" pitchFamily="18" charset="0"/>
              </a:defRPr>
            </a:lvl1pPr>
            <a:lvl2pPr marL="742950" indent="-285750" defTabSz="668338">
              <a:spcBef>
                <a:spcPct val="20000"/>
              </a:spcBef>
              <a:buChar char="–"/>
              <a:defRPr sz="2800">
                <a:solidFill>
                  <a:schemeClr val="tx1"/>
                </a:solidFill>
                <a:latin typeface="Times New Roman" panose="02020603050405020304" pitchFamily="18" charset="0"/>
              </a:defRPr>
            </a:lvl2pPr>
            <a:lvl3pPr marL="1143000" indent="-228600" defTabSz="668338">
              <a:spcBef>
                <a:spcPct val="20000"/>
              </a:spcBef>
              <a:buChar char="•"/>
              <a:defRPr sz="2400">
                <a:solidFill>
                  <a:schemeClr val="tx1"/>
                </a:solidFill>
                <a:latin typeface="Times New Roman" panose="02020603050405020304" pitchFamily="18" charset="0"/>
              </a:defRPr>
            </a:lvl3pPr>
            <a:lvl4pPr marL="1600200" indent="-228600" defTabSz="668338">
              <a:spcBef>
                <a:spcPct val="20000"/>
              </a:spcBef>
              <a:buChar char="–"/>
              <a:defRPr sz="2000">
                <a:solidFill>
                  <a:schemeClr val="tx1"/>
                </a:solidFill>
                <a:latin typeface="Times New Roman" panose="02020603050405020304" pitchFamily="18" charset="0"/>
              </a:defRPr>
            </a:lvl4pPr>
            <a:lvl5pPr marL="2057400" indent="-228600" defTabSz="668338">
              <a:spcBef>
                <a:spcPct val="20000"/>
              </a:spcBef>
              <a:buChar char="»"/>
              <a:defRPr sz="2000">
                <a:solidFill>
                  <a:schemeClr val="tx1"/>
                </a:solidFill>
                <a:latin typeface="Times New Roman" panose="02020603050405020304" pitchFamily="18" charset="0"/>
              </a:defRPr>
            </a:lvl5pPr>
            <a:lvl6pPr marL="25146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M</a:t>
            </a:r>
          </a:p>
        </p:txBody>
      </p:sp>
      <p:sp>
        <p:nvSpPr>
          <p:cNvPr id="139279" name="Freeform 21"/>
          <p:cNvSpPr>
            <a:spLocks/>
          </p:cNvSpPr>
          <p:nvPr/>
        </p:nvSpPr>
        <p:spPr bwMode="auto">
          <a:xfrm>
            <a:off x="3554422" y="3248030"/>
            <a:ext cx="1868487" cy="3195639"/>
          </a:xfrm>
          <a:custGeom>
            <a:avLst/>
            <a:gdLst>
              <a:gd name="T0" fmla="*/ 2147483646 w 1177"/>
              <a:gd name="T1" fmla="*/ 2147483646 h 2013"/>
              <a:gd name="T2" fmla="*/ 2147483646 w 1177"/>
              <a:gd name="T3" fmla="*/ 0 h 2013"/>
              <a:gd name="T4" fmla="*/ 0 w 1177"/>
              <a:gd name="T5" fmla="*/ 0 h 2013"/>
              <a:gd name="T6" fmla="*/ 0 60000 65536"/>
              <a:gd name="T7" fmla="*/ 0 60000 65536"/>
              <a:gd name="T8" fmla="*/ 0 60000 65536"/>
            </a:gdLst>
            <a:ahLst/>
            <a:cxnLst>
              <a:cxn ang="T6">
                <a:pos x="T0" y="T1"/>
              </a:cxn>
              <a:cxn ang="T7">
                <a:pos x="T2" y="T3"/>
              </a:cxn>
              <a:cxn ang="T8">
                <a:pos x="T4" y="T5"/>
              </a:cxn>
            </a:cxnLst>
            <a:rect l="0" t="0" r="r" b="b"/>
            <a:pathLst>
              <a:path w="1177" h="2013">
                <a:moveTo>
                  <a:pt x="1176" y="2012"/>
                </a:moveTo>
                <a:lnTo>
                  <a:pt x="1176" y="0"/>
                </a:lnTo>
                <a:lnTo>
                  <a:pt x="0" y="0"/>
                </a:lnTo>
              </a:path>
            </a:pathLst>
          </a:custGeom>
          <a:ln w="9525" cap="flat" cmpd="sng" algn="ctr">
            <a:solidFill>
              <a:schemeClr val="accent2"/>
            </a:solidFill>
            <a:prstDash val="dash"/>
            <a:round/>
            <a:headEnd type="none" w="med" len="med"/>
            <a:tailEnd type="none" w="med" len="med"/>
          </a:ln>
          <a:extLst/>
        </p:spPr>
        <p:style>
          <a:lnRef idx="0">
            <a:scrgbClr r="0" g="0" b="0"/>
          </a:lnRef>
          <a:fillRef idx="0">
            <a:scrgbClr r="0" g="0" b="0"/>
          </a:fillRef>
          <a:effectRef idx="0">
            <a:scrgbClr r="0" g="0" b="0"/>
          </a:effectRef>
          <a:fontRef idx="minor">
            <a:schemeClr val="tx1"/>
          </a:fontRef>
        </p:style>
        <p:txBody>
          <a:bodyPr/>
          <a:lstStyle/>
          <a:p>
            <a:pPr eaLnBrk="0" fontAlgn="base" hangingPunct="0">
              <a:spcBef>
                <a:spcPct val="0"/>
              </a:spcBef>
              <a:spcAft>
                <a:spcPct val="0"/>
              </a:spcAft>
            </a:pPr>
            <a:endParaRPr lang="en-US" sz="2400">
              <a:solidFill>
                <a:srgbClr val="000000"/>
              </a:solidFill>
            </a:endParaRPr>
          </a:p>
        </p:txBody>
      </p:sp>
      <p:sp>
        <p:nvSpPr>
          <p:cNvPr id="324630" name="Line 22"/>
          <p:cNvSpPr>
            <a:spLocks noChangeShapeType="1"/>
          </p:cNvSpPr>
          <p:nvPr/>
        </p:nvSpPr>
        <p:spPr bwMode="auto">
          <a:xfrm flipH="1">
            <a:off x="3556009" y="4662495"/>
            <a:ext cx="1871663" cy="1587"/>
          </a:xfrm>
          <a:prstGeom prst="line">
            <a:avLst/>
          </a:prstGeom>
          <a:ln w="9525" cap="flat" cmpd="sng" algn="ctr">
            <a:solidFill>
              <a:schemeClr val="accent2"/>
            </a:solidFill>
            <a:prstDash val="dash"/>
            <a:round/>
            <a:headEnd type="none" w="med" len="med"/>
            <a:tailEnd type="none" w="med" len="med"/>
          </a:ln>
          <a:extLst/>
        </p:spPr>
        <p:style>
          <a:lnRef idx="0">
            <a:scrgbClr r="0" g="0" b="0"/>
          </a:lnRef>
          <a:fillRef idx="0">
            <a:scrgbClr r="0" g="0" b="0"/>
          </a:fillRef>
          <a:effectRef idx="0">
            <a:scrgbClr r="0" g="0" b="0"/>
          </a:effectRef>
          <a:fontRef idx="minor">
            <a:schemeClr val="tx1"/>
          </a:fontRef>
        </p:style>
        <p:txBody>
          <a:bodyPr wrap="none" anchor="ctr"/>
          <a:lstStyle/>
          <a:p>
            <a:pPr eaLnBrk="0" fontAlgn="base" hangingPunct="0">
              <a:spcBef>
                <a:spcPct val="0"/>
              </a:spcBef>
              <a:spcAft>
                <a:spcPct val="0"/>
              </a:spcAft>
            </a:pPr>
            <a:endParaRPr lang="en-US" sz="2400">
              <a:solidFill>
                <a:srgbClr val="000000"/>
              </a:solidFill>
            </a:endParaRPr>
          </a:p>
        </p:txBody>
      </p:sp>
      <p:sp>
        <p:nvSpPr>
          <p:cNvPr id="139281" name="Line 23"/>
          <p:cNvSpPr>
            <a:spLocks noChangeShapeType="1"/>
          </p:cNvSpPr>
          <p:nvPr/>
        </p:nvSpPr>
        <p:spPr bwMode="auto">
          <a:xfrm flipH="1">
            <a:off x="4191009" y="2667009"/>
            <a:ext cx="2339975" cy="3552825"/>
          </a:xfrm>
          <a:prstGeom prst="line">
            <a:avLst/>
          </a:prstGeom>
          <a:noFill/>
          <a:ln w="28575">
            <a:solidFill>
              <a:srgbClr val="FF500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39282" name="Line 24"/>
          <p:cNvSpPr>
            <a:spLocks noChangeShapeType="1"/>
          </p:cNvSpPr>
          <p:nvPr/>
        </p:nvSpPr>
        <p:spPr bwMode="auto">
          <a:xfrm>
            <a:off x="3575054" y="1985972"/>
            <a:ext cx="4745039" cy="3248025"/>
          </a:xfrm>
          <a:prstGeom prst="line">
            <a:avLst/>
          </a:prstGeom>
          <a:noFill/>
          <a:ln w="28575">
            <a:solidFill>
              <a:srgbClr val="40A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39283" name="Line 25"/>
          <p:cNvSpPr>
            <a:spLocks noChangeShapeType="1"/>
          </p:cNvSpPr>
          <p:nvPr/>
        </p:nvSpPr>
        <p:spPr bwMode="auto">
          <a:xfrm>
            <a:off x="3575052" y="1985969"/>
            <a:ext cx="3309939" cy="4268787"/>
          </a:xfrm>
          <a:prstGeom prst="line">
            <a:avLst/>
          </a:prstGeom>
          <a:noFill/>
          <a:ln w="28575">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39284" name="Freeform 26"/>
          <p:cNvSpPr>
            <a:spLocks/>
          </p:cNvSpPr>
          <p:nvPr/>
        </p:nvSpPr>
        <p:spPr bwMode="auto">
          <a:xfrm>
            <a:off x="5378452" y="3182944"/>
            <a:ext cx="109539" cy="111125"/>
          </a:xfrm>
          <a:custGeom>
            <a:avLst/>
            <a:gdLst>
              <a:gd name="T0" fmla="*/ 103327672 w 69"/>
              <a:gd name="T1" fmla="*/ 173891575 h 70"/>
              <a:gd name="T2" fmla="*/ 136089059 w 69"/>
              <a:gd name="T3" fmla="*/ 173891575 h 70"/>
              <a:gd name="T4" fmla="*/ 171371407 w 69"/>
              <a:gd name="T5" fmla="*/ 138609388 h 70"/>
              <a:gd name="T6" fmla="*/ 171371407 w 69"/>
              <a:gd name="T7" fmla="*/ 103327200 h 70"/>
              <a:gd name="T8" fmla="*/ 171371407 w 69"/>
              <a:gd name="T9" fmla="*/ 35282188 h 70"/>
              <a:gd name="T10" fmla="*/ 136089059 w 69"/>
              <a:gd name="T11" fmla="*/ 0 h 70"/>
              <a:gd name="T12" fmla="*/ 103327672 w 69"/>
              <a:gd name="T13" fmla="*/ 0 h 70"/>
              <a:gd name="T14" fmla="*/ 35282349 w 69"/>
              <a:gd name="T15" fmla="*/ 0 h 70"/>
              <a:gd name="T16" fmla="*/ 0 w 69"/>
              <a:gd name="T17" fmla="*/ 35282188 h 70"/>
              <a:gd name="T18" fmla="*/ 0 w 69"/>
              <a:gd name="T19" fmla="*/ 103327200 h 70"/>
              <a:gd name="T20" fmla="*/ 0 w 69"/>
              <a:gd name="T21" fmla="*/ 138609388 h 70"/>
              <a:gd name="T22" fmla="*/ 35282349 w 69"/>
              <a:gd name="T23" fmla="*/ 173891575 h 70"/>
              <a:gd name="T24" fmla="*/ 103327672 w 69"/>
              <a:gd name="T25" fmla="*/ 173891575 h 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70">
                <a:moveTo>
                  <a:pt x="41" y="69"/>
                </a:moveTo>
                <a:lnTo>
                  <a:pt x="54" y="69"/>
                </a:lnTo>
                <a:lnTo>
                  <a:pt x="68" y="55"/>
                </a:lnTo>
                <a:lnTo>
                  <a:pt x="68" y="41"/>
                </a:lnTo>
                <a:lnTo>
                  <a:pt x="68" y="14"/>
                </a:lnTo>
                <a:lnTo>
                  <a:pt x="54" y="0"/>
                </a:lnTo>
                <a:lnTo>
                  <a:pt x="41" y="0"/>
                </a:lnTo>
                <a:lnTo>
                  <a:pt x="14" y="0"/>
                </a:lnTo>
                <a:lnTo>
                  <a:pt x="0" y="14"/>
                </a:lnTo>
                <a:lnTo>
                  <a:pt x="0" y="41"/>
                </a:lnTo>
                <a:lnTo>
                  <a:pt x="0" y="55"/>
                </a:lnTo>
                <a:lnTo>
                  <a:pt x="14" y="69"/>
                </a:lnTo>
                <a:lnTo>
                  <a:pt x="41" y="6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39285" name="Rectangle 27"/>
          <p:cNvSpPr>
            <a:spLocks noChangeArrowheads="1"/>
          </p:cNvSpPr>
          <p:nvPr/>
        </p:nvSpPr>
        <p:spPr bwMode="auto">
          <a:xfrm>
            <a:off x="5510213" y="4681545"/>
            <a:ext cx="1667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Times New Roman" panose="02020603050405020304" pitchFamily="18" charset="0"/>
              </a:defRPr>
            </a:lvl1pPr>
            <a:lvl2pPr marL="742950" indent="-285750" defTabSz="668338">
              <a:spcBef>
                <a:spcPct val="20000"/>
              </a:spcBef>
              <a:buChar char="–"/>
              <a:defRPr sz="2800">
                <a:solidFill>
                  <a:schemeClr val="tx1"/>
                </a:solidFill>
                <a:latin typeface="Times New Roman" panose="02020603050405020304" pitchFamily="18" charset="0"/>
              </a:defRPr>
            </a:lvl2pPr>
            <a:lvl3pPr marL="1143000" indent="-228600" defTabSz="668338">
              <a:spcBef>
                <a:spcPct val="20000"/>
              </a:spcBef>
              <a:buChar char="•"/>
              <a:defRPr sz="2400">
                <a:solidFill>
                  <a:schemeClr val="tx1"/>
                </a:solidFill>
                <a:latin typeface="Times New Roman" panose="02020603050405020304" pitchFamily="18" charset="0"/>
              </a:defRPr>
            </a:lvl3pPr>
            <a:lvl4pPr marL="1600200" indent="-228600" defTabSz="668338">
              <a:spcBef>
                <a:spcPct val="20000"/>
              </a:spcBef>
              <a:buChar char="–"/>
              <a:defRPr sz="2000">
                <a:solidFill>
                  <a:schemeClr val="tx1"/>
                </a:solidFill>
                <a:latin typeface="Times New Roman" panose="02020603050405020304" pitchFamily="18" charset="0"/>
              </a:defRPr>
            </a:lvl4pPr>
            <a:lvl5pPr marL="2057400" indent="-228600" defTabSz="668338">
              <a:spcBef>
                <a:spcPct val="20000"/>
              </a:spcBef>
              <a:buChar char="»"/>
              <a:defRPr sz="2000">
                <a:solidFill>
                  <a:schemeClr val="tx1"/>
                </a:solidFill>
                <a:latin typeface="Times New Roman" panose="02020603050405020304" pitchFamily="18" charset="0"/>
              </a:defRPr>
            </a:lvl5pPr>
            <a:lvl6pPr marL="25146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dirty="0">
                <a:solidFill>
                  <a:srgbClr val="000000"/>
                </a:solidFill>
                <a:latin typeface="Arial" panose="020B0604020202020204" pitchFamily="34" charset="0"/>
              </a:rPr>
              <a:t>D</a:t>
            </a:r>
          </a:p>
        </p:txBody>
      </p:sp>
      <p:sp>
        <p:nvSpPr>
          <p:cNvPr id="324636" name="Rectangle 28"/>
          <p:cNvSpPr>
            <a:spLocks noChangeArrowheads="1"/>
          </p:cNvSpPr>
          <p:nvPr/>
        </p:nvSpPr>
        <p:spPr bwMode="auto">
          <a:xfrm>
            <a:off x="3641725" y="3011497"/>
            <a:ext cx="1667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Times New Roman" panose="02020603050405020304" pitchFamily="18" charset="0"/>
              </a:defRPr>
            </a:lvl1pPr>
            <a:lvl2pPr marL="742950" indent="-285750" defTabSz="668338">
              <a:spcBef>
                <a:spcPct val="20000"/>
              </a:spcBef>
              <a:buChar char="–"/>
              <a:defRPr sz="2800">
                <a:solidFill>
                  <a:schemeClr val="tx1"/>
                </a:solidFill>
                <a:latin typeface="Times New Roman" panose="02020603050405020304" pitchFamily="18" charset="0"/>
              </a:defRPr>
            </a:lvl2pPr>
            <a:lvl3pPr marL="1143000" indent="-228600" defTabSz="668338">
              <a:spcBef>
                <a:spcPct val="20000"/>
              </a:spcBef>
              <a:buChar char="•"/>
              <a:defRPr sz="2400">
                <a:solidFill>
                  <a:schemeClr val="tx1"/>
                </a:solidFill>
                <a:latin typeface="Times New Roman" panose="02020603050405020304" pitchFamily="18" charset="0"/>
              </a:defRPr>
            </a:lvl3pPr>
            <a:lvl4pPr marL="1600200" indent="-228600" defTabSz="668338">
              <a:spcBef>
                <a:spcPct val="20000"/>
              </a:spcBef>
              <a:buChar char="–"/>
              <a:defRPr sz="2000">
                <a:solidFill>
                  <a:schemeClr val="tx1"/>
                </a:solidFill>
                <a:latin typeface="Times New Roman" panose="02020603050405020304" pitchFamily="18" charset="0"/>
              </a:defRPr>
            </a:lvl4pPr>
            <a:lvl5pPr marL="2057400" indent="-228600" defTabSz="668338">
              <a:spcBef>
                <a:spcPct val="20000"/>
              </a:spcBef>
              <a:buChar char="»"/>
              <a:defRPr sz="2000">
                <a:solidFill>
                  <a:schemeClr val="tx1"/>
                </a:solidFill>
                <a:latin typeface="Times New Roman" panose="02020603050405020304" pitchFamily="18" charset="0"/>
              </a:defRPr>
            </a:lvl5pPr>
            <a:lvl6pPr marL="25146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A</a:t>
            </a:r>
          </a:p>
        </p:txBody>
      </p:sp>
      <p:sp>
        <p:nvSpPr>
          <p:cNvPr id="324637" name="Rectangle 29"/>
          <p:cNvSpPr>
            <a:spLocks noChangeArrowheads="1"/>
          </p:cNvSpPr>
          <p:nvPr/>
        </p:nvSpPr>
        <p:spPr bwMode="auto">
          <a:xfrm>
            <a:off x="3641725" y="4681545"/>
            <a:ext cx="1667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Times New Roman" panose="02020603050405020304" pitchFamily="18" charset="0"/>
              </a:defRPr>
            </a:lvl1pPr>
            <a:lvl2pPr marL="742950" indent="-285750" defTabSz="668338">
              <a:spcBef>
                <a:spcPct val="20000"/>
              </a:spcBef>
              <a:buChar char="–"/>
              <a:defRPr sz="2800">
                <a:solidFill>
                  <a:schemeClr val="tx1"/>
                </a:solidFill>
                <a:latin typeface="Times New Roman" panose="02020603050405020304" pitchFamily="18" charset="0"/>
              </a:defRPr>
            </a:lvl2pPr>
            <a:lvl3pPr marL="1143000" indent="-228600" defTabSz="668338">
              <a:spcBef>
                <a:spcPct val="20000"/>
              </a:spcBef>
              <a:buChar char="•"/>
              <a:defRPr sz="2400">
                <a:solidFill>
                  <a:schemeClr val="tx1"/>
                </a:solidFill>
                <a:latin typeface="Times New Roman" panose="02020603050405020304" pitchFamily="18" charset="0"/>
              </a:defRPr>
            </a:lvl3pPr>
            <a:lvl4pPr marL="1600200" indent="-228600" defTabSz="668338">
              <a:spcBef>
                <a:spcPct val="20000"/>
              </a:spcBef>
              <a:buChar char="–"/>
              <a:defRPr sz="2000">
                <a:solidFill>
                  <a:schemeClr val="tx1"/>
                </a:solidFill>
                <a:latin typeface="Times New Roman" panose="02020603050405020304" pitchFamily="18" charset="0"/>
              </a:defRPr>
            </a:lvl4pPr>
            <a:lvl5pPr marL="2057400" indent="-228600" defTabSz="668338">
              <a:spcBef>
                <a:spcPct val="20000"/>
              </a:spcBef>
              <a:buChar char="»"/>
              <a:defRPr sz="2000">
                <a:solidFill>
                  <a:schemeClr val="tx1"/>
                </a:solidFill>
                <a:latin typeface="Times New Roman" panose="02020603050405020304" pitchFamily="18" charset="0"/>
              </a:defRPr>
            </a:lvl5pPr>
            <a:lvl6pPr marL="25146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B</a:t>
            </a:r>
          </a:p>
        </p:txBody>
      </p:sp>
      <p:sp>
        <p:nvSpPr>
          <p:cNvPr id="139288" name="Freeform 30"/>
          <p:cNvSpPr>
            <a:spLocks/>
          </p:cNvSpPr>
          <p:nvPr/>
        </p:nvSpPr>
        <p:spPr bwMode="auto">
          <a:xfrm>
            <a:off x="3489331" y="3182944"/>
            <a:ext cx="111125" cy="111125"/>
          </a:xfrm>
          <a:custGeom>
            <a:avLst/>
            <a:gdLst>
              <a:gd name="T0" fmla="*/ 103327200 w 70"/>
              <a:gd name="T1" fmla="*/ 173891575 h 70"/>
              <a:gd name="T2" fmla="*/ 138609388 w 70"/>
              <a:gd name="T3" fmla="*/ 173891575 h 70"/>
              <a:gd name="T4" fmla="*/ 173891575 w 70"/>
              <a:gd name="T5" fmla="*/ 138609388 h 70"/>
              <a:gd name="T6" fmla="*/ 173891575 w 70"/>
              <a:gd name="T7" fmla="*/ 103327200 h 70"/>
              <a:gd name="T8" fmla="*/ 173891575 w 70"/>
              <a:gd name="T9" fmla="*/ 35282188 h 70"/>
              <a:gd name="T10" fmla="*/ 138609388 w 70"/>
              <a:gd name="T11" fmla="*/ 0 h 70"/>
              <a:gd name="T12" fmla="*/ 103327200 w 70"/>
              <a:gd name="T13" fmla="*/ 0 h 70"/>
              <a:gd name="T14" fmla="*/ 35282188 w 70"/>
              <a:gd name="T15" fmla="*/ 0 h 70"/>
              <a:gd name="T16" fmla="*/ 0 w 70"/>
              <a:gd name="T17" fmla="*/ 35282188 h 70"/>
              <a:gd name="T18" fmla="*/ 0 w 70"/>
              <a:gd name="T19" fmla="*/ 103327200 h 70"/>
              <a:gd name="T20" fmla="*/ 0 w 70"/>
              <a:gd name="T21" fmla="*/ 138609388 h 70"/>
              <a:gd name="T22" fmla="*/ 35282188 w 70"/>
              <a:gd name="T23" fmla="*/ 173891575 h 70"/>
              <a:gd name="T24" fmla="*/ 103327200 w 70"/>
              <a:gd name="T25" fmla="*/ 173891575 h 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0" h="70">
                <a:moveTo>
                  <a:pt x="41" y="69"/>
                </a:moveTo>
                <a:lnTo>
                  <a:pt x="55" y="69"/>
                </a:lnTo>
                <a:lnTo>
                  <a:pt x="69" y="55"/>
                </a:lnTo>
                <a:lnTo>
                  <a:pt x="69" y="41"/>
                </a:lnTo>
                <a:lnTo>
                  <a:pt x="69" y="14"/>
                </a:lnTo>
                <a:lnTo>
                  <a:pt x="55" y="0"/>
                </a:lnTo>
                <a:lnTo>
                  <a:pt x="41" y="0"/>
                </a:lnTo>
                <a:lnTo>
                  <a:pt x="14" y="0"/>
                </a:lnTo>
                <a:lnTo>
                  <a:pt x="0" y="14"/>
                </a:lnTo>
                <a:lnTo>
                  <a:pt x="0" y="41"/>
                </a:lnTo>
                <a:lnTo>
                  <a:pt x="0" y="55"/>
                </a:lnTo>
                <a:lnTo>
                  <a:pt x="14" y="69"/>
                </a:lnTo>
                <a:lnTo>
                  <a:pt x="41" y="6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324639" name="Freeform 31"/>
          <p:cNvSpPr>
            <a:spLocks/>
          </p:cNvSpPr>
          <p:nvPr/>
        </p:nvSpPr>
        <p:spPr bwMode="auto">
          <a:xfrm>
            <a:off x="3503616" y="4581534"/>
            <a:ext cx="131763" cy="130175"/>
          </a:xfrm>
          <a:custGeom>
            <a:avLst/>
            <a:gdLst>
              <a:gd name="T0" fmla="*/ 103325220 w 83"/>
              <a:gd name="T1" fmla="*/ 204133450 h 82"/>
              <a:gd name="T2" fmla="*/ 138607274 w 83"/>
              <a:gd name="T3" fmla="*/ 204133450 h 82"/>
              <a:gd name="T4" fmla="*/ 171369975 w 83"/>
              <a:gd name="T5" fmla="*/ 171370625 h 82"/>
              <a:gd name="T6" fmla="*/ 206652028 w 83"/>
              <a:gd name="T7" fmla="*/ 103327200 h 82"/>
              <a:gd name="T8" fmla="*/ 171369975 w 83"/>
              <a:gd name="T9" fmla="*/ 68045013 h 82"/>
              <a:gd name="T10" fmla="*/ 138607274 w 83"/>
              <a:gd name="T11" fmla="*/ 35282188 h 82"/>
              <a:gd name="T12" fmla="*/ 103325220 w 83"/>
              <a:gd name="T13" fmla="*/ 0 h 82"/>
              <a:gd name="T14" fmla="*/ 35282054 w 83"/>
              <a:gd name="T15" fmla="*/ 35282188 h 82"/>
              <a:gd name="T16" fmla="*/ 0 w 83"/>
              <a:gd name="T17" fmla="*/ 68045013 h 82"/>
              <a:gd name="T18" fmla="*/ 0 w 83"/>
              <a:gd name="T19" fmla="*/ 103327200 h 82"/>
              <a:gd name="T20" fmla="*/ 0 w 83"/>
              <a:gd name="T21" fmla="*/ 171370625 h 82"/>
              <a:gd name="T22" fmla="*/ 35282054 w 83"/>
              <a:gd name="T23" fmla="*/ 204133450 h 82"/>
              <a:gd name="T24" fmla="*/ 103325220 w 83"/>
              <a:gd name="T25" fmla="*/ 204133450 h 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82">
                <a:moveTo>
                  <a:pt x="41" y="81"/>
                </a:moveTo>
                <a:lnTo>
                  <a:pt x="55" y="81"/>
                </a:lnTo>
                <a:lnTo>
                  <a:pt x="68" y="68"/>
                </a:lnTo>
                <a:lnTo>
                  <a:pt x="82" y="41"/>
                </a:lnTo>
                <a:lnTo>
                  <a:pt x="68" y="27"/>
                </a:lnTo>
                <a:lnTo>
                  <a:pt x="55" y="14"/>
                </a:lnTo>
                <a:lnTo>
                  <a:pt x="41" y="0"/>
                </a:lnTo>
                <a:lnTo>
                  <a:pt x="14" y="14"/>
                </a:lnTo>
                <a:lnTo>
                  <a:pt x="0" y="27"/>
                </a:lnTo>
                <a:lnTo>
                  <a:pt x="0" y="41"/>
                </a:lnTo>
                <a:lnTo>
                  <a:pt x="0" y="68"/>
                </a:lnTo>
                <a:lnTo>
                  <a:pt x="14" y="81"/>
                </a:lnTo>
                <a:lnTo>
                  <a:pt x="41" y="8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grpSp>
        <p:nvGrpSpPr>
          <p:cNvPr id="139290" name="Group 32"/>
          <p:cNvGrpSpPr>
            <a:grpSpLocks/>
          </p:cNvGrpSpPr>
          <p:nvPr/>
        </p:nvGrpSpPr>
        <p:grpSpPr bwMode="auto">
          <a:xfrm>
            <a:off x="4119572" y="3725875"/>
            <a:ext cx="174625" cy="514350"/>
            <a:chOff x="1635" y="2347"/>
            <a:chExt cx="110" cy="324"/>
          </a:xfrm>
        </p:grpSpPr>
        <p:sp>
          <p:nvSpPr>
            <p:cNvPr id="139300" name="Rectangle 33" descr="70%"/>
            <p:cNvSpPr>
              <a:spLocks noChangeArrowheads="1"/>
            </p:cNvSpPr>
            <p:nvPr/>
          </p:nvSpPr>
          <p:spPr bwMode="auto">
            <a:xfrm>
              <a:off x="1635" y="2347"/>
              <a:ext cx="0" cy="174"/>
            </a:xfrm>
            <a:prstGeom prst="rect">
              <a:avLst/>
            </a:prstGeom>
            <a:pattFill prst="pct70">
              <a:fgClr>
                <a:srgbClr val="C6C6C6"/>
              </a:fgClr>
              <a:bgClr>
                <a:schemeClr val="bg1"/>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Times New Roman" panose="02020603050405020304" pitchFamily="18" charset="0"/>
                </a:defRPr>
              </a:lvl1pPr>
              <a:lvl2pPr marL="742950" indent="-285750" defTabSz="668338">
                <a:spcBef>
                  <a:spcPct val="20000"/>
                </a:spcBef>
                <a:buChar char="–"/>
                <a:defRPr sz="2800">
                  <a:solidFill>
                    <a:schemeClr val="tx1"/>
                  </a:solidFill>
                  <a:latin typeface="Times New Roman" panose="02020603050405020304" pitchFamily="18" charset="0"/>
                </a:defRPr>
              </a:lvl2pPr>
              <a:lvl3pPr marL="1143000" indent="-228600" defTabSz="668338">
                <a:spcBef>
                  <a:spcPct val="20000"/>
                </a:spcBef>
                <a:buChar char="•"/>
                <a:defRPr sz="2400">
                  <a:solidFill>
                    <a:schemeClr val="tx1"/>
                  </a:solidFill>
                  <a:latin typeface="Times New Roman" panose="02020603050405020304" pitchFamily="18" charset="0"/>
                </a:defRPr>
              </a:lvl3pPr>
              <a:lvl4pPr marL="1600200" indent="-228600" defTabSz="668338">
                <a:spcBef>
                  <a:spcPct val="20000"/>
                </a:spcBef>
                <a:buChar char="–"/>
                <a:defRPr sz="2000">
                  <a:solidFill>
                    <a:schemeClr val="tx1"/>
                  </a:solidFill>
                  <a:latin typeface="Times New Roman" panose="02020603050405020304" pitchFamily="18" charset="0"/>
                </a:defRPr>
              </a:lvl4pPr>
              <a:lvl5pPr marL="2057400" indent="-228600" defTabSz="668338">
                <a:spcBef>
                  <a:spcPct val="20000"/>
                </a:spcBef>
                <a:buChar char="»"/>
                <a:defRPr sz="2000">
                  <a:solidFill>
                    <a:schemeClr val="tx1"/>
                  </a:solidFill>
                  <a:latin typeface="Times New Roman" panose="02020603050405020304" pitchFamily="18" charset="0"/>
                </a:defRPr>
              </a:lvl5pPr>
              <a:lvl6pPr marL="25146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GB" altLang="en-US" sz="1800" b="1">
                <a:solidFill>
                  <a:srgbClr val="000000"/>
                </a:solidFill>
                <a:latin typeface="Arial" panose="020B0604020202020204" pitchFamily="34" charset="0"/>
              </a:endParaRPr>
            </a:p>
          </p:txBody>
        </p:sp>
        <p:sp>
          <p:nvSpPr>
            <p:cNvPr id="139301" name="Rectangle 34" descr="70%"/>
            <p:cNvSpPr>
              <a:spLocks noChangeArrowheads="1"/>
            </p:cNvSpPr>
            <p:nvPr/>
          </p:nvSpPr>
          <p:spPr bwMode="auto">
            <a:xfrm>
              <a:off x="1745" y="2497"/>
              <a:ext cx="0" cy="174"/>
            </a:xfrm>
            <a:prstGeom prst="rect">
              <a:avLst/>
            </a:prstGeom>
            <a:pattFill prst="pct70">
              <a:fgClr>
                <a:srgbClr val="C6C6C6"/>
              </a:fgClr>
              <a:bgClr>
                <a:schemeClr val="bg1"/>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Times New Roman" panose="02020603050405020304" pitchFamily="18" charset="0"/>
                </a:defRPr>
              </a:lvl1pPr>
              <a:lvl2pPr marL="742950" indent="-285750" defTabSz="668338">
                <a:spcBef>
                  <a:spcPct val="20000"/>
                </a:spcBef>
                <a:buChar char="–"/>
                <a:defRPr sz="2800">
                  <a:solidFill>
                    <a:schemeClr val="tx1"/>
                  </a:solidFill>
                  <a:latin typeface="Times New Roman" panose="02020603050405020304" pitchFamily="18" charset="0"/>
                </a:defRPr>
              </a:lvl2pPr>
              <a:lvl3pPr marL="1143000" indent="-228600" defTabSz="668338">
                <a:spcBef>
                  <a:spcPct val="20000"/>
                </a:spcBef>
                <a:buChar char="•"/>
                <a:defRPr sz="2400">
                  <a:solidFill>
                    <a:schemeClr val="tx1"/>
                  </a:solidFill>
                  <a:latin typeface="Times New Roman" panose="02020603050405020304" pitchFamily="18" charset="0"/>
                </a:defRPr>
              </a:lvl3pPr>
              <a:lvl4pPr marL="1600200" indent="-228600" defTabSz="668338">
                <a:spcBef>
                  <a:spcPct val="20000"/>
                </a:spcBef>
                <a:buChar char="–"/>
                <a:defRPr sz="2000">
                  <a:solidFill>
                    <a:schemeClr val="tx1"/>
                  </a:solidFill>
                  <a:latin typeface="Times New Roman" panose="02020603050405020304" pitchFamily="18" charset="0"/>
                </a:defRPr>
              </a:lvl4pPr>
              <a:lvl5pPr marL="2057400" indent="-228600" defTabSz="668338">
                <a:spcBef>
                  <a:spcPct val="20000"/>
                </a:spcBef>
                <a:buChar char="»"/>
                <a:defRPr sz="2000">
                  <a:solidFill>
                    <a:schemeClr val="tx1"/>
                  </a:solidFill>
                  <a:latin typeface="Times New Roman" panose="02020603050405020304" pitchFamily="18" charset="0"/>
                </a:defRPr>
              </a:lvl5pPr>
              <a:lvl6pPr marL="25146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GB" altLang="en-US" sz="1800" b="1">
                <a:solidFill>
                  <a:srgbClr val="000000"/>
                </a:solidFill>
                <a:latin typeface="Arial" panose="020B0604020202020204" pitchFamily="34" charset="0"/>
              </a:endParaRPr>
            </a:p>
          </p:txBody>
        </p:sp>
      </p:grpSp>
      <p:sp>
        <p:nvSpPr>
          <p:cNvPr id="139291" name="Rectangle 35"/>
          <p:cNvSpPr>
            <a:spLocks noChangeArrowheads="1"/>
          </p:cNvSpPr>
          <p:nvPr/>
        </p:nvSpPr>
        <p:spPr bwMode="auto">
          <a:xfrm>
            <a:off x="7377118" y="3790954"/>
            <a:ext cx="62837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Times New Roman" panose="02020603050405020304" pitchFamily="18" charset="0"/>
              </a:defRPr>
            </a:lvl1pPr>
            <a:lvl2pPr marL="742950" indent="-285750" defTabSz="668338">
              <a:spcBef>
                <a:spcPct val="20000"/>
              </a:spcBef>
              <a:buChar char="–"/>
              <a:defRPr sz="2800">
                <a:solidFill>
                  <a:schemeClr val="tx1"/>
                </a:solidFill>
                <a:latin typeface="Times New Roman" panose="02020603050405020304" pitchFamily="18" charset="0"/>
              </a:defRPr>
            </a:lvl2pPr>
            <a:lvl3pPr marL="1143000" indent="-228600" defTabSz="668338">
              <a:spcBef>
                <a:spcPct val="20000"/>
              </a:spcBef>
              <a:buChar char="•"/>
              <a:defRPr sz="2400">
                <a:solidFill>
                  <a:schemeClr val="tx1"/>
                </a:solidFill>
                <a:latin typeface="Times New Roman" panose="02020603050405020304" pitchFamily="18" charset="0"/>
              </a:defRPr>
            </a:lvl3pPr>
            <a:lvl4pPr marL="1600200" indent="-228600" defTabSz="668338">
              <a:spcBef>
                <a:spcPct val="20000"/>
              </a:spcBef>
              <a:buChar char="–"/>
              <a:defRPr sz="2000">
                <a:solidFill>
                  <a:schemeClr val="tx1"/>
                </a:solidFill>
                <a:latin typeface="Times New Roman" panose="02020603050405020304" pitchFamily="18" charset="0"/>
              </a:defRPr>
            </a:lvl4pPr>
            <a:lvl5pPr marL="2057400" indent="-228600" defTabSz="668338">
              <a:spcBef>
                <a:spcPct val="20000"/>
              </a:spcBef>
              <a:buChar char="»"/>
              <a:defRPr sz="2000">
                <a:solidFill>
                  <a:schemeClr val="tx1"/>
                </a:solidFill>
                <a:latin typeface="Times New Roman" panose="02020603050405020304" pitchFamily="18" charset="0"/>
              </a:defRPr>
            </a:lvl5pPr>
            <a:lvl6pPr marL="25146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833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a:solidFill>
                  <a:srgbClr val="000000"/>
                </a:solidFill>
                <a:latin typeface="Arial" panose="020B0604020202020204" pitchFamily="34" charset="0"/>
              </a:rPr>
              <a:t>CMeT</a:t>
            </a:r>
          </a:p>
        </p:txBody>
      </p:sp>
      <p:sp>
        <p:nvSpPr>
          <p:cNvPr id="139292" name="Freeform 36"/>
          <p:cNvSpPr>
            <a:spLocks/>
          </p:cNvSpPr>
          <p:nvPr/>
        </p:nvSpPr>
        <p:spPr bwMode="auto">
          <a:xfrm>
            <a:off x="3879856" y="3617920"/>
            <a:ext cx="3368675" cy="1042987"/>
          </a:xfrm>
          <a:custGeom>
            <a:avLst/>
            <a:gdLst>
              <a:gd name="T0" fmla="*/ 0 w 2122"/>
              <a:gd name="T1" fmla="*/ 0 h 657"/>
              <a:gd name="T2" fmla="*/ 171370625 w 2122"/>
              <a:gd name="T3" fmla="*/ 448587597 h 657"/>
              <a:gd name="T4" fmla="*/ 516632825 w 2122"/>
              <a:gd name="T5" fmla="*/ 997981397 h 657"/>
              <a:gd name="T6" fmla="*/ 1171873450 w 2122"/>
              <a:gd name="T7" fmla="*/ 1446568994 h 657"/>
              <a:gd name="T8" fmla="*/ 2137092500 w 2122"/>
              <a:gd name="T9" fmla="*/ 1653221707 h 657"/>
              <a:gd name="T10" fmla="*/ 2147483646 w 2122"/>
              <a:gd name="T11" fmla="*/ 1378524014 h 657"/>
              <a:gd name="T12" fmla="*/ 2147483646 w 2122"/>
              <a:gd name="T13" fmla="*/ 481348819 h 65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22" h="657">
                <a:moveTo>
                  <a:pt x="0" y="0"/>
                </a:moveTo>
                <a:lnTo>
                  <a:pt x="68" y="178"/>
                </a:lnTo>
                <a:lnTo>
                  <a:pt x="205" y="396"/>
                </a:lnTo>
                <a:lnTo>
                  <a:pt x="465" y="574"/>
                </a:lnTo>
                <a:lnTo>
                  <a:pt x="848" y="656"/>
                </a:lnTo>
                <a:lnTo>
                  <a:pt x="1396" y="547"/>
                </a:lnTo>
                <a:lnTo>
                  <a:pt x="2121" y="191"/>
                </a:lnTo>
              </a:path>
            </a:pathLst>
          </a:custGeom>
          <a:noFill/>
          <a:ln w="28575" cap="rnd" cmpd="sng">
            <a:solidFill>
              <a:srgbClr val="51DC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39293" name="Freeform 37"/>
          <p:cNvSpPr>
            <a:spLocks/>
          </p:cNvSpPr>
          <p:nvPr/>
        </p:nvSpPr>
        <p:spPr bwMode="auto">
          <a:xfrm>
            <a:off x="5378452" y="4595822"/>
            <a:ext cx="109539" cy="130175"/>
          </a:xfrm>
          <a:custGeom>
            <a:avLst/>
            <a:gdLst>
              <a:gd name="T0" fmla="*/ 103327672 w 69"/>
              <a:gd name="T1" fmla="*/ 204133450 h 82"/>
              <a:gd name="T2" fmla="*/ 136089059 w 69"/>
              <a:gd name="T3" fmla="*/ 204133450 h 82"/>
              <a:gd name="T4" fmla="*/ 171371407 w 69"/>
              <a:gd name="T5" fmla="*/ 171370625 h 82"/>
              <a:gd name="T6" fmla="*/ 171371407 w 69"/>
              <a:gd name="T7" fmla="*/ 103327200 h 82"/>
              <a:gd name="T8" fmla="*/ 171371407 w 69"/>
              <a:gd name="T9" fmla="*/ 68045013 h 82"/>
              <a:gd name="T10" fmla="*/ 136089059 w 69"/>
              <a:gd name="T11" fmla="*/ 35282188 h 82"/>
              <a:gd name="T12" fmla="*/ 103327672 w 69"/>
              <a:gd name="T13" fmla="*/ 0 h 82"/>
              <a:gd name="T14" fmla="*/ 35282349 w 69"/>
              <a:gd name="T15" fmla="*/ 35282188 h 82"/>
              <a:gd name="T16" fmla="*/ 0 w 69"/>
              <a:gd name="T17" fmla="*/ 68045013 h 82"/>
              <a:gd name="T18" fmla="*/ 0 w 69"/>
              <a:gd name="T19" fmla="*/ 103327200 h 82"/>
              <a:gd name="T20" fmla="*/ 0 w 69"/>
              <a:gd name="T21" fmla="*/ 171370625 h 82"/>
              <a:gd name="T22" fmla="*/ 35282349 w 69"/>
              <a:gd name="T23" fmla="*/ 204133450 h 82"/>
              <a:gd name="T24" fmla="*/ 103327672 w 69"/>
              <a:gd name="T25" fmla="*/ 204133450 h 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82">
                <a:moveTo>
                  <a:pt x="41" y="81"/>
                </a:moveTo>
                <a:lnTo>
                  <a:pt x="54" y="81"/>
                </a:lnTo>
                <a:lnTo>
                  <a:pt x="68" y="68"/>
                </a:lnTo>
                <a:lnTo>
                  <a:pt x="68" y="41"/>
                </a:lnTo>
                <a:lnTo>
                  <a:pt x="68" y="27"/>
                </a:lnTo>
                <a:lnTo>
                  <a:pt x="54" y="14"/>
                </a:lnTo>
                <a:lnTo>
                  <a:pt x="41" y="0"/>
                </a:lnTo>
                <a:lnTo>
                  <a:pt x="14" y="14"/>
                </a:lnTo>
                <a:lnTo>
                  <a:pt x="0" y="27"/>
                </a:lnTo>
                <a:lnTo>
                  <a:pt x="0" y="41"/>
                </a:lnTo>
                <a:lnTo>
                  <a:pt x="0" y="68"/>
                </a:lnTo>
                <a:lnTo>
                  <a:pt x="14" y="81"/>
                </a:lnTo>
                <a:lnTo>
                  <a:pt x="41" y="8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324646" name="Line 38"/>
          <p:cNvSpPr>
            <a:spLocks noChangeShapeType="1"/>
          </p:cNvSpPr>
          <p:nvPr/>
        </p:nvSpPr>
        <p:spPr bwMode="auto">
          <a:xfrm>
            <a:off x="2782888" y="3933825"/>
            <a:ext cx="1524000" cy="0"/>
          </a:xfrm>
          <a:prstGeom prst="line">
            <a:avLst/>
          </a:prstGeom>
          <a:noFill/>
          <a:ln w="1270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324647" name="Text Box 39"/>
          <p:cNvSpPr txBox="1">
            <a:spLocks noChangeArrowheads="1"/>
          </p:cNvSpPr>
          <p:nvPr/>
        </p:nvSpPr>
        <p:spPr bwMode="auto">
          <a:xfrm>
            <a:off x="1755829" y="3429009"/>
            <a:ext cx="110639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spcBef>
                <a:spcPct val="0"/>
              </a:spcBef>
              <a:spcAft>
                <a:spcPct val="0"/>
              </a:spcAft>
              <a:buFontTx/>
              <a:buNone/>
            </a:pPr>
            <a:r>
              <a:rPr lang="it-IT" altLang="en-US" sz="2400">
                <a:solidFill>
                  <a:srgbClr val="000000"/>
                </a:solidFill>
              </a:rPr>
              <a:t>Extra</a:t>
            </a:r>
          </a:p>
          <a:p>
            <a:pPr algn="ctr" eaLnBrk="0" fontAlgn="base" hangingPunct="0">
              <a:spcBef>
                <a:spcPct val="0"/>
              </a:spcBef>
              <a:spcAft>
                <a:spcPct val="0"/>
              </a:spcAft>
              <a:buFontTx/>
              <a:buNone/>
            </a:pPr>
            <a:r>
              <a:rPr lang="it-IT" altLang="en-US" sz="2400">
                <a:solidFill>
                  <a:srgbClr val="000000"/>
                </a:solidFill>
              </a:rPr>
              <a:t>profitto</a:t>
            </a:r>
          </a:p>
        </p:txBody>
      </p:sp>
      <p:sp>
        <p:nvSpPr>
          <p:cNvPr id="139296" name="Text Box 40"/>
          <p:cNvSpPr txBox="1">
            <a:spLocks noChangeArrowheads="1"/>
          </p:cNvSpPr>
          <p:nvPr/>
        </p:nvSpPr>
        <p:spPr bwMode="auto">
          <a:xfrm>
            <a:off x="2971800" y="2971804"/>
            <a:ext cx="53893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400">
                <a:solidFill>
                  <a:srgbClr val="000000"/>
                </a:solidFill>
              </a:rPr>
              <a:t>P</a:t>
            </a:r>
            <a:r>
              <a:rPr lang="it-IT" altLang="en-US" sz="2400" baseline="30000">
                <a:solidFill>
                  <a:srgbClr val="000000"/>
                </a:solidFill>
              </a:rPr>
              <a:t>M</a:t>
            </a:r>
            <a:endParaRPr lang="it-IT" altLang="en-US" sz="2400">
              <a:solidFill>
                <a:srgbClr val="000000"/>
              </a:solidFill>
            </a:endParaRPr>
          </a:p>
        </p:txBody>
      </p:sp>
      <p:sp>
        <p:nvSpPr>
          <p:cNvPr id="139297" name="Freeform 41"/>
          <p:cNvSpPr>
            <a:spLocks/>
          </p:cNvSpPr>
          <p:nvPr/>
        </p:nvSpPr>
        <p:spPr bwMode="auto">
          <a:xfrm>
            <a:off x="5334003" y="4267209"/>
            <a:ext cx="109539" cy="130175"/>
          </a:xfrm>
          <a:custGeom>
            <a:avLst/>
            <a:gdLst>
              <a:gd name="T0" fmla="*/ 103327672 w 69"/>
              <a:gd name="T1" fmla="*/ 204133450 h 82"/>
              <a:gd name="T2" fmla="*/ 136089059 w 69"/>
              <a:gd name="T3" fmla="*/ 204133450 h 82"/>
              <a:gd name="T4" fmla="*/ 171371407 w 69"/>
              <a:gd name="T5" fmla="*/ 171370625 h 82"/>
              <a:gd name="T6" fmla="*/ 171371407 w 69"/>
              <a:gd name="T7" fmla="*/ 103327200 h 82"/>
              <a:gd name="T8" fmla="*/ 171371407 w 69"/>
              <a:gd name="T9" fmla="*/ 68045013 h 82"/>
              <a:gd name="T10" fmla="*/ 136089059 w 69"/>
              <a:gd name="T11" fmla="*/ 35282188 h 82"/>
              <a:gd name="T12" fmla="*/ 103327672 w 69"/>
              <a:gd name="T13" fmla="*/ 0 h 82"/>
              <a:gd name="T14" fmla="*/ 35282349 w 69"/>
              <a:gd name="T15" fmla="*/ 35282188 h 82"/>
              <a:gd name="T16" fmla="*/ 0 w 69"/>
              <a:gd name="T17" fmla="*/ 68045013 h 82"/>
              <a:gd name="T18" fmla="*/ 0 w 69"/>
              <a:gd name="T19" fmla="*/ 103327200 h 82"/>
              <a:gd name="T20" fmla="*/ 0 w 69"/>
              <a:gd name="T21" fmla="*/ 171370625 h 82"/>
              <a:gd name="T22" fmla="*/ 35282349 w 69"/>
              <a:gd name="T23" fmla="*/ 204133450 h 82"/>
              <a:gd name="T24" fmla="*/ 103327672 w 69"/>
              <a:gd name="T25" fmla="*/ 204133450 h 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82">
                <a:moveTo>
                  <a:pt x="41" y="81"/>
                </a:moveTo>
                <a:lnTo>
                  <a:pt x="54" y="81"/>
                </a:lnTo>
                <a:lnTo>
                  <a:pt x="68" y="68"/>
                </a:lnTo>
                <a:lnTo>
                  <a:pt x="68" y="41"/>
                </a:lnTo>
                <a:lnTo>
                  <a:pt x="68" y="27"/>
                </a:lnTo>
                <a:lnTo>
                  <a:pt x="54" y="14"/>
                </a:lnTo>
                <a:lnTo>
                  <a:pt x="41" y="0"/>
                </a:lnTo>
                <a:lnTo>
                  <a:pt x="14" y="14"/>
                </a:lnTo>
                <a:lnTo>
                  <a:pt x="0" y="27"/>
                </a:lnTo>
                <a:lnTo>
                  <a:pt x="0" y="41"/>
                </a:lnTo>
                <a:lnTo>
                  <a:pt x="0" y="68"/>
                </a:lnTo>
                <a:lnTo>
                  <a:pt x="14" y="81"/>
                </a:lnTo>
                <a:lnTo>
                  <a:pt x="41" y="8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39298" name="Rectangle 42"/>
          <p:cNvSpPr>
            <a:spLocks noChangeArrowheads="1"/>
          </p:cNvSpPr>
          <p:nvPr/>
        </p:nvSpPr>
        <p:spPr bwMode="auto">
          <a:xfrm>
            <a:off x="5410200" y="4191003"/>
            <a:ext cx="3385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1800" b="1">
                <a:solidFill>
                  <a:srgbClr val="000000"/>
                </a:solidFill>
                <a:latin typeface="Arial" panose="020B0604020202020204" pitchFamily="34" charset="0"/>
              </a:rPr>
              <a:t>E</a:t>
            </a:r>
          </a:p>
        </p:txBody>
      </p:sp>
      <p:sp>
        <p:nvSpPr>
          <p:cNvPr id="324651" name="Text Box 43"/>
          <p:cNvSpPr txBox="1">
            <a:spLocks noChangeArrowheads="1"/>
          </p:cNvSpPr>
          <p:nvPr/>
        </p:nvSpPr>
        <p:spPr bwMode="auto">
          <a:xfrm>
            <a:off x="6587894" y="1484322"/>
            <a:ext cx="3377078" cy="830997"/>
          </a:xfrm>
          <a:prstGeom prst="rect">
            <a:avLst/>
          </a:prstGeom>
          <a:solidFill>
            <a:schemeClr val="accent1">
              <a:alpha val="25098"/>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sz="2400">
                <a:solidFill>
                  <a:srgbClr val="000000"/>
                </a:solidFill>
              </a:rPr>
              <a:t>MD = P</a:t>
            </a:r>
            <a:r>
              <a:rPr lang="it-IT" altLang="en-US" sz="2400" baseline="30000">
                <a:solidFill>
                  <a:srgbClr val="000000"/>
                </a:solidFill>
              </a:rPr>
              <a:t>M</a:t>
            </a:r>
            <a:r>
              <a:rPr lang="it-IT" altLang="en-US" sz="2400">
                <a:solidFill>
                  <a:srgbClr val="000000"/>
                </a:solidFill>
              </a:rPr>
              <a:t> – CMeT (Q</a:t>
            </a:r>
            <a:r>
              <a:rPr lang="it-IT" altLang="en-US" sz="2400">
                <a:solidFill>
                  <a:srgbClr val="000000"/>
                </a:solidFill>
                <a:cs typeface="Times New Roman" panose="02020603050405020304" pitchFamily="18" charset="0"/>
              </a:rPr>
              <a:t>*) =</a:t>
            </a:r>
          </a:p>
          <a:p>
            <a:pPr algn="ctr" fontAlgn="base">
              <a:spcBef>
                <a:spcPct val="0"/>
              </a:spcBef>
              <a:spcAft>
                <a:spcPct val="0"/>
              </a:spcAft>
              <a:buFontTx/>
              <a:buNone/>
            </a:pPr>
            <a:r>
              <a:rPr lang="it-IT" altLang="en-US" sz="2400">
                <a:solidFill>
                  <a:srgbClr val="000000"/>
                </a:solidFill>
                <a:cs typeface="Times New Roman" panose="02020603050405020304" pitchFamily="18" charset="0"/>
              </a:rPr>
              <a:t>= extra-profitto unitario</a:t>
            </a:r>
          </a:p>
        </p:txBody>
      </p:sp>
    </p:spTree>
    <p:extLst>
      <p:ext uri="{BB962C8B-B14F-4D97-AF65-F5344CB8AC3E}">
        <p14:creationId xmlns:p14="http://schemas.microsoft.com/office/powerpoint/2010/main" val="256908589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929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928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324651"/>
                                        </p:tgtEl>
                                        <p:attrNameLst>
                                          <p:attrName>style.visibility</p:attrName>
                                        </p:attrNameLst>
                                      </p:cBhvr>
                                      <p:to>
                                        <p:strVal val="visible"/>
                                      </p:to>
                                    </p:set>
                                    <p:animEffect transition="in" filter="checkerboard(across)">
                                      <p:cBhvr>
                                        <p:cTn id="13" dur="500"/>
                                        <p:tgtEl>
                                          <p:spTgt spid="324651"/>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324630"/>
                                        </p:tgtEl>
                                        <p:attrNameLst>
                                          <p:attrName>style.visibility</p:attrName>
                                        </p:attrNameLst>
                                      </p:cBhvr>
                                      <p:to>
                                        <p:strVal val="visible"/>
                                      </p:to>
                                    </p:set>
                                    <p:animEffect transition="in" filter="checkerboard(across)">
                                      <p:cBhvr>
                                        <p:cTn id="18" dur="500"/>
                                        <p:tgtEl>
                                          <p:spTgt spid="324630"/>
                                        </p:tgtEl>
                                      </p:cBhvr>
                                    </p:animEffect>
                                  </p:childTnLst>
                                </p:cTn>
                              </p:par>
                              <p:par>
                                <p:cTn id="19" presetID="5" presetClass="entr" presetSubtype="10" fill="hold" nodeType="withEffect">
                                  <p:stCondLst>
                                    <p:cond delay="0"/>
                                  </p:stCondLst>
                                  <p:childTnLst>
                                    <p:set>
                                      <p:cBhvr>
                                        <p:cTn id="20" dur="1" fill="hold">
                                          <p:stCondLst>
                                            <p:cond delay="0"/>
                                          </p:stCondLst>
                                        </p:cTn>
                                        <p:tgtEl>
                                          <p:spTgt spid="324615"/>
                                        </p:tgtEl>
                                        <p:attrNameLst>
                                          <p:attrName>style.visibility</p:attrName>
                                        </p:attrNameLst>
                                      </p:cBhvr>
                                      <p:to>
                                        <p:strVal val="visible"/>
                                      </p:to>
                                    </p:set>
                                    <p:animEffect transition="in" filter="checkerboard(across)">
                                      <p:cBhvr>
                                        <p:cTn id="21" dur="500"/>
                                        <p:tgtEl>
                                          <p:spTgt spid="324615"/>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324637"/>
                                        </p:tgtEl>
                                        <p:attrNameLst>
                                          <p:attrName>style.visibility</p:attrName>
                                        </p:attrNameLst>
                                      </p:cBhvr>
                                      <p:to>
                                        <p:strVal val="visible"/>
                                      </p:to>
                                    </p:set>
                                    <p:animEffect transition="in" filter="checkerboard(across)">
                                      <p:cBhvr>
                                        <p:cTn id="24" dur="500"/>
                                        <p:tgtEl>
                                          <p:spTgt spid="324637"/>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324639"/>
                                        </p:tgtEl>
                                        <p:attrNameLst>
                                          <p:attrName>style.visibility</p:attrName>
                                        </p:attrNameLst>
                                      </p:cBhvr>
                                      <p:to>
                                        <p:strVal val="visible"/>
                                      </p:to>
                                    </p:set>
                                    <p:animEffect transition="in" filter="checkerboard(across)">
                                      <p:cBhvr>
                                        <p:cTn id="27" dur="500"/>
                                        <p:tgtEl>
                                          <p:spTgt spid="324639"/>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324636"/>
                                        </p:tgtEl>
                                        <p:attrNameLst>
                                          <p:attrName>style.visibility</p:attrName>
                                        </p:attrNameLst>
                                      </p:cBhvr>
                                      <p:to>
                                        <p:strVal val="visible"/>
                                      </p:to>
                                    </p:set>
                                    <p:animEffect transition="in" filter="checkerboard(across)">
                                      <p:cBhvr>
                                        <p:cTn id="30" dur="500"/>
                                        <p:tgtEl>
                                          <p:spTgt spid="324636"/>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324647"/>
                                        </p:tgtEl>
                                        <p:attrNameLst>
                                          <p:attrName>style.visibility</p:attrName>
                                        </p:attrNameLst>
                                      </p:cBhvr>
                                      <p:to>
                                        <p:strVal val="visible"/>
                                      </p:to>
                                    </p:set>
                                    <p:animEffect transition="in" filter="checkerboard(across)">
                                      <p:cBhvr>
                                        <p:cTn id="35" dur="500"/>
                                        <p:tgtEl>
                                          <p:spTgt spid="324647"/>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324611"/>
                                        </p:tgtEl>
                                        <p:attrNameLst>
                                          <p:attrName>style.visibility</p:attrName>
                                        </p:attrNameLst>
                                      </p:cBhvr>
                                      <p:to>
                                        <p:strVal val="visible"/>
                                      </p:to>
                                    </p:set>
                                    <p:animEffect transition="in" filter="checkerboard(across)">
                                      <p:cBhvr>
                                        <p:cTn id="38" dur="500"/>
                                        <p:tgtEl>
                                          <p:spTgt spid="324611"/>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324646"/>
                                        </p:tgtEl>
                                        <p:attrNameLst>
                                          <p:attrName>style.visibility</p:attrName>
                                        </p:attrNameLst>
                                      </p:cBhvr>
                                      <p:to>
                                        <p:strVal val="visible"/>
                                      </p:to>
                                    </p:set>
                                    <p:animEffect transition="in" filter="box(in)">
                                      <p:cBhvr>
                                        <p:cTn id="41" dur="500"/>
                                        <p:tgtEl>
                                          <p:spTgt spid="3246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4611" grpId="0" animBg="1"/>
      <p:bldP spid="324630" grpId="0" animBg="1"/>
      <p:bldP spid="139285" grpId="0"/>
      <p:bldP spid="324636" grpId="0"/>
      <p:bldP spid="324637" grpId="0"/>
      <p:bldP spid="324639" grpId="0" animBg="1"/>
      <p:bldP spid="139293" grpId="0" animBg="1"/>
      <p:bldP spid="324646" grpId="0" animBg="1"/>
      <p:bldP spid="324647" grpId="0"/>
      <p:bldP spid="324651"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37219"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37220"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37221"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37222" name="Rectangle 6"/>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37223" name="Rectangle 7"/>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37224" name="Rectangle 8"/>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37225" name="Rectangle 9"/>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37226" name="Rectangle 10"/>
          <p:cNvSpPr>
            <a:spLocks noGrp="1" noChangeArrowheads="1"/>
          </p:cNvSpPr>
          <p:nvPr>
            <p:ph type="title"/>
          </p:nvPr>
        </p:nvSpPr>
        <p:spPr>
          <a:xfrm>
            <a:off x="1524000" y="152400"/>
            <a:ext cx="9144000" cy="5334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a:t>Monopolio </a:t>
            </a:r>
            <a:r>
              <a:rPr lang="it-IT" altLang="en-US" i="1"/>
              <a:t>versus</a:t>
            </a:r>
            <a:r>
              <a:rPr lang="it-IT" altLang="en-US"/>
              <a:t> concorrenza perfetta (2) </a:t>
            </a:r>
          </a:p>
        </p:txBody>
      </p:sp>
      <p:sp>
        <p:nvSpPr>
          <p:cNvPr id="322571" name="Rectangle 11"/>
          <p:cNvSpPr>
            <a:spLocks noGrp="1" noChangeArrowheads="1"/>
          </p:cNvSpPr>
          <p:nvPr>
            <p:ph type="body" idx="1"/>
          </p:nvPr>
        </p:nvSpPr>
        <p:spPr>
          <a:xfrm>
            <a:off x="0" y="828577"/>
            <a:ext cx="12192000" cy="5648425"/>
          </a:xfrm>
          <a:noFill/>
          <a:extLst>
            <a:ext uri="{91240B29-F687-4F45-9708-019B960494DF}">
              <a14:hiddenLine xmlns:a14="http://schemas.microsoft.com/office/drawing/2010/main" w="12700">
                <a:solidFill>
                  <a:srgbClr val="FF0000"/>
                </a:solidFill>
                <a:miter lim="800000"/>
                <a:headEnd/>
                <a:tailEnd/>
              </a14:hiddenLine>
            </a:ext>
          </a:extLst>
        </p:spPr>
        <p:txBody>
          <a:bodyPr vert="horz" wrap="square" lIns="90488" tIns="44451" rIns="90488" bIns="44451" numCol="1" anchor="t" anchorCtr="0" compatLnSpc="1">
            <a:prstTxWarp prst="textNoShape">
              <a:avLst/>
            </a:prstTxWarp>
          </a:bodyPr>
          <a:lstStyle/>
          <a:p>
            <a:pPr eaLnBrk="1" hangingPunct="1">
              <a:lnSpc>
                <a:spcPct val="85000"/>
              </a:lnSpc>
              <a:tabLst>
                <a:tab pos="333358" algn="l"/>
                <a:tab pos="744501" algn="l"/>
              </a:tabLst>
            </a:pPr>
            <a:r>
              <a:rPr lang="it-IT" altLang="en-US" sz="2600" dirty="0"/>
              <a:t>Condizione di </a:t>
            </a:r>
            <a:r>
              <a:rPr lang="it-IT" altLang="en-US" sz="2600" dirty="0" err="1"/>
              <a:t>max</a:t>
            </a:r>
            <a:r>
              <a:rPr lang="it-IT" altLang="en-US" sz="2600" dirty="0"/>
              <a:t> profitto per l’impresa PC: </a:t>
            </a:r>
            <a:r>
              <a:rPr lang="it-IT" altLang="en-US" sz="2600" dirty="0">
                <a:solidFill>
                  <a:srgbClr val="FF0000"/>
                </a:solidFill>
              </a:rPr>
              <a:t>P = RM = CM</a:t>
            </a:r>
            <a:endParaRPr lang="it-IT" altLang="en-US" sz="2600" dirty="0">
              <a:solidFill>
                <a:srgbClr val="FF0000"/>
              </a:solidFill>
              <a:latin typeface="Arial" panose="020B0604020202020204" pitchFamily="34" charset="0"/>
            </a:endParaRPr>
          </a:p>
          <a:p>
            <a:pPr eaLnBrk="1" hangingPunct="1">
              <a:lnSpc>
                <a:spcPct val="85000"/>
              </a:lnSpc>
              <a:tabLst>
                <a:tab pos="333358" algn="l"/>
                <a:tab pos="744501" algn="l"/>
              </a:tabLst>
            </a:pPr>
            <a:r>
              <a:rPr lang="it-IT" altLang="en-US" sz="2600" dirty="0"/>
              <a:t>Condizione di </a:t>
            </a:r>
            <a:r>
              <a:rPr lang="it-IT" altLang="en-US" sz="2600" dirty="0" err="1"/>
              <a:t>max</a:t>
            </a:r>
            <a:r>
              <a:rPr lang="it-IT" altLang="en-US" sz="2600" dirty="0"/>
              <a:t> profitto per il monopolista: </a:t>
            </a:r>
            <a:r>
              <a:rPr lang="it-IT" altLang="en-US" sz="2600" dirty="0">
                <a:solidFill>
                  <a:srgbClr val="FF0000"/>
                </a:solidFill>
              </a:rPr>
              <a:t>P &gt; RM = CM</a:t>
            </a:r>
            <a:endParaRPr lang="it-IT" altLang="en-US" sz="2600" dirty="0">
              <a:solidFill>
                <a:srgbClr val="FF0000"/>
              </a:solidFill>
              <a:latin typeface="Arial" panose="020B0604020202020204" pitchFamily="34" charset="0"/>
            </a:endParaRPr>
          </a:p>
          <a:p>
            <a:pPr eaLnBrk="1" hangingPunct="1">
              <a:lnSpc>
                <a:spcPct val="85000"/>
              </a:lnSpc>
              <a:tabLst>
                <a:tab pos="333358" algn="l"/>
                <a:tab pos="744501" algn="l"/>
              </a:tabLst>
            </a:pPr>
            <a:r>
              <a:rPr lang="it-IT" altLang="en-US" sz="2600" dirty="0"/>
              <a:t>L’extra-</a:t>
            </a:r>
            <a:r>
              <a:rPr lang="it-IT" altLang="en-US" sz="2600" dirty="0">
                <a:sym typeface="Symbol" panose="05050102010706020507" pitchFamily="18" charset="2"/>
              </a:rPr>
              <a:t> del monopolista è pari a: </a:t>
            </a:r>
            <a:r>
              <a:rPr lang="it-IT" altLang="en-US" sz="2600" dirty="0">
                <a:solidFill>
                  <a:srgbClr val="FF0000"/>
                </a:solidFill>
                <a:sym typeface="Symbol" panose="05050102010706020507" pitchFamily="18" charset="2"/>
              </a:rPr>
              <a:t> = (P </a:t>
            </a:r>
            <a:r>
              <a:rPr lang="it-IT" altLang="en-US" sz="2600" dirty="0">
                <a:solidFill>
                  <a:srgbClr val="FF0000"/>
                </a:solidFill>
                <a:cs typeface="Times New Roman" panose="02020603050405020304" pitchFamily="18" charset="0"/>
                <a:sym typeface="Symbol" panose="05050102010706020507" pitchFamily="18" charset="2"/>
              </a:rPr>
              <a:t>–</a:t>
            </a:r>
            <a:r>
              <a:rPr lang="it-IT" altLang="en-US" sz="2600" dirty="0">
                <a:solidFill>
                  <a:srgbClr val="FF0000"/>
                </a:solidFill>
                <a:sym typeface="Symbol" panose="05050102010706020507" pitchFamily="18" charset="2"/>
              </a:rPr>
              <a:t> </a:t>
            </a:r>
            <a:r>
              <a:rPr lang="it-IT" altLang="en-US" sz="2600" dirty="0" err="1">
                <a:solidFill>
                  <a:srgbClr val="FF0000"/>
                </a:solidFill>
                <a:sym typeface="Symbol" panose="05050102010706020507" pitchFamily="18" charset="2"/>
              </a:rPr>
              <a:t>CMeT</a:t>
            </a:r>
            <a:r>
              <a:rPr lang="it-IT" altLang="en-US" sz="2600" dirty="0">
                <a:solidFill>
                  <a:srgbClr val="FF0000"/>
                </a:solidFill>
                <a:sym typeface="Symbol" panose="05050102010706020507" pitchFamily="18" charset="2"/>
              </a:rPr>
              <a:t>) Q* &gt; 0</a:t>
            </a:r>
            <a:endParaRPr lang="it-IT" altLang="en-US" sz="2600" dirty="0">
              <a:solidFill>
                <a:srgbClr val="FF0000"/>
              </a:solidFill>
            </a:endParaRPr>
          </a:p>
          <a:p>
            <a:pPr eaLnBrk="1" hangingPunct="1">
              <a:lnSpc>
                <a:spcPct val="85000"/>
              </a:lnSpc>
              <a:tabLst>
                <a:tab pos="333358" algn="l"/>
                <a:tab pos="744501" algn="l"/>
              </a:tabLst>
            </a:pPr>
            <a:r>
              <a:rPr lang="it-IT" altLang="en-US" sz="2600" dirty="0"/>
              <a:t>Tre osservazioni:</a:t>
            </a:r>
          </a:p>
          <a:p>
            <a:pPr marL="971526" lvl="1" indent="-514350" eaLnBrk="1" hangingPunct="1">
              <a:lnSpc>
                <a:spcPct val="85000"/>
              </a:lnSpc>
              <a:buFont typeface="+mj-lt"/>
              <a:buAutoNum type="arabicPeriod"/>
              <a:tabLst>
                <a:tab pos="333358" algn="l"/>
                <a:tab pos="744501" algn="l"/>
              </a:tabLst>
            </a:pPr>
            <a:r>
              <a:rPr lang="it-IT" altLang="en-US" sz="2600" dirty="0"/>
              <a:t>L</a:t>
            </a:r>
            <a:r>
              <a:rPr lang="it-IT" altLang="en-US" sz="2600" dirty="0">
                <a:solidFill>
                  <a:schemeClr val="tx2"/>
                </a:solidFill>
              </a:rPr>
              <a:t>a differenza tra P e CM è denominata </a:t>
            </a:r>
            <a:r>
              <a:rPr lang="it-IT" altLang="en-US" sz="2600" i="1" dirty="0" err="1">
                <a:solidFill>
                  <a:schemeClr val="tx2"/>
                </a:solidFill>
              </a:rPr>
              <a:t>mark</a:t>
            </a:r>
            <a:r>
              <a:rPr lang="it-IT" altLang="en-US" sz="2600" i="1" dirty="0">
                <a:solidFill>
                  <a:schemeClr val="tx2"/>
                </a:solidFill>
              </a:rPr>
              <a:t> up</a:t>
            </a:r>
            <a:r>
              <a:rPr lang="it-IT" altLang="en-US" sz="2600" dirty="0">
                <a:solidFill>
                  <a:schemeClr val="tx2"/>
                </a:solidFill>
              </a:rPr>
              <a:t>. Se rapportato a P, il </a:t>
            </a:r>
            <a:r>
              <a:rPr lang="it-IT" altLang="en-US" sz="2600" i="1" dirty="0" err="1">
                <a:solidFill>
                  <a:schemeClr val="tx2"/>
                </a:solidFill>
              </a:rPr>
              <a:t>mark</a:t>
            </a:r>
            <a:r>
              <a:rPr lang="it-IT" altLang="en-US" sz="2600" i="1" dirty="0">
                <a:solidFill>
                  <a:schemeClr val="tx2"/>
                </a:solidFill>
              </a:rPr>
              <a:t> up</a:t>
            </a:r>
            <a:r>
              <a:rPr lang="it-IT" altLang="en-US" sz="2600" dirty="0">
                <a:solidFill>
                  <a:schemeClr val="tx2"/>
                </a:solidFill>
              </a:rPr>
              <a:t> è una </a:t>
            </a:r>
            <a:r>
              <a:rPr lang="it-IT" altLang="en-US" sz="2600" u="sng" dirty="0">
                <a:solidFill>
                  <a:schemeClr val="tx2"/>
                </a:solidFill>
              </a:rPr>
              <a:t>misura del potere di mercato</a:t>
            </a:r>
            <a:r>
              <a:rPr lang="it-IT" altLang="en-US" sz="2600" dirty="0">
                <a:solidFill>
                  <a:schemeClr val="tx2"/>
                </a:solidFill>
              </a:rPr>
              <a:t> di cui gode l’impresa. Chiamiamo </a:t>
            </a:r>
            <a:r>
              <a:rPr lang="it-IT" altLang="en-US" sz="2600" dirty="0">
                <a:solidFill>
                  <a:srgbClr val="FF0000"/>
                </a:solidFill>
              </a:rPr>
              <a:t>indice di Lerner</a:t>
            </a:r>
            <a:r>
              <a:rPr lang="it-IT" altLang="en-US" sz="2600" dirty="0">
                <a:solidFill>
                  <a:schemeClr val="tx2"/>
                </a:solidFill>
              </a:rPr>
              <a:t> la frazione </a:t>
            </a:r>
            <a:r>
              <a:rPr lang="it-IT" altLang="en-US" sz="2600" dirty="0">
                <a:solidFill>
                  <a:srgbClr val="FF0000"/>
                </a:solidFill>
              </a:rPr>
              <a:t>L = (P – CM)/P</a:t>
            </a:r>
            <a:r>
              <a:rPr lang="it-IT" altLang="en-US" sz="2600" dirty="0">
                <a:solidFill>
                  <a:schemeClr val="tx2"/>
                </a:solidFill>
              </a:rPr>
              <a:t>. </a:t>
            </a:r>
          </a:p>
          <a:p>
            <a:pPr marL="1314394" lvl="2" indent="-457189" eaLnBrk="1" hangingPunct="1">
              <a:lnSpc>
                <a:spcPct val="85000"/>
              </a:lnSpc>
              <a:tabLst>
                <a:tab pos="333358" algn="l"/>
                <a:tab pos="744501" algn="l"/>
              </a:tabLst>
            </a:pPr>
            <a:r>
              <a:rPr lang="it-IT" altLang="en-US" sz="2600" dirty="0">
                <a:solidFill>
                  <a:schemeClr val="tx2"/>
                </a:solidFill>
              </a:rPr>
              <a:t>Dato che CM = RM e RM = </a:t>
            </a:r>
            <a:r>
              <a:rPr lang="en-US" altLang="en-US" sz="2600" dirty="0"/>
              <a:t>P – (P / </a:t>
            </a:r>
            <a:r>
              <a:rPr lang="en-US" altLang="en-US" sz="2600" dirty="0">
                <a:sym typeface="Symbol" panose="05050102010706020507" pitchFamily="18" charset="2"/>
              </a:rPr>
              <a:t></a:t>
            </a:r>
            <a:r>
              <a:rPr lang="en-US" altLang="en-US" sz="2600" baseline="30000" dirty="0">
                <a:sym typeface="Symbol" panose="05050102010706020507" pitchFamily="18" charset="2"/>
              </a:rPr>
              <a:t>D</a:t>
            </a:r>
            <a:r>
              <a:rPr lang="en-US" altLang="en-US" sz="2600" dirty="0">
                <a:sym typeface="Symbol" panose="05050102010706020507" pitchFamily="18" charset="2"/>
              </a:rPr>
              <a:t></a:t>
            </a:r>
            <a:r>
              <a:rPr lang="en-US" altLang="en-US" sz="2600" dirty="0"/>
              <a:t>), </a:t>
            </a:r>
            <a:r>
              <a:rPr lang="en-US" altLang="en-US" sz="2600" dirty="0" err="1"/>
              <a:t>si</a:t>
            </a:r>
            <a:r>
              <a:rPr lang="en-US" altLang="en-US" sz="2600" dirty="0"/>
              <a:t> ha </a:t>
            </a:r>
            <a:r>
              <a:rPr lang="en-US" altLang="en-US" sz="2600" dirty="0" err="1"/>
              <a:t>che</a:t>
            </a:r>
            <a:r>
              <a:rPr lang="en-US" altLang="en-US" sz="2600" dirty="0"/>
              <a:t> </a:t>
            </a:r>
            <a:r>
              <a:rPr lang="en-US" altLang="en-US" sz="2600" dirty="0">
                <a:solidFill>
                  <a:srgbClr val="FF0000"/>
                </a:solidFill>
              </a:rPr>
              <a:t>L = 1 / </a:t>
            </a:r>
            <a:r>
              <a:rPr lang="en-US" altLang="en-US" sz="2600" dirty="0">
                <a:solidFill>
                  <a:srgbClr val="FF0000"/>
                </a:solidFill>
                <a:sym typeface="Symbol" panose="05050102010706020507" pitchFamily="18" charset="2"/>
              </a:rPr>
              <a:t></a:t>
            </a:r>
            <a:r>
              <a:rPr lang="en-US" altLang="en-US" sz="2600" baseline="30000" dirty="0">
                <a:solidFill>
                  <a:srgbClr val="FF0000"/>
                </a:solidFill>
                <a:sym typeface="Symbol" panose="05050102010706020507" pitchFamily="18" charset="2"/>
              </a:rPr>
              <a:t>D</a:t>
            </a:r>
            <a:r>
              <a:rPr lang="en-US" altLang="en-US" sz="2600" dirty="0">
                <a:solidFill>
                  <a:srgbClr val="FF0000"/>
                </a:solidFill>
                <a:sym typeface="Symbol" panose="05050102010706020507" pitchFamily="18" charset="2"/>
              </a:rPr>
              <a:t> </a:t>
            </a:r>
            <a:r>
              <a:rPr lang="en-US" altLang="en-US" sz="2600" dirty="0">
                <a:sym typeface="Symbol" panose="05050102010706020507" pitchFamily="18" charset="2"/>
              </a:rPr>
              <a:t> </a:t>
            </a:r>
            <a:r>
              <a:rPr lang="it-IT" altLang="en-US" sz="2600" dirty="0">
                <a:sym typeface="Symbol" panose="05050102010706020507" pitchFamily="18" charset="2"/>
              </a:rPr>
              <a:t>il potere di mercato è l’</a:t>
            </a:r>
            <a:r>
              <a:rPr lang="it-IT" altLang="en-US" sz="2600" u="sng" dirty="0">
                <a:sym typeface="Symbol" panose="05050102010706020507" pitchFamily="18" charset="2"/>
              </a:rPr>
              <a:t>inverso</a:t>
            </a:r>
            <a:r>
              <a:rPr lang="it-IT" altLang="en-US" sz="2600" dirty="0">
                <a:sym typeface="Symbol" panose="05050102010706020507" pitchFamily="18" charset="2"/>
              </a:rPr>
              <a:t> dell’elasticità della domanda rispetto al prezzo</a:t>
            </a:r>
            <a:r>
              <a:rPr lang="en-US" altLang="en-US" sz="2600" dirty="0">
                <a:sym typeface="Symbol" panose="05050102010706020507" pitchFamily="18" charset="2"/>
              </a:rPr>
              <a:t>.</a:t>
            </a:r>
            <a:endParaRPr lang="en-US" altLang="en-US" sz="2600" u="sng" dirty="0">
              <a:sym typeface="Symbol" panose="05050102010706020507" pitchFamily="18" charset="2"/>
            </a:endParaRPr>
          </a:p>
          <a:p>
            <a:pPr lvl="1" eaLnBrk="1" hangingPunct="1">
              <a:lnSpc>
                <a:spcPct val="85000"/>
              </a:lnSpc>
              <a:buNone/>
              <a:tabLst>
                <a:tab pos="333358" algn="l"/>
                <a:tab pos="744501" algn="l"/>
              </a:tabLst>
            </a:pPr>
            <a:r>
              <a:rPr lang="it-IT" altLang="en-US" sz="2600" dirty="0">
                <a:solidFill>
                  <a:srgbClr val="FF0000"/>
                </a:solidFill>
              </a:rPr>
              <a:t>2.</a:t>
            </a:r>
            <a:r>
              <a:rPr lang="it-IT" altLang="en-US" sz="2600" dirty="0">
                <a:solidFill>
                  <a:schemeClr val="tx2"/>
                </a:solidFill>
              </a:rPr>
              <a:t> </a:t>
            </a:r>
            <a:r>
              <a:rPr lang="it-IT" altLang="en-US" sz="2600" u="sng" dirty="0">
                <a:solidFill>
                  <a:schemeClr val="tx2"/>
                </a:solidFill>
              </a:rPr>
              <a:t>Non esiste una curva di offerta del monopolista, ma solo un</a:t>
            </a:r>
            <a:r>
              <a:rPr lang="it-IT" altLang="en-US" sz="2600" dirty="0">
                <a:solidFill>
                  <a:schemeClr val="tx2"/>
                </a:solidFill>
              </a:rPr>
              <a:t> </a:t>
            </a:r>
            <a:r>
              <a:rPr lang="it-IT" altLang="en-US" sz="2600" u="sng" dirty="0">
                <a:solidFill>
                  <a:schemeClr val="tx2"/>
                </a:solidFill>
              </a:rPr>
              <a:t>punto di offerta</a:t>
            </a:r>
            <a:r>
              <a:rPr lang="it-IT" altLang="en-US" sz="2600" dirty="0">
                <a:solidFill>
                  <a:schemeClr val="tx2"/>
                </a:solidFill>
              </a:rPr>
              <a:t>; questo perché non ha senso chiedere al monopolista “quanto produci se il prezzo è…?”. Il prezzo lo fa lui!</a:t>
            </a:r>
          </a:p>
          <a:p>
            <a:pPr lvl="1" eaLnBrk="1" hangingPunct="1">
              <a:lnSpc>
                <a:spcPct val="85000"/>
              </a:lnSpc>
              <a:buNone/>
              <a:tabLst>
                <a:tab pos="333358" algn="l"/>
                <a:tab pos="744501" algn="l"/>
              </a:tabLst>
            </a:pPr>
            <a:r>
              <a:rPr lang="it-IT" altLang="en-US" sz="2600" dirty="0">
                <a:solidFill>
                  <a:srgbClr val="FF0000"/>
                </a:solidFill>
              </a:rPr>
              <a:t>3.</a:t>
            </a:r>
            <a:r>
              <a:rPr lang="it-IT" altLang="en-US" sz="2600" dirty="0">
                <a:solidFill>
                  <a:schemeClr val="tx2"/>
                </a:solidFill>
              </a:rPr>
              <a:t> La posizione di monopolio (e quindi anche l’extra-</a:t>
            </a:r>
            <a:r>
              <a:rPr lang="it-IT" altLang="en-US" sz="2600" dirty="0">
                <a:solidFill>
                  <a:schemeClr val="tx2"/>
                </a:solidFill>
                <a:sym typeface="Symbol" panose="05050102010706020507" pitchFamily="18" charset="2"/>
              </a:rPr>
              <a:t>) </a:t>
            </a:r>
            <a:r>
              <a:rPr lang="it-IT" altLang="en-US" sz="2600" dirty="0">
                <a:solidFill>
                  <a:schemeClr val="tx2"/>
                </a:solidFill>
              </a:rPr>
              <a:t>può essere </a:t>
            </a:r>
            <a:r>
              <a:rPr lang="it-IT" altLang="en-US" sz="2600" u="sng" dirty="0">
                <a:solidFill>
                  <a:schemeClr val="tx2"/>
                </a:solidFill>
              </a:rPr>
              <a:t>temporanea</a:t>
            </a:r>
            <a:r>
              <a:rPr lang="it-IT" altLang="en-US" sz="2600" dirty="0">
                <a:solidFill>
                  <a:schemeClr val="tx2"/>
                </a:solidFill>
              </a:rPr>
              <a:t>; p.e. un brevetto ha durata limitata: alla sua scadenza il mercato diviene PC a causa dell’ingresso di imprese imitatrici. </a:t>
            </a:r>
          </a:p>
        </p:txBody>
      </p:sp>
    </p:spTree>
    <p:extLst>
      <p:ext uri="{BB962C8B-B14F-4D97-AF65-F5344CB8AC3E}">
        <p14:creationId xmlns:p14="http://schemas.microsoft.com/office/powerpoint/2010/main" val="77096472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2571">
                                            <p:txEl>
                                              <p:pRg st="0" end="0"/>
                                            </p:txEl>
                                          </p:spTgt>
                                        </p:tgtEl>
                                        <p:attrNameLst>
                                          <p:attrName>style.visibility</p:attrName>
                                        </p:attrNameLst>
                                      </p:cBhvr>
                                      <p:to>
                                        <p:strVal val="visible"/>
                                      </p:to>
                                    </p:set>
                                    <p:animEffect transition="in" filter="wipe(left)">
                                      <p:cBhvr>
                                        <p:cTn id="7" dur="500"/>
                                        <p:tgtEl>
                                          <p:spTgt spid="32257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22571">
                                            <p:txEl>
                                              <p:pRg st="1" end="1"/>
                                            </p:txEl>
                                          </p:spTgt>
                                        </p:tgtEl>
                                        <p:attrNameLst>
                                          <p:attrName>style.visibility</p:attrName>
                                        </p:attrNameLst>
                                      </p:cBhvr>
                                      <p:to>
                                        <p:strVal val="visible"/>
                                      </p:to>
                                    </p:set>
                                    <p:animEffect transition="in" filter="wipe(left)">
                                      <p:cBhvr>
                                        <p:cTn id="10" dur="500"/>
                                        <p:tgtEl>
                                          <p:spTgt spid="322571">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22571">
                                            <p:txEl>
                                              <p:pRg st="2" end="2"/>
                                            </p:txEl>
                                          </p:spTgt>
                                        </p:tgtEl>
                                        <p:attrNameLst>
                                          <p:attrName>style.visibility</p:attrName>
                                        </p:attrNameLst>
                                      </p:cBhvr>
                                      <p:to>
                                        <p:strVal val="visible"/>
                                      </p:to>
                                    </p:set>
                                    <p:animEffect transition="in" filter="wipe(left)">
                                      <p:cBhvr>
                                        <p:cTn id="15" dur="500"/>
                                        <p:tgtEl>
                                          <p:spTgt spid="322571">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22571">
                                            <p:txEl>
                                              <p:pRg st="3" end="3"/>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322571">
                                            <p:txEl>
                                              <p:pRg st="4" end="4"/>
                                            </p:tx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322571">
                                            <p:txEl>
                                              <p:pRg st="5" end="5"/>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22571">
                                            <p:txEl>
                                              <p:pRg st="6" end="6"/>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225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71" grpId="0" uiExpand="1"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2135188" y="333381"/>
            <a:ext cx="7772400" cy="792163"/>
          </a:xfrm>
        </p:spPr>
        <p:txBody>
          <a:bodyPr/>
          <a:lstStyle/>
          <a:p>
            <a:pPr eaLnBrk="1" hangingPunct="1"/>
            <a:r>
              <a:rPr lang="it-IT" altLang="en-US"/>
              <a:t>Un’ipotesi semplificatrice</a:t>
            </a:r>
          </a:p>
        </p:txBody>
      </p:sp>
      <p:sp>
        <p:nvSpPr>
          <p:cNvPr id="141315" name="Rectangle 3"/>
          <p:cNvSpPr>
            <a:spLocks noGrp="1" noChangeArrowheads="1"/>
          </p:cNvSpPr>
          <p:nvPr>
            <p:ph type="body" idx="1"/>
          </p:nvPr>
        </p:nvSpPr>
        <p:spPr>
          <a:xfrm>
            <a:off x="154005" y="1268420"/>
            <a:ext cx="11675444" cy="3765595"/>
          </a:xfrm>
        </p:spPr>
        <p:txBody>
          <a:bodyPr/>
          <a:lstStyle/>
          <a:p>
            <a:pPr eaLnBrk="1" hangingPunct="1">
              <a:lnSpc>
                <a:spcPct val="90000"/>
              </a:lnSpc>
            </a:pPr>
            <a:r>
              <a:rPr lang="it-IT" altLang="en-US" sz="2800" dirty="0"/>
              <a:t>Spesso nell’analisi del monopolio si formula l’ipotesi semplificatrice che il costo marginale CM sia </a:t>
            </a:r>
            <a:r>
              <a:rPr lang="it-IT" altLang="en-US" sz="2800" u="sng" dirty="0"/>
              <a:t>costante</a:t>
            </a:r>
            <a:r>
              <a:rPr lang="it-IT" altLang="en-US" sz="2800" dirty="0"/>
              <a:t>.</a:t>
            </a:r>
          </a:p>
          <a:p>
            <a:pPr eaLnBrk="1" hangingPunct="1">
              <a:lnSpc>
                <a:spcPct val="90000"/>
              </a:lnSpc>
            </a:pPr>
            <a:r>
              <a:rPr lang="it-IT" altLang="en-US" sz="2800" dirty="0"/>
              <a:t>Quindi anche il costo medio </a:t>
            </a:r>
            <a:r>
              <a:rPr lang="it-IT" altLang="en-US" sz="2800" dirty="0" err="1"/>
              <a:t>CMeT</a:t>
            </a:r>
            <a:r>
              <a:rPr lang="it-IT" altLang="en-US" sz="2800" dirty="0"/>
              <a:t> è </a:t>
            </a:r>
            <a:r>
              <a:rPr lang="it-IT" altLang="en-US" sz="2800" u="sng" dirty="0"/>
              <a:t>costante</a:t>
            </a:r>
            <a:r>
              <a:rPr lang="it-IT" altLang="en-US" sz="2800" dirty="0"/>
              <a:t> e </a:t>
            </a:r>
            <a:r>
              <a:rPr lang="it-IT" altLang="en-US" sz="2800" u="sng" dirty="0"/>
              <a:t>coincidente</a:t>
            </a:r>
            <a:r>
              <a:rPr lang="it-IT" altLang="en-US" sz="2800" dirty="0"/>
              <a:t> con il CM.</a:t>
            </a:r>
          </a:p>
          <a:p>
            <a:pPr eaLnBrk="1" hangingPunct="1">
              <a:lnSpc>
                <a:spcPct val="90000"/>
              </a:lnSpc>
            </a:pPr>
            <a:r>
              <a:rPr lang="it-IT" altLang="en-US" sz="2800" dirty="0"/>
              <a:t>Questo è giustificato dal fatto che il versante dei costi di produzione non è </a:t>
            </a:r>
            <a:r>
              <a:rPr lang="it-IT" altLang="en-US" sz="2800" i="1" dirty="0"/>
              <a:t>quasi</a:t>
            </a:r>
            <a:r>
              <a:rPr lang="it-IT" altLang="en-US" sz="2800" dirty="0"/>
              <a:t> mai quello più interessante per l’analisi di un mercato di monopolio (fa eccezione il monopolio naturale) e quindi lo si può semplificare al massimo senza problemi.</a:t>
            </a:r>
          </a:p>
          <a:p>
            <a:pPr eaLnBrk="1" hangingPunct="1">
              <a:lnSpc>
                <a:spcPct val="90000"/>
              </a:lnSpc>
            </a:pPr>
            <a:r>
              <a:rPr lang="it-IT" altLang="en-US" sz="2800" dirty="0"/>
              <a:t>Nei prossimi grafici il CM è costante </a:t>
            </a:r>
            <a:r>
              <a:rPr lang="it-IT" altLang="en-US" sz="2800" u="sng" dirty="0"/>
              <a:t>e quindi</a:t>
            </a:r>
            <a:r>
              <a:rPr lang="it-IT" altLang="en-US" sz="2800" dirty="0"/>
              <a:t> sempre pari a </a:t>
            </a:r>
            <a:r>
              <a:rPr lang="it-IT" altLang="en-US" sz="2800" dirty="0" err="1"/>
              <a:t>CMeT</a:t>
            </a:r>
            <a:r>
              <a:rPr lang="it-IT" altLang="en-US" sz="2800" dirty="0"/>
              <a:t>. </a:t>
            </a:r>
          </a:p>
        </p:txBody>
      </p:sp>
    </p:spTree>
    <p:extLst>
      <p:ext uri="{BB962C8B-B14F-4D97-AF65-F5344CB8AC3E}">
        <p14:creationId xmlns:p14="http://schemas.microsoft.com/office/powerpoint/2010/main" val="1778615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24590" y="1836821"/>
            <a:ext cx="11742821" cy="3505200"/>
          </a:xfrm>
        </p:spPr>
        <p:txBody>
          <a:bodyPr/>
          <a:lstStyle/>
          <a:p>
            <a:r>
              <a:rPr lang="it-IT" dirty="0"/>
              <a:t>Il </a:t>
            </a:r>
            <a:r>
              <a:rPr lang="it-IT" dirty="0" err="1"/>
              <a:t>mark</a:t>
            </a:r>
            <a:r>
              <a:rPr lang="it-IT" dirty="0"/>
              <a:t>-up, pari alla differenza tra P e CM, è tanto maggiore quanto minore è l’elasticità della domanda rispetto al prezzo.</a:t>
            </a:r>
          </a:p>
          <a:p>
            <a:r>
              <a:rPr lang="it-IT" dirty="0"/>
              <a:t>E’ chiaro infatti che quanto più i consumatori sono «legati» al prodotto, cioè «obbligati» a comprarlo (= bassa elasticità), quanto più il monopolista può approfittare del suo potere di mercato.</a:t>
            </a:r>
          </a:p>
          <a:p>
            <a:r>
              <a:rPr lang="it-IT" dirty="0"/>
              <a:t>L’indice di Lerner sarà dunque maggiore dove l’elasticità è minore.</a:t>
            </a:r>
          </a:p>
        </p:txBody>
      </p:sp>
      <p:sp>
        <p:nvSpPr>
          <p:cNvPr id="4" name="Text Box 3"/>
          <p:cNvSpPr txBox="1">
            <a:spLocks noGrp="1" noChangeArrowheads="1"/>
          </p:cNvSpPr>
          <p:nvPr>
            <p:ph type="title"/>
          </p:nvPr>
        </p:nvSpPr>
        <p:spPr bwMode="auto">
          <a:xfrm>
            <a:off x="2034633" y="827158"/>
            <a:ext cx="812273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buFontTx/>
              <a:buNone/>
            </a:pPr>
            <a:r>
              <a:rPr lang="it-IT" altLang="en-US" sz="4000" dirty="0">
                <a:solidFill>
                  <a:srgbClr val="000000"/>
                </a:solidFill>
                <a:latin typeface="Times New Roman" panose="02020603050405020304" pitchFamily="18" charset="0"/>
              </a:rPr>
              <a:t>Il </a:t>
            </a:r>
            <a:r>
              <a:rPr lang="it-IT" altLang="en-US" sz="4000" dirty="0" err="1">
                <a:solidFill>
                  <a:srgbClr val="000000"/>
                </a:solidFill>
                <a:latin typeface="Times New Roman" panose="02020603050405020304" pitchFamily="18" charset="0"/>
              </a:rPr>
              <a:t>mark</a:t>
            </a:r>
            <a:r>
              <a:rPr lang="it-IT" altLang="en-US" sz="4000" dirty="0">
                <a:solidFill>
                  <a:srgbClr val="000000"/>
                </a:solidFill>
                <a:latin typeface="Times New Roman" panose="02020603050405020304" pitchFamily="18" charset="0"/>
              </a:rPr>
              <a:t>-up e l’elasticità della domanda</a:t>
            </a:r>
          </a:p>
        </p:txBody>
      </p:sp>
    </p:spTree>
    <p:extLst>
      <p:ext uri="{BB962C8B-B14F-4D97-AF65-F5344CB8AC3E}">
        <p14:creationId xmlns:p14="http://schemas.microsoft.com/office/powerpoint/2010/main" val="439650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62" name="Picture 2" descr="Cw_f11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241" y="1096371"/>
            <a:ext cx="9952987" cy="4665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64" name="Text Box 4"/>
          <p:cNvSpPr txBox="1">
            <a:spLocks noChangeArrowheads="1"/>
          </p:cNvSpPr>
          <p:nvPr/>
        </p:nvSpPr>
        <p:spPr bwMode="auto">
          <a:xfrm>
            <a:off x="3276606" y="5867404"/>
            <a:ext cx="5422703" cy="461665"/>
          </a:xfrm>
          <a:prstGeom prst="rect">
            <a:avLst/>
          </a:prstGeom>
          <a:solidFill>
            <a:schemeClr val="accent3">
              <a:lumMod val="95000"/>
            </a:schemeClr>
          </a:solidFill>
          <a:ln>
            <a:noFill/>
          </a:ln>
          <a:effectLs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buFontTx/>
              <a:buNone/>
            </a:pPr>
            <a:r>
              <a:rPr lang="it-IT" altLang="en-US" sz="2400" dirty="0">
                <a:solidFill>
                  <a:srgbClr val="000000"/>
                </a:solidFill>
                <a:latin typeface="Times New Roman" panose="02020603050405020304" pitchFamily="18" charset="0"/>
              </a:rPr>
              <a:t>Indice di Lerner: L = (P – CM)/P = 1/</a:t>
            </a:r>
            <a:r>
              <a:rPr lang="it-IT" altLang="en-US" sz="2400" dirty="0">
                <a:solidFill>
                  <a:srgbClr val="000000"/>
                </a:solidFill>
                <a:latin typeface="Times New Roman" panose="02020603050405020304" pitchFamily="18" charset="0"/>
                <a:sym typeface="Symbol" panose="05050102010706020507" pitchFamily="18" charset="2"/>
              </a:rPr>
              <a:t></a:t>
            </a:r>
            <a:r>
              <a:rPr lang="it-IT" altLang="en-US" sz="2000" baseline="30000" dirty="0">
                <a:solidFill>
                  <a:srgbClr val="000000"/>
                </a:solidFill>
                <a:latin typeface="Times New Roman" panose="02020603050405020304" pitchFamily="18" charset="0"/>
                <a:sym typeface="Symbol" panose="05050102010706020507" pitchFamily="18" charset="2"/>
              </a:rPr>
              <a:t>D</a:t>
            </a:r>
            <a:r>
              <a:rPr lang="it-IT" altLang="en-US" sz="2400" dirty="0">
                <a:solidFill>
                  <a:srgbClr val="000000"/>
                </a:solidFill>
                <a:latin typeface="Times New Roman" panose="02020603050405020304" pitchFamily="18" charset="0"/>
                <a:sym typeface="Symbol" panose="05050102010706020507" pitchFamily="18" charset="2"/>
              </a:rPr>
              <a:t></a:t>
            </a:r>
            <a:endParaRPr lang="it-IT" altLang="en-US" sz="2400" dirty="0">
              <a:solidFill>
                <a:srgbClr val="000000"/>
              </a:solidFill>
              <a:latin typeface="Times New Roman" panose="02020603050405020304" pitchFamily="18" charset="0"/>
            </a:endParaRPr>
          </a:p>
        </p:txBody>
      </p:sp>
      <p:sp>
        <p:nvSpPr>
          <p:cNvPr id="3" name="CasellaDiTesto 2"/>
          <p:cNvSpPr txBox="1"/>
          <p:nvPr/>
        </p:nvSpPr>
        <p:spPr>
          <a:xfrm>
            <a:off x="5987956" y="3429004"/>
            <a:ext cx="1097280" cy="584775"/>
          </a:xfrm>
          <a:prstGeom prst="rect">
            <a:avLst/>
          </a:prstGeom>
          <a:solidFill>
            <a:schemeClr val="accent3">
              <a:lumMod val="95000"/>
            </a:schemeClr>
          </a:solidFill>
        </p:spPr>
        <p:txBody>
          <a:bodyPr wrap="square" rtlCol="0">
            <a:spAutoFit/>
          </a:bodyPr>
          <a:lstStyle/>
          <a:p>
            <a:r>
              <a:rPr lang="it-IT" sz="1600" dirty="0"/>
              <a:t>Mark-up elevato</a:t>
            </a:r>
          </a:p>
        </p:txBody>
      </p:sp>
    </p:spTree>
    <p:extLst>
      <p:ext uri="{BB962C8B-B14F-4D97-AF65-F5344CB8AC3E}">
        <p14:creationId xmlns:p14="http://schemas.microsoft.com/office/powerpoint/2010/main" val="1738313000"/>
      </p:ext>
    </p:extLst>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8DE926-ABB7-4486-B60A-3EF58043DBEC}"/>
              </a:ext>
            </a:extLst>
          </p:cNvPr>
          <p:cNvSpPr>
            <a:spLocks noGrp="1"/>
          </p:cNvSpPr>
          <p:nvPr>
            <p:ph type="title"/>
          </p:nvPr>
        </p:nvSpPr>
        <p:spPr>
          <a:xfrm>
            <a:off x="914400" y="2612020"/>
            <a:ext cx="10363200" cy="1143000"/>
          </a:xfrm>
        </p:spPr>
        <p:txBody>
          <a:bodyPr/>
          <a:lstStyle/>
          <a:p>
            <a:br>
              <a:rPr lang="it-IT" dirty="0"/>
            </a:br>
            <a:r>
              <a:rPr lang="it-IT" dirty="0"/>
              <a:t>MONOPOLIO</a:t>
            </a:r>
          </a:p>
        </p:txBody>
      </p:sp>
    </p:spTree>
    <p:extLst>
      <p:ext uri="{BB962C8B-B14F-4D97-AF65-F5344CB8AC3E}">
        <p14:creationId xmlns:p14="http://schemas.microsoft.com/office/powerpoint/2010/main" val="10786420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45411"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45412"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45413"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45414" name="Rectangle 6"/>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45415" name="Rectangle 7"/>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grpSp>
        <p:nvGrpSpPr>
          <p:cNvPr id="145416" name="Group 8"/>
          <p:cNvGrpSpPr>
            <a:grpSpLocks/>
          </p:cNvGrpSpPr>
          <p:nvPr/>
        </p:nvGrpSpPr>
        <p:grpSpPr bwMode="auto">
          <a:xfrm>
            <a:off x="1949750" y="619129"/>
            <a:ext cx="8702675" cy="5980113"/>
            <a:chOff x="193" y="337"/>
            <a:chExt cx="5482" cy="3767"/>
          </a:xfrm>
        </p:grpSpPr>
        <p:sp>
          <p:nvSpPr>
            <p:cNvPr id="145427" name="Rectangle 9"/>
            <p:cNvSpPr>
              <a:spLocks noChangeArrowheads="1"/>
            </p:cNvSpPr>
            <p:nvPr/>
          </p:nvSpPr>
          <p:spPr bwMode="auto">
            <a:xfrm>
              <a:off x="907" y="369"/>
              <a:ext cx="4709" cy="3328"/>
            </a:xfrm>
            <a:prstGeom prst="rect">
              <a:avLst/>
            </a:prstGeom>
            <a:solidFill>
              <a:srgbClr val="FFFF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spcBef>
                  <a:spcPct val="0"/>
                </a:spcBef>
                <a:spcAft>
                  <a:spcPct val="0"/>
                </a:spcAft>
                <a:buFontTx/>
                <a:buNone/>
              </a:pPr>
              <a:endParaRPr lang="en-US" altLang="en-US" sz="2400">
                <a:solidFill>
                  <a:srgbClr val="000000"/>
                </a:solidFill>
              </a:endParaRPr>
            </a:p>
          </p:txBody>
        </p:sp>
        <p:sp>
          <p:nvSpPr>
            <p:cNvPr id="145428" name="Rectangle 10"/>
            <p:cNvSpPr>
              <a:spLocks noChangeArrowheads="1"/>
            </p:cNvSpPr>
            <p:nvPr/>
          </p:nvSpPr>
          <p:spPr bwMode="auto">
            <a:xfrm>
              <a:off x="526" y="1651"/>
              <a:ext cx="0"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1800" b="1">
                <a:solidFill>
                  <a:srgbClr val="000000"/>
                </a:solidFill>
                <a:latin typeface="Arial" panose="020B0604020202020204" pitchFamily="34" charset="0"/>
              </a:endParaRPr>
            </a:p>
          </p:txBody>
        </p:sp>
        <p:sp>
          <p:nvSpPr>
            <p:cNvPr id="145429" name="Rectangle 11"/>
            <p:cNvSpPr>
              <a:spLocks noChangeArrowheads="1"/>
            </p:cNvSpPr>
            <p:nvPr/>
          </p:nvSpPr>
          <p:spPr bwMode="auto">
            <a:xfrm>
              <a:off x="459" y="1834"/>
              <a:ext cx="0"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1800" b="1">
                <a:solidFill>
                  <a:srgbClr val="000000"/>
                </a:solidFill>
                <a:latin typeface="Arial" panose="020B0604020202020204" pitchFamily="34" charset="0"/>
              </a:endParaRPr>
            </a:p>
          </p:txBody>
        </p:sp>
        <p:sp>
          <p:nvSpPr>
            <p:cNvPr id="145430" name="Rectangle 12"/>
            <p:cNvSpPr>
              <a:spLocks noChangeArrowheads="1"/>
            </p:cNvSpPr>
            <p:nvPr/>
          </p:nvSpPr>
          <p:spPr bwMode="auto">
            <a:xfrm>
              <a:off x="193" y="2034"/>
              <a:ext cx="0"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1800" b="1">
                <a:solidFill>
                  <a:srgbClr val="000000"/>
                </a:solidFill>
                <a:latin typeface="Arial" panose="020B0604020202020204" pitchFamily="34" charset="0"/>
              </a:endParaRPr>
            </a:p>
          </p:txBody>
        </p:sp>
        <p:sp>
          <p:nvSpPr>
            <p:cNvPr id="145431" name="Rectangle 13"/>
            <p:cNvSpPr>
              <a:spLocks noChangeArrowheads="1"/>
            </p:cNvSpPr>
            <p:nvPr/>
          </p:nvSpPr>
          <p:spPr bwMode="auto">
            <a:xfrm>
              <a:off x="193" y="2532"/>
              <a:ext cx="0"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1800" b="1">
                <a:solidFill>
                  <a:srgbClr val="000000"/>
                </a:solidFill>
                <a:latin typeface="Arial" panose="020B0604020202020204" pitchFamily="34" charset="0"/>
              </a:endParaRPr>
            </a:p>
          </p:txBody>
        </p:sp>
        <p:sp>
          <p:nvSpPr>
            <p:cNvPr id="145432" name="Rectangle 14"/>
            <p:cNvSpPr>
              <a:spLocks noChangeArrowheads="1"/>
            </p:cNvSpPr>
            <p:nvPr/>
          </p:nvSpPr>
          <p:spPr bwMode="auto">
            <a:xfrm>
              <a:off x="443" y="2715"/>
              <a:ext cx="0"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1800" b="1">
                <a:solidFill>
                  <a:srgbClr val="000000"/>
                </a:solidFill>
                <a:latin typeface="Arial" panose="020B0604020202020204" pitchFamily="34" charset="0"/>
              </a:endParaRPr>
            </a:p>
          </p:txBody>
        </p:sp>
        <p:sp>
          <p:nvSpPr>
            <p:cNvPr id="145433" name="Rectangle 15"/>
            <p:cNvSpPr>
              <a:spLocks noChangeArrowheads="1"/>
            </p:cNvSpPr>
            <p:nvPr/>
          </p:nvSpPr>
          <p:spPr bwMode="auto">
            <a:xfrm>
              <a:off x="393" y="2915"/>
              <a:ext cx="0"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1800" b="1">
                <a:solidFill>
                  <a:srgbClr val="000000"/>
                </a:solidFill>
                <a:latin typeface="Arial" panose="020B0604020202020204" pitchFamily="34" charset="0"/>
              </a:endParaRPr>
            </a:p>
          </p:txBody>
        </p:sp>
        <p:sp>
          <p:nvSpPr>
            <p:cNvPr id="145434" name="Rectangle 16"/>
            <p:cNvSpPr>
              <a:spLocks noChangeArrowheads="1"/>
            </p:cNvSpPr>
            <p:nvPr/>
          </p:nvSpPr>
          <p:spPr bwMode="auto">
            <a:xfrm>
              <a:off x="5100" y="3730"/>
              <a:ext cx="549"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a:solidFill>
                    <a:srgbClr val="000000"/>
                  </a:solidFill>
                  <a:latin typeface="Arial" panose="020B0604020202020204" pitchFamily="34" charset="0"/>
                </a:rPr>
                <a:t>Quantità</a:t>
              </a:r>
            </a:p>
          </p:txBody>
        </p:sp>
        <p:sp>
          <p:nvSpPr>
            <p:cNvPr id="145435" name="Rectangle 17"/>
            <p:cNvSpPr>
              <a:spLocks noChangeArrowheads="1"/>
            </p:cNvSpPr>
            <p:nvPr/>
          </p:nvSpPr>
          <p:spPr bwMode="auto">
            <a:xfrm>
              <a:off x="1840" y="3730"/>
              <a:ext cx="670" cy="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a:solidFill>
                    <a:srgbClr val="000000"/>
                  </a:solidFill>
                  <a:latin typeface="Arial" panose="020B0604020202020204" pitchFamily="34" charset="0"/>
                </a:rPr>
                <a:t>Quantità </a:t>
              </a:r>
            </a:p>
            <a:p>
              <a:pPr eaLnBrk="0" fontAlgn="base" hangingPunct="0">
                <a:spcBef>
                  <a:spcPct val="0"/>
                </a:spcBef>
                <a:spcAft>
                  <a:spcPct val="0"/>
                </a:spcAft>
                <a:buFontTx/>
                <a:buNone/>
              </a:pPr>
              <a:r>
                <a:rPr lang="it-IT" altLang="en-US" sz="1800">
                  <a:solidFill>
                    <a:srgbClr val="000000"/>
                  </a:solidFill>
                  <a:latin typeface="Arial" panose="020B0604020202020204" pitchFamily="34" charset="0"/>
                </a:rPr>
                <a:t>monopolio</a:t>
              </a:r>
            </a:p>
          </p:txBody>
        </p:sp>
        <p:sp>
          <p:nvSpPr>
            <p:cNvPr id="145436" name="Rectangle 18"/>
            <p:cNvSpPr>
              <a:spLocks noChangeArrowheads="1"/>
            </p:cNvSpPr>
            <p:nvPr/>
          </p:nvSpPr>
          <p:spPr bwMode="auto">
            <a:xfrm>
              <a:off x="1890" y="3930"/>
              <a:ext cx="0"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1800" b="1">
                <a:solidFill>
                  <a:srgbClr val="000000"/>
                </a:solidFill>
                <a:latin typeface="Arial" panose="020B0604020202020204" pitchFamily="34" charset="0"/>
              </a:endParaRPr>
            </a:p>
          </p:txBody>
        </p:sp>
        <p:sp>
          <p:nvSpPr>
            <p:cNvPr id="145437" name="Rectangle 19"/>
            <p:cNvSpPr>
              <a:spLocks noChangeArrowheads="1"/>
            </p:cNvSpPr>
            <p:nvPr/>
          </p:nvSpPr>
          <p:spPr bwMode="auto">
            <a:xfrm>
              <a:off x="3037" y="3730"/>
              <a:ext cx="579" cy="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dirty="0">
                  <a:solidFill>
                    <a:srgbClr val="000000"/>
                  </a:solidFill>
                  <a:latin typeface="Arial" panose="020B0604020202020204" pitchFamily="34" charset="0"/>
                </a:rPr>
                <a:t>Quantità</a:t>
              </a:r>
            </a:p>
            <a:p>
              <a:pPr eaLnBrk="0" fontAlgn="base" hangingPunct="0">
                <a:spcBef>
                  <a:spcPct val="0"/>
                </a:spcBef>
                <a:spcAft>
                  <a:spcPct val="0"/>
                </a:spcAft>
                <a:buFontTx/>
                <a:buNone/>
              </a:pPr>
              <a:r>
                <a:rPr lang="it-IT" altLang="en-US" sz="1800" dirty="0">
                  <a:solidFill>
                    <a:srgbClr val="000000"/>
                  </a:solidFill>
                  <a:latin typeface="Arial" panose="020B0604020202020204" pitchFamily="34" charset="0"/>
                </a:rPr>
                <a:t>efficiente</a:t>
              </a:r>
            </a:p>
          </p:txBody>
        </p:sp>
        <p:sp>
          <p:nvSpPr>
            <p:cNvPr id="145438" name="Rectangle 20"/>
            <p:cNvSpPr>
              <a:spLocks noChangeArrowheads="1"/>
            </p:cNvSpPr>
            <p:nvPr/>
          </p:nvSpPr>
          <p:spPr bwMode="auto">
            <a:xfrm>
              <a:off x="3154" y="3930"/>
              <a:ext cx="0"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1800" b="1">
                <a:solidFill>
                  <a:srgbClr val="000000"/>
                </a:solidFill>
                <a:latin typeface="Arial" panose="020B0604020202020204" pitchFamily="34" charset="0"/>
              </a:endParaRPr>
            </a:p>
          </p:txBody>
        </p:sp>
        <p:sp>
          <p:nvSpPr>
            <p:cNvPr id="145439" name="Rectangle 21"/>
            <p:cNvSpPr>
              <a:spLocks noChangeArrowheads="1"/>
            </p:cNvSpPr>
            <p:nvPr/>
          </p:nvSpPr>
          <p:spPr bwMode="auto">
            <a:xfrm>
              <a:off x="759" y="3730"/>
              <a:ext cx="81"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0</a:t>
              </a:r>
            </a:p>
          </p:txBody>
        </p:sp>
        <p:sp>
          <p:nvSpPr>
            <p:cNvPr id="145440" name="Rectangle 22"/>
            <p:cNvSpPr>
              <a:spLocks noChangeArrowheads="1"/>
            </p:cNvSpPr>
            <p:nvPr/>
          </p:nvSpPr>
          <p:spPr bwMode="auto">
            <a:xfrm>
              <a:off x="193" y="337"/>
              <a:ext cx="848"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a:solidFill>
                    <a:srgbClr val="000000"/>
                  </a:solidFill>
                  <a:latin typeface="Arial" panose="020B0604020202020204" pitchFamily="34" charset="0"/>
                </a:rPr>
                <a:t>Costi &amp; ricavi</a:t>
              </a:r>
            </a:p>
          </p:txBody>
        </p:sp>
        <p:sp>
          <p:nvSpPr>
            <p:cNvPr id="145441" name="Rectangle 23"/>
            <p:cNvSpPr>
              <a:spLocks noChangeArrowheads="1"/>
            </p:cNvSpPr>
            <p:nvPr/>
          </p:nvSpPr>
          <p:spPr bwMode="auto">
            <a:xfrm>
              <a:off x="293" y="520"/>
              <a:ext cx="31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a:solidFill>
                    <a:srgbClr val="000000"/>
                  </a:solidFill>
                  <a:latin typeface="Arial" panose="020B0604020202020204" pitchFamily="34" charset="0"/>
                </a:rPr>
                <a:t>medi</a:t>
              </a:r>
            </a:p>
          </p:txBody>
        </p:sp>
        <p:sp>
          <p:nvSpPr>
            <p:cNvPr id="145442" name="Rectangle 24"/>
            <p:cNvSpPr>
              <a:spLocks noChangeArrowheads="1"/>
            </p:cNvSpPr>
            <p:nvPr/>
          </p:nvSpPr>
          <p:spPr bwMode="auto">
            <a:xfrm>
              <a:off x="3986" y="3081"/>
              <a:ext cx="842"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400">
                  <a:solidFill>
                    <a:srgbClr val="000000"/>
                  </a:solidFill>
                  <a:latin typeface="Arial" panose="020B0604020202020204" pitchFamily="34" charset="0"/>
                </a:rPr>
                <a:t>Domanda</a:t>
              </a:r>
              <a:endParaRPr lang="it-IT" altLang="en-US" sz="1800">
                <a:solidFill>
                  <a:srgbClr val="000000"/>
                </a:solidFill>
                <a:latin typeface="Arial" panose="020B0604020202020204" pitchFamily="34" charset="0"/>
              </a:endParaRPr>
            </a:p>
          </p:txBody>
        </p:sp>
        <p:sp>
          <p:nvSpPr>
            <p:cNvPr id="145443" name="Rectangle 25"/>
            <p:cNvSpPr>
              <a:spLocks noChangeArrowheads="1"/>
            </p:cNvSpPr>
            <p:nvPr/>
          </p:nvSpPr>
          <p:spPr bwMode="auto">
            <a:xfrm>
              <a:off x="4851" y="2615"/>
              <a:ext cx="824" cy="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400">
                  <a:solidFill>
                    <a:srgbClr val="000000"/>
                  </a:solidFill>
                  <a:latin typeface="Arial" panose="020B0604020202020204" pitchFamily="34" charset="0"/>
                </a:rPr>
                <a:t>CM </a:t>
              </a:r>
            </a:p>
            <a:p>
              <a:pPr eaLnBrk="0" fontAlgn="base" hangingPunct="0">
                <a:spcBef>
                  <a:spcPct val="0"/>
                </a:spcBef>
                <a:spcAft>
                  <a:spcPct val="0"/>
                </a:spcAft>
                <a:buFontTx/>
                <a:buNone/>
              </a:pPr>
              <a:r>
                <a:rPr lang="it-IT" altLang="en-US" sz="2400">
                  <a:solidFill>
                    <a:srgbClr val="000000"/>
                  </a:solidFill>
                  <a:latin typeface="Arial" panose="020B0604020202020204" pitchFamily="34" charset="0"/>
                </a:rPr>
                <a:t>(= CMeT)</a:t>
              </a:r>
              <a:endParaRPr lang="it-IT" altLang="en-US" sz="1800">
                <a:solidFill>
                  <a:srgbClr val="000000"/>
                </a:solidFill>
                <a:latin typeface="Arial" panose="020B0604020202020204" pitchFamily="34" charset="0"/>
              </a:endParaRPr>
            </a:p>
          </p:txBody>
        </p:sp>
        <p:sp>
          <p:nvSpPr>
            <p:cNvPr id="145444" name="Rectangle 26"/>
            <p:cNvSpPr>
              <a:spLocks noChangeArrowheads="1"/>
            </p:cNvSpPr>
            <p:nvPr/>
          </p:nvSpPr>
          <p:spPr bwMode="auto">
            <a:xfrm>
              <a:off x="4851" y="2798"/>
              <a:ext cx="0"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GB" altLang="en-US" sz="1800" b="1">
                <a:solidFill>
                  <a:srgbClr val="000000"/>
                </a:solidFill>
                <a:latin typeface="Arial" panose="020B0604020202020204" pitchFamily="34" charset="0"/>
              </a:endParaRPr>
            </a:p>
          </p:txBody>
        </p:sp>
        <p:sp>
          <p:nvSpPr>
            <p:cNvPr id="145445" name="Rectangle 27"/>
            <p:cNvSpPr>
              <a:spLocks noChangeArrowheads="1"/>
            </p:cNvSpPr>
            <p:nvPr/>
          </p:nvSpPr>
          <p:spPr bwMode="auto">
            <a:xfrm>
              <a:off x="2556" y="3098"/>
              <a:ext cx="302"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400">
                  <a:solidFill>
                    <a:srgbClr val="000000"/>
                  </a:solidFill>
                  <a:latin typeface="Arial" panose="020B0604020202020204" pitchFamily="34" charset="0"/>
                </a:rPr>
                <a:t>RM</a:t>
              </a:r>
              <a:endParaRPr lang="it-IT" altLang="en-US" sz="1800">
                <a:solidFill>
                  <a:srgbClr val="000000"/>
                </a:solidFill>
                <a:latin typeface="Arial" panose="020B0604020202020204" pitchFamily="34" charset="0"/>
              </a:endParaRPr>
            </a:p>
          </p:txBody>
        </p:sp>
        <p:sp>
          <p:nvSpPr>
            <p:cNvPr id="145446" name="Rectangle 28"/>
            <p:cNvSpPr>
              <a:spLocks noChangeArrowheads="1"/>
            </p:cNvSpPr>
            <p:nvPr/>
          </p:nvSpPr>
          <p:spPr bwMode="auto">
            <a:xfrm>
              <a:off x="2572" y="3297"/>
              <a:ext cx="0"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GB" altLang="en-US" sz="1800" b="1">
                <a:solidFill>
                  <a:srgbClr val="000000"/>
                </a:solidFill>
                <a:latin typeface="Arial" panose="020B0604020202020204" pitchFamily="34" charset="0"/>
              </a:endParaRPr>
            </a:p>
          </p:txBody>
        </p:sp>
        <p:sp>
          <p:nvSpPr>
            <p:cNvPr id="145447" name="Freeform 29"/>
            <p:cNvSpPr>
              <a:spLocks/>
            </p:cNvSpPr>
            <p:nvPr/>
          </p:nvSpPr>
          <p:spPr bwMode="auto">
            <a:xfrm>
              <a:off x="891" y="1966"/>
              <a:ext cx="1265" cy="1732"/>
            </a:xfrm>
            <a:custGeom>
              <a:avLst/>
              <a:gdLst>
                <a:gd name="T0" fmla="*/ 1264 w 1265"/>
                <a:gd name="T1" fmla="*/ 1731 h 1732"/>
                <a:gd name="T2" fmla="*/ 1264 w 1265"/>
                <a:gd name="T3" fmla="*/ 0 h 1732"/>
                <a:gd name="T4" fmla="*/ 0 w 1265"/>
                <a:gd name="T5" fmla="*/ 0 h 1732"/>
                <a:gd name="T6" fmla="*/ 0 60000 65536"/>
                <a:gd name="T7" fmla="*/ 0 60000 65536"/>
                <a:gd name="T8" fmla="*/ 0 60000 65536"/>
              </a:gdLst>
              <a:ahLst/>
              <a:cxnLst>
                <a:cxn ang="T6">
                  <a:pos x="T0" y="T1"/>
                </a:cxn>
                <a:cxn ang="T7">
                  <a:pos x="T2" y="T3"/>
                </a:cxn>
                <a:cxn ang="T8">
                  <a:pos x="T4" y="T5"/>
                </a:cxn>
              </a:cxnLst>
              <a:rect l="0" t="0" r="r" b="b"/>
              <a:pathLst>
                <a:path w="1265" h="1732">
                  <a:moveTo>
                    <a:pt x="1264" y="1731"/>
                  </a:moveTo>
                  <a:lnTo>
                    <a:pt x="1264" y="0"/>
                  </a:lnTo>
                  <a:lnTo>
                    <a:pt x="0" y="0"/>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45448" name="Line 30"/>
            <p:cNvSpPr>
              <a:spLocks noChangeShapeType="1"/>
            </p:cNvSpPr>
            <p:nvPr/>
          </p:nvSpPr>
          <p:spPr bwMode="auto">
            <a:xfrm flipV="1">
              <a:off x="3404" y="2846"/>
              <a:ext cx="0" cy="853"/>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45449" name="Line 31"/>
            <p:cNvSpPr>
              <a:spLocks noChangeShapeType="1"/>
            </p:cNvSpPr>
            <p:nvPr/>
          </p:nvSpPr>
          <p:spPr bwMode="auto">
            <a:xfrm>
              <a:off x="716" y="993"/>
              <a:ext cx="3199" cy="2201"/>
            </a:xfrm>
            <a:prstGeom prst="line">
              <a:avLst/>
            </a:prstGeom>
            <a:noFill/>
            <a:ln w="28575">
              <a:solidFill>
                <a:srgbClr val="40A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45450" name="Line 32"/>
            <p:cNvSpPr>
              <a:spLocks noChangeShapeType="1"/>
            </p:cNvSpPr>
            <p:nvPr/>
          </p:nvSpPr>
          <p:spPr bwMode="auto">
            <a:xfrm>
              <a:off x="766" y="943"/>
              <a:ext cx="1735" cy="2350"/>
            </a:xfrm>
            <a:prstGeom prst="line">
              <a:avLst/>
            </a:prstGeom>
            <a:noFill/>
            <a:ln w="28575">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45451" name="Line 33"/>
            <p:cNvSpPr>
              <a:spLocks noChangeShapeType="1"/>
            </p:cNvSpPr>
            <p:nvPr/>
          </p:nvSpPr>
          <p:spPr bwMode="auto">
            <a:xfrm>
              <a:off x="915" y="2833"/>
              <a:ext cx="3865" cy="1"/>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45452" name="Freeform 34"/>
            <p:cNvSpPr>
              <a:spLocks/>
            </p:cNvSpPr>
            <p:nvPr/>
          </p:nvSpPr>
          <p:spPr bwMode="auto">
            <a:xfrm>
              <a:off x="2105" y="1917"/>
              <a:ext cx="101" cy="84"/>
            </a:xfrm>
            <a:custGeom>
              <a:avLst/>
              <a:gdLst>
                <a:gd name="T0" fmla="*/ 50 w 101"/>
                <a:gd name="T1" fmla="*/ 83 h 84"/>
                <a:gd name="T2" fmla="*/ 67 w 101"/>
                <a:gd name="T3" fmla="*/ 83 h 84"/>
                <a:gd name="T4" fmla="*/ 83 w 101"/>
                <a:gd name="T5" fmla="*/ 66 h 84"/>
                <a:gd name="T6" fmla="*/ 100 w 101"/>
                <a:gd name="T7" fmla="*/ 50 h 84"/>
                <a:gd name="T8" fmla="*/ 83 w 101"/>
                <a:gd name="T9" fmla="*/ 17 h 84"/>
                <a:gd name="T10" fmla="*/ 67 w 101"/>
                <a:gd name="T11" fmla="*/ 0 h 84"/>
                <a:gd name="T12" fmla="*/ 50 w 101"/>
                <a:gd name="T13" fmla="*/ 0 h 84"/>
                <a:gd name="T14" fmla="*/ 17 w 101"/>
                <a:gd name="T15" fmla="*/ 0 h 84"/>
                <a:gd name="T16" fmla="*/ 0 w 101"/>
                <a:gd name="T17" fmla="*/ 17 h 84"/>
                <a:gd name="T18" fmla="*/ 0 w 101"/>
                <a:gd name="T19" fmla="*/ 50 h 84"/>
                <a:gd name="T20" fmla="*/ 0 w 101"/>
                <a:gd name="T21" fmla="*/ 66 h 84"/>
                <a:gd name="T22" fmla="*/ 17 w 101"/>
                <a:gd name="T23" fmla="*/ 83 h 84"/>
                <a:gd name="T24" fmla="*/ 50 w 101"/>
                <a:gd name="T25" fmla="*/ 83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1" h="84">
                  <a:moveTo>
                    <a:pt x="50" y="83"/>
                  </a:moveTo>
                  <a:lnTo>
                    <a:pt x="67" y="83"/>
                  </a:lnTo>
                  <a:lnTo>
                    <a:pt x="83" y="66"/>
                  </a:lnTo>
                  <a:lnTo>
                    <a:pt x="100" y="50"/>
                  </a:lnTo>
                  <a:lnTo>
                    <a:pt x="83" y="17"/>
                  </a:lnTo>
                  <a:lnTo>
                    <a:pt x="67" y="0"/>
                  </a:lnTo>
                  <a:lnTo>
                    <a:pt x="50" y="0"/>
                  </a:lnTo>
                  <a:lnTo>
                    <a:pt x="17" y="0"/>
                  </a:lnTo>
                  <a:lnTo>
                    <a:pt x="0" y="17"/>
                  </a:lnTo>
                  <a:lnTo>
                    <a:pt x="0" y="50"/>
                  </a:lnTo>
                  <a:lnTo>
                    <a:pt x="0" y="66"/>
                  </a:lnTo>
                  <a:lnTo>
                    <a:pt x="17" y="83"/>
                  </a:lnTo>
                  <a:lnTo>
                    <a:pt x="50" y="8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45453" name="Freeform 35"/>
            <p:cNvSpPr>
              <a:spLocks/>
            </p:cNvSpPr>
            <p:nvPr/>
          </p:nvSpPr>
          <p:spPr bwMode="auto">
            <a:xfrm>
              <a:off x="2105" y="2782"/>
              <a:ext cx="101" cy="101"/>
            </a:xfrm>
            <a:custGeom>
              <a:avLst/>
              <a:gdLst>
                <a:gd name="T0" fmla="*/ 50 w 101"/>
                <a:gd name="T1" fmla="*/ 100 h 101"/>
                <a:gd name="T2" fmla="*/ 67 w 101"/>
                <a:gd name="T3" fmla="*/ 100 h 101"/>
                <a:gd name="T4" fmla="*/ 83 w 101"/>
                <a:gd name="T5" fmla="*/ 83 h 101"/>
                <a:gd name="T6" fmla="*/ 100 w 101"/>
                <a:gd name="T7" fmla="*/ 50 h 101"/>
                <a:gd name="T8" fmla="*/ 83 w 101"/>
                <a:gd name="T9" fmla="*/ 33 h 101"/>
                <a:gd name="T10" fmla="*/ 67 w 101"/>
                <a:gd name="T11" fmla="*/ 17 h 101"/>
                <a:gd name="T12" fmla="*/ 50 w 101"/>
                <a:gd name="T13" fmla="*/ 0 h 101"/>
                <a:gd name="T14" fmla="*/ 17 w 101"/>
                <a:gd name="T15" fmla="*/ 17 h 101"/>
                <a:gd name="T16" fmla="*/ 17 w 101"/>
                <a:gd name="T17" fmla="*/ 33 h 101"/>
                <a:gd name="T18" fmla="*/ 0 w 101"/>
                <a:gd name="T19" fmla="*/ 50 h 101"/>
                <a:gd name="T20" fmla="*/ 17 w 101"/>
                <a:gd name="T21" fmla="*/ 83 h 101"/>
                <a:gd name="T22" fmla="*/ 17 w 101"/>
                <a:gd name="T23" fmla="*/ 100 h 101"/>
                <a:gd name="T24" fmla="*/ 50 w 101"/>
                <a:gd name="T25" fmla="*/ 100 h 10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1" h="101">
                  <a:moveTo>
                    <a:pt x="50" y="100"/>
                  </a:moveTo>
                  <a:lnTo>
                    <a:pt x="67" y="100"/>
                  </a:lnTo>
                  <a:lnTo>
                    <a:pt x="83" y="83"/>
                  </a:lnTo>
                  <a:lnTo>
                    <a:pt x="100" y="50"/>
                  </a:lnTo>
                  <a:lnTo>
                    <a:pt x="83" y="33"/>
                  </a:lnTo>
                  <a:lnTo>
                    <a:pt x="67" y="17"/>
                  </a:lnTo>
                  <a:lnTo>
                    <a:pt x="50" y="0"/>
                  </a:lnTo>
                  <a:lnTo>
                    <a:pt x="17" y="17"/>
                  </a:lnTo>
                  <a:lnTo>
                    <a:pt x="17" y="33"/>
                  </a:lnTo>
                  <a:lnTo>
                    <a:pt x="0" y="50"/>
                  </a:lnTo>
                  <a:lnTo>
                    <a:pt x="17" y="83"/>
                  </a:lnTo>
                  <a:lnTo>
                    <a:pt x="17" y="100"/>
                  </a:lnTo>
                  <a:lnTo>
                    <a:pt x="50" y="10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45454" name="Freeform 36"/>
            <p:cNvSpPr>
              <a:spLocks/>
            </p:cNvSpPr>
            <p:nvPr/>
          </p:nvSpPr>
          <p:spPr bwMode="auto">
            <a:xfrm>
              <a:off x="3353" y="2782"/>
              <a:ext cx="101" cy="101"/>
            </a:xfrm>
            <a:custGeom>
              <a:avLst/>
              <a:gdLst>
                <a:gd name="T0" fmla="*/ 50 w 101"/>
                <a:gd name="T1" fmla="*/ 100 h 101"/>
                <a:gd name="T2" fmla="*/ 67 w 101"/>
                <a:gd name="T3" fmla="*/ 100 h 101"/>
                <a:gd name="T4" fmla="*/ 83 w 101"/>
                <a:gd name="T5" fmla="*/ 83 h 101"/>
                <a:gd name="T6" fmla="*/ 100 w 101"/>
                <a:gd name="T7" fmla="*/ 50 h 101"/>
                <a:gd name="T8" fmla="*/ 83 w 101"/>
                <a:gd name="T9" fmla="*/ 33 h 101"/>
                <a:gd name="T10" fmla="*/ 67 w 101"/>
                <a:gd name="T11" fmla="*/ 17 h 101"/>
                <a:gd name="T12" fmla="*/ 50 w 101"/>
                <a:gd name="T13" fmla="*/ 0 h 101"/>
                <a:gd name="T14" fmla="*/ 33 w 101"/>
                <a:gd name="T15" fmla="*/ 17 h 101"/>
                <a:gd name="T16" fmla="*/ 17 w 101"/>
                <a:gd name="T17" fmla="*/ 33 h 101"/>
                <a:gd name="T18" fmla="*/ 0 w 101"/>
                <a:gd name="T19" fmla="*/ 50 h 101"/>
                <a:gd name="T20" fmla="*/ 17 w 101"/>
                <a:gd name="T21" fmla="*/ 83 h 101"/>
                <a:gd name="T22" fmla="*/ 33 w 101"/>
                <a:gd name="T23" fmla="*/ 100 h 101"/>
                <a:gd name="T24" fmla="*/ 50 w 101"/>
                <a:gd name="T25" fmla="*/ 100 h 10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1" h="101">
                  <a:moveTo>
                    <a:pt x="50" y="100"/>
                  </a:moveTo>
                  <a:lnTo>
                    <a:pt x="67" y="100"/>
                  </a:lnTo>
                  <a:lnTo>
                    <a:pt x="83" y="83"/>
                  </a:lnTo>
                  <a:lnTo>
                    <a:pt x="100" y="50"/>
                  </a:lnTo>
                  <a:lnTo>
                    <a:pt x="83" y="33"/>
                  </a:lnTo>
                  <a:lnTo>
                    <a:pt x="67" y="17"/>
                  </a:lnTo>
                  <a:lnTo>
                    <a:pt x="50" y="0"/>
                  </a:lnTo>
                  <a:lnTo>
                    <a:pt x="33" y="17"/>
                  </a:lnTo>
                  <a:lnTo>
                    <a:pt x="17" y="33"/>
                  </a:lnTo>
                  <a:lnTo>
                    <a:pt x="0" y="50"/>
                  </a:lnTo>
                  <a:lnTo>
                    <a:pt x="17" y="83"/>
                  </a:lnTo>
                  <a:lnTo>
                    <a:pt x="33" y="100"/>
                  </a:lnTo>
                  <a:lnTo>
                    <a:pt x="50" y="10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45455" name="Freeform 37"/>
            <p:cNvSpPr>
              <a:spLocks/>
            </p:cNvSpPr>
            <p:nvPr/>
          </p:nvSpPr>
          <p:spPr bwMode="auto">
            <a:xfrm>
              <a:off x="907" y="369"/>
              <a:ext cx="4710" cy="3329"/>
            </a:xfrm>
            <a:custGeom>
              <a:avLst/>
              <a:gdLst>
                <a:gd name="T0" fmla="*/ 0 w 4710"/>
                <a:gd name="T1" fmla="*/ 0 h 3329"/>
                <a:gd name="T2" fmla="*/ 0 w 4710"/>
                <a:gd name="T3" fmla="*/ 3328 h 3329"/>
                <a:gd name="T4" fmla="*/ 4709 w 4710"/>
                <a:gd name="T5" fmla="*/ 3328 h 3329"/>
                <a:gd name="T6" fmla="*/ 0 60000 65536"/>
                <a:gd name="T7" fmla="*/ 0 60000 65536"/>
                <a:gd name="T8" fmla="*/ 0 60000 65536"/>
              </a:gdLst>
              <a:ahLst/>
              <a:cxnLst>
                <a:cxn ang="T6">
                  <a:pos x="T0" y="T1"/>
                </a:cxn>
                <a:cxn ang="T7">
                  <a:pos x="T2" y="T3"/>
                </a:cxn>
                <a:cxn ang="T8">
                  <a:pos x="T4" y="T5"/>
                </a:cxn>
              </a:cxnLst>
              <a:rect l="0" t="0" r="r" b="b"/>
              <a:pathLst>
                <a:path w="4710" h="3329">
                  <a:moveTo>
                    <a:pt x="0" y="0"/>
                  </a:moveTo>
                  <a:lnTo>
                    <a:pt x="0" y="3328"/>
                  </a:lnTo>
                  <a:lnTo>
                    <a:pt x="4709" y="3328"/>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grpSp>
      <p:sp>
        <p:nvSpPr>
          <p:cNvPr id="145417" name="Text Box 38"/>
          <p:cNvSpPr txBox="1">
            <a:spLocks noChangeArrowheads="1"/>
          </p:cNvSpPr>
          <p:nvPr/>
        </p:nvSpPr>
        <p:spPr bwMode="auto">
          <a:xfrm>
            <a:off x="3792539" y="260354"/>
            <a:ext cx="6172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3600">
                <a:solidFill>
                  <a:srgbClr val="000000"/>
                </a:solidFill>
              </a:rPr>
              <a:t>Un brevetto con durata limitata</a:t>
            </a:r>
          </a:p>
        </p:txBody>
      </p:sp>
      <p:sp>
        <p:nvSpPr>
          <p:cNvPr id="145418" name="Text Box 39"/>
          <p:cNvSpPr txBox="1">
            <a:spLocks noChangeArrowheads="1"/>
          </p:cNvSpPr>
          <p:nvPr/>
        </p:nvSpPr>
        <p:spPr bwMode="auto">
          <a:xfrm>
            <a:off x="4953000" y="2743204"/>
            <a:ext cx="47481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400" b="1">
                <a:solidFill>
                  <a:srgbClr val="000000"/>
                </a:solidFill>
              </a:rPr>
              <a:t>M</a:t>
            </a:r>
          </a:p>
        </p:txBody>
      </p:sp>
      <p:sp>
        <p:nvSpPr>
          <p:cNvPr id="145419" name="Text Box 40"/>
          <p:cNvSpPr txBox="1">
            <a:spLocks noChangeArrowheads="1"/>
          </p:cNvSpPr>
          <p:nvPr/>
        </p:nvSpPr>
        <p:spPr bwMode="auto">
          <a:xfrm>
            <a:off x="6781803" y="4038604"/>
            <a:ext cx="4074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400" b="1" dirty="0">
                <a:solidFill>
                  <a:srgbClr val="000000"/>
                </a:solidFill>
              </a:rPr>
              <a:t>C</a:t>
            </a:r>
            <a:endParaRPr lang="it-IT" altLang="en-US" sz="2400" dirty="0">
              <a:solidFill>
                <a:srgbClr val="000000"/>
              </a:solidFill>
            </a:endParaRPr>
          </a:p>
        </p:txBody>
      </p:sp>
      <p:sp>
        <p:nvSpPr>
          <p:cNvPr id="145420" name="Text Box 41"/>
          <p:cNvSpPr txBox="1">
            <a:spLocks noChangeArrowheads="1"/>
          </p:cNvSpPr>
          <p:nvPr/>
        </p:nvSpPr>
        <p:spPr bwMode="auto">
          <a:xfrm>
            <a:off x="4572000" y="4495804"/>
            <a:ext cx="3898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400" b="1">
                <a:solidFill>
                  <a:srgbClr val="000000"/>
                </a:solidFill>
              </a:rPr>
              <a:t>E</a:t>
            </a:r>
            <a:endParaRPr lang="it-IT" altLang="en-US" sz="2400">
              <a:solidFill>
                <a:srgbClr val="000000"/>
              </a:solidFill>
            </a:endParaRPr>
          </a:p>
        </p:txBody>
      </p:sp>
      <p:sp>
        <p:nvSpPr>
          <p:cNvPr id="145421" name="Text Box 45"/>
          <p:cNvSpPr txBox="1">
            <a:spLocks noChangeArrowheads="1"/>
          </p:cNvSpPr>
          <p:nvPr/>
        </p:nvSpPr>
        <p:spPr bwMode="auto">
          <a:xfrm>
            <a:off x="2711453" y="4292604"/>
            <a:ext cx="4074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400" b="1">
                <a:solidFill>
                  <a:srgbClr val="000000"/>
                </a:solidFill>
              </a:rPr>
              <a:t>A</a:t>
            </a:r>
          </a:p>
        </p:txBody>
      </p:sp>
      <p:sp>
        <p:nvSpPr>
          <p:cNvPr id="145422" name="Text Box 46"/>
          <p:cNvSpPr txBox="1">
            <a:spLocks noChangeArrowheads="1"/>
          </p:cNvSpPr>
          <p:nvPr/>
        </p:nvSpPr>
        <p:spPr bwMode="auto">
          <a:xfrm>
            <a:off x="2711449" y="2924180"/>
            <a:ext cx="3898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400" b="1">
                <a:solidFill>
                  <a:srgbClr val="000000"/>
                </a:solidFill>
              </a:rPr>
              <a:t>B</a:t>
            </a:r>
          </a:p>
        </p:txBody>
      </p:sp>
      <p:sp>
        <p:nvSpPr>
          <p:cNvPr id="145423" name="Oval 47"/>
          <p:cNvSpPr>
            <a:spLocks noChangeArrowheads="1"/>
          </p:cNvSpPr>
          <p:nvPr/>
        </p:nvSpPr>
        <p:spPr bwMode="auto">
          <a:xfrm>
            <a:off x="3071819" y="3068644"/>
            <a:ext cx="71437" cy="71437"/>
          </a:xfrm>
          <a:prstGeom prst="ellipse">
            <a:avLst/>
          </a:prstGeom>
          <a:solidFill>
            <a:srgbClr val="00000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45424" name="Oval 48"/>
          <p:cNvSpPr>
            <a:spLocks noChangeArrowheads="1"/>
          </p:cNvSpPr>
          <p:nvPr/>
        </p:nvSpPr>
        <p:spPr bwMode="auto">
          <a:xfrm>
            <a:off x="3071819" y="4508505"/>
            <a:ext cx="71437" cy="71439"/>
          </a:xfrm>
          <a:prstGeom prst="ellipse">
            <a:avLst/>
          </a:prstGeom>
          <a:solidFill>
            <a:srgbClr val="00000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45425" name="Text Box 50"/>
          <p:cNvSpPr txBox="1">
            <a:spLocks noChangeArrowheads="1"/>
          </p:cNvSpPr>
          <p:nvPr/>
        </p:nvSpPr>
        <p:spPr bwMode="auto">
          <a:xfrm>
            <a:off x="4727576" y="1196981"/>
            <a:ext cx="5743880" cy="1200329"/>
          </a:xfrm>
          <a:prstGeom prst="rect">
            <a:avLst/>
          </a:prstGeom>
          <a:solidFill>
            <a:schemeClr val="accent1">
              <a:alpha val="23921"/>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dirty="0">
                <a:solidFill>
                  <a:srgbClr val="000000"/>
                </a:solidFill>
              </a:rPr>
              <a:t>Finché dura il brevetto, il monopolista sceglie il punto </a:t>
            </a:r>
            <a:r>
              <a:rPr lang="it-IT" altLang="en-US" sz="1800" b="1" dirty="0">
                <a:solidFill>
                  <a:srgbClr val="000000"/>
                </a:solidFill>
              </a:rPr>
              <a:t>M</a:t>
            </a:r>
            <a:r>
              <a:rPr lang="it-IT" altLang="en-US" sz="1800" dirty="0">
                <a:solidFill>
                  <a:srgbClr val="000000"/>
                </a:solidFill>
              </a:rPr>
              <a:t>. </a:t>
            </a:r>
          </a:p>
          <a:p>
            <a:pPr eaLnBrk="0" fontAlgn="base" hangingPunct="0">
              <a:spcBef>
                <a:spcPct val="0"/>
              </a:spcBef>
              <a:spcAft>
                <a:spcPct val="0"/>
              </a:spcAft>
              <a:buFontTx/>
              <a:buNone/>
            </a:pPr>
            <a:r>
              <a:rPr lang="it-IT" altLang="en-US" sz="1800" dirty="0">
                <a:solidFill>
                  <a:srgbClr val="000000"/>
                </a:solidFill>
              </a:rPr>
              <a:t>Quando il brevetto scade, il mercato diventa concorrenziale </a:t>
            </a:r>
          </a:p>
          <a:p>
            <a:pPr eaLnBrk="0" fontAlgn="base" hangingPunct="0">
              <a:spcBef>
                <a:spcPct val="0"/>
              </a:spcBef>
              <a:spcAft>
                <a:spcPct val="0"/>
              </a:spcAft>
              <a:buFontTx/>
              <a:buNone/>
            </a:pPr>
            <a:r>
              <a:rPr lang="it-IT" altLang="en-US" sz="1800" dirty="0">
                <a:solidFill>
                  <a:srgbClr val="000000"/>
                </a:solidFill>
              </a:rPr>
              <a:t>e l’equilibrio di PC si trova nel punto </a:t>
            </a:r>
            <a:r>
              <a:rPr lang="it-IT" altLang="en-US" sz="1800" b="1" dirty="0">
                <a:solidFill>
                  <a:srgbClr val="000000"/>
                </a:solidFill>
              </a:rPr>
              <a:t>C</a:t>
            </a:r>
            <a:r>
              <a:rPr lang="it-IT" altLang="en-US" sz="1800" dirty="0">
                <a:solidFill>
                  <a:srgbClr val="000000"/>
                </a:solidFill>
              </a:rPr>
              <a:t>. Perché?</a:t>
            </a:r>
          </a:p>
          <a:p>
            <a:pPr eaLnBrk="0" fontAlgn="base" hangingPunct="0">
              <a:spcBef>
                <a:spcPct val="0"/>
              </a:spcBef>
              <a:spcAft>
                <a:spcPct val="0"/>
              </a:spcAft>
              <a:buFontTx/>
              <a:buNone/>
            </a:pPr>
            <a:r>
              <a:rPr lang="it-IT" altLang="en-US" sz="1800" dirty="0">
                <a:solidFill>
                  <a:srgbClr val="000000"/>
                </a:solidFill>
              </a:rPr>
              <a:t>[Suggerimento: pensare alla curva di offerta di mercato PC]</a:t>
            </a:r>
          </a:p>
        </p:txBody>
      </p:sp>
      <p:sp>
        <p:nvSpPr>
          <p:cNvPr id="145426" name="CasellaDiTesto 1"/>
          <p:cNvSpPr txBox="1">
            <a:spLocks noChangeArrowheads="1"/>
          </p:cNvSpPr>
          <p:nvPr/>
        </p:nvSpPr>
        <p:spPr bwMode="auto">
          <a:xfrm>
            <a:off x="3070226" y="1476384"/>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400">
                <a:solidFill>
                  <a:srgbClr val="000000"/>
                </a:solidFill>
              </a:rPr>
              <a:t>F</a:t>
            </a:r>
          </a:p>
        </p:txBody>
      </p:sp>
      <p:sp>
        <p:nvSpPr>
          <p:cNvPr id="2" name="Rettangolo 1"/>
          <p:cNvSpPr/>
          <p:nvPr/>
        </p:nvSpPr>
        <p:spPr bwMode="auto">
          <a:xfrm>
            <a:off x="6305549" y="6005519"/>
            <a:ext cx="1238251" cy="593725"/>
          </a:xfrm>
          <a:prstGeom prst="rect">
            <a:avLst/>
          </a:prstGeom>
          <a:solidFill>
            <a:schemeClr val="bg1"/>
          </a:solidFill>
          <a:ln w="12700"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defTabSz="914377" eaLnBrk="0" fontAlgn="base" hangingPunct="0">
              <a:spcBef>
                <a:spcPct val="0"/>
              </a:spcBef>
              <a:spcAft>
                <a:spcPct val="0"/>
              </a:spcAft>
            </a:pPr>
            <a:endParaRPr lang="it-IT" sz="2400">
              <a:latin typeface="Times New Roman" panose="02020603050405020304" pitchFamily="18" charset="0"/>
            </a:endParaRPr>
          </a:p>
        </p:txBody>
      </p:sp>
    </p:spTree>
    <p:extLst>
      <p:ext uri="{BB962C8B-B14F-4D97-AF65-F5344CB8AC3E}">
        <p14:creationId xmlns:p14="http://schemas.microsoft.com/office/powerpoint/2010/main" val="2670400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5419"/>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54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9" grpId="0"/>
      <p:bldP spid="145425" grpId="0" animBg="1"/>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7458"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47459"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47460"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47461"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47462" name="Rectangle 6"/>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47463" name="Rectangle 7"/>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47464" name="Rectangle 8"/>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47465" name="Rectangle 9"/>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47466" name="Rectangle 10"/>
          <p:cNvSpPr>
            <a:spLocks noGrp="1" noChangeArrowheads="1"/>
          </p:cNvSpPr>
          <p:nvPr>
            <p:ph type="title"/>
          </p:nvPr>
        </p:nvSpPr>
        <p:spPr>
          <a:xfrm>
            <a:off x="1612231" y="154005"/>
            <a:ext cx="9144000" cy="7620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dirty="0"/>
              <a:t>La perdita di benessere del monopolio (1)</a:t>
            </a:r>
          </a:p>
        </p:txBody>
      </p:sp>
      <p:sp>
        <p:nvSpPr>
          <p:cNvPr id="330763" name="Rectangle 11"/>
          <p:cNvSpPr>
            <a:spLocks noGrp="1" noChangeArrowheads="1"/>
          </p:cNvSpPr>
          <p:nvPr>
            <p:ph type="body" idx="1"/>
          </p:nvPr>
        </p:nvSpPr>
        <p:spPr>
          <a:xfrm>
            <a:off x="279134" y="986563"/>
            <a:ext cx="11810197" cy="4807847"/>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t" anchorCtr="0" compatLnSpc="1">
            <a:prstTxWarp prst="textNoShape">
              <a:avLst/>
            </a:prstTxWarp>
          </a:bodyPr>
          <a:lstStyle/>
          <a:p>
            <a:pPr eaLnBrk="1" hangingPunct="1">
              <a:lnSpc>
                <a:spcPct val="80000"/>
              </a:lnSpc>
              <a:tabLst>
                <a:tab pos="333358" algn="l"/>
                <a:tab pos="744501" algn="l"/>
              </a:tabLst>
            </a:pPr>
            <a:r>
              <a:rPr lang="it-IT" altLang="en-US" sz="2800" dirty="0"/>
              <a:t>Nel caso di monopolio, </a:t>
            </a:r>
            <a:r>
              <a:rPr lang="it-IT" altLang="en-US" sz="2800" u="sng" dirty="0"/>
              <a:t>il mercato “fallisce”</a:t>
            </a:r>
            <a:r>
              <a:rPr lang="it-IT" altLang="en-US" sz="2800" dirty="0"/>
              <a:t> perché non riesce ad allocare efficientemente le risorse, e quindi a massimizzare il benessere sociale.</a:t>
            </a:r>
          </a:p>
          <a:p>
            <a:pPr eaLnBrk="1" hangingPunct="1">
              <a:lnSpc>
                <a:spcPct val="80000"/>
              </a:lnSpc>
              <a:tabLst>
                <a:tab pos="333358" algn="l"/>
                <a:tab pos="744501" algn="l"/>
              </a:tabLst>
            </a:pPr>
            <a:r>
              <a:rPr lang="it-IT" altLang="en-US" sz="2800" dirty="0"/>
              <a:t>L’effetto è analogo a quello indotto dalla presenza di una tassa: il monopolista produce </a:t>
            </a:r>
            <a:r>
              <a:rPr lang="it-IT" altLang="en-US" sz="2800" u="sng" dirty="0"/>
              <a:t>meno</a:t>
            </a:r>
            <a:r>
              <a:rPr lang="it-IT" altLang="en-US" sz="2800" dirty="0"/>
              <a:t> della quantità socialmente efficiente.</a:t>
            </a:r>
          </a:p>
          <a:p>
            <a:pPr eaLnBrk="1" hangingPunct="1">
              <a:lnSpc>
                <a:spcPct val="80000"/>
              </a:lnSpc>
              <a:tabLst>
                <a:tab pos="333358" algn="l"/>
                <a:tab pos="744501" algn="l"/>
              </a:tabLst>
            </a:pPr>
            <a:r>
              <a:rPr lang="it-IT" altLang="en-US" sz="2800" dirty="0"/>
              <a:t>Dato che il prezzo è maggiore del costo marginale, vi saranno consumatori la cui disponibilità a pagare è </a:t>
            </a:r>
            <a:r>
              <a:rPr lang="it-IT" altLang="en-US" sz="2800" u="sng" dirty="0"/>
              <a:t>maggiore</a:t>
            </a:r>
            <a:r>
              <a:rPr lang="it-IT" altLang="en-US" sz="2800" dirty="0"/>
              <a:t> del costo opportunità del produttore (cioè del CM), ma </a:t>
            </a:r>
            <a:r>
              <a:rPr lang="it-IT" altLang="en-US" sz="2800" u="sng" dirty="0"/>
              <a:t>inferiore</a:t>
            </a:r>
            <a:r>
              <a:rPr lang="it-IT" altLang="en-US" sz="2800" dirty="0"/>
              <a:t> al prezzo, e che quindi </a:t>
            </a:r>
            <a:r>
              <a:rPr lang="it-IT" altLang="en-US" sz="2800" u="sng" dirty="0"/>
              <a:t>non </a:t>
            </a:r>
            <a:r>
              <a:rPr lang="it-IT" altLang="en-US" sz="2800" dirty="0"/>
              <a:t>comprano il bene. </a:t>
            </a:r>
          </a:p>
          <a:p>
            <a:pPr eaLnBrk="1" hangingPunct="1">
              <a:lnSpc>
                <a:spcPct val="80000"/>
              </a:lnSpc>
              <a:tabLst>
                <a:tab pos="333358" algn="l"/>
                <a:tab pos="744501" algn="l"/>
              </a:tabLst>
            </a:pPr>
            <a:r>
              <a:rPr lang="it-IT" altLang="en-US" sz="2800" dirty="0"/>
              <a:t>Pertanto il monopolio impedisce che si sfruttino alcune opportunità di scambio </a:t>
            </a:r>
            <a:r>
              <a:rPr lang="it-IT" altLang="en-US" sz="2800" u="sng" dirty="0"/>
              <a:t>mutuamente vantaggiose</a:t>
            </a:r>
            <a:r>
              <a:rPr lang="it-IT" altLang="en-US" dirty="0"/>
              <a:t>.</a:t>
            </a:r>
          </a:p>
          <a:p>
            <a:pPr eaLnBrk="1" hangingPunct="1">
              <a:lnSpc>
                <a:spcPct val="80000"/>
              </a:lnSpc>
              <a:tabLst>
                <a:tab pos="333358" algn="l"/>
                <a:tab pos="744501" algn="l"/>
              </a:tabLst>
            </a:pPr>
            <a:r>
              <a:rPr lang="it-IT" altLang="en-US" sz="2800" dirty="0"/>
              <a:t>Questo vale </a:t>
            </a:r>
            <a:r>
              <a:rPr lang="it-IT" altLang="en-US" sz="2800" u="sng" dirty="0"/>
              <a:t>in generale</a:t>
            </a:r>
            <a:r>
              <a:rPr lang="it-IT" altLang="en-US" sz="2800" dirty="0"/>
              <a:t> non solo nel caso del monopolio puro, ma in tutte le situazioni in cui un’impresa gode di </a:t>
            </a:r>
            <a:r>
              <a:rPr lang="it-IT" altLang="en-US" sz="2800" u="sng" dirty="0"/>
              <a:t>potere di mercato</a:t>
            </a:r>
            <a:r>
              <a:rPr lang="it-IT" altLang="en-US" sz="2800" dirty="0"/>
              <a:t>, cioè fissa un prezzo superiore al CM.</a:t>
            </a:r>
          </a:p>
        </p:txBody>
      </p:sp>
    </p:spTree>
    <p:extLst>
      <p:ext uri="{BB962C8B-B14F-4D97-AF65-F5344CB8AC3E}">
        <p14:creationId xmlns:p14="http://schemas.microsoft.com/office/powerpoint/2010/main" val="165134041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0763">
                                            <p:txEl>
                                              <p:pRg st="2" end="2"/>
                                            </p:txEl>
                                          </p:spTgt>
                                        </p:tgtEl>
                                        <p:attrNameLst>
                                          <p:attrName>style.visibility</p:attrName>
                                        </p:attrNameLst>
                                      </p:cBhvr>
                                      <p:to>
                                        <p:strVal val="visible"/>
                                      </p:to>
                                    </p:set>
                                    <p:animEffect transition="in" filter="wipe(left)">
                                      <p:cBhvr>
                                        <p:cTn id="7" dur="500"/>
                                        <p:tgtEl>
                                          <p:spTgt spid="330763">
                                            <p:txEl>
                                              <p:pRg st="2" end="2"/>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30763">
                                            <p:txEl>
                                              <p:pRg st="3" end="3"/>
                                            </p:txEl>
                                          </p:spTgt>
                                        </p:tgtEl>
                                        <p:attrNameLst>
                                          <p:attrName>style.visibility</p:attrName>
                                        </p:attrNameLst>
                                      </p:cBhvr>
                                      <p:to>
                                        <p:strVal val="visible"/>
                                      </p:to>
                                    </p:set>
                                    <p:animEffect transition="in" filter="wipe(left)">
                                      <p:cBhvr>
                                        <p:cTn id="10" dur="500"/>
                                        <p:tgtEl>
                                          <p:spTgt spid="330763">
                                            <p:txEl>
                                              <p:pRg st="3" end="3"/>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30763">
                                            <p:txEl>
                                              <p:pRg st="4" end="4"/>
                                            </p:txEl>
                                          </p:spTgt>
                                        </p:tgtEl>
                                        <p:attrNameLst>
                                          <p:attrName>style.visibility</p:attrName>
                                        </p:attrNameLst>
                                      </p:cBhvr>
                                      <p:to>
                                        <p:strVal val="visible"/>
                                      </p:to>
                                    </p:set>
                                    <p:animEffect transition="in" filter="wipe(left)">
                                      <p:cBhvr>
                                        <p:cTn id="15" dur="500"/>
                                        <p:tgtEl>
                                          <p:spTgt spid="3307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0763"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49507"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49508" name="Line 4"/>
          <p:cNvSpPr>
            <a:spLocks noChangeShapeType="1"/>
          </p:cNvSpPr>
          <p:nvPr/>
        </p:nvSpPr>
        <p:spPr bwMode="auto">
          <a:xfrm>
            <a:off x="3143251" y="1052513"/>
            <a:ext cx="2209800" cy="3657600"/>
          </a:xfrm>
          <a:prstGeom prst="line">
            <a:avLst/>
          </a:prstGeom>
          <a:noFill/>
          <a:ln w="28575">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49509" name="Text Box 5"/>
          <p:cNvSpPr txBox="1">
            <a:spLocks noChangeArrowheads="1"/>
          </p:cNvSpPr>
          <p:nvPr/>
        </p:nvSpPr>
        <p:spPr bwMode="auto">
          <a:xfrm>
            <a:off x="2971804" y="1524003"/>
            <a:ext cx="54373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a:solidFill>
                  <a:srgbClr val="000000"/>
                </a:solidFill>
              </a:rPr>
              <a:t>RM</a:t>
            </a:r>
          </a:p>
        </p:txBody>
      </p:sp>
      <p:sp>
        <p:nvSpPr>
          <p:cNvPr id="149510" name="Freeform 6"/>
          <p:cNvSpPr>
            <a:spLocks/>
          </p:cNvSpPr>
          <p:nvPr/>
        </p:nvSpPr>
        <p:spPr bwMode="auto">
          <a:xfrm>
            <a:off x="4343403" y="3124207"/>
            <a:ext cx="109539" cy="111125"/>
          </a:xfrm>
          <a:custGeom>
            <a:avLst/>
            <a:gdLst>
              <a:gd name="T0" fmla="*/ 103327672 w 69"/>
              <a:gd name="T1" fmla="*/ 173891575 h 70"/>
              <a:gd name="T2" fmla="*/ 136089059 w 69"/>
              <a:gd name="T3" fmla="*/ 173891575 h 70"/>
              <a:gd name="T4" fmla="*/ 171371407 w 69"/>
              <a:gd name="T5" fmla="*/ 138609388 h 70"/>
              <a:gd name="T6" fmla="*/ 171371407 w 69"/>
              <a:gd name="T7" fmla="*/ 103327200 h 70"/>
              <a:gd name="T8" fmla="*/ 171371407 w 69"/>
              <a:gd name="T9" fmla="*/ 35282188 h 70"/>
              <a:gd name="T10" fmla="*/ 136089059 w 69"/>
              <a:gd name="T11" fmla="*/ 0 h 70"/>
              <a:gd name="T12" fmla="*/ 103327672 w 69"/>
              <a:gd name="T13" fmla="*/ 0 h 70"/>
              <a:gd name="T14" fmla="*/ 35282349 w 69"/>
              <a:gd name="T15" fmla="*/ 0 h 70"/>
              <a:gd name="T16" fmla="*/ 0 w 69"/>
              <a:gd name="T17" fmla="*/ 35282188 h 70"/>
              <a:gd name="T18" fmla="*/ 0 w 69"/>
              <a:gd name="T19" fmla="*/ 103327200 h 70"/>
              <a:gd name="T20" fmla="*/ 0 w 69"/>
              <a:gd name="T21" fmla="*/ 138609388 h 70"/>
              <a:gd name="T22" fmla="*/ 35282349 w 69"/>
              <a:gd name="T23" fmla="*/ 173891575 h 70"/>
              <a:gd name="T24" fmla="*/ 103327672 w 69"/>
              <a:gd name="T25" fmla="*/ 173891575 h 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70">
                <a:moveTo>
                  <a:pt x="41" y="69"/>
                </a:moveTo>
                <a:lnTo>
                  <a:pt x="54" y="69"/>
                </a:lnTo>
                <a:lnTo>
                  <a:pt x="68" y="55"/>
                </a:lnTo>
                <a:lnTo>
                  <a:pt x="68" y="41"/>
                </a:lnTo>
                <a:lnTo>
                  <a:pt x="68" y="14"/>
                </a:lnTo>
                <a:lnTo>
                  <a:pt x="54" y="0"/>
                </a:lnTo>
                <a:lnTo>
                  <a:pt x="41" y="0"/>
                </a:lnTo>
                <a:lnTo>
                  <a:pt x="14" y="0"/>
                </a:lnTo>
                <a:lnTo>
                  <a:pt x="0" y="14"/>
                </a:lnTo>
                <a:lnTo>
                  <a:pt x="0" y="41"/>
                </a:lnTo>
                <a:lnTo>
                  <a:pt x="0" y="55"/>
                </a:lnTo>
                <a:lnTo>
                  <a:pt x="14" y="69"/>
                </a:lnTo>
                <a:lnTo>
                  <a:pt x="41" y="6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49511" name="Freeform 7"/>
          <p:cNvSpPr>
            <a:spLocks/>
          </p:cNvSpPr>
          <p:nvPr/>
        </p:nvSpPr>
        <p:spPr bwMode="auto">
          <a:xfrm>
            <a:off x="4343403" y="1676407"/>
            <a:ext cx="109539" cy="111125"/>
          </a:xfrm>
          <a:custGeom>
            <a:avLst/>
            <a:gdLst>
              <a:gd name="T0" fmla="*/ 103327672 w 69"/>
              <a:gd name="T1" fmla="*/ 173891575 h 70"/>
              <a:gd name="T2" fmla="*/ 136089059 w 69"/>
              <a:gd name="T3" fmla="*/ 173891575 h 70"/>
              <a:gd name="T4" fmla="*/ 171371407 w 69"/>
              <a:gd name="T5" fmla="*/ 138609388 h 70"/>
              <a:gd name="T6" fmla="*/ 171371407 w 69"/>
              <a:gd name="T7" fmla="*/ 103327200 h 70"/>
              <a:gd name="T8" fmla="*/ 171371407 w 69"/>
              <a:gd name="T9" fmla="*/ 35282188 h 70"/>
              <a:gd name="T10" fmla="*/ 136089059 w 69"/>
              <a:gd name="T11" fmla="*/ 0 h 70"/>
              <a:gd name="T12" fmla="*/ 103327672 w 69"/>
              <a:gd name="T13" fmla="*/ 0 h 70"/>
              <a:gd name="T14" fmla="*/ 35282349 w 69"/>
              <a:gd name="T15" fmla="*/ 0 h 70"/>
              <a:gd name="T16" fmla="*/ 0 w 69"/>
              <a:gd name="T17" fmla="*/ 35282188 h 70"/>
              <a:gd name="T18" fmla="*/ 0 w 69"/>
              <a:gd name="T19" fmla="*/ 103327200 h 70"/>
              <a:gd name="T20" fmla="*/ 0 w 69"/>
              <a:gd name="T21" fmla="*/ 138609388 h 70"/>
              <a:gd name="T22" fmla="*/ 35282349 w 69"/>
              <a:gd name="T23" fmla="*/ 173891575 h 70"/>
              <a:gd name="T24" fmla="*/ 103327672 w 69"/>
              <a:gd name="T25" fmla="*/ 173891575 h 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70">
                <a:moveTo>
                  <a:pt x="41" y="69"/>
                </a:moveTo>
                <a:lnTo>
                  <a:pt x="54" y="69"/>
                </a:lnTo>
                <a:lnTo>
                  <a:pt x="68" y="55"/>
                </a:lnTo>
                <a:lnTo>
                  <a:pt x="68" y="41"/>
                </a:lnTo>
                <a:lnTo>
                  <a:pt x="68" y="14"/>
                </a:lnTo>
                <a:lnTo>
                  <a:pt x="54" y="0"/>
                </a:lnTo>
                <a:lnTo>
                  <a:pt x="41" y="0"/>
                </a:lnTo>
                <a:lnTo>
                  <a:pt x="14" y="0"/>
                </a:lnTo>
                <a:lnTo>
                  <a:pt x="0" y="14"/>
                </a:lnTo>
                <a:lnTo>
                  <a:pt x="0" y="41"/>
                </a:lnTo>
                <a:lnTo>
                  <a:pt x="0" y="55"/>
                </a:lnTo>
                <a:lnTo>
                  <a:pt x="14" y="69"/>
                </a:lnTo>
                <a:lnTo>
                  <a:pt x="41" y="6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49512" name="Text Box 8"/>
          <p:cNvSpPr txBox="1">
            <a:spLocks noChangeArrowheads="1"/>
          </p:cNvSpPr>
          <p:nvPr/>
        </p:nvSpPr>
        <p:spPr bwMode="auto">
          <a:xfrm>
            <a:off x="4343403" y="1371604"/>
            <a:ext cx="41229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2000">
                <a:solidFill>
                  <a:srgbClr val="000000"/>
                </a:solidFill>
              </a:rPr>
              <a:t>M</a:t>
            </a:r>
          </a:p>
        </p:txBody>
      </p:sp>
      <p:sp>
        <p:nvSpPr>
          <p:cNvPr id="149513" name="Text Box 9"/>
          <p:cNvSpPr txBox="1">
            <a:spLocks noChangeArrowheads="1"/>
          </p:cNvSpPr>
          <p:nvPr/>
        </p:nvSpPr>
        <p:spPr bwMode="auto">
          <a:xfrm>
            <a:off x="5711238" y="2728885"/>
            <a:ext cx="3561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2000" dirty="0">
                <a:solidFill>
                  <a:srgbClr val="000000"/>
                </a:solidFill>
              </a:rPr>
              <a:t>C</a:t>
            </a:r>
          </a:p>
        </p:txBody>
      </p:sp>
      <p:sp>
        <p:nvSpPr>
          <p:cNvPr id="149514" name="Text Box 10"/>
          <p:cNvSpPr txBox="1">
            <a:spLocks noChangeArrowheads="1"/>
          </p:cNvSpPr>
          <p:nvPr/>
        </p:nvSpPr>
        <p:spPr bwMode="auto">
          <a:xfrm>
            <a:off x="3962549" y="2746355"/>
            <a:ext cx="34176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2000" dirty="0">
                <a:solidFill>
                  <a:srgbClr val="000000"/>
                </a:solidFill>
              </a:rPr>
              <a:t>E</a:t>
            </a:r>
          </a:p>
        </p:txBody>
      </p:sp>
      <p:sp>
        <p:nvSpPr>
          <p:cNvPr id="149515" name="Line 11"/>
          <p:cNvSpPr>
            <a:spLocks noChangeShapeType="1"/>
          </p:cNvSpPr>
          <p:nvPr/>
        </p:nvSpPr>
        <p:spPr bwMode="auto">
          <a:xfrm flipH="1">
            <a:off x="4800601" y="2244732"/>
            <a:ext cx="10527" cy="2555869"/>
          </a:xfrm>
          <a:prstGeom prst="line">
            <a:avLst/>
          </a:prstGeom>
          <a:noFill/>
          <a:ln w="9525" cap="rnd">
            <a:solidFill>
              <a:schemeClr val="accent2"/>
            </a:solidFill>
            <a:prstDash val="sysDot"/>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49516" name="Freeform 12"/>
          <p:cNvSpPr>
            <a:spLocks/>
          </p:cNvSpPr>
          <p:nvPr/>
        </p:nvSpPr>
        <p:spPr bwMode="auto">
          <a:xfrm>
            <a:off x="4792665" y="3121506"/>
            <a:ext cx="109539" cy="111125"/>
          </a:xfrm>
          <a:custGeom>
            <a:avLst/>
            <a:gdLst>
              <a:gd name="T0" fmla="*/ 103327672 w 69"/>
              <a:gd name="T1" fmla="*/ 173891575 h 70"/>
              <a:gd name="T2" fmla="*/ 136089059 w 69"/>
              <a:gd name="T3" fmla="*/ 173891575 h 70"/>
              <a:gd name="T4" fmla="*/ 171371407 w 69"/>
              <a:gd name="T5" fmla="*/ 138609388 h 70"/>
              <a:gd name="T6" fmla="*/ 171371407 w 69"/>
              <a:gd name="T7" fmla="*/ 103327200 h 70"/>
              <a:gd name="T8" fmla="*/ 171371407 w 69"/>
              <a:gd name="T9" fmla="*/ 35282188 h 70"/>
              <a:gd name="T10" fmla="*/ 136089059 w 69"/>
              <a:gd name="T11" fmla="*/ 0 h 70"/>
              <a:gd name="T12" fmla="*/ 103327672 w 69"/>
              <a:gd name="T13" fmla="*/ 0 h 70"/>
              <a:gd name="T14" fmla="*/ 35282349 w 69"/>
              <a:gd name="T15" fmla="*/ 0 h 70"/>
              <a:gd name="T16" fmla="*/ 0 w 69"/>
              <a:gd name="T17" fmla="*/ 35282188 h 70"/>
              <a:gd name="T18" fmla="*/ 0 w 69"/>
              <a:gd name="T19" fmla="*/ 103327200 h 70"/>
              <a:gd name="T20" fmla="*/ 0 w 69"/>
              <a:gd name="T21" fmla="*/ 138609388 h 70"/>
              <a:gd name="T22" fmla="*/ 35282349 w 69"/>
              <a:gd name="T23" fmla="*/ 173891575 h 70"/>
              <a:gd name="T24" fmla="*/ 103327672 w 69"/>
              <a:gd name="T25" fmla="*/ 173891575 h 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70">
                <a:moveTo>
                  <a:pt x="41" y="69"/>
                </a:moveTo>
                <a:lnTo>
                  <a:pt x="54" y="69"/>
                </a:lnTo>
                <a:lnTo>
                  <a:pt x="68" y="55"/>
                </a:lnTo>
                <a:lnTo>
                  <a:pt x="68" y="41"/>
                </a:lnTo>
                <a:lnTo>
                  <a:pt x="68" y="14"/>
                </a:lnTo>
                <a:lnTo>
                  <a:pt x="54" y="0"/>
                </a:lnTo>
                <a:lnTo>
                  <a:pt x="41" y="0"/>
                </a:lnTo>
                <a:lnTo>
                  <a:pt x="14" y="0"/>
                </a:lnTo>
                <a:lnTo>
                  <a:pt x="0" y="14"/>
                </a:lnTo>
                <a:lnTo>
                  <a:pt x="0" y="41"/>
                </a:lnTo>
                <a:lnTo>
                  <a:pt x="0" y="55"/>
                </a:lnTo>
                <a:lnTo>
                  <a:pt x="14" y="69"/>
                </a:lnTo>
                <a:lnTo>
                  <a:pt x="41" y="6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49517" name="Freeform 13"/>
          <p:cNvSpPr>
            <a:spLocks/>
          </p:cNvSpPr>
          <p:nvPr/>
        </p:nvSpPr>
        <p:spPr bwMode="auto">
          <a:xfrm>
            <a:off x="4800603" y="2133607"/>
            <a:ext cx="109539" cy="111125"/>
          </a:xfrm>
          <a:custGeom>
            <a:avLst/>
            <a:gdLst>
              <a:gd name="T0" fmla="*/ 103327672 w 69"/>
              <a:gd name="T1" fmla="*/ 173891575 h 70"/>
              <a:gd name="T2" fmla="*/ 136089059 w 69"/>
              <a:gd name="T3" fmla="*/ 173891575 h 70"/>
              <a:gd name="T4" fmla="*/ 171371407 w 69"/>
              <a:gd name="T5" fmla="*/ 138609388 h 70"/>
              <a:gd name="T6" fmla="*/ 171371407 w 69"/>
              <a:gd name="T7" fmla="*/ 103327200 h 70"/>
              <a:gd name="T8" fmla="*/ 171371407 w 69"/>
              <a:gd name="T9" fmla="*/ 35282188 h 70"/>
              <a:gd name="T10" fmla="*/ 136089059 w 69"/>
              <a:gd name="T11" fmla="*/ 0 h 70"/>
              <a:gd name="T12" fmla="*/ 103327672 w 69"/>
              <a:gd name="T13" fmla="*/ 0 h 70"/>
              <a:gd name="T14" fmla="*/ 35282349 w 69"/>
              <a:gd name="T15" fmla="*/ 0 h 70"/>
              <a:gd name="T16" fmla="*/ 0 w 69"/>
              <a:gd name="T17" fmla="*/ 35282188 h 70"/>
              <a:gd name="T18" fmla="*/ 0 w 69"/>
              <a:gd name="T19" fmla="*/ 103327200 h 70"/>
              <a:gd name="T20" fmla="*/ 0 w 69"/>
              <a:gd name="T21" fmla="*/ 138609388 h 70"/>
              <a:gd name="T22" fmla="*/ 35282349 w 69"/>
              <a:gd name="T23" fmla="*/ 173891575 h 70"/>
              <a:gd name="T24" fmla="*/ 103327672 w 69"/>
              <a:gd name="T25" fmla="*/ 173891575 h 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70">
                <a:moveTo>
                  <a:pt x="41" y="69"/>
                </a:moveTo>
                <a:lnTo>
                  <a:pt x="54" y="69"/>
                </a:lnTo>
                <a:lnTo>
                  <a:pt x="68" y="55"/>
                </a:lnTo>
                <a:lnTo>
                  <a:pt x="68" y="41"/>
                </a:lnTo>
                <a:lnTo>
                  <a:pt x="68" y="14"/>
                </a:lnTo>
                <a:lnTo>
                  <a:pt x="54" y="0"/>
                </a:lnTo>
                <a:lnTo>
                  <a:pt x="41" y="0"/>
                </a:lnTo>
                <a:lnTo>
                  <a:pt x="14" y="0"/>
                </a:lnTo>
                <a:lnTo>
                  <a:pt x="0" y="14"/>
                </a:lnTo>
                <a:lnTo>
                  <a:pt x="0" y="41"/>
                </a:lnTo>
                <a:lnTo>
                  <a:pt x="0" y="55"/>
                </a:lnTo>
                <a:lnTo>
                  <a:pt x="14" y="69"/>
                </a:lnTo>
                <a:lnTo>
                  <a:pt x="41" y="6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49518" name="Line 14"/>
          <p:cNvSpPr>
            <a:spLocks noChangeShapeType="1"/>
          </p:cNvSpPr>
          <p:nvPr/>
        </p:nvSpPr>
        <p:spPr bwMode="auto">
          <a:xfrm flipV="1">
            <a:off x="2782888" y="549275"/>
            <a:ext cx="0" cy="434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49519" name="Line 15"/>
          <p:cNvSpPr>
            <a:spLocks noChangeShapeType="1"/>
          </p:cNvSpPr>
          <p:nvPr/>
        </p:nvSpPr>
        <p:spPr bwMode="auto">
          <a:xfrm>
            <a:off x="2743200" y="4800600"/>
            <a:ext cx="5181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49520" name="Line 16"/>
          <p:cNvSpPr>
            <a:spLocks noChangeShapeType="1"/>
          </p:cNvSpPr>
          <p:nvPr/>
        </p:nvSpPr>
        <p:spPr bwMode="auto">
          <a:xfrm>
            <a:off x="3352800" y="685800"/>
            <a:ext cx="3962400" cy="396240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49521" name="Line 17"/>
          <p:cNvSpPr>
            <a:spLocks noChangeShapeType="1"/>
          </p:cNvSpPr>
          <p:nvPr/>
        </p:nvSpPr>
        <p:spPr bwMode="auto">
          <a:xfrm>
            <a:off x="3091288" y="3184559"/>
            <a:ext cx="4485424" cy="5"/>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49522" name="Freeform 18"/>
          <p:cNvSpPr>
            <a:spLocks/>
          </p:cNvSpPr>
          <p:nvPr/>
        </p:nvSpPr>
        <p:spPr bwMode="auto">
          <a:xfrm>
            <a:off x="5788821" y="3128996"/>
            <a:ext cx="109539" cy="111125"/>
          </a:xfrm>
          <a:custGeom>
            <a:avLst/>
            <a:gdLst>
              <a:gd name="T0" fmla="*/ 103327672 w 69"/>
              <a:gd name="T1" fmla="*/ 173891575 h 70"/>
              <a:gd name="T2" fmla="*/ 136089059 w 69"/>
              <a:gd name="T3" fmla="*/ 173891575 h 70"/>
              <a:gd name="T4" fmla="*/ 171371407 w 69"/>
              <a:gd name="T5" fmla="*/ 138609388 h 70"/>
              <a:gd name="T6" fmla="*/ 171371407 w 69"/>
              <a:gd name="T7" fmla="*/ 103327200 h 70"/>
              <a:gd name="T8" fmla="*/ 171371407 w 69"/>
              <a:gd name="T9" fmla="*/ 35282188 h 70"/>
              <a:gd name="T10" fmla="*/ 136089059 w 69"/>
              <a:gd name="T11" fmla="*/ 0 h 70"/>
              <a:gd name="T12" fmla="*/ 103327672 w 69"/>
              <a:gd name="T13" fmla="*/ 0 h 70"/>
              <a:gd name="T14" fmla="*/ 35282349 w 69"/>
              <a:gd name="T15" fmla="*/ 0 h 70"/>
              <a:gd name="T16" fmla="*/ 0 w 69"/>
              <a:gd name="T17" fmla="*/ 35282188 h 70"/>
              <a:gd name="T18" fmla="*/ 0 w 69"/>
              <a:gd name="T19" fmla="*/ 103327200 h 70"/>
              <a:gd name="T20" fmla="*/ 0 w 69"/>
              <a:gd name="T21" fmla="*/ 138609388 h 70"/>
              <a:gd name="T22" fmla="*/ 35282349 w 69"/>
              <a:gd name="T23" fmla="*/ 173891575 h 70"/>
              <a:gd name="T24" fmla="*/ 103327672 w 69"/>
              <a:gd name="T25" fmla="*/ 173891575 h 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70">
                <a:moveTo>
                  <a:pt x="41" y="69"/>
                </a:moveTo>
                <a:lnTo>
                  <a:pt x="54" y="69"/>
                </a:lnTo>
                <a:lnTo>
                  <a:pt x="68" y="55"/>
                </a:lnTo>
                <a:lnTo>
                  <a:pt x="68" y="41"/>
                </a:lnTo>
                <a:lnTo>
                  <a:pt x="68" y="14"/>
                </a:lnTo>
                <a:lnTo>
                  <a:pt x="54" y="0"/>
                </a:lnTo>
                <a:lnTo>
                  <a:pt x="41" y="0"/>
                </a:lnTo>
                <a:lnTo>
                  <a:pt x="14" y="0"/>
                </a:lnTo>
                <a:lnTo>
                  <a:pt x="0" y="14"/>
                </a:lnTo>
                <a:lnTo>
                  <a:pt x="0" y="41"/>
                </a:lnTo>
                <a:lnTo>
                  <a:pt x="0" y="55"/>
                </a:lnTo>
                <a:lnTo>
                  <a:pt x="14" y="69"/>
                </a:lnTo>
                <a:lnTo>
                  <a:pt x="41" y="6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49523" name="Line 19"/>
          <p:cNvSpPr>
            <a:spLocks noChangeShapeType="1"/>
          </p:cNvSpPr>
          <p:nvPr/>
        </p:nvSpPr>
        <p:spPr bwMode="auto">
          <a:xfrm>
            <a:off x="4419600" y="1752600"/>
            <a:ext cx="0" cy="304800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49524" name="Text Box 20"/>
          <p:cNvSpPr txBox="1">
            <a:spLocks noChangeArrowheads="1"/>
          </p:cNvSpPr>
          <p:nvPr/>
        </p:nvSpPr>
        <p:spPr bwMode="auto">
          <a:xfrm>
            <a:off x="7162803" y="4038606"/>
            <a:ext cx="251383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1800">
                <a:solidFill>
                  <a:srgbClr val="000000"/>
                </a:solidFill>
              </a:rPr>
              <a:t>Domanda di mercato</a:t>
            </a:r>
          </a:p>
          <a:p>
            <a:pPr fontAlgn="base">
              <a:spcBef>
                <a:spcPct val="0"/>
              </a:spcBef>
              <a:spcAft>
                <a:spcPct val="0"/>
              </a:spcAft>
              <a:buFontTx/>
              <a:buNone/>
            </a:pPr>
            <a:r>
              <a:rPr lang="it-IT" altLang="en-US" sz="1800">
                <a:solidFill>
                  <a:srgbClr val="000000"/>
                </a:solidFill>
              </a:rPr>
              <a:t>(= disponibilità a pagare)</a:t>
            </a:r>
          </a:p>
        </p:txBody>
      </p:sp>
      <p:sp>
        <p:nvSpPr>
          <p:cNvPr id="332821" name="Text Box 21"/>
          <p:cNvSpPr txBox="1">
            <a:spLocks noChangeArrowheads="1"/>
          </p:cNvSpPr>
          <p:nvPr/>
        </p:nvSpPr>
        <p:spPr bwMode="auto">
          <a:xfrm>
            <a:off x="7662860" y="2318179"/>
            <a:ext cx="395012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1800" dirty="0">
                <a:solidFill>
                  <a:srgbClr val="000000"/>
                </a:solidFill>
              </a:rPr>
              <a:t>Costo marginale del monopolista</a:t>
            </a:r>
          </a:p>
          <a:p>
            <a:pPr fontAlgn="base">
              <a:spcBef>
                <a:spcPct val="0"/>
              </a:spcBef>
              <a:spcAft>
                <a:spcPct val="0"/>
              </a:spcAft>
              <a:buFontTx/>
              <a:buNone/>
            </a:pPr>
            <a:r>
              <a:rPr lang="it-IT" altLang="en-US" sz="1800" dirty="0">
                <a:solidFill>
                  <a:srgbClr val="000000"/>
                </a:solidFill>
              </a:rPr>
              <a:t>(= disponibilità a vendere)</a:t>
            </a:r>
          </a:p>
          <a:p>
            <a:pPr fontAlgn="base">
              <a:spcBef>
                <a:spcPct val="0"/>
              </a:spcBef>
              <a:spcAft>
                <a:spcPct val="0"/>
              </a:spcAft>
              <a:buFontTx/>
              <a:buNone/>
            </a:pPr>
            <a:r>
              <a:rPr lang="it-IT" altLang="en-US" sz="1800" dirty="0">
                <a:solidFill>
                  <a:srgbClr val="000000"/>
                </a:solidFill>
              </a:rPr>
              <a:t>(= costo opportunità del monopolista)</a:t>
            </a:r>
          </a:p>
          <a:p>
            <a:pPr fontAlgn="base">
              <a:spcBef>
                <a:spcPct val="0"/>
              </a:spcBef>
              <a:spcAft>
                <a:spcPct val="0"/>
              </a:spcAft>
              <a:buFontTx/>
              <a:buNone/>
            </a:pPr>
            <a:r>
              <a:rPr lang="it-IT" altLang="en-US" sz="1800" b="1" dirty="0">
                <a:solidFill>
                  <a:srgbClr val="000000"/>
                </a:solidFill>
              </a:rPr>
              <a:t>(= somma dei CM individuali se </a:t>
            </a:r>
            <a:r>
              <a:rPr lang="it-IT" altLang="en-US" sz="1800" b="1" dirty="0">
                <a:solidFill>
                  <a:srgbClr val="000000"/>
                </a:solidFill>
                <a:sym typeface="Symbol" panose="05050102010706020507" pitchFamily="18" charset="2"/>
              </a:rPr>
              <a:t> </a:t>
            </a:r>
            <a:r>
              <a:rPr lang="it-IT" altLang="en-US" sz="1800" b="1" dirty="0">
                <a:solidFill>
                  <a:srgbClr val="000000"/>
                </a:solidFill>
              </a:rPr>
              <a:t>PC)</a:t>
            </a:r>
          </a:p>
          <a:p>
            <a:pPr fontAlgn="base">
              <a:spcBef>
                <a:spcPct val="0"/>
              </a:spcBef>
              <a:spcAft>
                <a:spcPct val="0"/>
              </a:spcAft>
              <a:buFontTx/>
              <a:buNone/>
            </a:pPr>
            <a:r>
              <a:rPr lang="it-IT" altLang="en-US" sz="1800" b="1" dirty="0">
                <a:solidFill>
                  <a:srgbClr val="000000"/>
                </a:solidFill>
              </a:rPr>
              <a:t>(= offerta di mercato se </a:t>
            </a:r>
            <a:r>
              <a:rPr lang="it-IT" altLang="en-US" sz="1800" b="1" dirty="0">
                <a:solidFill>
                  <a:srgbClr val="000000"/>
                </a:solidFill>
                <a:sym typeface="Symbol" panose="05050102010706020507" pitchFamily="18" charset="2"/>
              </a:rPr>
              <a:t> </a:t>
            </a:r>
            <a:r>
              <a:rPr lang="it-IT" altLang="en-US" sz="1800" b="1" dirty="0">
                <a:solidFill>
                  <a:srgbClr val="000000"/>
                </a:solidFill>
              </a:rPr>
              <a:t>PC)</a:t>
            </a:r>
          </a:p>
        </p:txBody>
      </p:sp>
      <p:sp>
        <p:nvSpPr>
          <p:cNvPr id="149526" name="Line 22"/>
          <p:cNvSpPr>
            <a:spLocks noChangeShapeType="1"/>
          </p:cNvSpPr>
          <p:nvPr/>
        </p:nvSpPr>
        <p:spPr bwMode="auto">
          <a:xfrm flipH="1">
            <a:off x="4876801" y="3184557"/>
            <a:ext cx="9948" cy="1616043"/>
          </a:xfrm>
          <a:prstGeom prst="line">
            <a:avLst/>
          </a:prstGeom>
          <a:noFill/>
          <a:ln w="9525" cap="rnd">
            <a:solidFill>
              <a:srgbClr val="800080"/>
            </a:solidFill>
            <a:prstDash val="sysDot"/>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49527" name="Text Box 23"/>
          <p:cNvSpPr txBox="1">
            <a:spLocks noChangeArrowheads="1"/>
          </p:cNvSpPr>
          <p:nvPr/>
        </p:nvSpPr>
        <p:spPr bwMode="auto">
          <a:xfrm>
            <a:off x="2438403" y="381004"/>
            <a:ext cx="3561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2400">
                <a:solidFill>
                  <a:srgbClr val="000000"/>
                </a:solidFill>
              </a:rPr>
              <a:t>P</a:t>
            </a:r>
          </a:p>
        </p:txBody>
      </p:sp>
      <p:sp>
        <p:nvSpPr>
          <p:cNvPr id="149528" name="Text Box 24"/>
          <p:cNvSpPr txBox="1">
            <a:spLocks noChangeArrowheads="1"/>
          </p:cNvSpPr>
          <p:nvPr/>
        </p:nvSpPr>
        <p:spPr bwMode="auto">
          <a:xfrm>
            <a:off x="7848603" y="4724404"/>
            <a:ext cx="4074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2400">
                <a:solidFill>
                  <a:srgbClr val="000000"/>
                </a:solidFill>
              </a:rPr>
              <a:t>Q</a:t>
            </a:r>
          </a:p>
        </p:txBody>
      </p:sp>
      <p:sp>
        <p:nvSpPr>
          <p:cNvPr id="149529" name="Text Box 25"/>
          <p:cNvSpPr txBox="1">
            <a:spLocks noChangeArrowheads="1"/>
          </p:cNvSpPr>
          <p:nvPr/>
        </p:nvSpPr>
        <p:spPr bwMode="auto">
          <a:xfrm>
            <a:off x="4079877" y="4724404"/>
            <a:ext cx="7556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2000">
                <a:solidFill>
                  <a:srgbClr val="000000"/>
                </a:solidFill>
              </a:rPr>
              <a:t>Q</a:t>
            </a:r>
            <a:r>
              <a:rPr lang="it-IT" altLang="en-US" sz="2000" baseline="-25000">
                <a:solidFill>
                  <a:srgbClr val="000000"/>
                </a:solidFill>
              </a:rPr>
              <a:t>max</a:t>
            </a:r>
          </a:p>
        </p:txBody>
      </p:sp>
      <p:sp>
        <p:nvSpPr>
          <p:cNvPr id="149530" name="Line 26"/>
          <p:cNvSpPr>
            <a:spLocks noChangeShapeType="1"/>
          </p:cNvSpPr>
          <p:nvPr/>
        </p:nvSpPr>
        <p:spPr bwMode="auto">
          <a:xfrm flipH="1">
            <a:off x="5826129" y="3138869"/>
            <a:ext cx="35611" cy="1661731"/>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49531" name="Text Box 27"/>
          <p:cNvSpPr txBox="1">
            <a:spLocks noChangeArrowheads="1"/>
          </p:cNvSpPr>
          <p:nvPr/>
        </p:nvSpPr>
        <p:spPr bwMode="auto">
          <a:xfrm>
            <a:off x="5483917" y="4705836"/>
            <a:ext cx="7556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2000" dirty="0" err="1">
                <a:solidFill>
                  <a:srgbClr val="000000"/>
                </a:solidFill>
              </a:rPr>
              <a:t>Q</a:t>
            </a:r>
            <a:r>
              <a:rPr lang="it-IT" altLang="en-US" sz="2000" baseline="-25000" dirty="0" err="1">
                <a:solidFill>
                  <a:srgbClr val="000000"/>
                </a:solidFill>
              </a:rPr>
              <a:t>eff</a:t>
            </a:r>
            <a:endParaRPr lang="it-IT" altLang="en-US" sz="2000" baseline="-25000" dirty="0">
              <a:solidFill>
                <a:srgbClr val="000000"/>
              </a:solidFill>
            </a:endParaRPr>
          </a:p>
        </p:txBody>
      </p:sp>
      <p:sp>
        <p:nvSpPr>
          <p:cNvPr id="332828" name="Text Box 28"/>
          <p:cNvSpPr txBox="1">
            <a:spLocks noChangeArrowheads="1"/>
          </p:cNvSpPr>
          <p:nvPr/>
        </p:nvSpPr>
        <p:spPr bwMode="auto">
          <a:xfrm>
            <a:off x="1524000" y="5638806"/>
            <a:ext cx="9174306"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2000">
                <a:solidFill>
                  <a:srgbClr val="000000"/>
                </a:solidFill>
              </a:rPr>
              <a:t>La quantità di max profitto per il monopolista è minore della quantità di max benessere.</a:t>
            </a:r>
          </a:p>
          <a:p>
            <a:pPr fontAlgn="base">
              <a:spcBef>
                <a:spcPct val="0"/>
              </a:spcBef>
              <a:spcAft>
                <a:spcPct val="0"/>
              </a:spcAft>
              <a:buFontTx/>
              <a:buNone/>
            </a:pPr>
            <a:r>
              <a:rPr lang="it-IT" altLang="en-US" sz="2000">
                <a:solidFill>
                  <a:srgbClr val="000000"/>
                </a:solidFill>
              </a:rPr>
              <a:t>Questo perché esistono opportunità di scambio mutuamente vantaggiose </a:t>
            </a:r>
          </a:p>
          <a:p>
            <a:pPr fontAlgn="base">
              <a:spcBef>
                <a:spcPct val="0"/>
              </a:spcBef>
              <a:spcAft>
                <a:spcPct val="0"/>
              </a:spcAft>
              <a:buFontTx/>
              <a:buNone/>
            </a:pPr>
            <a:r>
              <a:rPr lang="it-IT" altLang="en-US" sz="2000">
                <a:solidFill>
                  <a:srgbClr val="000000"/>
                </a:solidFill>
              </a:rPr>
              <a:t>(per cui cioè vale: disponibilità a pagare &gt; costo opportunità) </a:t>
            </a:r>
            <a:r>
              <a:rPr lang="it-IT" altLang="en-US" sz="2000" u="sng">
                <a:solidFill>
                  <a:srgbClr val="000000"/>
                </a:solidFill>
              </a:rPr>
              <a:t>non sfruttate</a:t>
            </a:r>
            <a:r>
              <a:rPr lang="it-IT" altLang="en-US" sz="2000">
                <a:solidFill>
                  <a:srgbClr val="000000"/>
                </a:solidFill>
              </a:rPr>
              <a:t>.</a:t>
            </a:r>
          </a:p>
        </p:txBody>
      </p:sp>
      <p:sp>
        <p:nvSpPr>
          <p:cNvPr id="2" name="CasellaDiTesto 1"/>
          <p:cNvSpPr txBox="1"/>
          <p:nvPr/>
        </p:nvSpPr>
        <p:spPr>
          <a:xfrm>
            <a:off x="4215906" y="249709"/>
            <a:ext cx="6460102" cy="646331"/>
          </a:xfrm>
          <a:prstGeom prst="rect">
            <a:avLst/>
          </a:prstGeom>
          <a:noFill/>
        </p:spPr>
        <p:txBody>
          <a:bodyPr wrap="none" rtlCol="0">
            <a:spAutoFit/>
          </a:bodyPr>
          <a:lstStyle/>
          <a:p>
            <a:r>
              <a:rPr lang="it-IT" sz="3600" dirty="0"/>
              <a:t>Perché il monopolio è inefficiente</a:t>
            </a:r>
          </a:p>
        </p:txBody>
      </p:sp>
      <p:sp>
        <p:nvSpPr>
          <p:cNvPr id="3" name="CasellaDiTesto 2"/>
          <p:cNvSpPr txBox="1"/>
          <p:nvPr/>
        </p:nvSpPr>
        <p:spPr>
          <a:xfrm>
            <a:off x="4659281" y="4739793"/>
            <a:ext cx="466794" cy="369332"/>
          </a:xfrm>
          <a:prstGeom prst="rect">
            <a:avLst/>
          </a:prstGeom>
          <a:noFill/>
        </p:spPr>
        <p:txBody>
          <a:bodyPr wrap="none" rtlCol="0">
            <a:spAutoFit/>
          </a:bodyPr>
          <a:lstStyle/>
          <a:p>
            <a:r>
              <a:rPr lang="it-IT" dirty="0"/>
              <a:t>Q1</a:t>
            </a:r>
          </a:p>
        </p:txBody>
      </p:sp>
    </p:spTree>
    <p:extLst>
      <p:ext uri="{BB962C8B-B14F-4D97-AF65-F5344CB8AC3E}">
        <p14:creationId xmlns:p14="http://schemas.microsoft.com/office/powerpoint/2010/main" val="96471502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32821">
                                            <p:txEl>
                                              <p:pRg st="3" end="3"/>
                                            </p:txEl>
                                          </p:spTgt>
                                        </p:tgtEl>
                                        <p:attrNameLst>
                                          <p:attrName>style.visibility</p:attrName>
                                        </p:attrNameLst>
                                      </p:cBhvr>
                                      <p:to>
                                        <p:strVal val="visible"/>
                                      </p:to>
                                    </p:set>
                                    <p:anim calcmode="lin" valueType="num">
                                      <p:cBhvr additive="base">
                                        <p:cTn id="7" dur="500" fill="hold"/>
                                        <p:tgtEl>
                                          <p:spTgt spid="332821">
                                            <p:txEl>
                                              <p:pRg st="3" end="3"/>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32821">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32821">
                                            <p:txEl>
                                              <p:pRg st="4" end="4"/>
                                            </p:txEl>
                                          </p:spTgt>
                                        </p:tgtEl>
                                        <p:attrNameLst>
                                          <p:attrName>style.visibility</p:attrName>
                                        </p:attrNameLst>
                                      </p:cBhvr>
                                      <p:to>
                                        <p:strVal val="visible"/>
                                      </p:to>
                                    </p:set>
                                    <p:anim calcmode="lin" valueType="num">
                                      <p:cBhvr additive="base">
                                        <p:cTn id="11" dur="500" fill="hold"/>
                                        <p:tgtEl>
                                          <p:spTgt spid="332821">
                                            <p:txEl>
                                              <p:pRg st="4" end="4"/>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32821">
                                            <p:txEl>
                                              <p:pRg st="4" end="4"/>
                                            </p:txEl>
                                          </p:spTgt>
                                        </p:tgtEl>
                                        <p:attrNameLst>
                                          <p:attrName>ppt_y</p:attrName>
                                        </p:attrNameLst>
                                      </p:cBhvr>
                                      <p:tavLst>
                                        <p:tav tm="0">
                                          <p:val>
                                            <p:strVal val="#ppt_y"/>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32828"/>
                                        </p:tgtEl>
                                        <p:attrNameLst>
                                          <p:attrName>style.visibility</p:attrName>
                                        </p:attrNameLst>
                                      </p:cBhvr>
                                      <p:to>
                                        <p:strVal val="visible"/>
                                      </p:to>
                                    </p:set>
                                    <p:anim calcmode="lin" valueType="num">
                                      <p:cBhvr additive="base">
                                        <p:cTn id="15" dur="500" fill="hold"/>
                                        <p:tgtEl>
                                          <p:spTgt spid="332828"/>
                                        </p:tgtEl>
                                        <p:attrNameLst>
                                          <p:attrName>ppt_x</p:attrName>
                                        </p:attrNameLst>
                                      </p:cBhvr>
                                      <p:tavLst>
                                        <p:tav tm="0">
                                          <p:val>
                                            <p:strVal val="#ppt_x"/>
                                          </p:val>
                                        </p:tav>
                                        <p:tav tm="100000">
                                          <p:val>
                                            <p:strVal val="#ppt_x"/>
                                          </p:val>
                                        </p:tav>
                                      </p:tavLst>
                                    </p:anim>
                                    <p:anim calcmode="lin" valueType="num">
                                      <p:cBhvr additive="base">
                                        <p:cTn id="16" dur="500" fill="hold"/>
                                        <p:tgtEl>
                                          <p:spTgt spid="3328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828"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1554"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51555"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51556"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51557"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51558" name="Rectangle 6"/>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51559" name="Rectangle 7"/>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51560" name="Rectangle 8"/>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51561" name="Rectangle 9"/>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51562" name="Rectangle 10"/>
          <p:cNvSpPr>
            <a:spLocks noGrp="1" noChangeArrowheads="1"/>
          </p:cNvSpPr>
          <p:nvPr>
            <p:ph type="title"/>
          </p:nvPr>
        </p:nvSpPr>
        <p:spPr>
          <a:xfrm>
            <a:off x="2209800" y="101067"/>
            <a:ext cx="7989888" cy="6858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dirty="0"/>
              <a:t>La perdita di benessere del monopolio (2)</a:t>
            </a:r>
          </a:p>
        </p:txBody>
      </p:sp>
      <p:sp>
        <p:nvSpPr>
          <p:cNvPr id="334859" name="Rectangle 11"/>
          <p:cNvSpPr>
            <a:spLocks noGrp="1" noChangeArrowheads="1"/>
          </p:cNvSpPr>
          <p:nvPr>
            <p:ph type="body" idx="1"/>
          </p:nvPr>
        </p:nvSpPr>
        <p:spPr>
          <a:xfrm>
            <a:off x="190901" y="912796"/>
            <a:ext cx="11790947" cy="5083744"/>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t" anchorCtr="0" compatLnSpc="1">
            <a:prstTxWarp prst="textNoShape">
              <a:avLst/>
            </a:prstTxWarp>
          </a:bodyPr>
          <a:lstStyle/>
          <a:p>
            <a:pPr eaLnBrk="1" hangingPunct="1">
              <a:lnSpc>
                <a:spcPct val="90000"/>
              </a:lnSpc>
              <a:tabLst>
                <a:tab pos="333358" algn="l"/>
                <a:tab pos="744501" algn="l"/>
              </a:tabLst>
            </a:pPr>
            <a:r>
              <a:rPr lang="it-IT" altLang="en-US" sz="2800" dirty="0"/>
              <a:t>Nel caso di monopolio, come in quello della tassa, si crea un </a:t>
            </a:r>
            <a:r>
              <a:rPr lang="it-IT" altLang="en-US" sz="2800" u="sng" dirty="0"/>
              <a:t>cuneo</a:t>
            </a:r>
            <a:r>
              <a:rPr lang="it-IT" altLang="en-US" sz="2800" dirty="0"/>
              <a:t> tra la disponibilità a pagare dei compratori ed il costo opportunità del produttore.</a:t>
            </a:r>
          </a:p>
          <a:p>
            <a:pPr eaLnBrk="1" hangingPunct="1">
              <a:lnSpc>
                <a:spcPct val="90000"/>
              </a:lnSpc>
              <a:tabLst>
                <a:tab pos="333358" algn="l"/>
                <a:tab pos="744501" algn="l"/>
              </a:tabLst>
            </a:pPr>
            <a:r>
              <a:rPr lang="it-IT" altLang="en-US" sz="2800" dirty="0"/>
              <a:t> La </a:t>
            </a:r>
            <a:r>
              <a:rPr lang="it-IT" altLang="en-US" sz="2800" u="sng" dirty="0"/>
              <a:t>perdita secca</a:t>
            </a:r>
            <a:r>
              <a:rPr lang="it-IT" altLang="en-US" sz="2800" dirty="0"/>
              <a:t> (</a:t>
            </a:r>
            <a:r>
              <a:rPr lang="it-IT" altLang="en-US" sz="2800" i="1" dirty="0" err="1"/>
              <a:t>deadweight</a:t>
            </a:r>
            <a:r>
              <a:rPr lang="it-IT" altLang="en-US" sz="2800" i="1" dirty="0"/>
              <a:t> </a:t>
            </a:r>
            <a:r>
              <a:rPr lang="it-IT" altLang="en-US" sz="2800" i="1" dirty="0" err="1"/>
              <a:t>loss</a:t>
            </a:r>
            <a:r>
              <a:rPr lang="it-IT" altLang="en-US" sz="2800" i="1" dirty="0"/>
              <a:t>, </a:t>
            </a:r>
            <a:r>
              <a:rPr lang="it-IT" altLang="en-US" sz="2800" dirty="0"/>
              <a:t>DWL) misura la perdita di benessere totale indotta dal monopolista.</a:t>
            </a:r>
          </a:p>
          <a:p>
            <a:pPr eaLnBrk="1" hangingPunct="1">
              <a:lnSpc>
                <a:spcPct val="90000"/>
              </a:lnSpc>
              <a:tabLst>
                <a:tab pos="333358" algn="l"/>
                <a:tab pos="744501" algn="l"/>
              </a:tabLst>
            </a:pPr>
            <a:r>
              <a:rPr lang="it-IT" altLang="en-US" sz="2800" dirty="0" err="1"/>
              <a:t>N.b.</a:t>
            </a:r>
            <a:r>
              <a:rPr lang="it-IT" altLang="en-US" sz="2800" dirty="0"/>
              <a:t>: il problema </a:t>
            </a:r>
            <a:r>
              <a:rPr lang="it-IT" altLang="en-US" sz="2800" u="sng" dirty="0"/>
              <a:t>non</a:t>
            </a:r>
            <a:r>
              <a:rPr lang="it-IT" altLang="en-US" sz="2800" dirty="0"/>
              <a:t> è costituito dal fatto che il monopolista ottenga extra-</a:t>
            </a:r>
            <a:r>
              <a:rPr lang="it-IT" altLang="en-US" sz="2800" dirty="0">
                <a:sym typeface="Symbol" panose="05050102010706020507" pitchFamily="18" charset="2"/>
              </a:rPr>
              <a:t> a danno dei consumatori (non siamo infatti interessati a </a:t>
            </a:r>
            <a:r>
              <a:rPr lang="it-IT" altLang="en-US" sz="2800" u="sng" dirty="0">
                <a:sym typeface="Symbol" panose="05050102010706020507" pitchFamily="18" charset="2"/>
              </a:rPr>
              <a:t>come</a:t>
            </a:r>
            <a:r>
              <a:rPr lang="it-IT" altLang="en-US" sz="2800" dirty="0">
                <a:sym typeface="Symbol" panose="05050102010706020507" pitchFamily="18" charset="2"/>
              </a:rPr>
              <a:t> il surplus si distribuisce), ma dal fatto che scelga una quantità ottimale </a:t>
            </a:r>
            <a:r>
              <a:rPr lang="it-IT" altLang="en-US" sz="2800" u="sng" dirty="0">
                <a:sym typeface="Symbol" panose="05050102010706020507" pitchFamily="18" charset="2"/>
              </a:rPr>
              <a:t>troppo bassa</a:t>
            </a:r>
            <a:r>
              <a:rPr lang="it-IT" altLang="en-US" sz="2800" dirty="0">
                <a:sym typeface="Symbol" panose="05050102010706020507" pitchFamily="18" charset="2"/>
              </a:rPr>
              <a:t>! </a:t>
            </a:r>
          </a:p>
          <a:p>
            <a:pPr eaLnBrk="1" hangingPunct="1">
              <a:lnSpc>
                <a:spcPct val="90000"/>
              </a:lnSpc>
              <a:tabLst>
                <a:tab pos="333358" algn="l"/>
                <a:tab pos="744501" algn="l"/>
              </a:tabLst>
            </a:pPr>
            <a:r>
              <a:rPr lang="it-IT" altLang="en-US" sz="2800" dirty="0">
                <a:sym typeface="Symbol" panose="05050102010706020507" pitchFamily="18" charset="2"/>
              </a:rPr>
              <a:t>Inoltre spesso esistono </a:t>
            </a:r>
            <a:r>
              <a:rPr lang="it-IT" altLang="en-US" sz="2800" u="sng" dirty="0">
                <a:sym typeface="Symbol" panose="05050102010706020507" pitchFamily="18" charset="2"/>
              </a:rPr>
              <a:t>costi addizionali</a:t>
            </a:r>
            <a:r>
              <a:rPr lang="it-IT" altLang="en-US" sz="2800" dirty="0">
                <a:sym typeface="Symbol" panose="05050102010706020507" pitchFamily="18" charset="2"/>
              </a:rPr>
              <a:t> legati all’ottenimento e/o al mantenimento della posizione di monopolio (c.d. </a:t>
            </a:r>
            <a:r>
              <a:rPr lang="it-IT" altLang="en-US" sz="2800" i="1" dirty="0" err="1">
                <a:sym typeface="Symbol" panose="05050102010706020507" pitchFamily="18" charset="2"/>
              </a:rPr>
              <a:t>rent-seeking</a:t>
            </a:r>
            <a:r>
              <a:rPr lang="it-IT" altLang="en-US" sz="2800" i="1" dirty="0">
                <a:sym typeface="Symbol" panose="05050102010706020507" pitchFamily="18" charset="2"/>
              </a:rPr>
              <a:t> &amp; </a:t>
            </a:r>
            <a:r>
              <a:rPr lang="it-IT" altLang="en-US" sz="2800" i="1" dirty="0" err="1">
                <a:sym typeface="Symbol" panose="05050102010706020507" pitchFamily="18" charset="2"/>
              </a:rPr>
              <a:t>rent-preserving</a:t>
            </a:r>
            <a:r>
              <a:rPr lang="it-IT" altLang="en-US" sz="2800" i="1" dirty="0">
                <a:sym typeface="Symbol" panose="05050102010706020507" pitchFamily="18" charset="2"/>
              </a:rPr>
              <a:t> </a:t>
            </a:r>
            <a:r>
              <a:rPr lang="it-IT" altLang="en-US" sz="2800" i="1" dirty="0" err="1">
                <a:sym typeface="Symbol" panose="05050102010706020507" pitchFamily="18" charset="2"/>
              </a:rPr>
              <a:t>costs</a:t>
            </a:r>
            <a:r>
              <a:rPr lang="it-IT" altLang="en-US" sz="2800" dirty="0">
                <a:sym typeface="Symbol" panose="05050102010706020507" pitchFamily="18" charset="2"/>
              </a:rPr>
              <a:t>). Anche questi costi implicano una perdita di benessere.</a:t>
            </a:r>
          </a:p>
          <a:p>
            <a:pPr lvl="1" eaLnBrk="1" hangingPunct="1">
              <a:lnSpc>
                <a:spcPct val="90000"/>
              </a:lnSpc>
              <a:tabLst>
                <a:tab pos="333358" algn="l"/>
                <a:tab pos="744501" algn="l"/>
              </a:tabLst>
            </a:pPr>
            <a:r>
              <a:rPr lang="it-IT" altLang="en-US" sz="2600" dirty="0">
                <a:sym typeface="Symbol" panose="05050102010706020507" pitchFamily="18" charset="2"/>
              </a:rPr>
              <a:t>P.e. costi che il monopolista sostiene al solo fine di impedire l’ingresso di altre imprese sul mercato. Sono un puro spreco!</a:t>
            </a:r>
            <a:endParaRPr lang="it-IT" altLang="en-US" sz="2600" dirty="0"/>
          </a:p>
        </p:txBody>
      </p:sp>
    </p:spTree>
    <p:extLst>
      <p:ext uri="{BB962C8B-B14F-4D97-AF65-F5344CB8AC3E}">
        <p14:creationId xmlns:p14="http://schemas.microsoft.com/office/powerpoint/2010/main" val="97134787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4859">
                                            <p:txEl>
                                              <p:pRg st="2" end="2"/>
                                            </p:txEl>
                                          </p:spTgt>
                                        </p:tgtEl>
                                        <p:attrNameLst>
                                          <p:attrName>style.visibility</p:attrName>
                                        </p:attrNameLst>
                                      </p:cBhvr>
                                      <p:to>
                                        <p:strVal val="visible"/>
                                      </p:to>
                                    </p:set>
                                    <p:animEffect transition="in" filter="wipe(left)">
                                      <p:cBhvr>
                                        <p:cTn id="7" dur="500"/>
                                        <p:tgtEl>
                                          <p:spTgt spid="334859">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4859">
                                            <p:txEl>
                                              <p:pRg st="3" end="3"/>
                                            </p:txEl>
                                          </p:spTgt>
                                        </p:tgtEl>
                                        <p:attrNameLst>
                                          <p:attrName>style.visibility</p:attrName>
                                        </p:attrNameLst>
                                      </p:cBhvr>
                                      <p:to>
                                        <p:strVal val="visible"/>
                                      </p:to>
                                    </p:set>
                                    <p:animEffect transition="in" filter="wipe(left)">
                                      <p:cBhvr>
                                        <p:cTn id="12" dur="500"/>
                                        <p:tgtEl>
                                          <p:spTgt spid="334859">
                                            <p:txEl>
                                              <p:pRg st="3" end="3"/>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34859">
                                            <p:txEl>
                                              <p:pRg st="4" end="4"/>
                                            </p:txEl>
                                          </p:spTgt>
                                        </p:tgtEl>
                                        <p:attrNameLst>
                                          <p:attrName>style.visibility</p:attrName>
                                        </p:attrNameLst>
                                      </p:cBhvr>
                                      <p:to>
                                        <p:strVal val="visible"/>
                                      </p:to>
                                    </p:set>
                                    <p:animEffect transition="in" filter="wipe(left)">
                                      <p:cBhvr>
                                        <p:cTn id="15" dur="500"/>
                                        <p:tgtEl>
                                          <p:spTgt spid="3348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4859"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1026"/>
          <p:cNvSpPr>
            <a:spLocks noGrp="1" noChangeArrowheads="1"/>
          </p:cNvSpPr>
          <p:nvPr>
            <p:ph type="title"/>
          </p:nvPr>
        </p:nvSpPr>
        <p:spPr>
          <a:xfrm>
            <a:off x="2590800" y="304800"/>
            <a:ext cx="7772400" cy="11430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a:t>La DWL del monopolio</a:t>
            </a:r>
          </a:p>
        </p:txBody>
      </p:sp>
      <p:sp>
        <p:nvSpPr>
          <p:cNvPr id="336899" name="Freeform 1027"/>
          <p:cNvSpPr>
            <a:spLocks/>
          </p:cNvSpPr>
          <p:nvPr/>
        </p:nvSpPr>
        <p:spPr bwMode="auto">
          <a:xfrm>
            <a:off x="4918081" y="3062288"/>
            <a:ext cx="715963" cy="1270000"/>
          </a:xfrm>
          <a:custGeom>
            <a:avLst/>
            <a:gdLst>
              <a:gd name="T0" fmla="*/ 0 w 451"/>
              <a:gd name="T1" fmla="*/ 0 h 800"/>
              <a:gd name="T2" fmla="*/ 0 w 451"/>
              <a:gd name="T3" fmla="*/ 2013605638 h 800"/>
              <a:gd name="T4" fmla="*/ 1134071104 w 451"/>
              <a:gd name="T5" fmla="*/ 1106349388 h 800"/>
              <a:gd name="T6" fmla="*/ 0 w 451"/>
              <a:gd name="T7" fmla="*/ 0 h 8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1" h="800">
                <a:moveTo>
                  <a:pt x="0" y="0"/>
                </a:moveTo>
                <a:lnTo>
                  <a:pt x="0" y="799"/>
                </a:lnTo>
                <a:lnTo>
                  <a:pt x="450" y="439"/>
                </a:lnTo>
                <a:lnTo>
                  <a:pt x="0" y="0"/>
                </a:lnTo>
              </a:path>
            </a:pathLst>
          </a:custGeom>
          <a:solidFill>
            <a:srgbClr val="E6B4E6"/>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53604" name="Rectangle 1028"/>
          <p:cNvSpPr>
            <a:spLocks noChangeArrowheads="1"/>
          </p:cNvSpPr>
          <p:nvPr/>
        </p:nvSpPr>
        <p:spPr bwMode="auto">
          <a:xfrm>
            <a:off x="8839203" y="6019805"/>
            <a:ext cx="93615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1988">
              <a:spcBef>
                <a:spcPct val="20000"/>
              </a:spcBef>
              <a:buChar char="•"/>
              <a:defRPr sz="3200">
                <a:solidFill>
                  <a:schemeClr val="tx1"/>
                </a:solidFill>
                <a:latin typeface="Times New Roman" panose="02020603050405020304" pitchFamily="18" charset="0"/>
              </a:defRPr>
            </a:lvl1pPr>
            <a:lvl2pPr marL="742950" indent="-285750" defTabSz="661988">
              <a:spcBef>
                <a:spcPct val="20000"/>
              </a:spcBef>
              <a:buChar char="–"/>
              <a:defRPr sz="2800">
                <a:solidFill>
                  <a:schemeClr val="tx1"/>
                </a:solidFill>
                <a:latin typeface="Times New Roman" panose="02020603050405020304" pitchFamily="18" charset="0"/>
              </a:defRPr>
            </a:lvl2pPr>
            <a:lvl3pPr marL="1143000" indent="-228600" defTabSz="661988">
              <a:spcBef>
                <a:spcPct val="20000"/>
              </a:spcBef>
              <a:buChar char="•"/>
              <a:defRPr sz="2400">
                <a:solidFill>
                  <a:schemeClr val="tx1"/>
                </a:solidFill>
                <a:latin typeface="Times New Roman" panose="02020603050405020304" pitchFamily="18" charset="0"/>
              </a:defRPr>
            </a:lvl3pPr>
            <a:lvl4pPr marL="1600200" indent="-228600" defTabSz="661988">
              <a:spcBef>
                <a:spcPct val="20000"/>
              </a:spcBef>
              <a:buChar char="–"/>
              <a:defRPr sz="2000">
                <a:solidFill>
                  <a:schemeClr val="tx1"/>
                </a:solidFill>
                <a:latin typeface="Times New Roman" panose="02020603050405020304" pitchFamily="18" charset="0"/>
              </a:defRPr>
            </a:lvl4pPr>
            <a:lvl5pPr marL="2057400" indent="-228600" defTabSz="661988">
              <a:spcBef>
                <a:spcPct val="20000"/>
              </a:spcBef>
              <a:buChar char="»"/>
              <a:defRPr sz="2000">
                <a:solidFill>
                  <a:schemeClr val="tx1"/>
                </a:solidFill>
                <a:latin typeface="Times New Roman" panose="02020603050405020304" pitchFamily="18" charset="0"/>
              </a:defRPr>
            </a:lvl5pPr>
            <a:lvl6pPr marL="25146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Quantità</a:t>
            </a:r>
          </a:p>
        </p:txBody>
      </p:sp>
      <p:sp>
        <p:nvSpPr>
          <p:cNvPr id="153605" name="Rectangle 1029"/>
          <p:cNvSpPr>
            <a:spLocks noChangeArrowheads="1"/>
          </p:cNvSpPr>
          <p:nvPr/>
        </p:nvSpPr>
        <p:spPr bwMode="auto">
          <a:xfrm>
            <a:off x="3352800" y="5943605"/>
            <a:ext cx="76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661988">
              <a:spcBef>
                <a:spcPct val="20000"/>
              </a:spcBef>
              <a:buChar char="•"/>
              <a:defRPr sz="3200">
                <a:solidFill>
                  <a:schemeClr val="tx1"/>
                </a:solidFill>
                <a:latin typeface="Times New Roman" panose="02020603050405020304" pitchFamily="18" charset="0"/>
              </a:defRPr>
            </a:lvl1pPr>
            <a:lvl2pPr marL="742950" indent="-285750" defTabSz="661988">
              <a:spcBef>
                <a:spcPct val="20000"/>
              </a:spcBef>
              <a:buChar char="–"/>
              <a:defRPr sz="2800">
                <a:solidFill>
                  <a:schemeClr val="tx1"/>
                </a:solidFill>
                <a:latin typeface="Times New Roman" panose="02020603050405020304" pitchFamily="18" charset="0"/>
              </a:defRPr>
            </a:lvl2pPr>
            <a:lvl3pPr marL="1143000" indent="-228600" defTabSz="661988">
              <a:spcBef>
                <a:spcPct val="20000"/>
              </a:spcBef>
              <a:buChar char="•"/>
              <a:defRPr sz="2400">
                <a:solidFill>
                  <a:schemeClr val="tx1"/>
                </a:solidFill>
                <a:latin typeface="Times New Roman" panose="02020603050405020304" pitchFamily="18" charset="0"/>
              </a:defRPr>
            </a:lvl3pPr>
            <a:lvl4pPr marL="1600200" indent="-228600" defTabSz="661988">
              <a:spcBef>
                <a:spcPct val="20000"/>
              </a:spcBef>
              <a:buChar char="–"/>
              <a:defRPr sz="2000">
                <a:solidFill>
                  <a:schemeClr val="tx1"/>
                </a:solidFill>
                <a:latin typeface="Times New Roman" panose="02020603050405020304" pitchFamily="18" charset="0"/>
              </a:defRPr>
            </a:lvl4pPr>
            <a:lvl5pPr marL="2057400" indent="-228600" defTabSz="661988">
              <a:spcBef>
                <a:spcPct val="20000"/>
              </a:spcBef>
              <a:buChar char="»"/>
              <a:defRPr sz="2000">
                <a:solidFill>
                  <a:schemeClr val="tx1"/>
                </a:solidFill>
                <a:latin typeface="Times New Roman" panose="02020603050405020304" pitchFamily="18" charset="0"/>
              </a:defRPr>
            </a:lvl5pPr>
            <a:lvl6pPr marL="25146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0</a:t>
            </a:r>
          </a:p>
        </p:txBody>
      </p:sp>
      <p:sp>
        <p:nvSpPr>
          <p:cNvPr id="153606" name="Rectangle 1030"/>
          <p:cNvSpPr>
            <a:spLocks noChangeArrowheads="1"/>
          </p:cNvSpPr>
          <p:nvPr/>
        </p:nvSpPr>
        <p:spPr bwMode="auto">
          <a:xfrm>
            <a:off x="5481501" y="5943603"/>
            <a:ext cx="1013098" cy="470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1988">
              <a:spcBef>
                <a:spcPct val="20000"/>
              </a:spcBef>
              <a:buChar char="•"/>
              <a:defRPr sz="3200">
                <a:solidFill>
                  <a:schemeClr val="tx1"/>
                </a:solidFill>
                <a:latin typeface="Times New Roman" panose="02020603050405020304" pitchFamily="18" charset="0"/>
              </a:defRPr>
            </a:lvl1pPr>
            <a:lvl2pPr marL="742950" indent="-285750" defTabSz="661988">
              <a:spcBef>
                <a:spcPct val="20000"/>
              </a:spcBef>
              <a:buChar char="–"/>
              <a:defRPr sz="2800">
                <a:solidFill>
                  <a:schemeClr val="tx1"/>
                </a:solidFill>
                <a:latin typeface="Times New Roman" panose="02020603050405020304" pitchFamily="18" charset="0"/>
              </a:defRPr>
            </a:lvl2pPr>
            <a:lvl3pPr marL="1143000" indent="-228600" defTabSz="661988">
              <a:spcBef>
                <a:spcPct val="20000"/>
              </a:spcBef>
              <a:buChar char="•"/>
              <a:defRPr sz="2400">
                <a:solidFill>
                  <a:schemeClr val="tx1"/>
                </a:solidFill>
                <a:latin typeface="Times New Roman" panose="02020603050405020304" pitchFamily="18" charset="0"/>
              </a:defRPr>
            </a:lvl3pPr>
            <a:lvl4pPr marL="1600200" indent="-228600" defTabSz="661988">
              <a:spcBef>
                <a:spcPct val="20000"/>
              </a:spcBef>
              <a:buChar char="–"/>
              <a:defRPr sz="2000">
                <a:solidFill>
                  <a:schemeClr val="tx1"/>
                </a:solidFill>
                <a:latin typeface="Times New Roman" panose="02020603050405020304" pitchFamily="18" charset="0"/>
              </a:defRPr>
            </a:lvl4pPr>
            <a:lvl5pPr marL="2057400" indent="-228600" defTabSz="661988">
              <a:spcBef>
                <a:spcPct val="20000"/>
              </a:spcBef>
              <a:buChar char="»"/>
              <a:defRPr sz="2000">
                <a:solidFill>
                  <a:schemeClr val="tx1"/>
                </a:solidFill>
                <a:latin typeface="Times New Roman" panose="02020603050405020304" pitchFamily="18" charset="0"/>
              </a:defRPr>
            </a:lvl5pPr>
            <a:lvl6pPr marL="25146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lnSpc>
                <a:spcPct val="85000"/>
              </a:lnSpc>
              <a:spcBef>
                <a:spcPct val="0"/>
              </a:spcBef>
              <a:spcAft>
                <a:spcPct val="0"/>
              </a:spcAft>
              <a:buFontTx/>
              <a:buNone/>
            </a:pPr>
            <a:r>
              <a:rPr lang="it-IT" altLang="en-US" sz="1800" b="1">
                <a:solidFill>
                  <a:srgbClr val="000000"/>
                </a:solidFill>
                <a:latin typeface="Arial" panose="020B0604020202020204" pitchFamily="34" charset="0"/>
              </a:rPr>
              <a:t>Quantità</a:t>
            </a:r>
          </a:p>
          <a:p>
            <a:pPr algn="ctr" eaLnBrk="0" fontAlgn="base" hangingPunct="0">
              <a:lnSpc>
                <a:spcPct val="85000"/>
              </a:lnSpc>
              <a:spcBef>
                <a:spcPct val="0"/>
              </a:spcBef>
              <a:spcAft>
                <a:spcPct val="0"/>
              </a:spcAft>
              <a:buFontTx/>
              <a:buNone/>
            </a:pPr>
            <a:r>
              <a:rPr lang="it-IT" altLang="en-US" sz="1800" b="1">
                <a:solidFill>
                  <a:srgbClr val="000000"/>
                </a:solidFill>
                <a:latin typeface="Arial" panose="020B0604020202020204" pitchFamily="34" charset="0"/>
              </a:rPr>
              <a:t>efficiente</a:t>
            </a:r>
          </a:p>
        </p:txBody>
      </p:sp>
      <p:sp>
        <p:nvSpPr>
          <p:cNvPr id="153607" name="Line 1031"/>
          <p:cNvSpPr>
            <a:spLocks noChangeShapeType="1"/>
          </p:cNvSpPr>
          <p:nvPr/>
        </p:nvSpPr>
        <p:spPr bwMode="auto">
          <a:xfrm flipH="1" flipV="1">
            <a:off x="5634040" y="3754440"/>
            <a:ext cx="4763" cy="2189163"/>
          </a:xfrm>
          <a:prstGeom prst="line">
            <a:avLst/>
          </a:prstGeom>
          <a:noFill/>
          <a:ln w="127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53608" name="Line 1032"/>
          <p:cNvSpPr>
            <a:spLocks noChangeShapeType="1"/>
          </p:cNvSpPr>
          <p:nvPr/>
        </p:nvSpPr>
        <p:spPr bwMode="auto">
          <a:xfrm flipH="1">
            <a:off x="3719521" y="2133605"/>
            <a:ext cx="3843337" cy="3221039"/>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grpSp>
        <p:nvGrpSpPr>
          <p:cNvPr id="153609" name="Group 1033"/>
          <p:cNvGrpSpPr>
            <a:grpSpLocks/>
          </p:cNvGrpSpPr>
          <p:nvPr/>
        </p:nvGrpSpPr>
        <p:grpSpPr bwMode="auto">
          <a:xfrm>
            <a:off x="3124209" y="2971814"/>
            <a:ext cx="454025" cy="474663"/>
            <a:chOff x="528" y="1867"/>
            <a:chExt cx="286" cy="299"/>
          </a:xfrm>
        </p:grpSpPr>
        <p:sp>
          <p:nvSpPr>
            <p:cNvPr id="153633" name="Rectangle 1034"/>
            <p:cNvSpPr>
              <a:spLocks noChangeArrowheads="1"/>
            </p:cNvSpPr>
            <p:nvPr/>
          </p:nvSpPr>
          <p:spPr bwMode="auto">
            <a:xfrm>
              <a:off x="528" y="1867"/>
              <a:ext cx="191"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1988">
                <a:spcBef>
                  <a:spcPct val="20000"/>
                </a:spcBef>
                <a:buChar char="•"/>
                <a:defRPr sz="3200">
                  <a:solidFill>
                    <a:schemeClr val="tx1"/>
                  </a:solidFill>
                  <a:latin typeface="Times New Roman" panose="02020603050405020304" pitchFamily="18" charset="0"/>
                </a:defRPr>
              </a:lvl1pPr>
              <a:lvl2pPr marL="742950" indent="-285750" defTabSz="661988">
                <a:spcBef>
                  <a:spcPct val="20000"/>
                </a:spcBef>
                <a:buChar char="–"/>
                <a:defRPr sz="2800">
                  <a:solidFill>
                    <a:schemeClr val="tx1"/>
                  </a:solidFill>
                  <a:latin typeface="Times New Roman" panose="02020603050405020304" pitchFamily="18" charset="0"/>
                </a:defRPr>
              </a:lvl2pPr>
              <a:lvl3pPr marL="1143000" indent="-228600" defTabSz="661988">
                <a:spcBef>
                  <a:spcPct val="20000"/>
                </a:spcBef>
                <a:buChar char="•"/>
                <a:defRPr sz="2400">
                  <a:solidFill>
                    <a:schemeClr val="tx1"/>
                  </a:solidFill>
                  <a:latin typeface="Times New Roman" panose="02020603050405020304" pitchFamily="18" charset="0"/>
                </a:defRPr>
              </a:lvl3pPr>
              <a:lvl4pPr marL="1600200" indent="-228600" defTabSz="661988">
                <a:spcBef>
                  <a:spcPct val="20000"/>
                </a:spcBef>
                <a:buChar char="–"/>
                <a:defRPr sz="2000">
                  <a:solidFill>
                    <a:schemeClr val="tx1"/>
                  </a:solidFill>
                  <a:latin typeface="Times New Roman" panose="02020603050405020304" pitchFamily="18" charset="0"/>
                </a:defRPr>
              </a:lvl4pPr>
              <a:lvl5pPr marL="2057400" indent="-228600" defTabSz="661988">
                <a:spcBef>
                  <a:spcPct val="20000"/>
                </a:spcBef>
                <a:buChar char="»"/>
                <a:defRPr sz="2000">
                  <a:solidFill>
                    <a:schemeClr val="tx1"/>
                  </a:solidFill>
                  <a:latin typeface="Times New Roman" panose="02020603050405020304" pitchFamily="18" charset="0"/>
                </a:defRPr>
              </a:lvl5pPr>
              <a:lvl6pPr marL="25146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P</a:t>
              </a:r>
              <a:r>
                <a:rPr lang="it-IT" altLang="en-US" sz="1400" b="1">
                  <a:solidFill>
                    <a:srgbClr val="000000"/>
                  </a:solidFill>
                  <a:latin typeface="Arial" panose="020B0604020202020204" pitchFamily="34" charset="0"/>
                </a:rPr>
                <a:t>M</a:t>
              </a:r>
            </a:p>
          </p:txBody>
        </p:sp>
        <p:sp>
          <p:nvSpPr>
            <p:cNvPr id="153634" name="Rectangle 1035"/>
            <p:cNvSpPr>
              <a:spLocks noChangeArrowheads="1"/>
            </p:cNvSpPr>
            <p:nvPr/>
          </p:nvSpPr>
          <p:spPr bwMode="auto">
            <a:xfrm>
              <a:off x="814" y="1992"/>
              <a:ext cx="0"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1988">
                <a:spcBef>
                  <a:spcPct val="20000"/>
                </a:spcBef>
                <a:buChar char="•"/>
                <a:defRPr sz="3200">
                  <a:solidFill>
                    <a:schemeClr val="tx1"/>
                  </a:solidFill>
                  <a:latin typeface="Times New Roman" panose="02020603050405020304" pitchFamily="18" charset="0"/>
                </a:defRPr>
              </a:lvl1pPr>
              <a:lvl2pPr marL="742950" indent="-285750" defTabSz="661988">
                <a:spcBef>
                  <a:spcPct val="20000"/>
                </a:spcBef>
                <a:buChar char="–"/>
                <a:defRPr sz="2800">
                  <a:solidFill>
                    <a:schemeClr val="tx1"/>
                  </a:solidFill>
                  <a:latin typeface="Times New Roman" panose="02020603050405020304" pitchFamily="18" charset="0"/>
                </a:defRPr>
              </a:lvl2pPr>
              <a:lvl3pPr marL="1143000" indent="-228600" defTabSz="661988">
                <a:spcBef>
                  <a:spcPct val="20000"/>
                </a:spcBef>
                <a:buChar char="•"/>
                <a:defRPr sz="2400">
                  <a:solidFill>
                    <a:schemeClr val="tx1"/>
                  </a:solidFill>
                  <a:latin typeface="Times New Roman" panose="02020603050405020304" pitchFamily="18" charset="0"/>
                </a:defRPr>
              </a:lvl3pPr>
              <a:lvl4pPr marL="1600200" indent="-228600" defTabSz="661988">
                <a:spcBef>
                  <a:spcPct val="20000"/>
                </a:spcBef>
                <a:buChar char="–"/>
                <a:defRPr sz="2000">
                  <a:solidFill>
                    <a:schemeClr val="tx1"/>
                  </a:solidFill>
                  <a:latin typeface="Times New Roman" panose="02020603050405020304" pitchFamily="18" charset="0"/>
                </a:defRPr>
              </a:lvl4pPr>
              <a:lvl5pPr marL="2057400" indent="-228600" defTabSz="661988">
                <a:spcBef>
                  <a:spcPct val="20000"/>
                </a:spcBef>
                <a:buChar char="»"/>
                <a:defRPr sz="2000">
                  <a:solidFill>
                    <a:schemeClr val="tx1"/>
                  </a:solidFill>
                  <a:latin typeface="Times New Roman" panose="02020603050405020304" pitchFamily="18" charset="0"/>
                </a:defRPr>
              </a:lvl5pPr>
              <a:lvl6pPr marL="25146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1800" b="1">
                <a:solidFill>
                  <a:srgbClr val="000000"/>
                </a:solidFill>
                <a:latin typeface="Arial" panose="020B0604020202020204" pitchFamily="34" charset="0"/>
              </a:endParaRPr>
            </a:p>
          </p:txBody>
        </p:sp>
      </p:grpSp>
      <p:sp>
        <p:nvSpPr>
          <p:cNvPr id="153610" name="Rectangle 1036"/>
          <p:cNvSpPr>
            <a:spLocks noChangeArrowheads="1"/>
          </p:cNvSpPr>
          <p:nvPr/>
        </p:nvSpPr>
        <p:spPr bwMode="auto">
          <a:xfrm>
            <a:off x="4128025" y="5943603"/>
            <a:ext cx="1205458" cy="470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1988">
              <a:spcBef>
                <a:spcPct val="20000"/>
              </a:spcBef>
              <a:buChar char="•"/>
              <a:defRPr sz="3200">
                <a:solidFill>
                  <a:schemeClr val="tx1"/>
                </a:solidFill>
                <a:latin typeface="Times New Roman" panose="02020603050405020304" pitchFamily="18" charset="0"/>
              </a:defRPr>
            </a:lvl1pPr>
            <a:lvl2pPr marL="742950" indent="-285750" defTabSz="661988">
              <a:spcBef>
                <a:spcPct val="20000"/>
              </a:spcBef>
              <a:buChar char="–"/>
              <a:defRPr sz="2800">
                <a:solidFill>
                  <a:schemeClr val="tx1"/>
                </a:solidFill>
                <a:latin typeface="Times New Roman" panose="02020603050405020304" pitchFamily="18" charset="0"/>
              </a:defRPr>
            </a:lvl2pPr>
            <a:lvl3pPr marL="1143000" indent="-228600" defTabSz="661988">
              <a:spcBef>
                <a:spcPct val="20000"/>
              </a:spcBef>
              <a:buChar char="•"/>
              <a:defRPr sz="2400">
                <a:solidFill>
                  <a:schemeClr val="tx1"/>
                </a:solidFill>
                <a:latin typeface="Times New Roman" panose="02020603050405020304" pitchFamily="18" charset="0"/>
              </a:defRPr>
            </a:lvl3pPr>
            <a:lvl4pPr marL="1600200" indent="-228600" defTabSz="661988">
              <a:spcBef>
                <a:spcPct val="20000"/>
              </a:spcBef>
              <a:buChar char="–"/>
              <a:defRPr sz="2000">
                <a:solidFill>
                  <a:schemeClr val="tx1"/>
                </a:solidFill>
                <a:latin typeface="Times New Roman" panose="02020603050405020304" pitchFamily="18" charset="0"/>
              </a:defRPr>
            </a:lvl4pPr>
            <a:lvl5pPr marL="2057400" indent="-228600" defTabSz="661988">
              <a:spcBef>
                <a:spcPct val="20000"/>
              </a:spcBef>
              <a:buChar char="»"/>
              <a:defRPr sz="2000">
                <a:solidFill>
                  <a:schemeClr val="tx1"/>
                </a:solidFill>
                <a:latin typeface="Times New Roman" panose="02020603050405020304" pitchFamily="18" charset="0"/>
              </a:defRPr>
            </a:lvl5pPr>
            <a:lvl6pPr marL="25146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lnSpc>
                <a:spcPct val="85000"/>
              </a:lnSpc>
              <a:spcBef>
                <a:spcPct val="0"/>
              </a:spcBef>
              <a:spcAft>
                <a:spcPct val="0"/>
              </a:spcAft>
              <a:buFontTx/>
              <a:buNone/>
            </a:pPr>
            <a:r>
              <a:rPr lang="it-IT" altLang="en-US" sz="1800" b="1">
                <a:solidFill>
                  <a:srgbClr val="000000"/>
                </a:solidFill>
                <a:latin typeface="Arial" panose="020B0604020202020204" pitchFamily="34" charset="0"/>
              </a:rPr>
              <a:t>Quantità di</a:t>
            </a:r>
          </a:p>
          <a:p>
            <a:pPr algn="ctr" eaLnBrk="0" fontAlgn="base" hangingPunct="0">
              <a:lnSpc>
                <a:spcPct val="85000"/>
              </a:lnSpc>
              <a:spcBef>
                <a:spcPct val="0"/>
              </a:spcBef>
              <a:spcAft>
                <a:spcPct val="0"/>
              </a:spcAft>
              <a:buFontTx/>
              <a:buNone/>
            </a:pPr>
            <a:r>
              <a:rPr lang="it-IT" altLang="en-US" sz="1800" b="1">
                <a:solidFill>
                  <a:srgbClr val="000000"/>
                </a:solidFill>
                <a:latin typeface="Arial" panose="020B0604020202020204" pitchFamily="34" charset="0"/>
              </a:rPr>
              <a:t>monopolio</a:t>
            </a:r>
          </a:p>
        </p:txBody>
      </p:sp>
      <p:grpSp>
        <p:nvGrpSpPr>
          <p:cNvPr id="336909" name="Group 1037"/>
          <p:cNvGrpSpPr>
            <a:grpSpLocks/>
          </p:cNvGrpSpPr>
          <p:nvPr/>
        </p:nvGrpSpPr>
        <p:grpSpPr bwMode="auto">
          <a:xfrm>
            <a:off x="5410203" y="2133610"/>
            <a:ext cx="525463" cy="465107"/>
            <a:chOff x="2254" y="1242"/>
            <a:chExt cx="331" cy="299"/>
          </a:xfrm>
        </p:grpSpPr>
        <p:sp>
          <p:nvSpPr>
            <p:cNvPr id="153631" name="Rectangle 1038"/>
            <p:cNvSpPr>
              <a:spLocks noChangeArrowheads="1"/>
            </p:cNvSpPr>
            <p:nvPr/>
          </p:nvSpPr>
          <p:spPr bwMode="auto">
            <a:xfrm>
              <a:off x="2254" y="1242"/>
              <a:ext cx="331" cy="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1988">
                <a:spcBef>
                  <a:spcPct val="20000"/>
                </a:spcBef>
                <a:buChar char="•"/>
                <a:defRPr sz="3200">
                  <a:solidFill>
                    <a:schemeClr val="tx1"/>
                  </a:solidFill>
                  <a:latin typeface="Times New Roman" panose="02020603050405020304" pitchFamily="18" charset="0"/>
                </a:defRPr>
              </a:lvl1pPr>
              <a:lvl2pPr marL="742950" indent="-285750" defTabSz="661988">
                <a:spcBef>
                  <a:spcPct val="20000"/>
                </a:spcBef>
                <a:buChar char="–"/>
                <a:defRPr sz="2800">
                  <a:solidFill>
                    <a:schemeClr val="tx1"/>
                  </a:solidFill>
                  <a:latin typeface="Times New Roman" panose="02020603050405020304" pitchFamily="18" charset="0"/>
                </a:defRPr>
              </a:lvl2pPr>
              <a:lvl3pPr marL="1143000" indent="-228600" defTabSz="661988">
                <a:spcBef>
                  <a:spcPct val="20000"/>
                </a:spcBef>
                <a:buChar char="•"/>
                <a:defRPr sz="2400">
                  <a:solidFill>
                    <a:schemeClr val="tx1"/>
                  </a:solidFill>
                  <a:latin typeface="Times New Roman" panose="02020603050405020304" pitchFamily="18" charset="0"/>
                </a:defRPr>
              </a:lvl3pPr>
              <a:lvl4pPr marL="1600200" indent="-228600" defTabSz="661988">
                <a:spcBef>
                  <a:spcPct val="20000"/>
                </a:spcBef>
                <a:buChar char="–"/>
                <a:defRPr sz="2000">
                  <a:solidFill>
                    <a:schemeClr val="tx1"/>
                  </a:solidFill>
                  <a:latin typeface="Times New Roman" panose="02020603050405020304" pitchFamily="18" charset="0"/>
                </a:defRPr>
              </a:lvl4pPr>
              <a:lvl5pPr marL="2057400" indent="-228600" defTabSz="661988">
                <a:spcBef>
                  <a:spcPct val="20000"/>
                </a:spcBef>
                <a:buChar char="»"/>
                <a:defRPr sz="2000">
                  <a:solidFill>
                    <a:schemeClr val="tx1"/>
                  </a:solidFill>
                  <a:latin typeface="Times New Roman" panose="02020603050405020304" pitchFamily="18" charset="0"/>
                </a:defRPr>
              </a:lvl5pPr>
              <a:lvl6pPr marL="25146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DWL</a:t>
              </a:r>
            </a:p>
          </p:txBody>
        </p:sp>
        <p:sp>
          <p:nvSpPr>
            <p:cNvPr id="153632" name="Rectangle 1039"/>
            <p:cNvSpPr>
              <a:spLocks noChangeArrowheads="1"/>
            </p:cNvSpPr>
            <p:nvPr/>
          </p:nvSpPr>
          <p:spPr bwMode="auto">
            <a:xfrm>
              <a:off x="2475" y="1363"/>
              <a:ext cx="0" cy="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1988">
                <a:spcBef>
                  <a:spcPct val="20000"/>
                </a:spcBef>
                <a:buChar char="•"/>
                <a:defRPr sz="3200">
                  <a:solidFill>
                    <a:schemeClr val="tx1"/>
                  </a:solidFill>
                  <a:latin typeface="Times New Roman" panose="02020603050405020304" pitchFamily="18" charset="0"/>
                </a:defRPr>
              </a:lvl1pPr>
              <a:lvl2pPr marL="742950" indent="-285750" defTabSz="661988">
                <a:spcBef>
                  <a:spcPct val="20000"/>
                </a:spcBef>
                <a:buChar char="–"/>
                <a:defRPr sz="2800">
                  <a:solidFill>
                    <a:schemeClr val="tx1"/>
                  </a:solidFill>
                  <a:latin typeface="Times New Roman" panose="02020603050405020304" pitchFamily="18" charset="0"/>
                </a:defRPr>
              </a:lvl2pPr>
              <a:lvl3pPr marL="1143000" indent="-228600" defTabSz="661988">
                <a:spcBef>
                  <a:spcPct val="20000"/>
                </a:spcBef>
                <a:buChar char="•"/>
                <a:defRPr sz="2400">
                  <a:solidFill>
                    <a:schemeClr val="tx1"/>
                  </a:solidFill>
                  <a:latin typeface="Times New Roman" panose="02020603050405020304" pitchFamily="18" charset="0"/>
                </a:defRPr>
              </a:lvl3pPr>
              <a:lvl4pPr marL="1600200" indent="-228600" defTabSz="661988">
                <a:spcBef>
                  <a:spcPct val="20000"/>
                </a:spcBef>
                <a:buChar char="–"/>
                <a:defRPr sz="2000">
                  <a:solidFill>
                    <a:schemeClr val="tx1"/>
                  </a:solidFill>
                  <a:latin typeface="Times New Roman" panose="02020603050405020304" pitchFamily="18" charset="0"/>
                </a:defRPr>
              </a:lvl4pPr>
              <a:lvl5pPr marL="2057400" indent="-228600" defTabSz="661988">
                <a:spcBef>
                  <a:spcPct val="20000"/>
                </a:spcBef>
                <a:buChar char="»"/>
                <a:defRPr sz="2000">
                  <a:solidFill>
                    <a:schemeClr val="tx1"/>
                  </a:solidFill>
                  <a:latin typeface="Times New Roman" panose="02020603050405020304" pitchFamily="18" charset="0"/>
                </a:defRPr>
              </a:lvl5pPr>
              <a:lvl6pPr marL="25146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GB" altLang="en-US" sz="1800" b="1">
                <a:solidFill>
                  <a:srgbClr val="000000"/>
                </a:solidFill>
                <a:latin typeface="Arial" panose="020B0604020202020204" pitchFamily="34" charset="0"/>
              </a:endParaRPr>
            </a:p>
          </p:txBody>
        </p:sp>
      </p:grpSp>
      <p:sp>
        <p:nvSpPr>
          <p:cNvPr id="153612" name="Rectangle 1040"/>
          <p:cNvSpPr>
            <a:spLocks noChangeArrowheads="1"/>
          </p:cNvSpPr>
          <p:nvPr/>
        </p:nvSpPr>
        <p:spPr bwMode="auto">
          <a:xfrm>
            <a:off x="7575552" y="5297497"/>
            <a:ext cx="105157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1988">
              <a:spcBef>
                <a:spcPct val="20000"/>
              </a:spcBef>
              <a:buChar char="•"/>
              <a:defRPr sz="3200">
                <a:solidFill>
                  <a:schemeClr val="tx1"/>
                </a:solidFill>
                <a:latin typeface="Times New Roman" panose="02020603050405020304" pitchFamily="18" charset="0"/>
              </a:defRPr>
            </a:lvl1pPr>
            <a:lvl2pPr marL="742950" indent="-285750" defTabSz="661988">
              <a:spcBef>
                <a:spcPct val="20000"/>
              </a:spcBef>
              <a:buChar char="–"/>
              <a:defRPr sz="2800">
                <a:solidFill>
                  <a:schemeClr val="tx1"/>
                </a:solidFill>
                <a:latin typeface="Times New Roman" panose="02020603050405020304" pitchFamily="18" charset="0"/>
              </a:defRPr>
            </a:lvl2pPr>
            <a:lvl3pPr marL="1143000" indent="-228600" defTabSz="661988">
              <a:spcBef>
                <a:spcPct val="20000"/>
              </a:spcBef>
              <a:buChar char="•"/>
              <a:defRPr sz="2400">
                <a:solidFill>
                  <a:schemeClr val="tx1"/>
                </a:solidFill>
                <a:latin typeface="Times New Roman" panose="02020603050405020304" pitchFamily="18" charset="0"/>
              </a:defRPr>
            </a:lvl3pPr>
            <a:lvl4pPr marL="1600200" indent="-228600" defTabSz="661988">
              <a:spcBef>
                <a:spcPct val="20000"/>
              </a:spcBef>
              <a:buChar char="–"/>
              <a:defRPr sz="2000">
                <a:solidFill>
                  <a:schemeClr val="tx1"/>
                </a:solidFill>
                <a:latin typeface="Times New Roman" panose="02020603050405020304" pitchFamily="18" charset="0"/>
              </a:defRPr>
            </a:lvl4pPr>
            <a:lvl5pPr marL="2057400" indent="-228600" defTabSz="661988">
              <a:spcBef>
                <a:spcPct val="20000"/>
              </a:spcBef>
              <a:buChar char="»"/>
              <a:defRPr sz="2000">
                <a:solidFill>
                  <a:schemeClr val="tx1"/>
                </a:solidFill>
                <a:latin typeface="Times New Roman" panose="02020603050405020304" pitchFamily="18" charset="0"/>
              </a:defRPr>
            </a:lvl5pPr>
            <a:lvl6pPr marL="25146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Domanda</a:t>
            </a:r>
          </a:p>
        </p:txBody>
      </p:sp>
      <p:grpSp>
        <p:nvGrpSpPr>
          <p:cNvPr id="153613" name="Group 1041"/>
          <p:cNvGrpSpPr>
            <a:grpSpLocks/>
          </p:cNvGrpSpPr>
          <p:nvPr/>
        </p:nvGrpSpPr>
        <p:grpSpPr bwMode="auto">
          <a:xfrm>
            <a:off x="5878520" y="5049828"/>
            <a:ext cx="26987" cy="458788"/>
            <a:chOff x="2743" y="3181"/>
            <a:chExt cx="17" cy="289"/>
          </a:xfrm>
        </p:grpSpPr>
        <p:sp>
          <p:nvSpPr>
            <p:cNvPr id="153629" name="Rectangle 1042"/>
            <p:cNvSpPr>
              <a:spLocks noChangeArrowheads="1"/>
            </p:cNvSpPr>
            <p:nvPr/>
          </p:nvSpPr>
          <p:spPr bwMode="auto">
            <a:xfrm>
              <a:off x="2743" y="3181"/>
              <a:ext cx="0"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1988">
                <a:spcBef>
                  <a:spcPct val="20000"/>
                </a:spcBef>
                <a:buChar char="•"/>
                <a:defRPr sz="3200">
                  <a:solidFill>
                    <a:schemeClr val="tx1"/>
                  </a:solidFill>
                  <a:latin typeface="Times New Roman" panose="02020603050405020304" pitchFamily="18" charset="0"/>
                </a:defRPr>
              </a:lvl1pPr>
              <a:lvl2pPr marL="742950" indent="-285750" defTabSz="661988">
                <a:spcBef>
                  <a:spcPct val="20000"/>
                </a:spcBef>
                <a:buChar char="–"/>
                <a:defRPr sz="2800">
                  <a:solidFill>
                    <a:schemeClr val="tx1"/>
                  </a:solidFill>
                  <a:latin typeface="Times New Roman" panose="02020603050405020304" pitchFamily="18" charset="0"/>
                </a:defRPr>
              </a:lvl2pPr>
              <a:lvl3pPr marL="1143000" indent="-228600" defTabSz="661988">
                <a:spcBef>
                  <a:spcPct val="20000"/>
                </a:spcBef>
                <a:buChar char="•"/>
                <a:defRPr sz="2400">
                  <a:solidFill>
                    <a:schemeClr val="tx1"/>
                  </a:solidFill>
                  <a:latin typeface="Times New Roman" panose="02020603050405020304" pitchFamily="18" charset="0"/>
                </a:defRPr>
              </a:lvl3pPr>
              <a:lvl4pPr marL="1600200" indent="-228600" defTabSz="661988">
                <a:spcBef>
                  <a:spcPct val="20000"/>
                </a:spcBef>
                <a:buChar char="–"/>
                <a:defRPr sz="2000">
                  <a:solidFill>
                    <a:schemeClr val="tx1"/>
                  </a:solidFill>
                  <a:latin typeface="Times New Roman" panose="02020603050405020304" pitchFamily="18" charset="0"/>
                </a:defRPr>
              </a:lvl4pPr>
              <a:lvl5pPr marL="2057400" indent="-228600" defTabSz="661988">
                <a:spcBef>
                  <a:spcPct val="20000"/>
                </a:spcBef>
                <a:buChar char="»"/>
                <a:defRPr sz="2000">
                  <a:solidFill>
                    <a:schemeClr val="tx1"/>
                  </a:solidFill>
                  <a:latin typeface="Times New Roman" panose="02020603050405020304" pitchFamily="18" charset="0"/>
                </a:defRPr>
              </a:lvl5pPr>
              <a:lvl6pPr marL="25146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GB" altLang="en-US" sz="1800" b="1">
                <a:solidFill>
                  <a:srgbClr val="000000"/>
                </a:solidFill>
                <a:latin typeface="Arial" panose="020B0604020202020204" pitchFamily="34" charset="0"/>
              </a:endParaRPr>
            </a:p>
          </p:txBody>
        </p:sp>
        <p:sp>
          <p:nvSpPr>
            <p:cNvPr id="153630" name="Rectangle 1043"/>
            <p:cNvSpPr>
              <a:spLocks noChangeArrowheads="1"/>
            </p:cNvSpPr>
            <p:nvPr/>
          </p:nvSpPr>
          <p:spPr bwMode="auto">
            <a:xfrm>
              <a:off x="2760" y="3296"/>
              <a:ext cx="0"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1988">
                <a:spcBef>
                  <a:spcPct val="20000"/>
                </a:spcBef>
                <a:buChar char="•"/>
                <a:defRPr sz="3200">
                  <a:solidFill>
                    <a:schemeClr val="tx1"/>
                  </a:solidFill>
                  <a:latin typeface="Times New Roman" panose="02020603050405020304" pitchFamily="18" charset="0"/>
                </a:defRPr>
              </a:lvl1pPr>
              <a:lvl2pPr marL="742950" indent="-285750" defTabSz="661988">
                <a:spcBef>
                  <a:spcPct val="20000"/>
                </a:spcBef>
                <a:buChar char="–"/>
                <a:defRPr sz="2800">
                  <a:solidFill>
                    <a:schemeClr val="tx1"/>
                  </a:solidFill>
                  <a:latin typeface="Times New Roman" panose="02020603050405020304" pitchFamily="18" charset="0"/>
                </a:defRPr>
              </a:lvl2pPr>
              <a:lvl3pPr marL="1143000" indent="-228600" defTabSz="661988">
                <a:spcBef>
                  <a:spcPct val="20000"/>
                </a:spcBef>
                <a:buChar char="•"/>
                <a:defRPr sz="2400">
                  <a:solidFill>
                    <a:schemeClr val="tx1"/>
                  </a:solidFill>
                  <a:latin typeface="Times New Roman" panose="02020603050405020304" pitchFamily="18" charset="0"/>
                </a:defRPr>
              </a:lvl3pPr>
              <a:lvl4pPr marL="1600200" indent="-228600" defTabSz="661988">
                <a:spcBef>
                  <a:spcPct val="20000"/>
                </a:spcBef>
                <a:buChar char="–"/>
                <a:defRPr sz="2000">
                  <a:solidFill>
                    <a:schemeClr val="tx1"/>
                  </a:solidFill>
                  <a:latin typeface="Times New Roman" panose="02020603050405020304" pitchFamily="18" charset="0"/>
                </a:defRPr>
              </a:lvl4pPr>
              <a:lvl5pPr marL="2057400" indent="-228600" defTabSz="661988">
                <a:spcBef>
                  <a:spcPct val="20000"/>
                </a:spcBef>
                <a:buChar char="»"/>
                <a:defRPr sz="2000">
                  <a:solidFill>
                    <a:schemeClr val="tx1"/>
                  </a:solidFill>
                  <a:latin typeface="Times New Roman" panose="02020603050405020304" pitchFamily="18" charset="0"/>
                </a:defRPr>
              </a:lvl5pPr>
              <a:lvl6pPr marL="25146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GB" altLang="en-US" sz="1800" b="1">
                <a:solidFill>
                  <a:srgbClr val="000000"/>
                </a:solidFill>
                <a:latin typeface="Arial" panose="020B0604020202020204" pitchFamily="34" charset="0"/>
              </a:endParaRPr>
            </a:p>
          </p:txBody>
        </p:sp>
      </p:grpSp>
      <p:sp>
        <p:nvSpPr>
          <p:cNvPr id="153614" name="Rectangle 1044"/>
          <p:cNvSpPr>
            <a:spLocks noChangeArrowheads="1"/>
          </p:cNvSpPr>
          <p:nvPr/>
        </p:nvSpPr>
        <p:spPr bwMode="auto">
          <a:xfrm>
            <a:off x="7658103" y="1920881"/>
            <a:ext cx="35907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1988">
              <a:spcBef>
                <a:spcPct val="20000"/>
              </a:spcBef>
              <a:buChar char="•"/>
              <a:defRPr sz="3200">
                <a:solidFill>
                  <a:schemeClr val="tx1"/>
                </a:solidFill>
                <a:latin typeface="Times New Roman" panose="02020603050405020304" pitchFamily="18" charset="0"/>
              </a:defRPr>
            </a:lvl1pPr>
            <a:lvl2pPr marL="742950" indent="-285750" defTabSz="661988">
              <a:spcBef>
                <a:spcPct val="20000"/>
              </a:spcBef>
              <a:buChar char="–"/>
              <a:defRPr sz="2800">
                <a:solidFill>
                  <a:schemeClr val="tx1"/>
                </a:solidFill>
                <a:latin typeface="Times New Roman" panose="02020603050405020304" pitchFamily="18" charset="0"/>
              </a:defRPr>
            </a:lvl2pPr>
            <a:lvl3pPr marL="1143000" indent="-228600" defTabSz="661988">
              <a:spcBef>
                <a:spcPct val="20000"/>
              </a:spcBef>
              <a:buChar char="•"/>
              <a:defRPr sz="2400">
                <a:solidFill>
                  <a:schemeClr val="tx1"/>
                </a:solidFill>
                <a:latin typeface="Times New Roman" panose="02020603050405020304" pitchFamily="18" charset="0"/>
              </a:defRPr>
            </a:lvl3pPr>
            <a:lvl4pPr marL="1600200" indent="-228600" defTabSz="661988">
              <a:spcBef>
                <a:spcPct val="20000"/>
              </a:spcBef>
              <a:buChar char="–"/>
              <a:defRPr sz="2000">
                <a:solidFill>
                  <a:schemeClr val="tx1"/>
                </a:solidFill>
                <a:latin typeface="Times New Roman" panose="02020603050405020304" pitchFamily="18" charset="0"/>
              </a:defRPr>
            </a:lvl4pPr>
            <a:lvl5pPr marL="2057400" indent="-228600" defTabSz="661988">
              <a:spcBef>
                <a:spcPct val="20000"/>
              </a:spcBef>
              <a:buChar char="»"/>
              <a:defRPr sz="2000">
                <a:solidFill>
                  <a:schemeClr val="tx1"/>
                </a:solidFill>
                <a:latin typeface="Times New Roman" panose="02020603050405020304" pitchFamily="18" charset="0"/>
              </a:defRPr>
            </a:lvl5pPr>
            <a:lvl6pPr marL="25146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CM</a:t>
            </a:r>
          </a:p>
        </p:txBody>
      </p:sp>
      <p:sp>
        <p:nvSpPr>
          <p:cNvPr id="153615" name="Line 1045"/>
          <p:cNvSpPr>
            <a:spLocks noChangeShapeType="1"/>
          </p:cNvSpPr>
          <p:nvPr/>
        </p:nvSpPr>
        <p:spPr bwMode="auto">
          <a:xfrm flipH="1" flipV="1">
            <a:off x="4919672" y="3060702"/>
            <a:ext cx="33337" cy="2806700"/>
          </a:xfrm>
          <a:prstGeom prst="line">
            <a:avLst/>
          </a:prstGeom>
          <a:noFill/>
          <a:ln w="127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53616" name="Line 1046"/>
          <p:cNvSpPr>
            <a:spLocks noChangeShapeType="1"/>
          </p:cNvSpPr>
          <p:nvPr/>
        </p:nvSpPr>
        <p:spPr bwMode="auto">
          <a:xfrm flipH="1">
            <a:off x="3506795" y="3065469"/>
            <a:ext cx="1417637" cy="1587"/>
          </a:xfrm>
          <a:prstGeom prst="line">
            <a:avLst/>
          </a:prstGeom>
          <a:noFill/>
          <a:ln w="127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336919" name="Line 1047"/>
          <p:cNvSpPr>
            <a:spLocks noChangeShapeType="1"/>
          </p:cNvSpPr>
          <p:nvPr/>
        </p:nvSpPr>
        <p:spPr bwMode="auto">
          <a:xfrm flipV="1">
            <a:off x="5159377" y="2492381"/>
            <a:ext cx="388939" cy="1173163"/>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53618" name="Line 1048"/>
          <p:cNvSpPr>
            <a:spLocks noChangeShapeType="1"/>
          </p:cNvSpPr>
          <p:nvPr/>
        </p:nvSpPr>
        <p:spPr bwMode="auto">
          <a:xfrm>
            <a:off x="3525842" y="1839922"/>
            <a:ext cx="3954463" cy="3544887"/>
          </a:xfrm>
          <a:prstGeom prst="line">
            <a:avLst/>
          </a:prstGeom>
          <a:noFill/>
          <a:ln w="28575">
            <a:solidFill>
              <a:srgbClr val="40A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53619" name="Line 1049"/>
          <p:cNvSpPr>
            <a:spLocks noChangeShapeType="1"/>
          </p:cNvSpPr>
          <p:nvPr/>
        </p:nvSpPr>
        <p:spPr bwMode="auto">
          <a:xfrm>
            <a:off x="3525839" y="1839920"/>
            <a:ext cx="1930400" cy="3470275"/>
          </a:xfrm>
          <a:prstGeom prst="line">
            <a:avLst/>
          </a:prstGeom>
          <a:noFill/>
          <a:ln w="28575">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53620" name="Freeform 1050"/>
          <p:cNvSpPr>
            <a:spLocks/>
          </p:cNvSpPr>
          <p:nvPr/>
        </p:nvSpPr>
        <p:spPr bwMode="auto">
          <a:xfrm>
            <a:off x="3505207" y="1371600"/>
            <a:ext cx="6137275" cy="4546600"/>
          </a:xfrm>
          <a:custGeom>
            <a:avLst/>
            <a:gdLst>
              <a:gd name="T0" fmla="*/ 0 w 3866"/>
              <a:gd name="T1" fmla="*/ 0 h 2864"/>
              <a:gd name="T2" fmla="*/ 0 w 3866"/>
              <a:gd name="T3" fmla="*/ 2147483646 h 2864"/>
              <a:gd name="T4" fmla="*/ 2147483646 w 3866"/>
              <a:gd name="T5" fmla="*/ 2147483646 h 2864"/>
              <a:gd name="T6" fmla="*/ 0 60000 65536"/>
              <a:gd name="T7" fmla="*/ 0 60000 65536"/>
              <a:gd name="T8" fmla="*/ 0 60000 65536"/>
            </a:gdLst>
            <a:ahLst/>
            <a:cxnLst>
              <a:cxn ang="T6">
                <a:pos x="T0" y="T1"/>
              </a:cxn>
              <a:cxn ang="T7">
                <a:pos x="T2" y="T3"/>
              </a:cxn>
              <a:cxn ang="T8">
                <a:pos x="T4" y="T5"/>
              </a:cxn>
            </a:cxnLst>
            <a:rect l="0" t="0" r="r" b="b"/>
            <a:pathLst>
              <a:path w="3866" h="2864">
                <a:moveTo>
                  <a:pt x="0" y="0"/>
                </a:moveTo>
                <a:lnTo>
                  <a:pt x="0" y="2863"/>
                </a:lnTo>
                <a:lnTo>
                  <a:pt x="3865" y="2863"/>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53621" name="Freeform 1051"/>
          <p:cNvSpPr>
            <a:spLocks/>
          </p:cNvSpPr>
          <p:nvPr/>
        </p:nvSpPr>
        <p:spPr bwMode="auto">
          <a:xfrm>
            <a:off x="5592769" y="3683000"/>
            <a:ext cx="103187" cy="127000"/>
          </a:xfrm>
          <a:custGeom>
            <a:avLst/>
            <a:gdLst>
              <a:gd name="T0" fmla="*/ 63002807 w 65"/>
              <a:gd name="T1" fmla="*/ 199093138 h 80"/>
              <a:gd name="T2" fmla="*/ 128526552 w 65"/>
              <a:gd name="T3" fmla="*/ 199093138 h 80"/>
              <a:gd name="T4" fmla="*/ 161289218 w 65"/>
              <a:gd name="T5" fmla="*/ 161290000 h 80"/>
              <a:gd name="T6" fmla="*/ 161289218 w 65"/>
              <a:gd name="T7" fmla="*/ 118448138 h 80"/>
              <a:gd name="T8" fmla="*/ 161289218 w 65"/>
              <a:gd name="T9" fmla="*/ 37803138 h 80"/>
              <a:gd name="T10" fmla="*/ 128526552 w 65"/>
              <a:gd name="T11" fmla="*/ 0 h 80"/>
              <a:gd name="T12" fmla="*/ 63002807 w 65"/>
              <a:gd name="T13" fmla="*/ 0 h 80"/>
              <a:gd name="T14" fmla="*/ 32761079 w 65"/>
              <a:gd name="T15" fmla="*/ 0 h 80"/>
              <a:gd name="T16" fmla="*/ 0 w 65"/>
              <a:gd name="T17" fmla="*/ 37803138 h 80"/>
              <a:gd name="T18" fmla="*/ 0 w 65"/>
              <a:gd name="T19" fmla="*/ 118448138 h 80"/>
              <a:gd name="T20" fmla="*/ 0 w 65"/>
              <a:gd name="T21" fmla="*/ 161290000 h 80"/>
              <a:gd name="T22" fmla="*/ 32761079 w 65"/>
              <a:gd name="T23" fmla="*/ 199093138 h 80"/>
              <a:gd name="T24" fmla="*/ 63002807 w 65"/>
              <a:gd name="T25" fmla="*/ 199093138 h 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5" h="80">
                <a:moveTo>
                  <a:pt x="25" y="79"/>
                </a:moveTo>
                <a:lnTo>
                  <a:pt x="51" y="79"/>
                </a:lnTo>
                <a:lnTo>
                  <a:pt x="64" y="64"/>
                </a:lnTo>
                <a:lnTo>
                  <a:pt x="64" y="47"/>
                </a:lnTo>
                <a:lnTo>
                  <a:pt x="64" y="15"/>
                </a:lnTo>
                <a:lnTo>
                  <a:pt x="51" y="0"/>
                </a:lnTo>
                <a:lnTo>
                  <a:pt x="25" y="0"/>
                </a:lnTo>
                <a:lnTo>
                  <a:pt x="13" y="0"/>
                </a:lnTo>
                <a:lnTo>
                  <a:pt x="0" y="15"/>
                </a:lnTo>
                <a:lnTo>
                  <a:pt x="0" y="47"/>
                </a:lnTo>
                <a:lnTo>
                  <a:pt x="0" y="64"/>
                </a:lnTo>
                <a:lnTo>
                  <a:pt x="13" y="79"/>
                </a:lnTo>
                <a:lnTo>
                  <a:pt x="25" y="7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53622" name="Freeform 1052"/>
          <p:cNvSpPr>
            <a:spLocks/>
          </p:cNvSpPr>
          <p:nvPr/>
        </p:nvSpPr>
        <p:spPr bwMode="auto">
          <a:xfrm>
            <a:off x="4856172" y="4279907"/>
            <a:ext cx="123825" cy="125413"/>
          </a:xfrm>
          <a:custGeom>
            <a:avLst/>
            <a:gdLst>
              <a:gd name="T0" fmla="*/ 95765938 w 78"/>
              <a:gd name="T1" fmla="*/ 196572971 h 79"/>
              <a:gd name="T2" fmla="*/ 131048125 w 78"/>
              <a:gd name="T3" fmla="*/ 196572971 h 79"/>
              <a:gd name="T4" fmla="*/ 161290000 w 78"/>
              <a:gd name="T5" fmla="*/ 158771270 h 79"/>
              <a:gd name="T6" fmla="*/ 194052825 w 78"/>
              <a:gd name="T7" fmla="*/ 78125949 h 79"/>
              <a:gd name="T8" fmla="*/ 161290000 w 78"/>
              <a:gd name="T9" fmla="*/ 37803288 h 79"/>
              <a:gd name="T10" fmla="*/ 131048125 w 78"/>
              <a:gd name="T11" fmla="*/ 0 h 79"/>
              <a:gd name="T12" fmla="*/ 95765938 w 78"/>
              <a:gd name="T13" fmla="*/ 0 h 79"/>
              <a:gd name="T14" fmla="*/ 32762825 w 78"/>
              <a:gd name="T15" fmla="*/ 0 h 79"/>
              <a:gd name="T16" fmla="*/ 0 w 78"/>
              <a:gd name="T17" fmla="*/ 37803288 h 79"/>
              <a:gd name="T18" fmla="*/ 0 w 78"/>
              <a:gd name="T19" fmla="*/ 78125949 h 79"/>
              <a:gd name="T20" fmla="*/ 0 w 78"/>
              <a:gd name="T21" fmla="*/ 158771270 h 79"/>
              <a:gd name="T22" fmla="*/ 32762825 w 78"/>
              <a:gd name="T23" fmla="*/ 196572971 h 79"/>
              <a:gd name="T24" fmla="*/ 95765938 w 78"/>
              <a:gd name="T25" fmla="*/ 196572971 h 7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8" h="79">
                <a:moveTo>
                  <a:pt x="38" y="78"/>
                </a:moveTo>
                <a:lnTo>
                  <a:pt x="52" y="78"/>
                </a:lnTo>
                <a:lnTo>
                  <a:pt x="64" y="63"/>
                </a:lnTo>
                <a:lnTo>
                  <a:pt x="77" y="31"/>
                </a:lnTo>
                <a:lnTo>
                  <a:pt x="64" y="15"/>
                </a:lnTo>
                <a:lnTo>
                  <a:pt x="52" y="0"/>
                </a:lnTo>
                <a:lnTo>
                  <a:pt x="38" y="0"/>
                </a:lnTo>
                <a:lnTo>
                  <a:pt x="13" y="0"/>
                </a:lnTo>
                <a:lnTo>
                  <a:pt x="0" y="15"/>
                </a:lnTo>
                <a:lnTo>
                  <a:pt x="0" y="31"/>
                </a:lnTo>
                <a:lnTo>
                  <a:pt x="0" y="63"/>
                </a:lnTo>
                <a:lnTo>
                  <a:pt x="13" y="78"/>
                </a:lnTo>
                <a:lnTo>
                  <a:pt x="38" y="7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53623" name="Freeform 1053"/>
          <p:cNvSpPr>
            <a:spLocks/>
          </p:cNvSpPr>
          <p:nvPr/>
        </p:nvSpPr>
        <p:spPr bwMode="auto">
          <a:xfrm>
            <a:off x="4856172" y="3013082"/>
            <a:ext cx="123825" cy="125413"/>
          </a:xfrm>
          <a:custGeom>
            <a:avLst/>
            <a:gdLst>
              <a:gd name="T0" fmla="*/ 95765938 w 78"/>
              <a:gd name="T1" fmla="*/ 196572971 h 79"/>
              <a:gd name="T2" fmla="*/ 131048125 w 78"/>
              <a:gd name="T3" fmla="*/ 196572971 h 79"/>
              <a:gd name="T4" fmla="*/ 161290000 w 78"/>
              <a:gd name="T5" fmla="*/ 158771270 h 79"/>
              <a:gd name="T6" fmla="*/ 194052825 w 78"/>
              <a:gd name="T7" fmla="*/ 78125949 h 79"/>
              <a:gd name="T8" fmla="*/ 161290000 w 78"/>
              <a:gd name="T9" fmla="*/ 37803288 h 79"/>
              <a:gd name="T10" fmla="*/ 131048125 w 78"/>
              <a:gd name="T11" fmla="*/ 0 h 79"/>
              <a:gd name="T12" fmla="*/ 95765938 w 78"/>
              <a:gd name="T13" fmla="*/ 0 h 79"/>
              <a:gd name="T14" fmla="*/ 32762825 w 78"/>
              <a:gd name="T15" fmla="*/ 0 h 79"/>
              <a:gd name="T16" fmla="*/ 0 w 78"/>
              <a:gd name="T17" fmla="*/ 37803288 h 79"/>
              <a:gd name="T18" fmla="*/ 0 w 78"/>
              <a:gd name="T19" fmla="*/ 78125949 h 79"/>
              <a:gd name="T20" fmla="*/ 0 w 78"/>
              <a:gd name="T21" fmla="*/ 158771270 h 79"/>
              <a:gd name="T22" fmla="*/ 32762825 w 78"/>
              <a:gd name="T23" fmla="*/ 196572971 h 79"/>
              <a:gd name="T24" fmla="*/ 95765938 w 78"/>
              <a:gd name="T25" fmla="*/ 196572971 h 7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8" h="79">
                <a:moveTo>
                  <a:pt x="38" y="78"/>
                </a:moveTo>
                <a:lnTo>
                  <a:pt x="52" y="78"/>
                </a:lnTo>
                <a:lnTo>
                  <a:pt x="64" y="63"/>
                </a:lnTo>
                <a:lnTo>
                  <a:pt x="77" y="31"/>
                </a:lnTo>
                <a:lnTo>
                  <a:pt x="64" y="15"/>
                </a:lnTo>
                <a:lnTo>
                  <a:pt x="52" y="0"/>
                </a:lnTo>
                <a:lnTo>
                  <a:pt x="38" y="0"/>
                </a:lnTo>
                <a:lnTo>
                  <a:pt x="13" y="0"/>
                </a:lnTo>
                <a:lnTo>
                  <a:pt x="0" y="15"/>
                </a:lnTo>
                <a:lnTo>
                  <a:pt x="0" y="31"/>
                </a:lnTo>
                <a:lnTo>
                  <a:pt x="0" y="63"/>
                </a:lnTo>
                <a:lnTo>
                  <a:pt x="13" y="78"/>
                </a:lnTo>
                <a:lnTo>
                  <a:pt x="38" y="7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53624" name="Rectangle 1054"/>
          <p:cNvSpPr>
            <a:spLocks noChangeArrowheads="1"/>
          </p:cNvSpPr>
          <p:nvPr/>
        </p:nvSpPr>
        <p:spPr bwMode="auto">
          <a:xfrm>
            <a:off x="2895605" y="1371605"/>
            <a:ext cx="74379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1988">
              <a:spcBef>
                <a:spcPct val="20000"/>
              </a:spcBef>
              <a:buChar char="•"/>
              <a:defRPr sz="3200">
                <a:solidFill>
                  <a:schemeClr val="tx1"/>
                </a:solidFill>
                <a:latin typeface="Times New Roman" panose="02020603050405020304" pitchFamily="18" charset="0"/>
              </a:defRPr>
            </a:lvl1pPr>
            <a:lvl2pPr marL="742950" indent="-285750" defTabSz="661988">
              <a:spcBef>
                <a:spcPct val="20000"/>
              </a:spcBef>
              <a:buChar char="–"/>
              <a:defRPr sz="2800">
                <a:solidFill>
                  <a:schemeClr val="tx1"/>
                </a:solidFill>
                <a:latin typeface="Times New Roman" panose="02020603050405020304" pitchFamily="18" charset="0"/>
              </a:defRPr>
            </a:lvl2pPr>
            <a:lvl3pPr marL="1143000" indent="-228600" defTabSz="661988">
              <a:spcBef>
                <a:spcPct val="20000"/>
              </a:spcBef>
              <a:buChar char="•"/>
              <a:defRPr sz="2400">
                <a:solidFill>
                  <a:schemeClr val="tx1"/>
                </a:solidFill>
                <a:latin typeface="Times New Roman" panose="02020603050405020304" pitchFamily="18" charset="0"/>
              </a:defRPr>
            </a:lvl3pPr>
            <a:lvl4pPr marL="1600200" indent="-228600" defTabSz="661988">
              <a:spcBef>
                <a:spcPct val="20000"/>
              </a:spcBef>
              <a:buChar char="–"/>
              <a:defRPr sz="2000">
                <a:solidFill>
                  <a:schemeClr val="tx1"/>
                </a:solidFill>
                <a:latin typeface="Times New Roman" panose="02020603050405020304" pitchFamily="18" charset="0"/>
              </a:defRPr>
            </a:lvl4pPr>
            <a:lvl5pPr marL="2057400" indent="-228600" defTabSz="661988">
              <a:spcBef>
                <a:spcPct val="20000"/>
              </a:spcBef>
              <a:buChar char="»"/>
              <a:defRPr sz="2000">
                <a:solidFill>
                  <a:schemeClr val="tx1"/>
                </a:solidFill>
                <a:latin typeface="Times New Roman" panose="02020603050405020304" pitchFamily="18" charset="0"/>
              </a:defRPr>
            </a:lvl5pPr>
            <a:lvl6pPr marL="25146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Prezzo</a:t>
            </a:r>
          </a:p>
        </p:txBody>
      </p:sp>
      <p:sp>
        <p:nvSpPr>
          <p:cNvPr id="153625" name="Rectangle 1055"/>
          <p:cNvSpPr>
            <a:spLocks noChangeArrowheads="1"/>
          </p:cNvSpPr>
          <p:nvPr/>
        </p:nvSpPr>
        <p:spPr bwMode="auto">
          <a:xfrm>
            <a:off x="5105404" y="4572003"/>
            <a:ext cx="54373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RM</a:t>
            </a:r>
          </a:p>
        </p:txBody>
      </p:sp>
      <p:sp>
        <p:nvSpPr>
          <p:cNvPr id="153626" name="Text Box 1056"/>
          <p:cNvSpPr txBox="1">
            <a:spLocks noChangeArrowheads="1"/>
          </p:cNvSpPr>
          <p:nvPr/>
        </p:nvSpPr>
        <p:spPr bwMode="auto">
          <a:xfrm>
            <a:off x="4800603" y="2667004"/>
            <a:ext cx="41229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2000">
                <a:solidFill>
                  <a:srgbClr val="000000"/>
                </a:solidFill>
              </a:rPr>
              <a:t>M</a:t>
            </a:r>
          </a:p>
        </p:txBody>
      </p:sp>
      <p:sp>
        <p:nvSpPr>
          <p:cNvPr id="153627" name="Text Box 1057"/>
          <p:cNvSpPr txBox="1">
            <a:spLocks noChangeArrowheads="1"/>
          </p:cNvSpPr>
          <p:nvPr/>
        </p:nvSpPr>
        <p:spPr bwMode="auto">
          <a:xfrm>
            <a:off x="4495809" y="4114804"/>
            <a:ext cx="40957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2000">
                <a:solidFill>
                  <a:srgbClr val="000000"/>
                </a:solidFill>
              </a:rPr>
              <a:t>E</a:t>
            </a:r>
          </a:p>
        </p:txBody>
      </p:sp>
      <p:sp>
        <p:nvSpPr>
          <p:cNvPr id="153628" name="Text Box 1058"/>
          <p:cNvSpPr txBox="1">
            <a:spLocks noChangeArrowheads="1"/>
          </p:cNvSpPr>
          <p:nvPr/>
        </p:nvSpPr>
        <p:spPr bwMode="auto">
          <a:xfrm>
            <a:off x="5638803" y="3505204"/>
            <a:ext cx="3561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2000">
                <a:solidFill>
                  <a:srgbClr val="000000"/>
                </a:solidFill>
              </a:rPr>
              <a:t>C</a:t>
            </a:r>
          </a:p>
        </p:txBody>
      </p:sp>
    </p:spTree>
    <p:extLst>
      <p:ext uri="{BB962C8B-B14F-4D97-AF65-F5344CB8AC3E}">
        <p14:creationId xmlns:p14="http://schemas.microsoft.com/office/powerpoint/2010/main" val="208988051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36909"/>
                                        </p:tgtEl>
                                        <p:attrNameLst>
                                          <p:attrName>style.visibility</p:attrName>
                                        </p:attrNameLst>
                                      </p:cBhvr>
                                      <p:to>
                                        <p:strVal val="visible"/>
                                      </p:to>
                                    </p:set>
                                    <p:animEffect transition="in" filter="checkerboard(across)">
                                      <p:cBhvr>
                                        <p:cTn id="7" dur="500"/>
                                        <p:tgtEl>
                                          <p:spTgt spid="336909"/>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36919"/>
                                        </p:tgtEl>
                                        <p:attrNameLst>
                                          <p:attrName>style.visibility</p:attrName>
                                        </p:attrNameLst>
                                      </p:cBhvr>
                                      <p:to>
                                        <p:strVal val="visible"/>
                                      </p:to>
                                    </p:set>
                                    <p:animEffect transition="in" filter="checkerboard(across)">
                                      <p:cBhvr>
                                        <p:cTn id="10" dur="500"/>
                                        <p:tgtEl>
                                          <p:spTgt spid="336919"/>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36899"/>
                                        </p:tgtEl>
                                        <p:attrNameLst>
                                          <p:attrName>style.visibility</p:attrName>
                                        </p:attrNameLst>
                                      </p:cBhvr>
                                      <p:to>
                                        <p:strVal val="visible"/>
                                      </p:to>
                                    </p:set>
                                    <p:animEffect transition="in" filter="checkerboard(across)">
                                      <p:cBhvr>
                                        <p:cTn id="13" dur="500"/>
                                        <p:tgtEl>
                                          <p:spTgt spid="3368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6899" grpId="0" animBg="1"/>
      <p:bldP spid="336919"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5650"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55651"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55652"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55653"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55654" name="Rectangle 6"/>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55655" name="Rectangle 7"/>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55656" name="Rectangle 8"/>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55657" name="Rectangle 9"/>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55658" name="Rectangle 10"/>
          <p:cNvSpPr>
            <a:spLocks noGrp="1" noChangeArrowheads="1"/>
          </p:cNvSpPr>
          <p:nvPr>
            <p:ph type="title"/>
          </p:nvPr>
        </p:nvSpPr>
        <p:spPr>
          <a:xfrm>
            <a:off x="1524000" y="144379"/>
            <a:ext cx="9144000" cy="7620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dirty="0"/>
              <a:t>Politiche pubbliche anti-monopolio</a:t>
            </a:r>
          </a:p>
        </p:txBody>
      </p:sp>
      <p:sp>
        <p:nvSpPr>
          <p:cNvPr id="338955" name="Rectangle 11"/>
          <p:cNvSpPr>
            <a:spLocks noGrp="1" noChangeArrowheads="1"/>
          </p:cNvSpPr>
          <p:nvPr>
            <p:ph type="body" idx="1"/>
          </p:nvPr>
        </p:nvSpPr>
        <p:spPr>
          <a:xfrm>
            <a:off x="0" y="906379"/>
            <a:ext cx="12192000" cy="5590675"/>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t" anchorCtr="0" compatLnSpc="1">
            <a:prstTxWarp prst="textNoShape">
              <a:avLst/>
            </a:prstTxWarp>
          </a:bodyPr>
          <a:lstStyle/>
          <a:p>
            <a:pPr marL="533373" indent="-533373" eaLnBrk="1" hangingPunct="1">
              <a:lnSpc>
                <a:spcPct val="80000"/>
              </a:lnSpc>
              <a:spcBef>
                <a:spcPct val="11000"/>
              </a:spcBef>
              <a:tabLst>
                <a:tab pos="333358" algn="l"/>
                <a:tab pos="744501" algn="l"/>
              </a:tabLst>
            </a:pPr>
            <a:r>
              <a:rPr lang="it-IT" altLang="en-US" sz="2600" dirty="0"/>
              <a:t>Il policy-maker può affrontare il problema della perdita di benessere indotta dal monopolio in diversi modi. Può…</a:t>
            </a:r>
          </a:p>
          <a:p>
            <a:pPr marL="533373" indent="-533373" eaLnBrk="1" hangingPunct="1">
              <a:lnSpc>
                <a:spcPct val="80000"/>
              </a:lnSpc>
              <a:spcBef>
                <a:spcPct val="11000"/>
              </a:spcBef>
              <a:buNone/>
              <a:tabLst>
                <a:tab pos="333358" algn="l"/>
                <a:tab pos="744501" algn="l"/>
              </a:tabLst>
            </a:pPr>
            <a:r>
              <a:rPr lang="it-IT" altLang="en-US" sz="2600" dirty="0">
                <a:solidFill>
                  <a:schemeClr val="accent2"/>
                </a:solidFill>
                <a:latin typeface="Monotype Sorts" pitchFamily="2" charset="2"/>
              </a:rPr>
              <a:t>	</a:t>
            </a:r>
            <a:r>
              <a:rPr lang="it-IT" altLang="en-US" sz="2600" dirty="0"/>
              <a:t> …favorire condizioni di maggiore concorrenza mediante </a:t>
            </a:r>
            <a:r>
              <a:rPr lang="it-IT" altLang="en-US" sz="2600" dirty="0">
                <a:solidFill>
                  <a:srgbClr val="FF0000"/>
                </a:solidFill>
              </a:rPr>
              <a:t>leggi &amp; autorità antitrust</a:t>
            </a:r>
            <a:r>
              <a:rPr lang="it-IT" altLang="en-US" sz="2600" dirty="0"/>
              <a:t>. </a:t>
            </a:r>
          </a:p>
          <a:p>
            <a:pPr marL="1314383" lvl="2" indent="-457178" eaLnBrk="1" hangingPunct="1">
              <a:lnSpc>
                <a:spcPct val="80000"/>
              </a:lnSpc>
              <a:spcBef>
                <a:spcPct val="11000"/>
              </a:spcBef>
              <a:tabLst>
                <a:tab pos="333358" algn="l"/>
                <a:tab pos="744501" algn="l"/>
              </a:tabLst>
            </a:pPr>
            <a:r>
              <a:rPr lang="it-IT" altLang="en-US" sz="2600" dirty="0"/>
              <a:t>P.e. impedendo che la fusione tra due o più imprese crei un nuovo monopolio.</a:t>
            </a:r>
          </a:p>
          <a:p>
            <a:pPr marL="533373" indent="-533373" eaLnBrk="1" hangingPunct="1">
              <a:lnSpc>
                <a:spcPct val="80000"/>
              </a:lnSpc>
              <a:spcBef>
                <a:spcPct val="11000"/>
              </a:spcBef>
              <a:buNone/>
              <a:tabLst>
                <a:tab pos="333358" algn="l"/>
                <a:tab pos="744501" algn="l"/>
              </a:tabLst>
            </a:pPr>
            <a:r>
              <a:rPr lang="it-IT" altLang="en-US" sz="2600" dirty="0">
                <a:solidFill>
                  <a:schemeClr val="tx2"/>
                </a:solidFill>
                <a:latin typeface="Monotype Sorts" pitchFamily="2" charset="2"/>
              </a:rPr>
              <a:t>	</a:t>
            </a:r>
            <a:r>
              <a:rPr lang="it-IT" altLang="en-US" sz="2600" dirty="0">
                <a:solidFill>
                  <a:schemeClr val="accent2"/>
                </a:solidFill>
                <a:latin typeface="Monotype Sorts" pitchFamily="2" charset="2"/>
              </a:rPr>
              <a:t></a:t>
            </a:r>
            <a:r>
              <a:rPr lang="it-IT" altLang="en-US" sz="2600" dirty="0"/>
              <a:t> …imporre un certo comportamento al monopolista, p.e. riguardo al prezzo. E’ la c.d. </a:t>
            </a:r>
            <a:r>
              <a:rPr lang="it-IT" altLang="en-US" sz="2600" dirty="0" err="1">
                <a:solidFill>
                  <a:srgbClr val="FF0000"/>
                </a:solidFill>
              </a:rPr>
              <a:t>regulation</a:t>
            </a:r>
            <a:r>
              <a:rPr lang="it-IT" altLang="en-US" sz="2600" dirty="0"/>
              <a:t>, usata in particolare nel caso dei monopoli naturali.</a:t>
            </a:r>
          </a:p>
          <a:p>
            <a:pPr marL="533373" indent="-533373" eaLnBrk="1" hangingPunct="1">
              <a:lnSpc>
                <a:spcPct val="80000"/>
              </a:lnSpc>
              <a:spcBef>
                <a:spcPct val="11000"/>
              </a:spcBef>
              <a:buNone/>
              <a:tabLst>
                <a:tab pos="333358" algn="l"/>
                <a:tab pos="744501" algn="l"/>
              </a:tabLst>
            </a:pPr>
            <a:r>
              <a:rPr lang="it-IT" altLang="en-US" sz="2600" dirty="0">
                <a:solidFill>
                  <a:schemeClr val="tx2"/>
                </a:solidFill>
                <a:latin typeface="Monotype Sorts" pitchFamily="2" charset="2"/>
              </a:rPr>
              <a:t>	</a:t>
            </a:r>
            <a:r>
              <a:rPr lang="it-IT" altLang="en-US" sz="2600" dirty="0">
                <a:solidFill>
                  <a:schemeClr val="accent2"/>
                </a:solidFill>
                <a:latin typeface="Monotype Sorts" pitchFamily="2" charset="2"/>
              </a:rPr>
              <a:t></a:t>
            </a:r>
            <a:r>
              <a:rPr lang="it-IT" altLang="en-US" sz="2600" dirty="0"/>
              <a:t> … </a:t>
            </a:r>
            <a:r>
              <a:rPr lang="it-IT" altLang="en-US" sz="2600" dirty="0">
                <a:solidFill>
                  <a:srgbClr val="FF0000"/>
                </a:solidFill>
              </a:rPr>
              <a:t>nazionalizzare</a:t>
            </a:r>
            <a:r>
              <a:rPr lang="it-IT" altLang="en-US" sz="2600" dirty="0"/>
              <a:t> i monopoli privati.</a:t>
            </a:r>
          </a:p>
          <a:p>
            <a:pPr marL="1314383" lvl="2" indent="-457178" eaLnBrk="1" hangingPunct="1">
              <a:lnSpc>
                <a:spcPct val="80000"/>
              </a:lnSpc>
              <a:spcBef>
                <a:spcPct val="11000"/>
              </a:spcBef>
              <a:tabLst>
                <a:tab pos="333358" algn="l"/>
                <a:tab pos="744501" algn="l"/>
              </a:tabLst>
            </a:pPr>
            <a:r>
              <a:rPr lang="it-IT" altLang="en-US" sz="2600" dirty="0"/>
              <a:t>Ma il monopolio rimane e la perdita di efficienza nel caso di proprietà pubblica può essere persino maggiore!</a:t>
            </a:r>
          </a:p>
          <a:p>
            <a:pPr marL="533373" indent="-533373" eaLnBrk="1" hangingPunct="1">
              <a:lnSpc>
                <a:spcPct val="80000"/>
              </a:lnSpc>
              <a:spcBef>
                <a:spcPct val="11000"/>
              </a:spcBef>
              <a:buNone/>
              <a:tabLst>
                <a:tab pos="333358" algn="l"/>
                <a:tab pos="744501" algn="l"/>
              </a:tabLst>
            </a:pPr>
            <a:r>
              <a:rPr lang="it-IT" altLang="en-US" sz="2600" dirty="0">
                <a:solidFill>
                  <a:schemeClr val="tx2"/>
                </a:solidFill>
                <a:latin typeface="Monotype Sorts" pitchFamily="2" charset="2"/>
              </a:rPr>
              <a:t>	</a:t>
            </a:r>
            <a:r>
              <a:rPr lang="it-IT" altLang="en-US" sz="2600" dirty="0">
                <a:solidFill>
                  <a:schemeClr val="accent2"/>
                </a:solidFill>
                <a:latin typeface="Monotype Sorts" pitchFamily="2" charset="2"/>
              </a:rPr>
              <a:t></a:t>
            </a:r>
            <a:r>
              <a:rPr lang="it-IT" altLang="en-US" sz="2600" dirty="0"/>
              <a:t> … </a:t>
            </a:r>
            <a:r>
              <a:rPr lang="it-IT" altLang="en-US" sz="2600" dirty="0">
                <a:solidFill>
                  <a:srgbClr val="FF0000"/>
                </a:solidFill>
              </a:rPr>
              <a:t>non fare nulla</a:t>
            </a:r>
            <a:r>
              <a:rPr lang="it-IT" altLang="en-US" sz="2600" dirty="0"/>
              <a:t> </a:t>
            </a:r>
            <a:r>
              <a:rPr lang="it-IT" altLang="en-US" sz="2600" dirty="0">
                <a:sym typeface="Symbol" panose="05050102010706020507" pitchFamily="18" charset="2"/>
              </a:rPr>
              <a:t></a:t>
            </a:r>
            <a:r>
              <a:rPr lang="it-IT" altLang="en-US" sz="2600" dirty="0"/>
              <a:t> approccio della </a:t>
            </a:r>
            <a:r>
              <a:rPr lang="it-IT" altLang="en-US" sz="2600" u="sng" dirty="0"/>
              <a:t>scuola di Chicago</a:t>
            </a:r>
            <a:r>
              <a:rPr lang="it-IT" altLang="en-US" sz="2600" dirty="0"/>
              <a:t>:</a:t>
            </a:r>
          </a:p>
          <a:p>
            <a:pPr marL="1314383" lvl="2" indent="-457178" eaLnBrk="1" hangingPunct="1">
              <a:lnSpc>
                <a:spcPct val="80000"/>
              </a:lnSpc>
              <a:spcBef>
                <a:spcPct val="11000"/>
              </a:spcBef>
              <a:tabLst>
                <a:tab pos="333358" algn="l"/>
                <a:tab pos="744501" algn="l"/>
              </a:tabLst>
            </a:pPr>
            <a:r>
              <a:rPr lang="it-IT" altLang="en-US" sz="2600" dirty="0"/>
              <a:t>A causa di problemi informativi, l’inefficienza causata dall’intervento pubblico nel mercato è maggiore di quella generata dalla presenza di potere di mercato nel settore privato.</a:t>
            </a:r>
          </a:p>
          <a:p>
            <a:pPr marL="1314383" lvl="2" indent="-457178" eaLnBrk="1" hangingPunct="1">
              <a:lnSpc>
                <a:spcPct val="80000"/>
              </a:lnSpc>
              <a:spcBef>
                <a:spcPct val="11000"/>
              </a:spcBef>
              <a:tabLst>
                <a:tab pos="333358" algn="l"/>
                <a:tab pos="744501" algn="l"/>
              </a:tabLst>
            </a:pPr>
            <a:r>
              <a:rPr lang="it-IT" altLang="en-US" sz="2600" dirty="0"/>
              <a:t>Salvo il caso dei monopoli naturali, il mercato elimina </a:t>
            </a:r>
            <a:r>
              <a:rPr lang="it-IT" altLang="en-US" sz="2600" u="sng" dirty="0"/>
              <a:t>da solo</a:t>
            </a:r>
            <a:r>
              <a:rPr lang="it-IT" altLang="en-US" sz="2600" dirty="0"/>
              <a:t> le posizioni di monopolio: non esistono monopoli perpetui!</a:t>
            </a:r>
          </a:p>
        </p:txBody>
      </p:sp>
    </p:spTree>
    <p:extLst>
      <p:ext uri="{BB962C8B-B14F-4D97-AF65-F5344CB8AC3E}">
        <p14:creationId xmlns:p14="http://schemas.microsoft.com/office/powerpoint/2010/main" val="287579236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895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895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338955">
                                            <p:txEl>
                                              <p:pRg st="3" end="3"/>
                                            </p:txEl>
                                          </p:spTgt>
                                        </p:tgtEl>
                                        <p:attrNameLst>
                                          <p:attrName>style.visibility</p:attrName>
                                        </p:attrNameLst>
                                      </p:cBhvr>
                                      <p:to>
                                        <p:strVal val="visible"/>
                                      </p:to>
                                    </p:set>
                                    <p:animEffect transition="in" filter="wipe(left)">
                                      <p:cBhvr>
                                        <p:cTn id="13" dur="500"/>
                                        <p:tgtEl>
                                          <p:spTgt spid="338955">
                                            <p:txEl>
                                              <p:pRg st="3" end="3"/>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38955">
                                            <p:txEl>
                                              <p:pRg st="4" end="4"/>
                                            </p:txEl>
                                          </p:spTgt>
                                        </p:tgtEl>
                                        <p:attrNameLst>
                                          <p:attrName>style.visibility</p:attrName>
                                        </p:attrNameLst>
                                      </p:cBhvr>
                                      <p:to>
                                        <p:strVal val="visible"/>
                                      </p:to>
                                    </p:set>
                                    <p:animEffect transition="in" filter="wipe(left)">
                                      <p:cBhvr>
                                        <p:cTn id="18" dur="500"/>
                                        <p:tgtEl>
                                          <p:spTgt spid="338955">
                                            <p:txEl>
                                              <p:pRg st="4" end="4"/>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38955">
                                            <p:txEl>
                                              <p:pRg st="5" end="5"/>
                                            </p:txEl>
                                          </p:spTgt>
                                        </p:tgtEl>
                                        <p:attrNameLst>
                                          <p:attrName>style.visibility</p:attrName>
                                        </p:attrNameLst>
                                      </p:cBhvr>
                                      <p:to>
                                        <p:strVal val="visible"/>
                                      </p:to>
                                    </p:set>
                                    <p:animEffect transition="in" filter="wipe(left)">
                                      <p:cBhvr>
                                        <p:cTn id="21" dur="500"/>
                                        <p:tgtEl>
                                          <p:spTgt spid="338955">
                                            <p:txEl>
                                              <p:pRg st="5" end="5"/>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38955">
                                            <p:txEl>
                                              <p:pRg st="6" end="6"/>
                                            </p:txEl>
                                          </p:spTgt>
                                        </p:tgtEl>
                                        <p:attrNameLst>
                                          <p:attrName>style.visibility</p:attrName>
                                        </p:attrNameLst>
                                      </p:cBhvr>
                                      <p:to>
                                        <p:strVal val="visible"/>
                                      </p:to>
                                    </p:set>
                                    <p:animEffect transition="in" filter="wipe(left)">
                                      <p:cBhvr>
                                        <p:cTn id="26" dur="500"/>
                                        <p:tgtEl>
                                          <p:spTgt spid="338955">
                                            <p:txEl>
                                              <p:pRg st="6" end="6"/>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338955">
                                            <p:txEl>
                                              <p:pRg st="7" end="7"/>
                                            </p:txEl>
                                          </p:spTgt>
                                        </p:tgtEl>
                                        <p:attrNameLst>
                                          <p:attrName>style.visibility</p:attrName>
                                        </p:attrNameLst>
                                      </p:cBhvr>
                                      <p:to>
                                        <p:strVal val="visible"/>
                                      </p:to>
                                    </p:set>
                                    <p:animEffect transition="in" filter="wipe(left)">
                                      <p:cBhvr>
                                        <p:cTn id="29" dur="500"/>
                                        <p:tgtEl>
                                          <p:spTgt spid="338955">
                                            <p:txEl>
                                              <p:pRg st="7" end="7"/>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338955">
                                            <p:txEl>
                                              <p:pRg st="8" end="8"/>
                                            </p:txEl>
                                          </p:spTgt>
                                        </p:tgtEl>
                                        <p:attrNameLst>
                                          <p:attrName>style.visibility</p:attrName>
                                        </p:attrNameLst>
                                      </p:cBhvr>
                                      <p:to>
                                        <p:strVal val="visible"/>
                                      </p:to>
                                    </p:set>
                                    <p:animEffect transition="in" filter="wipe(left)">
                                      <p:cBhvr>
                                        <p:cTn id="32" dur="500"/>
                                        <p:tgtEl>
                                          <p:spTgt spid="33895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955"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2208213" y="188918"/>
            <a:ext cx="7772400" cy="576263"/>
          </a:xfrm>
        </p:spPr>
        <p:txBody>
          <a:bodyPr/>
          <a:lstStyle/>
          <a:p>
            <a:pPr eaLnBrk="1" hangingPunct="1"/>
            <a:r>
              <a:rPr lang="it-IT" altLang="en-US"/>
              <a:t>Efficienza ed antitrust</a:t>
            </a:r>
          </a:p>
        </p:txBody>
      </p:sp>
      <p:sp>
        <p:nvSpPr>
          <p:cNvPr id="345091" name="Rectangle 3"/>
          <p:cNvSpPr>
            <a:spLocks noGrp="1" noChangeArrowheads="1"/>
          </p:cNvSpPr>
          <p:nvPr>
            <p:ph type="body" idx="1"/>
          </p:nvPr>
        </p:nvSpPr>
        <p:spPr>
          <a:xfrm>
            <a:off x="96253" y="836621"/>
            <a:ext cx="11916075" cy="5766311"/>
          </a:xfrm>
        </p:spPr>
        <p:txBody>
          <a:bodyPr/>
          <a:lstStyle/>
          <a:p>
            <a:pPr eaLnBrk="1" hangingPunct="1">
              <a:lnSpc>
                <a:spcPct val="90000"/>
              </a:lnSpc>
            </a:pPr>
            <a:r>
              <a:rPr lang="it-IT" altLang="en-US" sz="2600" dirty="0">
                <a:solidFill>
                  <a:srgbClr val="FF0000"/>
                </a:solidFill>
              </a:rPr>
              <a:t>Efficienza tecnica</a:t>
            </a:r>
            <a:r>
              <a:rPr lang="it-IT" altLang="en-US" sz="2600" dirty="0"/>
              <a:t> (o </a:t>
            </a:r>
            <a:r>
              <a:rPr lang="it-IT" altLang="en-US" sz="2600" dirty="0">
                <a:solidFill>
                  <a:srgbClr val="FF0000"/>
                </a:solidFill>
              </a:rPr>
              <a:t>produttiva</a:t>
            </a:r>
            <a:r>
              <a:rPr lang="it-IT" altLang="en-US" sz="2600" dirty="0"/>
              <a:t>): considera i costi di produzione; la si persegue spingendo al livello minimo il </a:t>
            </a:r>
            <a:r>
              <a:rPr lang="it-IT" altLang="en-US" sz="2600" dirty="0" err="1"/>
              <a:t>CMeT</a:t>
            </a:r>
            <a:r>
              <a:rPr lang="it-IT" altLang="en-US" sz="2600" dirty="0"/>
              <a:t>.</a:t>
            </a:r>
          </a:p>
          <a:p>
            <a:pPr eaLnBrk="1" hangingPunct="1">
              <a:lnSpc>
                <a:spcPct val="90000"/>
              </a:lnSpc>
            </a:pPr>
            <a:r>
              <a:rPr lang="it-IT" altLang="en-US" sz="2600" dirty="0">
                <a:solidFill>
                  <a:srgbClr val="FF0000"/>
                </a:solidFill>
              </a:rPr>
              <a:t>Efficienza allocativa</a:t>
            </a:r>
            <a:r>
              <a:rPr lang="it-IT" altLang="en-US" sz="2600" dirty="0"/>
              <a:t>: considera il benessere sociale (CS + PS); la si persegue spingendo il prezzo al livello minimo possibile. </a:t>
            </a:r>
          </a:p>
          <a:p>
            <a:pPr eaLnBrk="1" hangingPunct="1">
              <a:lnSpc>
                <a:spcPct val="90000"/>
              </a:lnSpc>
            </a:pPr>
            <a:r>
              <a:rPr lang="it-IT" altLang="en-US" sz="2600" dirty="0"/>
              <a:t>Nel caso ideale della PC i due concetti sono mutuamente compatibili all’equilibrio di lungo periodo. Nella realtà (così come nel monopolio naturale), molto meno…</a:t>
            </a:r>
          </a:p>
          <a:p>
            <a:pPr eaLnBrk="1" hangingPunct="1">
              <a:lnSpc>
                <a:spcPct val="90000"/>
              </a:lnSpc>
            </a:pPr>
            <a:r>
              <a:rPr lang="it-IT" altLang="en-US" sz="2600" dirty="0"/>
              <a:t>La </a:t>
            </a:r>
            <a:r>
              <a:rPr lang="it-IT" altLang="en-US" sz="2600" u="sng" dirty="0"/>
              <a:t>concentrazione del mercato</a:t>
            </a:r>
            <a:r>
              <a:rPr lang="it-IT" altLang="en-US" sz="2600" dirty="0"/>
              <a:t> in poche, grandi imprese (al limite una sola, in caso p.e. di monopolio naturale) favorisce l’efficienza tecnica, p.e. perché consente il massimo sfruttamento delle </a:t>
            </a:r>
            <a:r>
              <a:rPr lang="it-IT" altLang="en-US" sz="2600" u="sng" dirty="0"/>
              <a:t>economie di scala</a:t>
            </a:r>
            <a:r>
              <a:rPr lang="it-IT" altLang="en-US" sz="2600" dirty="0"/>
              <a:t> e l’adozione di processi produttivi non realizzabili in una piccola impresa.</a:t>
            </a:r>
          </a:p>
          <a:p>
            <a:pPr eaLnBrk="1" hangingPunct="1">
              <a:lnSpc>
                <a:spcPct val="90000"/>
              </a:lnSpc>
            </a:pPr>
            <a:r>
              <a:rPr lang="it-IT" altLang="en-US" sz="2600" dirty="0"/>
              <a:t>Ma la concentrazione impedisce la massimizzazione del benessere sociale, e quindi il raggiungimento dell’efficienza allocativa. </a:t>
            </a:r>
          </a:p>
          <a:p>
            <a:pPr eaLnBrk="1" hangingPunct="1">
              <a:lnSpc>
                <a:spcPct val="90000"/>
              </a:lnSpc>
            </a:pPr>
            <a:r>
              <a:rPr lang="it-IT" altLang="en-US" sz="2600" dirty="0"/>
              <a:t>Esempio: come giudicare la fusione tra due grandi imprese? Va incoraggiata (o comunque consentita) o impedita dalla legge?</a:t>
            </a:r>
          </a:p>
        </p:txBody>
      </p:sp>
    </p:spTree>
    <p:extLst>
      <p:ext uri="{BB962C8B-B14F-4D97-AF65-F5344CB8AC3E}">
        <p14:creationId xmlns:p14="http://schemas.microsoft.com/office/powerpoint/2010/main" val="10642777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45091">
                                            <p:txEl>
                                              <p:pRg st="2" end="2"/>
                                            </p:txEl>
                                          </p:spTgt>
                                        </p:tgtEl>
                                        <p:attrNameLst>
                                          <p:attrName>style.visibility</p:attrName>
                                        </p:attrNameLst>
                                      </p:cBhvr>
                                      <p:to>
                                        <p:strVal val="visible"/>
                                      </p:to>
                                    </p:set>
                                    <p:animEffect transition="in" filter="box(in)">
                                      <p:cBhvr>
                                        <p:cTn id="7" dur="500"/>
                                        <p:tgtEl>
                                          <p:spTgt spid="345091">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45091">
                                            <p:txEl>
                                              <p:pRg st="3" end="3"/>
                                            </p:txEl>
                                          </p:spTgt>
                                        </p:tgtEl>
                                        <p:attrNameLst>
                                          <p:attrName>style.visibility</p:attrName>
                                        </p:attrNameLst>
                                      </p:cBhvr>
                                      <p:to>
                                        <p:strVal val="visible"/>
                                      </p:to>
                                    </p:set>
                                    <p:animEffect transition="in" filter="box(in)">
                                      <p:cBhvr>
                                        <p:cTn id="12" dur="500"/>
                                        <p:tgtEl>
                                          <p:spTgt spid="345091">
                                            <p:txEl>
                                              <p:pRg st="3" end="3"/>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45091">
                                            <p:txEl>
                                              <p:pRg st="4" end="4"/>
                                            </p:txEl>
                                          </p:spTgt>
                                        </p:tgtEl>
                                        <p:attrNameLst>
                                          <p:attrName>style.visibility</p:attrName>
                                        </p:attrNameLst>
                                      </p:cBhvr>
                                      <p:to>
                                        <p:strVal val="visible"/>
                                      </p:to>
                                    </p:set>
                                    <p:animEffect transition="in" filter="box(in)">
                                      <p:cBhvr>
                                        <p:cTn id="15" dur="500"/>
                                        <p:tgtEl>
                                          <p:spTgt spid="345091">
                                            <p:txEl>
                                              <p:pRg st="4" end="4"/>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345091">
                                            <p:txEl>
                                              <p:pRg st="5" end="5"/>
                                            </p:txEl>
                                          </p:spTgt>
                                        </p:tgtEl>
                                        <p:attrNameLst>
                                          <p:attrName>style.visibility</p:attrName>
                                        </p:attrNameLst>
                                      </p:cBhvr>
                                      <p:to>
                                        <p:strVal val="visible"/>
                                      </p:to>
                                    </p:set>
                                    <p:animEffect transition="in" filter="blinds(horizontal)">
                                      <p:cBhvr>
                                        <p:cTn id="20" dur="500"/>
                                        <p:tgtEl>
                                          <p:spTgt spid="3450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1026"/>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57699" name="Rectangle 1027"/>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57700" name="Rectangle 1028"/>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57701" name="Rectangle 1029"/>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57702" name="Rectangle 1030"/>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57703" name="Rectangle 1031"/>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57704" name="Rectangle 103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57705" name="Rectangle 103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57706" name="Rectangle 1034"/>
          <p:cNvSpPr>
            <a:spLocks noGrp="1" noChangeArrowheads="1"/>
          </p:cNvSpPr>
          <p:nvPr>
            <p:ph type="title"/>
          </p:nvPr>
        </p:nvSpPr>
        <p:spPr>
          <a:xfrm>
            <a:off x="2208213" y="0"/>
            <a:ext cx="7772400" cy="6096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a:t>La </a:t>
            </a:r>
            <a:r>
              <a:rPr lang="it-IT" altLang="en-US" i="1"/>
              <a:t>regulation</a:t>
            </a:r>
          </a:p>
        </p:txBody>
      </p:sp>
      <p:sp>
        <p:nvSpPr>
          <p:cNvPr id="341003" name="Rectangle 1035"/>
          <p:cNvSpPr>
            <a:spLocks noGrp="1" noChangeArrowheads="1"/>
          </p:cNvSpPr>
          <p:nvPr>
            <p:ph type="body" idx="1"/>
          </p:nvPr>
        </p:nvSpPr>
        <p:spPr>
          <a:xfrm>
            <a:off x="144379" y="620719"/>
            <a:ext cx="11964203" cy="574158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t" anchorCtr="0" compatLnSpc="1">
            <a:prstTxWarp prst="textNoShape">
              <a:avLst/>
            </a:prstTxWarp>
          </a:bodyPr>
          <a:lstStyle/>
          <a:p>
            <a:pPr eaLnBrk="1" hangingPunct="1">
              <a:lnSpc>
                <a:spcPct val="90000"/>
              </a:lnSpc>
              <a:tabLst>
                <a:tab pos="333358" algn="l"/>
                <a:tab pos="744501" algn="l"/>
              </a:tabLst>
            </a:pPr>
            <a:r>
              <a:rPr lang="it-IT" altLang="en-US" sz="2600" dirty="0"/>
              <a:t>Il governo può </a:t>
            </a:r>
            <a:r>
              <a:rPr lang="it-IT" altLang="en-US" sz="2600" u="sng" dirty="0"/>
              <a:t>imporre un certo prezzo</a:t>
            </a:r>
            <a:r>
              <a:rPr lang="it-IT" altLang="en-US" sz="2600" dirty="0"/>
              <a:t> al monopolista (p.e. nel caso di monopoli naturali come la rete ferroviaria o le </a:t>
            </a:r>
            <a:r>
              <a:rPr lang="it-IT" altLang="en-US" sz="2600" i="1" dirty="0"/>
              <a:t>public utilities</a:t>
            </a:r>
            <a:r>
              <a:rPr lang="it-IT" altLang="en-US" sz="2600" dirty="0"/>
              <a:t>).</a:t>
            </a:r>
          </a:p>
          <a:p>
            <a:pPr eaLnBrk="1" hangingPunct="1">
              <a:lnSpc>
                <a:spcPct val="90000"/>
              </a:lnSpc>
              <a:tabLst>
                <a:tab pos="333358" algn="l"/>
                <a:tab pos="744501" algn="l"/>
              </a:tabLst>
            </a:pPr>
            <a:r>
              <a:rPr lang="it-IT" altLang="en-US" sz="2600" dirty="0"/>
              <a:t>Quale prezzo deve fissare il governo? Nel caso il prezzo imposto sia </a:t>
            </a:r>
            <a:r>
              <a:rPr lang="it-IT" altLang="en-US" sz="2600" u="sng" dirty="0"/>
              <a:t>pari al CM</a:t>
            </a:r>
            <a:r>
              <a:rPr lang="it-IT" altLang="en-US" sz="2600" dirty="0"/>
              <a:t> l’allocazione delle risorse sarà quella efficiente.</a:t>
            </a:r>
          </a:p>
          <a:p>
            <a:pPr eaLnBrk="1" hangingPunct="1">
              <a:lnSpc>
                <a:spcPct val="90000"/>
              </a:lnSpc>
              <a:tabLst>
                <a:tab pos="333358" algn="l"/>
                <a:tab pos="744501" algn="l"/>
              </a:tabLst>
            </a:pPr>
            <a:r>
              <a:rPr lang="it-IT" altLang="en-US" sz="2600" dirty="0"/>
              <a:t>Tuttavia sorgono </a:t>
            </a:r>
            <a:r>
              <a:rPr lang="it-IT" altLang="en-US" sz="2600" u="sng" dirty="0"/>
              <a:t>due problemi</a:t>
            </a:r>
            <a:r>
              <a:rPr lang="it-IT" altLang="en-US" sz="2600" dirty="0"/>
              <a:t>: </a:t>
            </a:r>
            <a:r>
              <a:rPr lang="it-IT" altLang="en-US" sz="2600" dirty="0">
                <a:solidFill>
                  <a:schemeClr val="tx2"/>
                </a:solidFill>
                <a:latin typeface="Monotype Sorts" pitchFamily="2" charset="2"/>
              </a:rPr>
              <a:t>	</a:t>
            </a:r>
          </a:p>
          <a:p>
            <a:pPr eaLnBrk="1" hangingPunct="1">
              <a:lnSpc>
                <a:spcPct val="90000"/>
              </a:lnSpc>
              <a:buNone/>
              <a:tabLst>
                <a:tab pos="333358" algn="l"/>
                <a:tab pos="744501" algn="l"/>
              </a:tabLst>
            </a:pPr>
            <a:r>
              <a:rPr lang="it-IT" altLang="en-US" sz="2600" dirty="0">
                <a:solidFill>
                  <a:schemeClr val="accent2"/>
                </a:solidFill>
                <a:latin typeface="Monotype Sorts" pitchFamily="2" charset="2"/>
              </a:rPr>
              <a:t>	</a:t>
            </a:r>
            <a:r>
              <a:rPr lang="it-IT" altLang="en-US" sz="2600" dirty="0"/>
              <a:t> Un P = CM può essere </a:t>
            </a:r>
            <a:r>
              <a:rPr lang="it-IT" altLang="en-US" sz="2600" u="sng" dirty="0"/>
              <a:t>inferiore al </a:t>
            </a:r>
            <a:r>
              <a:rPr lang="it-IT" altLang="en-US" sz="2600" u="sng" dirty="0" err="1"/>
              <a:t>CMeT</a:t>
            </a:r>
            <a:r>
              <a:rPr lang="it-IT" altLang="en-US" sz="2600" dirty="0"/>
              <a:t>; se questo accade, allora al prezzo imposto dal policy-maker l’impresa è costretta ad operare </a:t>
            </a:r>
            <a:r>
              <a:rPr lang="it-IT" altLang="en-US" sz="2600" u="sng" dirty="0"/>
              <a:t>in perdita</a:t>
            </a:r>
            <a:r>
              <a:rPr lang="it-IT" altLang="en-US" sz="2600" dirty="0"/>
              <a:t>. </a:t>
            </a:r>
          </a:p>
          <a:p>
            <a:pPr lvl="1" eaLnBrk="1" hangingPunct="1">
              <a:lnSpc>
                <a:spcPct val="90000"/>
              </a:lnSpc>
              <a:tabLst>
                <a:tab pos="333358" algn="l"/>
                <a:tab pos="744501" algn="l"/>
              </a:tabLst>
            </a:pPr>
            <a:r>
              <a:rPr lang="it-IT" altLang="en-US" sz="2600" dirty="0"/>
              <a:t>Nel caso principale di </a:t>
            </a:r>
            <a:r>
              <a:rPr lang="it-IT" altLang="en-US" sz="2600" i="1" dirty="0" err="1"/>
              <a:t>regulation</a:t>
            </a:r>
            <a:r>
              <a:rPr lang="it-IT" altLang="en-US" sz="2600" dirty="0"/>
              <a:t>, quello dei monopoli naturali, il costo medio è sempre </a:t>
            </a:r>
            <a:r>
              <a:rPr lang="it-IT" altLang="en-US" sz="2600" i="1" dirty="0" err="1"/>
              <a:t>descrescente</a:t>
            </a:r>
            <a:r>
              <a:rPr lang="it-IT" altLang="en-US" sz="2600" i="1" dirty="0"/>
              <a:t> </a:t>
            </a:r>
            <a:r>
              <a:rPr lang="it-IT" altLang="en-US" sz="2600" dirty="0"/>
              <a:t>e quindi CM è </a:t>
            </a:r>
            <a:r>
              <a:rPr lang="it-IT" altLang="en-US" sz="2600" u="sng" dirty="0"/>
              <a:t>sempre</a:t>
            </a:r>
            <a:r>
              <a:rPr lang="it-IT" altLang="en-US" sz="2600" dirty="0"/>
              <a:t> inferiore a </a:t>
            </a:r>
            <a:r>
              <a:rPr lang="it-IT" altLang="en-US" sz="2600" dirty="0" err="1"/>
              <a:t>CMeT</a:t>
            </a:r>
            <a:r>
              <a:rPr lang="it-IT" altLang="en-US" sz="2600" dirty="0"/>
              <a:t>.</a:t>
            </a:r>
          </a:p>
          <a:p>
            <a:pPr lvl="1" eaLnBrk="1" hangingPunct="1">
              <a:lnSpc>
                <a:spcPct val="90000"/>
              </a:lnSpc>
              <a:tabLst>
                <a:tab pos="333358" algn="l"/>
                <a:tab pos="744501" algn="l"/>
              </a:tabLst>
            </a:pPr>
            <a:r>
              <a:rPr lang="it-IT" altLang="en-US" sz="2600" dirty="0"/>
              <a:t>Soluzioni: concedere sussidi statali per coprire le perdite e/o imporre un P &gt; CM (</a:t>
            </a:r>
            <a:r>
              <a:rPr lang="it-IT" altLang="en-US" sz="2600" dirty="0" err="1"/>
              <a:t>p.e</a:t>
            </a:r>
            <a:r>
              <a:rPr lang="it-IT" altLang="en-US" sz="2600" dirty="0"/>
              <a:t> pari al costo medio: punto R).</a:t>
            </a:r>
          </a:p>
          <a:p>
            <a:pPr eaLnBrk="1" hangingPunct="1">
              <a:lnSpc>
                <a:spcPct val="90000"/>
              </a:lnSpc>
              <a:buNone/>
              <a:tabLst>
                <a:tab pos="333358" algn="l"/>
                <a:tab pos="744501" algn="l"/>
              </a:tabLst>
            </a:pPr>
            <a:r>
              <a:rPr lang="it-IT" altLang="en-US" sz="2600" dirty="0">
                <a:solidFill>
                  <a:schemeClr val="tx2"/>
                </a:solidFill>
                <a:latin typeface="Monotype Sorts" pitchFamily="2" charset="2"/>
              </a:rPr>
              <a:t>	</a:t>
            </a:r>
            <a:r>
              <a:rPr lang="it-IT" altLang="en-US" sz="2600" dirty="0">
                <a:solidFill>
                  <a:schemeClr val="accent2"/>
                </a:solidFill>
                <a:latin typeface="Monotype Sorts" pitchFamily="2" charset="2"/>
              </a:rPr>
              <a:t></a:t>
            </a:r>
            <a:r>
              <a:rPr lang="it-IT" altLang="en-US" sz="2600" dirty="0"/>
              <a:t> Un P = CM toglie qualsiasi incentivo al monopolista ad essere più efficiente e/o a migliorare il proprio prodotto o servizio perché qualsiasi riduzione di costo implica subito una riduzione del prezzo. </a:t>
            </a:r>
          </a:p>
        </p:txBody>
      </p:sp>
    </p:spTree>
    <p:extLst>
      <p:ext uri="{BB962C8B-B14F-4D97-AF65-F5344CB8AC3E}">
        <p14:creationId xmlns:p14="http://schemas.microsoft.com/office/powerpoint/2010/main" val="254572774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1003">
                                            <p:txEl>
                                              <p:pRg st="3" end="3"/>
                                            </p:txEl>
                                          </p:spTgt>
                                        </p:tgtEl>
                                        <p:attrNameLst>
                                          <p:attrName>style.visibility</p:attrName>
                                        </p:attrNameLst>
                                      </p:cBhvr>
                                      <p:to>
                                        <p:strVal val="visible"/>
                                      </p:to>
                                    </p:set>
                                    <p:animEffect transition="in" filter="wipe(left)">
                                      <p:cBhvr>
                                        <p:cTn id="7" dur="500"/>
                                        <p:tgtEl>
                                          <p:spTgt spid="341003">
                                            <p:txEl>
                                              <p:pRg st="3" end="3"/>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41003">
                                            <p:txEl>
                                              <p:pRg st="4" end="4"/>
                                            </p:txEl>
                                          </p:spTgt>
                                        </p:tgtEl>
                                        <p:attrNameLst>
                                          <p:attrName>style.visibility</p:attrName>
                                        </p:attrNameLst>
                                      </p:cBhvr>
                                      <p:to>
                                        <p:strVal val="visible"/>
                                      </p:to>
                                    </p:set>
                                    <p:animEffect transition="in" filter="wipe(left)">
                                      <p:cBhvr>
                                        <p:cTn id="10" dur="500"/>
                                        <p:tgtEl>
                                          <p:spTgt spid="341003">
                                            <p:txEl>
                                              <p:pRg st="4" end="4"/>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41003">
                                            <p:txEl>
                                              <p:pRg st="5" end="5"/>
                                            </p:txEl>
                                          </p:spTgt>
                                        </p:tgtEl>
                                        <p:attrNameLst>
                                          <p:attrName>style.visibility</p:attrName>
                                        </p:attrNameLst>
                                      </p:cBhvr>
                                      <p:to>
                                        <p:strVal val="visible"/>
                                      </p:to>
                                    </p:set>
                                    <p:animEffect transition="in" filter="wipe(left)">
                                      <p:cBhvr>
                                        <p:cTn id="13" dur="500"/>
                                        <p:tgtEl>
                                          <p:spTgt spid="341003">
                                            <p:txEl>
                                              <p:pRg st="5" end="5"/>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41003">
                                            <p:txEl>
                                              <p:pRg st="6" end="6"/>
                                            </p:txEl>
                                          </p:spTgt>
                                        </p:tgtEl>
                                        <p:attrNameLst>
                                          <p:attrName>style.visibility</p:attrName>
                                        </p:attrNameLst>
                                      </p:cBhvr>
                                      <p:to>
                                        <p:strVal val="visible"/>
                                      </p:to>
                                    </p:set>
                                    <p:animEffect transition="in" filter="wipe(left)">
                                      <p:cBhvr>
                                        <p:cTn id="18" dur="500"/>
                                        <p:tgtEl>
                                          <p:spTgt spid="3410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1003"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59747"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59748"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59749"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59750" name="Rectangle 6"/>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59751" name="Rectangle 7"/>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343048" name="Rectangle 8"/>
          <p:cNvSpPr>
            <a:spLocks noChangeArrowheads="1"/>
          </p:cNvSpPr>
          <p:nvPr/>
        </p:nvSpPr>
        <p:spPr bwMode="auto">
          <a:xfrm>
            <a:off x="3432178" y="4292609"/>
            <a:ext cx="2814639" cy="384175"/>
          </a:xfrm>
          <a:prstGeom prst="rect">
            <a:avLst/>
          </a:prstGeom>
          <a:solidFill>
            <a:srgbClr val="E6B4E6"/>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grpSp>
        <p:nvGrpSpPr>
          <p:cNvPr id="159754" name="Group 12"/>
          <p:cNvGrpSpPr>
            <a:grpSpLocks/>
          </p:cNvGrpSpPr>
          <p:nvPr/>
        </p:nvGrpSpPr>
        <p:grpSpPr bwMode="auto">
          <a:xfrm>
            <a:off x="2241554" y="4561253"/>
            <a:ext cx="1111252" cy="554167"/>
            <a:chOff x="452" y="2873"/>
            <a:chExt cx="700" cy="453"/>
          </a:xfrm>
        </p:grpSpPr>
        <p:sp>
          <p:nvSpPr>
            <p:cNvPr id="159789" name="Rectangle 13"/>
            <p:cNvSpPr>
              <a:spLocks noChangeArrowheads="1"/>
            </p:cNvSpPr>
            <p:nvPr/>
          </p:nvSpPr>
          <p:spPr bwMode="auto">
            <a:xfrm>
              <a:off x="452" y="2873"/>
              <a:ext cx="700"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1988">
                <a:spcBef>
                  <a:spcPct val="20000"/>
                </a:spcBef>
                <a:buChar char="•"/>
                <a:defRPr sz="3200">
                  <a:solidFill>
                    <a:schemeClr val="tx1"/>
                  </a:solidFill>
                  <a:latin typeface="Times New Roman" panose="02020603050405020304" pitchFamily="18" charset="0"/>
                </a:defRPr>
              </a:lvl1pPr>
              <a:lvl2pPr marL="742950" indent="-285750" defTabSz="661988">
                <a:spcBef>
                  <a:spcPct val="20000"/>
                </a:spcBef>
                <a:buChar char="–"/>
                <a:defRPr sz="2800">
                  <a:solidFill>
                    <a:schemeClr val="tx1"/>
                  </a:solidFill>
                  <a:latin typeface="Times New Roman" panose="02020603050405020304" pitchFamily="18" charset="0"/>
                </a:defRPr>
              </a:lvl2pPr>
              <a:lvl3pPr marL="1143000" indent="-228600" defTabSz="661988">
                <a:spcBef>
                  <a:spcPct val="20000"/>
                </a:spcBef>
                <a:buChar char="•"/>
                <a:defRPr sz="2400">
                  <a:solidFill>
                    <a:schemeClr val="tx1"/>
                  </a:solidFill>
                  <a:latin typeface="Times New Roman" panose="02020603050405020304" pitchFamily="18" charset="0"/>
                </a:defRPr>
              </a:lvl3pPr>
              <a:lvl4pPr marL="1600200" indent="-228600" defTabSz="661988">
                <a:spcBef>
                  <a:spcPct val="20000"/>
                </a:spcBef>
                <a:buChar char="–"/>
                <a:defRPr sz="2000">
                  <a:solidFill>
                    <a:schemeClr val="tx1"/>
                  </a:solidFill>
                  <a:latin typeface="Times New Roman" panose="02020603050405020304" pitchFamily="18" charset="0"/>
                </a:defRPr>
              </a:lvl4pPr>
              <a:lvl5pPr marL="2057400" indent="-228600" defTabSz="661988">
                <a:spcBef>
                  <a:spcPct val="20000"/>
                </a:spcBef>
                <a:buChar char="»"/>
                <a:defRPr sz="2000">
                  <a:solidFill>
                    <a:schemeClr val="tx1"/>
                  </a:solidFill>
                  <a:latin typeface="Times New Roman" panose="02020603050405020304" pitchFamily="18" charset="0"/>
                </a:defRPr>
              </a:lvl5pPr>
              <a:lvl6pPr marL="25146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spcBef>
                  <a:spcPct val="0"/>
                </a:spcBef>
                <a:spcAft>
                  <a:spcPct val="0"/>
                </a:spcAft>
                <a:buFontTx/>
                <a:buNone/>
              </a:pPr>
              <a:r>
                <a:rPr lang="it-IT" altLang="en-US" sz="1800" b="1" dirty="0">
                  <a:solidFill>
                    <a:srgbClr val="000000"/>
                  </a:solidFill>
                  <a:latin typeface="Arial" panose="020B0604020202020204" pitchFamily="34" charset="0"/>
                </a:rPr>
                <a:t>P imposto</a:t>
              </a:r>
            </a:p>
            <a:p>
              <a:pPr algn="ctr" eaLnBrk="0" fontAlgn="base" hangingPunct="0">
                <a:spcBef>
                  <a:spcPct val="0"/>
                </a:spcBef>
                <a:spcAft>
                  <a:spcPct val="0"/>
                </a:spcAft>
                <a:buFontTx/>
                <a:buNone/>
              </a:pPr>
              <a:r>
                <a:rPr lang="it-IT" altLang="en-US" sz="1800" b="1" dirty="0">
                  <a:solidFill>
                    <a:srgbClr val="000000"/>
                  </a:solidFill>
                  <a:latin typeface="Arial" panose="020B0604020202020204" pitchFamily="34" charset="0"/>
                </a:rPr>
                <a:t>(= CM)</a:t>
              </a:r>
            </a:p>
          </p:txBody>
        </p:sp>
        <p:sp>
          <p:nvSpPr>
            <p:cNvPr id="159790" name="Rectangle 14"/>
            <p:cNvSpPr>
              <a:spLocks noChangeArrowheads="1"/>
            </p:cNvSpPr>
            <p:nvPr/>
          </p:nvSpPr>
          <p:spPr bwMode="auto">
            <a:xfrm>
              <a:off x="798" y="3011"/>
              <a:ext cx="0" cy="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1988">
                <a:spcBef>
                  <a:spcPct val="20000"/>
                </a:spcBef>
                <a:buChar char="•"/>
                <a:defRPr sz="3200">
                  <a:solidFill>
                    <a:schemeClr val="tx1"/>
                  </a:solidFill>
                  <a:latin typeface="Times New Roman" panose="02020603050405020304" pitchFamily="18" charset="0"/>
                </a:defRPr>
              </a:lvl1pPr>
              <a:lvl2pPr marL="742950" indent="-285750" defTabSz="661988">
                <a:spcBef>
                  <a:spcPct val="20000"/>
                </a:spcBef>
                <a:buChar char="–"/>
                <a:defRPr sz="2800">
                  <a:solidFill>
                    <a:schemeClr val="tx1"/>
                  </a:solidFill>
                  <a:latin typeface="Times New Roman" panose="02020603050405020304" pitchFamily="18" charset="0"/>
                </a:defRPr>
              </a:lvl2pPr>
              <a:lvl3pPr marL="1143000" indent="-228600" defTabSz="661988">
                <a:spcBef>
                  <a:spcPct val="20000"/>
                </a:spcBef>
                <a:buChar char="•"/>
                <a:defRPr sz="2400">
                  <a:solidFill>
                    <a:schemeClr val="tx1"/>
                  </a:solidFill>
                  <a:latin typeface="Times New Roman" panose="02020603050405020304" pitchFamily="18" charset="0"/>
                </a:defRPr>
              </a:lvl3pPr>
              <a:lvl4pPr marL="1600200" indent="-228600" defTabSz="661988">
                <a:spcBef>
                  <a:spcPct val="20000"/>
                </a:spcBef>
                <a:buChar char="–"/>
                <a:defRPr sz="2000">
                  <a:solidFill>
                    <a:schemeClr val="tx1"/>
                  </a:solidFill>
                  <a:latin typeface="Times New Roman" panose="02020603050405020304" pitchFamily="18" charset="0"/>
                </a:defRPr>
              </a:lvl4pPr>
              <a:lvl5pPr marL="2057400" indent="-228600" defTabSz="661988">
                <a:spcBef>
                  <a:spcPct val="20000"/>
                </a:spcBef>
                <a:buChar char="»"/>
                <a:defRPr sz="2000">
                  <a:solidFill>
                    <a:schemeClr val="tx1"/>
                  </a:solidFill>
                  <a:latin typeface="Times New Roman" panose="02020603050405020304" pitchFamily="18" charset="0"/>
                </a:defRPr>
              </a:lvl5pPr>
              <a:lvl6pPr marL="25146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GB" altLang="en-US" sz="1800" b="1">
                <a:solidFill>
                  <a:srgbClr val="000000"/>
                </a:solidFill>
                <a:latin typeface="Arial" panose="020B0604020202020204" pitchFamily="34" charset="0"/>
              </a:endParaRPr>
            </a:p>
          </p:txBody>
        </p:sp>
      </p:grpSp>
      <p:sp>
        <p:nvSpPr>
          <p:cNvPr id="159755" name="Rectangle 15"/>
          <p:cNvSpPr>
            <a:spLocks noChangeArrowheads="1"/>
          </p:cNvSpPr>
          <p:nvPr/>
        </p:nvSpPr>
        <p:spPr bwMode="auto">
          <a:xfrm>
            <a:off x="8915403" y="6096005"/>
            <a:ext cx="93615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1988">
              <a:spcBef>
                <a:spcPct val="20000"/>
              </a:spcBef>
              <a:buChar char="•"/>
              <a:defRPr sz="3200">
                <a:solidFill>
                  <a:schemeClr val="tx1"/>
                </a:solidFill>
                <a:latin typeface="Times New Roman" panose="02020603050405020304" pitchFamily="18" charset="0"/>
              </a:defRPr>
            </a:lvl1pPr>
            <a:lvl2pPr marL="742950" indent="-285750" defTabSz="661988">
              <a:spcBef>
                <a:spcPct val="20000"/>
              </a:spcBef>
              <a:buChar char="–"/>
              <a:defRPr sz="2800">
                <a:solidFill>
                  <a:schemeClr val="tx1"/>
                </a:solidFill>
                <a:latin typeface="Times New Roman" panose="02020603050405020304" pitchFamily="18" charset="0"/>
              </a:defRPr>
            </a:lvl2pPr>
            <a:lvl3pPr marL="1143000" indent="-228600" defTabSz="661988">
              <a:spcBef>
                <a:spcPct val="20000"/>
              </a:spcBef>
              <a:buChar char="•"/>
              <a:defRPr sz="2400">
                <a:solidFill>
                  <a:schemeClr val="tx1"/>
                </a:solidFill>
                <a:latin typeface="Times New Roman" panose="02020603050405020304" pitchFamily="18" charset="0"/>
              </a:defRPr>
            </a:lvl3pPr>
            <a:lvl4pPr marL="1600200" indent="-228600" defTabSz="661988">
              <a:spcBef>
                <a:spcPct val="20000"/>
              </a:spcBef>
              <a:buChar char="–"/>
              <a:defRPr sz="2000">
                <a:solidFill>
                  <a:schemeClr val="tx1"/>
                </a:solidFill>
                <a:latin typeface="Times New Roman" panose="02020603050405020304" pitchFamily="18" charset="0"/>
              </a:defRPr>
            </a:lvl4pPr>
            <a:lvl5pPr marL="2057400" indent="-228600" defTabSz="661988">
              <a:spcBef>
                <a:spcPct val="20000"/>
              </a:spcBef>
              <a:buChar char="»"/>
              <a:defRPr sz="2000">
                <a:solidFill>
                  <a:schemeClr val="tx1"/>
                </a:solidFill>
                <a:latin typeface="Times New Roman" panose="02020603050405020304" pitchFamily="18" charset="0"/>
              </a:defRPr>
            </a:lvl5pPr>
            <a:lvl6pPr marL="25146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Quantità</a:t>
            </a:r>
          </a:p>
        </p:txBody>
      </p:sp>
      <p:sp>
        <p:nvSpPr>
          <p:cNvPr id="159756" name="Rectangle 16"/>
          <p:cNvSpPr>
            <a:spLocks noChangeArrowheads="1"/>
          </p:cNvSpPr>
          <p:nvPr/>
        </p:nvSpPr>
        <p:spPr bwMode="auto">
          <a:xfrm>
            <a:off x="3352800" y="6096005"/>
            <a:ext cx="12824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1988">
              <a:spcBef>
                <a:spcPct val="20000"/>
              </a:spcBef>
              <a:buChar char="•"/>
              <a:defRPr sz="3200">
                <a:solidFill>
                  <a:schemeClr val="tx1"/>
                </a:solidFill>
                <a:latin typeface="Times New Roman" panose="02020603050405020304" pitchFamily="18" charset="0"/>
              </a:defRPr>
            </a:lvl1pPr>
            <a:lvl2pPr marL="742950" indent="-285750" defTabSz="661988">
              <a:spcBef>
                <a:spcPct val="20000"/>
              </a:spcBef>
              <a:buChar char="–"/>
              <a:defRPr sz="2800">
                <a:solidFill>
                  <a:schemeClr val="tx1"/>
                </a:solidFill>
                <a:latin typeface="Times New Roman" panose="02020603050405020304" pitchFamily="18" charset="0"/>
              </a:defRPr>
            </a:lvl2pPr>
            <a:lvl3pPr marL="1143000" indent="-228600" defTabSz="661988">
              <a:spcBef>
                <a:spcPct val="20000"/>
              </a:spcBef>
              <a:buChar char="•"/>
              <a:defRPr sz="2400">
                <a:solidFill>
                  <a:schemeClr val="tx1"/>
                </a:solidFill>
                <a:latin typeface="Times New Roman" panose="02020603050405020304" pitchFamily="18" charset="0"/>
              </a:defRPr>
            </a:lvl3pPr>
            <a:lvl4pPr marL="1600200" indent="-228600" defTabSz="661988">
              <a:spcBef>
                <a:spcPct val="20000"/>
              </a:spcBef>
              <a:buChar char="–"/>
              <a:defRPr sz="2000">
                <a:solidFill>
                  <a:schemeClr val="tx1"/>
                </a:solidFill>
                <a:latin typeface="Times New Roman" panose="02020603050405020304" pitchFamily="18" charset="0"/>
              </a:defRPr>
            </a:lvl4pPr>
            <a:lvl5pPr marL="2057400" indent="-228600" defTabSz="661988">
              <a:spcBef>
                <a:spcPct val="20000"/>
              </a:spcBef>
              <a:buChar char="»"/>
              <a:defRPr sz="2000">
                <a:solidFill>
                  <a:schemeClr val="tx1"/>
                </a:solidFill>
                <a:latin typeface="Times New Roman" panose="02020603050405020304" pitchFamily="18" charset="0"/>
              </a:defRPr>
            </a:lvl5pPr>
            <a:lvl6pPr marL="25146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0</a:t>
            </a:r>
          </a:p>
        </p:txBody>
      </p:sp>
      <p:sp>
        <p:nvSpPr>
          <p:cNvPr id="343057" name="Rectangle 17"/>
          <p:cNvSpPr>
            <a:spLocks noChangeArrowheads="1"/>
          </p:cNvSpPr>
          <p:nvPr/>
        </p:nvSpPr>
        <p:spPr bwMode="auto">
          <a:xfrm>
            <a:off x="3962406" y="4343405"/>
            <a:ext cx="7822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1988">
              <a:spcBef>
                <a:spcPct val="20000"/>
              </a:spcBef>
              <a:buChar char="•"/>
              <a:defRPr sz="3200">
                <a:solidFill>
                  <a:schemeClr val="tx1"/>
                </a:solidFill>
                <a:latin typeface="Times New Roman" panose="02020603050405020304" pitchFamily="18" charset="0"/>
              </a:defRPr>
            </a:lvl1pPr>
            <a:lvl2pPr marL="742950" indent="-285750" defTabSz="661988">
              <a:spcBef>
                <a:spcPct val="20000"/>
              </a:spcBef>
              <a:buChar char="–"/>
              <a:defRPr sz="2800">
                <a:solidFill>
                  <a:schemeClr val="tx1"/>
                </a:solidFill>
                <a:latin typeface="Times New Roman" panose="02020603050405020304" pitchFamily="18" charset="0"/>
              </a:defRPr>
            </a:lvl2pPr>
            <a:lvl3pPr marL="1143000" indent="-228600" defTabSz="661988">
              <a:spcBef>
                <a:spcPct val="20000"/>
              </a:spcBef>
              <a:buChar char="•"/>
              <a:defRPr sz="2400">
                <a:solidFill>
                  <a:schemeClr val="tx1"/>
                </a:solidFill>
                <a:latin typeface="Times New Roman" panose="02020603050405020304" pitchFamily="18" charset="0"/>
              </a:defRPr>
            </a:lvl3pPr>
            <a:lvl4pPr marL="1600200" indent="-228600" defTabSz="661988">
              <a:spcBef>
                <a:spcPct val="20000"/>
              </a:spcBef>
              <a:buChar char="–"/>
              <a:defRPr sz="2000">
                <a:solidFill>
                  <a:schemeClr val="tx1"/>
                </a:solidFill>
                <a:latin typeface="Times New Roman" panose="02020603050405020304" pitchFamily="18" charset="0"/>
              </a:defRPr>
            </a:lvl4pPr>
            <a:lvl5pPr marL="2057400" indent="-228600" defTabSz="661988">
              <a:spcBef>
                <a:spcPct val="20000"/>
              </a:spcBef>
              <a:buChar char="»"/>
              <a:defRPr sz="2000">
                <a:solidFill>
                  <a:schemeClr val="tx1"/>
                </a:solidFill>
                <a:latin typeface="Times New Roman" panose="02020603050405020304" pitchFamily="18" charset="0"/>
              </a:defRPr>
            </a:lvl5pPr>
            <a:lvl6pPr marL="25146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Perdita</a:t>
            </a:r>
          </a:p>
        </p:txBody>
      </p:sp>
      <p:sp>
        <p:nvSpPr>
          <p:cNvPr id="159758" name="Rectangle 18"/>
          <p:cNvSpPr>
            <a:spLocks noChangeArrowheads="1"/>
          </p:cNvSpPr>
          <p:nvPr/>
        </p:nvSpPr>
        <p:spPr bwMode="auto">
          <a:xfrm>
            <a:off x="2819405" y="1371605"/>
            <a:ext cx="74379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1988">
              <a:spcBef>
                <a:spcPct val="20000"/>
              </a:spcBef>
              <a:buChar char="•"/>
              <a:defRPr sz="3200">
                <a:solidFill>
                  <a:schemeClr val="tx1"/>
                </a:solidFill>
                <a:latin typeface="Times New Roman" panose="02020603050405020304" pitchFamily="18" charset="0"/>
              </a:defRPr>
            </a:lvl1pPr>
            <a:lvl2pPr marL="742950" indent="-285750" defTabSz="661988">
              <a:spcBef>
                <a:spcPct val="20000"/>
              </a:spcBef>
              <a:buChar char="–"/>
              <a:defRPr sz="2800">
                <a:solidFill>
                  <a:schemeClr val="tx1"/>
                </a:solidFill>
                <a:latin typeface="Times New Roman" panose="02020603050405020304" pitchFamily="18" charset="0"/>
              </a:defRPr>
            </a:lvl2pPr>
            <a:lvl3pPr marL="1143000" indent="-228600" defTabSz="661988">
              <a:spcBef>
                <a:spcPct val="20000"/>
              </a:spcBef>
              <a:buChar char="•"/>
              <a:defRPr sz="2400">
                <a:solidFill>
                  <a:schemeClr val="tx1"/>
                </a:solidFill>
                <a:latin typeface="Times New Roman" panose="02020603050405020304" pitchFamily="18" charset="0"/>
              </a:defRPr>
            </a:lvl3pPr>
            <a:lvl4pPr marL="1600200" indent="-228600" defTabSz="661988">
              <a:spcBef>
                <a:spcPct val="20000"/>
              </a:spcBef>
              <a:buChar char="–"/>
              <a:defRPr sz="2000">
                <a:solidFill>
                  <a:schemeClr val="tx1"/>
                </a:solidFill>
                <a:latin typeface="Times New Roman" panose="02020603050405020304" pitchFamily="18" charset="0"/>
              </a:defRPr>
            </a:lvl4pPr>
            <a:lvl5pPr marL="2057400" indent="-228600" defTabSz="661988">
              <a:spcBef>
                <a:spcPct val="20000"/>
              </a:spcBef>
              <a:buChar char="»"/>
              <a:defRPr sz="2000">
                <a:solidFill>
                  <a:schemeClr val="tx1"/>
                </a:solidFill>
                <a:latin typeface="Times New Roman" panose="02020603050405020304" pitchFamily="18" charset="0"/>
              </a:defRPr>
            </a:lvl5pPr>
            <a:lvl6pPr marL="25146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Prezzo</a:t>
            </a:r>
          </a:p>
        </p:txBody>
      </p:sp>
      <p:sp>
        <p:nvSpPr>
          <p:cNvPr id="159759" name="Rectangle 19"/>
          <p:cNvSpPr>
            <a:spLocks noChangeArrowheads="1"/>
          </p:cNvSpPr>
          <p:nvPr/>
        </p:nvSpPr>
        <p:spPr bwMode="auto">
          <a:xfrm>
            <a:off x="7291388" y="5689605"/>
            <a:ext cx="105157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1988">
              <a:spcBef>
                <a:spcPct val="20000"/>
              </a:spcBef>
              <a:buChar char="•"/>
              <a:defRPr sz="3200">
                <a:solidFill>
                  <a:schemeClr val="tx1"/>
                </a:solidFill>
                <a:latin typeface="Times New Roman" panose="02020603050405020304" pitchFamily="18" charset="0"/>
              </a:defRPr>
            </a:lvl1pPr>
            <a:lvl2pPr marL="742950" indent="-285750" defTabSz="661988">
              <a:spcBef>
                <a:spcPct val="20000"/>
              </a:spcBef>
              <a:buChar char="–"/>
              <a:defRPr sz="2800">
                <a:solidFill>
                  <a:schemeClr val="tx1"/>
                </a:solidFill>
                <a:latin typeface="Times New Roman" panose="02020603050405020304" pitchFamily="18" charset="0"/>
              </a:defRPr>
            </a:lvl2pPr>
            <a:lvl3pPr marL="1143000" indent="-228600" defTabSz="661988">
              <a:spcBef>
                <a:spcPct val="20000"/>
              </a:spcBef>
              <a:buChar char="•"/>
              <a:defRPr sz="2400">
                <a:solidFill>
                  <a:schemeClr val="tx1"/>
                </a:solidFill>
                <a:latin typeface="Times New Roman" panose="02020603050405020304" pitchFamily="18" charset="0"/>
              </a:defRPr>
            </a:lvl3pPr>
            <a:lvl4pPr marL="1600200" indent="-228600" defTabSz="661988">
              <a:spcBef>
                <a:spcPct val="20000"/>
              </a:spcBef>
              <a:buChar char="–"/>
              <a:defRPr sz="2000">
                <a:solidFill>
                  <a:schemeClr val="tx1"/>
                </a:solidFill>
                <a:latin typeface="Times New Roman" panose="02020603050405020304" pitchFamily="18" charset="0"/>
              </a:defRPr>
            </a:lvl4pPr>
            <a:lvl5pPr marL="2057400" indent="-228600" defTabSz="661988">
              <a:spcBef>
                <a:spcPct val="20000"/>
              </a:spcBef>
              <a:buChar char="»"/>
              <a:defRPr sz="2000">
                <a:solidFill>
                  <a:schemeClr val="tx1"/>
                </a:solidFill>
                <a:latin typeface="Times New Roman" panose="02020603050405020304" pitchFamily="18" charset="0"/>
              </a:defRPr>
            </a:lvl5pPr>
            <a:lvl6pPr marL="25146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Domanda</a:t>
            </a:r>
          </a:p>
        </p:txBody>
      </p:sp>
      <p:sp>
        <p:nvSpPr>
          <p:cNvPr id="159760" name="Rectangle 20"/>
          <p:cNvSpPr>
            <a:spLocks noChangeArrowheads="1"/>
          </p:cNvSpPr>
          <p:nvPr/>
        </p:nvSpPr>
        <p:spPr bwMode="auto">
          <a:xfrm>
            <a:off x="7968332" y="4666477"/>
            <a:ext cx="35907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1988">
              <a:spcBef>
                <a:spcPct val="20000"/>
              </a:spcBef>
              <a:buChar char="•"/>
              <a:defRPr sz="3200">
                <a:solidFill>
                  <a:schemeClr val="tx1"/>
                </a:solidFill>
                <a:latin typeface="Times New Roman" panose="02020603050405020304" pitchFamily="18" charset="0"/>
              </a:defRPr>
            </a:lvl1pPr>
            <a:lvl2pPr marL="742950" indent="-285750" defTabSz="661988">
              <a:spcBef>
                <a:spcPct val="20000"/>
              </a:spcBef>
              <a:buChar char="–"/>
              <a:defRPr sz="2800">
                <a:solidFill>
                  <a:schemeClr val="tx1"/>
                </a:solidFill>
                <a:latin typeface="Times New Roman" panose="02020603050405020304" pitchFamily="18" charset="0"/>
              </a:defRPr>
            </a:lvl2pPr>
            <a:lvl3pPr marL="1143000" indent="-228600" defTabSz="661988">
              <a:spcBef>
                <a:spcPct val="20000"/>
              </a:spcBef>
              <a:buChar char="•"/>
              <a:defRPr sz="2400">
                <a:solidFill>
                  <a:schemeClr val="tx1"/>
                </a:solidFill>
                <a:latin typeface="Times New Roman" panose="02020603050405020304" pitchFamily="18" charset="0"/>
              </a:defRPr>
            </a:lvl3pPr>
            <a:lvl4pPr marL="1600200" indent="-228600" defTabSz="661988">
              <a:spcBef>
                <a:spcPct val="20000"/>
              </a:spcBef>
              <a:buChar char="–"/>
              <a:defRPr sz="2000">
                <a:solidFill>
                  <a:schemeClr val="tx1"/>
                </a:solidFill>
                <a:latin typeface="Times New Roman" panose="02020603050405020304" pitchFamily="18" charset="0"/>
              </a:defRPr>
            </a:lvl4pPr>
            <a:lvl5pPr marL="2057400" indent="-228600" defTabSz="661988">
              <a:spcBef>
                <a:spcPct val="20000"/>
              </a:spcBef>
              <a:buChar char="»"/>
              <a:defRPr sz="2000">
                <a:solidFill>
                  <a:schemeClr val="tx1"/>
                </a:solidFill>
                <a:latin typeface="Times New Roman" panose="02020603050405020304" pitchFamily="18" charset="0"/>
              </a:defRPr>
            </a:lvl5pPr>
            <a:lvl6pPr marL="25146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dirty="0">
                <a:solidFill>
                  <a:srgbClr val="000000"/>
                </a:solidFill>
                <a:latin typeface="Arial" panose="020B0604020202020204" pitchFamily="34" charset="0"/>
              </a:rPr>
              <a:t>CM</a:t>
            </a:r>
          </a:p>
        </p:txBody>
      </p:sp>
      <p:sp>
        <p:nvSpPr>
          <p:cNvPr id="159761" name="Rectangle 21"/>
          <p:cNvSpPr>
            <a:spLocks noChangeArrowheads="1"/>
          </p:cNvSpPr>
          <p:nvPr/>
        </p:nvSpPr>
        <p:spPr bwMode="auto">
          <a:xfrm>
            <a:off x="8153406" y="4191005"/>
            <a:ext cx="62837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1988">
              <a:spcBef>
                <a:spcPct val="20000"/>
              </a:spcBef>
              <a:buChar char="•"/>
              <a:defRPr sz="3200">
                <a:solidFill>
                  <a:schemeClr val="tx1"/>
                </a:solidFill>
                <a:latin typeface="Times New Roman" panose="02020603050405020304" pitchFamily="18" charset="0"/>
              </a:defRPr>
            </a:lvl1pPr>
            <a:lvl2pPr marL="742950" indent="-285750" defTabSz="661988">
              <a:spcBef>
                <a:spcPct val="20000"/>
              </a:spcBef>
              <a:buChar char="–"/>
              <a:defRPr sz="2800">
                <a:solidFill>
                  <a:schemeClr val="tx1"/>
                </a:solidFill>
                <a:latin typeface="Times New Roman" panose="02020603050405020304" pitchFamily="18" charset="0"/>
              </a:defRPr>
            </a:lvl2pPr>
            <a:lvl3pPr marL="1143000" indent="-228600" defTabSz="661988">
              <a:spcBef>
                <a:spcPct val="20000"/>
              </a:spcBef>
              <a:buChar char="•"/>
              <a:defRPr sz="2400">
                <a:solidFill>
                  <a:schemeClr val="tx1"/>
                </a:solidFill>
                <a:latin typeface="Times New Roman" panose="02020603050405020304" pitchFamily="18" charset="0"/>
              </a:defRPr>
            </a:lvl3pPr>
            <a:lvl4pPr marL="1600200" indent="-228600" defTabSz="661988">
              <a:spcBef>
                <a:spcPct val="20000"/>
              </a:spcBef>
              <a:buChar char="–"/>
              <a:defRPr sz="2000">
                <a:solidFill>
                  <a:schemeClr val="tx1"/>
                </a:solidFill>
                <a:latin typeface="Times New Roman" panose="02020603050405020304" pitchFamily="18" charset="0"/>
              </a:defRPr>
            </a:lvl4pPr>
            <a:lvl5pPr marL="2057400" indent="-228600" defTabSz="661988">
              <a:spcBef>
                <a:spcPct val="20000"/>
              </a:spcBef>
              <a:buChar char="»"/>
              <a:defRPr sz="2000">
                <a:solidFill>
                  <a:schemeClr val="tx1"/>
                </a:solidFill>
                <a:latin typeface="Times New Roman" panose="02020603050405020304" pitchFamily="18" charset="0"/>
              </a:defRPr>
            </a:lvl5pPr>
            <a:lvl6pPr marL="25146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dirty="0" err="1">
                <a:solidFill>
                  <a:srgbClr val="000000"/>
                </a:solidFill>
                <a:latin typeface="Arial" panose="020B0604020202020204" pitchFamily="34" charset="0"/>
              </a:rPr>
              <a:t>CMeT</a:t>
            </a:r>
            <a:endParaRPr lang="it-IT" altLang="en-US" sz="1800" b="1" dirty="0">
              <a:solidFill>
                <a:srgbClr val="000000"/>
              </a:solidFill>
              <a:latin typeface="Arial" panose="020B0604020202020204" pitchFamily="34" charset="0"/>
            </a:endParaRPr>
          </a:p>
        </p:txBody>
      </p:sp>
      <p:sp>
        <p:nvSpPr>
          <p:cNvPr id="159762" name="Line 22"/>
          <p:cNvSpPr>
            <a:spLocks noChangeShapeType="1"/>
          </p:cNvSpPr>
          <p:nvPr/>
        </p:nvSpPr>
        <p:spPr bwMode="auto">
          <a:xfrm>
            <a:off x="4019552" y="2009778"/>
            <a:ext cx="3143247" cy="3730618"/>
          </a:xfrm>
          <a:prstGeom prst="line">
            <a:avLst/>
          </a:prstGeom>
          <a:noFill/>
          <a:ln w="28575">
            <a:solidFill>
              <a:srgbClr val="40A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59764" name="Freeform 24"/>
          <p:cNvSpPr>
            <a:spLocks/>
          </p:cNvSpPr>
          <p:nvPr/>
        </p:nvSpPr>
        <p:spPr bwMode="auto">
          <a:xfrm>
            <a:off x="3652845" y="2395546"/>
            <a:ext cx="4873625" cy="2122487"/>
          </a:xfrm>
          <a:custGeom>
            <a:avLst/>
            <a:gdLst>
              <a:gd name="T0" fmla="*/ 0 w 3070"/>
              <a:gd name="T1" fmla="*/ 0 h 1337"/>
              <a:gd name="T2" fmla="*/ 68045013 w 3070"/>
              <a:gd name="T3" fmla="*/ 143648079 h 1337"/>
              <a:gd name="T4" fmla="*/ 307459063 w 3070"/>
              <a:gd name="T5" fmla="*/ 539313310 h 1337"/>
              <a:gd name="T6" fmla="*/ 791329063 w 3070"/>
              <a:gd name="T7" fmla="*/ 1111387851 h 1337"/>
              <a:gd name="T8" fmla="*/ 1512093750 w 3070"/>
              <a:gd name="T9" fmla="*/ 1754028337 h 1337"/>
              <a:gd name="T10" fmla="*/ 2147483646 w 3070"/>
              <a:gd name="T11" fmla="*/ 2147483646 h 1337"/>
              <a:gd name="T12" fmla="*/ 2147483646 w 3070"/>
              <a:gd name="T13" fmla="*/ 2147483646 h 1337"/>
              <a:gd name="T14" fmla="*/ 2147483646 w 3070"/>
              <a:gd name="T15" fmla="*/ 2147483646 h 1337"/>
              <a:gd name="T16" fmla="*/ 2147483646 w 3070"/>
              <a:gd name="T17" fmla="*/ 2147483646 h 13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070" h="1337">
                <a:moveTo>
                  <a:pt x="0" y="0"/>
                </a:moveTo>
                <a:lnTo>
                  <a:pt x="27" y="57"/>
                </a:lnTo>
                <a:lnTo>
                  <a:pt x="122" y="214"/>
                </a:lnTo>
                <a:lnTo>
                  <a:pt x="314" y="441"/>
                </a:lnTo>
                <a:lnTo>
                  <a:pt x="600" y="696"/>
                </a:lnTo>
                <a:lnTo>
                  <a:pt x="1010" y="952"/>
                </a:lnTo>
                <a:lnTo>
                  <a:pt x="1527" y="1166"/>
                </a:lnTo>
                <a:lnTo>
                  <a:pt x="2210" y="1307"/>
                </a:lnTo>
                <a:lnTo>
                  <a:pt x="3069" y="1336"/>
                </a:lnTo>
              </a:path>
            </a:pathLst>
          </a:custGeom>
          <a:noFill/>
          <a:ln w="28575" cap="rnd" cmpd="sng">
            <a:solidFill>
              <a:srgbClr val="51DC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59765" name="Freeform 25"/>
          <p:cNvSpPr>
            <a:spLocks/>
          </p:cNvSpPr>
          <p:nvPr/>
        </p:nvSpPr>
        <p:spPr bwMode="auto">
          <a:xfrm>
            <a:off x="3429005" y="1524002"/>
            <a:ext cx="6127751" cy="4533900"/>
          </a:xfrm>
          <a:custGeom>
            <a:avLst/>
            <a:gdLst>
              <a:gd name="T0" fmla="*/ 0 w 3860"/>
              <a:gd name="T1" fmla="*/ 0 h 2856"/>
              <a:gd name="T2" fmla="*/ 0 w 3860"/>
              <a:gd name="T3" fmla="*/ 2147483646 h 2856"/>
              <a:gd name="T4" fmla="*/ 2147483646 w 3860"/>
              <a:gd name="T5" fmla="*/ 2147483646 h 2856"/>
              <a:gd name="T6" fmla="*/ 0 60000 65536"/>
              <a:gd name="T7" fmla="*/ 0 60000 65536"/>
              <a:gd name="T8" fmla="*/ 0 60000 65536"/>
            </a:gdLst>
            <a:ahLst/>
            <a:cxnLst>
              <a:cxn ang="T6">
                <a:pos x="T0" y="T1"/>
              </a:cxn>
              <a:cxn ang="T7">
                <a:pos x="T2" y="T3"/>
              </a:cxn>
              <a:cxn ang="T8">
                <a:pos x="T4" y="T5"/>
              </a:cxn>
            </a:cxnLst>
            <a:rect l="0" t="0" r="r" b="b"/>
            <a:pathLst>
              <a:path w="3860" h="2856">
                <a:moveTo>
                  <a:pt x="0" y="0"/>
                </a:moveTo>
                <a:lnTo>
                  <a:pt x="0" y="2855"/>
                </a:lnTo>
                <a:lnTo>
                  <a:pt x="3859" y="2855"/>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343066" name="Freeform 26"/>
          <p:cNvSpPr>
            <a:spLocks/>
          </p:cNvSpPr>
          <p:nvPr/>
        </p:nvSpPr>
        <p:spPr bwMode="auto">
          <a:xfrm>
            <a:off x="3426106" y="4670428"/>
            <a:ext cx="2812648" cy="1387463"/>
          </a:xfrm>
          <a:custGeom>
            <a:avLst/>
            <a:gdLst>
              <a:gd name="T0" fmla="*/ 2147483646 w 1787"/>
              <a:gd name="T1" fmla="*/ 2147483646 h 1234"/>
              <a:gd name="T2" fmla="*/ 2147483646 w 1787"/>
              <a:gd name="T3" fmla="*/ 0 h 1234"/>
              <a:gd name="T4" fmla="*/ 0 w 1787"/>
              <a:gd name="T5" fmla="*/ 0 h 1234"/>
              <a:gd name="T6" fmla="*/ 0 60000 65536"/>
              <a:gd name="T7" fmla="*/ 0 60000 65536"/>
              <a:gd name="T8" fmla="*/ 0 60000 65536"/>
            </a:gdLst>
            <a:ahLst/>
            <a:cxnLst>
              <a:cxn ang="T6">
                <a:pos x="T0" y="T1"/>
              </a:cxn>
              <a:cxn ang="T7">
                <a:pos x="T2" y="T3"/>
              </a:cxn>
              <a:cxn ang="T8">
                <a:pos x="T4" y="T5"/>
              </a:cxn>
            </a:cxnLst>
            <a:rect l="0" t="0" r="r" b="b"/>
            <a:pathLst>
              <a:path w="1787" h="1234">
                <a:moveTo>
                  <a:pt x="1786" y="1233"/>
                </a:moveTo>
                <a:lnTo>
                  <a:pt x="1786" y="0"/>
                </a:lnTo>
                <a:lnTo>
                  <a:pt x="0" y="0"/>
                </a:lnTo>
              </a:path>
            </a:pathLst>
          </a:custGeom>
          <a:noFill/>
          <a:ln w="12700" cap="flat" cmpd="sng">
            <a:solidFill>
              <a:srgbClr val="000000"/>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343067" name="Freeform 27"/>
          <p:cNvSpPr>
            <a:spLocks/>
          </p:cNvSpPr>
          <p:nvPr/>
        </p:nvSpPr>
        <p:spPr bwMode="auto">
          <a:xfrm>
            <a:off x="6167445" y="4652970"/>
            <a:ext cx="109537" cy="136525"/>
          </a:xfrm>
          <a:custGeom>
            <a:avLst/>
            <a:gdLst>
              <a:gd name="T0" fmla="*/ 68043114 w 69"/>
              <a:gd name="T1" fmla="*/ 214214075 h 86"/>
              <a:gd name="T2" fmla="*/ 136087816 w 69"/>
              <a:gd name="T3" fmla="*/ 178931888 h 86"/>
              <a:gd name="T4" fmla="*/ 171369843 w 69"/>
              <a:gd name="T5" fmla="*/ 141128750 h 86"/>
              <a:gd name="T6" fmla="*/ 171369843 w 69"/>
              <a:gd name="T7" fmla="*/ 105846563 h 86"/>
              <a:gd name="T8" fmla="*/ 171369843 w 69"/>
              <a:gd name="T9" fmla="*/ 35282188 h 86"/>
              <a:gd name="T10" fmla="*/ 136087816 w 69"/>
              <a:gd name="T11" fmla="*/ 0 h 86"/>
              <a:gd name="T12" fmla="*/ 68043114 w 69"/>
              <a:gd name="T13" fmla="*/ 0 h 86"/>
              <a:gd name="T14" fmla="*/ 35282026 w 69"/>
              <a:gd name="T15" fmla="*/ 0 h 86"/>
              <a:gd name="T16" fmla="*/ 0 w 69"/>
              <a:gd name="T17" fmla="*/ 35282188 h 86"/>
              <a:gd name="T18" fmla="*/ 0 w 69"/>
              <a:gd name="T19" fmla="*/ 105846563 h 86"/>
              <a:gd name="T20" fmla="*/ 0 w 69"/>
              <a:gd name="T21" fmla="*/ 141128750 h 86"/>
              <a:gd name="T22" fmla="*/ 35282026 w 69"/>
              <a:gd name="T23" fmla="*/ 178931888 h 86"/>
              <a:gd name="T24" fmla="*/ 68043114 w 69"/>
              <a:gd name="T25" fmla="*/ 214214075 h 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86">
                <a:moveTo>
                  <a:pt x="27" y="85"/>
                </a:moveTo>
                <a:lnTo>
                  <a:pt x="54" y="71"/>
                </a:lnTo>
                <a:lnTo>
                  <a:pt x="68" y="56"/>
                </a:lnTo>
                <a:lnTo>
                  <a:pt x="68" y="42"/>
                </a:lnTo>
                <a:lnTo>
                  <a:pt x="68" y="14"/>
                </a:lnTo>
                <a:lnTo>
                  <a:pt x="54" y="0"/>
                </a:lnTo>
                <a:lnTo>
                  <a:pt x="27" y="0"/>
                </a:lnTo>
                <a:lnTo>
                  <a:pt x="14" y="0"/>
                </a:lnTo>
                <a:lnTo>
                  <a:pt x="0" y="14"/>
                </a:lnTo>
                <a:lnTo>
                  <a:pt x="0" y="42"/>
                </a:lnTo>
                <a:lnTo>
                  <a:pt x="0" y="56"/>
                </a:lnTo>
                <a:lnTo>
                  <a:pt x="14" y="71"/>
                </a:lnTo>
                <a:lnTo>
                  <a:pt x="27" y="8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343068" name="Freeform 28"/>
          <p:cNvSpPr>
            <a:spLocks/>
          </p:cNvSpPr>
          <p:nvPr/>
        </p:nvSpPr>
        <p:spPr bwMode="auto">
          <a:xfrm>
            <a:off x="6167445" y="4221172"/>
            <a:ext cx="109537" cy="134937"/>
          </a:xfrm>
          <a:custGeom>
            <a:avLst/>
            <a:gdLst>
              <a:gd name="T0" fmla="*/ 68043114 w 69"/>
              <a:gd name="T1" fmla="*/ 211692341 h 85"/>
              <a:gd name="T2" fmla="*/ 136087816 w 69"/>
              <a:gd name="T3" fmla="*/ 176410284 h 85"/>
              <a:gd name="T4" fmla="*/ 171369843 w 69"/>
              <a:gd name="T5" fmla="*/ 141128227 h 85"/>
              <a:gd name="T6" fmla="*/ 171369843 w 69"/>
              <a:gd name="T7" fmla="*/ 105846170 h 85"/>
              <a:gd name="T8" fmla="*/ 171369843 w 69"/>
              <a:gd name="T9" fmla="*/ 35282057 h 85"/>
              <a:gd name="T10" fmla="*/ 136087816 w 69"/>
              <a:gd name="T11" fmla="*/ 0 h 85"/>
              <a:gd name="T12" fmla="*/ 68043114 w 69"/>
              <a:gd name="T13" fmla="*/ 0 h 85"/>
              <a:gd name="T14" fmla="*/ 35282026 w 69"/>
              <a:gd name="T15" fmla="*/ 0 h 85"/>
              <a:gd name="T16" fmla="*/ 0 w 69"/>
              <a:gd name="T17" fmla="*/ 35282057 h 85"/>
              <a:gd name="T18" fmla="*/ 0 w 69"/>
              <a:gd name="T19" fmla="*/ 105846170 h 85"/>
              <a:gd name="T20" fmla="*/ 0 w 69"/>
              <a:gd name="T21" fmla="*/ 141128227 h 85"/>
              <a:gd name="T22" fmla="*/ 35282026 w 69"/>
              <a:gd name="T23" fmla="*/ 176410284 h 85"/>
              <a:gd name="T24" fmla="*/ 68043114 w 69"/>
              <a:gd name="T25" fmla="*/ 211692341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85">
                <a:moveTo>
                  <a:pt x="27" y="84"/>
                </a:moveTo>
                <a:lnTo>
                  <a:pt x="54" y="70"/>
                </a:lnTo>
                <a:lnTo>
                  <a:pt x="68" y="56"/>
                </a:lnTo>
                <a:lnTo>
                  <a:pt x="68" y="42"/>
                </a:lnTo>
                <a:lnTo>
                  <a:pt x="68" y="14"/>
                </a:lnTo>
                <a:lnTo>
                  <a:pt x="54" y="0"/>
                </a:lnTo>
                <a:lnTo>
                  <a:pt x="27" y="0"/>
                </a:lnTo>
                <a:lnTo>
                  <a:pt x="14" y="0"/>
                </a:lnTo>
                <a:lnTo>
                  <a:pt x="0" y="14"/>
                </a:lnTo>
                <a:lnTo>
                  <a:pt x="0" y="42"/>
                </a:lnTo>
                <a:lnTo>
                  <a:pt x="0" y="56"/>
                </a:lnTo>
                <a:lnTo>
                  <a:pt x="14" y="70"/>
                </a:lnTo>
                <a:lnTo>
                  <a:pt x="27" y="8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grpSp>
        <p:nvGrpSpPr>
          <p:cNvPr id="343069" name="Group 29"/>
          <p:cNvGrpSpPr>
            <a:grpSpLocks/>
          </p:cNvGrpSpPr>
          <p:nvPr/>
        </p:nvGrpSpPr>
        <p:grpSpPr bwMode="auto">
          <a:xfrm>
            <a:off x="5715012" y="6095993"/>
            <a:ext cx="1120775" cy="493713"/>
            <a:chOff x="2658" y="3978"/>
            <a:chExt cx="706" cy="311"/>
          </a:xfrm>
        </p:grpSpPr>
        <p:sp>
          <p:nvSpPr>
            <p:cNvPr id="159787" name="Rectangle 30"/>
            <p:cNvSpPr>
              <a:spLocks noChangeArrowheads="1"/>
            </p:cNvSpPr>
            <p:nvPr/>
          </p:nvSpPr>
          <p:spPr bwMode="auto">
            <a:xfrm>
              <a:off x="2658" y="3978"/>
              <a:ext cx="590"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1988">
                <a:spcBef>
                  <a:spcPct val="20000"/>
                </a:spcBef>
                <a:buChar char="•"/>
                <a:defRPr sz="3200">
                  <a:solidFill>
                    <a:schemeClr val="tx1"/>
                  </a:solidFill>
                  <a:latin typeface="Times New Roman" panose="02020603050405020304" pitchFamily="18" charset="0"/>
                </a:defRPr>
              </a:lvl1pPr>
              <a:lvl2pPr marL="742950" indent="-285750" defTabSz="661988">
                <a:spcBef>
                  <a:spcPct val="20000"/>
                </a:spcBef>
                <a:buChar char="–"/>
                <a:defRPr sz="2800">
                  <a:solidFill>
                    <a:schemeClr val="tx1"/>
                  </a:solidFill>
                  <a:latin typeface="Times New Roman" panose="02020603050405020304" pitchFamily="18" charset="0"/>
                </a:defRPr>
              </a:lvl2pPr>
              <a:lvl3pPr marL="1143000" indent="-228600" defTabSz="661988">
                <a:spcBef>
                  <a:spcPct val="20000"/>
                </a:spcBef>
                <a:buChar char="•"/>
                <a:defRPr sz="2400">
                  <a:solidFill>
                    <a:schemeClr val="tx1"/>
                  </a:solidFill>
                  <a:latin typeface="Times New Roman" panose="02020603050405020304" pitchFamily="18" charset="0"/>
                </a:defRPr>
              </a:lvl3pPr>
              <a:lvl4pPr marL="1600200" indent="-228600" defTabSz="661988">
                <a:spcBef>
                  <a:spcPct val="20000"/>
                </a:spcBef>
                <a:buChar char="–"/>
                <a:defRPr sz="2000">
                  <a:solidFill>
                    <a:schemeClr val="tx1"/>
                  </a:solidFill>
                  <a:latin typeface="Times New Roman" panose="02020603050405020304" pitchFamily="18" charset="0"/>
                </a:defRPr>
              </a:lvl4pPr>
              <a:lvl5pPr marL="2057400" indent="-228600" defTabSz="661988">
                <a:spcBef>
                  <a:spcPct val="20000"/>
                </a:spcBef>
                <a:buChar char="»"/>
                <a:defRPr sz="2000">
                  <a:solidFill>
                    <a:schemeClr val="tx1"/>
                  </a:solidFill>
                  <a:latin typeface="Times New Roman" panose="02020603050405020304" pitchFamily="18" charset="0"/>
                </a:defRPr>
              </a:lvl5pPr>
              <a:lvl6pPr marL="25146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Quantità</a:t>
              </a:r>
            </a:p>
          </p:txBody>
        </p:sp>
        <p:sp>
          <p:nvSpPr>
            <p:cNvPr id="159788" name="Rectangle 31"/>
            <p:cNvSpPr>
              <a:spLocks noChangeArrowheads="1"/>
            </p:cNvSpPr>
            <p:nvPr/>
          </p:nvSpPr>
          <p:spPr bwMode="auto">
            <a:xfrm>
              <a:off x="2726" y="4115"/>
              <a:ext cx="638"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1988">
                <a:spcBef>
                  <a:spcPct val="20000"/>
                </a:spcBef>
                <a:buChar char="•"/>
                <a:defRPr sz="3200">
                  <a:solidFill>
                    <a:schemeClr val="tx1"/>
                  </a:solidFill>
                  <a:latin typeface="Times New Roman" panose="02020603050405020304" pitchFamily="18" charset="0"/>
                </a:defRPr>
              </a:lvl1pPr>
              <a:lvl2pPr marL="742950" indent="-285750" defTabSz="661988">
                <a:spcBef>
                  <a:spcPct val="20000"/>
                </a:spcBef>
                <a:buChar char="–"/>
                <a:defRPr sz="2800">
                  <a:solidFill>
                    <a:schemeClr val="tx1"/>
                  </a:solidFill>
                  <a:latin typeface="Times New Roman" panose="02020603050405020304" pitchFamily="18" charset="0"/>
                </a:defRPr>
              </a:lvl2pPr>
              <a:lvl3pPr marL="1143000" indent="-228600" defTabSz="661988">
                <a:spcBef>
                  <a:spcPct val="20000"/>
                </a:spcBef>
                <a:buChar char="•"/>
                <a:defRPr sz="2400">
                  <a:solidFill>
                    <a:schemeClr val="tx1"/>
                  </a:solidFill>
                  <a:latin typeface="Times New Roman" panose="02020603050405020304" pitchFamily="18" charset="0"/>
                </a:defRPr>
              </a:lvl3pPr>
              <a:lvl4pPr marL="1600200" indent="-228600" defTabSz="661988">
                <a:spcBef>
                  <a:spcPct val="20000"/>
                </a:spcBef>
                <a:buChar char="–"/>
                <a:defRPr sz="2000">
                  <a:solidFill>
                    <a:schemeClr val="tx1"/>
                  </a:solidFill>
                  <a:latin typeface="Times New Roman" panose="02020603050405020304" pitchFamily="18" charset="0"/>
                </a:defRPr>
              </a:lvl4pPr>
              <a:lvl5pPr marL="2057400" indent="-228600" defTabSz="661988">
                <a:spcBef>
                  <a:spcPct val="20000"/>
                </a:spcBef>
                <a:buChar char="»"/>
                <a:defRPr sz="2000">
                  <a:solidFill>
                    <a:schemeClr val="tx1"/>
                  </a:solidFill>
                  <a:latin typeface="Times New Roman" panose="02020603050405020304" pitchFamily="18" charset="0"/>
                </a:defRPr>
              </a:lvl5pPr>
              <a:lvl6pPr marL="25146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efficiente</a:t>
              </a:r>
            </a:p>
          </p:txBody>
        </p:sp>
      </p:grpSp>
      <p:sp>
        <p:nvSpPr>
          <p:cNvPr id="159770" name="Line 32"/>
          <p:cNvSpPr>
            <a:spLocks noChangeShapeType="1"/>
          </p:cNvSpPr>
          <p:nvPr/>
        </p:nvSpPr>
        <p:spPr bwMode="auto">
          <a:xfrm>
            <a:off x="3833811" y="2106274"/>
            <a:ext cx="1966921" cy="3576175"/>
          </a:xfrm>
          <a:prstGeom prst="line">
            <a:avLst/>
          </a:prstGeom>
          <a:noFill/>
          <a:ln w="1905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59771" name="Rectangle 33"/>
          <p:cNvSpPr>
            <a:spLocks noChangeArrowheads="1"/>
          </p:cNvSpPr>
          <p:nvPr/>
        </p:nvSpPr>
        <p:spPr bwMode="auto">
          <a:xfrm>
            <a:off x="5332262" y="5463397"/>
            <a:ext cx="35907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1988">
              <a:spcBef>
                <a:spcPct val="20000"/>
              </a:spcBef>
              <a:buChar char="•"/>
              <a:defRPr sz="3200">
                <a:solidFill>
                  <a:schemeClr val="tx1"/>
                </a:solidFill>
                <a:latin typeface="Times New Roman" panose="02020603050405020304" pitchFamily="18" charset="0"/>
              </a:defRPr>
            </a:lvl1pPr>
            <a:lvl2pPr marL="742950" indent="-285750" defTabSz="661988">
              <a:spcBef>
                <a:spcPct val="20000"/>
              </a:spcBef>
              <a:buChar char="–"/>
              <a:defRPr sz="2800">
                <a:solidFill>
                  <a:schemeClr val="tx1"/>
                </a:solidFill>
                <a:latin typeface="Times New Roman" panose="02020603050405020304" pitchFamily="18" charset="0"/>
              </a:defRPr>
            </a:lvl2pPr>
            <a:lvl3pPr marL="1143000" indent="-228600" defTabSz="661988">
              <a:spcBef>
                <a:spcPct val="20000"/>
              </a:spcBef>
              <a:buChar char="•"/>
              <a:defRPr sz="2400">
                <a:solidFill>
                  <a:schemeClr val="tx1"/>
                </a:solidFill>
                <a:latin typeface="Times New Roman" panose="02020603050405020304" pitchFamily="18" charset="0"/>
              </a:defRPr>
            </a:lvl3pPr>
            <a:lvl4pPr marL="1600200" indent="-228600" defTabSz="661988">
              <a:spcBef>
                <a:spcPct val="20000"/>
              </a:spcBef>
              <a:buChar char="–"/>
              <a:defRPr sz="2000">
                <a:solidFill>
                  <a:schemeClr val="tx1"/>
                </a:solidFill>
                <a:latin typeface="Times New Roman" panose="02020603050405020304" pitchFamily="18" charset="0"/>
              </a:defRPr>
            </a:lvl4pPr>
            <a:lvl5pPr marL="2057400" indent="-228600" defTabSz="661988">
              <a:spcBef>
                <a:spcPct val="20000"/>
              </a:spcBef>
              <a:buChar char="»"/>
              <a:defRPr sz="2000">
                <a:solidFill>
                  <a:schemeClr val="tx1"/>
                </a:solidFill>
                <a:latin typeface="Times New Roman" panose="02020603050405020304" pitchFamily="18" charset="0"/>
              </a:defRPr>
            </a:lvl5pPr>
            <a:lvl6pPr marL="25146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dirty="0">
                <a:solidFill>
                  <a:srgbClr val="000000"/>
                </a:solidFill>
                <a:latin typeface="Arial" panose="020B0604020202020204" pitchFamily="34" charset="0"/>
              </a:rPr>
              <a:t>RM</a:t>
            </a:r>
          </a:p>
        </p:txBody>
      </p:sp>
      <p:sp>
        <p:nvSpPr>
          <p:cNvPr id="159772" name="Line 34"/>
          <p:cNvSpPr>
            <a:spLocks noChangeShapeType="1"/>
          </p:cNvSpPr>
          <p:nvPr/>
        </p:nvSpPr>
        <p:spPr bwMode="auto">
          <a:xfrm>
            <a:off x="5029200" y="3200400"/>
            <a:ext cx="0" cy="281940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59773" name="Freeform 35"/>
          <p:cNvSpPr>
            <a:spLocks/>
          </p:cNvSpPr>
          <p:nvPr/>
        </p:nvSpPr>
        <p:spPr bwMode="auto">
          <a:xfrm>
            <a:off x="4975992" y="4254506"/>
            <a:ext cx="109539" cy="134939"/>
          </a:xfrm>
          <a:custGeom>
            <a:avLst/>
            <a:gdLst>
              <a:gd name="T0" fmla="*/ 68045323 w 69"/>
              <a:gd name="T1" fmla="*/ 211693909 h 85"/>
              <a:gd name="T2" fmla="*/ 136089059 w 69"/>
              <a:gd name="T3" fmla="*/ 176411591 h 85"/>
              <a:gd name="T4" fmla="*/ 171371407 w 69"/>
              <a:gd name="T5" fmla="*/ 141129273 h 85"/>
              <a:gd name="T6" fmla="*/ 171371407 w 69"/>
              <a:gd name="T7" fmla="*/ 105846955 h 85"/>
              <a:gd name="T8" fmla="*/ 171371407 w 69"/>
              <a:gd name="T9" fmla="*/ 35282318 h 85"/>
              <a:gd name="T10" fmla="*/ 136089059 w 69"/>
              <a:gd name="T11" fmla="*/ 0 h 85"/>
              <a:gd name="T12" fmla="*/ 68045323 w 69"/>
              <a:gd name="T13" fmla="*/ 0 h 85"/>
              <a:gd name="T14" fmla="*/ 35282349 w 69"/>
              <a:gd name="T15" fmla="*/ 0 h 85"/>
              <a:gd name="T16" fmla="*/ 0 w 69"/>
              <a:gd name="T17" fmla="*/ 35282318 h 85"/>
              <a:gd name="T18" fmla="*/ 0 w 69"/>
              <a:gd name="T19" fmla="*/ 105846955 h 85"/>
              <a:gd name="T20" fmla="*/ 0 w 69"/>
              <a:gd name="T21" fmla="*/ 141129273 h 85"/>
              <a:gd name="T22" fmla="*/ 35282349 w 69"/>
              <a:gd name="T23" fmla="*/ 176411591 h 85"/>
              <a:gd name="T24" fmla="*/ 68045323 w 69"/>
              <a:gd name="T25" fmla="*/ 211693909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85">
                <a:moveTo>
                  <a:pt x="27" y="84"/>
                </a:moveTo>
                <a:lnTo>
                  <a:pt x="54" y="70"/>
                </a:lnTo>
                <a:lnTo>
                  <a:pt x="68" y="56"/>
                </a:lnTo>
                <a:lnTo>
                  <a:pt x="68" y="42"/>
                </a:lnTo>
                <a:lnTo>
                  <a:pt x="68" y="14"/>
                </a:lnTo>
                <a:lnTo>
                  <a:pt x="54" y="0"/>
                </a:lnTo>
                <a:lnTo>
                  <a:pt x="27" y="0"/>
                </a:lnTo>
                <a:lnTo>
                  <a:pt x="14" y="0"/>
                </a:lnTo>
                <a:lnTo>
                  <a:pt x="0" y="14"/>
                </a:lnTo>
                <a:lnTo>
                  <a:pt x="0" y="42"/>
                </a:lnTo>
                <a:lnTo>
                  <a:pt x="0" y="56"/>
                </a:lnTo>
                <a:lnTo>
                  <a:pt x="14" y="70"/>
                </a:lnTo>
                <a:lnTo>
                  <a:pt x="27" y="8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59774" name="Freeform 36"/>
          <p:cNvSpPr>
            <a:spLocks/>
          </p:cNvSpPr>
          <p:nvPr/>
        </p:nvSpPr>
        <p:spPr bwMode="auto">
          <a:xfrm>
            <a:off x="4953003" y="3124203"/>
            <a:ext cx="109539" cy="134939"/>
          </a:xfrm>
          <a:custGeom>
            <a:avLst/>
            <a:gdLst>
              <a:gd name="T0" fmla="*/ 68045323 w 69"/>
              <a:gd name="T1" fmla="*/ 211693909 h 85"/>
              <a:gd name="T2" fmla="*/ 136089059 w 69"/>
              <a:gd name="T3" fmla="*/ 176411591 h 85"/>
              <a:gd name="T4" fmla="*/ 171371407 w 69"/>
              <a:gd name="T5" fmla="*/ 141129273 h 85"/>
              <a:gd name="T6" fmla="*/ 171371407 w 69"/>
              <a:gd name="T7" fmla="*/ 105846955 h 85"/>
              <a:gd name="T8" fmla="*/ 171371407 w 69"/>
              <a:gd name="T9" fmla="*/ 35282318 h 85"/>
              <a:gd name="T10" fmla="*/ 136089059 w 69"/>
              <a:gd name="T11" fmla="*/ 0 h 85"/>
              <a:gd name="T12" fmla="*/ 68045323 w 69"/>
              <a:gd name="T13" fmla="*/ 0 h 85"/>
              <a:gd name="T14" fmla="*/ 35282349 w 69"/>
              <a:gd name="T15" fmla="*/ 0 h 85"/>
              <a:gd name="T16" fmla="*/ 0 w 69"/>
              <a:gd name="T17" fmla="*/ 35282318 h 85"/>
              <a:gd name="T18" fmla="*/ 0 w 69"/>
              <a:gd name="T19" fmla="*/ 105846955 h 85"/>
              <a:gd name="T20" fmla="*/ 0 w 69"/>
              <a:gd name="T21" fmla="*/ 141129273 h 85"/>
              <a:gd name="T22" fmla="*/ 35282349 w 69"/>
              <a:gd name="T23" fmla="*/ 176411591 h 85"/>
              <a:gd name="T24" fmla="*/ 68045323 w 69"/>
              <a:gd name="T25" fmla="*/ 211693909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85">
                <a:moveTo>
                  <a:pt x="27" y="84"/>
                </a:moveTo>
                <a:lnTo>
                  <a:pt x="54" y="70"/>
                </a:lnTo>
                <a:lnTo>
                  <a:pt x="68" y="56"/>
                </a:lnTo>
                <a:lnTo>
                  <a:pt x="68" y="42"/>
                </a:lnTo>
                <a:lnTo>
                  <a:pt x="68" y="14"/>
                </a:lnTo>
                <a:lnTo>
                  <a:pt x="54" y="0"/>
                </a:lnTo>
                <a:lnTo>
                  <a:pt x="27" y="0"/>
                </a:lnTo>
                <a:lnTo>
                  <a:pt x="14" y="0"/>
                </a:lnTo>
                <a:lnTo>
                  <a:pt x="0" y="14"/>
                </a:lnTo>
                <a:lnTo>
                  <a:pt x="0" y="42"/>
                </a:lnTo>
                <a:lnTo>
                  <a:pt x="0" y="56"/>
                </a:lnTo>
                <a:lnTo>
                  <a:pt x="14" y="70"/>
                </a:lnTo>
                <a:lnTo>
                  <a:pt x="27" y="8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59775" name="Line 37"/>
          <p:cNvSpPr>
            <a:spLocks noChangeShapeType="1"/>
          </p:cNvSpPr>
          <p:nvPr/>
        </p:nvSpPr>
        <p:spPr bwMode="auto">
          <a:xfrm flipV="1">
            <a:off x="8534400" y="3429000"/>
            <a:ext cx="304800" cy="6858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59776" name="Text Box 38"/>
          <p:cNvSpPr txBox="1">
            <a:spLocks noChangeArrowheads="1"/>
          </p:cNvSpPr>
          <p:nvPr/>
        </p:nvSpPr>
        <p:spPr bwMode="auto">
          <a:xfrm>
            <a:off x="8295517" y="2362200"/>
            <a:ext cx="2258952" cy="1077218"/>
          </a:xfrm>
          <a:prstGeom prst="rect">
            <a:avLst/>
          </a:prstGeom>
          <a:solidFill>
            <a:srgbClr val="CCFFCC">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sz="2000">
                <a:solidFill>
                  <a:srgbClr val="000000"/>
                </a:solidFill>
              </a:rPr>
              <a:t>Se è un monopolio</a:t>
            </a:r>
          </a:p>
          <a:p>
            <a:pPr algn="ctr" fontAlgn="base">
              <a:spcBef>
                <a:spcPct val="0"/>
              </a:spcBef>
              <a:spcAft>
                <a:spcPct val="0"/>
              </a:spcAft>
              <a:buFontTx/>
              <a:buNone/>
            </a:pPr>
            <a:r>
              <a:rPr lang="it-IT" altLang="en-US" sz="2000">
                <a:solidFill>
                  <a:srgbClr val="000000"/>
                </a:solidFill>
              </a:rPr>
              <a:t>naturale, CMeT è</a:t>
            </a:r>
          </a:p>
          <a:p>
            <a:pPr algn="ctr" fontAlgn="base">
              <a:spcBef>
                <a:spcPct val="0"/>
              </a:spcBef>
              <a:spcAft>
                <a:spcPct val="0"/>
              </a:spcAft>
              <a:buFontTx/>
              <a:buNone/>
            </a:pPr>
            <a:r>
              <a:rPr lang="it-IT" altLang="en-US" sz="2000">
                <a:solidFill>
                  <a:srgbClr val="000000"/>
                </a:solidFill>
              </a:rPr>
              <a:t>sempre decrescente</a:t>
            </a:r>
            <a:r>
              <a:rPr lang="it-IT" altLang="en-US" sz="2400">
                <a:solidFill>
                  <a:srgbClr val="000000"/>
                </a:solidFill>
              </a:rPr>
              <a:t> </a:t>
            </a:r>
          </a:p>
        </p:txBody>
      </p:sp>
      <p:sp>
        <p:nvSpPr>
          <p:cNvPr id="159777" name="Text Box 39"/>
          <p:cNvSpPr txBox="1">
            <a:spLocks noChangeArrowheads="1"/>
          </p:cNvSpPr>
          <p:nvPr/>
        </p:nvSpPr>
        <p:spPr bwMode="auto">
          <a:xfrm>
            <a:off x="5004520" y="3933585"/>
            <a:ext cx="3385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1800" b="1" dirty="0">
                <a:solidFill>
                  <a:srgbClr val="000000"/>
                </a:solidFill>
              </a:rPr>
              <a:t>E</a:t>
            </a:r>
          </a:p>
        </p:txBody>
      </p:sp>
      <p:sp>
        <p:nvSpPr>
          <p:cNvPr id="343080" name="Text Box 40"/>
          <p:cNvSpPr txBox="1">
            <a:spLocks noChangeArrowheads="1"/>
          </p:cNvSpPr>
          <p:nvPr/>
        </p:nvSpPr>
        <p:spPr bwMode="auto">
          <a:xfrm>
            <a:off x="5880100" y="4724403"/>
            <a:ext cx="351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1800" b="1">
                <a:solidFill>
                  <a:srgbClr val="000000"/>
                </a:solidFill>
              </a:rPr>
              <a:t>C</a:t>
            </a:r>
          </a:p>
        </p:txBody>
      </p:sp>
      <p:sp>
        <p:nvSpPr>
          <p:cNvPr id="159779" name="Text Box 41"/>
          <p:cNvSpPr txBox="1">
            <a:spLocks noChangeArrowheads="1"/>
          </p:cNvSpPr>
          <p:nvPr/>
        </p:nvSpPr>
        <p:spPr bwMode="auto">
          <a:xfrm>
            <a:off x="4876800" y="2819403"/>
            <a:ext cx="4026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1800" b="1">
                <a:solidFill>
                  <a:srgbClr val="000000"/>
                </a:solidFill>
              </a:rPr>
              <a:t>M</a:t>
            </a:r>
          </a:p>
        </p:txBody>
      </p:sp>
      <p:sp>
        <p:nvSpPr>
          <p:cNvPr id="343082" name="Freeform 42"/>
          <p:cNvSpPr>
            <a:spLocks/>
          </p:cNvSpPr>
          <p:nvPr/>
        </p:nvSpPr>
        <p:spPr bwMode="auto">
          <a:xfrm>
            <a:off x="5791203" y="4114803"/>
            <a:ext cx="109539" cy="134939"/>
          </a:xfrm>
          <a:custGeom>
            <a:avLst/>
            <a:gdLst>
              <a:gd name="T0" fmla="*/ 68045323 w 69"/>
              <a:gd name="T1" fmla="*/ 211693909 h 85"/>
              <a:gd name="T2" fmla="*/ 136089059 w 69"/>
              <a:gd name="T3" fmla="*/ 176411591 h 85"/>
              <a:gd name="T4" fmla="*/ 171371407 w 69"/>
              <a:gd name="T5" fmla="*/ 141129273 h 85"/>
              <a:gd name="T6" fmla="*/ 171371407 w 69"/>
              <a:gd name="T7" fmla="*/ 105846955 h 85"/>
              <a:gd name="T8" fmla="*/ 171371407 w 69"/>
              <a:gd name="T9" fmla="*/ 35282318 h 85"/>
              <a:gd name="T10" fmla="*/ 136089059 w 69"/>
              <a:gd name="T11" fmla="*/ 0 h 85"/>
              <a:gd name="T12" fmla="*/ 68045323 w 69"/>
              <a:gd name="T13" fmla="*/ 0 h 85"/>
              <a:gd name="T14" fmla="*/ 35282349 w 69"/>
              <a:gd name="T15" fmla="*/ 0 h 85"/>
              <a:gd name="T16" fmla="*/ 0 w 69"/>
              <a:gd name="T17" fmla="*/ 35282318 h 85"/>
              <a:gd name="T18" fmla="*/ 0 w 69"/>
              <a:gd name="T19" fmla="*/ 105846955 h 85"/>
              <a:gd name="T20" fmla="*/ 0 w 69"/>
              <a:gd name="T21" fmla="*/ 141129273 h 85"/>
              <a:gd name="T22" fmla="*/ 35282349 w 69"/>
              <a:gd name="T23" fmla="*/ 176411591 h 85"/>
              <a:gd name="T24" fmla="*/ 68045323 w 69"/>
              <a:gd name="T25" fmla="*/ 211693909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85">
                <a:moveTo>
                  <a:pt x="27" y="84"/>
                </a:moveTo>
                <a:lnTo>
                  <a:pt x="54" y="70"/>
                </a:lnTo>
                <a:lnTo>
                  <a:pt x="68" y="56"/>
                </a:lnTo>
                <a:lnTo>
                  <a:pt x="68" y="42"/>
                </a:lnTo>
                <a:lnTo>
                  <a:pt x="68" y="14"/>
                </a:lnTo>
                <a:lnTo>
                  <a:pt x="54" y="0"/>
                </a:lnTo>
                <a:lnTo>
                  <a:pt x="27" y="0"/>
                </a:lnTo>
                <a:lnTo>
                  <a:pt x="14" y="0"/>
                </a:lnTo>
                <a:lnTo>
                  <a:pt x="0" y="14"/>
                </a:lnTo>
                <a:lnTo>
                  <a:pt x="0" y="42"/>
                </a:lnTo>
                <a:lnTo>
                  <a:pt x="0" y="56"/>
                </a:lnTo>
                <a:lnTo>
                  <a:pt x="14" y="70"/>
                </a:lnTo>
                <a:lnTo>
                  <a:pt x="27" y="8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343083" name="Text Box 43"/>
          <p:cNvSpPr txBox="1">
            <a:spLocks noChangeArrowheads="1"/>
          </p:cNvSpPr>
          <p:nvPr/>
        </p:nvSpPr>
        <p:spPr bwMode="auto">
          <a:xfrm>
            <a:off x="5808663" y="3789363"/>
            <a:ext cx="381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1800" b="1">
                <a:solidFill>
                  <a:srgbClr val="000000"/>
                </a:solidFill>
              </a:rPr>
              <a:t>R</a:t>
            </a:r>
          </a:p>
        </p:txBody>
      </p:sp>
      <p:sp>
        <p:nvSpPr>
          <p:cNvPr id="343084" name="Line 44"/>
          <p:cNvSpPr>
            <a:spLocks noChangeShapeType="1"/>
          </p:cNvSpPr>
          <p:nvPr/>
        </p:nvSpPr>
        <p:spPr bwMode="auto">
          <a:xfrm flipH="1">
            <a:off x="5951539" y="2133600"/>
            <a:ext cx="3810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343085" name="Text Box 45"/>
          <p:cNvSpPr txBox="1">
            <a:spLocks noChangeArrowheads="1"/>
          </p:cNvSpPr>
          <p:nvPr/>
        </p:nvSpPr>
        <p:spPr bwMode="auto">
          <a:xfrm>
            <a:off x="4493779" y="1052520"/>
            <a:ext cx="3833101" cy="1015663"/>
          </a:xfrm>
          <a:prstGeom prst="rect">
            <a:avLst/>
          </a:prstGeom>
          <a:solidFill>
            <a:srgbClr val="CCFFCC">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sz="2000">
                <a:solidFill>
                  <a:srgbClr val="000000"/>
                </a:solidFill>
              </a:rPr>
              <a:t>R è una soluzione di compromesso:</a:t>
            </a:r>
          </a:p>
          <a:p>
            <a:pPr algn="ctr" fontAlgn="base">
              <a:spcBef>
                <a:spcPct val="0"/>
              </a:spcBef>
              <a:spcAft>
                <a:spcPct val="0"/>
              </a:spcAft>
              <a:buFontTx/>
              <a:buNone/>
            </a:pPr>
            <a:r>
              <a:rPr lang="it-IT" altLang="en-US" sz="2000">
                <a:solidFill>
                  <a:srgbClr val="000000"/>
                </a:solidFill>
              </a:rPr>
              <a:t>P pari a CMeT (</a:t>
            </a:r>
            <a:r>
              <a:rPr lang="it-IT" altLang="en-US" sz="2000">
                <a:solidFill>
                  <a:srgbClr val="000000"/>
                </a:solidFill>
                <a:sym typeface="Symbol" panose="05050102010706020507" pitchFamily="18" charset="2"/>
              </a:rPr>
              <a:t> zero extra-),</a:t>
            </a:r>
          </a:p>
          <a:p>
            <a:pPr algn="ctr" fontAlgn="base">
              <a:spcBef>
                <a:spcPct val="0"/>
              </a:spcBef>
              <a:spcAft>
                <a:spcPct val="0"/>
              </a:spcAft>
              <a:buFontTx/>
              <a:buNone/>
            </a:pPr>
            <a:r>
              <a:rPr lang="it-IT" altLang="en-US" sz="2000">
                <a:solidFill>
                  <a:srgbClr val="000000"/>
                </a:solidFill>
                <a:sym typeface="Symbol" panose="05050102010706020507" pitchFamily="18" charset="2"/>
              </a:rPr>
              <a:t>Q intermedia tra Q</a:t>
            </a:r>
            <a:r>
              <a:rPr lang="it-IT" altLang="en-US" sz="1400" b="1">
                <a:solidFill>
                  <a:srgbClr val="000000"/>
                </a:solidFill>
                <a:sym typeface="Symbol" panose="05050102010706020507" pitchFamily="18" charset="2"/>
              </a:rPr>
              <a:t>M</a:t>
            </a:r>
            <a:r>
              <a:rPr lang="it-IT" altLang="en-US" sz="2000">
                <a:solidFill>
                  <a:srgbClr val="000000"/>
                </a:solidFill>
                <a:sym typeface="Symbol" panose="05050102010706020507" pitchFamily="18" charset="2"/>
              </a:rPr>
              <a:t> e Q</a:t>
            </a:r>
            <a:r>
              <a:rPr lang="it-IT" altLang="en-US" sz="1600">
                <a:solidFill>
                  <a:srgbClr val="000000"/>
                </a:solidFill>
                <a:sym typeface="Symbol" panose="05050102010706020507" pitchFamily="18" charset="2"/>
              </a:rPr>
              <a:t>eff</a:t>
            </a:r>
            <a:r>
              <a:rPr lang="it-IT" altLang="en-US" sz="1800">
                <a:solidFill>
                  <a:srgbClr val="000000"/>
                </a:solidFill>
              </a:rPr>
              <a:t> </a:t>
            </a:r>
          </a:p>
        </p:txBody>
      </p:sp>
      <p:grpSp>
        <p:nvGrpSpPr>
          <p:cNvPr id="159784" name="Group 46"/>
          <p:cNvGrpSpPr>
            <a:grpSpLocks/>
          </p:cNvGrpSpPr>
          <p:nvPr/>
        </p:nvGrpSpPr>
        <p:grpSpPr bwMode="auto">
          <a:xfrm>
            <a:off x="4267207" y="6095993"/>
            <a:ext cx="1287464" cy="493713"/>
            <a:chOff x="2658" y="3978"/>
            <a:chExt cx="811" cy="311"/>
          </a:xfrm>
        </p:grpSpPr>
        <p:sp>
          <p:nvSpPr>
            <p:cNvPr id="159785" name="Rectangle 47"/>
            <p:cNvSpPr>
              <a:spLocks noChangeArrowheads="1"/>
            </p:cNvSpPr>
            <p:nvPr/>
          </p:nvSpPr>
          <p:spPr bwMode="auto">
            <a:xfrm>
              <a:off x="2658" y="3978"/>
              <a:ext cx="759"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1988">
                <a:spcBef>
                  <a:spcPct val="20000"/>
                </a:spcBef>
                <a:buChar char="•"/>
                <a:defRPr sz="3200">
                  <a:solidFill>
                    <a:schemeClr val="tx1"/>
                  </a:solidFill>
                  <a:latin typeface="Times New Roman" panose="02020603050405020304" pitchFamily="18" charset="0"/>
                </a:defRPr>
              </a:lvl1pPr>
              <a:lvl2pPr marL="742950" indent="-285750" defTabSz="661988">
                <a:spcBef>
                  <a:spcPct val="20000"/>
                </a:spcBef>
                <a:buChar char="–"/>
                <a:defRPr sz="2800">
                  <a:solidFill>
                    <a:schemeClr val="tx1"/>
                  </a:solidFill>
                  <a:latin typeface="Times New Roman" panose="02020603050405020304" pitchFamily="18" charset="0"/>
                </a:defRPr>
              </a:lvl2pPr>
              <a:lvl3pPr marL="1143000" indent="-228600" defTabSz="661988">
                <a:spcBef>
                  <a:spcPct val="20000"/>
                </a:spcBef>
                <a:buChar char="•"/>
                <a:defRPr sz="2400">
                  <a:solidFill>
                    <a:schemeClr val="tx1"/>
                  </a:solidFill>
                  <a:latin typeface="Times New Roman" panose="02020603050405020304" pitchFamily="18" charset="0"/>
                </a:defRPr>
              </a:lvl3pPr>
              <a:lvl4pPr marL="1600200" indent="-228600" defTabSz="661988">
                <a:spcBef>
                  <a:spcPct val="20000"/>
                </a:spcBef>
                <a:buChar char="–"/>
                <a:defRPr sz="2000">
                  <a:solidFill>
                    <a:schemeClr val="tx1"/>
                  </a:solidFill>
                  <a:latin typeface="Times New Roman" panose="02020603050405020304" pitchFamily="18" charset="0"/>
                </a:defRPr>
              </a:lvl4pPr>
              <a:lvl5pPr marL="2057400" indent="-228600" defTabSz="661988">
                <a:spcBef>
                  <a:spcPct val="20000"/>
                </a:spcBef>
                <a:buChar char="»"/>
                <a:defRPr sz="2000">
                  <a:solidFill>
                    <a:schemeClr val="tx1"/>
                  </a:solidFill>
                  <a:latin typeface="Times New Roman" panose="02020603050405020304" pitchFamily="18" charset="0"/>
                </a:defRPr>
              </a:lvl5pPr>
              <a:lvl6pPr marL="25146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Quantità di</a:t>
              </a:r>
            </a:p>
          </p:txBody>
        </p:sp>
        <p:sp>
          <p:nvSpPr>
            <p:cNvPr id="159786" name="Rectangle 48"/>
            <p:cNvSpPr>
              <a:spLocks noChangeArrowheads="1"/>
            </p:cNvSpPr>
            <p:nvPr/>
          </p:nvSpPr>
          <p:spPr bwMode="auto">
            <a:xfrm>
              <a:off x="2726" y="4115"/>
              <a:ext cx="743"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1988">
                <a:spcBef>
                  <a:spcPct val="20000"/>
                </a:spcBef>
                <a:buChar char="•"/>
                <a:defRPr sz="3200">
                  <a:solidFill>
                    <a:schemeClr val="tx1"/>
                  </a:solidFill>
                  <a:latin typeface="Times New Roman" panose="02020603050405020304" pitchFamily="18" charset="0"/>
                </a:defRPr>
              </a:lvl1pPr>
              <a:lvl2pPr marL="742950" indent="-285750" defTabSz="661988">
                <a:spcBef>
                  <a:spcPct val="20000"/>
                </a:spcBef>
                <a:buChar char="–"/>
                <a:defRPr sz="2800">
                  <a:solidFill>
                    <a:schemeClr val="tx1"/>
                  </a:solidFill>
                  <a:latin typeface="Times New Roman" panose="02020603050405020304" pitchFamily="18" charset="0"/>
                </a:defRPr>
              </a:lvl2pPr>
              <a:lvl3pPr marL="1143000" indent="-228600" defTabSz="661988">
                <a:spcBef>
                  <a:spcPct val="20000"/>
                </a:spcBef>
                <a:buChar char="•"/>
                <a:defRPr sz="2400">
                  <a:solidFill>
                    <a:schemeClr val="tx1"/>
                  </a:solidFill>
                  <a:latin typeface="Times New Roman" panose="02020603050405020304" pitchFamily="18" charset="0"/>
                </a:defRPr>
              </a:lvl3pPr>
              <a:lvl4pPr marL="1600200" indent="-228600" defTabSz="661988">
                <a:spcBef>
                  <a:spcPct val="20000"/>
                </a:spcBef>
                <a:buChar char="–"/>
                <a:defRPr sz="2000">
                  <a:solidFill>
                    <a:schemeClr val="tx1"/>
                  </a:solidFill>
                  <a:latin typeface="Times New Roman" panose="02020603050405020304" pitchFamily="18" charset="0"/>
                </a:defRPr>
              </a:lvl4pPr>
              <a:lvl5pPr marL="2057400" indent="-228600" defTabSz="661988">
                <a:spcBef>
                  <a:spcPct val="20000"/>
                </a:spcBef>
                <a:buChar char="»"/>
                <a:defRPr sz="2000">
                  <a:solidFill>
                    <a:schemeClr val="tx1"/>
                  </a:solidFill>
                  <a:latin typeface="Times New Roman" panose="02020603050405020304" pitchFamily="18" charset="0"/>
                </a:defRPr>
              </a:lvl5pPr>
              <a:lvl6pPr marL="25146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monopolio</a:t>
              </a:r>
            </a:p>
          </p:txBody>
        </p:sp>
      </p:grpSp>
      <p:sp>
        <p:nvSpPr>
          <p:cNvPr id="5" name="Figura a mano libera: forma 4">
            <a:extLst>
              <a:ext uri="{FF2B5EF4-FFF2-40B4-BE49-F238E27FC236}">
                <a16:creationId xmlns:a16="http://schemas.microsoft.com/office/drawing/2014/main" id="{2FF62775-36C2-4F8B-8B2D-508ABC03540F}"/>
              </a:ext>
            </a:extLst>
          </p:cNvPr>
          <p:cNvSpPr/>
          <p:nvPr/>
        </p:nvSpPr>
        <p:spPr bwMode="auto">
          <a:xfrm rot="21121731">
            <a:off x="3729306" y="3321176"/>
            <a:ext cx="3998968" cy="1724814"/>
          </a:xfrm>
          <a:custGeom>
            <a:avLst/>
            <a:gdLst>
              <a:gd name="connsiteX0" fmla="*/ 5162309 w 5162309"/>
              <a:gd name="connsiteY0" fmla="*/ 2025570 h 2025570"/>
              <a:gd name="connsiteX1" fmla="*/ 2662177 w 5162309"/>
              <a:gd name="connsiteY1" fmla="*/ 1562583 h 2025570"/>
              <a:gd name="connsiteX2" fmla="*/ 0 w 5162309"/>
              <a:gd name="connsiteY2" fmla="*/ 0 h 2025570"/>
              <a:gd name="connsiteX3" fmla="*/ 0 w 5162309"/>
              <a:gd name="connsiteY3" fmla="*/ 0 h 2025570"/>
              <a:gd name="connsiteX4" fmla="*/ 0 w 5162309"/>
              <a:gd name="connsiteY4" fmla="*/ 0 h 20255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62309" h="2025570">
                <a:moveTo>
                  <a:pt x="5162309" y="2025570"/>
                </a:moveTo>
                <a:cubicBezTo>
                  <a:pt x="4342435" y="1962874"/>
                  <a:pt x="3522562" y="1900178"/>
                  <a:pt x="2662177" y="1562583"/>
                </a:cubicBezTo>
                <a:cubicBezTo>
                  <a:pt x="1801792" y="1224988"/>
                  <a:pt x="0" y="0"/>
                  <a:pt x="0" y="0"/>
                </a:cubicBezTo>
                <a:lnTo>
                  <a:pt x="0" y="0"/>
                </a:lnTo>
                <a:lnTo>
                  <a:pt x="0" y="0"/>
                </a:lnTo>
              </a:path>
            </a:pathLst>
          </a:custGeom>
          <a:no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a:ln>
                <a:noFill/>
              </a:ln>
              <a:solidFill>
                <a:schemeClr val="tx1"/>
              </a:solidFill>
              <a:effectLst/>
              <a:latin typeface="Times New Roman" panose="02020603050405020304" pitchFamily="18" charset="0"/>
            </a:endParaRPr>
          </a:p>
        </p:txBody>
      </p:sp>
      <p:sp>
        <p:nvSpPr>
          <p:cNvPr id="53" name="Rectangle 21">
            <a:extLst>
              <a:ext uri="{FF2B5EF4-FFF2-40B4-BE49-F238E27FC236}">
                <a16:creationId xmlns:a16="http://schemas.microsoft.com/office/drawing/2014/main" id="{666C9C80-C3F2-4EB7-B429-EE3571B7BDC9}"/>
              </a:ext>
            </a:extLst>
          </p:cNvPr>
          <p:cNvSpPr>
            <a:spLocks noChangeArrowheads="1"/>
          </p:cNvSpPr>
          <p:nvPr/>
        </p:nvSpPr>
        <p:spPr bwMode="auto">
          <a:xfrm>
            <a:off x="2738622" y="4149276"/>
            <a:ext cx="62837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1988">
              <a:spcBef>
                <a:spcPct val="20000"/>
              </a:spcBef>
              <a:buChar char="•"/>
              <a:defRPr sz="3200">
                <a:solidFill>
                  <a:schemeClr val="tx1"/>
                </a:solidFill>
                <a:latin typeface="Times New Roman" panose="02020603050405020304" pitchFamily="18" charset="0"/>
              </a:defRPr>
            </a:lvl1pPr>
            <a:lvl2pPr marL="742950" indent="-285750" defTabSz="661988">
              <a:spcBef>
                <a:spcPct val="20000"/>
              </a:spcBef>
              <a:buChar char="–"/>
              <a:defRPr sz="2800">
                <a:solidFill>
                  <a:schemeClr val="tx1"/>
                </a:solidFill>
                <a:latin typeface="Times New Roman" panose="02020603050405020304" pitchFamily="18" charset="0"/>
              </a:defRPr>
            </a:lvl2pPr>
            <a:lvl3pPr marL="1143000" indent="-228600" defTabSz="661988">
              <a:spcBef>
                <a:spcPct val="20000"/>
              </a:spcBef>
              <a:buChar char="•"/>
              <a:defRPr sz="2400">
                <a:solidFill>
                  <a:schemeClr val="tx1"/>
                </a:solidFill>
                <a:latin typeface="Times New Roman" panose="02020603050405020304" pitchFamily="18" charset="0"/>
              </a:defRPr>
            </a:lvl3pPr>
            <a:lvl4pPr marL="1600200" indent="-228600" defTabSz="661988">
              <a:spcBef>
                <a:spcPct val="20000"/>
              </a:spcBef>
              <a:buChar char="–"/>
              <a:defRPr sz="2000">
                <a:solidFill>
                  <a:schemeClr val="tx1"/>
                </a:solidFill>
                <a:latin typeface="Times New Roman" panose="02020603050405020304" pitchFamily="18" charset="0"/>
              </a:defRPr>
            </a:lvl4pPr>
            <a:lvl5pPr marL="2057400" indent="-228600" defTabSz="661988">
              <a:spcBef>
                <a:spcPct val="20000"/>
              </a:spcBef>
              <a:buChar char="»"/>
              <a:defRPr sz="2000">
                <a:solidFill>
                  <a:schemeClr val="tx1"/>
                </a:solidFill>
                <a:latin typeface="Times New Roman" panose="02020603050405020304" pitchFamily="18" charset="0"/>
              </a:defRPr>
            </a:lvl5pPr>
            <a:lvl6pPr marL="25146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dirty="0" err="1">
                <a:solidFill>
                  <a:srgbClr val="000000"/>
                </a:solidFill>
                <a:latin typeface="Arial" panose="020B0604020202020204" pitchFamily="34" charset="0"/>
              </a:rPr>
              <a:t>CMeT</a:t>
            </a:r>
            <a:endParaRPr lang="it-IT" altLang="en-US" sz="1800" b="1" dirty="0">
              <a:solidFill>
                <a:srgbClr val="000000"/>
              </a:solidFill>
              <a:latin typeface="Arial" panose="020B0604020202020204" pitchFamily="34" charset="0"/>
            </a:endParaRPr>
          </a:p>
        </p:txBody>
      </p:sp>
      <p:cxnSp>
        <p:nvCxnSpPr>
          <p:cNvPr id="7" name="Connettore diritto 6">
            <a:extLst>
              <a:ext uri="{FF2B5EF4-FFF2-40B4-BE49-F238E27FC236}">
                <a16:creationId xmlns:a16="http://schemas.microsoft.com/office/drawing/2014/main" id="{54DF7DDD-724A-4C21-99E7-B5BF6B633E42}"/>
              </a:ext>
            </a:extLst>
          </p:cNvPr>
          <p:cNvCxnSpPr>
            <a:cxnSpLocks/>
          </p:cNvCxnSpPr>
          <p:nvPr/>
        </p:nvCxnSpPr>
        <p:spPr bwMode="auto">
          <a:xfrm>
            <a:off x="3443198" y="4270398"/>
            <a:ext cx="2740126" cy="8711"/>
          </a:xfrm>
          <a:prstGeom prst="line">
            <a:avLst/>
          </a:prstGeom>
          <a:ln w="3175" cap="flat" cmpd="sng" algn="ctr">
            <a:solidFill>
              <a:schemeClr val="dk1"/>
            </a:solidFill>
            <a:prstDash val="dash"/>
            <a:round/>
            <a:headEnd type="none" w="med" len="med"/>
            <a:tailEnd type="none" w="med" len="med"/>
          </a:ln>
          <a:extLst/>
        </p:spPr>
        <p:style>
          <a:lnRef idx="0">
            <a:scrgbClr r="0" g="0" b="0"/>
          </a:lnRef>
          <a:fillRef idx="0">
            <a:scrgbClr r="0" g="0" b="0"/>
          </a:fillRef>
          <a:effectRef idx="0">
            <a:scrgbClr r="0" g="0" b="0"/>
          </a:effectRef>
          <a:fontRef idx="minor">
            <a:schemeClr val="tx1"/>
          </a:fontRef>
        </p:style>
      </p:cxnSp>
      <p:cxnSp>
        <p:nvCxnSpPr>
          <p:cNvPr id="11" name="Connettore diritto 10">
            <a:extLst>
              <a:ext uri="{FF2B5EF4-FFF2-40B4-BE49-F238E27FC236}">
                <a16:creationId xmlns:a16="http://schemas.microsoft.com/office/drawing/2014/main" id="{BC005513-03E7-4A66-BD31-A32700FFA20E}"/>
              </a:ext>
            </a:extLst>
          </p:cNvPr>
          <p:cNvCxnSpPr/>
          <p:nvPr/>
        </p:nvCxnSpPr>
        <p:spPr bwMode="auto">
          <a:xfrm>
            <a:off x="6246817" y="4284814"/>
            <a:ext cx="0" cy="381663"/>
          </a:xfrm>
          <a:prstGeom prst="line">
            <a:avLst/>
          </a:prstGeom>
          <a:ln w="3175" cap="flat" cmpd="sng" algn="ctr">
            <a:solidFill>
              <a:schemeClr val="dk1"/>
            </a:solidFill>
            <a:prstDash val="dash"/>
            <a:round/>
            <a:headEnd type="none" w="med" len="med"/>
            <a:tailEnd type="none" w="med" len="med"/>
          </a:ln>
          <a:extLst/>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93192456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43080"/>
                                        </p:tgtEl>
                                        <p:attrNameLst>
                                          <p:attrName>style.visibility</p:attrName>
                                        </p:attrNameLst>
                                      </p:cBhvr>
                                      <p:to>
                                        <p:strVal val="visible"/>
                                      </p:to>
                                    </p:set>
                                    <p:animEffect transition="in" filter="checkerboard(across)">
                                      <p:cBhvr>
                                        <p:cTn id="7" dur="500"/>
                                        <p:tgtEl>
                                          <p:spTgt spid="343080"/>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43067"/>
                                        </p:tgtEl>
                                        <p:attrNameLst>
                                          <p:attrName>style.visibility</p:attrName>
                                        </p:attrNameLst>
                                      </p:cBhvr>
                                      <p:to>
                                        <p:strVal val="visible"/>
                                      </p:to>
                                    </p:set>
                                    <p:animEffect transition="in" filter="checkerboard(across)">
                                      <p:cBhvr>
                                        <p:cTn id="10" dur="500"/>
                                        <p:tgtEl>
                                          <p:spTgt spid="343067"/>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343066"/>
                                        </p:tgtEl>
                                        <p:attrNameLst>
                                          <p:attrName>style.visibility</p:attrName>
                                        </p:attrNameLst>
                                      </p:cBhvr>
                                      <p:to>
                                        <p:strVal val="visible"/>
                                      </p:to>
                                    </p:set>
                                    <p:animEffect transition="in" filter="checkerboard(across)">
                                      <p:cBhvr>
                                        <p:cTn id="15" dur="500"/>
                                        <p:tgtEl>
                                          <p:spTgt spid="343066"/>
                                        </p:tgtEl>
                                      </p:cBhvr>
                                    </p:animEffect>
                                  </p:childTnLst>
                                </p:cTn>
                              </p:par>
                              <p:par>
                                <p:cTn id="16" presetID="5" presetClass="entr" presetSubtype="10" fill="hold" nodeType="withEffect">
                                  <p:stCondLst>
                                    <p:cond delay="0"/>
                                  </p:stCondLst>
                                  <p:childTnLst>
                                    <p:set>
                                      <p:cBhvr>
                                        <p:cTn id="17" dur="1" fill="hold">
                                          <p:stCondLst>
                                            <p:cond delay="0"/>
                                          </p:stCondLst>
                                        </p:cTn>
                                        <p:tgtEl>
                                          <p:spTgt spid="343069"/>
                                        </p:tgtEl>
                                        <p:attrNameLst>
                                          <p:attrName>style.visibility</p:attrName>
                                        </p:attrNameLst>
                                      </p:cBhvr>
                                      <p:to>
                                        <p:strVal val="visible"/>
                                      </p:to>
                                    </p:set>
                                    <p:animEffect transition="in" filter="checkerboard(across)">
                                      <p:cBhvr>
                                        <p:cTn id="18" dur="500"/>
                                        <p:tgtEl>
                                          <p:spTgt spid="343069"/>
                                        </p:tgtEl>
                                      </p:cBhvr>
                                    </p:animEffect>
                                  </p:childTnLst>
                                </p:cTn>
                              </p:par>
                              <p:par>
                                <p:cTn id="19" presetID="1" presetClass="entr" presetSubtype="0" fill="hold" nodeType="withEffect">
                                  <p:stCondLst>
                                    <p:cond delay="0"/>
                                  </p:stCondLst>
                                  <p:childTnLst>
                                    <p:set>
                                      <p:cBhvr>
                                        <p:cTn id="20" dur="1" fill="hold">
                                          <p:stCondLst>
                                            <p:cond delay="0"/>
                                          </p:stCondLst>
                                        </p:cTn>
                                        <p:tgtEl>
                                          <p:spTgt spid="15975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343068"/>
                                        </p:tgtEl>
                                        <p:attrNameLst>
                                          <p:attrName>style.visibility</p:attrName>
                                        </p:attrNameLst>
                                      </p:cBhvr>
                                      <p:to>
                                        <p:strVal val="visible"/>
                                      </p:to>
                                    </p:set>
                                    <p:animEffect transition="in" filter="checkerboard(across)">
                                      <p:cBhvr>
                                        <p:cTn id="25" dur="500"/>
                                        <p:tgtEl>
                                          <p:spTgt spid="343068"/>
                                        </p:tgtEl>
                                      </p:cBhvr>
                                    </p:animEffect>
                                  </p:childTnLst>
                                </p:cTn>
                              </p:par>
                              <p:par>
                                <p:cTn id="26" presetID="1" presetClass="entr" presetSubtype="0" fill="hold" grpId="0" nodeType="withEffect">
                                  <p:stCondLst>
                                    <p:cond delay="0"/>
                                  </p:stCondLst>
                                  <p:childTnLst>
                                    <p:set>
                                      <p:cBhvr>
                                        <p:cTn id="27" dur="1" fill="hold">
                                          <p:stCondLst>
                                            <p:cond delay="0"/>
                                          </p:stCondLst>
                                        </p:cTn>
                                        <p:tgtEl>
                                          <p:spTgt spid="53"/>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7"/>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11"/>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343048"/>
                                        </p:tgtEl>
                                        <p:attrNameLst>
                                          <p:attrName>style.visibility</p:attrName>
                                        </p:attrNameLst>
                                      </p:cBhvr>
                                      <p:to>
                                        <p:strVal val="visible"/>
                                      </p:to>
                                    </p:set>
                                    <p:animEffect transition="in" filter="checkerboard(across)">
                                      <p:cBhvr>
                                        <p:cTn id="36" dur="500"/>
                                        <p:tgtEl>
                                          <p:spTgt spid="343048"/>
                                        </p:tgtEl>
                                      </p:cBhvr>
                                    </p:animEffect>
                                  </p:childTnLst>
                                </p:cTn>
                              </p:par>
                              <p:par>
                                <p:cTn id="37" presetID="5" presetClass="entr" presetSubtype="10" fill="hold" nodeType="withEffect">
                                  <p:stCondLst>
                                    <p:cond delay="0"/>
                                  </p:stCondLst>
                                  <p:childTnLst>
                                    <p:set>
                                      <p:cBhvr>
                                        <p:cTn id="38" dur="1" fill="hold">
                                          <p:stCondLst>
                                            <p:cond delay="0"/>
                                          </p:stCondLst>
                                        </p:cTn>
                                        <p:tgtEl>
                                          <p:spTgt spid="343057">
                                            <p:txEl>
                                              <p:pRg st="0" end="0"/>
                                            </p:txEl>
                                          </p:spTgt>
                                        </p:tgtEl>
                                        <p:attrNameLst>
                                          <p:attrName>style.visibility</p:attrName>
                                        </p:attrNameLst>
                                      </p:cBhvr>
                                      <p:to>
                                        <p:strVal val="visible"/>
                                      </p:to>
                                    </p:set>
                                    <p:animEffect transition="in" filter="checkerboard(across)">
                                      <p:cBhvr>
                                        <p:cTn id="39" dur="500"/>
                                        <p:tgtEl>
                                          <p:spTgt spid="343057">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343084"/>
                                        </p:tgtEl>
                                        <p:attrNameLst>
                                          <p:attrName>style.visibility</p:attrName>
                                        </p:attrNameLst>
                                      </p:cBhvr>
                                      <p:to>
                                        <p:strVal val="visible"/>
                                      </p:to>
                                    </p:set>
                                    <p:animEffect transition="in" filter="checkerboard(across)">
                                      <p:cBhvr>
                                        <p:cTn id="44" dur="500"/>
                                        <p:tgtEl>
                                          <p:spTgt spid="343084"/>
                                        </p:tgtEl>
                                      </p:cBhvr>
                                    </p:animEffect>
                                  </p:childTnLst>
                                </p:cTn>
                              </p:par>
                              <p:par>
                                <p:cTn id="45" presetID="5" presetClass="entr" presetSubtype="10" fill="hold" grpId="0" nodeType="withEffect">
                                  <p:stCondLst>
                                    <p:cond delay="0"/>
                                  </p:stCondLst>
                                  <p:childTnLst>
                                    <p:set>
                                      <p:cBhvr>
                                        <p:cTn id="46" dur="1" fill="hold">
                                          <p:stCondLst>
                                            <p:cond delay="0"/>
                                          </p:stCondLst>
                                        </p:cTn>
                                        <p:tgtEl>
                                          <p:spTgt spid="343085"/>
                                        </p:tgtEl>
                                        <p:attrNameLst>
                                          <p:attrName>style.visibility</p:attrName>
                                        </p:attrNameLst>
                                      </p:cBhvr>
                                      <p:to>
                                        <p:strVal val="visible"/>
                                      </p:to>
                                    </p:set>
                                    <p:animEffect transition="in" filter="checkerboard(across)">
                                      <p:cBhvr>
                                        <p:cTn id="47" dur="500"/>
                                        <p:tgtEl>
                                          <p:spTgt spid="343085"/>
                                        </p:tgtEl>
                                      </p:cBhvr>
                                    </p:animEffect>
                                  </p:childTnLst>
                                </p:cTn>
                              </p:par>
                              <p:par>
                                <p:cTn id="48" presetID="5" presetClass="entr" presetSubtype="10" fill="hold" nodeType="withEffect">
                                  <p:stCondLst>
                                    <p:cond delay="0"/>
                                  </p:stCondLst>
                                  <p:childTnLst>
                                    <p:set>
                                      <p:cBhvr>
                                        <p:cTn id="49" dur="1" fill="hold">
                                          <p:stCondLst>
                                            <p:cond delay="0"/>
                                          </p:stCondLst>
                                        </p:cTn>
                                        <p:tgtEl>
                                          <p:spTgt spid="343083">
                                            <p:txEl>
                                              <p:pRg st="0" end="0"/>
                                            </p:txEl>
                                          </p:spTgt>
                                        </p:tgtEl>
                                        <p:attrNameLst>
                                          <p:attrName>style.visibility</p:attrName>
                                        </p:attrNameLst>
                                      </p:cBhvr>
                                      <p:to>
                                        <p:strVal val="visible"/>
                                      </p:to>
                                    </p:set>
                                    <p:animEffect transition="in" filter="checkerboard(across)">
                                      <p:cBhvr>
                                        <p:cTn id="50" dur="500"/>
                                        <p:tgtEl>
                                          <p:spTgt spid="343083">
                                            <p:txEl>
                                              <p:pRg st="0" end="0"/>
                                            </p:txEl>
                                          </p:spTgt>
                                        </p:tgtEl>
                                      </p:cBhvr>
                                    </p:animEffect>
                                  </p:childTnLst>
                                </p:cTn>
                              </p:par>
                              <p:par>
                                <p:cTn id="51" presetID="5" presetClass="entr" presetSubtype="10" fill="hold" grpId="0" nodeType="withEffect">
                                  <p:stCondLst>
                                    <p:cond delay="0"/>
                                  </p:stCondLst>
                                  <p:childTnLst>
                                    <p:set>
                                      <p:cBhvr>
                                        <p:cTn id="52" dur="1" fill="hold">
                                          <p:stCondLst>
                                            <p:cond delay="0"/>
                                          </p:stCondLst>
                                        </p:cTn>
                                        <p:tgtEl>
                                          <p:spTgt spid="343082"/>
                                        </p:tgtEl>
                                        <p:attrNameLst>
                                          <p:attrName>style.visibility</p:attrName>
                                        </p:attrNameLst>
                                      </p:cBhvr>
                                      <p:to>
                                        <p:strVal val="visible"/>
                                      </p:to>
                                    </p:set>
                                    <p:animEffect transition="in" filter="checkerboard(across)">
                                      <p:cBhvr>
                                        <p:cTn id="53" dur="500"/>
                                        <p:tgtEl>
                                          <p:spTgt spid="3430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3048" grpId="0" animBg="1"/>
      <p:bldP spid="343066" grpId="0" animBg="1"/>
      <p:bldP spid="343067" grpId="0" animBg="1"/>
      <p:bldP spid="343068" grpId="0" animBg="1"/>
      <p:bldP spid="343080" grpId="0"/>
      <p:bldP spid="343082" grpId="0" animBg="1"/>
      <p:bldP spid="343084" grpId="0" animBg="1"/>
      <p:bldP spid="343085" grpId="0" animBg="1"/>
      <p:bldP spid="53" grpId="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42"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63843"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63844"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63845"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63846" name="Rectangle 6"/>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63847" name="Rectangle 7"/>
          <p:cNvSpPr>
            <a:spLocks noChangeArrowheads="1"/>
          </p:cNvSpPr>
          <p:nvPr/>
        </p:nvSpPr>
        <p:spPr bwMode="auto">
          <a:xfrm>
            <a:off x="4656139"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63848" name="Rectangle 8"/>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63849" name="Rectangle 9"/>
          <p:cNvSpPr>
            <a:spLocks noChangeArrowheads="1"/>
          </p:cNvSpPr>
          <p:nvPr/>
        </p:nvSpPr>
        <p:spPr bwMode="auto">
          <a:xfrm>
            <a:off x="4656139"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63850" name="Rectangle 10"/>
          <p:cNvSpPr>
            <a:spLocks noGrp="1" noChangeArrowheads="1"/>
          </p:cNvSpPr>
          <p:nvPr>
            <p:ph type="title"/>
          </p:nvPr>
        </p:nvSpPr>
        <p:spPr>
          <a:xfrm>
            <a:off x="2209799" y="208839"/>
            <a:ext cx="7772400" cy="6858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dirty="0"/>
              <a:t>La discriminazione di prezzo</a:t>
            </a:r>
          </a:p>
        </p:txBody>
      </p:sp>
      <p:sp>
        <p:nvSpPr>
          <p:cNvPr id="347147" name="Rectangle 11"/>
          <p:cNvSpPr>
            <a:spLocks noGrp="1" noChangeArrowheads="1"/>
          </p:cNvSpPr>
          <p:nvPr>
            <p:ph type="body" idx="1"/>
          </p:nvPr>
        </p:nvSpPr>
        <p:spPr>
          <a:xfrm>
            <a:off x="120233" y="948673"/>
            <a:ext cx="11967411" cy="549814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t" anchorCtr="0" compatLnSpc="1">
            <a:prstTxWarp prst="textNoShape">
              <a:avLst/>
            </a:prstTxWarp>
          </a:bodyPr>
          <a:lstStyle/>
          <a:p>
            <a:pPr eaLnBrk="1" hangingPunct="1">
              <a:lnSpc>
                <a:spcPct val="85000"/>
              </a:lnSpc>
              <a:tabLst>
                <a:tab pos="333358" algn="l"/>
                <a:tab pos="744501" algn="l"/>
              </a:tabLst>
            </a:pPr>
            <a:r>
              <a:rPr lang="it-IT" altLang="en-US" sz="2800" dirty="0"/>
              <a:t>Con il termine </a:t>
            </a:r>
            <a:r>
              <a:rPr lang="it-IT" altLang="en-US" sz="2800" dirty="0">
                <a:solidFill>
                  <a:srgbClr val="FF0000"/>
                </a:solidFill>
              </a:rPr>
              <a:t>discriminazione di prezzo</a:t>
            </a:r>
            <a:r>
              <a:rPr lang="it-IT" altLang="en-US" sz="2800" dirty="0"/>
              <a:t> </a:t>
            </a:r>
            <a:r>
              <a:rPr lang="it-IT" altLang="en-US" sz="2800" dirty="0">
                <a:solidFill>
                  <a:srgbClr val="FF0000"/>
                </a:solidFill>
              </a:rPr>
              <a:t>(DP)</a:t>
            </a:r>
            <a:r>
              <a:rPr lang="it-IT" altLang="en-US" sz="2800" dirty="0"/>
              <a:t> si intende la possibilità per il monopolista di violare la </a:t>
            </a:r>
            <a:r>
              <a:rPr lang="it-IT" altLang="en-US" sz="2800" u="sng" dirty="0"/>
              <a:t>legge del prezzo unico</a:t>
            </a:r>
            <a:r>
              <a:rPr lang="it-IT" altLang="en-US" sz="2800" dirty="0"/>
              <a:t>, cioè il fatto che tutte le unità debbano essere vendute allo stesso prezzo.</a:t>
            </a:r>
          </a:p>
          <a:p>
            <a:pPr eaLnBrk="1" hangingPunct="1">
              <a:lnSpc>
                <a:spcPct val="85000"/>
              </a:lnSpc>
              <a:tabLst>
                <a:tab pos="333358" algn="l"/>
                <a:tab pos="744501" algn="l"/>
              </a:tabLst>
            </a:pPr>
            <a:r>
              <a:rPr lang="it-IT" altLang="en-US" sz="2800" dirty="0"/>
              <a:t>Esistono tre </a:t>
            </a:r>
            <a:r>
              <a:rPr lang="it-IT" altLang="en-US" sz="2800" dirty="0">
                <a:solidFill>
                  <a:srgbClr val="FF0000"/>
                </a:solidFill>
              </a:rPr>
              <a:t>tipi di DP</a:t>
            </a:r>
            <a:r>
              <a:rPr lang="it-IT" altLang="en-US" sz="2800" dirty="0"/>
              <a:t>:</a:t>
            </a:r>
          </a:p>
          <a:p>
            <a:pPr lvl="1" eaLnBrk="1" hangingPunct="1">
              <a:lnSpc>
                <a:spcPct val="85000"/>
              </a:lnSpc>
              <a:tabLst>
                <a:tab pos="333358" algn="l"/>
                <a:tab pos="744501" algn="l"/>
              </a:tabLst>
            </a:pPr>
            <a:r>
              <a:rPr lang="it-IT" altLang="en-US" dirty="0"/>
              <a:t>Vendere lo stesso bene </a:t>
            </a:r>
            <a:r>
              <a:rPr lang="it-IT" altLang="en-US" u="sng" dirty="0"/>
              <a:t>a prezzo diverso a clienti diversi</a:t>
            </a:r>
            <a:r>
              <a:rPr lang="it-IT" altLang="en-US" dirty="0"/>
              <a:t>. </a:t>
            </a:r>
          </a:p>
          <a:p>
            <a:pPr lvl="1" eaLnBrk="1" hangingPunct="1">
              <a:lnSpc>
                <a:spcPct val="85000"/>
              </a:lnSpc>
              <a:tabLst>
                <a:tab pos="333358" algn="l"/>
                <a:tab pos="744501" algn="l"/>
              </a:tabLst>
            </a:pPr>
            <a:r>
              <a:rPr lang="it-IT" altLang="en-US" dirty="0"/>
              <a:t> Vendere lo stesso bene </a:t>
            </a:r>
            <a:r>
              <a:rPr lang="it-IT" altLang="en-US" u="sng" dirty="0"/>
              <a:t>allo stesso cliente a prezzi diversi</a:t>
            </a:r>
            <a:r>
              <a:rPr lang="it-IT" altLang="en-US" dirty="0"/>
              <a:t> in base alla quantità acquistata (</a:t>
            </a:r>
            <a:r>
              <a:rPr lang="it-IT" altLang="en-US" i="1" dirty="0"/>
              <a:t>sconto sulla quantità, 2-parts </a:t>
            </a:r>
            <a:r>
              <a:rPr lang="it-IT" altLang="en-US" i="1" dirty="0" err="1"/>
              <a:t>tariff</a:t>
            </a:r>
            <a:r>
              <a:rPr lang="it-IT" altLang="en-US" dirty="0"/>
              <a:t>).</a:t>
            </a:r>
          </a:p>
          <a:p>
            <a:pPr lvl="1" eaLnBrk="1" hangingPunct="1">
              <a:lnSpc>
                <a:spcPct val="85000"/>
              </a:lnSpc>
              <a:tabLst>
                <a:tab pos="333358" algn="l"/>
                <a:tab pos="744501" algn="l"/>
              </a:tabLst>
            </a:pPr>
            <a:r>
              <a:rPr lang="it-IT" altLang="en-US" dirty="0"/>
              <a:t> </a:t>
            </a:r>
            <a:r>
              <a:rPr lang="it-IT" altLang="en-US" u="sng" dirty="0"/>
              <a:t>Un mix tra le due</a:t>
            </a:r>
            <a:r>
              <a:rPr lang="it-IT" altLang="en-US" dirty="0"/>
              <a:t>: un prezzo diverso per ogni cliente e per ogni unità di bene acquistato.</a:t>
            </a:r>
          </a:p>
          <a:p>
            <a:pPr eaLnBrk="1" hangingPunct="1">
              <a:lnSpc>
                <a:spcPct val="85000"/>
              </a:lnSpc>
              <a:tabLst>
                <a:tab pos="333358" algn="l"/>
                <a:tab pos="744501" algn="l"/>
              </a:tabLst>
            </a:pPr>
            <a:r>
              <a:rPr lang="it-IT" altLang="en-US" sz="2800" dirty="0"/>
              <a:t>Lo scopo per cui il monopolista pratica la DP è ovvio: aumentare il suo profitto!</a:t>
            </a:r>
          </a:p>
          <a:p>
            <a:pPr eaLnBrk="1" hangingPunct="1">
              <a:lnSpc>
                <a:spcPct val="85000"/>
              </a:lnSpc>
              <a:tabLst>
                <a:tab pos="333358" algn="l"/>
                <a:tab pos="744501" algn="l"/>
              </a:tabLst>
            </a:pPr>
            <a:r>
              <a:rPr lang="it-IT" altLang="en-US" sz="2800" dirty="0"/>
              <a:t>La DP è impossibile in un mercato PC: per poterla praticare è necessario avere </a:t>
            </a:r>
            <a:r>
              <a:rPr lang="it-IT" altLang="en-US" sz="2800" u="sng" dirty="0"/>
              <a:t>potere di mercato</a:t>
            </a:r>
            <a:r>
              <a:rPr lang="it-IT" altLang="en-US" sz="2800" dirty="0"/>
              <a:t> (quindi non riguarda il solo monopolio, ma tutte le forme di mercato non PC).</a:t>
            </a:r>
          </a:p>
        </p:txBody>
      </p:sp>
    </p:spTree>
    <p:extLst>
      <p:ext uri="{BB962C8B-B14F-4D97-AF65-F5344CB8AC3E}">
        <p14:creationId xmlns:p14="http://schemas.microsoft.com/office/powerpoint/2010/main" val="241154371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7147">
                                            <p:txEl>
                                              <p:pRg st="2" end="2"/>
                                            </p:txEl>
                                          </p:spTgt>
                                        </p:tgtEl>
                                        <p:attrNameLst>
                                          <p:attrName>style.visibility</p:attrName>
                                        </p:attrNameLst>
                                      </p:cBhvr>
                                      <p:to>
                                        <p:strVal val="visible"/>
                                      </p:to>
                                    </p:set>
                                    <p:animEffect transition="in" filter="wipe(left)">
                                      <p:cBhvr>
                                        <p:cTn id="7" dur="500"/>
                                        <p:tgtEl>
                                          <p:spTgt spid="347147">
                                            <p:txEl>
                                              <p:pRg st="2" end="2"/>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47147">
                                            <p:txEl>
                                              <p:pRg st="3" end="3"/>
                                            </p:txEl>
                                          </p:spTgt>
                                        </p:tgtEl>
                                        <p:attrNameLst>
                                          <p:attrName>style.visibility</p:attrName>
                                        </p:attrNameLst>
                                      </p:cBhvr>
                                      <p:to>
                                        <p:strVal val="visible"/>
                                      </p:to>
                                    </p:set>
                                    <p:animEffect transition="in" filter="wipe(left)">
                                      <p:cBhvr>
                                        <p:cTn id="10" dur="500"/>
                                        <p:tgtEl>
                                          <p:spTgt spid="347147">
                                            <p:txEl>
                                              <p:pRg st="3" end="3"/>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47147">
                                            <p:txEl>
                                              <p:pRg st="4" end="4"/>
                                            </p:txEl>
                                          </p:spTgt>
                                        </p:tgtEl>
                                        <p:attrNameLst>
                                          <p:attrName>style.visibility</p:attrName>
                                        </p:attrNameLst>
                                      </p:cBhvr>
                                      <p:to>
                                        <p:strVal val="visible"/>
                                      </p:to>
                                    </p:set>
                                    <p:animEffect transition="in" filter="wipe(left)">
                                      <p:cBhvr>
                                        <p:cTn id="13" dur="500"/>
                                        <p:tgtEl>
                                          <p:spTgt spid="347147">
                                            <p:txEl>
                                              <p:pRg st="4" end="4"/>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47147">
                                            <p:txEl>
                                              <p:pRg st="5" end="5"/>
                                            </p:txEl>
                                          </p:spTgt>
                                        </p:tgtEl>
                                        <p:attrNameLst>
                                          <p:attrName>style.visibility</p:attrName>
                                        </p:attrNameLst>
                                      </p:cBhvr>
                                      <p:to>
                                        <p:strVal val="visible"/>
                                      </p:to>
                                    </p:set>
                                    <p:animEffect transition="in" filter="wipe(left)">
                                      <p:cBhvr>
                                        <p:cTn id="18" dur="500"/>
                                        <p:tgtEl>
                                          <p:spTgt spid="347147">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47147">
                                            <p:txEl>
                                              <p:pRg st="6" end="6"/>
                                            </p:txEl>
                                          </p:spTgt>
                                        </p:tgtEl>
                                        <p:attrNameLst>
                                          <p:attrName>style.visibility</p:attrName>
                                        </p:attrNameLst>
                                      </p:cBhvr>
                                      <p:to>
                                        <p:strVal val="visible"/>
                                      </p:to>
                                    </p:set>
                                    <p:animEffect transition="in" filter="wipe(left)">
                                      <p:cBhvr>
                                        <p:cTn id="23" dur="500"/>
                                        <p:tgtEl>
                                          <p:spTgt spid="347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4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14691"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14692"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14693"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14694" name="Rectangle 6"/>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14695" name="Rectangle 7"/>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14696" name="Rectangle 8"/>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14697" name="Rectangle 9"/>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14698" name="Rectangle 10"/>
          <p:cNvSpPr>
            <a:spLocks noGrp="1" noChangeArrowheads="1"/>
          </p:cNvSpPr>
          <p:nvPr>
            <p:ph type="title"/>
          </p:nvPr>
        </p:nvSpPr>
        <p:spPr>
          <a:xfrm>
            <a:off x="2209800" y="0"/>
            <a:ext cx="8077200" cy="6858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a:t>Caratteristiche del monopolio</a:t>
            </a:r>
          </a:p>
        </p:txBody>
      </p:sp>
      <p:sp>
        <p:nvSpPr>
          <p:cNvPr id="302091" name="Rectangle 11"/>
          <p:cNvSpPr>
            <a:spLocks noGrp="1" noChangeArrowheads="1"/>
          </p:cNvSpPr>
          <p:nvPr>
            <p:ph type="body" idx="1"/>
          </p:nvPr>
        </p:nvSpPr>
        <p:spPr>
          <a:xfrm>
            <a:off x="0" y="664629"/>
            <a:ext cx="12192000" cy="6040971"/>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t" anchorCtr="0" compatLnSpc="1">
            <a:prstTxWarp prst="textNoShape">
              <a:avLst/>
            </a:prstTxWarp>
          </a:bodyPr>
          <a:lstStyle/>
          <a:p>
            <a:pPr eaLnBrk="1" hangingPunct="1">
              <a:lnSpc>
                <a:spcPct val="80000"/>
              </a:lnSpc>
              <a:tabLst>
                <a:tab pos="333358" algn="l"/>
                <a:tab pos="744501" algn="l"/>
              </a:tabLst>
            </a:pPr>
            <a:r>
              <a:rPr lang="it-IT" altLang="en-US" sz="2600" dirty="0"/>
              <a:t>Il monopolio è la forma di mercato agli antipodi della PC.</a:t>
            </a:r>
          </a:p>
          <a:p>
            <a:pPr eaLnBrk="1" hangingPunct="1">
              <a:lnSpc>
                <a:spcPct val="80000"/>
              </a:lnSpc>
              <a:tabLst>
                <a:tab pos="333358" algn="l"/>
                <a:tab pos="744501" algn="l"/>
              </a:tabLst>
            </a:pPr>
            <a:r>
              <a:rPr lang="it-IT" altLang="en-US" sz="2600" dirty="0"/>
              <a:t>Un’impresa è considerata </a:t>
            </a:r>
            <a:r>
              <a:rPr lang="it-IT" altLang="en-US" sz="2600" dirty="0">
                <a:solidFill>
                  <a:srgbClr val="FF0000"/>
                </a:solidFill>
              </a:rPr>
              <a:t>monopolista</a:t>
            </a:r>
            <a:r>
              <a:rPr lang="it-IT" altLang="en-US" sz="2600" dirty="0"/>
              <a:t> se: </a:t>
            </a:r>
          </a:p>
          <a:p>
            <a:pPr lvl="1" eaLnBrk="1" hangingPunct="1">
              <a:lnSpc>
                <a:spcPct val="80000"/>
              </a:lnSpc>
              <a:tabLst>
                <a:tab pos="333358" algn="l"/>
                <a:tab pos="744501" algn="l"/>
              </a:tabLst>
            </a:pPr>
            <a:r>
              <a:rPr lang="it-IT" altLang="en-US" sz="2600" dirty="0"/>
              <a:t>… è l’unica che vende un certo prodotto &amp;</a:t>
            </a:r>
          </a:p>
          <a:p>
            <a:pPr lvl="1" eaLnBrk="1" hangingPunct="1">
              <a:lnSpc>
                <a:spcPct val="80000"/>
              </a:lnSpc>
              <a:tabLst>
                <a:tab pos="333358" algn="l"/>
                <a:tab pos="744501" algn="l"/>
              </a:tabLst>
            </a:pPr>
            <a:r>
              <a:rPr lang="it-IT" altLang="en-US" sz="2600" dirty="0"/>
              <a:t>… il prodotto non ha dei buoni sostituti &amp;</a:t>
            </a:r>
          </a:p>
          <a:p>
            <a:pPr lvl="1" eaLnBrk="1" hangingPunct="1">
              <a:lnSpc>
                <a:spcPct val="80000"/>
              </a:lnSpc>
              <a:tabLst>
                <a:tab pos="333358" algn="l"/>
                <a:tab pos="744501" algn="l"/>
              </a:tabLst>
            </a:pPr>
            <a:r>
              <a:rPr lang="it-IT" altLang="en-US" sz="2600" dirty="0"/>
              <a:t>… non esiste possibilità di entrata nel mercato per altre imprese.</a:t>
            </a:r>
          </a:p>
          <a:p>
            <a:pPr eaLnBrk="1" hangingPunct="1">
              <a:lnSpc>
                <a:spcPct val="80000"/>
              </a:lnSpc>
              <a:tabLst>
                <a:tab pos="333358" algn="l"/>
                <a:tab pos="744501" algn="l"/>
              </a:tabLst>
            </a:pPr>
            <a:r>
              <a:rPr lang="it-IT" altLang="en-US" sz="2600" dirty="0"/>
              <a:t>Le prime due condizioni garantiscono l’assenza di </a:t>
            </a:r>
            <a:r>
              <a:rPr lang="it-IT" altLang="en-US" sz="2600" dirty="0">
                <a:solidFill>
                  <a:srgbClr val="FF0000"/>
                </a:solidFill>
              </a:rPr>
              <a:t>concorrenza effettiva</a:t>
            </a:r>
            <a:r>
              <a:rPr lang="it-IT" altLang="en-US" sz="2600" dirty="0"/>
              <a:t>, la terza l’assenza di </a:t>
            </a:r>
            <a:r>
              <a:rPr lang="it-IT" altLang="en-US" sz="2600" dirty="0">
                <a:solidFill>
                  <a:srgbClr val="FF0000"/>
                </a:solidFill>
              </a:rPr>
              <a:t>concorrenza potenziale</a:t>
            </a:r>
            <a:r>
              <a:rPr lang="it-IT" altLang="en-US" sz="2600" dirty="0"/>
              <a:t>. </a:t>
            </a:r>
          </a:p>
          <a:p>
            <a:pPr eaLnBrk="1" hangingPunct="1">
              <a:lnSpc>
                <a:spcPct val="80000"/>
              </a:lnSpc>
              <a:tabLst>
                <a:tab pos="333358" algn="l"/>
                <a:tab pos="744501" algn="l"/>
              </a:tabLst>
            </a:pPr>
            <a:r>
              <a:rPr lang="it-IT" altLang="en-US" sz="2600" dirty="0"/>
              <a:t>La conseguenza è che il monopolista ha potere di mercato sul prezzo del prodotto. Quindi non è </a:t>
            </a:r>
            <a:r>
              <a:rPr lang="it-IT" altLang="en-US" sz="2600" i="1" dirty="0" err="1"/>
              <a:t>price-taker</a:t>
            </a:r>
            <a:r>
              <a:rPr lang="it-IT" altLang="en-US" sz="2600" dirty="0"/>
              <a:t>, ma </a:t>
            </a:r>
            <a:r>
              <a:rPr lang="it-IT" altLang="en-US" sz="2600" i="1" dirty="0" err="1">
                <a:solidFill>
                  <a:srgbClr val="FF0000"/>
                </a:solidFill>
              </a:rPr>
              <a:t>price</a:t>
            </a:r>
            <a:r>
              <a:rPr lang="it-IT" altLang="en-US" sz="2600" i="1" dirty="0">
                <a:solidFill>
                  <a:srgbClr val="FF0000"/>
                </a:solidFill>
              </a:rPr>
              <a:t>-maker</a:t>
            </a:r>
            <a:r>
              <a:rPr lang="it-IT" altLang="en-US" sz="2600" dirty="0"/>
              <a:t>.</a:t>
            </a:r>
          </a:p>
          <a:p>
            <a:pPr eaLnBrk="1" hangingPunct="1">
              <a:lnSpc>
                <a:spcPct val="80000"/>
              </a:lnSpc>
              <a:tabLst>
                <a:tab pos="333358" algn="l"/>
                <a:tab pos="744501" algn="l"/>
              </a:tabLst>
            </a:pPr>
            <a:r>
              <a:rPr lang="it-IT" altLang="en-US" sz="2600" dirty="0"/>
              <a:t>Quanto sono diffusi i monopoli?</a:t>
            </a:r>
          </a:p>
          <a:p>
            <a:pPr lvl="1" eaLnBrk="1" hangingPunct="1">
              <a:lnSpc>
                <a:spcPct val="80000"/>
              </a:lnSpc>
              <a:tabLst>
                <a:tab pos="333358" algn="l"/>
                <a:tab pos="744501" algn="l"/>
              </a:tabLst>
            </a:pPr>
            <a:r>
              <a:rPr lang="it-IT" altLang="en-US" sz="2600" dirty="0"/>
              <a:t> E’ una questione di grado: spesso le imprese hanno un certo potere sul prezzo perché i prodotti sono </a:t>
            </a:r>
            <a:r>
              <a:rPr lang="it-IT" altLang="en-US" sz="2600" u="sng" dirty="0"/>
              <a:t>differenziati</a:t>
            </a:r>
            <a:r>
              <a:rPr lang="it-IT" altLang="en-US" sz="2600" dirty="0"/>
              <a:t>, ma…</a:t>
            </a:r>
          </a:p>
          <a:p>
            <a:pPr lvl="1" eaLnBrk="1" hangingPunct="1">
              <a:lnSpc>
                <a:spcPct val="80000"/>
              </a:lnSpc>
              <a:tabLst>
                <a:tab pos="333358" algn="l"/>
                <a:tab pos="744501" algn="l"/>
              </a:tabLst>
            </a:pPr>
            <a:r>
              <a:rPr lang="it-IT" altLang="en-US" sz="2600" dirty="0"/>
              <a:t>… </a:t>
            </a:r>
            <a:r>
              <a:rPr lang="it-IT" altLang="en-US" sz="2600" u="sng" dirty="0"/>
              <a:t>non basta avere potere di mercato per essere un monopolio</a:t>
            </a:r>
            <a:r>
              <a:rPr lang="it-IT" altLang="en-US" sz="2600" dirty="0"/>
              <a:t> &amp;</a:t>
            </a:r>
          </a:p>
          <a:p>
            <a:pPr lvl="1" eaLnBrk="1" hangingPunct="1">
              <a:lnSpc>
                <a:spcPct val="80000"/>
              </a:lnSpc>
              <a:tabLst>
                <a:tab pos="333358" algn="l"/>
                <a:tab pos="744501" algn="l"/>
              </a:tabLst>
            </a:pPr>
            <a:r>
              <a:rPr lang="it-IT" altLang="en-US" sz="2600" dirty="0"/>
              <a:t> … i veri monopoli sono rari perché è raro che vi siano prodotti davvero unici. Quindi anche il monopolio </a:t>
            </a:r>
            <a:r>
              <a:rPr lang="it-IT" altLang="en-US" sz="2600" u="sng" dirty="0"/>
              <a:t>puro</a:t>
            </a:r>
            <a:r>
              <a:rPr lang="it-IT" altLang="en-US" sz="2600" dirty="0"/>
              <a:t> è in un certo senso </a:t>
            </a:r>
            <a:r>
              <a:rPr lang="it-IT" altLang="en-US" sz="2600" u="sng" dirty="0"/>
              <a:t>un caso ideale</a:t>
            </a:r>
            <a:r>
              <a:rPr lang="it-IT" altLang="en-US" sz="2600" dirty="0"/>
              <a:t> come la concorrenza perfetta.</a:t>
            </a:r>
          </a:p>
        </p:txBody>
      </p:sp>
    </p:spTree>
    <p:extLst>
      <p:ext uri="{BB962C8B-B14F-4D97-AF65-F5344CB8AC3E}">
        <p14:creationId xmlns:p14="http://schemas.microsoft.com/office/powerpoint/2010/main" val="405619678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2091">
                                            <p:txEl>
                                              <p:pRg st="5" end="5"/>
                                            </p:txEl>
                                          </p:spTgt>
                                        </p:tgtEl>
                                        <p:attrNameLst>
                                          <p:attrName>style.visibility</p:attrName>
                                        </p:attrNameLst>
                                      </p:cBhvr>
                                      <p:to>
                                        <p:strVal val="visible"/>
                                      </p:to>
                                    </p:set>
                                    <p:animEffect transition="in" filter="wipe(left)">
                                      <p:cBhvr>
                                        <p:cTn id="7" dur="500"/>
                                        <p:tgtEl>
                                          <p:spTgt spid="302091">
                                            <p:txEl>
                                              <p:pRg st="5" end="5"/>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02091">
                                            <p:txEl>
                                              <p:pRg st="6" end="6"/>
                                            </p:txEl>
                                          </p:spTgt>
                                        </p:tgtEl>
                                        <p:attrNameLst>
                                          <p:attrName>style.visibility</p:attrName>
                                        </p:attrNameLst>
                                      </p:cBhvr>
                                      <p:to>
                                        <p:strVal val="visible"/>
                                      </p:to>
                                    </p:set>
                                    <p:animEffect transition="in" filter="wipe(left)">
                                      <p:cBhvr>
                                        <p:cTn id="10" dur="500"/>
                                        <p:tgtEl>
                                          <p:spTgt spid="302091">
                                            <p:txEl>
                                              <p:pRg st="6" end="6"/>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02091">
                                            <p:txEl>
                                              <p:pRg st="7" end="7"/>
                                            </p:txEl>
                                          </p:spTgt>
                                        </p:tgtEl>
                                        <p:attrNameLst>
                                          <p:attrName>style.visibility</p:attrName>
                                        </p:attrNameLst>
                                      </p:cBhvr>
                                      <p:to>
                                        <p:strVal val="visible"/>
                                      </p:to>
                                    </p:set>
                                    <p:animEffect transition="in" filter="wipe(left)">
                                      <p:cBhvr>
                                        <p:cTn id="15" dur="500"/>
                                        <p:tgtEl>
                                          <p:spTgt spid="302091">
                                            <p:txEl>
                                              <p:pRg st="7" end="7"/>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02091">
                                            <p:txEl>
                                              <p:pRg st="8" end="8"/>
                                            </p:txEl>
                                          </p:spTgt>
                                        </p:tgtEl>
                                        <p:attrNameLst>
                                          <p:attrName>style.visibility</p:attrName>
                                        </p:attrNameLst>
                                      </p:cBhvr>
                                      <p:to>
                                        <p:strVal val="visible"/>
                                      </p:to>
                                    </p:set>
                                    <p:animEffect transition="in" filter="wipe(left)">
                                      <p:cBhvr>
                                        <p:cTn id="18" dur="500"/>
                                        <p:tgtEl>
                                          <p:spTgt spid="302091">
                                            <p:txEl>
                                              <p:pRg st="8" end="8"/>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02091">
                                            <p:txEl>
                                              <p:pRg st="9" end="9"/>
                                            </p:txEl>
                                          </p:spTgt>
                                        </p:tgtEl>
                                        <p:attrNameLst>
                                          <p:attrName>style.visibility</p:attrName>
                                        </p:attrNameLst>
                                      </p:cBhvr>
                                      <p:to>
                                        <p:strVal val="visible"/>
                                      </p:to>
                                    </p:set>
                                    <p:animEffect transition="in" filter="wipe(left)">
                                      <p:cBhvr>
                                        <p:cTn id="21" dur="500"/>
                                        <p:tgtEl>
                                          <p:spTgt spid="302091">
                                            <p:txEl>
                                              <p:pRg st="9" end="9"/>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02091">
                                            <p:txEl>
                                              <p:pRg st="10" end="10"/>
                                            </p:txEl>
                                          </p:spTgt>
                                        </p:tgtEl>
                                        <p:attrNameLst>
                                          <p:attrName>style.visibility</p:attrName>
                                        </p:attrNameLst>
                                      </p:cBhvr>
                                      <p:to>
                                        <p:strVal val="visible"/>
                                      </p:to>
                                    </p:set>
                                    <p:animEffect transition="in" filter="wipe(left)">
                                      <p:cBhvr>
                                        <p:cTn id="24" dur="500"/>
                                        <p:tgtEl>
                                          <p:spTgt spid="30209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91"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9" name="Rectangle 3" descr="Diagonali tratteggiate verso l'alto"/>
          <p:cNvSpPr>
            <a:spLocks noChangeArrowheads="1"/>
          </p:cNvSpPr>
          <p:nvPr/>
        </p:nvSpPr>
        <p:spPr bwMode="auto">
          <a:xfrm>
            <a:off x="3276600" y="2133600"/>
            <a:ext cx="2133600" cy="1676400"/>
          </a:xfrm>
          <a:prstGeom prst="rect">
            <a:avLst/>
          </a:prstGeom>
          <a:blipFill>
            <a:blip r:embed="rId3"/>
            <a:tile tx="0" ty="0" sx="100000" sy="100000" flip="none" algn="tl"/>
          </a:blipFill>
          <a:ln>
            <a:noFill/>
          </a:ln>
          <a:effectLs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67940" name="Line 4"/>
          <p:cNvSpPr>
            <a:spLocks noChangeShapeType="1"/>
          </p:cNvSpPr>
          <p:nvPr/>
        </p:nvSpPr>
        <p:spPr bwMode="auto">
          <a:xfrm flipV="1">
            <a:off x="3276600" y="1371600"/>
            <a:ext cx="0" cy="35814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67941" name="Line 5"/>
          <p:cNvSpPr>
            <a:spLocks noChangeShapeType="1"/>
          </p:cNvSpPr>
          <p:nvPr/>
        </p:nvSpPr>
        <p:spPr bwMode="auto">
          <a:xfrm flipH="1">
            <a:off x="3276600" y="4953000"/>
            <a:ext cx="5029200" cy="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67942" name="Line 6"/>
          <p:cNvSpPr>
            <a:spLocks noChangeShapeType="1"/>
          </p:cNvSpPr>
          <p:nvPr/>
        </p:nvSpPr>
        <p:spPr bwMode="auto">
          <a:xfrm>
            <a:off x="3276600" y="3810000"/>
            <a:ext cx="4876800" cy="0"/>
          </a:xfrm>
          <a:prstGeom prst="line">
            <a:avLst/>
          </a:prstGeom>
          <a:noFill/>
          <a:ln w="38100">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cxnSp>
        <p:nvCxnSpPr>
          <p:cNvPr id="167943" name="AutoShape 7"/>
          <p:cNvCxnSpPr>
            <a:cxnSpLocks noChangeShapeType="1"/>
          </p:cNvCxnSpPr>
          <p:nvPr/>
        </p:nvCxnSpPr>
        <p:spPr bwMode="auto">
          <a:xfrm>
            <a:off x="3276600" y="2133600"/>
            <a:ext cx="4267200" cy="1219200"/>
          </a:xfrm>
          <a:prstGeom prst="bentConnector3">
            <a:avLst>
              <a:gd name="adj1" fmla="val 50000"/>
            </a:avLst>
          </a:prstGeom>
          <a:noFill/>
          <a:ln w="28575">
            <a:solidFill>
              <a:schemeClr val="accent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7944" name="Line 8"/>
          <p:cNvSpPr>
            <a:spLocks noChangeShapeType="1"/>
          </p:cNvSpPr>
          <p:nvPr/>
        </p:nvSpPr>
        <p:spPr bwMode="auto">
          <a:xfrm>
            <a:off x="7543800" y="3352800"/>
            <a:ext cx="0" cy="160020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67945" name="Line 9"/>
          <p:cNvSpPr>
            <a:spLocks noChangeShapeType="1"/>
          </p:cNvSpPr>
          <p:nvPr/>
        </p:nvSpPr>
        <p:spPr bwMode="auto">
          <a:xfrm>
            <a:off x="5410200" y="3352800"/>
            <a:ext cx="0" cy="16002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67946" name="Text Box 10"/>
          <p:cNvSpPr txBox="1">
            <a:spLocks noChangeArrowheads="1"/>
          </p:cNvSpPr>
          <p:nvPr/>
        </p:nvSpPr>
        <p:spPr bwMode="auto">
          <a:xfrm>
            <a:off x="2743203" y="1981203"/>
            <a:ext cx="49244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1600">
                <a:solidFill>
                  <a:srgbClr val="000000"/>
                </a:solidFill>
              </a:rPr>
              <a:t>300</a:t>
            </a:r>
          </a:p>
        </p:txBody>
      </p:sp>
      <p:sp>
        <p:nvSpPr>
          <p:cNvPr id="167947" name="Text Box 11"/>
          <p:cNvSpPr txBox="1">
            <a:spLocks noChangeArrowheads="1"/>
          </p:cNvSpPr>
          <p:nvPr/>
        </p:nvSpPr>
        <p:spPr bwMode="auto">
          <a:xfrm>
            <a:off x="2743203" y="3657603"/>
            <a:ext cx="49244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1600">
                <a:solidFill>
                  <a:srgbClr val="000000"/>
                </a:solidFill>
              </a:rPr>
              <a:t>100</a:t>
            </a:r>
          </a:p>
        </p:txBody>
      </p:sp>
      <p:sp>
        <p:nvSpPr>
          <p:cNvPr id="167948" name="Text Box 12"/>
          <p:cNvSpPr txBox="1">
            <a:spLocks noChangeArrowheads="1"/>
          </p:cNvSpPr>
          <p:nvPr/>
        </p:nvSpPr>
        <p:spPr bwMode="auto">
          <a:xfrm>
            <a:off x="2743203" y="3200403"/>
            <a:ext cx="49244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1600">
                <a:solidFill>
                  <a:srgbClr val="000000"/>
                </a:solidFill>
              </a:rPr>
              <a:t>150</a:t>
            </a:r>
          </a:p>
        </p:txBody>
      </p:sp>
      <p:sp>
        <p:nvSpPr>
          <p:cNvPr id="167949" name="Text Box 13"/>
          <p:cNvSpPr txBox="1">
            <a:spLocks noChangeArrowheads="1"/>
          </p:cNvSpPr>
          <p:nvPr/>
        </p:nvSpPr>
        <p:spPr bwMode="auto">
          <a:xfrm>
            <a:off x="8077203" y="3581403"/>
            <a:ext cx="224401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1600">
                <a:solidFill>
                  <a:srgbClr val="000000"/>
                </a:solidFill>
              </a:rPr>
              <a:t>Costo medio e marginale</a:t>
            </a:r>
          </a:p>
        </p:txBody>
      </p:sp>
      <p:sp>
        <p:nvSpPr>
          <p:cNvPr id="167950" name="Text Box 14"/>
          <p:cNvSpPr txBox="1">
            <a:spLocks noChangeArrowheads="1"/>
          </p:cNvSpPr>
          <p:nvPr/>
        </p:nvSpPr>
        <p:spPr bwMode="auto">
          <a:xfrm>
            <a:off x="5405605" y="2667003"/>
            <a:ext cx="108234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sz="1800">
                <a:solidFill>
                  <a:srgbClr val="000000"/>
                </a:solidFill>
              </a:rPr>
              <a:t>Domanda</a:t>
            </a:r>
          </a:p>
        </p:txBody>
      </p:sp>
      <p:sp>
        <p:nvSpPr>
          <p:cNvPr id="167951" name="Text Box 15"/>
          <p:cNvSpPr txBox="1">
            <a:spLocks noChangeArrowheads="1"/>
          </p:cNvSpPr>
          <p:nvPr/>
        </p:nvSpPr>
        <p:spPr bwMode="auto">
          <a:xfrm>
            <a:off x="6086574" y="990602"/>
            <a:ext cx="3478837" cy="954107"/>
          </a:xfrm>
          <a:prstGeom prst="rect">
            <a:avLst/>
          </a:prstGeom>
          <a:solidFill>
            <a:schemeClr val="accent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1400" dirty="0" err="1">
                <a:solidFill>
                  <a:srgbClr val="000000"/>
                </a:solidFill>
              </a:rPr>
              <a:t>Hp</a:t>
            </a:r>
            <a:r>
              <a:rPr lang="it-IT" altLang="en-US" sz="1400" dirty="0">
                <a:solidFill>
                  <a:srgbClr val="000000"/>
                </a:solidFill>
              </a:rPr>
              <a:t>: due categorie di consumatori</a:t>
            </a:r>
          </a:p>
          <a:p>
            <a:pPr fontAlgn="base">
              <a:spcBef>
                <a:spcPct val="0"/>
              </a:spcBef>
              <a:spcAft>
                <a:spcPct val="0"/>
              </a:spcAft>
              <a:buFontTx/>
              <a:buNone/>
            </a:pPr>
            <a:r>
              <a:rPr lang="it-IT" altLang="en-US" sz="1400" dirty="0">
                <a:solidFill>
                  <a:srgbClr val="000000"/>
                </a:solidFill>
              </a:rPr>
              <a:t>Clienti business: disponibilità a pagare = 300</a:t>
            </a:r>
          </a:p>
          <a:p>
            <a:pPr fontAlgn="base">
              <a:spcBef>
                <a:spcPct val="0"/>
              </a:spcBef>
              <a:spcAft>
                <a:spcPct val="0"/>
              </a:spcAft>
              <a:buFontTx/>
              <a:buNone/>
            </a:pPr>
            <a:r>
              <a:rPr lang="it-IT" altLang="en-US" sz="1400" dirty="0">
                <a:solidFill>
                  <a:srgbClr val="000000"/>
                </a:solidFill>
              </a:rPr>
              <a:t>Clienti economy: disponibilità a pagare = 150</a:t>
            </a:r>
          </a:p>
          <a:p>
            <a:pPr fontAlgn="base">
              <a:spcBef>
                <a:spcPct val="0"/>
              </a:spcBef>
              <a:spcAft>
                <a:spcPct val="0"/>
              </a:spcAft>
              <a:buFontTx/>
              <a:buNone/>
            </a:pPr>
            <a:r>
              <a:rPr lang="it-IT" altLang="en-US" sz="1400" dirty="0">
                <a:solidFill>
                  <a:srgbClr val="000000"/>
                </a:solidFill>
              </a:rPr>
              <a:t>Costo medio e marginale = 100</a:t>
            </a:r>
          </a:p>
        </p:txBody>
      </p:sp>
      <p:sp>
        <p:nvSpPr>
          <p:cNvPr id="167952" name="Text Box 16" descr="Griglia larga"/>
          <p:cNvSpPr txBox="1">
            <a:spLocks noChangeArrowheads="1"/>
          </p:cNvSpPr>
          <p:nvPr/>
        </p:nvSpPr>
        <p:spPr bwMode="auto">
          <a:xfrm>
            <a:off x="5087783" y="5014915"/>
            <a:ext cx="492443" cy="338554"/>
          </a:xfrm>
          <a:prstGeom prst="rect">
            <a:avLst/>
          </a:prstGeom>
          <a:noFill/>
          <a:ln>
            <a:noFill/>
          </a:ln>
          <a:effectLst/>
          <a:extLst>
            <a:ext uri="{909E8E84-426E-40DD-AFC4-6F175D3DCCD1}">
              <a14:hiddenFill xmlns:a14="http://schemas.microsoft.com/office/drawing/2010/main">
                <a:pattFill prst="lgGrid">
                  <a:fgClr>
                    <a:schemeClr val="accent1"/>
                  </a:fgClr>
                  <a:bgClr>
                    <a:schemeClr val="bg1"/>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sz="1600">
                <a:solidFill>
                  <a:srgbClr val="000000"/>
                </a:solidFill>
              </a:rPr>
              <a:t>250</a:t>
            </a:r>
          </a:p>
        </p:txBody>
      </p:sp>
      <p:sp>
        <p:nvSpPr>
          <p:cNvPr id="167953" name="Text Box 17" descr="Griglia larga"/>
          <p:cNvSpPr txBox="1">
            <a:spLocks noChangeArrowheads="1"/>
          </p:cNvSpPr>
          <p:nvPr/>
        </p:nvSpPr>
        <p:spPr bwMode="auto">
          <a:xfrm>
            <a:off x="2435440" y="1295403"/>
            <a:ext cx="744114" cy="338554"/>
          </a:xfrm>
          <a:prstGeom prst="rect">
            <a:avLst/>
          </a:prstGeom>
          <a:noFill/>
          <a:ln>
            <a:noFill/>
          </a:ln>
          <a:effectLst/>
          <a:extLst>
            <a:ext uri="{909E8E84-426E-40DD-AFC4-6F175D3DCCD1}">
              <a14:hiddenFill xmlns:a14="http://schemas.microsoft.com/office/drawing/2010/main">
                <a:pattFill prst="lgGrid">
                  <a:fgClr>
                    <a:schemeClr val="accent1"/>
                  </a:fgClr>
                  <a:bgClr>
                    <a:schemeClr val="bg1"/>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sz="1600">
                <a:solidFill>
                  <a:srgbClr val="000000"/>
                </a:solidFill>
              </a:rPr>
              <a:t>Prezzo</a:t>
            </a:r>
          </a:p>
        </p:txBody>
      </p:sp>
      <p:sp>
        <p:nvSpPr>
          <p:cNvPr id="167954" name="Text Box 18" descr="Griglia larga"/>
          <p:cNvSpPr txBox="1">
            <a:spLocks noChangeArrowheads="1"/>
          </p:cNvSpPr>
          <p:nvPr/>
        </p:nvSpPr>
        <p:spPr bwMode="auto">
          <a:xfrm>
            <a:off x="8152900" y="5029203"/>
            <a:ext cx="893193" cy="338554"/>
          </a:xfrm>
          <a:prstGeom prst="rect">
            <a:avLst/>
          </a:prstGeom>
          <a:noFill/>
          <a:ln>
            <a:noFill/>
          </a:ln>
          <a:effectLst/>
          <a:extLst>
            <a:ext uri="{909E8E84-426E-40DD-AFC4-6F175D3DCCD1}">
              <a14:hiddenFill xmlns:a14="http://schemas.microsoft.com/office/drawing/2010/main">
                <a:pattFill prst="lgGrid">
                  <a:fgClr>
                    <a:schemeClr val="accent1"/>
                  </a:fgClr>
                  <a:bgClr>
                    <a:schemeClr val="bg1"/>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sz="1600">
                <a:solidFill>
                  <a:srgbClr val="000000"/>
                </a:solidFill>
              </a:rPr>
              <a:t>Quantità</a:t>
            </a:r>
          </a:p>
        </p:txBody>
      </p:sp>
      <p:sp>
        <p:nvSpPr>
          <p:cNvPr id="167955" name="Line 19"/>
          <p:cNvSpPr>
            <a:spLocks noChangeShapeType="1"/>
          </p:cNvSpPr>
          <p:nvPr/>
        </p:nvSpPr>
        <p:spPr bwMode="auto">
          <a:xfrm flipH="1">
            <a:off x="3276600" y="3352800"/>
            <a:ext cx="2133600"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67956" name="Text Box 20" descr="Griglia larga"/>
          <p:cNvSpPr txBox="1">
            <a:spLocks noChangeArrowheads="1"/>
          </p:cNvSpPr>
          <p:nvPr/>
        </p:nvSpPr>
        <p:spPr bwMode="auto">
          <a:xfrm>
            <a:off x="7237259" y="5029203"/>
            <a:ext cx="492443" cy="338554"/>
          </a:xfrm>
          <a:prstGeom prst="rect">
            <a:avLst/>
          </a:prstGeom>
          <a:noFill/>
          <a:ln>
            <a:noFill/>
          </a:ln>
          <a:effectLst/>
          <a:extLst>
            <a:ext uri="{909E8E84-426E-40DD-AFC4-6F175D3DCCD1}">
              <a14:hiddenFill xmlns:a14="http://schemas.microsoft.com/office/drawing/2010/main">
                <a:pattFill prst="lgGrid">
                  <a:fgClr>
                    <a:schemeClr val="accent1"/>
                  </a:fgClr>
                  <a:bgClr>
                    <a:schemeClr val="bg1"/>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sz="1600">
                <a:solidFill>
                  <a:srgbClr val="000000"/>
                </a:solidFill>
              </a:rPr>
              <a:t>500</a:t>
            </a:r>
          </a:p>
        </p:txBody>
      </p:sp>
      <p:sp>
        <p:nvSpPr>
          <p:cNvPr id="167957" name="Text Box 21" descr="Griglia larga"/>
          <p:cNvSpPr txBox="1">
            <a:spLocks noChangeArrowheads="1"/>
          </p:cNvSpPr>
          <p:nvPr/>
        </p:nvSpPr>
        <p:spPr bwMode="auto">
          <a:xfrm>
            <a:off x="1980915" y="152404"/>
            <a:ext cx="184730" cy="461665"/>
          </a:xfrm>
          <a:prstGeom prst="rect">
            <a:avLst/>
          </a:prstGeom>
          <a:noFill/>
          <a:ln>
            <a:noFill/>
          </a:ln>
          <a:effectLst/>
          <a:extLst>
            <a:ext uri="{909E8E84-426E-40DD-AFC4-6F175D3DCCD1}">
              <a14:hiddenFill xmlns:a14="http://schemas.microsoft.com/office/drawing/2010/main">
                <a:pattFill prst="lgGrid">
                  <a:fgClr>
                    <a:schemeClr val="accent1"/>
                  </a:fgClr>
                  <a:bgClr>
                    <a:schemeClr val="bg1"/>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endParaRPr lang="en-US" altLang="en-US" sz="2400">
              <a:solidFill>
                <a:srgbClr val="000000"/>
              </a:solidFill>
            </a:endParaRPr>
          </a:p>
        </p:txBody>
      </p:sp>
      <p:sp>
        <p:nvSpPr>
          <p:cNvPr id="167958" name="Text Box 22" descr="Griglia larga"/>
          <p:cNvSpPr txBox="1">
            <a:spLocks noChangeArrowheads="1"/>
          </p:cNvSpPr>
          <p:nvPr/>
        </p:nvSpPr>
        <p:spPr bwMode="auto">
          <a:xfrm>
            <a:off x="3048000" y="152403"/>
            <a:ext cx="6350000" cy="584775"/>
          </a:xfrm>
          <a:prstGeom prst="rect">
            <a:avLst/>
          </a:prstGeom>
          <a:noFill/>
          <a:ln>
            <a:noFill/>
          </a:ln>
          <a:effectLst/>
          <a:extLst>
            <a:ext uri="{909E8E84-426E-40DD-AFC4-6F175D3DCCD1}">
              <a14:hiddenFill xmlns:a14="http://schemas.microsoft.com/office/drawing/2010/main">
                <a:pattFill prst="lgGrid">
                  <a:fgClr>
                    <a:schemeClr val="accent1"/>
                  </a:fgClr>
                  <a:bgClr>
                    <a:schemeClr val="bg1"/>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a:solidFill>
                  <a:srgbClr val="000000"/>
                </a:solidFill>
              </a:rPr>
              <a:t>Discriminazione di prezzo: esempio 1</a:t>
            </a:r>
          </a:p>
        </p:txBody>
      </p:sp>
      <p:sp>
        <p:nvSpPr>
          <p:cNvPr id="167959" name="Text Box 23" descr="Griglia larga"/>
          <p:cNvSpPr txBox="1">
            <a:spLocks noChangeArrowheads="1"/>
          </p:cNvSpPr>
          <p:nvPr/>
        </p:nvSpPr>
        <p:spPr bwMode="auto">
          <a:xfrm>
            <a:off x="-24059" y="5668597"/>
            <a:ext cx="10852651" cy="830997"/>
          </a:xfrm>
          <a:prstGeom prst="rect">
            <a:avLst/>
          </a:prstGeom>
          <a:noFill/>
          <a:ln>
            <a:noFill/>
          </a:ln>
          <a:effectLst/>
          <a:extLst>
            <a:ext uri="{909E8E84-426E-40DD-AFC4-6F175D3DCCD1}">
              <a14:hiddenFill xmlns:a14="http://schemas.microsoft.com/office/drawing/2010/main">
                <a:pattFill prst="lgGrid">
                  <a:fgClr>
                    <a:schemeClr val="accent1"/>
                  </a:fgClr>
                  <a:bgClr>
                    <a:schemeClr val="bg1"/>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sz="2400" dirty="0">
                <a:solidFill>
                  <a:srgbClr val="000000"/>
                </a:solidFill>
              </a:rPr>
              <a:t>Se la compagnia aerea imponesse un unico prezzo, pari a 150, per servire tutti i clienti,</a:t>
            </a:r>
          </a:p>
          <a:p>
            <a:pPr algn="ctr" fontAlgn="base">
              <a:spcBef>
                <a:spcPct val="0"/>
              </a:spcBef>
              <a:spcAft>
                <a:spcPct val="0"/>
              </a:spcAft>
              <a:buFontTx/>
              <a:buNone/>
            </a:pPr>
            <a:r>
              <a:rPr lang="it-IT" altLang="en-US" sz="2400" dirty="0">
                <a:solidFill>
                  <a:srgbClr val="000000"/>
                </a:solidFill>
              </a:rPr>
              <a:t>guadagnerebbe sicuramente di meno!</a:t>
            </a:r>
          </a:p>
        </p:txBody>
      </p:sp>
      <p:sp>
        <p:nvSpPr>
          <p:cNvPr id="167938" name="Rectangle 2" descr="Diagonali tratteggiate verso il basso"/>
          <p:cNvSpPr>
            <a:spLocks noChangeArrowheads="1"/>
          </p:cNvSpPr>
          <p:nvPr/>
        </p:nvSpPr>
        <p:spPr bwMode="auto">
          <a:xfrm>
            <a:off x="3317556" y="3358871"/>
            <a:ext cx="4226245" cy="439464"/>
          </a:xfrm>
          <a:prstGeom prst="rect">
            <a:avLst/>
          </a:prstGeom>
          <a:blipFill>
            <a:blip r:embed="rId4"/>
            <a:tile tx="0" ty="0" sx="100000" sy="100000" flip="none" algn="tl"/>
          </a:blipFill>
          <a:ln>
            <a:noFill/>
          </a:ln>
          <a:effectLs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5" name="Rectangle 2" descr="Diagonali tratteggiate verso il basso"/>
          <p:cNvSpPr>
            <a:spLocks noChangeArrowheads="1"/>
          </p:cNvSpPr>
          <p:nvPr/>
        </p:nvSpPr>
        <p:spPr bwMode="auto">
          <a:xfrm>
            <a:off x="5405605" y="3373372"/>
            <a:ext cx="2117719" cy="439464"/>
          </a:xfrm>
          <a:prstGeom prst="rect">
            <a:avLst/>
          </a:prstGeom>
          <a:blipFill>
            <a:blip r:embed="rId5"/>
            <a:tile tx="0" ty="0" sx="100000" sy="100000" flip="none" algn="tl"/>
          </a:blipFill>
          <a:ln>
            <a:noFill/>
          </a:ln>
          <a:effectLs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 name="Rettangolo 1"/>
          <p:cNvSpPr/>
          <p:nvPr/>
        </p:nvSpPr>
        <p:spPr bwMode="auto">
          <a:xfrm>
            <a:off x="7584755" y="2207435"/>
            <a:ext cx="4280175" cy="728247"/>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8100000" scaled="1"/>
            <a:tileRect/>
          </a:gradFill>
          <a:ln w="12700"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FontTx/>
              <a:buNone/>
            </a:pPr>
            <a:r>
              <a:rPr lang="it-IT" altLang="en-US" sz="1400" dirty="0">
                <a:solidFill>
                  <a:srgbClr val="000000"/>
                </a:solidFill>
              </a:rPr>
              <a:t>Profitto senza PD = (150-100)500 = 25000</a:t>
            </a:r>
          </a:p>
          <a:p>
            <a:pPr fontAlgn="base">
              <a:spcBef>
                <a:spcPct val="0"/>
              </a:spcBef>
              <a:spcAft>
                <a:spcPct val="0"/>
              </a:spcAft>
              <a:buFontTx/>
              <a:buNone/>
            </a:pPr>
            <a:r>
              <a:rPr lang="it-IT" altLang="en-US" sz="1400" dirty="0">
                <a:solidFill>
                  <a:srgbClr val="000000"/>
                </a:solidFill>
              </a:rPr>
              <a:t>Profitto su clienti business = (300-100)250 = 50000</a:t>
            </a:r>
          </a:p>
          <a:p>
            <a:pPr fontAlgn="base">
              <a:spcBef>
                <a:spcPct val="0"/>
              </a:spcBef>
              <a:spcAft>
                <a:spcPct val="0"/>
              </a:spcAft>
              <a:buFontTx/>
              <a:buNone/>
            </a:pPr>
            <a:r>
              <a:rPr lang="it-IT" altLang="en-US" sz="1400" dirty="0">
                <a:solidFill>
                  <a:srgbClr val="000000"/>
                </a:solidFill>
              </a:rPr>
              <a:t>Profitto su clienti economy = (150-100)250 = 12500 </a:t>
            </a:r>
          </a:p>
          <a:p>
            <a:pPr defTabSz="914377" eaLnBrk="0" fontAlgn="base" hangingPunct="0">
              <a:spcBef>
                <a:spcPct val="0"/>
              </a:spcBef>
              <a:spcAft>
                <a:spcPct val="0"/>
              </a:spcAft>
            </a:pPr>
            <a:endParaRPr lang="it-IT" sz="2400" dirty="0">
              <a:latin typeface="Times New Roman" panose="02020603050405020304" pitchFamily="18" charset="0"/>
            </a:endParaRPr>
          </a:p>
        </p:txBody>
      </p:sp>
    </p:spTree>
    <p:extLst>
      <p:ext uri="{BB962C8B-B14F-4D97-AF65-F5344CB8AC3E}">
        <p14:creationId xmlns:p14="http://schemas.microsoft.com/office/powerpoint/2010/main" val="2103966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1679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67938"/>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6793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animBg="1"/>
      <p:bldP spid="167938" grpId="0" animBg="1"/>
      <p:bldP spid="167938" grpId="1" animBg="1"/>
      <p:bldP spid="25" grpId="1" animBg="1"/>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7" name="Rectangle 3" descr="Griglia larga"/>
          <p:cNvSpPr>
            <a:spLocks noChangeArrowheads="1"/>
          </p:cNvSpPr>
          <p:nvPr/>
        </p:nvSpPr>
        <p:spPr bwMode="auto">
          <a:xfrm>
            <a:off x="3200400" y="2895600"/>
            <a:ext cx="1295400" cy="1219200"/>
          </a:xfrm>
          <a:prstGeom prst="rect">
            <a:avLst/>
          </a:prstGeom>
          <a:pattFill prst="lgGrid">
            <a:fgClr>
              <a:schemeClr val="accent1"/>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69988" name="Rectangle 4" descr="Griglia larga"/>
          <p:cNvSpPr>
            <a:spLocks noChangeArrowheads="1"/>
          </p:cNvSpPr>
          <p:nvPr/>
        </p:nvSpPr>
        <p:spPr bwMode="auto">
          <a:xfrm>
            <a:off x="4495800" y="3581400"/>
            <a:ext cx="1447800" cy="533400"/>
          </a:xfrm>
          <a:prstGeom prst="rect">
            <a:avLst/>
          </a:prstGeom>
          <a:pattFill prst="lgGrid">
            <a:fgClr>
              <a:srgbClr val="800080"/>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69989" name="Line 5"/>
          <p:cNvSpPr>
            <a:spLocks noChangeShapeType="1"/>
          </p:cNvSpPr>
          <p:nvPr/>
        </p:nvSpPr>
        <p:spPr bwMode="auto">
          <a:xfrm flipV="1">
            <a:off x="3200400" y="1524000"/>
            <a:ext cx="0" cy="3810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69990" name="Line 6"/>
          <p:cNvSpPr>
            <a:spLocks noChangeShapeType="1"/>
          </p:cNvSpPr>
          <p:nvPr/>
        </p:nvSpPr>
        <p:spPr bwMode="auto">
          <a:xfrm>
            <a:off x="3200400" y="5334000"/>
            <a:ext cx="4724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69991" name="Line 7"/>
          <p:cNvSpPr>
            <a:spLocks noChangeShapeType="1"/>
          </p:cNvSpPr>
          <p:nvPr/>
        </p:nvSpPr>
        <p:spPr bwMode="auto">
          <a:xfrm>
            <a:off x="3200400" y="4114800"/>
            <a:ext cx="4572000" cy="0"/>
          </a:xfrm>
          <a:prstGeom prst="line">
            <a:avLst/>
          </a:prstGeom>
          <a:noFill/>
          <a:ln w="28575">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69992" name="Line 8"/>
          <p:cNvSpPr>
            <a:spLocks noChangeShapeType="1"/>
          </p:cNvSpPr>
          <p:nvPr/>
        </p:nvSpPr>
        <p:spPr bwMode="auto">
          <a:xfrm>
            <a:off x="3200400" y="2209800"/>
            <a:ext cx="4495800" cy="228600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69993" name="Line 9"/>
          <p:cNvSpPr>
            <a:spLocks noChangeShapeType="1"/>
          </p:cNvSpPr>
          <p:nvPr/>
        </p:nvSpPr>
        <p:spPr bwMode="auto">
          <a:xfrm>
            <a:off x="3200400" y="2209800"/>
            <a:ext cx="2971800" cy="281940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69994" name="Line 10"/>
          <p:cNvSpPr>
            <a:spLocks noChangeShapeType="1"/>
          </p:cNvSpPr>
          <p:nvPr/>
        </p:nvSpPr>
        <p:spPr bwMode="auto">
          <a:xfrm flipV="1">
            <a:off x="5181600" y="3200400"/>
            <a:ext cx="0" cy="213360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69995" name="Line 11"/>
          <p:cNvSpPr>
            <a:spLocks noChangeShapeType="1"/>
          </p:cNvSpPr>
          <p:nvPr/>
        </p:nvSpPr>
        <p:spPr bwMode="auto">
          <a:xfrm flipH="1">
            <a:off x="3200400" y="3200400"/>
            <a:ext cx="1981200"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69996" name="Line 12"/>
          <p:cNvSpPr>
            <a:spLocks noChangeShapeType="1"/>
          </p:cNvSpPr>
          <p:nvPr/>
        </p:nvSpPr>
        <p:spPr bwMode="auto">
          <a:xfrm>
            <a:off x="4495800" y="2895600"/>
            <a:ext cx="0" cy="243840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69997" name="Line 13"/>
          <p:cNvSpPr>
            <a:spLocks noChangeShapeType="1"/>
          </p:cNvSpPr>
          <p:nvPr/>
        </p:nvSpPr>
        <p:spPr bwMode="auto">
          <a:xfrm>
            <a:off x="5943600" y="3581400"/>
            <a:ext cx="0" cy="175260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69998" name="Text Box 14" descr="Griglia larga"/>
          <p:cNvSpPr txBox="1">
            <a:spLocks noChangeArrowheads="1"/>
          </p:cNvSpPr>
          <p:nvPr/>
        </p:nvSpPr>
        <p:spPr bwMode="auto">
          <a:xfrm>
            <a:off x="2800544" y="3068640"/>
            <a:ext cx="420307" cy="338554"/>
          </a:xfrm>
          <a:prstGeom prst="rect">
            <a:avLst/>
          </a:prstGeom>
          <a:noFill/>
          <a:ln>
            <a:noFill/>
          </a:ln>
          <a:effectLst/>
          <a:extLst>
            <a:ext uri="{909E8E84-426E-40DD-AFC4-6F175D3DCCD1}">
              <a14:hiddenFill xmlns:a14="http://schemas.microsoft.com/office/drawing/2010/main">
                <a:pattFill prst="lgGrid">
                  <a:fgClr>
                    <a:schemeClr val="accent1"/>
                  </a:fgClr>
                  <a:bgClr>
                    <a:schemeClr val="bg1"/>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sz="1600">
                <a:solidFill>
                  <a:srgbClr val="000000"/>
                </a:solidFill>
              </a:rPr>
              <a:t>P</a:t>
            </a:r>
            <a:r>
              <a:rPr lang="it-IT" altLang="en-US" sz="1600" baseline="30000">
                <a:solidFill>
                  <a:srgbClr val="000000"/>
                </a:solidFill>
              </a:rPr>
              <a:t>M</a:t>
            </a:r>
          </a:p>
        </p:txBody>
      </p:sp>
      <p:sp>
        <p:nvSpPr>
          <p:cNvPr id="169999" name="Text Box 15" descr="Griglia larga"/>
          <p:cNvSpPr txBox="1">
            <a:spLocks noChangeArrowheads="1"/>
          </p:cNvSpPr>
          <p:nvPr/>
        </p:nvSpPr>
        <p:spPr bwMode="auto">
          <a:xfrm>
            <a:off x="4937156" y="5334003"/>
            <a:ext cx="453970" cy="338554"/>
          </a:xfrm>
          <a:prstGeom prst="rect">
            <a:avLst/>
          </a:prstGeom>
          <a:noFill/>
          <a:ln>
            <a:noFill/>
          </a:ln>
          <a:effectLst/>
          <a:extLst>
            <a:ext uri="{909E8E84-426E-40DD-AFC4-6F175D3DCCD1}">
              <a14:hiddenFill xmlns:a14="http://schemas.microsoft.com/office/drawing/2010/main">
                <a:pattFill prst="lgGrid">
                  <a:fgClr>
                    <a:schemeClr val="accent1"/>
                  </a:fgClr>
                  <a:bgClr>
                    <a:schemeClr val="bg1"/>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sz="1600">
                <a:solidFill>
                  <a:srgbClr val="000000"/>
                </a:solidFill>
              </a:rPr>
              <a:t>Q</a:t>
            </a:r>
            <a:r>
              <a:rPr lang="it-IT" altLang="en-US" sz="1600" baseline="30000">
                <a:solidFill>
                  <a:srgbClr val="000000"/>
                </a:solidFill>
              </a:rPr>
              <a:t>M</a:t>
            </a:r>
          </a:p>
        </p:txBody>
      </p:sp>
      <p:sp>
        <p:nvSpPr>
          <p:cNvPr id="170000" name="Text Box 16" descr="Griglia larga"/>
          <p:cNvSpPr txBox="1">
            <a:spLocks noChangeArrowheads="1"/>
          </p:cNvSpPr>
          <p:nvPr/>
        </p:nvSpPr>
        <p:spPr bwMode="auto">
          <a:xfrm>
            <a:off x="6152411" y="4876803"/>
            <a:ext cx="612668" cy="400110"/>
          </a:xfrm>
          <a:prstGeom prst="rect">
            <a:avLst/>
          </a:prstGeom>
          <a:noFill/>
          <a:ln>
            <a:noFill/>
          </a:ln>
          <a:effectLst/>
          <a:extLst>
            <a:ext uri="{909E8E84-426E-40DD-AFC4-6F175D3DCCD1}">
              <a14:hiddenFill xmlns:a14="http://schemas.microsoft.com/office/drawing/2010/main">
                <a:pattFill prst="lgGrid">
                  <a:fgClr>
                    <a:schemeClr val="accent1"/>
                  </a:fgClr>
                  <a:bgClr>
                    <a:schemeClr val="bg1"/>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sz="2000" b="1" dirty="0">
                <a:solidFill>
                  <a:srgbClr val="000000"/>
                </a:solidFill>
              </a:rPr>
              <a:t>RM</a:t>
            </a:r>
            <a:endParaRPr lang="it-IT" altLang="en-US" sz="2000" b="1" baseline="30000" dirty="0">
              <a:solidFill>
                <a:srgbClr val="000000"/>
              </a:solidFill>
            </a:endParaRPr>
          </a:p>
        </p:txBody>
      </p:sp>
      <p:sp>
        <p:nvSpPr>
          <p:cNvPr id="170001" name="Text Box 17" descr="Griglia larga"/>
          <p:cNvSpPr txBox="1">
            <a:spLocks noChangeArrowheads="1"/>
          </p:cNvSpPr>
          <p:nvPr/>
        </p:nvSpPr>
        <p:spPr bwMode="auto">
          <a:xfrm>
            <a:off x="7659121" y="4292482"/>
            <a:ext cx="407484" cy="461665"/>
          </a:xfrm>
          <a:prstGeom prst="rect">
            <a:avLst/>
          </a:prstGeom>
          <a:noFill/>
          <a:ln>
            <a:noFill/>
          </a:ln>
          <a:effectLst/>
          <a:extLst>
            <a:ext uri="{909E8E84-426E-40DD-AFC4-6F175D3DCCD1}">
              <a14:hiddenFill xmlns:a14="http://schemas.microsoft.com/office/drawing/2010/main">
                <a:pattFill prst="lgGrid">
                  <a:fgClr>
                    <a:schemeClr val="accent1"/>
                  </a:fgClr>
                  <a:bgClr>
                    <a:schemeClr val="bg1"/>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sz="2400" b="1" dirty="0">
                <a:solidFill>
                  <a:srgbClr val="000000"/>
                </a:solidFill>
              </a:rPr>
              <a:t>D</a:t>
            </a:r>
            <a:endParaRPr lang="it-IT" altLang="en-US" sz="2400" b="1" baseline="30000" dirty="0">
              <a:solidFill>
                <a:srgbClr val="000000"/>
              </a:solidFill>
            </a:endParaRPr>
          </a:p>
        </p:txBody>
      </p:sp>
      <p:sp>
        <p:nvSpPr>
          <p:cNvPr id="170002" name="Text Box 18" descr="Griglia larga"/>
          <p:cNvSpPr txBox="1">
            <a:spLocks noChangeArrowheads="1"/>
          </p:cNvSpPr>
          <p:nvPr/>
        </p:nvSpPr>
        <p:spPr bwMode="auto">
          <a:xfrm>
            <a:off x="6941716" y="3749398"/>
            <a:ext cx="1657826" cy="400110"/>
          </a:xfrm>
          <a:prstGeom prst="rect">
            <a:avLst/>
          </a:prstGeom>
          <a:noFill/>
          <a:ln>
            <a:noFill/>
          </a:ln>
          <a:effectLst/>
          <a:extLst>
            <a:ext uri="{909E8E84-426E-40DD-AFC4-6F175D3DCCD1}">
              <a14:hiddenFill xmlns:a14="http://schemas.microsoft.com/office/drawing/2010/main">
                <a:pattFill prst="lgGrid">
                  <a:fgClr>
                    <a:schemeClr val="accent1"/>
                  </a:fgClr>
                  <a:bgClr>
                    <a:schemeClr val="bg1"/>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sz="2000" b="1" dirty="0">
                <a:solidFill>
                  <a:srgbClr val="000000"/>
                </a:solidFill>
              </a:rPr>
              <a:t>CM = CMET</a:t>
            </a:r>
            <a:endParaRPr lang="it-IT" altLang="en-US" sz="2000" b="1" baseline="30000" dirty="0">
              <a:solidFill>
                <a:srgbClr val="000000"/>
              </a:solidFill>
            </a:endParaRPr>
          </a:p>
        </p:txBody>
      </p:sp>
      <p:sp>
        <p:nvSpPr>
          <p:cNvPr id="170003" name="Text Box 19"/>
          <p:cNvSpPr txBox="1">
            <a:spLocks noChangeArrowheads="1"/>
          </p:cNvSpPr>
          <p:nvPr/>
        </p:nvSpPr>
        <p:spPr bwMode="auto">
          <a:xfrm>
            <a:off x="4735853" y="990606"/>
            <a:ext cx="5439694" cy="830997"/>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rgbClr val="FFFF99">
                    <a:alpha val="50195"/>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sz="2400" dirty="0">
                <a:solidFill>
                  <a:srgbClr val="000000"/>
                </a:solidFill>
                <a:sym typeface="Symbol" panose="05050102010706020507" pitchFamily="18" charset="2"/>
              </a:rPr>
              <a:t></a:t>
            </a:r>
            <a:r>
              <a:rPr lang="it-IT" altLang="en-US" sz="2400" baseline="30000" dirty="0">
                <a:solidFill>
                  <a:srgbClr val="000000"/>
                </a:solidFill>
                <a:sym typeface="Symbol" panose="05050102010706020507" pitchFamily="18" charset="2"/>
              </a:rPr>
              <a:t>M</a:t>
            </a:r>
            <a:r>
              <a:rPr lang="it-IT" altLang="en-US" sz="2400" dirty="0">
                <a:solidFill>
                  <a:srgbClr val="000000"/>
                </a:solidFill>
                <a:sym typeface="Symbol" panose="05050102010706020507" pitchFamily="18" charset="2"/>
              </a:rPr>
              <a:t> = </a:t>
            </a:r>
            <a:r>
              <a:rPr lang="it-IT" altLang="en-US" sz="2400" dirty="0">
                <a:solidFill>
                  <a:srgbClr val="FF0000"/>
                </a:solidFill>
                <a:sym typeface="Symbol" panose="05050102010706020507" pitchFamily="18" charset="2"/>
              </a:rPr>
              <a:t>(P</a:t>
            </a:r>
            <a:r>
              <a:rPr lang="it-IT" altLang="en-US" sz="2400" baseline="30000" dirty="0">
                <a:solidFill>
                  <a:srgbClr val="FF0000"/>
                </a:solidFill>
                <a:sym typeface="Symbol" panose="05050102010706020507" pitchFamily="18" charset="2"/>
              </a:rPr>
              <a:t>M</a:t>
            </a:r>
            <a:r>
              <a:rPr lang="it-IT" altLang="en-US" sz="2400" dirty="0">
                <a:solidFill>
                  <a:srgbClr val="FF0000"/>
                </a:solidFill>
                <a:sym typeface="Symbol" panose="05050102010706020507" pitchFamily="18" charset="2"/>
              </a:rPr>
              <a:t> – CM)Q</a:t>
            </a:r>
            <a:r>
              <a:rPr lang="it-IT" altLang="en-US" sz="2400" baseline="30000" dirty="0">
                <a:solidFill>
                  <a:srgbClr val="FF0000"/>
                </a:solidFill>
                <a:sym typeface="Symbol" panose="05050102010706020507" pitchFamily="18" charset="2"/>
              </a:rPr>
              <a:t>M</a:t>
            </a:r>
          </a:p>
          <a:p>
            <a:pPr algn="ctr" fontAlgn="base">
              <a:spcBef>
                <a:spcPct val="0"/>
              </a:spcBef>
              <a:spcAft>
                <a:spcPct val="0"/>
              </a:spcAft>
              <a:buFontTx/>
              <a:buNone/>
            </a:pPr>
            <a:r>
              <a:rPr lang="it-IT" altLang="en-US" sz="2400" dirty="0">
                <a:solidFill>
                  <a:srgbClr val="000000"/>
                </a:solidFill>
                <a:sym typeface="Symbol" panose="05050102010706020507" pitchFamily="18" charset="2"/>
              </a:rPr>
              <a:t></a:t>
            </a:r>
            <a:r>
              <a:rPr lang="it-IT" altLang="en-US" sz="2400" baseline="30000" dirty="0">
                <a:solidFill>
                  <a:srgbClr val="000000"/>
                </a:solidFill>
                <a:sym typeface="Symbol" panose="05050102010706020507" pitchFamily="18" charset="2"/>
              </a:rPr>
              <a:t>DP</a:t>
            </a:r>
            <a:r>
              <a:rPr lang="it-IT" altLang="en-US" sz="2400" dirty="0">
                <a:solidFill>
                  <a:srgbClr val="000000"/>
                </a:solidFill>
                <a:sym typeface="Symbol" panose="05050102010706020507" pitchFamily="18" charset="2"/>
              </a:rPr>
              <a:t> = </a:t>
            </a:r>
            <a:r>
              <a:rPr lang="it-IT" altLang="en-US" sz="2400" dirty="0">
                <a:solidFill>
                  <a:srgbClr val="009999"/>
                </a:solidFill>
                <a:sym typeface="Symbol" panose="05050102010706020507" pitchFamily="18" charset="2"/>
              </a:rPr>
              <a:t>(P</a:t>
            </a:r>
            <a:r>
              <a:rPr lang="it-IT" altLang="en-US" sz="2400" baseline="30000" dirty="0">
                <a:solidFill>
                  <a:srgbClr val="009999"/>
                </a:solidFill>
                <a:sym typeface="Symbol" panose="05050102010706020507" pitchFamily="18" charset="2"/>
              </a:rPr>
              <a:t>2</a:t>
            </a:r>
            <a:r>
              <a:rPr lang="it-IT" altLang="en-US" sz="2400" dirty="0">
                <a:solidFill>
                  <a:srgbClr val="009999"/>
                </a:solidFill>
                <a:sym typeface="Symbol" panose="05050102010706020507" pitchFamily="18" charset="2"/>
              </a:rPr>
              <a:t> – CM)Q</a:t>
            </a:r>
            <a:r>
              <a:rPr lang="it-IT" altLang="en-US" sz="2400" baseline="30000" dirty="0">
                <a:solidFill>
                  <a:srgbClr val="009999"/>
                </a:solidFill>
                <a:sym typeface="Symbol" panose="05050102010706020507" pitchFamily="18" charset="2"/>
              </a:rPr>
              <a:t>B</a:t>
            </a:r>
            <a:r>
              <a:rPr lang="it-IT" altLang="en-US" sz="2400" dirty="0">
                <a:solidFill>
                  <a:srgbClr val="000000"/>
                </a:solidFill>
                <a:sym typeface="Symbol" panose="05050102010706020507" pitchFamily="18" charset="2"/>
              </a:rPr>
              <a:t> + </a:t>
            </a:r>
            <a:r>
              <a:rPr lang="it-IT" altLang="en-US" sz="2400" dirty="0">
                <a:solidFill>
                  <a:srgbClr val="CC00CC"/>
                </a:solidFill>
                <a:sym typeface="Symbol" panose="05050102010706020507" pitchFamily="18" charset="2"/>
              </a:rPr>
              <a:t>(P</a:t>
            </a:r>
            <a:r>
              <a:rPr lang="it-IT" altLang="en-US" sz="2400" baseline="30000" dirty="0">
                <a:solidFill>
                  <a:srgbClr val="CC00CC"/>
                </a:solidFill>
                <a:sym typeface="Symbol" panose="05050102010706020507" pitchFamily="18" charset="2"/>
              </a:rPr>
              <a:t>1</a:t>
            </a:r>
            <a:r>
              <a:rPr lang="it-IT" altLang="en-US" sz="2400" dirty="0">
                <a:solidFill>
                  <a:srgbClr val="CC00CC"/>
                </a:solidFill>
                <a:sym typeface="Symbol" panose="05050102010706020507" pitchFamily="18" charset="2"/>
              </a:rPr>
              <a:t> – CM)(Q</a:t>
            </a:r>
            <a:r>
              <a:rPr lang="it-IT" altLang="en-US" sz="2400" baseline="30000" dirty="0">
                <a:solidFill>
                  <a:srgbClr val="CC00CC"/>
                </a:solidFill>
                <a:sym typeface="Symbol" panose="05050102010706020507" pitchFamily="18" charset="2"/>
              </a:rPr>
              <a:t>E</a:t>
            </a:r>
            <a:r>
              <a:rPr lang="it-IT" altLang="en-US" sz="2400" dirty="0">
                <a:solidFill>
                  <a:srgbClr val="CC00CC"/>
                </a:solidFill>
                <a:sym typeface="Symbol" panose="05050102010706020507" pitchFamily="18" charset="2"/>
              </a:rPr>
              <a:t> – Q</a:t>
            </a:r>
            <a:r>
              <a:rPr lang="it-IT" altLang="en-US" sz="2400" baseline="30000" dirty="0">
                <a:solidFill>
                  <a:srgbClr val="CC00CC"/>
                </a:solidFill>
                <a:sym typeface="Symbol" panose="05050102010706020507" pitchFamily="18" charset="2"/>
              </a:rPr>
              <a:t>B</a:t>
            </a:r>
            <a:r>
              <a:rPr lang="it-IT" altLang="en-US" sz="2400" dirty="0">
                <a:solidFill>
                  <a:srgbClr val="CC00CC"/>
                </a:solidFill>
                <a:sym typeface="Symbol" panose="05050102010706020507" pitchFamily="18" charset="2"/>
              </a:rPr>
              <a:t>)</a:t>
            </a:r>
          </a:p>
        </p:txBody>
      </p:sp>
      <p:sp>
        <p:nvSpPr>
          <p:cNvPr id="170004" name="Text Box 20" descr="Griglia larga"/>
          <p:cNvSpPr txBox="1">
            <a:spLocks noChangeArrowheads="1"/>
          </p:cNvSpPr>
          <p:nvPr/>
        </p:nvSpPr>
        <p:spPr bwMode="auto">
          <a:xfrm>
            <a:off x="2895257" y="2743203"/>
            <a:ext cx="367408" cy="338554"/>
          </a:xfrm>
          <a:prstGeom prst="rect">
            <a:avLst/>
          </a:prstGeom>
          <a:noFill/>
          <a:ln>
            <a:noFill/>
          </a:ln>
          <a:effectLst/>
          <a:extLst>
            <a:ext uri="{909E8E84-426E-40DD-AFC4-6F175D3DCCD1}">
              <a14:hiddenFill xmlns:a14="http://schemas.microsoft.com/office/drawing/2010/main">
                <a:pattFill prst="lgGrid">
                  <a:fgClr>
                    <a:schemeClr val="accent1"/>
                  </a:fgClr>
                  <a:bgClr>
                    <a:schemeClr val="bg1"/>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sz="1600">
                <a:solidFill>
                  <a:srgbClr val="000000"/>
                </a:solidFill>
              </a:rPr>
              <a:t>P</a:t>
            </a:r>
            <a:r>
              <a:rPr lang="it-IT" altLang="en-US" sz="1600" baseline="30000">
                <a:solidFill>
                  <a:srgbClr val="000000"/>
                </a:solidFill>
              </a:rPr>
              <a:t>2</a:t>
            </a:r>
          </a:p>
        </p:txBody>
      </p:sp>
      <p:sp>
        <p:nvSpPr>
          <p:cNvPr id="170005" name="Text Box 21" descr="Griglia larga"/>
          <p:cNvSpPr txBox="1">
            <a:spLocks noChangeArrowheads="1"/>
          </p:cNvSpPr>
          <p:nvPr/>
        </p:nvSpPr>
        <p:spPr bwMode="auto">
          <a:xfrm>
            <a:off x="2895257" y="3429003"/>
            <a:ext cx="367408" cy="338554"/>
          </a:xfrm>
          <a:prstGeom prst="rect">
            <a:avLst/>
          </a:prstGeom>
          <a:noFill/>
          <a:ln>
            <a:noFill/>
          </a:ln>
          <a:effectLst/>
          <a:extLst>
            <a:ext uri="{909E8E84-426E-40DD-AFC4-6F175D3DCCD1}">
              <a14:hiddenFill xmlns:a14="http://schemas.microsoft.com/office/drawing/2010/main">
                <a:pattFill prst="lgGrid">
                  <a:fgClr>
                    <a:schemeClr val="accent1"/>
                  </a:fgClr>
                  <a:bgClr>
                    <a:schemeClr val="bg1"/>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sz="1600">
                <a:solidFill>
                  <a:srgbClr val="000000"/>
                </a:solidFill>
              </a:rPr>
              <a:t>P</a:t>
            </a:r>
            <a:r>
              <a:rPr lang="it-IT" altLang="en-US" sz="1600" baseline="30000">
                <a:solidFill>
                  <a:srgbClr val="000000"/>
                </a:solidFill>
              </a:rPr>
              <a:t>1</a:t>
            </a:r>
          </a:p>
        </p:txBody>
      </p:sp>
      <p:sp>
        <p:nvSpPr>
          <p:cNvPr id="170006" name="Line 22"/>
          <p:cNvSpPr>
            <a:spLocks noChangeShapeType="1"/>
          </p:cNvSpPr>
          <p:nvPr/>
        </p:nvSpPr>
        <p:spPr bwMode="auto">
          <a:xfrm flipH="1">
            <a:off x="3200400" y="2895600"/>
            <a:ext cx="1295400"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70007" name="Line 23"/>
          <p:cNvSpPr>
            <a:spLocks noChangeShapeType="1"/>
          </p:cNvSpPr>
          <p:nvPr/>
        </p:nvSpPr>
        <p:spPr bwMode="auto">
          <a:xfrm>
            <a:off x="3200400" y="3581400"/>
            <a:ext cx="2743200"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70008" name="Text Box 24" descr="Griglia larga"/>
          <p:cNvSpPr txBox="1">
            <a:spLocks noChangeArrowheads="1"/>
          </p:cNvSpPr>
          <p:nvPr/>
        </p:nvSpPr>
        <p:spPr bwMode="auto">
          <a:xfrm>
            <a:off x="2913181" y="3933296"/>
            <a:ext cx="332142" cy="338554"/>
          </a:xfrm>
          <a:prstGeom prst="rect">
            <a:avLst/>
          </a:prstGeom>
          <a:noFill/>
          <a:ln>
            <a:noFill/>
          </a:ln>
          <a:effectLst/>
          <a:extLst>
            <a:ext uri="{909E8E84-426E-40DD-AFC4-6F175D3DCCD1}">
              <a14:hiddenFill xmlns:a14="http://schemas.microsoft.com/office/drawing/2010/main">
                <a:pattFill prst="lgGrid">
                  <a:fgClr>
                    <a:schemeClr val="accent1"/>
                  </a:fgClr>
                  <a:bgClr>
                    <a:schemeClr val="bg1"/>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sz="1600" dirty="0">
                <a:solidFill>
                  <a:srgbClr val="000000"/>
                </a:solidFill>
              </a:rPr>
              <a:t>A</a:t>
            </a:r>
            <a:endParaRPr lang="it-IT" altLang="en-US" sz="1600" baseline="30000" dirty="0">
              <a:solidFill>
                <a:srgbClr val="000000"/>
              </a:solidFill>
            </a:endParaRPr>
          </a:p>
        </p:txBody>
      </p:sp>
      <p:sp>
        <p:nvSpPr>
          <p:cNvPr id="170009" name="Text Box 25" descr="Griglia larga"/>
          <p:cNvSpPr txBox="1">
            <a:spLocks noChangeArrowheads="1"/>
          </p:cNvSpPr>
          <p:nvPr/>
        </p:nvSpPr>
        <p:spPr bwMode="auto">
          <a:xfrm>
            <a:off x="4267380" y="5334003"/>
            <a:ext cx="423513" cy="338554"/>
          </a:xfrm>
          <a:prstGeom prst="rect">
            <a:avLst/>
          </a:prstGeom>
          <a:noFill/>
          <a:ln>
            <a:noFill/>
          </a:ln>
          <a:effectLst/>
          <a:extLst>
            <a:ext uri="{909E8E84-426E-40DD-AFC4-6F175D3DCCD1}">
              <a14:hiddenFill xmlns:a14="http://schemas.microsoft.com/office/drawing/2010/main">
                <a:pattFill prst="lgGrid">
                  <a:fgClr>
                    <a:schemeClr val="accent1"/>
                  </a:fgClr>
                  <a:bgClr>
                    <a:schemeClr val="bg1"/>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sz="1600">
                <a:solidFill>
                  <a:srgbClr val="000000"/>
                </a:solidFill>
              </a:rPr>
              <a:t>Q</a:t>
            </a:r>
            <a:r>
              <a:rPr lang="it-IT" altLang="en-US" sz="1600" baseline="30000">
                <a:solidFill>
                  <a:srgbClr val="000000"/>
                </a:solidFill>
              </a:rPr>
              <a:t>B</a:t>
            </a:r>
          </a:p>
        </p:txBody>
      </p:sp>
      <p:sp>
        <p:nvSpPr>
          <p:cNvPr id="170010" name="Text Box 26" descr="Griglia larga"/>
          <p:cNvSpPr txBox="1">
            <a:spLocks noChangeArrowheads="1"/>
          </p:cNvSpPr>
          <p:nvPr/>
        </p:nvSpPr>
        <p:spPr bwMode="auto">
          <a:xfrm>
            <a:off x="5718392" y="5334003"/>
            <a:ext cx="415498" cy="338554"/>
          </a:xfrm>
          <a:prstGeom prst="rect">
            <a:avLst/>
          </a:prstGeom>
          <a:noFill/>
          <a:ln>
            <a:noFill/>
          </a:ln>
          <a:effectLst/>
          <a:extLst>
            <a:ext uri="{909E8E84-426E-40DD-AFC4-6F175D3DCCD1}">
              <a14:hiddenFill xmlns:a14="http://schemas.microsoft.com/office/drawing/2010/main">
                <a:pattFill prst="lgGrid">
                  <a:fgClr>
                    <a:schemeClr val="accent1"/>
                  </a:fgClr>
                  <a:bgClr>
                    <a:schemeClr val="bg1"/>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sz="1600">
                <a:solidFill>
                  <a:srgbClr val="000000"/>
                </a:solidFill>
              </a:rPr>
              <a:t>Q</a:t>
            </a:r>
            <a:r>
              <a:rPr lang="it-IT" altLang="en-US" sz="1600" baseline="30000">
                <a:solidFill>
                  <a:srgbClr val="000000"/>
                </a:solidFill>
              </a:rPr>
              <a:t>E</a:t>
            </a:r>
          </a:p>
        </p:txBody>
      </p:sp>
      <p:sp>
        <p:nvSpPr>
          <p:cNvPr id="170011" name="Line 27"/>
          <p:cNvSpPr>
            <a:spLocks noChangeShapeType="1"/>
          </p:cNvSpPr>
          <p:nvPr/>
        </p:nvSpPr>
        <p:spPr bwMode="auto">
          <a:xfrm flipH="1" flipV="1">
            <a:off x="2590800" y="2438400"/>
            <a:ext cx="30480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70012" name="Text Box 28" descr="Griglia larga"/>
          <p:cNvSpPr txBox="1">
            <a:spLocks noChangeArrowheads="1"/>
          </p:cNvSpPr>
          <p:nvPr/>
        </p:nvSpPr>
        <p:spPr bwMode="auto">
          <a:xfrm>
            <a:off x="1776639" y="2057404"/>
            <a:ext cx="1069524" cy="461665"/>
          </a:xfrm>
          <a:prstGeom prst="rect">
            <a:avLst/>
          </a:prstGeom>
          <a:noFill/>
          <a:ln>
            <a:noFill/>
          </a:ln>
          <a:effectLst/>
          <a:extLst>
            <a:ext uri="{909E8E84-426E-40DD-AFC4-6F175D3DCCD1}">
              <a14:hiddenFill xmlns:a14="http://schemas.microsoft.com/office/drawing/2010/main">
                <a:pattFill prst="lgGrid">
                  <a:fgClr>
                    <a:schemeClr val="accent1"/>
                  </a:fgClr>
                  <a:bgClr>
                    <a:schemeClr val="bg1"/>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sz="1200">
                <a:solidFill>
                  <a:srgbClr val="000000"/>
                </a:solidFill>
              </a:rPr>
              <a:t>Prezzo clienti </a:t>
            </a:r>
          </a:p>
          <a:p>
            <a:pPr algn="ctr" fontAlgn="base">
              <a:spcBef>
                <a:spcPct val="0"/>
              </a:spcBef>
              <a:spcAft>
                <a:spcPct val="0"/>
              </a:spcAft>
              <a:buFontTx/>
              <a:buNone/>
            </a:pPr>
            <a:r>
              <a:rPr lang="it-IT" altLang="en-US" sz="1200">
                <a:solidFill>
                  <a:srgbClr val="000000"/>
                </a:solidFill>
              </a:rPr>
              <a:t>business</a:t>
            </a:r>
          </a:p>
        </p:txBody>
      </p:sp>
      <p:sp>
        <p:nvSpPr>
          <p:cNvPr id="170013" name="Text Box 29" descr="Griglia larga"/>
          <p:cNvSpPr txBox="1">
            <a:spLocks noChangeArrowheads="1"/>
          </p:cNvSpPr>
          <p:nvPr/>
        </p:nvSpPr>
        <p:spPr bwMode="auto">
          <a:xfrm>
            <a:off x="1524000" y="3733803"/>
            <a:ext cx="1219200" cy="461665"/>
          </a:xfrm>
          <a:prstGeom prst="rect">
            <a:avLst/>
          </a:prstGeom>
          <a:noFill/>
          <a:ln>
            <a:noFill/>
          </a:ln>
          <a:effectLst/>
          <a:extLst>
            <a:ext uri="{909E8E84-426E-40DD-AFC4-6F175D3DCCD1}">
              <a14:hiddenFill xmlns:a14="http://schemas.microsoft.com/office/drawing/2010/main">
                <a:pattFill prst="lgGrid">
                  <a:fgClr>
                    <a:schemeClr val="accent1"/>
                  </a:fgClr>
                  <a:bgClr>
                    <a:schemeClr val="bg1"/>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sz="1200">
                <a:solidFill>
                  <a:srgbClr val="000000"/>
                </a:solidFill>
              </a:rPr>
              <a:t>Prezzo clienti </a:t>
            </a:r>
          </a:p>
          <a:p>
            <a:pPr algn="ctr" fontAlgn="base">
              <a:spcBef>
                <a:spcPct val="0"/>
              </a:spcBef>
              <a:spcAft>
                <a:spcPct val="0"/>
              </a:spcAft>
              <a:buFontTx/>
              <a:buNone/>
            </a:pPr>
            <a:r>
              <a:rPr lang="it-IT" altLang="en-US" sz="1200">
                <a:solidFill>
                  <a:srgbClr val="000000"/>
                </a:solidFill>
              </a:rPr>
              <a:t>economy</a:t>
            </a:r>
          </a:p>
        </p:txBody>
      </p:sp>
      <p:sp>
        <p:nvSpPr>
          <p:cNvPr id="170014" name="Line 30"/>
          <p:cNvSpPr>
            <a:spLocks noChangeShapeType="1"/>
          </p:cNvSpPr>
          <p:nvPr/>
        </p:nvSpPr>
        <p:spPr bwMode="auto">
          <a:xfrm flipH="1">
            <a:off x="2438400" y="3581400"/>
            <a:ext cx="5334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70015" name="Text Box 31" descr="Griglia larga"/>
          <p:cNvSpPr txBox="1">
            <a:spLocks noChangeArrowheads="1"/>
          </p:cNvSpPr>
          <p:nvPr/>
        </p:nvSpPr>
        <p:spPr bwMode="auto">
          <a:xfrm>
            <a:off x="3200403" y="5791203"/>
            <a:ext cx="1238251" cy="461665"/>
          </a:xfrm>
          <a:prstGeom prst="rect">
            <a:avLst/>
          </a:prstGeom>
          <a:noFill/>
          <a:ln>
            <a:noFill/>
          </a:ln>
          <a:effectLst/>
          <a:extLst>
            <a:ext uri="{909E8E84-426E-40DD-AFC4-6F175D3DCCD1}">
              <a14:hiddenFill xmlns:a14="http://schemas.microsoft.com/office/drawing/2010/main">
                <a:pattFill prst="lgGrid">
                  <a:fgClr>
                    <a:schemeClr val="accent1"/>
                  </a:fgClr>
                  <a:bgClr>
                    <a:schemeClr val="bg1"/>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sz="1200">
                <a:solidFill>
                  <a:srgbClr val="000000"/>
                </a:solidFill>
              </a:rPr>
              <a:t>Domanda clienti </a:t>
            </a:r>
          </a:p>
          <a:p>
            <a:pPr algn="ctr" fontAlgn="base">
              <a:spcBef>
                <a:spcPct val="0"/>
              </a:spcBef>
              <a:spcAft>
                <a:spcPct val="0"/>
              </a:spcAft>
              <a:buFontTx/>
              <a:buNone/>
            </a:pPr>
            <a:r>
              <a:rPr lang="it-IT" altLang="en-US" sz="1200">
                <a:solidFill>
                  <a:srgbClr val="000000"/>
                </a:solidFill>
              </a:rPr>
              <a:t>business</a:t>
            </a:r>
          </a:p>
        </p:txBody>
      </p:sp>
      <p:sp>
        <p:nvSpPr>
          <p:cNvPr id="170016" name="Text Box 32" descr="Griglia larga"/>
          <p:cNvSpPr txBox="1">
            <a:spLocks noChangeArrowheads="1"/>
          </p:cNvSpPr>
          <p:nvPr/>
        </p:nvSpPr>
        <p:spPr bwMode="auto">
          <a:xfrm>
            <a:off x="4648203" y="5791203"/>
            <a:ext cx="1238251" cy="461665"/>
          </a:xfrm>
          <a:prstGeom prst="rect">
            <a:avLst/>
          </a:prstGeom>
          <a:noFill/>
          <a:ln>
            <a:noFill/>
          </a:ln>
          <a:effectLst/>
          <a:extLst>
            <a:ext uri="{909E8E84-426E-40DD-AFC4-6F175D3DCCD1}">
              <a14:hiddenFill xmlns:a14="http://schemas.microsoft.com/office/drawing/2010/main">
                <a:pattFill prst="lgGrid">
                  <a:fgClr>
                    <a:schemeClr val="accent1"/>
                  </a:fgClr>
                  <a:bgClr>
                    <a:schemeClr val="bg1"/>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sz="1200">
                <a:solidFill>
                  <a:srgbClr val="000000"/>
                </a:solidFill>
              </a:rPr>
              <a:t>Domanda clienti </a:t>
            </a:r>
          </a:p>
          <a:p>
            <a:pPr algn="ctr" fontAlgn="base">
              <a:spcBef>
                <a:spcPct val="0"/>
              </a:spcBef>
              <a:spcAft>
                <a:spcPct val="0"/>
              </a:spcAft>
              <a:buFontTx/>
              <a:buNone/>
            </a:pPr>
            <a:r>
              <a:rPr lang="it-IT" altLang="en-US" sz="1200">
                <a:solidFill>
                  <a:srgbClr val="000000"/>
                </a:solidFill>
              </a:rPr>
              <a:t>economy</a:t>
            </a:r>
          </a:p>
        </p:txBody>
      </p:sp>
      <p:sp>
        <p:nvSpPr>
          <p:cNvPr id="170017" name="AutoShape 33" descr="Griglia larga"/>
          <p:cNvSpPr>
            <a:spLocks/>
          </p:cNvSpPr>
          <p:nvPr/>
        </p:nvSpPr>
        <p:spPr bwMode="auto">
          <a:xfrm rot="5422432">
            <a:off x="5066507" y="5142712"/>
            <a:ext cx="228600" cy="1217613"/>
          </a:xfrm>
          <a:prstGeom prst="rightBrace">
            <a:avLst>
              <a:gd name="adj1" fmla="val 44387"/>
              <a:gd name="adj2" fmla="val 50000"/>
            </a:avLst>
          </a:prstGeom>
          <a:noFill/>
          <a:ln w="9525">
            <a:solidFill>
              <a:schemeClr val="tx1"/>
            </a:solidFill>
            <a:round/>
            <a:headEnd/>
            <a:tailEnd/>
          </a:ln>
          <a:effectLst/>
          <a:extLst>
            <a:ext uri="{909E8E84-426E-40DD-AFC4-6F175D3DCCD1}">
              <a14:hiddenFill xmlns:a14="http://schemas.microsoft.com/office/drawing/2010/main">
                <a:pattFill prst="lgGrid">
                  <a:fgClr>
                    <a:schemeClr val="accent1"/>
                  </a:fgClr>
                  <a:bgClr>
                    <a:schemeClr val="bg1"/>
                  </a:bgClr>
                </a:patt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70018" name="AutoShape 34" descr="Griglia larga"/>
          <p:cNvSpPr>
            <a:spLocks/>
          </p:cNvSpPr>
          <p:nvPr/>
        </p:nvSpPr>
        <p:spPr bwMode="auto">
          <a:xfrm rot="5422432">
            <a:off x="3656807" y="5104612"/>
            <a:ext cx="228600" cy="1141413"/>
          </a:xfrm>
          <a:prstGeom prst="rightBrace">
            <a:avLst>
              <a:gd name="adj1" fmla="val 41609"/>
              <a:gd name="adj2" fmla="val 50000"/>
            </a:avLst>
          </a:prstGeom>
          <a:noFill/>
          <a:ln w="9525">
            <a:solidFill>
              <a:schemeClr val="tx1"/>
            </a:solidFill>
            <a:round/>
            <a:headEnd/>
            <a:tailEnd/>
          </a:ln>
          <a:effectLst/>
          <a:extLst>
            <a:ext uri="{909E8E84-426E-40DD-AFC4-6F175D3DCCD1}">
              <a14:hiddenFill xmlns:a14="http://schemas.microsoft.com/office/drawing/2010/main">
                <a:pattFill prst="lgGrid">
                  <a:fgClr>
                    <a:schemeClr val="accent1"/>
                  </a:fgClr>
                  <a:bgClr>
                    <a:schemeClr val="bg1"/>
                  </a:bgClr>
                </a:patt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70019" name="Text Box 35" descr="Griglia larga"/>
          <p:cNvSpPr txBox="1">
            <a:spLocks noChangeArrowheads="1"/>
          </p:cNvSpPr>
          <p:nvPr/>
        </p:nvSpPr>
        <p:spPr bwMode="auto">
          <a:xfrm>
            <a:off x="1277945" y="37985"/>
            <a:ext cx="9711891" cy="646331"/>
          </a:xfrm>
          <a:prstGeom prst="rect">
            <a:avLst/>
          </a:prstGeom>
          <a:noFill/>
          <a:ln>
            <a:noFill/>
          </a:ln>
          <a:effectLst/>
          <a:extLst>
            <a:ext uri="{909E8E84-426E-40DD-AFC4-6F175D3DCCD1}">
              <a14:hiddenFill xmlns:a14="http://schemas.microsoft.com/office/drawing/2010/main">
                <a:pattFill prst="lgGrid">
                  <a:fgClr>
                    <a:schemeClr val="accent1"/>
                  </a:fgClr>
                  <a:bgClr>
                    <a:schemeClr val="bg1"/>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sz="3600" dirty="0">
                <a:solidFill>
                  <a:srgbClr val="000000"/>
                </a:solidFill>
              </a:rPr>
              <a:t>Esempio 2</a:t>
            </a:r>
          </a:p>
        </p:txBody>
      </p:sp>
      <p:sp>
        <p:nvSpPr>
          <p:cNvPr id="170020" name="Text Box 36" descr="Griglia larga"/>
          <p:cNvSpPr txBox="1">
            <a:spLocks noChangeArrowheads="1"/>
          </p:cNvSpPr>
          <p:nvPr/>
        </p:nvSpPr>
        <p:spPr bwMode="auto">
          <a:xfrm>
            <a:off x="7222840" y="2632080"/>
            <a:ext cx="184730" cy="461665"/>
          </a:xfrm>
          <a:prstGeom prst="rect">
            <a:avLst/>
          </a:prstGeom>
          <a:noFill/>
          <a:ln>
            <a:noFill/>
          </a:ln>
          <a:effectLst/>
          <a:extLst>
            <a:ext uri="{909E8E84-426E-40DD-AFC4-6F175D3DCCD1}">
              <a14:hiddenFill xmlns:a14="http://schemas.microsoft.com/office/drawing/2010/main">
                <a:pattFill prst="lgGrid">
                  <a:fgClr>
                    <a:schemeClr val="accent1"/>
                  </a:fgClr>
                  <a:bgClr>
                    <a:schemeClr val="bg1"/>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endParaRPr lang="en-US" altLang="en-US" sz="2400">
              <a:solidFill>
                <a:srgbClr val="000000"/>
              </a:solidFill>
            </a:endParaRPr>
          </a:p>
        </p:txBody>
      </p:sp>
      <p:sp>
        <p:nvSpPr>
          <p:cNvPr id="170021" name="Rectangle 37"/>
          <p:cNvSpPr>
            <a:spLocks noChangeArrowheads="1"/>
          </p:cNvSpPr>
          <p:nvPr/>
        </p:nvSpPr>
        <p:spPr bwMode="auto">
          <a:xfrm>
            <a:off x="6936158" y="2468645"/>
            <a:ext cx="1414463" cy="461665"/>
          </a:xfrm>
          <a:prstGeom prst="rect">
            <a:avLst/>
          </a:prstGeom>
          <a:solidFill>
            <a:schemeClr val="accent1">
              <a:lumMod val="60000"/>
              <a:lumOff val="40000"/>
              <a:alpha val="50195"/>
            </a:schemeClr>
          </a:solidFill>
          <a:ln>
            <a:noFill/>
          </a:ln>
          <a:effectLs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sz="2400" dirty="0">
                <a:solidFill>
                  <a:srgbClr val="000000"/>
                </a:solidFill>
                <a:sym typeface="Symbol" panose="05050102010706020507" pitchFamily="18" charset="2"/>
              </a:rPr>
              <a:t></a:t>
            </a:r>
            <a:r>
              <a:rPr lang="it-IT" altLang="en-US" sz="2400" baseline="30000" dirty="0">
                <a:solidFill>
                  <a:srgbClr val="000000"/>
                </a:solidFill>
                <a:sym typeface="Symbol" panose="05050102010706020507" pitchFamily="18" charset="2"/>
              </a:rPr>
              <a:t>DP</a:t>
            </a:r>
            <a:r>
              <a:rPr lang="it-IT" altLang="en-US" sz="2400" dirty="0">
                <a:solidFill>
                  <a:srgbClr val="000000"/>
                </a:solidFill>
                <a:sym typeface="Symbol" panose="05050102010706020507" pitchFamily="18" charset="2"/>
              </a:rPr>
              <a:t> &gt; </a:t>
            </a:r>
            <a:r>
              <a:rPr lang="it-IT" altLang="en-US" sz="2400" baseline="30000" dirty="0">
                <a:solidFill>
                  <a:srgbClr val="000000"/>
                </a:solidFill>
                <a:sym typeface="Symbol" panose="05050102010706020507" pitchFamily="18" charset="2"/>
              </a:rPr>
              <a:t>M</a:t>
            </a:r>
          </a:p>
        </p:txBody>
      </p:sp>
      <p:sp>
        <p:nvSpPr>
          <p:cNvPr id="170022" name="Line 38"/>
          <p:cNvSpPr>
            <a:spLocks noChangeShapeType="1"/>
          </p:cNvSpPr>
          <p:nvPr/>
        </p:nvSpPr>
        <p:spPr bwMode="auto">
          <a:xfrm flipH="1">
            <a:off x="7619999" y="1828800"/>
            <a:ext cx="1" cy="568111"/>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70023" name="Text Box 39" descr="Griglia larga"/>
          <p:cNvSpPr txBox="1">
            <a:spLocks noChangeArrowheads="1"/>
          </p:cNvSpPr>
          <p:nvPr/>
        </p:nvSpPr>
        <p:spPr bwMode="auto">
          <a:xfrm>
            <a:off x="5024775" y="2818991"/>
            <a:ext cx="389850" cy="369332"/>
          </a:xfrm>
          <a:prstGeom prst="rect">
            <a:avLst/>
          </a:prstGeom>
          <a:noFill/>
          <a:ln>
            <a:noFill/>
          </a:ln>
          <a:effectLst/>
          <a:extLst>
            <a:ext uri="{909E8E84-426E-40DD-AFC4-6F175D3DCCD1}">
              <a14:hiddenFill xmlns:a14="http://schemas.microsoft.com/office/drawing/2010/main">
                <a:pattFill prst="lgGrid">
                  <a:fgClr>
                    <a:schemeClr val="accent1"/>
                  </a:fgClr>
                  <a:bgClr>
                    <a:schemeClr val="bg1"/>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sz="1800" dirty="0">
                <a:solidFill>
                  <a:srgbClr val="000000"/>
                </a:solidFill>
              </a:rPr>
              <a:t>M</a:t>
            </a:r>
          </a:p>
        </p:txBody>
      </p:sp>
      <p:sp>
        <p:nvSpPr>
          <p:cNvPr id="170024" name="Text Box 40"/>
          <p:cNvSpPr txBox="1">
            <a:spLocks noChangeArrowheads="1"/>
          </p:cNvSpPr>
          <p:nvPr/>
        </p:nvSpPr>
        <p:spPr bwMode="auto">
          <a:xfrm>
            <a:off x="2514600" y="1295403"/>
            <a:ext cx="74411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1600">
                <a:solidFill>
                  <a:srgbClr val="000000"/>
                </a:solidFill>
              </a:rPr>
              <a:t>Prezzo</a:t>
            </a:r>
          </a:p>
        </p:txBody>
      </p:sp>
      <p:sp>
        <p:nvSpPr>
          <p:cNvPr id="170025" name="Text Box 41"/>
          <p:cNvSpPr txBox="1">
            <a:spLocks noChangeArrowheads="1"/>
          </p:cNvSpPr>
          <p:nvPr/>
        </p:nvSpPr>
        <p:spPr bwMode="auto">
          <a:xfrm>
            <a:off x="7620009" y="5410203"/>
            <a:ext cx="89319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1600">
                <a:solidFill>
                  <a:srgbClr val="000000"/>
                </a:solidFill>
              </a:rPr>
              <a:t>Quantità</a:t>
            </a:r>
          </a:p>
        </p:txBody>
      </p:sp>
      <p:sp>
        <p:nvSpPr>
          <p:cNvPr id="3" name="CasellaDiTesto 2"/>
          <p:cNvSpPr txBox="1"/>
          <p:nvPr/>
        </p:nvSpPr>
        <p:spPr>
          <a:xfrm>
            <a:off x="8686798" y="3056133"/>
            <a:ext cx="3381155" cy="1754326"/>
          </a:xfrm>
          <a:prstGeom prst="rect">
            <a:avLst/>
          </a:prstGeom>
          <a:solidFill>
            <a:schemeClr val="accent1">
              <a:lumMod val="40000"/>
              <a:lumOff val="60000"/>
            </a:schemeClr>
          </a:solidFill>
        </p:spPr>
        <p:txBody>
          <a:bodyPr wrap="square" rtlCol="0">
            <a:spAutoFit/>
          </a:bodyPr>
          <a:lstStyle/>
          <a:p>
            <a:r>
              <a:rPr lang="it-IT" dirty="0"/>
              <a:t>A differenza dell’esempio 1, qui la compagnia aerea potrebbe fissare il prezzo di monopolio P</a:t>
            </a:r>
            <a:r>
              <a:rPr lang="it-IT" sz="1400" dirty="0"/>
              <a:t>M</a:t>
            </a:r>
            <a:r>
              <a:rPr lang="it-IT" dirty="0"/>
              <a:t> (invece che soddisfare tutti i clienti). Ma guadagnerebbe comunque meno che con la DP (= prezzi P</a:t>
            </a:r>
            <a:r>
              <a:rPr lang="it-IT" sz="1400" dirty="0"/>
              <a:t>1</a:t>
            </a:r>
            <a:r>
              <a:rPr lang="it-IT" dirty="0"/>
              <a:t> e P</a:t>
            </a:r>
            <a:r>
              <a:rPr lang="it-IT" sz="1400" dirty="0"/>
              <a:t>2</a:t>
            </a:r>
            <a:r>
              <a:rPr lang="it-IT" dirty="0"/>
              <a:t>)!</a:t>
            </a:r>
          </a:p>
        </p:txBody>
      </p:sp>
      <p:sp>
        <p:nvSpPr>
          <p:cNvPr id="44" name="Freeform 36"/>
          <p:cNvSpPr>
            <a:spLocks/>
          </p:cNvSpPr>
          <p:nvPr/>
        </p:nvSpPr>
        <p:spPr bwMode="auto">
          <a:xfrm>
            <a:off x="5136452" y="4047332"/>
            <a:ext cx="109539" cy="134939"/>
          </a:xfrm>
          <a:custGeom>
            <a:avLst/>
            <a:gdLst>
              <a:gd name="T0" fmla="*/ 68045323 w 69"/>
              <a:gd name="T1" fmla="*/ 211693909 h 85"/>
              <a:gd name="T2" fmla="*/ 136089059 w 69"/>
              <a:gd name="T3" fmla="*/ 176411591 h 85"/>
              <a:gd name="T4" fmla="*/ 171371407 w 69"/>
              <a:gd name="T5" fmla="*/ 141129273 h 85"/>
              <a:gd name="T6" fmla="*/ 171371407 w 69"/>
              <a:gd name="T7" fmla="*/ 105846955 h 85"/>
              <a:gd name="T8" fmla="*/ 171371407 w 69"/>
              <a:gd name="T9" fmla="*/ 35282318 h 85"/>
              <a:gd name="T10" fmla="*/ 136089059 w 69"/>
              <a:gd name="T11" fmla="*/ 0 h 85"/>
              <a:gd name="T12" fmla="*/ 68045323 w 69"/>
              <a:gd name="T13" fmla="*/ 0 h 85"/>
              <a:gd name="T14" fmla="*/ 35282349 w 69"/>
              <a:gd name="T15" fmla="*/ 0 h 85"/>
              <a:gd name="T16" fmla="*/ 0 w 69"/>
              <a:gd name="T17" fmla="*/ 35282318 h 85"/>
              <a:gd name="T18" fmla="*/ 0 w 69"/>
              <a:gd name="T19" fmla="*/ 105846955 h 85"/>
              <a:gd name="T20" fmla="*/ 0 w 69"/>
              <a:gd name="T21" fmla="*/ 141129273 h 85"/>
              <a:gd name="T22" fmla="*/ 35282349 w 69"/>
              <a:gd name="T23" fmla="*/ 176411591 h 85"/>
              <a:gd name="T24" fmla="*/ 68045323 w 69"/>
              <a:gd name="T25" fmla="*/ 211693909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85">
                <a:moveTo>
                  <a:pt x="27" y="84"/>
                </a:moveTo>
                <a:lnTo>
                  <a:pt x="54" y="70"/>
                </a:lnTo>
                <a:lnTo>
                  <a:pt x="68" y="56"/>
                </a:lnTo>
                <a:lnTo>
                  <a:pt x="68" y="42"/>
                </a:lnTo>
                <a:lnTo>
                  <a:pt x="68" y="14"/>
                </a:lnTo>
                <a:lnTo>
                  <a:pt x="54" y="0"/>
                </a:lnTo>
                <a:lnTo>
                  <a:pt x="27" y="0"/>
                </a:lnTo>
                <a:lnTo>
                  <a:pt x="14" y="0"/>
                </a:lnTo>
                <a:lnTo>
                  <a:pt x="0" y="14"/>
                </a:lnTo>
                <a:lnTo>
                  <a:pt x="0" y="42"/>
                </a:lnTo>
                <a:lnTo>
                  <a:pt x="0" y="56"/>
                </a:lnTo>
                <a:lnTo>
                  <a:pt x="14" y="70"/>
                </a:lnTo>
                <a:lnTo>
                  <a:pt x="27" y="8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45" name="Freeform 36"/>
          <p:cNvSpPr>
            <a:spLocks/>
          </p:cNvSpPr>
          <p:nvPr/>
        </p:nvSpPr>
        <p:spPr bwMode="auto">
          <a:xfrm>
            <a:off x="4424361" y="2815640"/>
            <a:ext cx="109539" cy="134939"/>
          </a:xfrm>
          <a:custGeom>
            <a:avLst/>
            <a:gdLst>
              <a:gd name="T0" fmla="*/ 68045323 w 69"/>
              <a:gd name="T1" fmla="*/ 211693909 h 85"/>
              <a:gd name="T2" fmla="*/ 136089059 w 69"/>
              <a:gd name="T3" fmla="*/ 176411591 h 85"/>
              <a:gd name="T4" fmla="*/ 171371407 w 69"/>
              <a:gd name="T5" fmla="*/ 141129273 h 85"/>
              <a:gd name="T6" fmla="*/ 171371407 w 69"/>
              <a:gd name="T7" fmla="*/ 105846955 h 85"/>
              <a:gd name="T8" fmla="*/ 171371407 w 69"/>
              <a:gd name="T9" fmla="*/ 35282318 h 85"/>
              <a:gd name="T10" fmla="*/ 136089059 w 69"/>
              <a:gd name="T11" fmla="*/ 0 h 85"/>
              <a:gd name="T12" fmla="*/ 68045323 w 69"/>
              <a:gd name="T13" fmla="*/ 0 h 85"/>
              <a:gd name="T14" fmla="*/ 35282349 w 69"/>
              <a:gd name="T15" fmla="*/ 0 h 85"/>
              <a:gd name="T16" fmla="*/ 0 w 69"/>
              <a:gd name="T17" fmla="*/ 35282318 h 85"/>
              <a:gd name="T18" fmla="*/ 0 w 69"/>
              <a:gd name="T19" fmla="*/ 105846955 h 85"/>
              <a:gd name="T20" fmla="*/ 0 w 69"/>
              <a:gd name="T21" fmla="*/ 141129273 h 85"/>
              <a:gd name="T22" fmla="*/ 35282349 w 69"/>
              <a:gd name="T23" fmla="*/ 176411591 h 85"/>
              <a:gd name="T24" fmla="*/ 68045323 w 69"/>
              <a:gd name="T25" fmla="*/ 211693909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85">
                <a:moveTo>
                  <a:pt x="27" y="84"/>
                </a:moveTo>
                <a:lnTo>
                  <a:pt x="54" y="70"/>
                </a:lnTo>
                <a:lnTo>
                  <a:pt x="68" y="56"/>
                </a:lnTo>
                <a:lnTo>
                  <a:pt x="68" y="42"/>
                </a:lnTo>
                <a:lnTo>
                  <a:pt x="68" y="14"/>
                </a:lnTo>
                <a:lnTo>
                  <a:pt x="54" y="0"/>
                </a:lnTo>
                <a:lnTo>
                  <a:pt x="27" y="0"/>
                </a:lnTo>
                <a:lnTo>
                  <a:pt x="14" y="0"/>
                </a:lnTo>
                <a:lnTo>
                  <a:pt x="0" y="14"/>
                </a:lnTo>
                <a:lnTo>
                  <a:pt x="0" y="42"/>
                </a:lnTo>
                <a:lnTo>
                  <a:pt x="0" y="56"/>
                </a:lnTo>
                <a:lnTo>
                  <a:pt x="14" y="70"/>
                </a:lnTo>
                <a:lnTo>
                  <a:pt x="27" y="8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46" name="Freeform 36"/>
          <p:cNvSpPr>
            <a:spLocks/>
          </p:cNvSpPr>
          <p:nvPr/>
        </p:nvSpPr>
        <p:spPr bwMode="auto">
          <a:xfrm>
            <a:off x="5881651" y="3493031"/>
            <a:ext cx="109539" cy="134939"/>
          </a:xfrm>
          <a:custGeom>
            <a:avLst/>
            <a:gdLst>
              <a:gd name="T0" fmla="*/ 68045323 w 69"/>
              <a:gd name="T1" fmla="*/ 211693909 h 85"/>
              <a:gd name="T2" fmla="*/ 136089059 w 69"/>
              <a:gd name="T3" fmla="*/ 176411591 h 85"/>
              <a:gd name="T4" fmla="*/ 171371407 w 69"/>
              <a:gd name="T5" fmla="*/ 141129273 h 85"/>
              <a:gd name="T6" fmla="*/ 171371407 w 69"/>
              <a:gd name="T7" fmla="*/ 105846955 h 85"/>
              <a:gd name="T8" fmla="*/ 171371407 w 69"/>
              <a:gd name="T9" fmla="*/ 35282318 h 85"/>
              <a:gd name="T10" fmla="*/ 136089059 w 69"/>
              <a:gd name="T11" fmla="*/ 0 h 85"/>
              <a:gd name="T12" fmla="*/ 68045323 w 69"/>
              <a:gd name="T13" fmla="*/ 0 h 85"/>
              <a:gd name="T14" fmla="*/ 35282349 w 69"/>
              <a:gd name="T15" fmla="*/ 0 h 85"/>
              <a:gd name="T16" fmla="*/ 0 w 69"/>
              <a:gd name="T17" fmla="*/ 35282318 h 85"/>
              <a:gd name="T18" fmla="*/ 0 w 69"/>
              <a:gd name="T19" fmla="*/ 105846955 h 85"/>
              <a:gd name="T20" fmla="*/ 0 w 69"/>
              <a:gd name="T21" fmla="*/ 141129273 h 85"/>
              <a:gd name="T22" fmla="*/ 35282349 w 69"/>
              <a:gd name="T23" fmla="*/ 176411591 h 85"/>
              <a:gd name="T24" fmla="*/ 68045323 w 69"/>
              <a:gd name="T25" fmla="*/ 211693909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85">
                <a:moveTo>
                  <a:pt x="27" y="84"/>
                </a:moveTo>
                <a:lnTo>
                  <a:pt x="54" y="70"/>
                </a:lnTo>
                <a:lnTo>
                  <a:pt x="68" y="56"/>
                </a:lnTo>
                <a:lnTo>
                  <a:pt x="68" y="42"/>
                </a:lnTo>
                <a:lnTo>
                  <a:pt x="68" y="14"/>
                </a:lnTo>
                <a:lnTo>
                  <a:pt x="54" y="0"/>
                </a:lnTo>
                <a:lnTo>
                  <a:pt x="27" y="0"/>
                </a:lnTo>
                <a:lnTo>
                  <a:pt x="14" y="0"/>
                </a:lnTo>
                <a:lnTo>
                  <a:pt x="0" y="14"/>
                </a:lnTo>
                <a:lnTo>
                  <a:pt x="0" y="42"/>
                </a:lnTo>
                <a:lnTo>
                  <a:pt x="0" y="56"/>
                </a:lnTo>
                <a:lnTo>
                  <a:pt x="14" y="70"/>
                </a:lnTo>
                <a:lnTo>
                  <a:pt x="27" y="8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47" name="Freeform 36"/>
          <p:cNvSpPr>
            <a:spLocks/>
          </p:cNvSpPr>
          <p:nvPr/>
        </p:nvSpPr>
        <p:spPr bwMode="auto">
          <a:xfrm>
            <a:off x="5110161" y="3153281"/>
            <a:ext cx="109539" cy="134939"/>
          </a:xfrm>
          <a:custGeom>
            <a:avLst/>
            <a:gdLst>
              <a:gd name="T0" fmla="*/ 68045323 w 69"/>
              <a:gd name="T1" fmla="*/ 211693909 h 85"/>
              <a:gd name="T2" fmla="*/ 136089059 w 69"/>
              <a:gd name="T3" fmla="*/ 176411591 h 85"/>
              <a:gd name="T4" fmla="*/ 171371407 w 69"/>
              <a:gd name="T5" fmla="*/ 141129273 h 85"/>
              <a:gd name="T6" fmla="*/ 171371407 w 69"/>
              <a:gd name="T7" fmla="*/ 105846955 h 85"/>
              <a:gd name="T8" fmla="*/ 171371407 w 69"/>
              <a:gd name="T9" fmla="*/ 35282318 h 85"/>
              <a:gd name="T10" fmla="*/ 136089059 w 69"/>
              <a:gd name="T11" fmla="*/ 0 h 85"/>
              <a:gd name="T12" fmla="*/ 68045323 w 69"/>
              <a:gd name="T13" fmla="*/ 0 h 85"/>
              <a:gd name="T14" fmla="*/ 35282349 w 69"/>
              <a:gd name="T15" fmla="*/ 0 h 85"/>
              <a:gd name="T16" fmla="*/ 0 w 69"/>
              <a:gd name="T17" fmla="*/ 35282318 h 85"/>
              <a:gd name="T18" fmla="*/ 0 w 69"/>
              <a:gd name="T19" fmla="*/ 105846955 h 85"/>
              <a:gd name="T20" fmla="*/ 0 w 69"/>
              <a:gd name="T21" fmla="*/ 141129273 h 85"/>
              <a:gd name="T22" fmla="*/ 35282349 w 69"/>
              <a:gd name="T23" fmla="*/ 176411591 h 85"/>
              <a:gd name="T24" fmla="*/ 68045323 w 69"/>
              <a:gd name="T25" fmla="*/ 211693909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85">
                <a:moveTo>
                  <a:pt x="27" y="84"/>
                </a:moveTo>
                <a:lnTo>
                  <a:pt x="54" y="70"/>
                </a:lnTo>
                <a:lnTo>
                  <a:pt x="68" y="56"/>
                </a:lnTo>
                <a:lnTo>
                  <a:pt x="68" y="42"/>
                </a:lnTo>
                <a:lnTo>
                  <a:pt x="68" y="14"/>
                </a:lnTo>
                <a:lnTo>
                  <a:pt x="54" y="0"/>
                </a:lnTo>
                <a:lnTo>
                  <a:pt x="27" y="0"/>
                </a:lnTo>
                <a:lnTo>
                  <a:pt x="14" y="0"/>
                </a:lnTo>
                <a:lnTo>
                  <a:pt x="0" y="14"/>
                </a:lnTo>
                <a:lnTo>
                  <a:pt x="0" y="42"/>
                </a:lnTo>
                <a:lnTo>
                  <a:pt x="0" y="56"/>
                </a:lnTo>
                <a:lnTo>
                  <a:pt x="14" y="70"/>
                </a:lnTo>
                <a:lnTo>
                  <a:pt x="27" y="8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49" name="Text Box 24" descr="Griglia larga"/>
          <p:cNvSpPr txBox="1">
            <a:spLocks noChangeArrowheads="1"/>
          </p:cNvSpPr>
          <p:nvPr/>
        </p:nvSpPr>
        <p:spPr bwMode="auto">
          <a:xfrm>
            <a:off x="4896839" y="4064168"/>
            <a:ext cx="309700" cy="338554"/>
          </a:xfrm>
          <a:prstGeom prst="rect">
            <a:avLst/>
          </a:prstGeom>
          <a:noFill/>
          <a:ln>
            <a:noFill/>
          </a:ln>
          <a:effectLst/>
          <a:extLst>
            <a:ext uri="{909E8E84-426E-40DD-AFC4-6F175D3DCCD1}">
              <a14:hiddenFill xmlns:a14="http://schemas.microsoft.com/office/drawing/2010/main">
                <a:pattFill prst="lgGrid">
                  <a:fgClr>
                    <a:schemeClr val="accent1"/>
                  </a:fgClr>
                  <a:bgClr>
                    <a:schemeClr val="bg1"/>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sz="1600" dirty="0">
                <a:solidFill>
                  <a:srgbClr val="000000"/>
                </a:solidFill>
              </a:rPr>
              <a:t>E</a:t>
            </a:r>
            <a:endParaRPr lang="it-IT" altLang="en-US" sz="1600" baseline="30000" dirty="0">
              <a:solidFill>
                <a:srgbClr val="000000"/>
              </a:solidFill>
            </a:endParaRPr>
          </a:p>
        </p:txBody>
      </p:sp>
    </p:spTree>
    <p:extLst>
      <p:ext uri="{BB962C8B-B14F-4D97-AF65-F5344CB8AC3E}">
        <p14:creationId xmlns:p14="http://schemas.microsoft.com/office/powerpoint/2010/main" val="1270477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00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00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00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003" grpId="0" animBg="1"/>
      <p:bldP spid="170021" grpId="0" animBg="1"/>
      <p:bldP spid="17002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5890" name="Picture 2" descr="Cw_f12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9736" y="1688092"/>
            <a:ext cx="8934451" cy="482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5891" name="Text Box 3"/>
          <p:cNvSpPr txBox="1">
            <a:spLocks noChangeArrowheads="1"/>
          </p:cNvSpPr>
          <p:nvPr/>
        </p:nvSpPr>
        <p:spPr bwMode="auto">
          <a:xfrm>
            <a:off x="810705" y="645961"/>
            <a:ext cx="1070885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buFontTx/>
              <a:buNone/>
            </a:pPr>
            <a:r>
              <a:rPr lang="it-IT" altLang="en-US" sz="2000" dirty="0">
                <a:solidFill>
                  <a:srgbClr val="000000"/>
                </a:solidFill>
                <a:latin typeface="Times New Roman" panose="02020603050405020304" pitchFamily="18" charset="0"/>
              </a:rPr>
              <a:t>Il monopolista fissa un prezzo alto in Europa ed uno basso in Africa (= c.d. </a:t>
            </a:r>
            <a:r>
              <a:rPr lang="it-IT" altLang="en-US" sz="2000" u="sng" dirty="0">
                <a:solidFill>
                  <a:srgbClr val="000000"/>
                </a:solidFill>
                <a:latin typeface="Times New Roman" panose="02020603050405020304" pitchFamily="18" charset="0"/>
              </a:rPr>
              <a:t>segmentazione del mercato</a:t>
            </a:r>
            <a:r>
              <a:rPr lang="it-IT" altLang="en-US" sz="2000" dirty="0">
                <a:solidFill>
                  <a:srgbClr val="000000"/>
                </a:solidFill>
                <a:latin typeface="Times New Roman" panose="02020603050405020304" pitchFamily="18" charset="0"/>
              </a:rPr>
              <a:t>)</a:t>
            </a:r>
          </a:p>
          <a:p>
            <a:pPr eaLnBrk="0" fontAlgn="base" hangingPunct="0">
              <a:spcBef>
                <a:spcPct val="0"/>
              </a:spcBef>
              <a:spcAft>
                <a:spcPct val="0"/>
              </a:spcAft>
              <a:buFontTx/>
              <a:buNone/>
            </a:pPr>
            <a:r>
              <a:rPr lang="it-IT" altLang="en-US" sz="2000" dirty="0">
                <a:solidFill>
                  <a:srgbClr val="000000"/>
                </a:solidFill>
                <a:latin typeface="Times New Roman" panose="02020603050405020304" pitchFamily="18" charset="0"/>
              </a:rPr>
              <a:t>Il suo profitto aumenta </a:t>
            </a:r>
            <a:r>
              <a:rPr lang="it-IT" altLang="en-US" sz="2000" u="sng" dirty="0">
                <a:solidFill>
                  <a:srgbClr val="000000"/>
                </a:solidFill>
                <a:latin typeface="Times New Roman" panose="02020603050405020304" pitchFamily="18" charset="0"/>
              </a:rPr>
              <a:t>in entrambi i mercati</a:t>
            </a:r>
            <a:r>
              <a:rPr lang="it-IT" altLang="en-US" sz="2000" dirty="0">
                <a:solidFill>
                  <a:srgbClr val="000000"/>
                </a:solidFill>
                <a:latin typeface="Times New Roman" panose="02020603050405020304" pitchFamily="18" charset="0"/>
              </a:rPr>
              <a:t> rispetto al caso in cui vende al prezzo unico di monopolio. Per definizione, infatti, P</a:t>
            </a:r>
            <a:r>
              <a:rPr lang="it-IT" altLang="en-US" sz="2000" baseline="-25000" dirty="0">
                <a:solidFill>
                  <a:srgbClr val="000000"/>
                </a:solidFill>
                <a:latin typeface="Times New Roman" panose="02020603050405020304" pitchFamily="18" charset="0"/>
              </a:rPr>
              <a:t>EU</a:t>
            </a:r>
            <a:r>
              <a:rPr lang="it-IT" altLang="en-US" sz="2000" dirty="0">
                <a:solidFill>
                  <a:srgbClr val="000000"/>
                </a:solidFill>
                <a:latin typeface="Times New Roman" panose="02020603050405020304" pitchFamily="18" charset="0"/>
              </a:rPr>
              <a:t> e P</a:t>
            </a:r>
            <a:r>
              <a:rPr lang="it-IT" altLang="en-US" sz="2000" baseline="-25000" dirty="0">
                <a:solidFill>
                  <a:srgbClr val="000000"/>
                </a:solidFill>
                <a:latin typeface="Times New Roman" panose="02020603050405020304" pitchFamily="18" charset="0"/>
              </a:rPr>
              <a:t>AF</a:t>
            </a:r>
            <a:r>
              <a:rPr lang="it-IT" altLang="en-US" sz="2000" dirty="0">
                <a:solidFill>
                  <a:srgbClr val="000000"/>
                </a:solidFill>
                <a:latin typeface="Times New Roman" panose="02020603050405020304" pitchFamily="18" charset="0"/>
              </a:rPr>
              <a:t> massimizzano i due profitti.</a:t>
            </a:r>
          </a:p>
        </p:txBody>
      </p:sp>
      <p:cxnSp>
        <p:nvCxnSpPr>
          <p:cNvPr id="3" name="Connettore 2 2"/>
          <p:cNvCxnSpPr>
            <a:cxnSpLocks/>
          </p:cNvCxnSpPr>
          <p:nvPr/>
        </p:nvCxnSpPr>
        <p:spPr bwMode="auto">
          <a:xfrm flipH="1">
            <a:off x="7001541" y="3723588"/>
            <a:ext cx="688156" cy="1027523"/>
          </a:xfrm>
          <a:prstGeom prst="straightConnector1">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CasellaDiTesto 4"/>
          <p:cNvSpPr txBox="1"/>
          <p:nvPr/>
        </p:nvSpPr>
        <p:spPr>
          <a:xfrm>
            <a:off x="7136093" y="2800259"/>
            <a:ext cx="4279471" cy="923330"/>
          </a:xfrm>
          <a:prstGeom prst="rect">
            <a:avLst/>
          </a:prstGeom>
          <a:noFill/>
        </p:spPr>
        <p:txBody>
          <a:bodyPr wrap="square" rtlCol="0">
            <a:spAutoFit/>
          </a:bodyPr>
          <a:lstStyle/>
          <a:p>
            <a:r>
              <a:rPr lang="it-IT" dirty="0">
                <a:latin typeface="Times New Roman" panose="02020603050405020304" pitchFamily="18" charset="0"/>
                <a:cs typeface="Times New Roman" panose="02020603050405020304" pitchFamily="18" charset="0"/>
              </a:rPr>
              <a:t>Prezzo di monopolio che il monopolista fisserebbe senza DP. Notare che solo pochi consumatori africani comprerebbero il bene.</a:t>
            </a:r>
          </a:p>
        </p:txBody>
      </p:sp>
      <p:sp>
        <p:nvSpPr>
          <p:cNvPr id="8" name="Freeform 36"/>
          <p:cNvSpPr>
            <a:spLocks/>
          </p:cNvSpPr>
          <p:nvPr/>
        </p:nvSpPr>
        <p:spPr bwMode="auto">
          <a:xfrm>
            <a:off x="3001653" y="4830453"/>
            <a:ext cx="109539" cy="134939"/>
          </a:xfrm>
          <a:custGeom>
            <a:avLst/>
            <a:gdLst>
              <a:gd name="T0" fmla="*/ 68045323 w 69"/>
              <a:gd name="T1" fmla="*/ 211693909 h 85"/>
              <a:gd name="T2" fmla="*/ 136089059 w 69"/>
              <a:gd name="T3" fmla="*/ 176411591 h 85"/>
              <a:gd name="T4" fmla="*/ 171371407 w 69"/>
              <a:gd name="T5" fmla="*/ 141129273 h 85"/>
              <a:gd name="T6" fmla="*/ 171371407 w 69"/>
              <a:gd name="T7" fmla="*/ 105846955 h 85"/>
              <a:gd name="T8" fmla="*/ 171371407 w 69"/>
              <a:gd name="T9" fmla="*/ 35282318 h 85"/>
              <a:gd name="T10" fmla="*/ 136089059 w 69"/>
              <a:gd name="T11" fmla="*/ 0 h 85"/>
              <a:gd name="T12" fmla="*/ 68045323 w 69"/>
              <a:gd name="T13" fmla="*/ 0 h 85"/>
              <a:gd name="T14" fmla="*/ 35282349 w 69"/>
              <a:gd name="T15" fmla="*/ 0 h 85"/>
              <a:gd name="T16" fmla="*/ 0 w 69"/>
              <a:gd name="T17" fmla="*/ 35282318 h 85"/>
              <a:gd name="T18" fmla="*/ 0 w 69"/>
              <a:gd name="T19" fmla="*/ 105846955 h 85"/>
              <a:gd name="T20" fmla="*/ 0 w 69"/>
              <a:gd name="T21" fmla="*/ 141129273 h 85"/>
              <a:gd name="T22" fmla="*/ 35282349 w 69"/>
              <a:gd name="T23" fmla="*/ 176411591 h 85"/>
              <a:gd name="T24" fmla="*/ 68045323 w 69"/>
              <a:gd name="T25" fmla="*/ 211693909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85">
                <a:moveTo>
                  <a:pt x="27" y="84"/>
                </a:moveTo>
                <a:lnTo>
                  <a:pt x="54" y="70"/>
                </a:lnTo>
                <a:lnTo>
                  <a:pt x="68" y="56"/>
                </a:lnTo>
                <a:lnTo>
                  <a:pt x="68" y="42"/>
                </a:lnTo>
                <a:lnTo>
                  <a:pt x="68" y="14"/>
                </a:lnTo>
                <a:lnTo>
                  <a:pt x="54" y="0"/>
                </a:lnTo>
                <a:lnTo>
                  <a:pt x="27" y="0"/>
                </a:lnTo>
                <a:lnTo>
                  <a:pt x="14" y="0"/>
                </a:lnTo>
                <a:lnTo>
                  <a:pt x="0" y="14"/>
                </a:lnTo>
                <a:lnTo>
                  <a:pt x="0" y="42"/>
                </a:lnTo>
                <a:lnTo>
                  <a:pt x="0" y="56"/>
                </a:lnTo>
                <a:lnTo>
                  <a:pt x="14" y="70"/>
                </a:lnTo>
                <a:lnTo>
                  <a:pt x="27" y="8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9" name="Freeform 36"/>
          <p:cNvSpPr>
            <a:spLocks/>
          </p:cNvSpPr>
          <p:nvPr/>
        </p:nvSpPr>
        <p:spPr bwMode="auto">
          <a:xfrm>
            <a:off x="6810084" y="4830453"/>
            <a:ext cx="109539" cy="134939"/>
          </a:xfrm>
          <a:custGeom>
            <a:avLst/>
            <a:gdLst>
              <a:gd name="T0" fmla="*/ 68045323 w 69"/>
              <a:gd name="T1" fmla="*/ 211693909 h 85"/>
              <a:gd name="T2" fmla="*/ 136089059 w 69"/>
              <a:gd name="T3" fmla="*/ 176411591 h 85"/>
              <a:gd name="T4" fmla="*/ 171371407 w 69"/>
              <a:gd name="T5" fmla="*/ 141129273 h 85"/>
              <a:gd name="T6" fmla="*/ 171371407 w 69"/>
              <a:gd name="T7" fmla="*/ 105846955 h 85"/>
              <a:gd name="T8" fmla="*/ 171371407 w 69"/>
              <a:gd name="T9" fmla="*/ 35282318 h 85"/>
              <a:gd name="T10" fmla="*/ 136089059 w 69"/>
              <a:gd name="T11" fmla="*/ 0 h 85"/>
              <a:gd name="T12" fmla="*/ 68045323 w 69"/>
              <a:gd name="T13" fmla="*/ 0 h 85"/>
              <a:gd name="T14" fmla="*/ 35282349 w 69"/>
              <a:gd name="T15" fmla="*/ 0 h 85"/>
              <a:gd name="T16" fmla="*/ 0 w 69"/>
              <a:gd name="T17" fmla="*/ 35282318 h 85"/>
              <a:gd name="T18" fmla="*/ 0 w 69"/>
              <a:gd name="T19" fmla="*/ 105846955 h 85"/>
              <a:gd name="T20" fmla="*/ 0 w 69"/>
              <a:gd name="T21" fmla="*/ 141129273 h 85"/>
              <a:gd name="T22" fmla="*/ 35282349 w 69"/>
              <a:gd name="T23" fmla="*/ 176411591 h 85"/>
              <a:gd name="T24" fmla="*/ 68045323 w 69"/>
              <a:gd name="T25" fmla="*/ 211693909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85">
                <a:moveTo>
                  <a:pt x="27" y="84"/>
                </a:moveTo>
                <a:lnTo>
                  <a:pt x="54" y="70"/>
                </a:lnTo>
                <a:lnTo>
                  <a:pt x="68" y="56"/>
                </a:lnTo>
                <a:lnTo>
                  <a:pt x="68" y="42"/>
                </a:lnTo>
                <a:lnTo>
                  <a:pt x="68" y="14"/>
                </a:lnTo>
                <a:lnTo>
                  <a:pt x="54" y="0"/>
                </a:lnTo>
                <a:lnTo>
                  <a:pt x="27" y="0"/>
                </a:lnTo>
                <a:lnTo>
                  <a:pt x="14" y="0"/>
                </a:lnTo>
                <a:lnTo>
                  <a:pt x="0" y="14"/>
                </a:lnTo>
                <a:lnTo>
                  <a:pt x="0" y="42"/>
                </a:lnTo>
                <a:lnTo>
                  <a:pt x="0" y="56"/>
                </a:lnTo>
                <a:lnTo>
                  <a:pt x="14" y="70"/>
                </a:lnTo>
                <a:lnTo>
                  <a:pt x="27" y="8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0" name="Freeform 36"/>
          <p:cNvSpPr>
            <a:spLocks/>
          </p:cNvSpPr>
          <p:nvPr/>
        </p:nvSpPr>
        <p:spPr bwMode="auto">
          <a:xfrm>
            <a:off x="2681143" y="3965360"/>
            <a:ext cx="109539" cy="134939"/>
          </a:xfrm>
          <a:custGeom>
            <a:avLst/>
            <a:gdLst>
              <a:gd name="T0" fmla="*/ 68045323 w 69"/>
              <a:gd name="T1" fmla="*/ 211693909 h 85"/>
              <a:gd name="T2" fmla="*/ 136089059 w 69"/>
              <a:gd name="T3" fmla="*/ 176411591 h 85"/>
              <a:gd name="T4" fmla="*/ 171371407 w 69"/>
              <a:gd name="T5" fmla="*/ 141129273 h 85"/>
              <a:gd name="T6" fmla="*/ 171371407 w 69"/>
              <a:gd name="T7" fmla="*/ 105846955 h 85"/>
              <a:gd name="T8" fmla="*/ 171371407 w 69"/>
              <a:gd name="T9" fmla="*/ 35282318 h 85"/>
              <a:gd name="T10" fmla="*/ 136089059 w 69"/>
              <a:gd name="T11" fmla="*/ 0 h 85"/>
              <a:gd name="T12" fmla="*/ 68045323 w 69"/>
              <a:gd name="T13" fmla="*/ 0 h 85"/>
              <a:gd name="T14" fmla="*/ 35282349 w 69"/>
              <a:gd name="T15" fmla="*/ 0 h 85"/>
              <a:gd name="T16" fmla="*/ 0 w 69"/>
              <a:gd name="T17" fmla="*/ 35282318 h 85"/>
              <a:gd name="T18" fmla="*/ 0 w 69"/>
              <a:gd name="T19" fmla="*/ 105846955 h 85"/>
              <a:gd name="T20" fmla="*/ 0 w 69"/>
              <a:gd name="T21" fmla="*/ 141129273 h 85"/>
              <a:gd name="T22" fmla="*/ 35282349 w 69"/>
              <a:gd name="T23" fmla="*/ 176411591 h 85"/>
              <a:gd name="T24" fmla="*/ 68045323 w 69"/>
              <a:gd name="T25" fmla="*/ 211693909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85">
                <a:moveTo>
                  <a:pt x="27" y="84"/>
                </a:moveTo>
                <a:lnTo>
                  <a:pt x="54" y="70"/>
                </a:lnTo>
                <a:lnTo>
                  <a:pt x="68" y="56"/>
                </a:lnTo>
                <a:lnTo>
                  <a:pt x="68" y="42"/>
                </a:lnTo>
                <a:lnTo>
                  <a:pt x="68" y="14"/>
                </a:lnTo>
                <a:lnTo>
                  <a:pt x="54" y="0"/>
                </a:lnTo>
                <a:lnTo>
                  <a:pt x="27" y="0"/>
                </a:lnTo>
                <a:lnTo>
                  <a:pt x="14" y="0"/>
                </a:lnTo>
                <a:lnTo>
                  <a:pt x="0" y="14"/>
                </a:lnTo>
                <a:lnTo>
                  <a:pt x="0" y="42"/>
                </a:lnTo>
                <a:lnTo>
                  <a:pt x="0" y="56"/>
                </a:lnTo>
                <a:lnTo>
                  <a:pt x="14" y="70"/>
                </a:lnTo>
                <a:lnTo>
                  <a:pt x="27" y="8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1" name="Freeform 36"/>
          <p:cNvSpPr>
            <a:spLocks/>
          </p:cNvSpPr>
          <p:nvPr/>
        </p:nvSpPr>
        <p:spPr bwMode="auto">
          <a:xfrm>
            <a:off x="7290849" y="5150965"/>
            <a:ext cx="109539" cy="134939"/>
          </a:xfrm>
          <a:custGeom>
            <a:avLst/>
            <a:gdLst>
              <a:gd name="T0" fmla="*/ 68045323 w 69"/>
              <a:gd name="T1" fmla="*/ 211693909 h 85"/>
              <a:gd name="T2" fmla="*/ 136089059 w 69"/>
              <a:gd name="T3" fmla="*/ 176411591 h 85"/>
              <a:gd name="T4" fmla="*/ 171371407 w 69"/>
              <a:gd name="T5" fmla="*/ 141129273 h 85"/>
              <a:gd name="T6" fmla="*/ 171371407 w 69"/>
              <a:gd name="T7" fmla="*/ 105846955 h 85"/>
              <a:gd name="T8" fmla="*/ 171371407 w 69"/>
              <a:gd name="T9" fmla="*/ 35282318 h 85"/>
              <a:gd name="T10" fmla="*/ 136089059 w 69"/>
              <a:gd name="T11" fmla="*/ 0 h 85"/>
              <a:gd name="T12" fmla="*/ 68045323 w 69"/>
              <a:gd name="T13" fmla="*/ 0 h 85"/>
              <a:gd name="T14" fmla="*/ 35282349 w 69"/>
              <a:gd name="T15" fmla="*/ 0 h 85"/>
              <a:gd name="T16" fmla="*/ 0 w 69"/>
              <a:gd name="T17" fmla="*/ 35282318 h 85"/>
              <a:gd name="T18" fmla="*/ 0 w 69"/>
              <a:gd name="T19" fmla="*/ 105846955 h 85"/>
              <a:gd name="T20" fmla="*/ 0 w 69"/>
              <a:gd name="T21" fmla="*/ 141129273 h 85"/>
              <a:gd name="T22" fmla="*/ 35282349 w 69"/>
              <a:gd name="T23" fmla="*/ 176411591 h 85"/>
              <a:gd name="T24" fmla="*/ 68045323 w 69"/>
              <a:gd name="T25" fmla="*/ 211693909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85">
                <a:moveTo>
                  <a:pt x="27" y="84"/>
                </a:moveTo>
                <a:lnTo>
                  <a:pt x="54" y="70"/>
                </a:lnTo>
                <a:lnTo>
                  <a:pt x="68" y="56"/>
                </a:lnTo>
                <a:lnTo>
                  <a:pt x="68" y="42"/>
                </a:lnTo>
                <a:lnTo>
                  <a:pt x="68" y="14"/>
                </a:lnTo>
                <a:lnTo>
                  <a:pt x="54" y="0"/>
                </a:lnTo>
                <a:lnTo>
                  <a:pt x="27" y="0"/>
                </a:lnTo>
                <a:lnTo>
                  <a:pt x="14" y="0"/>
                </a:lnTo>
                <a:lnTo>
                  <a:pt x="0" y="14"/>
                </a:lnTo>
                <a:lnTo>
                  <a:pt x="0" y="42"/>
                </a:lnTo>
                <a:lnTo>
                  <a:pt x="0" y="56"/>
                </a:lnTo>
                <a:lnTo>
                  <a:pt x="14" y="70"/>
                </a:lnTo>
                <a:lnTo>
                  <a:pt x="27" y="8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6" name="CasellaDiTesto 5"/>
          <p:cNvSpPr txBox="1"/>
          <p:nvPr/>
        </p:nvSpPr>
        <p:spPr>
          <a:xfrm>
            <a:off x="2903804" y="62575"/>
            <a:ext cx="6306185" cy="584775"/>
          </a:xfrm>
          <a:prstGeom prst="rect">
            <a:avLst/>
          </a:prstGeom>
          <a:noFill/>
        </p:spPr>
        <p:txBody>
          <a:bodyPr wrap="square" rtlCol="0">
            <a:spAutoFit/>
          </a:bodyPr>
          <a:lstStyle/>
          <a:p>
            <a:pPr algn="ctr"/>
            <a:r>
              <a:rPr lang="it-IT" sz="3200" dirty="0">
                <a:latin typeface="Times New Roman" panose="02020603050405020304" pitchFamily="18" charset="0"/>
                <a:cs typeface="Times New Roman" panose="02020603050405020304" pitchFamily="18" charset="0"/>
              </a:rPr>
              <a:t>Esempio 3</a:t>
            </a:r>
          </a:p>
        </p:txBody>
      </p:sp>
    </p:spTree>
    <p:extLst>
      <p:ext uri="{BB962C8B-B14F-4D97-AF65-F5344CB8AC3E}">
        <p14:creationId xmlns:p14="http://schemas.microsoft.com/office/powerpoint/2010/main" val="96789583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166837"/>
            <a:ext cx="10363200" cy="1143000"/>
          </a:xfrm>
        </p:spPr>
        <p:txBody>
          <a:bodyPr/>
          <a:lstStyle/>
          <a:p>
            <a:r>
              <a:rPr lang="it-IT" dirty="0"/>
              <a:t>Gli effetti della discriminazione di prezzo</a:t>
            </a:r>
          </a:p>
        </p:txBody>
      </p:sp>
      <p:sp>
        <p:nvSpPr>
          <p:cNvPr id="3" name="Segnaposto contenuto 2"/>
          <p:cNvSpPr>
            <a:spLocks noGrp="1"/>
          </p:cNvSpPr>
          <p:nvPr>
            <p:ph idx="1"/>
          </p:nvPr>
        </p:nvSpPr>
        <p:spPr>
          <a:xfrm>
            <a:off x="157214" y="1168435"/>
            <a:ext cx="11877575" cy="5090964"/>
          </a:xfrm>
        </p:spPr>
        <p:txBody>
          <a:bodyPr/>
          <a:lstStyle/>
          <a:p>
            <a:pPr eaLnBrk="1" hangingPunct="1">
              <a:lnSpc>
                <a:spcPct val="95000"/>
              </a:lnSpc>
              <a:tabLst>
                <a:tab pos="333358" algn="l"/>
                <a:tab pos="744501" algn="l"/>
              </a:tabLst>
            </a:pPr>
            <a:r>
              <a:rPr lang="it-IT" altLang="en-US" dirty="0"/>
              <a:t>La DP ha </a:t>
            </a:r>
            <a:r>
              <a:rPr lang="it-IT" altLang="en-US" dirty="0">
                <a:solidFill>
                  <a:srgbClr val="FF0000"/>
                </a:solidFill>
              </a:rPr>
              <a:t>due effetti</a:t>
            </a:r>
            <a:r>
              <a:rPr lang="it-IT" altLang="en-US" dirty="0"/>
              <a:t>:</a:t>
            </a:r>
          </a:p>
          <a:p>
            <a:pPr lvl="1" eaLnBrk="1" hangingPunct="1">
              <a:lnSpc>
                <a:spcPct val="95000"/>
              </a:lnSpc>
              <a:tabLst>
                <a:tab pos="333358" algn="l"/>
                <a:tab pos="744501" algn="l"/>
              </a:tabLst>
            </a:pPr>
            <a:r>
              <a:rPr lang="it-IT" altLang="en-US" sz="3200" u="sng" dirty="0"/>
              <a:t>Aumenta i profitti del monopolista</a:t>
            </a:r>
            <a:r>
              <a:rPr lang="it-IT" altLang="en-US" sz="3200" dirty="0"/>
              <a:t>, che si appropria di parte del surplus del consumatore. Questo è il motivo che spinge il monopolista ad operare la DP.</a:t>
            </a:r>
          </a:p>
          <a:p>
            <a:pPr lvl="2" eaLnBrk="1" hangingPunct="1">
              <a:lnSpc>
                <a:spcPct val="95000"/>
              </a:lnSpc>
              <a:tabLst>
                <a:tab pos="333358" algn="l"/>
                <a:tab pos="744501" algn="l"/>
              </a:tabLst>
            </a:pPr>
            <a:r>
              <a:rPr lang="it-IT" altLang="en-US" sz="3200" dirty="0"/>
              <a:t>Nei settori con elevati costi fissi e/o di R&amp;D, l’aumento dei profitti incentiva l’investimento e l’innovazione e quindi accresce (indirettamente) il benessere sociale.</a:t>
            </a:r>
          </a:p>
          <a:p>
            <a:pPr lvl="1" eaLnBrk="1" hangingPunct="1">
              <a:lnSpc>
                <a:spcPct val="95000"/>
              </a:lnSpc>
              <a:tabLst>
                <a:tab pos="333358" algn="l"/>
                <a:tab pos="744501" algn="l"/>
              </a:tabLst>
            </a:pPr>
            <a:r>
              <a:rPr lang="it-IT" altLang="en-US" sz="3200" u="sng" dirty="0"/>
              <a:t>Riduce la DWL del monopolio</a:t>
            </a:r>
            <a:r>
              <a:rPr lang="it-IT" altLang="en-US" sz="3200" dirty="0"/>
              <a:t> in tutti i casi in cui accresce la quantità scambiata (cioè quasi sempre). L’effetto netto sul benessere sociale è dunque (spesso) positivo. </a:t>
            </a:r>
          </a:p>
          <a:p>
            <a:endParaRPr lang="it-IT" dirty="0"/>
          </a:p>
        </p:txBody>
      </p:sp>
    </p:spTree>
    <p:extLst>
      <p:ext uri="{BB962C8B-B14F-4D97-AF65-F5344CB8AC3E}">
        <p14:creationId xmlns:p14="http://schemas.microsoft.com/office/powerpoint/2010/main" val="1401099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1847856" y="227415"/>
            <a:ext cx="8640763" cy="533400"/>
          </a:xfrm>
        </p:spPr>
        <p:txBody>
          <a:bodyPr/>
          <a:lstStyle/>
          <a:p>
            <a:pPr eaLnBrk="1" hangingPunct="1"/>
            <a:r>
              <a:rPr lang="it-IT" altLang="en-US" dirty="0"/>
              <a:t>Condizioni per la discriminazione di prezzo</a:t>
            </a:r>
          </a:p>
        </p:txBody>
      </p:sp>
      <p:sp>
        <p:nvSpPr>
          <p:cNvPr id="349187" name="Rectangle 3"/>
          <p:cNvSpPr>
            <a:spLocks noGrp="1" noChangeArrowheads="1"/>
          </p:cNvSpPr>
          <p:nvPr>
            <p:ph type="body" idx="1"/>
          </p:nvPr>
        </p:nvSpPr>
        <p:spPr>
          <a:xfrm>
            <a:off x="1" y="924445"/>
            <a:ext cx="12098956" cy="5620735"/>
          </a:xfrm>
        </p:spPr>
        <p:txBody>
          <a:bodyPr/>
          <a:lstStyle/>
          <a:p>
            <a:pPr eaLnBrk="1" hangingPunct="1">
              <a:lnSpc>
                <a:spcPct val="90000"/>
              </a:lnSpc>
              <a:tabLst>
                <a:tab pos="333358" algn="l"/>
                <a:tab pos="744501" algn="l"/>
              </a:tabLst>
            </a:pPr>
            <a:r>
              <a:rPr lang="it-IT" altLang="en-US" sz="2600" dirty="0"/>
              <a:t>Nel caso il mercato possa essere suddiviso in </a:t>
            </a:r>
            <a:r>
              <a:rPr lang="it-IT" altLang="en-US" sz="2600" u="sng" dirty="0"/>
              <a:t>due o più sotto-mercati</a:t>
            </a:r>
            <a:r>
              <a:rPr lang="it-IT" altLang="en-US" sz="2600" dirty="0"/>
              <a:t>, caratterizzati da elasticità della domanda differente, al monopolista </a:t>
            </a:r>
            <a:r>
              <a:rPr lang="it-IT" altLang="en-US" sz="2600" u="sng" dirty="0"/>
              <a:t>converrà sempre</a:t>
            </a:r>
            <a:r>
              <a:rPr lang="it-IT" altLang="en-US" sz="2600" dirty="0"/>
              <a:t> operare una discriminazione di prezzo del tipo “prezzo diverso a clienti diversi”.</a:t>
            </a:r>
          </a:p>
          <a:p>
            <a:pPr lvl="1" eaLnBrk="1" hangingPunct="1">
              <a:lnSpc>
                <a:spcPct val="90000"/>
              </a:lnSpc>
              <a:tabLst>
                <a:tab pos="333358" algn="l"/>
                <a:tab pos="744501" algn="l"/>
              </a:tabLst>
            </a:pPr>
            <a:r>
              <a:rPr lang="it-IT" altLang="en-US" sz="2600" dirty="0"/>
              <a:t>Esempi: libri in edizione economica, biglietti aerei, sconti per età.</a:t>
            </a:r>
          </a:p>
          <a:p>
            <a:pPr eaLnBrk="1" hangingPunct="1">
              <a:lnSpc>
                <a:spcPct val="90000"/>
              </a:lnSpc>
              <a:tabLst>
                <a:tab pos="333358" algn="l"/>
                <a:tab pos="744501" algn="l"/>
              </a:tabLst>
            </a:pPr>
            <a:r>
              <a:rPr lang="it-IT" altLang="en-US" sz="2600" dirty="0"/>
              <a:t>Il monopolista aumenta i propri profitti praticando un prezzo </a:t>
            </a:r>
            <a:r>
              <a:rPr lang="it-IT" altLang="en-US" sz="2600" u="sng" dirty="0"/>
              <a:t>maggiore</a:t>
            </a:r>
            <a:r>
              <a:rPr lang="it-IT" altLang="en-US" sz="2600" dirty="0"/>
              <a:t> nei sotto-mercati dove l’elasticità della domanda è </a:t>
            </a:r>
            <a:r>
              <a:rPr lang="it-IT" altLang="en-US" sz="2600" u="sng" dirty="0"/>
              <a:t>minore</a:t>
            </a:r>
            <a:r>
              <a:rPr lang="it-IT" altLang="en-US" sz="2600" dirty="0"/>
              <a:t>.</a:t>
            </a:r>
          </a:p>
          <a:p>
            <a:pPr eaLnBrk="1" hangingPunct="1">
              <a:lnSpc>
                <a:spcPct val="90000"/>
              </a:lnSpc>
              <a:tabLst>
                <a:tab pos="333358" algn="l"/>
                <a:tab pos="744501" algn="l"/>
              </a:tabLst>
            </a:pPr>
            <a:r>
              <a:rPr lang="it-IT" altLang="en-US" sz="2600" dirty="0"/>
              <a:t>Per poter esercitare tale forma di discriminazione, devono però valere </a:t>
            </a:r>
            <a:r>
              <a:rPr lang="it-IT" altLang="en-US" sz="2600" dirty="0">
                <a:solidFill>
                  <a:srgbClr val="FF0000"/>
                </a:solidFill>
              </a:rPr>
              <a:t>tre condizioni</a:t>
            </a:r>
            <a:r>
              <a:rPr lang="it-IT" altLang="en-US" sz="2600" dirty="0"/>
              <a:t>:</a:t>
            </a:r>
          </a:p>
          <a:p>
            <a:pPr lvl="1" eaLnBrk="1" hangingPunct="1">
              <a:lnSpc>
                <a:spcPct val="90000"/>
              </a:lnSpc>
              <a:tabLst>
                <a:tab pos="333358" algn="l"/>
                <a:tab pos="744501" algn="l"/>
              </a:tabLst>
            </a:pPr>
            <a:r>
              <a:rPr lang="it-IT" altLang="en-US" sz="2600" dirty="0"/>
              <a:t>l’impresa deve avere </a:t>
            </a:r>
            <a:r>
              <a:rPr lang="it-IT" altLang="en-US" sz="2600" u="sng" dirty="0"/>
              <a:t>potere di mercato</a:t>
            </a:r>
            <a:r>
              <a:rPr lang="it-IT" altLang="en-US" sz="2600" dirty="0"/>
              <a:t> (quindi non solo nel caso del monopolio);</a:t>
            </a:r>
          </a:p>
          <a:p>
            <a:pPr lvl="1" eaLnBrk="1" hangingPunct="1">
              <a:lnSpc>
                <a:spcPct val="90000"/>
              </a:lnSpc>
              <a:tabLst>
                <a:tab pos="333358" algn="l"/>
                <a:tab pos="744501" algn="l"/>
              </a:tabLst>
            </a:pPr>
            <a:r>
              <a:rPr lang="it-IT" altLang="en-US" sz="2600" dirty="0"/>
              <a:t>il monopolista deve avere </a:t>
            </a:r>
            <a:r>
              <a:rPr lang="it-IT" altLang="en-US" sz="2600" u="sng" dirty="0"/>
              <a:t>informazioni</a:t>
            </a:r>
            <a:r>
              <a:rPr lang="it-IT" altLang="en-US" sz="2600" dirty="0"/>
              <a:t> tali da poter suddividere i clienti in base alla loro disponibilità a pagare (e quindi per separare i sotto-mercati in base all’elasticità della domanda → segmentazione);</a:t>
            </a:r>
          </a:p>
          <a:p>
            <a:pPr lvl="1" eaLnBrk="1" hangingPunct="1">
              <a:lnSpc>
                <a:spcPct val="90000"/>
              </a:lnSpc>
              <a:tabLst>
                <a:tab pos="333358" algn="l"/>
                <a:tab pos="744501" algn="l"/>
              </a:tabLst>
            </a:pPr>
            <a:r>
              <a:rPr lang="it-IT" altLang="en-US" sz="2600" dirty="0"/>
              <a:t>non devono esistere possibilità di </a:t>
            </a:r>
            <a:r>
              <a:rPr lang="it-IT" altLang="en-US" sz="2600" u="sng" dirty="0"/>
              <a:t>arbitraggio</a:t>
            </a:r>
            <a:r>
              <a:rPr lang="it-IT" altLang="en-US" sz="2600" dirty="0"/>
              <a:t> (cioè la possibilità per chi acquista a prezzo basso di rivendere con profitto il bene a chi, comprando dal monopolista, dovrebbe pagare un prezzo alto).</a:t>
            </a:r>
            <a:endParaRPr lang="it-IT" altLang="en-US" sz="2600" u="sng" dirty="0"/>
          </a:p>
        </p:txBody>
      </p:sp>
    </p:spTree>
    <p:extLst>
      <p:ext uri="{BB962C8B-B14F-4D97-AF65-F5344CB8AC3E}">
        <p14:creationId xmlns:p14="http://schemas.microsoft.com/office/powerpoint/2010/main" val="10670892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49187">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nodeType="clickEffect">
                                  <p:stCondLst>
                                    <p:cond delay="0"/>
                                  </p:stCondLst>
                                  <p:childTnLst>
                                    <p:set>
                                      <p:cBhvr>
                                        <p:cTn id="10" dur="1" fill="hold">
                                          <p:stCondLst>
                                            <p:cond delay="0"/>
                                          </p:stCondLst>
                                        </p:cTn>
                                        <p:tgtEl>
                                          <p:spTgt spid="349187">
                                            <p:txEl>
                                              <p:pRg st="5" end="5"/>
                                            </p:txEl>
                                          </p:spTgt>
                                        </p:tgtEl>
                                        <p:attrNameLst>
                                          <p:attrName>style.visibility</p:attrName>
                                        </p:attrNameLst>
                                      </p:cBhvr>
                                      <p:to>
                                        <p:strVal val="visible"/>
                                      </p:to>
                                    </p:set>
                                    <p:animEffect transition="in" filter="box(in)">
                                      <p:cBhvr>
                                        <p:cTn id="11" dur="500"/>
                                        <p:tgtEl>
                                          <p:spTgt spid="349187">
                                            <p:txEl>
                                              <p:pRg st="5" end="5"/>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nodeType="clickEffect">
                                  <p:stCondLst>
                                    <p:cond delay="0"/>
                                  </p:stCondLst>
                                  <p:childTnLst>
                                    <p:set>
                                      <p:cBhvr>
                                        <p:cTn id="15" dur="1" fill="hold">
                                          <p:stCondLst>
                                            <p:cond delay="0"/>
                                          </p:stCondLst>
                                        </p:cTn>
                                        <p:tgtEl>
                                          <p:spTgt spid="349187">
                                            <p:txEl>
                                              <p:pRg st="6" end="6"/>
                                            </p:txEl>
                                          </p:spTgt>
                                        </p:tgtEl>
                                        <p:attrNameLst>
                                          <p:attrName>style.visibility</p:attrName>
                                        </p:attrNameLst>
                                      </p:cBhvr>
                                      <p:to>
                                        <p:strVal val="visible"/>
                                      </p:to>
                                    </p:set>
                                    <p:animEffect transition="in" filter="box(in)">
                                      <p:cBhvr>
                                        <p:cTn id="16" dur="500"/>
                                        <p:tgtEl>
                                          <p:spTgt spid="3491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2135188" y="9"/>
            <a:ext cx="7772400" cy="765175"/>
          </a:xfrm>
        </p:spPr>
        <p:txBody>
          <a:bodyPr/>
          <a:lstStyle/>
          <a:p>
            <a:pPr eaLnBrk="1" hangingPunct="1"/>
            <a:r>
              <a:rPr lang="it-IT" altLang="en-US" dirty="0"/>
              <a:t>L’effetto della DP sul benessere sociale</a:t>
            </a:r>
          </a:p>
        </p:txBody>
      </p:sp>
      <p:sp>
        <p:nvSpPr>
          <p:cNvPr id="174083" name="Rectangle 3"/>
          <p:cNvSpPr>
            <a:spLocks noGrp="1" noChangeArrowheads="1"/>
          </p:cNvSpPr>
          <p:nvPr>
            <p:ph type="body" idx="1"/>
          </p:nvPr>
        </p:nvSpPr>
        <p:spPr>
          <a:xfrm>
            <a:off x="125128" y="692152"/>
            <a:ext cx="12066872" cy="5583520"/>
          </a:xfrm>
        </p:spPr>
        <p:txBody>
          <a:bodyPr/>
          <a:lstStyle/>
          <a:p>
            <a:pPr eaLnBrk="1" hangingPunct="1">
              <a:lnSpc>
                <a:spcPct val="90000"/>
              </a:lnSpc>
            </a:pPr>
            <a:r>
              <a:rPr lang="it-IT" altLang="en-US" sz="2600" dirty="0"/>
              <a:t>L’effetto della DP sul benessere sociale è </a:t>
            </a:r>
            <a:r>
              <a:rPr lang="it-IT" altLang="en-US" sz="2600" u="sng" dirty="0"/>
              <a:t>positivo</a:t>
            </a:r>
            <a:r>
              <a:rPr lang="it-IT" altLang="en-US" sz="2600" dirty="0"/>
              <a:t> in tutti i casi in cui la quantità complessivamente scambiata </a:t>
            </a:r>
            <a:r>
              <a:rPr lang="it-IT" altLang="en-US" sz="2600" u="sng" dirty="0"/>
              <a:t>aumenta</a:t>
            </a:r>
            <a:r>
              <a:rPr lang="it-IT" altLang="en-US" sz="2600" dirty="0"/>
              <a:t> rispetto al caso di prezzo unico. Ciò dipende dalle diverse elasticità della domanda nei vari sotto-mercati.</a:t>
            </a:r>
          </a:p>
          <a:p>
            <a:pPr lvl="1" eaLnBrk="1" hangingPunct="1">
              <a:lnSpc>
                <a:spcPct val="90000"/>
              </a:lnSpc>
            </a:pPr>
            <a:r>
              <a:rPr lang="it-IT" altLang="en-US" sz="2600" dirty="0"/>
              <a:t>Che il benessere aumenti in tali casi è ovvio, dato che si realizzano </a:t>
            </a:r>
            <a:r>
              <a:rPr lang="it-IT" altLang="en-US" sz="2600" i="1" dirty="0"/>
              <a:t>più</a:t>
            </a:r>
            <a:r>
              <a:rPr lang="it-IT" altLang="en-US" sz="2600" dirty="0"/>
              <a:t> scambi mutuamente vantaggiosi.</a:t>
            </a:r>
          </a:p>
          <a:p>
            <a:pPr eaLnBrk="1" hangingPunct="1">
              <a:lnSpc>
                <a:spcPct val="90000"/>
              </a:lnSpc>
            </a:pPr>
            <a:r>
              <a:rPr lang="it-IT" altLang="en-US" sz="2600" dirty="0">
                <a:solidFill>
                  <a:srgbClr val="FF0000"/>
                </a:solidFill>
              </a:rPr>
              <a:t>Discriminazione perfetta</a:t>
            </a:r>
            <a:r>
              <a:rPr lang="it-IT" altLang="en-US" sz="2600" dirty="0"/>
              <a:t>: è il caso limite della DP. In questo caso il monopolista si appropria dell’</a:t>
            </a:r>
            <a:r>
              <a:rPr lang="it-IT" altLang="en-US" sz="2600" u="sng" dirty="0"/>
              <a:t>intero surplus del consumatore</a:t>
            </a:r>
            <a:r>
              <a:rPr lang="it-IT" altLang="en-US" sz="2600" dirty="0"/>
              <a:t> applicando ad ogni cliente un prezzo </a:t>
            </a:r>
            <a:r>
              <a:rPr lang="it-IT" altLang="en-US" sz="2600" i="1" dirty="0"/>
              <a:t>esattamente pari</a:t>
            </a:r>
            <a:r>
              <a:rPr lang="it-IT" altLang="en-US" sz="2600" dirty="0"/>
              <a:t> alla sua disponibilità a pagare.</a:t>
            </a:r>
          </a:p>
          <a:p>
            <a:pPr eaLnBrk="1" hangingPunct="1">
              <a:lnSpc>
                <a:spcPct val="90000"/>
              </a:lnSpc>
            </a:pPr>
            <a:r>
              <a:rPr lang="it-IT" altLang="en-US" sz="2600" dirty="0"/>
              <a:t>Ovviamente è necessario che il monopolista conosca tali disponibilità a pagare! In pratica, è come se ogni singolo cliente diventasse un sotto-mercato in cui praticare un prezzo differente. </a:t>
            </a:r>
          </a:p>
          <a:p>
            <a:pPr eaLnBrk="1" hangingPunct="1">
              <a:lnSpc>
                <a:spcPct val="90000"/>
              </a:lnSpc>
            </a:pPr>
            <a:r>
              <a:rPr lang="it-IT" altLang="en-US" sz="2600" dirty="0"/>
              <a:t>Due risultati della DP perfetta:</a:t>
            </a:r>
          </a:p>
          <a:p>
            <a:pPr lvl="1" eaLnBrk="1" hangingPunct="1">
              <a:lnSpc>
                <a:spcPct val="90000"/>
              </a:lnSpc>
            </a:pPr>
            <a:r>
              <a:rPr lang="it-IT" altLang="en-US" sz="2600" dirty="0"/>
              <a:t>La quantità scambiata è quella </a:t>
            </a:r>
            <a:r>
              <a:rPr lang="it-IT" altLang="en-US" sz="2600" u="sng" dirty="0"/>
              <a:t>efficiente</a:t>
            </a:r>
            <a:r>
              <a:rPr lang="it-IT" altLang="en-US" sz="2600" dirty="0"/>
              <a:t> (quindi DWL = 0).</a:t>
            </a:r>
          </a:p>
          <a:p>
            <a:pPr lvl="1" eaLnBrk="1" hangingPunct="1">
              <a:lnSpc>
                <a:spcPct val="90000"/>
              </a:lnSpc>
            </a:pPr>
            <a:r>
              <a:rPr lang="it-IT" altLang="en-US" sz="2600" dirty="0"/>
              <a:t>Il profitto per il monopolista è pari all’intero benessere sociale.</a:t>
            </a:r>
          </a:p>
        </p:txBody>
      </p:sp>
    </p:spTree>
    <p:extLst>
      <p:ext uri="{BB962C8B-B14F-4D97-AF65-F5344CB8AC3E}">
        <p14:creationId xmlns:p14="http://schemas.microsoft.com/office/powerpoint/2010/main" val="982291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08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08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08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408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408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76131"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76132"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76133"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76134" name="Rectangle 6"/>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76135" name="Rectangle 7"/>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76136" name="Rectangle 8"/>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76137" name="Rectangle 9"/>
          <p:cNvSpPr>
            <a:spLocks noGrp="1" noChangeArrowheads="1"/>
          </p:cNvSpPr>
          <p:nvPr>
            <p:ph type="title"/>
          </p:nvPr>
        </p:nvSpPr>
        <p:spPr>
          <a:xfrm>
            <a:off x="1828800" y="228600"/>
            <a:ext cx="8686800" cy="11430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a:solidFill>
                  <a:srgbClr val="000000"/>
                </a:solidFill>
              </a:rPr>
              <a:t>Il riparto del benessere in un monopolio</a:t>
            </a:r>
            <a:br>
              <a:rPr lang="it-IT" altLang="en-US">
                <a:solidFill>
                  <a:srgbClr val="000000"/>
                </a:solidFill>
              </a:rPr>
            </a:br>
            <a:r>
              <a:rPr lang="it-IT" altLang="en-US">
                <a:solidFill>
                  <a:srgbClr val="000000"/>
                </a:solidFill>
              </a:rPr>
              <a:t>senza discriminazione</a:t>
            </a:r>
          </a:p>
        </p:txBody>
      </p:sp>
      <p:sp>
        <p:nvSpPr>
          <p:cNvPr id="176138" name="Rectangle 10"/>
          <p:cNvSpPr>
            <a:spLocks noChangeArrowheads="1"/>
          </p:cNvSpPr>
          <p:nvPr/>
        </p:nvSpPr>
        <p:spPr bwMode="auto">
          <a:xfrm>
            <a:off x="4648200" y="5867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76139" name="Freeform 11"/>
          <p:cNvSpPr>
            <a:spLocks/>
          </p:cNvSpPr>
          <p:nvPr/>
        </p:nvSpPr>
        <p:spPr bwMode="auto">
          <a:xfrm>
            <a:off x="5427666" y="3625851"/>
            <a:ext cx="1504951" cy="1003300"/>
          </a:xfrm>
          <a:custGeom>
            <a:avLst/>
            <a:gdLst>
              <a:gd name="T0" fmla="*/ 0 w 948"/>
              <a:gd name="T1" fmla="*/ 0 h 632"/>
              <a:gd name="T2" fmla="*/ 0 w 948"/>
              <a:gd name="T3" fmla="*/ 47883763 h 632"/>
              <a:gd name="T4" fmla="*/ 0 w 948"/>
              <a:gd name="T5" fmla="*/ 93246575 h 632"/>
              <a:gd name="T6" fmla="*/ 0 w 948"/>
              <a:gd name="T7" fmla="*/ 141128750 h 632"/>
              <a:gd name="T8" fmla="*/ 0 w 948"/>
              <a:gd name="T9" fmla="*/ 234375325 h 632"/>
              <a:gd name="T10" fmla="*/ 0 w 948"/>
              <a:gd name="T11" fmla="*/ 327620313 h 632"/>
              <a:gd name="T12" fmla="*/ 0 w 948"/>
              <a:gd name="T13" fmla="*/ 420866888 h 632"/>
              <a:gd name="T14" fmla="*/ 0 w 948"/>
              <a:gd name="T15" fmla="*/ 561995638 h 632"/>
              <a:gd name="T16" fmla="*/ 0 w 948"/>
              <a:gd name="T17" fmla="*/ 655240625 h 632"/>
              <a:gd name="T18" fmla="*/ 0 w 948"/>
              <a:gd name="T19" fmla="*/ 793850013 h 632"/>
              <a:gd name="T20" fmla="*/ 0 w 948"/>
              <a:gd name="T21" fmla="*/ 934978763 h 632"/>
              <a:gd name="T22" fmla="*/ 0 w 948"/>
              <a:gd name="T23" fmla="*/ 1073586563 h 632"/>
              <a:gd name="T24" fmla="*/ 0 w 948"/>
              <a:gd name="T25" fmla="*/ 1169352500 h 632"/>
              <a:gd name="T26" fmla="*/ 0 w 948"/>
              <a:gd name="T27" fmla="*/ 1262599075 h 632"/>
              <a:gd name="T28" fmla="*/ 0 w 948"/>
              <a:gd name="T29" fmla="*/ 1355844063 h 632"/>
              <a:gd name="T30" fmla="*/ 0 w 948"/>
              <a:gd name="T31" fmla="*/ 1449090638 h 632"/>
              <a:gd name="T32" fmla="*/ 0 w 948"/>
              <a:gd name="T33" fmla="*/ 1496972813 h 632"/>
              <a:gd name="T34" fmla="*/ 0 w 948"/>
              <a:gd name="T35" fmla="*/ 1542335625 h 632"/>
              <a:gd name="T36" fmla="*/ 0 w 948"/>
              <a:gd name="T37" fmla="*/ 1590219388 h 632"/>
              <a:gd name="T38" fmla="*/ 2147483646 w 948"/>
              <a:gd name="T39" fmla="*/ 1590219388 h 632"/>
              <a:gd name="T40" fmla="*/ 0 w 948"/>
              <a:gd name="T41" fmla="*/ 0 h 63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8" h="632">
                <a:moveTo>
                  <a:pt x="0" y="0"/>
                </a:moveTo>
                <a:lnTo>
                  <a:pt x="0" y="19"/>
                </a:lnTo>
                <a:lnTo>
                  <a:pt x="0" y="37"/>
                </a:lnTo>
                <a:lnTo>
                  <a:pt x="0" y="56"/>
                </a:lnTo>
                <a:lnTo>
                  <a:pt x="0" y="93"/>
                </a:lnTo>
                <a:lnTo>
                  <a:pt x="0" y="130"/>
                </a:lnTo>
                <a:lnTo>
                  <a:pt x="0" y="167"/>
                </a:lnTo>
                <a:lnTo>
                  <a:pt x="0" y="223"/>
                </a:lnTo>
                <a:lnTo>
                  <a:pt x="0" y="260"/>
                </a:lnTo>
                <a:lnTo>
                  <a:pt x="0" y="315"/>
                </a:lnTo>
                <a:lnTo>
                  <a:pt x="0" y="371"/>
                </a:lnTo>
                <a:lnTo>
                  <a:pt x="0" y="426"/>
                </a:lnTo>
                <a:lnTo>
                  <a:pt x="0" y="464"/>
                </a:lnTo>
                <a:lnTo>
                  <a:pt x="0" y="501"/>
                </a:lnTo>
                <a:lnTo>
                  <a:pt x="0" y="538"/>
                </a:lnTo>
                <a:lnTo>
                  <a:pt x="0" y="575"/>
                </a:lnTo>
                <a:lnTo>
                  <a:pt x="0" y="594"/>
                </a:lnTo>
                <a:lnTo>
                  <a:pt x="0" y="612"/>
                </a:lnTo>
                <a:lnTo>
                  <a:pt x="0" y="631"/>
                </a:lnTo>
                <a:lnTo>
                  <a:pt x="947" y="631"/>
                </a:lnTo>
                <a:lnTo>
                  <a:pt x="0" y="0"/>
                </a:lnTo>
              </a:path>
            </a:pathLst>
          </a:custGeom>
          <a:solidFill>
            <a:srgbClr val="E6B4E6"/>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76140" name="Rectangle 12"/>
          <p:cNvSpPr>
            <a:spLocks noChangeArrowheads="1"/>
          </p:cNvSpPr>
          <p:nvPr/>
        </p:nvSpPr>
        <p:spPr bwMode="auto">
          <a:xfrm>
            <a:off x="3897318" y="3625857"/>
            <a:ext cx="1530351" cy="1001713"/>
          </a:xfrm>
          <a:prstGeom prst="rect">
            <a:avLst/>
          </a:prstGeom>
          <a:solidFill>
            <a:srgbClr val="D8D8D8"/>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76141" name="Freeform 13"/>
          <p:cNvSpPr>
            <a:spLocks/>
          </p:cNvSpPr>
          <p:nvPr/>
        </p:nvSpPr>
        <p:spPr bwMode="auto">
          <a:xfrm>
            <a:off x="3897321" y="3627444"/>
            <a:ext cx="1531937" cy="1587"/>
          </a:xfrm>
          <a:custGeom>
            <a:avLst/>
            <a:gdLst>
              <a:gd name="T0" fmla="*/ 0 w 965"/>
              <a:gd name="T1" fmla="*/ 0 h 1"/>
              <a:gd name="T2" fmla="*/ 2147483646 w 965"/>
              <a:gd name="T3" fmla="*/ 0 h 1"/>
              <a:gd name="T4" fmla="*/ 0 w 965"/>
              <a:gd name="T5" fmla="*/ 0 h 1"/>
              <a:gd name="T6" fmla="*/ 0 60000 65536"/>
              <a:gd name="T7" fmla="*/ 0 60000 65536"/>
              <a:gd name="T8" fmla="*/ 0 60000 65536"/>
            </a:gdLst>
            <a:ahLst/>
            <a:cxnLst>
              <a:cxn ang="T6">
                <a:pos x="T0" y="T1"/>
              </a:cxn>
              <a:cxn ang="T7">
                <a:pos x="T2" y="T3"/>
              </a:cxn>
              <a:cxn ang="T8">
                <a:pos x="T4" y="T5"/>
              </a:cxn>
            </a:cxnLst>
            <a:rect l="0" t="0" r="r" b="b"/>
            <a:pathLst>
              <a:path w="965" h="1">
                <a:moveTo>
                  <a:pt x="0" y="0"/>
                </a:moveTo>
                <a:lnTo>
                  <a:pt x="964" y="0"/>
                </a:lnTo>
                <a:lnTo>
                  <a:pt x="0" y="0"/>
                </a:lnTo>
              </a:path>
            </a:pathLst>
          </a:custGeom>
          <a:solidFill>
            <a:srgbClr val="CDF3F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76142" name="Freeform 14"/>
          <p:cNvSpPr>
            <a:spLocks/>
          </p:cNvSpPr>
          <p:nvPr/>
        </p:nvSpPr>
        <p:spPr bwMode="auto">
          <a:xfrm>
            <a:off x="3897321" y="2682881"/>
            <a:ext cx="1531937" cy="944563"/>
          </a:xfrm>
          <a:custGeom>
            <a:avLst/>
            <a:gdLst>
              <a:gd name="T0" fmla="*/ 0 w 965"/>
              <a:gd name="T1" fmla="*/ 1496973605 h 595"/>
              <a:gd name="T2" fmla="*/ 2147483646 w 965"/>
              <a:gd name="T3" fmla="*/ 1496973605 h 595"/>
              <a:gd name="T4" fmla="*/ 0 w 965"/>
              <a:gd name="T5" fmla="*/ 0 h 595"/>
              <a:gd name="T6" fmla="*/ 0 w 965"/>
              <a:gd name="T7" fmla="*/ 1496973605 h 59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5" h="595">
                <a:moveTo>
                  <a:pt x="0" y="594"/>
                </a:moveTo>
                <a:lnTo>
                  <a:pt x="964" y="594"/>
                </a:lnTo>
                <a:lnTo>
                  <a:pt x="0" y="0"/>
                </a:lnTo>
                <a:lnTo>
                  <a:pt x="0" y="594"/>
                </a:lnTo>
              </a:path>
            </a:pathLst>
          </a:custGeom>
          <a:solidFill>
            <a:srgbClr val="CDF3F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76143" name="Rectangle 15"/>
          <p:cNvSpPr>
            <a:spLocks noChangeArrowheads="1"/>
          </p:cNvSpPr>
          <p:nvPr/>
        </p:nvSpPr>
        <p:spPr bwMode="auto">
          <a:xfrm>
            <a:off x="3281370" y="1741489"/>
            <a:ext cx="785471"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har char="•"/>
              <a:defRPr sz="3200">
                <a:solidFill>
                  <a:schemeClr val="tx1"/>
                </a:solidFill>
                <a:latin typeface="Times New Roman" panose="02020603050405020304" pitchFamily="18" charset="0"/>
              </a:defRPr>
            </a:lvl1pPr>
            <a:lvl2pPr marL="742950" indent="-285750" defTabSz="2197100">
              <a:spcBef>
                <a:spcPct val="20000"/>
              </a:spcBef>
              <a:buChar char="–"/>
              <a:defRPr sz="2800">
                <a:solidFill>
                  <a:schemeClr val="tx1"/>
                </a:solidFill>
                <a:latin typeface="Times New Roman" panose="02020603050405020304" pitchFamily="18" charset="0"/>
              </a:defRPr>
            </a:lvl2pPr>
            <a:lvl3pPr marL="1143000" indent="-228600" defTabSz="2197100">
              <a:spcBef>
                <a:spcPct val="20000"/>
              </a:spcBef>
              <a:buChar char="•"/>
              <a:defRPr sz="2400">
                <a:solidFill>
                  <a:schemeClr val="tx1"/>
                </a:solidFill>
                <a:latin typeface="Times New Roman" panose="02020603050405020304" pitchFamily="18" charset="0"/>
              </a:defRPr>
            </a:lvl3pPr>
            <a:lvl4pPr marL="1600200" indent="-228600" defTabSz="2197100">
              <a:spcBef>
                <a:spcPct val="20000"/>
              </a:spcBef>
              <a:buChar char="–"/>
              <a:defRPr sz="2000">
                <a:solidFill>
                  <a:schemeClr val="tx1"/>
                </a:solidFill>
                <a:latin typeface="Times New Roman" panose="02020603050405020304" pitchFamily="18" charset="0"/>
              </a:defRPr>
            </a:lvl4pPr>
            <a:lvl5pPr marL="2057400" indent="-228600" defTabSz="2197100">
              <a:spcBef>
                <a:spcPct val="20000"/>
              </a:spcBef>
              <a:buChar char="»"/>
              <a:defRPr sz="2000">
                <a:solidFill>
                  <a:schemeClr val="tx1"/>
                </a:solidFill>
                <a:latin typeface="Times New Roman" panose="02020603050405020304" pitchFamily="18" charset="0"/>
              </a:defRPr>
            </a:lvl5pPr>
            <a:lvl6pPr marL="25146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900" b="1">
                <a:solidFill>
                  <a:srgbClr val="000000"/>
                </a:solidFill>
                <a:latin typeface="Arial" panose="020B0604020202020204" pitchFamily="34" charset="0"/>
              </a:rPr>
              <a:t>Prezzo</a:t>
            </a:r>
          </a:p>
        </p:txBody>
      </p:sp>
      <p:sp>
        <p:nvSpPr>
          <p:cNvPr id="176144" name="Rectangle 16"/>
          <p:cNvSpPr>
            <a:spLocks noChangeArrowheads="1"/>
          </p:cNvSpPr>
          <p:nvPr/>
        </p:nvSpPr>
        <p:spPr bwMode="auto">
          <a:xfrm>
            <a:off x="3662363" y="6099177"/>
            <a:ext cx="136256"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har char="•"/>
              <a:defRPr sz="3200">
                <a:solidFill>
                  <a:schemeClr val="tx1"/>
                </a:solidFill>
                <a:latin typeface="Times New Roman" panose="02020603050405020304" pitchFamily="18" charset="0"/>
              </a:defRPr>
            </a:lvl1pPr>
            <a:lvl2pPr marL="742950" indent="-285750" defTabSz="2197100">
              <a:spcBef>
                <a:spcPct val="20000"/>
              </a:spcBef>
              <a:buChar char="–"/>
              <a:defRPr sz="2800">
                <a:solidFill>
                  <a:schemeClr val="tx1"/>
                </a:solidFill>
                <a:latin typeface="Times New Roman" panose="02020603050405020304" pitchFamily="18" charset="0"/>
              </a:defRPr>
            </a:lvl2pPr>
            <a:lvl3pPr marL="1143000" indent="-228600" defTabSz="2197100">
              <a:spcBef>
                <a:spcPct val="20000"/>
              </a:spcBef>
              <a:buChar char="•"/>
              <a:defRPr sz="2400">
                <a:solidFill>
                  <a:schemeClr val="tx1"/>
                </a:solidFill>
                <a:latin typeface="Times New Roman" panose="02020603050405020304" pitchFamily="18" charset="0"/>
              </a:defRPr>
            </a:lvl3pPr>
            <a:lvl4pPr marL="1600200" indent="-228600" defTabSz="2197100">
              <a:spcBef>
                <a:spcPct val="20000"/>
              </a:spcBef>
              <a:buChar char="–"/>
              <a:defRPr sz="2000">
                <a:solidFill>
                  <a:schemeClr val="tx1"/>
                </a:solidFill>
                <a:latin typeface="Times New Roman" panose="02020603050405020304" pitchFamily="18" charset="0"/>
              </a:defRPr>
            </a:lvl4pPr>
            <a:lvl5pPr marL="2057400" indent="-228600" defTabSz="2197100">
              <a:spcBef>
                <a:spcPct val="20000"/>
              </a:spcBef>
              <a:buChar char="»"/>
              <a:defRPr sz="2000">
                <a:solidFill>
                  <a:schemeClr val="tx1"/>
                </a:solidFill>
                <a:latin typeface="Times New Roman" panose="02020603050405020304" pitchFamily="18" charset="0"/>
              </a:defRPr>
            </a:lvl5pPr>
            <a:lvl6pPr marL="25146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900" b="1">
                <a:solidFill>
                  <a:srgbClr val="000000"/>
                </a:solidFill>
                <a:latin typeface="Arial" panose="020B0604020202020204" pitchFamily="34" charset="0"/>
              </a:rPr>
              <a:t>0</a:t>
            </a:r>
          </a:p>
        </p:txBody>
      </p:sp>
      <p:sp>
        <p:nvSpPr>
          <p:cNvPr id="176145" name="Rectangle 17"/>
          <p:cNvSpPr>
            <a:spLocks noChangeArrowheads="1"/>
          </p:cNvSpPr>
          <p:nvPr/>
        </p:nvSpPr>
        <p:spPr bwMode="auto">
          <a:xfrm>
            <a:off x="8431213" y="6099177"/>
            <a:ext cx="990656"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har char="•"/>
              <a:defRPr sz="3200">
                <a:solidFill>
                  <a:schemeClr val="tx1"/>
                </a:solidFill>
                <a:latin typeface="Times New Roman" panose="02020603050405020304" pitchFamily="18" charset="0"/>
              </a:defRPr>
            </a:lvl1pPr>
            <a:lvl2pPr marL="742950" indent="-285750" defTabSz="2197100">
              <a:spcBef>
                <a:spcPct val="20000"/>
              </a:spcBef>
              <a:buChar char="–"/>
              <a:defRPr sz="2800">
                <a:solidFill>
                  <a:schemeClr val="tx1"/>
                </a:solidFill>
                <a:latin typeface="Times New Roman" panose="02020603050405020304" pitchFamily="18" charset="0"/>
              </a:defRPr>
            </a:lvl2pPr>
            <a:lvl3pPr marL="1143000" indent="-228600" defTabSz="2197100">
              <a:spcBef>
                <a:spcPct val="20000"/>
              </a:spcBef>
              <a:buChar char="•"/>
              <a:defRPr sz="2400">
                <a:solidFill>
                  <a:schemeClr val="tx1"/>
                </a:solidFill>
                <a:latin typeface="Times New Roman" panose="02020603050405020304" pitchFamily="18" charset="0"/>
              </a:defRPr>
            </a:lvl3pPr>
            <a:lvl4pPr marL="1600200" indent="-228600" defTabSz="2197100">
              <a:spcBef>
                <a:spcPct val="20000"/>
              </a:spcBef>
              <a:buChar char="–"/>
              <a:defRPr sz="2000">
                <a:solidFill>
                  <a:schemeClr val="tx1"/>
                </a:solidFill>
                <a:latin typeface="Times New Roman" panose="02020603050405020304" pitchFamily="18" charset="0"/>
              </a:defRPr>
            </a:lvl4pPr>
            <a:lvl5pPr marL="2057400" indent="-228600" defTabSz="2197100">
              <a:spcBef>
                <a:spcPct val="20000"/>
              </a:spcBef>
              <a:buChar char="»"/>
              <a:defRPr sz="2000">
                <a:solidFill>
                  <a:schemeClr val="tx1"/>
                </a:solidFill>
                <a:latin typeface="Times New Roman" panose="02020603050405020304" pitchFamily="18" charset="0"/>
              </a:defRPr>
            </a:lvl5pPr>
            <a:lvl6pPr marL="25146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900" b="1">
                <a:solidFill>
                  <a:srgbClr val="000000"/>
                </a:solidFill>
                <a:latin typeface="Arial" panose="020B0604020202020204" pitchFamily="34" charset="0"/>
              </a:rPr>
              <a:t>Quantità</a:t>
            </a:r>
          </a:p>
        </p:txBody>
      </p:sp>
      <p:sp>
        <p:nvSpPr>
          <p:cNvPr id="176146" name="Rectangle 18"/>
          <p:cNvSpPr>
            <a:spLocks noChangeArrowheads="1"/>
          </p:cNvSpPr>
          <p:nvPr/>
        </p:nvSpPr>
        <p:spPr bwMode="auto">
          <a:xfrm>
            <a:off x="5257806" y="6096001"/>
            <a:ext cx="349455"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har char="•"/>
              <a:defRPr sz="3200">
                <a:solidFill>
                  <a:schemeClr val="tx1"/>
                </a:solidFill>
                <a:latin typeface="Times New Roman" panose="02020603050405020304" pitchFamily="18" charset="0"/>
              </a:defRPr>
            </a:lvl1pPr>
            <a:lvl2pPr marL="742950" indent="-285750" defTabSz="2197100">
              <a:spcBef>
                <a:spcPct val="20000"/>
              </a:spcBef>
              <a:buChar char="–"/>
              <a:defRPr sz="2800">
                <a:solidFill>
                  <a:schemeClr val="tx1"/>
                </a:solidFill>
                <a:latin typeface="Times New Roman" panose="02020603050405020304" pitchFamily="18" charset="0"/>
              </a:defRPr>
            </a:lvl2pPr>
            <a:lvl3pPr marL="1143000" indent="-228600" defTabSz="2197100">
              <a:spcBef>
                <a:spcPct val="20000"/>
              </a:spcBef>
              <a:buChar char="•"/>
              <a:defRPr sz="2400">
                <a:solidFill>
                  <a:schemeClr val="tx1"/>
                </a:solidFill>
                <a:latin typeface="Times New Roman" panose="02020603050405020304" pitchFamily="18" charset="0"/>
              </a:defRPr>
            </a:lvl3pPr>
            <a:lvl4pPr marL="1600200" indent="-228600" defTabSz="2197100">
              <a:spcBef>
                <a:spcPct val="20000"/>
              </a:spcBef>
              <a:buChar char="–"/>
              <a:defRPr sz="2000">
                <a:solidFill>
                  <a:schemeClr val="tx1"/>
                </a:solidFill>
                <a:latin typeface="Times New Roman" panose="02020603050405020304" pitchFamily="18" charset="0"/>
              </a:defRPr>
            </a:lvl4pPr>
            <a:lvl5pPr marL="2057400" indent="-228600" defTabSz="2197100">
              <a:spcBef>
                <a:spcPct val="20000"/>
              </a:spcBef>
              <a:buChar char="»"/>
              <a:defRPr sz="2000">
                <a:solidFill>
                  <a:schemeClr val="tx1"/>
                </a:solidFill>
                <a:latin typeface="Times New Roman" panose="02020603050405020304" pitchFamily="18" charset="0"/>
              </a:defRPr>
            </a:lvl5pPr>
            <a:lvl6pPr marL="25146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900" b="1">
                <a:solidFill>
                  <a:srgbClr val="000000"/>
                </a:solidFill>
                <a:latin typeface="Arial" panose="020B0604020202020204" pitchFamily="34" charset="0"/>
              </a:rPr>
              <a:t>Q</a:t>
            </a:r>
            <a:r>
              <a:rPr lang="it-IT" altLang="en-US" sz="1500" b="1">
                <a:solidFill>
                  <a:srgbClr val="000000"/>
                </a:solidFill>
                <a:latin typeface="Arial" panose="020B0604020202020204" pitchFamily="34" charset="0"/>
              </a:rPr>
              <a:t>M</a:t>
            </a:r>
          </a:p>
        </p:txBody>
      </p:sp>
      <p:grpSp>
        <p:nvGrpSpPr>
          <p:cNvPr id="176147" name="Group 19"/>
          <p:cNvGrpSpPr>
            <a:grpSpLocks/>
          </p:cNvGrpSpPr>
          <p:nvPr/>
        </p:nvGrpSpPr>
        <p:grpSpPr bwMode="auto">
          <a:xfrm>
            <a:off x="3505207" y="3505209"/>
            <a:ext cx="563563" cy="552452"/>
            <a:chOff x="713" y="2172"/>
            <a:chExt cx="355" cy="348"/>
          </a:xfrm>
        </p:grpSpPr>
        <p:sp>
          <p:nvSpPr>
            <p:cNvPr id="176171" name="Rectangle 20"/>
            <p:cNvSpPr>
              <a:spLocks noChangeArrowheads="1"/>
            </p:cNvSpPr>
            <p:nvPr/>
          </p:nvSpPr>
          <p:spPr bwMode="auto">
            <a:xfrm>
              <a:off x="713" y="2172"/>
              <a:ext cx="203" cy="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har char="•"/>
                <a:defRPr sz="3200">
                  <a:solidFill>
                    <a:schemeClr val="tx1"/>
                  </a:solidFill>
                  <a:latin typeface="Times New Roman" panose="02020603050405020304" pitchFamily="18" charset="0"/>
                </a:defRPr>
              </a:lvl1pPr>
              <a:lvl2pPr marL="742950" indent="-285750" defTabSz="2197100">
                <a:spcBef>
                  <a:spcPct val="20000"/>
                </a:spcBef>
                <a:buChar char="–"/>
                <a:defRPr sz="2800">
                  <a:solidFill>
                    <a:schemeClr val="tx1"/>
                  </a:solidFill>
                  <a:latin typeface="Times New Roman" panose="02020603050405020304" pitchFamily="18" charset="0"/>
                </a:defRPr>
              </a:lvl2pPr>
              <a:lvl3pPr marL="1143000" indent="-228600" defTabSz="2197100">
                <a:spcBef>
                  <a:spcPct val="20000"/>
                </a:spcBef>
                <a:buChar char="•"/>
                <a:defRPr sz="2400">
                  <a:solidFill>
                    <a:schemeClr val="tx1"/>
                  </a:solidFill>
                  <a:latin typeface="Times New Roman" panose="02020603050405020304" pitchFamily="18" charset="0"/>
                </a:defRPr>
              </a:lvl3pPr>
              <a:lvl4pPr marL="1600200" indent="-228600" defTabSz="2197100">
                <a:spcBef>
                  <a:spcPct val="20000"/>
                </a:spcBef>
                <a:buChar char="–"/>
                <a:defRPr sz="2000">
                  <a:solidFill>
                    <a:schemeClr val="tx1"/>
                  </a:solidFill>
                  <a:latin typeface="Times New Roman" panose="02020603050405020304" pitchFamily="18" charset="0"/>
                </a:defRPr>
              </a:lvl4pPr>
              <a:lvl5pPr marL="2057400" indent="-228600" defTabSz="2197100">
                <a:spcBef>
                  <a:spcPct val="20000"/>
                </a:spcBef>
                <a:buChar char="»"/>
                <a:defRPr sz="2000">
                  <a:solidFill>
                    <a:schemeClr val="tx1"/>
                  </a:solidFill>
                  <a:latin typeface="Times New Roman" panose="02020603050405020304" pitchFamily="18" charset="0"/>
                </a:defRPr>
              </a:lvl5pPr>
              <a:lvl6pPr marL="25146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900" b="1">
                  <a:solidFill>
                    <a:srgbClr val="000000"/>
                  </a:solidFill>
                  <a:latin typeface="Arial" panose="020B0604020202020204" pitchFamily="34" charset="0"/>
                </a:rPr>
                <a:t>P</a:t>
              </a:r>
              <a:r>
                <a:rPr lang="it-IT" altLang="en-US" sz="1500" b="1">
                  <a:solidFill>
                    <a:srgbClr val="000000"/>
                  </a:solidFill>
                  <a:latin typeface="Arial" panose="020B0604020202020204" pitchFamily="34" charset="0"/>
                </a:rPr>
                <a:t>M</a:t>
              </a:r>
            </a:p>
          </p:txBody>
        </p:sp>
        <p:sp>
          <p:nvSpPr>
            <p:cNvPr id="176172" name="Rectangle 21"/>
            <p:cNvSpPr>
              <a:spLocks noChangeArrowheads="1"/>
            </p:cNvSpPr>
            <p:nvPr/>
          </p:nvSpPr>
          <p:spPr bwMode="auto">
            <a:xfrm>
              <a:off x="1068" y="2336"/>
              <a:ext cx="0" cy="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har char="•"/>
                <a:defRPr sz="3200">
                  <a:solidFill>
                    <a:schemeClr val="tx1"/>
                  </a:solidFill>
                  <a:latin typeface="Times New Roman" panose="02020603050405020304" pitchFamily="18" charset="0"/>
                </a:defRPr>
              </a:lvl1pPr>
              <a:lvl2pPr marL="742950" indent="-285750" defTabSz="2197100">
                <a:spcBef>
                  <a:spcPct val="20000"/>
                </a:spcBef>
                <a:buChar char="–"/>
                <a:defRPr sz="2800">
                  <a:solidFill>
                    <a:schemeClr val="tx1"/>
                  </a:solidFill>
                  <a:latin typeface="Times New Roman" panose="02020603050405020304" pitchFamily="18" charset="0"/>
                </a:defRPr>
              </a:lvl2pPr>
              <a:lvl3pPr marL="1143000" indent="-228600" defTabSz="2197100">
                <a:spcBef>
                  <a:spcPct val="20000"/>
                </a:spcBef>
                <a:buChar char="•"/>
                <a:defRPr sz="2400">
                  <a:solidFill>
                    <a:schemeClr val="tx1"/>
                  </a:solidFill>
                  <a:latin typeface="Times New Roman" panose="02020603050405020304" pitchFamily="18" charset="0"/>
                </a:defRPr>
              </a:lvl3pPr>
              <a:lvl4pPr marL="1600200" indent="-228600" defTabSz="2197100">
                <a:spcBef>
                  <a:spcPct val="20000"/>
                </a:spcBef>
                <a:buChar char="–"/>
                <a:defRPr sz="2000">
                  <a:solidFill>
                    <a:schemeClr val="tx1"/>
                  </a:solidFill>
                  <a:latin typeface="Times New Roman" panose="02020603050405020304" pitchFamily="18" charset="0"/>
                </a:defRPr>
              </a:lvl4pPr>
              <a:lvl5pPr marL="2057400" indent="-228600" defTabSz="2197100">
                <a:spcBef>
                  <a:spcPct val="20000"/>
                </a:spcBef>
                <a:buChar char="»"/>
                <a:defRPr sz="2000">
                  <a:solidFill>
                    <a:schemeClr val="tx1"/>
                  </a:solidFill>
                  <a:latin typeface="Times New Roman" panose="02020603050405020304" pitchFamily="18" charset="0"/>
                </a:defRPr>
              </a:lvl5pPr>
              <a:lvl6pPr marL="25146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1900" b="1">
                <a:solidFill>
                  <a:srgbClr val="000000"/>
                </a:solidFill>
                <a:latin typeface="Arial" panose="020B0604020202020204" pitchFamily="34" charset="0"/>
              </a:endParaRPr>
            </a:p>
          </p:txBody>
        </p:sp>
      </p:grpSp>
      <p:sp>
        <p:nvSpPr>
          <p:cNvPr id="176148" name="Rectangle 22"/>
          <p:cNvSpPr>
            <a:spLocks noChangeArrowheads="1"/>
          </p:cNvSpPr>
          <p:nvPr/>
        </p:nvSpPr>
        <p:spPr bwMode="auto">
          <a:xfrm>
            <a:off x="4034413" y="3886206"/>
            <a:ext cx="86722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har char="•"/>
              <a:defRPr sz="3200">
                <a:solidFill>
                  <a:schemeClr val="tx1"/>
                </a:solidFill>
                <a:latin typeface="Times New Roman" panose="02020603050405020304" pitchFamily="18" charset="0"/>
              </a:defRPr>
            </a:lvl1pPr>
            <a:lvl2pPr marL="742950" indent="-285750" defTabSz="2197100">
              <a:spcBef>
                <a:spcPct val="20000"/>
              </a:spcBef>
              <a:buChar char="–"/>
              <a:defRPr sz="2800">
                <a:solidFill>
                  <a:schemeClr val="tx1"/>
                </a:solidFill>
                <a:latin typeface="Times New Roman" panose="02020603050405020304" pitchFamily="18" charset="0"/>
              </a:defRPr>
            </a:lvl2pPr>
            <a:lvl3pPr marL="1143000" indent="-228600" defTabSz="2197100">
              <a:spcBef>
                <a:spcPct val="20000"/>
              </a:spcBef>
              <a:buChar char="•"/>
              <a:defRPr sz="2400">
                <a:solidFill>
                  <a:schemeClr val="tx1"/>
                </a:solidFill>
                <a:latin typeface="Times New Roman" panose="02020603050405020304" pitchFamily="18" charset="0"/>
              </a:defRPr>
            </a:lvl3pPr>
            <a:lvl4pPr marL="1600200" indent="-228600" defTabSz="2197100">
              <a:spcBef>
                <a:spcPct val="20000"/>
              </a:spcBef>
              <a:buChar char="–"/>
              <a:defRPr sz="2000">
                <a:solidFill>
                  <a:schemeClr val="tx1"/>
                </a:solidFill>
                <a:latin typeface="Times New Roman" panose="02020603050405020304" pitchFamily="18" charset="0"/>
              </a:defRPr>
            </a:lvl4pPr>
            <a:lvl5pPr marL="2057400" indent="-228600" defTabSz="2197100">
              <a:spcBef>
                <a:spcPct val="20000"/>
              </a:spcBef>
              <a:buChar char="»"/>
              <a:defRPr sz="2000">
                <a:solidFill>
                  <a:schemeClr val="tx1"/>
                </a:solidFill>
                <a:latin typeface="Times New Roman" panose="02020603050405020304" pitchFamily="18" charset="0"/>
              </a:defRPr>
            </a:lvl5pPr>
            <a:lvl6pPr marL="25146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spcBef>
                <a:spcPct val="0"/>
              </a:spcBef>
              <a:spcAft>
                <a:spcPct val="0"/>
              </a:spcAft>
              <a:buFontTx/>
              <a:buNone/>
            </a:pPr>
            <a:r>
              <a:rPr lang="it-IT" altLang="en-US" sz="1900" b="1">
                <a:solidFill>
                  <a:srgbClr val="000000"/>
                </a:solidFill>
                <a:latin typeface="Arial" panose="020B0604020202020204" pitchFamily="34" charset="0"/>
              </a:rPr>
              <a:t>Profitto</a:t>
            </a:r>
          </a:p>
          <a:p>
            <a:pPr algn="ctr" eaLnBrk="0" fontAlgn="base" hangingPunct="0">
              <a:spcBef>
                <a:spcPct val="0"/>
              </a:spcBef>
              <a:spcAft>
                <a:spcPct val="0"/>
              </a:spcAft>
              <a:buFontTx/>
              <a:buNone/>
            </a:pPr>
            <a:r>
              <a:rPr lang="it-IT" altLang="en-US" sz="1900" b="1">
                <a:solidFill>
                  <a:srgbClr val="000000"/>
                </a:solidFill>
                <a:latin typeface="Arial" panose="020B0604020202020204" pitchFamily="34" charset="0"/>
              </a:rPr>
              <a:t>(= PS)</a:t>
            </a:r>
          </a:p>
        </p:txBody>
      </p:sp>
      <p:grpSp>
        <p:nvGrpSpPr>
          <p:cNvPr id="176149" name="Group 23"/>
          <p:cNvGrpSpPr>
            <a:grpSpLocks/>
          </p:cNvGrpSpPr>
          <p:nvPr/>
        </p:nvGrpSpPr>
        <p:grpSpPr bwMode="auto">
          <a:xfrm>
            <a:off x="6399212" y="3359165"/>
            <a:ext cx="1116012" cy="511176"/>
            <a:chOff x="3071" y="2116"/>
            <a:chExt cx="703" cy="322"/>
          </a:xfrm>
        </p:grpSpPr>
        <p:sp>
          <p:nvSpPr>
            <p:cNvPr id="176169" name="Rectangle 24"/>
            <p:cNvSpPr>
              <a:spLocks noChangeArrowheads="1"/>
            </p:cNvSpPr>
            <p:nvPr/>
          </p:nvSpPr>
          <p:spPr bwMode="auto">
            <a:xfrm>
              <a:off x="3071" y="2116"/>
              <a:ext cx="521" cy="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har char="•"/>
                <a:defRPr sz="3200">
                  <a:solidFill>
                    <a:schemeClr val="tx1"/>
                  </a:solidFill>
                  <a:latin typeface="Times New Roman" panose="02020603050405020304" pitchFamily="18" charset="0"/>
                </a:defRPr>
              </a:lvl1pPr>
              <a:lvl2pPr marL="742950" indent="-285750" defTabSz="2197100">
                <a:spcBef>
                  <a:spcPct val="20000"/>
                </a:spcBef>
                <a:buChar char="–"/>
                <a:defRPr sz="2800">
                  <a:solidFill>
                    <a:schemeClr val="tx1"/>
                  </a:solidFill>
                  <a:latin typeface="Times New Roman" panose="02020603050405020304" pitchFamily="18" charset="0"/>
                </a:defRPr>
              </a:lvl2pPr>
              <a:lvl3pPr marL="1143000" indent="-228600" defTabSz="2197100">
                <a:spcBef>
                  <a:spcPct val="20000"/>
                </a:spcBef>
                <a:buChar char="•"/>
                <a:defRPr sz="2400">
                  <a:solidFill>
                    <a:schemeClr val="tx1"/>
                  </a:solidFill>
                  <a:latin typeface="Times New Roman" panose="02020603050405020304" pitchFamily="18" charset="0"/>
                </a:defRPr>
              </a:lvl3pPr>
              <a:lvl4pPr marL="1600200" indent="-228600" defTabSz="2197100">
                <a:spcBef>
                  <a:spcPct val="20000"/>
                </a:spcBef>
                <a:buChar char="–"/>
                <a:defRPr sz="2000">
                  <a:solidFill>
                    <a:schemeClr val="tx1"/>
                  </a:solidFill>
                  <a:latin typeface="Times New Roman" panose="02020603050405020304" pitchFamily="18" charset="0"/>
                </a:defRPr>
              </a:lvl4pPr>
              <a:lvl5pPr marL="2057400" indent="-228600" defTabSz="2197100">
                <a:spcBef>
                  <a:spcPct val="20000"/>
                </a:spcBef>
                <a:buChar char="»"/>
                <a:defRPr sz="2000">
                  <a:solidFill>
                    <a:schemeClr val="tx1"/>
                  </a:solidFill>
                  <a:latin typeface="Times New Roman" panose="02020603050405020304" pitchFamily="18" charset="0"/>
                </a:defRPr>
              </a:lvl5pPr>
              <a:lvl6pPr marL="25146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900" b="1">
                  <a:solidFill>
                    <a:srgbClr val="000000"/>
                  </a:solidFill>
                  <a:latin typeface="Arial" panose="020B0604020202020204" pitchFamily="34" charset="0"/>
                </a:rPr>
                <a:t>Perdita</a:t>
              </a:r>
            </a:p>
          </p:txBody>
        </p:sp>
        <p:sp>
          <p:nvSpPr>
            <p:cNvPr id="176170" name="Rectangle 25"/>
            <p:cNvSpPr>
              <a:spLocks noChangeArrowheads="1"/>
            </p:cNvSpPr>
            <p:nvPr/>
          </p:nvSpPr>
          <p:spPr bwMode="auto">
            <a:xfrm>
              <a:off x="3345" y="2254"/>
              <a:ext cx="429" cy="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har char="•"/>
                <a:defRPr sz="3200">
                  <a:solidFill>
                    <a:schemeClr val="tx1"/>
                  </a:solidFill>
                  <a:latin typeface="Times New Roman" panose="02020603050405020304" pitchFamily="18" charset="0"/>
                </a:defRPr>
              </a:lvl1pPr>
              <a:lvl2pPr marL="742950" indent="-285750" defTabSz="2197100">
                <a:spcBef>
                  <a:spcPct val="20000"/>
                </a:spcBef>
                <a:buChar char="–"/>
                <a:defRPr sz="2800">
                  <a:solidFill>
                    <a:schemeClr val="tx1"/>
                  </a:solidFill>
                  <a:latin typeface="Times New Roman" panose="02020603050405020304" pitchFamily="18" charset="0"/>
                </a:defRPr>
              </a:lvl2pPr>
              <a:lvl3pPr marL="1143000" indent="-228600" defTabSz="2197100">
                <a:spcBef>
                  <a:spcPct val="20000"/>
                </a:spcBef>
                <a:buChar char="•"/>
                <a:defRPr sz="2400">
                  <a:solidFill>
                    <a:schemeClr val="tx1"/>
                  </a:solidFill>
                  <a:latin typeface="Times New Roman" panose="02020603050405020304" pitchFamily="18" charset="0"/>
                </a:defRPr>
              </a:lvl3pPr>
              <a:lvl4pPr marL="1600200" indent="-228600" defTabSz="2197100">
                <a:spcBef>
                  <a:spcPct val="20000"/>
                </a:spcBef>
                <a:buChar char="–"/>
                <a:defRPr sz="2000">
                  <a:solidFill>
                    <a:schemeClr val="tx1"/>
                  </a:solidFill>
                  <a:latin typeface="Times New Roman" panose="02020603050405020304" pitchFamily="18" charset="0"/>
                </a:defRPr>
              </a:lvl4pPr>
              <a:lvl5pPr marL="2057400" indent="-228600" defTabSz="2197100">
                <a:spcBef>
                  <a:spcPct val="20000"/>
                </a:spcBef>
                <a:buChar char="»"/>
                <a:defRPr sz="2000">
                  <a:solidFill>
                    <a:schemeClr val="tx1"/>
                  </a:solidFill>
                  <a:latin typeface="Times New Roman" panose="02020603050405020304" pitchFamily="18" charset="0"/>
                </a:defRPr>
              </a:lvl5pPr>
              <a:lvl6pPr marL="25146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900" b="1">
                  <a:solidFill>
                    <a:srgbClr val="000000"/>
                  </a:solidFill>
                  <a:latin typeface="Arial" panose="020B0604020202020204" pitchFamily="34" charset="0"/>
                </a:rPr>
                <a:t>secca</a:t>
              </a:r>
            </a:p>
          </p:txBody>
        </p:sp>
      </p:grpSp>
      <p:sp>
        <p:nvSpPr>
          <p:cNvPr id="176150" name="Rectangle 26"/>
          <p:cNvSpPr>
            <a:spLocks noChangeArrowheads="1"/>
          </p:cNvSpPr>
          <p:nvPr/>
        </p:nvSpPr>
        <p:spPr bwMode="auto">
          <a:xfrm>
            <a:off x="8072440" y="5237165"/>
            <a:ext cx="1112484"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har char="•"/>
              <a:defRPr sz="3200">
                <a:solidFill>
                  <a:schemeClr val="tx1"/>
                </a:solidFill>
                <a:latin typeface="Times New Roman" panose="02020603050405020304" pitchFamily="18" charset="0"/>
              </a:defRPr>
            </a:lvl1pPr>
            <a:lvl2pPr marL="742950" indent="-285750" defTabSz="2197100">
              <a:spcBef>
                <a:spcPct val="20000"/>
              </a:spcBef>
              <a:buChar char="–"/>
              <a:defRPr sz="2800">
                <a:solidFill>
                  <a:schemeClr val="tx1"/>
                </a:solidFill>
                <a:latin typeface="Times New Roman" panose="02020603050405020304" pitchFamily="18" charset="0"/>
              </a:defRPr>
            </a:lvl2pPr>
            <a:lvl3pPr marL="1143000" indent="-228600" defTabSz="2197100">
              <a:spcBef>
                <a:spcPct val="20000"/>
              </a:spcBef>
              <a:buChar char="•"/>
              <a:defRPr sz="2400">
                <a:solidFill>
                  <a:schemeClr val="tx1"/>
                </a:solidFill>
                <a:latin typeface="Times New Roman" panose="02020603050405020304" pitchFamily="18" charset="0"/>
              </a:defRPr>
            </a:lvl3pPr>
            <a:lvl4pPr marL="1600200" indent="-228600" defTabSz="2197100">
              <a:spcBef>
                <a:spcPct val="20000"/>
              </a:spcBef>
              <a:buChar char="–"/>
              <a:defRPr sz="2000">
                <a:solidFill>
                  <a:schemeClr val="tx1"/>
                </a:solidFill>
                <a:latin typeface="Times New Roman" panose="02020603050405020304" pitchFamily="18" charset="0"/>
              </a:defRPr>
            </a:lvl4pPr>
            <a:lvl5pPr marL="2057400" indent="-228600" defTabSz="2197100">
              <a:spcBef>
                <a:spcPct val="20000"/>
              </a:spcBef>
              <a:buChar char="»"/>
              <a:defRPr sz="2000">
                <a:solidFill>
                  <a:schemeClr val="tx1"/>
                </a:solidFill>
                <a:latin typeface="Times New Roman" panose="02020603050405020304" pitchFamily="18" charset="0"/>
              </a:defRPr>
            </a:lvl5pPr>
            <a:lvl6pPr marL="25146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900" b="1">
                <a:solidFill>
                  <a:srgbClr val="000000"/>
                </a:solidFill>
                <a:latin typeface="Arial" panose="020B0604020202020204" pitchFamily="34" charset="0"/>
              </a:rPr>
              <a:t>Domanda</a:t>
            </a:r>
          </a:p>
        </p:txBody>
      </p:sp>
      <p:sp>
        <p:nvSpPr>
          <p:cNvPr id="176151" name="Rectangle 27"/>
          <p:cNvSpPr>
            <a:spLocks noChangeArrowheads="1"/>
          </p:cNvSpPr>
          <p:nvPr/>
        </p:nvSpPr>
        <p:spPr bwMode="auto">
          <a:xfrm flipH="1">
            <a:off x="8297090" y="4357247"/>
            <a:ext cx="1422386"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2197100">
              <a:spcBef>
                <a:spcPct val="20000"/>
              </a:spcBef>
              <a:buChar char="•"/>
              <a:defRPr sz="3200">
                <a:solidFill>
                  <a:schemeClr val="tx1"/>
                </a:solidFill>
                <a:latin typeface="Times New Roman" panose="02020603050405020304" pitchFamily="18" charset="0"/>
              </a:defRPr>
            </a:lvl1pPr>
            <a:lvl2pPr marL="742950" indent="-285750" defTabSz="2197100">
              <a:spcBef>
                <a:spcPct val="20000"/>
              </a:spcBef>
              <a:buChar char="–"/>
              <a:defRPr sz="2800">
                <a:solidFill>
                  <a:schemeClr val="tx1"/>
                </a:solidFill>
                <a:latin typeface="Times New Roman" panose="02020603050405020304" pitchFamily="18" charset="0"/>
              </a:defRPr>
            </a:lvl2pPr>
            <a:lvl3pPr marL="1143000" indent="-228600" defTabSz="2197100">
              <a:spcBef>
                <a:spcPct val="20000"/>
              </a:spcBef>
              <a:buChar char="•"/>
              <a:defRPr sz="2400">
                <a:solidFill>
                  <a:schemeClr val="tx1"/>
                </a:solidFill>
                <a:latin typeface="Times New Roman" panose="02020603050405020304" pitchFamily="18" charset="0"/>
              </a:defRPr>
            </a:lvl3pPr>
            <a:lvl4pPr marL="1600200" indent="-228600" defTabSz="2197100">
              <a:spcBef>
                <a:spcPct val="20000"/>
              </a:spcBef>
              <a:buChar char="–"/>
              <a:defRPr sz="2000">
                <a:solidFill>
                  <a:schemeClr val="tx1"/>
                </a:solidFill>
                <a:latin typeface="Times New Roman" panose="02020603050405020304" pitchFamily="18" charset="0"/>
              </a:defRPr>
            </a:lvl4pPr>
            <a:lvl5pPr marL="2057400" indent="-228600" defTabSz="2197100">
              <a:spcBef>
                <a:spcPct val="20000"/>
              </a:spcBef>
              <a:buChar char="»"/>
              <a:defRPr sz="2000">
                <a:solidFill>
                  <a:schemeClr val="tx1"/>
                </a:solidFill>
                <a:latin typeface="Times New Roman" panose="02020603050405020304" pitchFamily="18" charset="0"/>
              </a:defRPr>
            </a:lvl5pPr>
            <a:lvl6pPr marL="25146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900" b="1" dirty="0">
                <a:solidFill>
                  <a:srgbClr val="000000"/>
                </a:solidFill>
                <a:latin typeface="Arial" panose="020B0604020202020204" pitchFamily="34" charset="0"/>
              </a:rPr>
              <a:t>CM = </a:t>
            </a:r>
            <a:r>
              <a:rPr lang="it-IT" altLang="en-US" sz="1900" b="1" dirty="0" err="1">
                <a:solidFill>
                  <a:srgbClr val="000000"/>
                </a:solidFill>
                <a:latin typeface="Arial" panose="020B0604020202020204" pitchFamily="34" charset="0"/>
              </a:rPr>
              <a:t>CMeT</a:t>
            </a:r>
            <a:endParaRPr lang="it-IT" altLang="en-US" sz="1900" b="1" dirty="0">
              <a:solidFill>
                <a:srgbClr val="000000"/>
              </a:solidFill>
              <a:latin typeface="Arial" panose="020B0604020202020204" pitchFamily="34" charset="0"/>
            </a:endParaRPr>
          </a:p>
        </p:txBody>
      </p:sp>
      <p:grpSp>
        <p:nvGrpSpPr>
          <p:cNvPr id="176152" name="Group 28"/>
          <p:cNvGrpSpPr>
            <a:grpSpLocks/>
          </p:cNvGrpSpPr>
          <p:nvPr/>
        </p:nvGrpSpPr>
        <p:grpSpPr bwMode="auto">
          <a:xfrm>
            <a:off x="6081730" y="5195907"/>
            <a:ext cx="379413" cy="517527"/>
            <a:chOff x="2871" y="3273"/>
            <a:chExt cx="239" cy="326"/>
          </a:xfrm>
        </p:grpSpPr>
        <p:sp>
          <p:nvSpPr>
            <p:cNvPr id="176167" name="Rectangle 29"/>
            <p:cNvSpPr>
              <a:spLocks noChangeArrowheads="1"/>
            </p:cNvSpPr>
            <p:nvPr/>
          </p:nvSpPr>
          <p:spPr bwMode="auto">
            <a:xfrm>
              <a:off x="2871" y="3273"/>
              <a:ext cx="239" cy="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har char="•"/>
                <a:defRPr sz="3200">
                  <a:solidFill>
                    <a:schemeClr val="tx1"/>
                  </a:solidFill>
                  <a:latin typeface="Times New Roman" panose="02020603050405020304" pitchFamily="18" charset="0"/>
                </a:defRPr>
              </a:lvl1pPr>
              <a:lvl2pPr marL="742950" indent="-285750" defTabSz="2197100">
                <a:spcBef>
                  <a:spcPct val="20000"/>
                </a:spcBef>
                <a:buChar char="–"/>
                <a:defRPr sz="2800">
                  <a:solidFill>
                    <a:schemeClr val="tx1"/>
                  </a:solidFill>
                  <a:latin typeface="Times New Roman" panose="02020603050405020304" pitchFamily="18" charset="0"/>
                </a:defRPr>
              </a:lvl2pPr>
              <a:lvl3pPr marL="1143000" indent="-228600" defTabSz="2197100">
                <a:spcBef>
                  <a:spcPct val="20000"/>
                </a:spcBef>
                <a:buChar char="•"/>
                <a:defRPr sz="2400">
                  <a:solidFill>
                    <a:schemeClr val="tx1"/>
                  </a:solidFill>
                  <a:latin typeface="Times New Roman" panose="02020603050405020304" pitchFamily="18" charset="0"/>
                </a:defRPr>
              </a:lvl3pPr>
              <a:lvl4pPr marL="1600200" indent="-228600" defTabSz="2197100">
                <a:spcBef>
                  <a:spcPct val="20000"/>
                </a:spcBef>
                <a:buChar char="–"/>
                <a:defRPr sz="2000">
                  <a:solidFill>
                    <a:schemeClr val="tx1"/>
                  </a:solidFill>
                  <a:latin typeface="Times New Roman" panose="02020603050405020304" pitchFamily="18" charset="0"/>
                </a:defRPr>
              </a:lvl4pPr>
              <a:lvl5pPr marL="2057400" indent="-228600" defTabSz="2197100">
                <a:spcBef>
                  <a:spcPct val="20000"/>
                </a:spcBef>
                <a:buChar char="»"/>
                <a:defRPr sz="2000">
                  <a:solidFill>
                    <a:schemeClr val="tx1"/>
                  </a:solidFill>
                  <a:latin typeface="Times New Roman" panose="02020603050405020304" pitchFamily="18" charset="0"/>
                </a:defRPr>
              </a:lvl5pPr>
              <a:lvl6pPr marL="25146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900" b="1">
                  <a:solidFill>
                    <a:srgbClr val="000000"/>
                  </a:solidFill>
                  <a:latin typeface="Arial" panose="020B0604020202020204" pitchFamily="34" charset="0"/>
                </a:rPr>
                <a:t>RM</a:t>
              </a:r>
            </a:p>
          </p:txBody>
        </p:sp>
        <p:sp>
          <p:nvSpPr>
            <p:cNvPr id="176168" name="Rectangle 30"/>
            <p:cNvSpPr>
              <a:spLocks noChangeArrowheads="1"/>
            </p:cNvSpPr>
            <p:nvPr/>
          </p:nvSpPr>
          <p:spPr bwMode="auto">
            <a:xfrm>
              <a:off x="2892" y="3415"/>
              <a:ext cx="0" cy="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har char="•"/>
                <a:defRPr sz="3200">
                  <a:solidFill>
                    <a:schemeClr val="tx1"/>
                  </a:solidFill>
                  <a:latin typeface="Times New Roman" panose="02020603050405020304" pitchFamily="18" charset="0"/>
                </a:defRPr>
              </a:lvl1pPr>
              <a:lvl2pPr marL="742950" indent="-285750" defTabSz="2197100">
                <a:spcBef>
                  <a:spcPct val="20000"/>
                </a:spcBef>
                <a:buChar char="–"/>
                <a:defRPr sz="2800">
                  <a:solidFill>
                    <a:schemeClr val="tx1"/>
                  </a:solidFill>
                  <a:latin typeface="Times New Roman" panose="02020603050405020304" pitchFamily="18" charset="0"/>
                </a:defRPr>
              </a:lvl2pPr>
              <a:lvl3pPr marL="1143000" indent="-228600" defTabSz="2197100">
                <a:spcBef>
                  <a:spcPct val="20000"/>
                </a:spcBef>
                <a:buChar char="•"/>
                <a:defRPr sz="2400">
                  <a:solidFill>
                    <a:schemeClr val="tx1"/>
                  </a:solidFill>
                  <a:latin typeface="Times New Roman" panose="02020603050405020304" pitchFamily="18" charset="0"/>
                </a:defRPr>
              </a:lvl3pPr>
              <a:lvl4pPr marL="1600200" indent="-228600" defTabSz="2197100">
                <a:spcBef>
                  <a:spcPct val="20000"/>
                </a:spcBef>
                <a:buChar char="–"/>
                <a:defRPr sz="2000">
                  <a:solidFill>
                    <a:schemeClr val="tx1"/>
                  </a:solidFill>
                  <a:latin typeface="Times New Roman" panose="02020603050405020304" pitchFamily="18" charset="0"/>
                </a:defRPr>
              </a:lvl4pPr>
              <a:lvl5pPr marL="2057400" indent="-228600" defTabSz="2197100">
                <a:spcBef>
                  <a:spcPct val="20000"/>
                </a:spcBef>
                <a:buChar char="»"/>
                <a:defRPr sz="2000">
                  <a:solidFill>
                    <a:schemeClr val="tx1"/>
                  </a:solidFill>
                  <a:latin typeface="Times New Roman" panose="02020603050405020304" pitchFamily="18" charset="0"/>
                </a:defRPr>
              </a:lvl5pPr>
              <a:lvl6pPr marL="25146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1900" b="1">
                <a:solidFill>
                  <a:srgbClr val="000000"/>
                </a:solidFill>
                <a:latin typeface="Arial" panose="020B0604020202020204" pitchFamily="34" charset="0"/>
              </a:endParaRPr>
            </a:p>
          </p:txBody>
        </p:sp>
      </p:grpSp>
      <p:sp>
        <p:nvSpPr>
          <p:cNvPr id="176153" name="Freeform 31"/>
          <p:cNvSpPr>
            <a:spLocks/>
          </p:cNvSpPr>
          <p:nvPr/>
        </p:nvSpPr>
        <p:spPr bwMode="auto">
          <a:xfrm>
            <a:off x="3897321" y="3625858"/>
            <a:ext cx="1531937" cy="2416175"/>
          </a:xfrm>
          <a:custGeom>
            <a:avLst/>
            <a:gdLst>
              <a:gd name="T0" fmla="*/ 2147483646 w 965"/>
              <a:gd name="T1" fmla="*/ 2147483646 h 1522"/>
              <a:gd name="T2" fmla="*/ 2147483646 w 965"/>
              <a:gd name="T3" fmla="*/ 0 h 1522"/>
              <a:gd name="T4" fmla="*/ 0 w 965"/>
              <a:gd name="T5" fmla="*/ 0 h 1522"/>
              <a:gd name="T6" fmla="*/ 0 60000 65536"/>
              <a:gd name="T7" fmla="*/ 0 60000 65536"/>
              <a:gd name="T8" fmla="*/ 0 60000 65536"/>
            </a:gdLst>
            <a:ahLst/>
            <a:cxnLst>
              <a:cxn ang="T6">
                <a:pos x="T0" y="T1"/>
              </a:cxn>
              <a:cxn ang="T7">
                <a:pos x="T2" y="T3"/>
              </a:cxn>
              <a:cxn ang="T8">
                <a:pos x="T4" y="T5"/>
              </a:cxn>
            </a:cxnLst>
            <a:rect l="0" t="0" r="r" b="b"/>
            <a:pathLst>
              <a:path w="965" h="1522">
                <a:moveTo>
                  <a:pt x="964" y="1521"/>
                </a:moveTo>
                <a:lnTo>
                  <a:pt x="964" y="0"/>
                </a:lnTo>
                <a:lnTo>
                  <a:pt x="0" y="0"/>
                </a:lnTo>
              </a:path>
            </a:pathLst>
          </a:custGeom>
          <a:noFill/>
          <a:ln w="12700" cap="flat" cmpd="sng">
            <a:solidFill>
              <a:srgbClr val="000000"/>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76154" name="Line 32"/>
          <p:cNvSpPr>
            <a:spLocks noChangeShapeType="1"/>
          </p:cNvSpPr>
          <p:nvPr/>
        </p:nvSpPr>
        <p:spPr bwMode="auto">
          <a:xfrm>
            <a:off x="3917956" y="4630744"/>
            <a:ext cx="4943475" cy="1587"/>
          </a:xfrm>
          <a:prstGeom prst="line">
            <a:avLst/>
          </a:prstGeom>
          <a:noFill/>
          <a:ln w="2857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76155" name="Line 33"/>
          <p:cNvSpPr>
            <a:spLocks noChangeShapeType="1"/>
          </p:cNvSpPr>
          <p:nvPr/>
        </p:nvSpPr>
        <p:spPr bwMode="auto">
          <a:xfrm>
            <a:off x="3940178" y="2709870"/>
            <a:ext cx="4059239" cy="2586037"/>
          </a:xfrm>
          <a:prstGeom prst="line">
            <a:avLst/>
          </a:prstGeom>
          <a:noFill/>
          <a:ln w="28575">
            <a:solidFill>
              <a:srgbClr val="40A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76156" name="Line 34"/>
          <p:cNvSpPr>
            <a:spLocks noChangeShapeType="1"/>
          </p:cNvSpPr>
          <p:nvPr/>
        </p:nvSpPr>
        <p:spPr bwMode="auto">
          <a:xfrm>
            <a:off x="3922713" y="2649544"/>
            <a:ext cx="2057400" cy="2676525"/>
          </a:xfrm>
          <a:prstGeom prst="line">
            <a:avLst/>
          </a:prstGeom>
          <a:noFill/>
          <a:ln w="28575">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76157" name="Freeform 35"/>
          <p:cNvSpPr>
            <a:spLocks/>
          </p:cNvSpPr>
          <p:nvPr/>
        </p:nvSpPr>
        <p:spPr bwMode="auto">
          <a:xfrm>
            <a:off x="3897318" y="1827220"/>
            <a:ext cx="5391151" cy="4243387"/>
          </a:xfrm>
          <a:custGeom>
            <a:avLst/>
            <a:gdLst>
              <a:gd name="T0" fmla="*/ 0 w 3396"/>
              <a:gd name="T1" fmla="*/ 0 h 2673"/>
              <a:gd name="T2" fmla="*/ 0 w 3396"/>
              <a:gd name="T3" fmla="*/ 2147483646 h 2673"/>
              <a:gd name="T4" fmla="*/ 2147483646 w 3396"/>
              <a:gd name="T5" fmla="*/ 2147483646 h 2673"/>
              <a:gd name="T6" fmla="*/ 0 60000 65536"/>
              <a:gd name="T7" fmla="*/ 0 60000 65536"/>
              <a:gd name="T8" fmla="*/ 0 60000 65536"/>
            </a:gdLst>
            <a:ahLst/>
            <a:cxnLst>
              <a:cxn ang="T6">
                <a:pos x="T0" y="T1"/>
              </a:cxn>
              <a:cxn ang="T7">
                <a:pos x="T2" y="T3"/>
              </a:cxn>
              <a:cxn ang="T8">
                <a:pos x="T4" y="T5"/>
              </a:cxn>
            </a:cxnLst>
            <a:rect l="0" t="0" r="r" b="b"/>
            <a:pathLst>
              <a:path w="3396" h="2673">
                <a:moveTo>
                  <a:pt x="0" y="0"/>
                </a:moveTo>
                <a:lnTo>
                  <a:pt x="0" y="2672"/>
                </a:lnTo>
                <a:lnTo>
                  <a:pt x="3395" y="2672"/>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76158" name="Freeform 36"/>
          <p:cNvSpPr>
            <a:spLocks/>
          </p:cNvSpPr>
          <p:nvPr/>
        </p:nvSpPr>
        <p:spPr bwMode="auto">
          <a:xfrm>
            <a:off x="5340354" y="3567121"/>
            <a:ext cx="147639" cy="149225"/>
          </a:xfrm>
          <a:custGeom>
            <a:avLst/>
            <a:gdLst>
              <a:gd name="T0" fmla="*/ 93246891 w 93"/>
              <a:gd name="T1" fmla="*/ 234375325 h 94"/>
              <a:gd name="T2" fmla="*/ 183972823 w 93"/>
              <a:gd name="T3" fmla="*/ 234375325 h 94"/>
              <a:gd name="T4" fmla="*/ 231855160 w 93"/>
              <a:gd name="T5" fmla="*/ 186491563 h 94"/>
              <a:gd name="T6" fmla="*/ 231855160 w 93"/>
              <a:gd name="T7" fmla="*/ 141128750 h 94"/>
              <a:gd name="T8" fmla="*/ 231855160 w 93"/>
              <a:gd name="T9" fmla="*/ 47883763 h 94"/>
              <a:gd name="T10" fmla="*/ 183972823 w 93"/>
              <a:gd name="T11" fmla="*/ 0 h 94"/>
              <a:gd name="T12" fmla="*/ 93246891 w 93"/>
              <a:gd name="T13" fmla="*/ 0 h 94"/>
              <a:gd name="T14" fmla="*/ 47883925 w 93"/>
              <a:gd name="T15" fmla="*/ 0 h 94"/>
              <a:gd name="T16" fmla="*/ 0 w 93"/>
              <a:gd name="T17" fmla="*/ 47883763 h 94"/>
              <a:gd name="T18" fmla="*/ 0 w 93"/>
              <a:gd name="T19" fmla="*/ 141128750 h 94"/>
              <a:gd name="T20" fmla="*/ 0 w 93"/>
              <a:gd name="T21" fmla="*/ 186491563 h 94"/>
              <a:gd name="T22" fmla="*/ 47883925 w 93"/>
              <a:gd name="T23" fmla="*/ 234375325 h 94"/>
              <a:gd name="T24" fmla="*/ 93246891 w 93"/>
              <a:gd name="T25" fmla="*/ 234375325 h 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3" h="94">
                <a:moveTo>
                  <a:pt x="37" y="93"/>
                </a:moveTo>
                <a:lnTo>
                  <a:pt x="73" y="93"/>
                </a:lnTo>
                <a:lnTo>
                  <a:pt x="92" y="74"/>
                </a:lnTo>
                <a:lnTo>
                  <a:pt x="92" y="56"/>
                </a:lnTo>
                <a:lnTo>
                  <a:pt x="92" y="19"/>
                </a:lnTo>
                <a:lnTo>
                  <a:pt x="73" y="0"/>
                </a:lnTo>
                <a:lnTo>
                  <a:pt x="37" y="0"/>
                </a:lnTo>
                <a:lnTo>
                  <a:pt x="19" y="0"/>
                </a:lnTo>
                <a:lnTo>
                  <a:pt x="0" y="19"/>
                </a:lnTo>
                <a:lnTo>
                  <a:pt x="0" y="56"/>
                </a:lnTo>
                <a:lnTo>
                  <a:pt x="0" y="74"/>
                </a:lnTo>
                <a:lnTo>
                  <a:pt x="19" y="93"/>
                </a:lnTo>
                <a:lnTo>
                  <a:pt x="37" y="9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76159" name="Freeform 37"/>
          <p:cNvSpPr>
            <a:spLocks/>
          </p:cNvSpPr>
          <p:nvPr/>
        </p:nvSpPr>
        <p:spPr bwMode="auto">
          <a:xfrm>
            <a:off x="5340354" y="4538672"/>
            <a:ext cx="147639" cy="149225"/>
          </a:xfrm>
          <a:custGeom>
            <a:avLst/>
            <a:gdLst>
              <a:gd name="T0" fmla="*/ 138609857 w 93"/>
              <a:gd name="T1" fmla="*/ 234375325 h 94"/>
              <a:gd name="T2" fmla="*/ 183972823 w 93"/>
              <a:gd name="T3" fmla="*/ 234375325 h 94"/>
              <a:gd name="T4" fmla="*/ 231855160 w 93"/>
              <a:gd name="T5" fmla="*/ 186491563 h 94"/>
              <a:gd name="T6" fmla="*/ 231855160 w 93"/>
              <a:gd name="T7" fmla="*/ 141128750 h 94"/>
              <a:gd name="T8" fmla="*/ 231855160 w 93"/>
              <a:gd name="T9" fmla="*/ 93246575 h 94"/>
              <a:gd name="T10" fmla="*/ 183972823 w 93"/>
              <a:gd name="T11" fmla="*/ 47883763 h 94"/>
              <a:gd name="T12" fmla="*/ 138609857 w 93"/>
              <a:gd name="T13" fmla="*/ 0 h 94"/>
              <a:gd name="T14" fmla="*/ 93246891 w 93"/>
              <a:gd name="T15" fmla="*/ 47883763 h 94"/>
              <a:gd name="T16" fmla="*/ 47883925 w 93"/>
              <a:gd name="T17" fmla="*/ 93246575 h 94"/>
              <a:gd name="T18" fmla="*/ 0 w 93"/>
              <a:gd name="T19" fmla="*/ 141128750 h 94"/>
              <a:gd name="T20" fmla="*/ 47883925 w 93"/>
              <a:gd name="T21" fmla="*/ 186491563 h 94"/>
              <a:gd name="T22" fmla="*/ 93246891 w 93"/>
              <a:gd name="T23" fmla="*/ 234375325 h 94"/>
              <a:gd name="T24" fmla="*/ 138609857 w 93"/>
              <a:gd name="T25" fmla="*/ 234375325 h 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3" h="94">
                <a:moveTo>
                  <a:pt x="55" y="93"/>
                </a:moveTo>
                <a:lnTo>
                  <a:pt x="73" y="93"/>
                </a:lnTo>
                <a:lnTo>
                  <a:pt x="92" y="74"/>
                </a:lnTo>
                <a:lnTo>
                  <a:pt x="92" y="56"/>
                </a:lnTo>
                <a:lnTo>
                  <a:pt x="92" y="37"/>
                </a:lnTo>
                <a:lnTo>
                  <a:pt x="73" y="19"/>
                </a:lnTo>
                <a:lnTo>
                  <a:pt x="55" y="0"/>
                </a:lnTo>
                <a:lnTo>
                  <a:pt x="37" y="19"/>
                </a:lnTo>
                <a:lnTo>
                  <a:pt x="19" y="37"/>
                </a:lnTo>
                <a:lnTo>
                  <a:pt x="0" y="56"/>
                </a:lnTo>
                <a:lnTo>
                  <a:pt x="19" y="74"/>
                </a:lnTo>
                <a:lnTo>
                  <a:pt x="37" y="93"/>
                </a:lnTo>
                <a:lnTo>
                  <a:pt x="55" y="9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76160" name="Line 38"/>
          <p:cNvSpPr>
            <a:spLocks noChangeShapeType="1"/>
          </p:cNvSpPr>
          <p:nvPr/>
        </p:nvSpPr>
        <p:spPr bwMode="auto">
          <a:xfrm flipV="1">
            <a:off x="5967415" y="3651254"/>
            <a:ext cx="419100" cy="681039"/>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grpSp>
        <p:nvGrpSpPr>
          <p:cNvPr id="176161" name="Group 39"/>
          <p:cNvGrpSpPr>
            <a:grpSpLocks/>
          </p:cNvGrpSpPr>
          <p:nvPr/>
        </p:nvGrpSpPr>
        <p:grpSpPr bwMode="auto">
          <a:xfrm>
            <a:off x="4751388" y="2506675"/>
            <a:ext cx="1695448" cy="515939"/>
            <a:chOff x="2033" y="1579"/>
            <a:chExt cx="1068" cy="325"/>
          </a:xfrm>
        </p:grpSpPr>
        <p:sp>
          <p:nvSpPr>
            <p:cNvPr id="176165" name="Rectangle 40"/>
            <p:cNvSpPr>
              <a:spLocks noChangeArrowheads="1"/>
            </p:cNvSpPr>
            <p:nvPr/>
          </p:nvSpPr>
          <p:spPr bwMode="auto">
            <a:xfrm>
              <a:off x="2033" y="1579"/>
              <a:ext cx="829" cy="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har char="•"/>
                <a:defRPr sz="3200">
                  <a:solidFill>
                    <a:schemeClr val="tx1"/>
                  </a:solidFill>
                  <a:latin typeface="Times New Roman" panose="02020603050405020304" pitchFamily="18" charset="0"/>
                </a:defRPr>
              </a:lvl1pPr>
              <a:lvl2pPr marL="742950" indent="-285750" defTabSz="2197100">
                <a:spcBef>
                  <a:spcPct val="20000"/>
                </a:spcBef>
                <a:buChar char="–"/>
                <a:defRPr sz="2800">
                  <a:solidFill>
                    <a:schemeClr val="tx1"/>
                  </a:solidFill>
                  <a:latin typeface="Times New Roman" panose="02020603050405020304" pitchFamily="18" charset="0"/>
                </a:defRPr>
              </a:lvl2pPr>
              <a:lvl3pPr marL="1143000" indent="-228600" defTabSz="2197100">
                <a:spcBef>
                  <a:spcPct val="20000"/>
                </a:spcBef>
                <a:buChar char="•"/>
                <a:defRPr sz="2400">
                  <a:solidFill>
                    <a:schemeClr val="tx1"/>
                  </a:solidFill>
                  <a:latin typeface="Times New Roman" panose="02020603050405020304" pitchFamily="18" charset="0"/>
                </a:defRPr>
              </a:lvl3pPr>
              <a:lvl4pPr marL="1600200" indent="-228600" defTabSz="2197100">
                <a:spcBef>
                  <a:spcPct val="20000"/>
                </a:spcBef>
                <a:buChar char="–"/>
                <a:defRPr sz="2000">
                  <a:solidFill>
                    <a:schemeClr val="tx1"/>
                  </a:solidFill>
                  <a:latin typeface="Times New Roman" panose="02020603050405020304" pitchFamily="18" charset="0"/>
                </a:defRPr>
              </a:lvl4pPr>
              <a:lvl5pPr marL="2057400" indent="-228600" defTabSz="2197100">
                <a:spcBef>
                  <a:spcPct val="20000"/>
                </a:spcBef>
                <a:buChar char="»"/>
                <a:defRPr sz="2000">
                  <a:solidFill>
                    <a:schemeClr val="tx1"/>
                  </a:solidFill>
                  <a:latin typeface="Times New Roman" panose="02020603050405020304" pitchFamily="18" charset="0"/>
                </a:defRPr>
              </a:lvl5pPr>
              <a:lvl6pPr marL="25146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900" b="1">
                  <a:solidFill>
                    <a:srgbClr val="000000"/>
                  </a:solidFill>
                  <a:latin typeface="Arial" panose="020B0604020202020204" pitchFamily="34" charset="0"/>
                </a:rPr>
                <a:t>Rendita del</a:t>
              </a:r>
            </a:p>
          </p:txBody>
        </p:sp>
        <p:sp>
          <p:nvSpPr>
            <p:cNvPr id="176166" name="Rectangle 41"/>
            <p:cNvSpPr>
              <a:spLocks noChangeArrowheads="1"/>
            </p:cNvSpPr>
            <p:nvPr/>
          </p:nvSpPr>
          <p:spPr bwMode="auto">
            <a:xfrm>
              <a:off x="2135" y="1720"/>
              <a:ext cx="966" cy="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har char="•"/>
                <a:defRPr sz="3200">
                  <a:solidFill>
                    <a:schemeClr val="tx1"/>
                  </a:solidFill>
                  <a:latin typeface="Times New Roman" panose="02020603050405020304" pitchFamily="18" charset="0"/>
                </a:defRPr>
              </a:lvl1pPr>
              <a:lvl2pPr marL="742950" indent="-285750" defTabSz="2197100">
                <a:spcBef>
                  <a:spcPct val="20000"/>
                </a:spcBef>
                <a:buChar char="–"/>
                <a:defRPr sz="2800">
                  <a:solidFill>
                    <a:schemeClr val="tx1"/>
                  </a:solidFill>
                  <a:latin typeface="Times New Roman" panose="02020603050405020304" pitchFamily="18" charset="0"/>
                </a:defRPr>
              </a:lvl2pPr>
              <a:lvl3pPr marL="1143000" indent="-228600" defTabSz="2197100">
                <a:spcBef>
                  <a:spcPct val="20000"/>
                </a:spcBef>
                <a:buChar char="•"/>
                <a:defRPr sz="2400">
                  <a:solidFill>
                    <a:schemeClr val="tx1"/>
                  </a:solidFill>
                  <a:latin typeface="Times New Roman" panose="02020603050405020304" pitchFamily="18" charset="0"/>
                </a:defRPr>
              </a:lvl3pPr>
              <a:lvl4pPr marL="1600200" indent="-228600" defTabSz="2197100">
                <a:spcBef>
                  <a:spcPct val="20000"/>
                </a:spcBef>
                <a:buChar char="–"/>
                <a:defRPr sz="2000">
                  <a:solidFill>
                    <a:schemeClr val="tx1"/>
                  </a:solidFill>
                  <a:latin typeface="Times New Roman" panose="02020603050405020304" pitchFamily="18" charset="0"/>
                </a:defRPr>
              </a:lvl4pPr>
              <a:lvl5pPr marL="2057400" indent="-228600" defTabSz="2197100">
                <a:spcBef>
                  <a:spcPct val="20000"/>
                </a:spcBef>
                <a:buChar char="»"/>
                <a:defRPr sz="2000">
                  <a:solidFill>
                    <a:schemeClr val="tx1"/>
                  </a:solidFill>
                  <a:latin typeface="Times New Roman" panose="02020603050405020304" pitchFamily="18" charset="0"/>
                </a:defRPr>
              </a:lvl5pPr>
              <a:lvl6pPr marL="25146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900" b="1">
                  <a:solidFill>
                    <a:srgbClr val="000000"/>
                  </a:solidFill>
                  <a:latin typeface="Arial" panose="020B0604020202020204" pitchFamily="34" charset="0"/>
                </a:rPr>
                <a:t>consumatore</a:t>
              </a:r>
            </a:p>
          </p:txBody>
        </p:sp>
      </p:grpSp>
      <p:sp>
        <p:nvSpPr>
          <p:cNvPr id="176162" name="Line 42"/>
          <p:cNvSpPr>
            <a:spLocks noChangeShapeType="1"/>
          </p:cNvSpPr>
          <p:nvPr/>
        </p:nvSpPr>
        <p:spPr bwMode="auto">
          <a:xfrm flipV="1">
            <a:off x="4289427" y="2738444"/>
            <a:ext cx="419100" cy="68103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76163" name="Text Box 43"/>
          <p:cNvSpPr txBox="1">
            <a:spLocks noChangeArrowheads="1"/>
          </p:cNvSpPr>
          <p:nvPr/>
        </p:nvSpPr>
        <p:spPr bwMode="auto">
          <a:xfrm>
            <a:off x="8543929" y="3429003"/>
            <a:ext cx="197361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a:solidFill>
                  <a:srgbClr val="000000"/>
                </a:solidFill>
              </a:rPr>
              <a:t>Hp di costi costanti</a:t>
            </a:r>
          </a:p>
        </p:txBody>
      </p:sp>
      <p:sp>
        <p:nvSpPr>
          <p:cNvPr id="176164" name="Line 44"/>
          <p:cNvSpPr>
            <a:spLocks noChangeShapeType="1"/>
          </p:cNvSpPr>
          <p:nvPr/>
        </p:nvSpPr>
        <p:spPr bwMode="auto">
          <a:xfrm flipH="1">
            <a:off x="8975734" y="3789366"/>
            <a:ext cx="576263" cy="576263"/>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Tree>
    <p:extLst>
      <p:ext uri="{BB962C8B-B14F-4D97-AF65-F5344CB8AC3E}">
        <p14:creationId xmlns:p14="http://schemas.microsoft.com/office/powerpoint/2010/main" val="1226153371"/>
      </p:ext>
    </p:extLst>
  </p:cSld>
  <p:clrMapOvr>
    <a:masterClrMapping/>
  </p:clrMapOvr>
  <p:transition spd="slow">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8178" name="Picture 2" descr="Cw_f12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6444" y="76209"/>
            <a:ext cx="8239125" cy="637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8179" name="Text Box 3"/>
          <p:cNvSpPr txBox="1">
            <a:spLocks noChangeArrowheads="1"/>
          </p:cNvSpPr>
          <p:nvPr/>
        </p:nvSpPr>
        <p:spPr bwMode="auto">
          <a:xfrm>
            <a:off x="7896229" y="188918"/>
            <a:ext cx="2283510" cy="646331"/>
          </a:xfrm>
          <a:prstGeom prst="rect">
            <a:avLst/>
          </a:prstGeom>
          <a:solidFill>
            <a:schemeClr val="accent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buFontTx/>
              <a:buNone/>
            </a:pPr>
            <a:r>
              <a:rPr lang="it-IT" altLang="en-US" sz="3600" dirty="0">
                <a:solidFill>
                  <a:srgbClr val="000000"/>
                </a:solidFill>
                <a:latin typeface="Times New Roman" panose="02020603050405020304" pitchFamily="18" charset="0"/>
              </a:rPr>
              <a:t>DP perfetta</a:t>
            </a:r>
          </a:p>
        </p:txBody>
      </p:sp>
      <p:sp>
        <p:nvSpPr>
          <p:cNvPr id="178180" name="Text Box 4"/>
          <p:cNvSpPr txBox="1">
            <a:spLocks noChangeArrowheads="1"/>
          </p:cNvSpPr>
          <p:nvPr/>
        </p:nvSpPr>
        <p:spPr bwMode="auto">
          <a:xfrm>
            <a:off x="6302000" y="2492376"/>
            <a:ext cx="2178802" cy="923330"/>
          </a:xfrm>
          <a:prstGeom prst="rect">
            <a:avLst/>
          </a:prstGeom>
          <a:solidFill>
            <a:schemeClr val="accent1">
              <a:alpha val="32941"/>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0" fontAlgn="base" hangingPunct="0">
              <a:spcBef>
                <a:spcPct val="0"/>
              </a:spcBef>
              <a:spcAft>
                <a:spcPct val="0"/>
              </a:spcAft>
              <a:buFontTx/>
              <a:buNone/>
            </a:pPr>
            <a:r>
              <a:rPr lang="it-IT" altLang="en-US" sz="1800">
                <a:solidFill>
                  <a:srgbClr val="000000"/>
                </a:solidFill>
                <a:latin typeface="Times New Roman" panose="02020603050405020304" pitchFamily="18" charset="0"/>
              </a:rPr>
              <a:t>Qui l’impresa smette </a:t>
            </a:r>
          </a:p>
          <a:p>
            <a:pPr algn="ctr" eaLnBrk="0" fontAlgn="base" hangingPunct="0">
              <a:spcBef>
                <a:spcPct val="0"/>
              </a:spcBef>
              <a:spcAft>
                <a:spcPct val="0"/>
              </a:spcAft>
              <a:buFontTx/>
              <a:buNone/>
            </a:pPr>
            <a:r>
              <a:rPr lang="it-IT" altLang="en-US" sz="1800">
                <a:solidFill>
                  <a:srgbClr val="000000"/>
                </a:solidFill>
                <a:latin typeface="Times New Roman" panose="02020603050405020304" pitchFamily="18" charset="0"/>
              </a:rPr>
              <a:t>di vendere</a:t>
            </a:r>
          </a:p>
          <a:p>
            <a:pPr algn="ctr" eaLnBrk="0" fontAlgn="base" hangingPunct="0">
              <a:spcBef>
                <a:spcPct val="0"/>
              </a:spcBef>
              <a:spcAft>
                <a:spcPct val="0"/>
              </a:spcAft>
              <a:buFontTx/>
              <a:buNone/>
            </a:pPr>
            <a:r>
              <a:rPr lang="it-IT" altLang="en-US" sz="1800">
                <a:solidFill>
                  <a:srgbClr val="000000"/>
                </a:solidFill>
                <a:latin typeface="Times New Roman" panose="02020603050405020304" pitchFamily="18" charset="0"/>
              </a:rPr>
              <a:t>(P = CM)</a:t>
            </a:r>
          </a:p>
        </p:txBody>
      </p:sp>
      <p:sp>
        <p:nvSpPr>
          <p:cNvPr id="178181" name="Line 5"/>
          <p:cNvSpPr>
            <a:spLocks noChangeShapeType="1"/>
          </p:cNvSpPr>
          <p:nvPr/>
        </p:nvSpPr>
        <p:spPr bwMode="auto">
          <a:xfrm>
            <a:off x="7319969" y="3429002"/>
            <a:ext cx="433387" cy="12969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570798012"/>
      </p:ext>
    </p:extLst>
  </p:cSld>
  <p:clrMapOvr>
    <a:masterClrMapping/>
  </p:clrMapOvr>
  <p:transition spd="med">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80227"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80228"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80229"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80230" name="Rectangle 6"/>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80231" name="Rectangle 7"/>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80232" name="Rectangle 8"/>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80233" name="Rectangle 9"/>
          <p:cNvSpPr>
            <a:spLocks noGrp="1" noChangeArrowheads="1"/>
          </p:cNvSpPr>
          <p:nvPr>
            <p:ph type="title"/>
          </p:nvPr>
        </p:nvSpPr>
        <p:spPr>
          <a:xfrm>
            <a:off x="1524000" y="304800"/>
            <a:ext cx="9144000" cy="11430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dirty="0">
                <a:solidFill>
                  <a:srgbClr val="000000"/>
                </a:solidFill>
              </a:rPr>
              <a:t>Il riparto del benessere nel caso di DP </a:t>
            </a:r>
            <a:r>
              <a:rPr lang="it-IT" altLang="en-US" u="sng" dirty="0">
                <a:solidFill>
                  <a:srgbClr val="000000"/>
                </a:solidFill>
              </a:rPr>
              <a:t>perfetta</a:t>
            </a:r>
          </a:p>
        </p:txBody>
      </p:sp>
      <p:sp>
        <p:nvSpPr>
          <p:cNvPr id="180234" name="Rectangle 10"/>
          <p:cNvSpPr>
            <a:spLocks noChangeArrowheads="1"/>
          </p:cNvSpPr>
          <p:nvPr/>
        </p:nvSpPr>
        <p:spPr bwMode="auto">
          <a:xfrm>
            <a:off x="4648200" y="5867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80235" name="Freeform 11"/>
          <p:cNvSpPr>
            <a:spLocks/>
          </p:cNvSpPr>
          <p:nvPr/>
        </p:nvSpPr>
        <p:spPr bwMode="auto">
          <a:xfrm>
            <a:off x="5448305" y="3644902"/>
            <a:ext cx="1504951" cy="1003300"/>
          </a:xfrm>
          <a:custGeom>
            <a:avLst/>
            <a:gdLst>
              <a:gd name="T0" fmla="*/ 0 w 948"/>
              <a:gd name="T1" fmla="*/ 0 h 632"/>
              <a:gd name="T2" fmla="*/ 0 w 948"/>
              <a:gd name="T3" fmla="*/ 47883763 h 632"/>
              <a:gd name="T4" fmla="*/ 0 w 948"/>
              <a:gd name="T5" fmla="*/ 93246575 h 632"/>
              <a:gd name="T6" fmla="*/ 0 w 948"/>
              <a:gd name="T7" fmla="*/ 141128750 h 632"/>
              <a:gd name="T8" fmla="*/ 0 w 948"/>
              <a:gd name="T9" fmla="*/ 234375325 h 632"/>
              <a:gd name="T10" fmla="*/ 0 w 948"/>
              <a:gd name="T11" fmla="*/ 327620313 h 632"/>
              <a:gd name="T12" fmla="*/ 0 w 948"/>
              <a:gd name="T13" fmla="*/ 420866888 h 632"/>
              <a:gd name="T14" fmla="*/ 0 w 948"/>
              <a:gd name="T15" fmla="*/ 561995638 h 632"/>
              <a:gd name="T16" fmla="*/ 0 w 948"/>
              <a:gd name="T17" fmla="*/ 655240625 h 632"/>
              <a:gd name="T18" fmla="*/ 0 w 948"/>
              <a:gd name="T19" fmla="*/ 793850013 h 632"/>
              <a:gd name="T20" fmla="*/ 0 w 948"/>
              <a:gd name="T21" fmla="*/ 934978763 h 632"/>
              <a:gd name="T22" fmla="*/ 0 w 948"/>
              <a:gd name="T23" fmla="*/ 1073586563 h 632"/>
              <a:gd name="T24" fmla="*/ 0 w 948"/>
              <a:gd name="T25" fmla="*/ 1169352500 h 632"/>
              <a:gd name="T26" fmla="*/ 0 w 948"/>
              <a:gd name="T27" fmla="*/ 1262599075 h 632"/>
              <a:gd name="T28" fmla="*/ 0 w 948"/>
              <a:gd name="T29" fmla="*/ 1355844063 h 632"/>
              <a:gd name="T30" fmla="*/ 0 w 948"/>
              <a:gd name="T31" fmla="*/ 1449090638 h 632"/>
              <a:gd name="T32" fmla="*/ 0 w 948"/>
              <a:gd name="T33" fmla="*/ 1496972813 h 632"/>
              <a:gd name="T34" fmla="*/ 0 w 948"/>
              <a:gd name="T35" fmla="*/ 1542335625 h 632"/>
              <a:gd name="T36" fmla="*/ 0 w 948"/>
              <a:gd name="T37" fmla="*/ 1590219388 h 632"/>
              <a:gd name="T38" fmla="*/ 2147483646 w 948"/>
              <a:gd name="T39" fmla="*/ 1590219388 h 632"/>
              <a:gd name="T40" fmla="*/ 0 w 948"/>
              <a:gd name="T41" fmla="*/ 0 h 63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8" h="632">
                <a:moveTo>
                  <a:pt x="0" y="0"/>
                </a:moveTo>
                <a:lnTo>
                  <a:pt x="0" y="19"/>
                </a:lnTo>
                <a:lnTo>
                  <a:pt x="0" y="37"/>
                </a:lnTo>
                <a:lnTo>
                  <a:pt x="0" y="56"/>
                </a:lnTo>
                <a:lnTo>
                  <a:pt x="0" y="93"/>
                </a:lnTo>
                <a:lnTo>
                  <a:pt x="0" y="130"/>
                </a:lnTo>
                <a:lnTo>
                  <a:pt x="0" y="167"/>
                </a:lnTo>
                <a:lnTo>
                  <a:pt x="0" y="223"/>
                </a:lnTo>
                <a:lnTo>
                  <a:pt x="0" y="260"/>
                </a:lnTo>
                <a:lnTo>
                  <a:pt x="0" y="315"/>
                </a:lnTo>
                <a:lnTo>
                  <a:pt x="0" y="371"/>
                </a:lnTo>
                <a:lnTo>
                  <a:pt x="0" y="426"/>
                </a:lnTo>
                <a:lnTo>
                  <a:pt x="0" y="464"/>
                </a:lnTo>
                <a:lnTo>
                  <a:pt x="0" y="501"/>
                </a:lnTo>
                <a:lnTo>
                  <a:pt x="0" y="538"/>
                </a:lnTo>
                <a:lnTo>
                  <a:pt x="0" y="575"/>
                </a:lnTo>
                <a:lnTo>
                  <a:pt x="0" y="594"/>
                </a:lnTo>
                <a:lnTo>
                  <a:pt x="0" y="612"/>
                </a:lnTo>
                <a:lnTo>
                  <a:pt x="0" y="631"/>
                </a:lnTo>
                <a:lnTo>
                  <a:pt x="947" y="631"/>
                </a:lnTo>
                <a:lnTo>
                  <a:pt x="0" y="0"/>
                </a:lnTo>
              </a:path>
            </a:pathLst>
          </a:custGeom>
          <a:solidFill>
            <a:srgbClr val="DDDDDD"/>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80236" name="Rectangle 12"/>
          <p:cNvSpPr>
            <a:spLocks noChangeArrowheads="1"/>
          </p:cNvSpPr>
          <p:nvPr/>
        </p:nvSpPr>
        <p:spPr bwMode="auto">
          <a:xfrm>
            <a:off x="3897322" y="3625857"/>
            <a:ext cx="1589087" cy="1001713"/>
          </a:xfrm>
          <a:prstGeom prst="rect">
            <a:avLst/>
          </a:prstGeom>
          <a:solidFill>
            <a:srgbClr val="DDDDDD"/>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80237" name="Freeform 13"/>
          <p:cNvSpPr>
            <a:spLocks/>
          </p:cNvSpPr>
          <p:nvPr/>
        </p:nvSpPr>
        <p:spPr bwMode="auto">
          <a:xfrm>
            <a:off x="3897321" y="3627444"/>
            <a:ext cx="1531937" cy="1587"/>
          </a:xfrm>
          <a:custGeom>
            <a:avLst/>
            <a:gdLst>
              <a:gd name="T0" fmla="*/ 0 w 965"/>
              <a:gd name="T1" fmla="*/ 0 h 1"/>
              <a:gd name="T2" fmla="*/ 2147483646 w 965"/>
              <a:gd name="T3" fmla="*/ 0 h 1"/>
              <a:gd name="T4" fmla="*/ 0 w 965"/>
              <a:gd name="T5" fmla="*/ 0 h 1"/>
              <a:gd name="T6" fmla="*/ 0 60000 65536"/>
              <a:gd name="T7" fmla="*/ 0 60000 65536"/>
              <a:gd name="T8" fmla="*/ 0 60000 65536"/>
            </a:gdLst>
            <a:ahLst/>
            <a:cxnLst>
              <a:cxn ang="T6">
                <a:pos x="T0" y="T1"/>
              </a:cxn>
              <a:cxn ang="T7">
                <a:pos x="T2" y="T3"/>
              </a:cxn>
              <a:cxn ang="T8">
                <a:pos x="T4" y="T5"/>
              </a:cxn>
            </a:cxnLst>
            <a:rect l="0" t="0" r="r" b="b"/>
            <a:pathLst>
              <a:path w="965" h="1">
                <a:moveTo>
                  <a:pt x="0" y="0"/>
                </a:moveTo>
                <a:lnTo>
                  <a:pt x="964" y="0"/>
                </a:lnTo>
                <a:lnTo>
                  <a:pt x="0" y="0"/>
                </a:lnTo>
              </a:path>
            </a:pathLst>
          </a:custGeom>
          <a:solidFill>
            <a:srgbClr val="CDF3F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80238" name="Freeform 14"/>
          <p:cNvSpPr>
            <a:spLocks/>
          </p:cNvSpPr>
          <p:nvPr/>
        </p:nvSpPr>
        <p:spPr bwMode="auto">
          <a:xfrm>
            <a:off x="3886203" y="2667007"/>
            <a:ext cx="1531939" cy="944563"/>
          </a:xfrm>
          <a:custGeom>
            <a:avLst/>
            <a:gdLst>
              <a:gd name="T0" fmla="*/ 0 w 965"/>
              <a:gd name="T1" fmla="*/ 1496973605 h 595"/>
              <a:gd name="T2" fmla="*/ 2147483646 w 965"/>
              <a:gd name="T3" fmla="*/ 1496973605 h 595"/>
              <a:gd name="T4" fmla="*/ 0 w 965"/>
              <a:gd name="T5" fmla="*/ 0 h 595"/>
              <a:gd name="T6" fmla="*/ 0 w 965"/>
              <a:gd name="T7" fmla="*/ 1496973605 h 59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5" h="595">
                <a:moveTo>
                  <a:pt x="0" y="594"/>
                </a:moveTo>
                <a:lnTo>
                  <a:pt x="964" y="594"/>
                </a:lnTo>
                <a:lnTo>
                  <a:pt x="0" y="0"/>
                </a:lnTo>
                <a:lnTo>
                  <a:pt x="0" y="594"/>
                </a:lnTo>
              </a:path>
            </a:pathLst>
          </a:custGeom>
          <a:solidFill>
            <a:srgbClr val="DDDDDD"/>
          </a:solidFill>
          <a:ln w="12700" cap="rnd" cmpd="sng">
            <a:solidFill>
              <a:schemeClr val="fo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80239" name="Rectangle 15"/>
          <p:cNvSpPr>
            <a:spLocks noChangeArrowheads="1"/>
          </p:cNvSpPr>
          <p:nvPr/>
        </p:nvSpPr>
        <p:spPr bwMode="auto">
          <a:xfrm>
            <a:off x="3276609" y="1676401"/>
            <a:ext cx="785471"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har char="•"/>
              <a:defRPr sz="3200">
                <a:solidFill>
                  <a:schemeClr val="tx1"/>
                </a:solidFill>
                <a:latin typeface="Times New Roman" panose="02020603050405020304" pitchFamily="18" charset="0"/>
              </a:defRPr>
            </a:lvl1pPr>
            <a:lvl2pPr marL="742950" indent="-285750" defTabSz="2197100">
              <a:spcBef>
                <a:spcPct val="20000"/>
              </a:spcBef>
              <a:buChar char="–"/>
              <a:defRPr sz="2800">
                <a:solidFill>
                  <a:schemeClr val="tx1"/>
                </a:solidFill>
                <a:latin typeface="Times New Roman" panose="02020603050405020304" pitchFamily="18" charset="0"/>
              </a:defRPr>
            </a:lvl2pPr>
            <a:lvl3pPr marL="1143000" indent="-228600" defTabSz="2197100">
              <a:spcBef>
                <a:spcPct val="20000"/>
              </a:spcBef>
              <a:buChar char="•"/>
              <a:defRPr sz="2400">
                <a:solidFill>
                  <a:schemeClr val="tx1"/>
                </a:solidFill>
                <a:latin typeface="Times New Roman" panose="02020603050405020304" pitchFamily="18" charset="0"/>
              </a:defRPr>
            </a:lvl3pPr>
            <a:lvl4pPr marL="1600200" indent="-228600" defTabSz="2197100">
              <a:spcBef>
                <a:spcPct val="20000"/>
              </a:spcBef>
              <a:buChar char="–"/>
              <a:defRPr sz="2000">
                <a:solidFill>
                  <a:schemeClr val="tx1"/>
                </a:solidFill>
                <a:latin typeface="Times New Roman" panose="02020603050405020304" pitchFamily="18" charset="0"/>
              </a:defRPr>
            </a:lvl4pPr>
            <a:lvl5pPr marL="2057400" indent="-228600" defTabSz="2197100">
              <a:spcBef>
                <a:spcPct val="20000"/>
              </a:spcBef>
              <a:buChar char="»"/>
              <a:defRPr sz="2000">
                <a:solidFill>
                  <a:schemeClr val="tx1"/>
                </a:solidFill>
                <a:latin typeface="Times New Roman" panose="02020603050405020304" pitchFamily="18" charset="0"/>
              </a:defRPr>
            </a:lvl5pPr>
            <a:lvl6pPr marL="25146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900" b="1">
                <a:solidFill>
                  <a:srgbClr val="000000"/>
                </a:solidFill>
                <a:latin typeface="Arial" panose="020B0604020202020204" pitchFamily="34" charset="0"/>
              </a:rPr>
              <a:t>Prezzo</a:t>
            </a:r>
          </a:p>
        </p:txBody>
      </p:sp>
      <p:sp>
        <p:nvSpPr>
          <p:cNvPr id="180240" name="Rectangle 16"/>
          <p:cNvSpPr>
            <a:spLocks noChangeArrowheads="1"/>
          </p:cNvSpPr>
          <p:nvPr/>
        </p:nvSpPr>
        <p:spPr bwMode="auto">
          <a:xfrm>
            <a:off x="3662363" y="6099177"/>
            <a:ext cx="136256"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har char="•"/>
              <a:defRPr sz="3200">
                <a:solidFill>
                  <a:schemeClr val="tx1"/>
                </a:solidFill>
                <a:latin typeface="Times New Roman" panose="02020603050405020304" pitchFamily="18" charset="0"/>
              </a:defRPr>
            </a:lvl1pPr>
            <a:lvl2pPr marL="742950" indent="-285750" defTabSz="2197100">
              <a:spcBef>
                <a:spcPct val="20000"/>
              </a:spcBef>
              <a:buChar char="–"/>
              <a:defRPr sz="2800">
                <a:solidFill>
                  <a:schemeClr val="tx1"/>
                </a:solidFill>
                <a:latin typeface="Times New Roman" panose="02020603050405020304" pitchFamily="18" charset="0"/>
              </a:defRPr>
            </a:lvl2pPr>
            <a:lvl3pPr marL="1143000" indent="-228600" defTabSz="2197100">
              <a:spcBef>
                <a:spcPct val="20000"/>
              </a:spcBef>
              <a:buChar char="•"/>
              <a:defRPr sz="2400">
                <a:solidFill>
                  <a:schemeClr val="tx1"/>
                </a:solidFill>
                <a:latin typeface="Times New Roman" panose="02020603050405020304" pitchFamily="18" charset="0"/>
              </a:defRPr>
            </a:lvl3pPr>
            <a:lvl4pPr marL="1600200" indent="-228600" defTabSz="2197100">
              <a:spcBef>
                <a:spcPct val="20000"/>
              </a:spcBef>
              <a:buChar char="–"/>
              <a:defRPr sz="2000">
                <a:solidFill>
                  <a:schemeClr val="tx1"/>
                </a:solidFill>
                <a:latin typeface="Times New Roman" panose="02020603050405020304" pitchFamily="18" charset="0"/>
              </a:defRPr>
            </a:lvl4pPr>
            <a:lvl5pPr marL="2057400" indent="-228600" defTabSz="2197100">
              <a:spcBef>
                <a:spcPct val="20000"/>
              </a:spcBef>
              <a:buChar char="»"/>
              <a:defRPr sz="2000">
                <a:solidFill>
                  <a:schemeClr val="tx1"/>
                </a:solidFill>
                <a:latin typeface="Times New Roman" panose="02020603050405020304" pitchFamily="18" charset="0"/>
              </a:defRPr>
            </a:lvl5pPr>
            <a:lvl6pPr marL="25146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900" b="1">
                <a:solidFill>
                  <a:srgbClr val="000000"/>
                </a:solidFill>
                <a:latin typeface="Arial" panose="020B0604020202020204" pitchFamily="34" charset="0"/>
              </a:rPr>
              <a:t>0</a:t>
            </a:r>
          </a:p>
        </p:txBody>
      </p:sp>
      <p:sp>
        <p:nvSpPr>
          <p:cNvPr id="180241" name="Rectangle 17"/>
          <p:cNvSpPr>
            <a:spLocks noChangeArrowheads="1"/>
          </p:cNvSpPr>
          <p:nvPr/>
        </p:nvSpPr>
        <p:spPr bwMode="auto">
          <a:xfrm>
            <a:off x="8431213" y="6099177"/>
            <a:ext cx="990656"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har char="•"/>
              <a:defRPr sz="3200">
                <a:solidFill>
                  <a:schemeClr val="tx1"/>
                </a:solidFill>
                <a:latin typeface="Times New Roman" panose="02020603050405020304" pitchFamily="18" charset="0"/>
              </a:defRPr>
            </a:lvl1pPr>
            <a:lvl2pPr marL="742950" indent="-285750" defTabSz="2197100">
              <a:spcBef>
                <a:spcPct val="20000"/>
              </a:spcBef>
              <a:buChar char="–"/>
              <a:defRPr sz="2800">
                <a:solidFill>
                  <a:schemeClr val="tx1"/>
                </a:solidFill>
                <a:latin typeface="Times New Roman" panose="02020603050405020304" pitchFamily="18" charset="0"/>
              </a:defRPr>
            </a:lvl2pPr>
            <a:lvl3pPr marL="1143000" indent="-228600" defTabSz="2197100">
              <a:spcBef>
                <a:spcPct val="20000"/>
              </a:spcBef>
              <a:buChar char="•"/>
              <a:defRPr sz="2400">
                <a:solidFill>
                  <a:schemeClr val="tx1"/>
                </a:solidFill>
                <a:latin typeface="Times New Roman" panose="02020603050405020304" pitchFamily="18" charset="0"/>
              </a:defRPr>
            </a:lvl3pPr>
            <a:lvl4pPr marL="1600200" indent="-228600" defTabSz="2197100">
              <a:spcBef>
                <a:spcPct val="20000"/>
              </a:spcBef>
              <a:buChar char="–"/>
              <a:defRPr sz="2000">
                <a:solidFill>
                  <a:schemeClr val="tx1"/>
                </a:solidFill>
                <a:latin typeface="Times New Roman" panose="02020603050405020304" pitchFamily="18" charset="0"/>
              </a:defRPr>
            </a:lvl4pPr>
            <a:lvl5pPr marL="2057400" indent="-228600" defTabSz="2197100">
              <a:spcBef>
                <a:spcPct val="20000"/>
              </a:spcBef>
              <a:buChar char="»"/>
              <a:defRPr sz="2000">
                <a:solidFill>
                  <a:schemeClr val="tx1"/>
                </a:solidFill>
                <a:latin typeface="Times New Roman" panose="02020603050405020304" pitchFamily="18" charset="0"/>
              </a:defRPr>
            </a:lvl5pPr>
            <a:lvl6pPr marL="25146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900" b="1">
                <a:solidFill>
                  <a:srgbClr val="000000"/>
                </a:solidFill>
                <a:latin typeface="Arial" panose="020B0604020202020204" pitchFamily="34" charset="0"/>
              </a:rPr>
              <a:t>Quantità</a:t>
            </a:r>
          </a:p>
        </p:txBody>
      </p:sp>
      <p:sp>
        <p:nvSpPr>
          <p:cNvPr id="180242" name="Rectangle 18"/>
          <p:cNvSpPr>
            <a:spLocks noChangeArrowheads="1"/>
          </p:cNvSpPr>
          <p:nvPr/>
        </p:nvSpPr>
        <p:spPr bwMode="auto">
          <a:xfrm>
            <a:off x="6781800" y="6096001"/>
            <a:ext cx="424796"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har char="•"/>
              <a:defRPr sz="3200">
                <a:solidFill>
                  <a:schemeClr val="tx1"/>
                </a:solidFill>
                <a:latin typeface="Times New Roman" panose="02020603050405020304" pitchFamily="18" charset="0"/>
              </a:defRPr>
            </a:lvl1pPr>
            <a:lvl2pPr marL="742950" indent="-285750" defTabSz="2197100">
              <a:spcBef>
                <a:spcPct val="20000"/>
              </a:spcBef>
              <a:buChar char="–"/>
              <a:defRPr sz="2800">
                <a:solidFill>
                  <a:schemeClr val="tx1"/>
                </a:solidFill>
                <a:latin typeface="Times New Roman" panose="02020603050405020304" pitchFamily="18" charset="0"/>
              </a:defRPr>
            </a:lvl2pPr>
            <a:lvl3pPr marL="1143000" indent="-228600" defTabSz="2197100">
              <a:spcBef>
                <a:spcPct val="20000"/>
              </a:spcBef>
              <a:buChar char="•"/>
              <a:defRPr sz="2400">
                <a:solidFill>
                  <a:schemeClr val="tx1"/>
                </a:solidFill>
                <a:latin typeface="Times New Roman" panose="02020603050405020304" pitchFamily="18" charset="0"/>
              </a:defRPr>
            </a:lvl3pPr>
            <a:lvl4pPr marL="1600200" indent="-228600" defTabSz="2197100">
              <a:spcBef>
                <a:spcPct val="20000"/>
              </a:spcBef>
              <a:buChar char="–"/>
              <a:defRPr sz="2000">
                <a:solidFill>
                  <a:schemeClr val="tx1"/>
                </a:solidFill>
                <a:latin typeface="Times New Roman" panose="02020603050405020304" pitchFamily="18" charset="0"/>
              </a:defRPr>
            </a:lvl4pPr>
            <a:lvl5pPr marL="2057400" indent="-228600" defTabSz="2197100">
              <a:spcBef>
                <a:spcPct val="20000"/>
              </a:spcBef>
              <a:buChar char="»"/>
              <a:defRPr sz="2000">
                <a:solidFill>
                  <a:schemeClr val="tx1"/>
                </a:solidFill>
                <a:latin typeface="Times New Roman" panose="02020603050405020304" pitchFamily="18" charset="0"/>
              </a:defRPr>
            </a:lvl5pPr>
            <a:lvl6pPr marL="25146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900" b="1">
                <a:solidFill>
                  <a:srgbClr val="000000"/>
                </a:solidFill>
                <a:latin typeface="Arial" panose="020B0604020202020204" pitchFamily="34" charset="0"/>
              </a:rPr>
              <a:t>Q</a:t>
            </a:r>
            <a:r>
              <a:rPr lang="it-IT" altLang="en-US" sz="1500" b="1">
                <a:solidFill>
                  <a:srgbClr val="000000"/>
                </a:solidFill>
                <a:latin typeface="Arial" panose="020B0604020202020204" pitchFamily="34" charset="0"/>
              </a:rPr>
              <a:t>eff</a:t>
            </a:r>
          </a:p>
        </p:txBody>
      </p:sp>
      <p:grpSp>
        <p:nvGrpSpPr>
          <p:cNvPr id="180243" name="Group 19"/>
          <p:cNvGrpSpPr>
            <a:grpSpLocks/>
          </p:cNvGrpSpPr>
          <p:nvPr/>
        </p:nvGrpSpPr>
        <p:grpSpPr bwMode="auto">
          <a:xfrm>
            <a:off x="3505207" y="3505209"/>
            <a:ext cx="563563" cy="552452"/>
            <a:chOff x="713" y="2172"/>
            <a:chExt cx="355" cy="348"/>
          </a:xfrm>
        </p:grpSpPr>
        <p:sp>
          <p:nvSpPr>
            <p:cNvPr id="180259" name="Rectangle 20"/>
            <p:cNvSpPr>
              <a:spLocks noChangeArrowheads="1"/>
            </p:cNvSpPr>
            <p:nvPr/>
          </p:nvSpPr>
          <p:spPr bwMode="auto">
            <a:xfrm>
              <a:off x="713" y="2172"/>
              <a:ext cx="0" cy="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har char="•"/>
                <a:defRPr sz="3200">
                  <a:solidFill>
                    <a:schemeClr val="tx1"/>
                  </a:solidFill>
                  <a:latin typeface="Times New Roman" panose="02020603050405020304" pitchFamily="18" charset="0"/>
                </a:defRPr>
              </a:lvl1pPr>
              <a:lvl2pPr marL="742950" indent="-285750" defTabSz="2197100">
                <a:spcBef>
                  <a:spcPct val="20000"/>
                </a:spcBef>
                <a:buChar char="–"/>
                <a:defRPr sz="2800">
                  <a:solidFill>
                    <a:schemeClr val="tx1"/>
                  </a:solidFill>
                  <a:latin typeface="Times New Roman" panose="02020603050405020304" pitchFamily="18" charset="0"/>
                </a:defRPr>
              </a:lvl2pPr>
              <a:lvl3pPr marL="1143000" indent="-228600" defTabSz="2197100">
                <a:spcBef>
                  <a:spcPct val="20000"/>
                </a:spcBef>
                <a:buChar char="•"/>
                <a:defRPr sz="2400">
                  <a:solidFill>
                    <a:schemeClr val="tx1"/>
                  </a:solidFill>
                  <a:latin typeface="Times New Roman" panose="02020603050405020304" pitchFamily="18" charset="0"/>
                </a:defRPr>
              </a:lvl3pPr>
              <a:lvl4pPr marL="1600200" indent="-228600" defTabSz="2197100">
                <a:spcBef>
                  <a:spcPct val="20000"/>
                </a:spcBef>
                <a:buChar char="–"/>
                <a:defRPr sz="2000">
                  <a:solidFill>
                    <a:schemeClr val="tx1"/>
                  </a:solidFill>
                  <a:latin typeface="Times New Roman" panose="02020603050405020304" pitchFamily="18" charset="0"/>
                </a:defRPr>
              </a:lvl4pPr>
              <a:lvl5pPr marL="2057400" indent="-228600" defTabSz="2197100">
                <a:spcBef>
                  <a:spcPct val="20000"/>
                </a:spcBef>
                <a:buChar char="»"/>
                <a:defRPr sz="2000">
                  <a:solidFill>
                    <a:schemeClr val="tx1"/>
                  </a:solidFill>
                  <a:latin typeface="Times New Roman" panose="02020603050405020304" pitchFamily="18" charset="0"/>
                </a:defRPr>
              </a:lvl5pPr>
              <a:lvl6pPr marL="25146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1500" b="1">
                <a:solidFill>
                  <a:srgbClr val="000000"/>
                </a:solidFill>
                <a:latin typeface="Arial" panose="020B0604020202020204" pitchFamily="34" charset="0"/>
              </a:endParaRPr>
            </a:p>
          </p:txBody>
        </p:sp>
        <p:sp>
          <p:nvSpPr>
            <p:cNvPr id="180260" name="Rectangle 21"/>
            <p:cNvSpPr>
              <a:spLocks noChangeArrowheads="1"/>
            </p:cNvSpPr>
            <p:nvPr/>
          </p:nvSpPr>
          <p:spPr bwMode="auto">
            <a:xfrm>
              <a:off x="1068" y="2336"/>
              <a:ext cx="0" cy="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har char="•"/>
                <a:defRPr sz="3200">
                  <a:solidFill>
                    <a:schemeClr val="tx1"/>
                  </a:solidFill>
                  <a:latin typeface="Times New Roman" panose="02020603050405020304" pitchFamily="18" charset="0"/>
                </a:defRPr>
              </a:lvl1pPr>
              <a:lvl2pPr marL="742950" indent="-285750" defTabSz="2197100">
                <a:spcBef>
                  <a:spcPct val="20000"/>
                </a:spcBef>
                <a:buChar char="–"/>
                <a:defRPr sz="2800">
                  <a:solidFill>
                    <a:schemeClr val="tx1"/>
                  </a:solidFill>
                  <a:latin typeface="Times New Roman" panose="02020603050405020304" pitchFamily="18" charset="0"/>
                </a:defRPr>
              </a:lvl2pPr>
              <a:lvl3pPr marL="1143000" indent="-228600" defTabSz="2197100">
                <a:spcBef>
                  <a:spcPct val="20000"/>
                </a:spcBef>
                <a:buChar char="•"/>
                <a:defRPr sz="2400">
                  <a:solidFill>
                    <a:schemeClr val="tx1"/>
                  </a:solidFill>
                  <a:latin typeface="Times New Roman" panose="02020603050405020304" pitchFamily="18" charset="0"/>
                </a:defRPr>
              </a:lvl3pPr>
              <a:lvl4pPr marL="1600200" indent="-228600" defTabSz="2197100">
                <a:spcBef>
                  <a:spcPct val="20000"/>
                </a:spcBef>
                <a:buChar char="–"/>
                <a:defRPr sz="2000">
                  <a:solidFill>
                    <a:schemeClr val="tx1"/>
                  </a:solidFill>
                  <a:latin typeface="Times New Roman" panose="02020603050405020304" pitchFamily="18" charset="0"/>
                </a:defRPr>
              </a:lvl4pPr>
              <a:lvl5pPr marL="2057400" indent="-228600" defTabSz="2197100">
                <a:spcBef>
                  <a:spcPct val="20000"/>
                </a:spcBef>
                <a:buChar char="»"/>
                <a:defRPr sz="2000">
                  <a:solidFill>
                    <a:schemeClr val="tx1"/>
                  </a:solidFill>
                  <a:latin typeface="Times New Roman" panose="02020603050405020304" pitchFamily="18" charset="0"/>
                </a:defRPr>
              </a:lvl5pPr>
              <a:lvl6pPr marL="25146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1900" b="1">
                <a:solidFill>
                  <a:srgbClr val="000000"/>
                </a:solidFill>
                <a:latin typeface="Arial" panose="020B0604020202020204" pitchFamily="34" charset="0"/>
              </a:endParaRPr>
            </a:p>
          </p:txBody>
        </p:sp>
      </p:grpSp>
      <p:sp>
        <p:nvSpPr>
          <p:cNvPr id="180244" name="Rectangle 22"/>
          <p:cNvSpPr>
            <a:spLocks noChangeArrowheads="1"/>
          </p:cNvSpPr>
          <p:nvPr/>
        </p:nvSpPr>
        <p:spPr bwMode="auto">
          <a:xfrm>
            <a:off x="8214698" y="5237168"/>
            <a:ext cx="1769715"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har char="•"/>
              <a:defRPr sz="3200">
                <a:solidFill>
                  <a:schemeClr val="tx1"/>
                </a:solidFill>
                <a:latin typeface="Times New Roman" panose="02020603050405020304" pitchFamily="18" charset="0"/>
              </a:defRPr>
            </a:lvl1pPr>
            <a:lvl2pPr marL="742950" indent="-285750" defTabSz="2197100">
              <a:spcBef>
                <a:spcPct val="20000"/>
              </a:spcBef>
              <a:buChar char="–"/>
              <a:defRPr sz="2800">
                <a:solidFill>
                  <a:schemeClr val="tx1"/>
                </a:solidFill>
                <a:latin typeface="Times New Roman" panose="02020603050405020304" pitchFamily="18" charset="0"/>
              </a:defRPr>
            </a:lvl2pPr>
            <a:lvl3pPr marL="1143000" indent="-228600" defTabSz="2197100">
              <a:spcBef>
                <a:spcPct val="20000"/>
              </a:spcBef>
              <a:buChar char="•"/>
              <a:defRPr sz="2400">
                <a:solidFill>
                  <a:schemeClr val="tx1"/>
                </a:solidFill>
                <a:latin typeface="Times New Roman" panose="02020603050405020304" pitchFamily="18" charset="0"/>
              </a:defRPr>
            </a:lvl3pPr>
            <a:lvl4pPr marL="1600200" indent="-228600" defTabSz="2197100">
              <a:spcBef>
                <a:spcPct val="20000"/>
              </a:spcBef>
              <a:buChar char="–"/>
              <a:defRPr sz="2000">
                <a:solidFill>
                  <a:schemeClr val="tx1"/>
                </a:solidFill>
                <a:latin typeface="Times New Roman" panose="02020603050405020304" pitchFamily="18" charset="0"/>
              </a:defRPr>
            </a:lvl4pPr>
            <a:lvl5pPr marL="2057400" indent="-228600" defTabSz="2197100">
              <a:spcBef>
                <a:spcPct val="20000"/>
              </a:spcBef>
              <a:buChar char="»"/>
              <a:defRPr sz="2000">
                <a:solidFill>
                  <a:schemeClr val="tx1"/>
                </a:solidFill>
                <a:latin typeface="Times New Roman" panose="02020603050405020304" pitchFamily="18" charset="0"/>
              </a:defRPr>
            </a:lvl5pPr>
            <a:lvl6pPr marL="25146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spcBef>
                <a:spcPct val="0"/>
              </a:spcBef>
              <a:spcAft>
                <a:spcPct val="0"/>
              </a:spcAft>
              <a:buFontTx/>
              <a:buNone/>
            </a:pPr>
            <a:r>
              <a:rPr lang="it-IT" altLang="en-US" sz="1900" b="1">
                <a:solidFill>
                  <a:srgbClr val="000000"/>
                </a:solidFill>
                <a:latin typeface="Arial" panose="020B0604020202020204" pitchFamily="34" charset="0"/>
              </a:rPr>
              <a:t>Domanda </a:t>
            </a:r>
            <a:r>
              <a:rPr lang="it-IT" altLang="en-US" sz="1900" b="1">
                <a:solidFill>
                  <a:srgbClr val="FF0000"/>
                </a:solidFill>
                <a:latin typeface="Arial" panose="020B0604020202020204" pitchFamily="34" charset="0"/>
              </a:rPr>
              <a:t>= RM</a:t>
            </a:r>
          </a:p>
          <a:p>
            <a:pPr algn="ctr" eaLnBrk="0" fontAlgn="base" hangingPunct="0">
              <a:spcBef>
                <a:spcPct val="0"/>
              </a:spcBef>
              <a:spcAft>
                <a:spcPct val="0"/>
              </a:spcAft>
              <a:buFontTx/>
              <a:buNone/>
            </a:pPr>
            <a:r>
              <a:rPr lang="it-IT" altLang="en-US" sz="1600">
                <a:solidFill>
                  <a:srgbClr val="000000"/>
                </a:solidFill>
                <a:latin typeface="Arial" panose="020B0604020202020204" pitchFamily="34" charset="0"/>
              </a:rPr>
              <a:t>(perché in questo </a:t>
            </a:r>
          </a:p>
          <a:p>
            <a:pPr algn="ctr" eaLnBrk="0" fontAlgn="base" hangingPunct="0">
              <a:spcBef>
                <a:spcPct val="0"/>
              </a:spcBef>
              <a:spcAft>
                <a:spcPct val="0"/>
              </a:spcAft>
              <a:buFontTx/>
              <a:buNone/>
            </a:pPr>
            <a:r>
              <a:rPr lang="it-IT" altLang="en-US" sz="1600">
                <a:solidFill>
                  <a:srgbClr val="000000"/>
                </a:solidFill>
                <a:latin typeface="Arial" panose="020B0604020202020204" pitchFamily="34" charset="0"/>
              </a:rPr>
              <a:t>caso RM = p)</a:t>
            </a:r>
          </a:p>
        </p:txBody>
      </p:sp>
      <p:sp>
        <p:nvSpPr>
          <p:cNvPr id="180245" name="Rectangle 23"/>
          <p:cNvSpPr>
            <a:spLocks noChangeArrowheads="1"/>
          </p:cNvSpPr>
          <p:nvPr/>
        </p:nvSpPr>
        <p:spPr bwMode="auto">
          <a:xfrm>
            <a:off x="8610600" y="4267201"/>
            <a:ext cx="379912"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har char="•"/>
              <a:defRPr sz="3200">
                <a:solidFill>
                  <a:schemeClr val="tx1"/>
                </a:solidFill>
                <a:latin typeface="Times New Roman" panose="02020603050405020304" pitchFamily="18" charset="0"/>
              </a:defRPr>
            </a:lvl1pPr>
            <a:lvl2pPr marL="742950" indent="-285750" defTabSz="2197100">
              <a:spcBef>
                <a:spcPct val="20000"/>
              </a:spcBef>
              <a:buChar char="–"/>
              <a:defRPr sz="2800">
                <a:solidFill>
                  <a:schemeClr val="tx1"/>
                </a:solidFill>
                <a:latin typeface="Times New Roman" panose="02020603050405020304" pitchFamily="18" charset="0"/>
              </a:defRPr>
            </a:lvl2pPr>
            <a:lvl3pPr marL="1143000" indent="-228600" defTabSz="2197100">
              <a:spcBef>
                <a:spcPct val="20000"/>
              </a:spcBef>
              <a:buChar char="•"/>
              <a:defRPr sz="2400">
                <a:solidFill>
                  <a:schemeClr val="tx1"/>
                </a:solidFill>
                <a:latin typeface="Times New Roman" panose="02020603050405020304" pitchFamily="18" charset="0"/>
              </a:defRPr>
            </a:lvl3pPr>
            <a:lvl4pPr marL="1600200" indent="-228600" defTabSz="2197100">
              <a:spcBef>
                <a:spcPct val="20000"/>
              </a:spcBef>
              <a:buChar char="–"/>
              <a:defRPr sz="2000">
                <a:solidFill>
                  <a:schemeClr val="tx1"/>
                </a:solidFill>
                <a:latin typeface="Times New Roman" panose="02020603050405020304" pitchFamily="18" charset="0"/>
              </a:defRPr>
            </a:lvl4pPr>
            <a:lvl5pPr marL="2057400" indent="-228600" defTabSz="2197100">
              <a:spcBef>
                <a:spcPct val="20000"/>
              </a:spcBef>
              <a:buChar char="»"/>
              <a:defRPr sz="2000">
                <a:solidFill>
                  <a:schemeClr val="tx1"/>
                </a:solidFill>
                <a:latin typeface="Times New Roman" panose="02020603050405020304" pitchFamily="18" charset="0"/>
              </a:defRPr>
            </a:lvl5pPr>
            <a:lvl6pPr marL="25146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900" b="1">
                <a:solidFill>
                  <a:srgbClr val="000000"/>
                </a:solidFill>
                <a:latin typeface="Arial" panose="020B0604020202020204" pitchFamily="34" charset="0"/>
              </a:rPr>
              <a:t>CM</a:t>
            </a:r>
          </a:p>
        </p:txBody>
      </p:sp>
      <p:grpSp>
        <p:nvGrpSpPr>
          <p:cNvPr id="180246" name="Group 24"/>
          <p:cNvGrpSpPr>
            <a:grpSpLocks/>
          </p:cNvGrpSpPr>
          <p:nvPr/>
        </p:nvGrpSpPr>
        <p:grpSpPr bwMode="auto">
          <a:xfrm>
            <a:off x="5715002" y="5334018"/>
            <a:ext cx="38100" cy="523876"/>
            <a:chOff x="2727" y="3408"/>
            <a:chExt cx="24" cy="330"/>
          </a:xfrm>
        </p:grpSpPr>
        <p:sp>
          <p:nvSpPr>
            <p:cNvPr id="180257" name="Rectangle 25"/>
            <p:cNvSpPr>
              <a:spLocks noChangeArrowheads="1"/>
            </p:cNvSpPr>
            <p:nvPr/>
          </p:nvSpPr>
          <p:spPr bwMode="auto">
            <a:xfrm>
              <a:off x="2727" y="3408"/>
              <a:ext cx="0" cy="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har char="•"/>
                <a:defRPr sz="3200">
                  <a:solidFill>
                    <a:schemeClr val="tx1"/>
                  </a:solidFill>
                  <a:latin typeface="Times New Roman" panose="02020603050405020304" pitchFamily="18" charset="0"/>
                </a:defRPr>
              </a:lvl1pPr>
              <a:lvl2pPr marL="742950" indent="-285750" defTabSz="2197100">
                <a:spcBef>
                  <a:spcPct val="20000"/>
                </a:spcBef>
                <a:buChar char="–"/>
                <a:defRPr sz="2800">
                  <a:solidFill>
                    <a:schemeClr val="tx1"/>
                  </a:solidFill>
                  <a:latin typeface="Times New Roman" panose="02020603050405020304" pitchFamily="18" charset="0"/>
                </a:defRPr>
              </a:lvl2pPr>
              <a:lvl3pPr marL="1143000" indent="-228600" defTabSz="2197100">
                <a:spcBef>
                  <a:spcPct val="20000"/>
                </a:spcBef>
                <a:buChar char="•"/>
                <a:defRPr sz="2400">
                  <a:solidFill>
                    <a:schemeClr val="tx1"/>
                  </a:solidFill>
                  <a:latin typeface="Times New Roman" panose="02020603050405020304" pitchFamily="18" charset="0"/>
                </a:defRPr>
              </a:lvl3pPr>
              <a:lvl4pPr marL="1600200" indent="-228600" defTabSz="2197100">
                <a:spcBef>
                  <a:spcPct val="20000"/>
                </a:spcBef>
                <a:buChar char="–"/>
                <a:defRPr sz="2000">
                  <a:solidFill>
                    <a:schemeClr val="tx1"/>
                  </a:solidFill>
                  <a:latin typeface="Times New Roman" panose="02020603050405020304" pitchFamily="18" charset="0"/>
                </a:defRPr>
              </a:lvl4pPr>
              <a:lvl5pPr marL="2057400" indent="-228600" defTabSz="2197100">
                <a:spcBef>
                  <a:spcPct val="20000"/>
                </a:spcBef>
                <a:buChar char="»"/>
                <a:defRPr sz="2000">
                  <a:solidFill>
                    <a:schemeClr val="tx1"/>
                  </a:solidFill>
                  <a:latin typeface="Times New Roman" panose="02020603050405020304" pitchFamily="18" charset="0"/>
                </a:defRPr>
              </a:lvl5pPr>
              <a:lvl6pPr marL="25146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1900" b="1">
                <a:solidFill>
                  <a:srgbClr val="000000"/>
                </a:solidFill>
                <a:latin typeface="Arial" panose="020B0604020202020204" pitchFamily="34" charset="0"/>
              </a:endParaRPr>
            </a:p>
          </p:txBody>
        </p:sp>
        <p:sp>
          <p:nvSpPr>
            <p:cNvPr id="180258" name="Rectangle 26"/>
            <p:cNvSpPr>
              <a:spLocks noChangeArrowheads="1"/>
            </p:cNvSpPr>
            <p:nvPr/>
          </p:nvSpPr>
          <p:spPr bwMode="auto">
            <a:xfrm>
              <a:off x="2751" y="3554"/>
              <a:ext cx="0" cy="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har char="•"/>
                <a:defRPr sz="3200">
                  <a:solidFill>
                    <a:schemeClr val="tx1"/>
                  </a:solidFill>
                  <a:latin typeface="Times New Roman" panose="02020603050405020304" pitchFamily="18" charset="0"/>
                </a:defRPr>
              </a:lvl1pPr>
              <a:lvl2pPr marL="742950" indent="-285750" defTabSz="2197100">
                <a:spcBef>
                  <a:spcPct val="20000"/>
                </a:spcBef>
                <a:buChar char="–"/>
                <a:defRPr sz="2800">
                  <a:solidFill>
                    <a:schemeClr val="tx1"/>
                  </a:solidFill>
                  <a:latin typeface="Times New Roman" panose="02020603050405020304" pitchFamily="18" charset="0"/>
                </a:defRPr>
              </a:lvl2pPr>
              <a:lvl3pPr marL="1143000" indent="-228600" defTabSz="2197100">
                <a:spcBef>
                  <a:spcPct val="20000"/>
                </a:spcBef>
                <a:buChar char="•"/>
                <a:defRPr sz="2400">
                  <a:solidFill>
                    <a:schemeClr val="tx1"/>
                  </a:solidFill>
                  <a:latin typeface="Times New Roman" panose="02020603050405020304" pitchFamily="18" charset="0"/>
                </a:defRPr>
              </a:lvl3pPr>
              <a:lvl4pPr marL="1600200" indent="-228600" defTabSz="2197100">
                <a:spcBef>
                  <a:spcPct val="20000"/>
                </a:spcBef>
                <a:buChar char="–"/>
                <a:defRPr sz="2000">
                  <a:solidFill>
                    <a:schemeClr val="tx1"/>
                  </a:solidFill>
                  <a:latin typeface="Times New Roman" panose="02020603050405020304" pitchFamily="18" charset="0"/>
                </a:defRPr>
              </a:lvl4pPr>
              <a:lvl5pPr marL="2057400" indent="-228600" defTabSz="2197100">
                <a:spcBef>
                  <a:spcPct val="20000"/>
                </a:spcBef>
                <a:buChar char="»"/>
                <a:defRPr sz="2000">
                  <a:solidFill>
                    <a:schemeClr val="tx1"/>
                  </a:solidFill>
                  <a:latin typeface="Times New Roman" panose="02020603050405020304" pitchFamily="18" charset="0"/>
                </a:defRPr>
              </a:lvl5pPr>
              <a:lvl6pPr marL="25146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1900" b="1">
                <a:solidFill>
                  <a:srgbClr val="000000"/>
                </a:solidFill>
                <a:latin typeface="Arial" panose="020B0604020202020204" pitchFamily="34" charset="0"/>
              </a:endParaRPr>
            </a:p>
          </p:txBody>
        </p:sp>
      </p:grpSp>
      <p:sp>
        <p:nvSpPr>
          <p:cNvPr id="180247" name="Line 27"/>
          <p:cNvSpPr>
            <a:spLocks noChangeShapeType="1"/>
          </p:cNvSpPr>
          <p:nvPr/>
        </p:nvSpPr>
        <p:spPr bwMode="auto">
          <a:xfrm>
            <a:off x="3917956" y="4630744"/>
            <a:ext cx="4943475" cy="1587"/>
          </a:xfrm>
          <a:prstGeom prst="line">
            <a:avLst/>
          </a:prstGeom>
          <a:noFill/>
          <a:ln w="2857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80248" name="Line 28"/>
          <p:cNvSpPr>
            <a:spLocks noChangeShapeType="1"/>
          </p:cNvSpPr>
          <p:nvPr/>
        </p:nvSpPr>
        <p:spPr bwMode="auto">
          <a:xfrm>
            <a:off x="3940178" y="2709870"/>
            <a:ext cx="4059239" cy="2586037"/>
          </a:xfrm>
          <a:prstGeom prst="line">
            <a:avLst/>
          </a:prstGeom>
          <a:noFill/>
          <a:ln w="28575">
            <a:solidFill>
              <a:srgbClr val="40A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80249" name="Freeform 29"/>
          <p:cNvSpPr>
            <a:spLocks/>
          </p:cNvSpPr>
          <p:nvPr/>
        </p:nvSpPr>
        <p:spPr bwMode="auto">
          <a:xfrm>
            <a:off x="3897318" y="1827220"/>
            <a:ext cx="5391151" cy="4243387"/>
          </a:xfrm>
          <a:custGeom>
            <a:avLst/>
            <a:gdLst>
              <a:gd name="T0" fmla="*/ 0 w 3396"/>
              <a:gd name="T1" fmla="*/ 0 h 2673"/>
              <a:gd name="T2" fmla="*/ 0 w 3396"/>
              <a:gd name="T3" fmla="*/ 2147483646 h 2673"/>
              <a:gd name="T4" fmla="*/ 2147483646 w 3396"/>
              <a:gd name="T5" fmla="*/ 2147483646 h 2673"/>
              <a:gd name="T6" fmla="*/ 0 60000 65536"/>
              <a:gd name="T7" fmla="*/ 0 60000 65536"/>
              <a:gd name="T8" fmla="*/ 0 60000 65536"/>
            </a:gdLst>
            <a:ahLst/>
            <a:cxnLst>
              <a:cxn ang="T6">
                <a:pos x="T0" y="T1"/>
              </a:cxn>
              <a:cxn ang="T7">
                <a:pos x="T2" y="T3"/>
              </a:cxn>
              <a:cxn ang="T8">
                <a:pos x="T4" y="T5"/>
              </a:cxn>
            </a:cxnLst>
            <a:rect l="0" t="0" r="r" b="b"/>
            <a:pathLst>
              <a:path w="3396" h="2673">
                <a:moveTo>
                  <a:pt x="0" y="0"/>
                </a:moveTo>
                <a:lnTo>
                  <a:pt x="0" y="2672"/>
                </a:lnTo>
                <a:lnTo>
                  <a:pt x="3395" y="2672"/>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80250" name="Freeform 30"/>
          <p:cNvSpPr>
            <a:spLocks/>
          </p:cNvSpPr>
          <p:nvPr/>
        </p:nvSpPr>
        <p:spPr bwMode="auto">
          <a:xfrm>
            <a:off x="6864354" y="4538672"/>
            <a:ext cx="147639" cy="149225"/>
          </a:xfrm>
          <a:custGeom>
            <a:avLst/>
            <a:gdLst>
              <a:gd name="T0" fmla="*/ 138609857 w 93"/>
              <a:gd name="T1" fmla="*/ 234375325 h 94"/>
              <a:gd name="T2" fmla="*/ 183972823 w 93"/>
              <a:gd name="T3" fmla="*/ 234375325 h 94"/>
              <a:gd name="T4" fmla="*/ 231855160 w 93"/>
              <a:gd name="T5" fmla="*/ 186491563 h 94"/>
              <a:gd name="T6" fmla="*/ 231855160 w 93"/>
              <a:gd name="T7" fmla="*/ 141128750 h 94"/>
              <a:gd name="T8" fmla="*/ 231855160 w 93"/>
              <a:gd name="T9" fmla="*/ 93246575 h 94"/>
              <a:gd name="T10" fmla="*/ 183972823 w 93"/>
              <a:gd name="T11" fmla="*/ 47883763 h 94"/>
              <a:gd name="T12" fmla="*/ 138609857 w 93"/>
              <a:gd name="T13" fmla="*/ 0 h 94"/>
              <a:gd name="T14" fmla="*/ 93246891 w 93"/>
              <a:gd name="T15" fmla="*/ 47883763 h 94"/>
              <a:gd name="T16" fmla="*/ 47883925 w 93"/>
              <a:gd name="T17" fmla="*/ 93246575 h 94"/>
              <a:gd name="T18" fmla="*/ 0 w 93"/>
              <a:gd name="T19" fmla="*/ 141128750 h 94"/>
              <a:gd name="T20" fmla="*/ 47883925 w 93"/>
              <a:gd name="T21" fmla="*/ 186491563 h 94"/>
              <a:gd name="T22" fmla="*/ 93246891 w 93"/>
              <a:gd name="T23" fmla="*/ 234375325 h 94"/>
              <a:gd name="T24" fmla="*/ 138609857 w 93"/>
              <a:gd name="T25" fmla="*/ 234375325 h 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3" h="94">
                <a:moveTo>
                  <a:pt x="55" y="93"/>
                </a:moveTo>
                <a:lnTo>
                  <a:pt x="73" y="93"/>
                </a:lnTo>
                <a:lnTo>
                  <a:pt x="92" y="74"/>
                </a:lnTo>
                <a:lnTo>
                  <a:pt x="92" y="56"/>
                </a:lnTo>
                <a:lnTo>
                  <a:pt x="92" y="37"/>
                </a:lnTo>
                <a:lnTo>
                  <a:pt x="73" y="19"/>
                </a:lnTo>
                <a:lnTo>
                  <a:pt x="55" y="0"/>
                </a:lnTo>
                <a:lnTo>
                  <a:pt x="37" y="19"/>
                </a:lnTo>
                <a:lnTo>
                  <a:pt x="19" y="37"/>
                </a:lnTo>
                <a:lnTo>
                  <a:pt x="0" y="56"/>
                </a:lnTo>
                <a:lnTo>
                  <a:pt x="19" y="74"/>
                </a:lnTo>
                <a:lnTo>
                  <a:pt x="37" y="93"/>
                </a:lnTo>
                <a:lnTo>
                  <a:pt x="55" y="9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grpSp>
        <p:nvGrpSpPr>
          <p:cNvPr id="353311" name="Group 31"/>
          <p:cNvGrpSpPr>
            <a:grpSpLocks/>
          </p:cNvGrpSpPr>
          <p:nvPr/>
        </p:nvGrpSpPr>
        <p:grpSpPr bwMode="auto">
          <a:xfrm>
            <a:off x="5232406" y="2276484"/>
            <a:ext cx="1025525" cy="809625"/>
            <a:chOff x="2032" y="1578"/>
            <a:chExt cx="646" cy="510"/>
          </a:xfrm>
        </p:grpSpPr>
        <p:sp>
          <p:nvSpPr>
            <p:cNvPr id="180255" name="Rectangle 32"/>
            <p:cNvSpPr>
              <a:spLocks noChangeArrowheads="1"/>
            </p:cNvSpPr>
            <p:nvPr/>
          </p:nvSpPr>
          <p:spPr bwMode="auto">
            <a:xfrm>
              <a:off x="2032" y="1578"/>
              <a:ext cx="16" cy="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80256" name="Rectangle 33"/>
            <p:cNvSpPr>
              <a:spLocks noChangeArrowheads="1"/>
            </p:cNvSpPr>
            <p:nvPr/>
          </p:nvSpPr>
          <p:spPr bwMode="auto">
            <a:xfrm>
              <a:off x="2132" y="1720"/>
              <a:ext cx="546"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har char="•"/>
                <a:defRPr sz="3200">
                  <a:solidFill>
                    <a:schemeClr val="tx1"/>
                  </a:solidFill>
                  <a:latin typeface="Times New Roman" panose="02020603050405020304" pitchFamily="18" charset="0"/>
                </a:defRPr>
              </a:lvl1pPr>
              <a:lvl2pPr marL="742950" indent="-285750" defTabSz="2197100">
                <a:spcBef>
                  <a:spcPct val="20000"/>
                </a:spcBef>
                <a:buChar char="–"/>
                <a:defRPr sz="2800">
                  <a:solidFill>
                    <a:schemeClr val="tx1"/>
                  </a:solidFill>
                  <a:latin typeface="Times New Roman" panose="02020603050405020304" pitchFamily="18" charset="0"/>
                </a:defRPr>
              </a:lvl2pPr>
              <a:lvl3pPr marL="1143000" indent="-228600" defTabSz="2197100">
                <a:spcBef>
                  <a:spcPct val="20000"/>
                </a:spcBef>
                <a:buChar char="•"/>
                <a:defRPr sz="2400">
                  <a:solidFill>
                    <a:schemeClr val="tx1"/>
                  </a:solidFill>
                  <a:latin typeface="Times New Roman" panose="02020603050405020304" pitchFamily="18" charset="0"/>
                </a:defRPr>
              </a:lvl3pPr>
              <a:lvl4pPr marL="1600200" indent="-228600" defTabSz="2197100">
                <a:spcBef>
                  <a:spcPct val="20000"/>
                </a:spcBef>
                <a:buChar char="–"/>
                <a:defRPr sz="2000">
                  <a:solidFill>
                    <a:schemeClr val="tx1"/>
                  </a:solidFill>
                  <a:latin typeface="Times New Roman" panose="02020603050405020304" pitchFamily="18" charset="0"/>
                </a:defRPr>
              </a:lvl4pPr>
              <a:lvl5pPr marL="2057400" indent="-228600" defTabSz="2197100">
                <a:spcBef>
                  <a:spcPct val="20000"/>
                </a:spcBef>
                <a:buChar char="»"/>
                <a:defRPr sz="2000">
                  <a:solidFill>
                    <a:schemeClr val="tx1"/>
                  </a:solidFill>
                  <a:latin typeface="Times New Roman" panose="02020603050405020304" pitchFamily="18" charset="0"/>
                </a:defRPr>
              </a:lvl5pPr>
              <a:lvl6pPr marL="25146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21971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spcBef>
                  <a:spcPct val="0"/>
                </a:spcBef>
                <a:spcAft>
                  <a:spcPct val="0"/>
                </a:spcAft>
                <a:buFontTx/>
                <a:buNone/>
              </a:pPr>
              <a:r>
                <a:rPr lang="it-IT" altLang="en-US" sz="1900" b="1">
                  <a:solidFill>
                    <a:srgbClr val="000000"/>
                  </a:solidFill>
                  <a:latin typeface="Arial" panose="020B0604020202020204" pitchFamily="34" charset="0"/>
                </a:rPr>
                <a:t>Profitto</a:t>
              </a:r>
            </a:p>
            <a:p>
              <a:pPr algn="ctr" eaLnBrk="0" fontAlgn="base" hangingPunct="0">
                <a:spcBef>
                  <a:spcPct val="0"/>
                </a:spcBef>
                <a:spcAft>
                  <a:spcPct val="0"/>
                </a:spcAft>
                <a:buFontTx/>
                <a:buNone/>
              </a:pPr>
              <a:r>
                <a:rPr lang="it-IT" altLang="en-US" sz="1900" b="1">
                  <a:solidFill>
                    <a:srgbClr val="000000"/>
                  </a:solidFill>
                  <a:latin typeface="Arial" panose="020B0604020202020204" pitchFamily="34" charset="0"/>
                </a:rPr>
                <a:t>(= PS)</a:t>
              </a:r>
            </a:p>
          </p:txBody>
        </p:sp>
      </p:grpSp>
      <p:sp>
        <p:nvSpPr>
          <p:cNvPr id="353314" name="Line 34"/>
          <p:cNvSpPr>
            <a:spLocks noChangeShapeType="1"/>
          </p:cNvSpPr>
          <p:nvPr/>
        </p:nvSpPr>
        <p:spPr bwMode="auto">
          <a:xfrm flipV="1">
            <a:off x="5303839" y="3141663"/>
            <a:ext cx="381000" cy="914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80253" name="Line 35"/>
          <p:cNvSpPr>
            <a:spLocks noChangeShapeType="1"/>
          </p:cNvSpPr>
          <p:nvPr/>
        </p:nvSpPr>
        <p:spPr bwMode="auto">
          <a:xfrm>
            <a:off x="6934200" y="4643442"/>
            <a:ext cx="0" cy="1428751"/>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353316" name="Text Box 36"/>
          <p:cNvSpPr txBox="1">
            <a:spLocks noChangeArrowheads="1"/>
          </p:cNvSpPr>
          <p:nvPr/>
        </p:nvSpPr>
        <p:spPr bwMode="auto">
          <a:xfrm>
            <a:off x="6456365" y="1700213"/>
            <a:ext cx="4032251" cy="1938992"/>
          </a:xfrm>
          <a:prstGeom prst="rect">
            <a:avLst/>
          </a:prstGeom>
          <a:solidFill>
            <a:srgbClr val="CCFFCC">
              <a:alpha val="50195"/>
            </a:srgb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spcBef>
                <a:spcPct val="0"/>
              </a:spcBef>
              <a:spcAft>
                <a:spcPct val="0"/>
              </a:spcAft>
              <a:buFontTx/>
              <a:buNone/>
            </a:pPr>
            <a:r>
              <a:rPr lang="it-IT" altLang="en-US" sz="2400" dirty="0">
                <a:solidFill>
                  <a:srgbClr val="000000"/>
                </a:solidFill>
              </a:rPr>
              <a:t>Se ogni consumatore paga </a:t>
            </a:r>
          </a:p>
          <a:p>
            <a:pPr algn="ctr" eaLnBrk="0" fontAlgn="base" hangingPunct="0">
              <a:spcBef>
                <a:spcPct val="0"/>
              </a:spcBef>
              <a:spcAft>
                <a:spcPct val="0"/>
              </a:spcAft>
              <a:buFontTx/>
              <a:buNone/>
            </a:pPr>
            <a:r>
              <a:rPr lang="it-IT" altLang="en-US" sz="2400" dirty="0">
                <a:solidFill>
                  <a:srgbClr val="000000"/>
                </a:solidFill>
              </a:rPr>
              <a:t>un prezzo pari alla sua disponibilità a pagare, si ha:</a:t>
            </a:r>
          </a:p>
          <a:p>
            <a:pPr algn="ctr" eaLnBrk="0" fontAlgn="base" hangingPunct="0">
              <a:spcBef>
                <a:spcPct val="0"/>
              </a:spcBef>
              <a:spcAft>
                <a:spcPct val="0"/>
              </a:spcAft>
              <a:buFontTx/>
              <a:buNone/>
            </a:pPr>
            <a:r>
              <a:rPr lang="it-IT" altLang="en-US" sz="2400" b="1" dirty="0">
                <a:solidFill>
                  <a:srgbClr val="FF0000"/>
                </a:solidFill>
              </a:rPr>
              <a:t>TS = PS , CS = 0</a:t>
            </a:r>
          </a:p>
          <a:p>
            <a:pPr algn="ctr" eaLnBrk="0" fontAlgn="base" hangingPunct="0">
              <a:spcBef>
                <a:spcPct val="0"/>
              </a:spcBef>
              <a:spcAft>
                <a:spcPct val="0"/>
              </a:spcAft>
              <a:buFontTx/>
              <a:buNone/>
            </a:pPr>
            <a:r>
              <a:rPr lang="it-IT" altLang="en-US" sz="2400" b="1" dirty="0">
                <a:solidFill>
                  <a:srgbClr val="FF0000"/>
                </a:solidFill>
              </a:rPr>
              <a:t>DWL = 0</a:t>
            </a:r>
            <a:endParaRPr lang="en-GB" altLang="en-US" sz="2400" b="1" dirty="0">
              <a:solidFill>
                <a:srgbClr val="FF0000"/>
              </a:solidFill>
            </a:endParaRPr>
          </a:p>
        </p:txBody>
      </p:sp>
    </p:spTree>
    <p:extLst>
      <p:ext uri="{BB962C8B-B14F-4D97-AF65-F5344CB8AC3E}">
        <p14:creationId xmlns:p14="http://schemas.microsoft.com/office/powerpoint/2010/main" val="366617738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33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33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533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3314" grpId="0" animBg="1"/>
      <p:bldP spid="35331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8DE926-ABB7-4486-B60A-3EF58043DBEC}"/>
              </a:ext>
            </a:extLst>
          </p:cNvPr>
          <p:cNvSpPr>
            <a:spLocks noGrp="1"/>
          </p:cNvSpPr>
          <p:nvPr>
            <p:ph type="title"/>
          </p:nvPr>
        </p:nvSpPr>
        <p:spPr>
          <a:xfrm>
            <a:off x="914400" y="2612020"/>
            <a:ext cx="10363200" cy="1143000"/>
          </a:xfrm>
        </p:spPr>
        <p:txBody>
          <a:bodyPr/>
          <a:lstStyle/>
          <a:p>
            <a:r>
              <a:rPr lang="it-IT" dirty="0"/>
              <a:t>CONCORRENZA MONOPOLISTICA</a:t>
            </a:r>
          </a:p>
        </p:txBody>
      </p:sp>
    </p:spTree>
    <p:extLst>
      <p:ext uri="{BB962C8B-B14F-4D97-AF65-F5344CB8AC3E}">
        <p14:creationId xmlns:p14="http://schemas.microsoft.com/office/powerpoint/2010/main" val="3851998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1026"/>
          <p:cNvSpPr>
            <a:spLocks noGrp="1" noChangeArrowheads="1"/>
          </p:cNvSpPr>
          <p:nvPr>
            <p:ph type="title"/>
          </p:nvPr>
        </p:nvSpPr>
        <p:spPr>
          <a:xfrm>
            <a:off x="2208212" y="168966"/>
            <a:ext cx="7772400" cy="692151"/>
          </a:xfrm>
        </p:spPr>
        <p:txBody>
          <a:bodyPr/>
          <a:lstStyle/>
          <a:p>
            <a:pPr eaLnBrk="1" hangingPunct="1"/>
            <a:r>
              <a:rPr lang="it-IT" altLang="en-US" dirty="0"/>
              <a:t>Il potere di mercato nella realtà</a:t>
            </a:r>
          </a:p>
        </p:txBody>
      </p:sp>
      <p:sp>
        <p:nvSpPr>
          <p:cNvPr id="116739" name="Rectangle 1027"/>
          <p:cNvSpPr>
            <a:spLocks noGrp="1" noChangeArrowheads="1"/>
          </p:cNvSpPr>
          <p:nvPr>
            <p:ph type="body" idx="1"/>
          </p:nvPr>
        </p:nvSpPr>
        <p:spPr>
          <a:xfrm>
            <a:off x="117820" y="950677"/>
            <a:ext cx="11953187" cy="5430247"/>
          </a:xfrm>
        </p:spPr>
        <p:txBody>
          <a:bodyPr/>
          <a:lstStyle/>
          <a:p>
            <a:pPr eaLnBrk="1" hangingPunct="1">
              <a:lnSpc>
                <a:spcPct val="75000"/>
              </a:lnSpc>
            </a:pPr>
            <a:r>
              <a:rPr lang="it-IT" altLang="en-US" sz="2600" dirty="0"/>
              <a:t>A parte i (rari) casi in cui si può parlare di monopolio puro, e posto che la PC è solo un caso ideale, la realtà è costituita da mercati in cui le imprese sono dotate, in diversa misura, di </a:t>
            </a:r>
            <a:r>
              <a:rPr lang="it-IT" altLang="en-US" sz="2600" dirty="0">
                <a:solidFill>
                  <a:srgbClr val="FF0000"/>
                </a:solidFill>
              </a:rPr>
              <a:t>potere di mercato</a:t>
            </a:r>
            <a:r>
              <a:rPr lang="it-IT" altLang="en-US" sz="2600" dirty="0"/>
              <a:t>. Quindi il mercato “fallisce” sempre!</a:t>
            </a:r>
          </a:p>
          <a:p>
            <a:pPr eaLnBrk="1" hangingPunct="1">
              <a:lnSpc>
                <a:spcPct val="75000"/>
              </a:lnSpc>
            </a:pPr>
            <a:r>
              <a:rPr lang="it-IT" altLang="en-US" sz="2600" dirty="0">
                <a:solidFill>
                  <a:srgbClr val="FF0000"/>
                </a:solidFill>
              </a:rPr>
              <a:t>“Paradosso della concorrenza”</a:t>
            </a:r>
            <a:r>
              <a:rPr lang="it-IT" altLang="en-US" sz="2600" dirty="0"/>
              <a:t>: </a:t>
            </a:r>
            <a:r>
              <a:rPr lang="it-IT" altLang="en-US" sz="2600" u="sng" dirty="0"/>
              <a:t>qualsiasi azione concorrenziale</a:t>
            </a:r>
            <a:r>
              <a:rPr lang="it-IT" altLang="en-US" sz="2600" dirty="0"/>
              <a:t> da parte di un’impresa denota il possesso di potere di mercato; al contrario, PC e monopolio sono le forme di mercato dove le azioni concorrenziali sono </a:t>
            </a:r>
            <a:r>
              <a:rPr lang="it-IT" altLang="en-US" sz="2600" u="sng" dirty="0"/>
              <a:t>escluse per definizione</a:t>
            </a:r>
            <a:r>
              <a:rPr lang="it-IT" altLang="en-US" sz="2600" dirty="0"/>
              <a:t>. </a:t>
            </a:r>
          </a:p>
          <a:p>
            <a:pPr eaLnBrk="1" hangingPunct="1">
              <a:lnSpc>
                <a:spcPct val="75000"/>
              </a:lnSpc>
            </a:pPr>
            <a:r>
              <a:rPr lang="it-IT" altLang="en-US" sz="2600" dirty="0"/>
              <a:t>L’entità del potere di mercato di un’impresa misura proprio la distanza dai due casi limite del </a:t>
            </a:r>
            <a:r>
              <a:rPr lang="it-IT" altLang="en-US" sz="2600" u="sng" dirty="0"/>
              <a:t>monopolio</a:t>
            </a:r>
            <a:r>
              <a:rPr lang="it-IT" altLang="en-US" sz="2600" dirty="0"/>
              <a:t> (potere massimo) e </a:t>
            </a:r>
            <a:r>
              <a:rPr lang="it-IT" altLang="en-US" sz="2600" u="sng" dirty="0"/>
              <a:t>PC</a:t>
            </a:r>
            <a:r>
              <a:rPr lang="it-IT" altLang="en-US" sz="2600" dirty="0"/>
              <a:t> (zero potere).</a:t>
            </a:r>
          </a:p>
          <a:p>
            <a:pPr eaLnBrk="1" hangingPunct="1">
              <a:lnSpc>
                <a:spcPct val="75000"/>
              </a:lnSpc>
            </a:pPr>
            <a:r>
              <a:rPr lang="it-IT" altLang="en-US" sz="2600" u="sng" dirty="0"/>
              <a:t>Concorrenza monopolistica</a:t>
            </a:r>
            <a:r>
              <a:rPr lang="it-IT" altLang="en-US" sz="2600" dirty="0"/>
              <a:t> ed </a:t>
            </a:r>
            <a:r>
              <a:rPr lang="it-IT" altLang="en-US" sz="2600" u="sng" dirty="0"/>
              <a:t>oligopolio</a:t>
            </a:r>
            <a:r>
              <a:rPr lang="it-IT" altLang="en-US" sz="2600" dirty="0"/>
              <a:t> sono le due forme di mercato “intermedie” tra monopolio e PC.</a:t>
            </a:r>
          </a:p>
          <a:p>
            <a:pPr eaLnBrk="1" hangingPunct="1">
              <a:lnSpc>
                <a:spcPct val="75000"/>
              </a:lnSpc>
            </a:pPr>
            <a:r>
              <a:rPr lang="it-IT" altLang="en-US" sz="2600" dirty="0"/>
              <a:t>Anch’esse in realtà sono modelli teorici: i mercati reali </a:t>
            </a:r>
            <a:r>
              <a:rPr lang="it-IT" altLang="en-US" sz="2600" u="sng" dirty="0"/>
              <a:t>non</a:t>
            </a:r>
            <a:r>
              <a:rPr lang="it-IT" altLang="en-US" sz="2600" dirty="0"/>
              <a:t> corrispondono a nessuna di queste forme di mercato “pure”, ma presentano un po’ delle caratteristiche di ciascuna. </a:t>
            </a:r>
          </a:p>
          <a:p>
            <a:pPr eaLnBrk="1" hangingPunct="1">
              <a:lnSpc>
                <a:spcPct val="75000"/>
              </a:lnSpc>
            </a:pPr>
            <a:r>
              <a:rPr lang="it-IT" altLang="en-US" sz="2600" dirty="0"/>
              <a:t>Anche le singole imprese agiscono in modo “misto”, adottando un </a:t>
            </a:r>
            <a:r>
              <a:rPr lang="it-IT" altLang="en-US" sz="2600" dirty="0">
                <a:solidFill>
                  <a:srgbClr val="FF0000"/>
                </a:solidFill>
              </a:rPr>
              <a:t>mix di comportamenti</a:t>
            </a:r>
            <a:r>
              <a:rPr lang="it-IT" altLang="en-US" sz="2600" dirty="0"/>
              <a:t> concorrenziali, monopolistici ed oligopolistici, specie quando operano su più mercati contemporaneamente (in senso geografico e merceologico).</a:t>
            </a:r>
          </a:p>
        </p:txBody>
      </p:sp>
    </p:spTree>
    <p:extLst>
      <p:ext uri="{BB962C8B-B14F-4D97-AF65-F5344CB8AC3E}">
        <p14:creationId xmlns:p14="http://schemas.microsoft.com/office/powerpoint/2010/main" val="1938821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7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67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6739">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6739">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67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2274"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82275"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82276"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82277"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82278" name="Rectangle 6"/>
          <p:cNvSpPr>
            <a:spLocks noGrp="1" noChangeArrowheads="1"/>
          </p:cNvSpPr>
          <p:nvPr>
            <p:ph type="title"/>
          </p:nvPr>
        </p:nvSpPr>
        <p:spPr>
          <a:xfrm>
            <a:off x="2063751" y="2"/>
            <a:ext cx="7772400" cy="6477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a:t>Concorrenza monopolistica (MC)</a:t>
            </a:r>
          </a:p>
        </p:txBody>
      </p:sp>
      <p:sp>
        <p:nvSpPr>
          <p:cNvPr id="357383" name="Rectangle 7"/>
          <p:cNvSpPr>
            <a:spLocks noGrp="1" noChangeArrowheads="1"/>
          </p:cNvSpPr>
          <p:nvPr>
            <p:ph type="body" idx="1"/>
          </p:nvPr>
        </p:nvSpPr>
        <p:spPr>
          <a:xfrm>
            <a:off x="1" y="549282"/>
            <a:ext cx="12192000" cy="6156319"/>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t" anchorCtr="0" compatLnSpc="1">
            <a:prstTxWarp prst="textNoShape">
              <a:avLst/>
            </a:prstTxWarp>
          </a:bodyPr>
          <a:lstStyle/>
          <a:p>
            <a:pPr eaLnBrk="1" hangingPunct="1">
              <a:lnSpc>
                <a:spcPct val="80000"/>
              </a:lnSpc>
              <a:tabLst>
                <a:tab pos="333358" algn="l"/>
                <a:tab pos="742913" algn="l"/>
              </a:tabLst>
            </a:pPr>
            <a:r>
              <a:rPr lang="it-IT" altLang="en-US" sz="2600" dirty="0">
                <a:latin typeface="Garamond" panose="02020404030301010803" pitchFamily="18" charset="0"/>
              </a:rPr>
              <a:t>E’ una forma di mercato “intermedia” che presenta alcune delle caratteristiche della PC ed altre del monopolio. I primi a studiarla sono stati, separatamente ma pressoché contemporaneamente, Joan Robinson ed E.H. </a:t>
            </a:r>
            <a:r>
              <a:rPr lang="it-IT" altLang="en-US" sz="2600" dirty="0" err="1">
                <a:latin typeface="Garamond" panose="02020404030301010803" pitchFamily="18" charset="0"/>
              </a:rPr>
              <a:t>Chamberlin</a:t>
            </a:r>
            <a:r>
              <a:rPr lang="it-IT" altLang="en-US" sz="2600" dirty="0">
                <a:latin typeface="Garamond" panose="02020404030301010803" pitchFamily="18" charset="0"/>
              </a:rPr>
              <a:t> nei primi anni Trenta.</a:t>
            </a:r>
          </a:p>
          <a:p>
            <a:pPr eaLnBrk="1" hangingPunct="1">
              <a:lnSpc>
                <a:spcPct val="80000"/>
              </a:lnSpc>
              <a:tabLst>
                <a:tab pos="333358" algn="l"/>
                <a:tab pos="742913" algn="l"/>
              </a:tabLst>
            </a:pPr>
            <a:r>
              <a:rPr lang="it-IT" altLang="en-US" sz="2600" dirty="0">
                <a:latin typeface="Garamond" panose="02020404030301010803" pitchFamily="18" charset="0"/>
              </a:rPr>
              <a:t>Un mercato MC ha tre caratteristiche:</a:t>
            </a:r>
          </a:p>
          <a:p>
            <a:pPr eaLnBrk="1" hangingPunct="1">
              <a:lnSpc>
                <a:spcPct val="80000"/>
              </a:lnSpc>
              <a:tabLst>
                <a:tab pos="333358" algn="l"/>
                <a:tab pos="742913" algn="l"/>
              </a:tabLst>
            </a:pPr>
            <a:r>
              <a:rPr lang="it-IT" altLang="en-US" sz="2600" dirty="0">
                <a:solidFill>
                  <a:srgbClr val="FF0000"/>
                </a:solidFill>
                <a:latin typeface="Garamond" panose="02020404030301010803" pitchFamily="18" charset="0"/>
              </a:rPr>
              <a:t>Molti venditori</a:t>
            </a:r>
            <a:r>
              <a:rPr lang="it-IT" altLang="en-US" sz="2600" dirty="0">
                <a:latin typeface="Garamond" panose="02020404030301010803" pitchFamily="18" charset="0"/>
              </a:rPr>
              <a:t>: ci sono molte imprese che competono per accaparrarsi </a:t>
            </a:r>
            <a:r>
              <a:rPr lang="it-IT" altLang="en-US" sz="2600" u="sng" dirty="0">
                <a:latin typeface="Garamond" panose="02020404030301010803" pitchFamily="18" charset="0"/>
              </a:rPr>
              <a:t>gli stessi clienti</a:t>
            </a:r>
            <a:r>
              <a:rPr lang="it-IT" altLang="en-US" sz="2600" dirty="0">
                <a:latin typeface="Garamond" panose="02020404030301010803" pitchFamily="18" charset="0"/>
              </a:rPr>
              <a:t>.</a:t>
            </a:r>
          </a:p>
          <a:p>
            <a:pPr lvl="2" eaLnBrk="1" hangingPunct="1">
              <a:lnSpc>
                <a:spcPct val="80000"/>
              </a:lnSpc>
              <a:tabLst>
                <a:tab pos="333358" algn="l"/>
                <a:tab pos="742913" algn="l"/>
              </a:tabLst>
            </a:pPr>
            <a:r>
              <a:rPr lang="it-IT" altLang="en-US" sz="2600" dirty="0" err="1">
                <a:latin typeface="Garamond" panose="02020404030301010803" pitchFamily="18" charset="0"/>
              </a:rPr>
              <a:t>N.b.</a:t>
            </a:r>
            <a:r>
              <a:rPr lang="it-IT" altLang="en-US" sz="2600" dirty="0">
                <a:latin typeface="Garamond" panose="02020404030301010803" pitchFamily="18" charset="0"/>
              </a:rPr>
              <a:t>: “gli stessi clienti” significa che la domanda è </a:t>
            </a:r>
            <a:r>
              <a:rPr lang="it-IT" altLang="en-US" sz="2600" u="sng" dirty="0">
                <a:latin typeface="Garamond" panose="02020404030301010803" pitchFamily="18" charset="0"/>
              </a:rPr>
              <a:t>limitata</a:t>
            </a:r>
            <a:r>
              <a:rPr lang="it-IT" altLang="en-US" sz="2600" dirty="0">
                <a:latin typeface="Garamond" panose="02020404030301010803" pitchFamily="18" charset="0"/>
              </a:rPr>
              <a:t>, non illimitata.</a:t>
            </a:r>
          </a:p>
          <a:p>
            <a:pPr eaLnBrk="1" hangingPunct="1">
              <a:lnSpc>
                <a:spcPct val="80000"/>
              </a:lnSpc>
              <a:tabLst>
                <a:tab pos="333358" algn="l"/>
                <a:tab pos="742913" algn="l"/>
              </a:tabLst>
            </a:pPr>
            <a:r>
              <a:rPr lang="it-IT" altLang="en-US" sz="2600" dirty="0">
                <a:solidFill>
                  <a:srgbClr val="FF0000"/>
                </a:solidFill>
                <a:latin typeface="Garamond" panose="02020404030301010803" pitchFamily="18" charset="0"/>
              </a:rPr>
              <a:t>Differenziazione del prodotto</a:t>
            </a:r>
            <a:r>
              <a:rPr lang="it-IT" altLang="en-US" sz="2600" dirty="0">
                <a:latin typeface="Garamond" panose="02020404030301010803" pitchFamily="18" charset="0"/>
              </a:rPr>
              <a:t>: ciascuna impresa produce un bene che differisce almeno (ma solo…) in parte da quello delle altre imprese; pertanto ciascuna impresa fronteggia una curva di domanda </a:t>
            </a:r>
            <a:r>
              <a:rPr lang="it-IT" altLang="en-US" sz="2600" u="sng" dirty="0">
                <a:latin typeface="Garamond" panose="02020404030301010803" pitchFamily="18" charset="0"/>
              </a:rPr>
              <a:t>specifica</a:t>
            </a:r>
            <a:r>
              <a:rPr lang="it-IT" altLang="en-US" sz="2600" dirty="0">
                <a:latin typeface="Garamond" panose="02020404030301010803" pitchFamily="18" charset="0"/>
              </a:rPr>
              <a:t> per quella </a:t>
            </a:r>
            <a:r>
              <a:rPr lang="it-IT" altLang="en-US" sz="2600" u="sng" dirty="0">
                <a:latin typeface="Garamond" panose="02020404030301010803" pitchFamily="18" charset="0"/>
              </a:rPr>
              <a:t>varietà di prodotto</a:t>
            </a:r>
            <a:r>
              <a:rPr lang="it-IT" altLang="en-US" sz="2600" dirty="0">
                <a:latin typeface="Garamond" panose="02020404030301010803" pitchFamily="18" charset="0"/>
              </a:rPr>
              <a:t> ed inclinata negativamente. Ciò denota l’esistenza di un </a:t>
            </a:r>
            <a:r>
              <a:rPr lang="it-IT" altLang="en-US" sz="2600" u="sng" dirty="0">
                <a:latin typeface="Garamond" panose="02020404030301010803" pitchFamily="18" charset="0"/>
              </a:rPr>
              <a:t>potere di mercato</a:t>
            </a:r>
            <a:r>
              <a:rPr lang="it-IT" altLang="en-US" sz="2600" dirty="0">
                <a:latin typeface="Garamond" panose="02020404030301010803" pitchFamily="18" charset="0"/>
              </a:rPr>
              <a:t>.</a:t>
            </a:r>
          </a:p>
          <a:p>
            <a:pPr lvl="2" eaLnBrk="1" hangingPunct="1">
              <a:lnSpc>
                <a:spcPct val="80000"/>
              </a:lnSpc>
              <a:tabLst>
                <a:tab pos="333358" algn="l"/>
                <a:tab pos="742913" algn="l"/>
              </a:tabLst>
            </a:pPr>
            <a:r>
              <a:rPr lang="it-IT" altLang="en-US" sz="2600" dirty="0">
                <a:latin typeface="Garamond" panose="02020404030301010803" pitchFamily="18" charset="0"/>
              </a:rPr>
              <a:t>Il grado di somiglianza/sostituibilità tra i prodotti è misurato dal </a:t>
            </a:r>
            <a:r>
              <a:rPr lang="it-IT" altLang="en-US" sz="2600" u="sng" dirty="0">
                <a:latin typeface="Garamond" panose="02020404030301010803" pitchFamily="18" charset="0"/>
              </a:rPr>
              <a:t>coefficiente di interdipendenza</a:t>
            </a:r>
            <a:r>
              <a:rPr lang="it-IT" altLang="en-US" sz="2600" dirty="0">
                <a:latin typeface="Garamond" panose="02020404030301010803" pitchFamily="18" charset="0"/>
              </a:rPr>
              <a:t>, basato sull’elasticità incrociata.  </a:t>
            </a:r>
          </a:p>
          <a:p>
            <a:pPr eaLnBrk="1" hangingPunct="1">
              <a:lnSpc>
                <a:spcPct val="80000"/>
              </a:lnSpc>
              <a:tabLst>
                <a:tab pos="333358" algn="l"/>
                <a:tab pos="742913" algn="l"/>
              </a:tabLst>
            </a:pPr>
            <a:r>
              <a:rPr lang="it-IT" altLang="en-US" sz="2600" dirty="0">
                <a:latin typeface="Garamond" panose="02020404030301010803" pitchFamily="18" charset="0"/>
              </a:rPr>
              <a:t> </a:t>
            </a:r>
            <a:r>
              <a:rPr lang="it-IT" altLang="en-US" sz="2600" dirty="0">
                <a:solidFill>
                  <a:srgbClr val="FF0000"/>
                </a:solidFill>
                <a:latin typeface="Garamond" panose="02020404030301010803" pitchFamily="18" charset="0"/>
              </a:rPr>
              <a:t>Libertà di entrata ed uscita</a:t>
            </a:r>
            <a:r>
              <a:rPr lang="it-IT" altLang="en-US" sz="2600" dirty="0">
                <a:latin typeface="Garamond" panose="02020404030301010803" pitchFamily="18" charset="0"/>
              </a:rPr>
              <a:t>: non esistono restrizioni all’ingresso ed all’uscita dal mercato; vale il </a:t>
            </a:r>
            <a:r>
              <a:rPr lang="it-IT" altLang="en-US" sz="2600" u="sng" dirty="0">
                <a:latin typeface="Garamond" panose="02020404030301010803" pitchFamily="18" charset="0"/>
              </a:rPr>
              <a:t>principio di eliminazione</a:t>
            </a:r>
            <a:r>
              <a:rPr lang="it-IT" altLang="en-US" sz="2600" dirty="0">
                <a:latin typeface="Garamond" panose="02020404030301010803" pitchFamily="18" charset="0"/>
              </a:rPr>
              <a:t>: il numero di imprese varia finché gli extra-profitti sono diversi da zero.</a:t>
            </a:r>
          </a:p>
          <a:p>
            <a:pPr eaLnBrk="1" hangingPunct="1">
              <a:lnSpc>
                <a:spcPct val="80000"/>
              </a:lnSpc>
              <a:tabLst>
                <a:tab pos="333358" algn="l"/>
                <a:tab pos="742913" algn="l"/>
              </a:tabLst>
            </a:pPr>
            <a:r>
              <a:rPr lang="it-IT" altLang="en-US" sz="2600" dirty="0">
                <a:latin typeface="Garamond" panose="02020404030301010803" pitchFamily="18" charset="0"/>
              </a:rPr>
              <a:t>Anche questa forma di mercato </a:t>
            </a:r>
            <a:r>
              <a:rPr lang="it-IT" altLang="en-US" sz="2600" u="sng" dirty="0">
                <a:latin typeface="Garamond" panose="02020404030301010803" pitchFamily="18" charset="0"/>
              </a:rPr>
              <a:t>non esiste</a:t>
            </a:r>
            <a:r>
              <a:rPr lang="it-IT" altLang="en-US" sz="2600" dirty="0">
                <a:latin typeface="Garamond" panose="02020404030301010803" pitchFamily="18" charset="0"/>
              </a:rPr>
              <a:t> nella sua forma “pura”. Però molti mercati reali si avvicinano </a:t>
            </a:r>
            <a:r>
              <a:rPr lang="it-IT" altLang="en-US" sz="2600" i="1" dirty="0">
                <a:latin typeface="Garamond" panose="02020404030301010803" pitchFamily="18" charset="0"/>
              </a:rPr>
              <a:t>molto</a:t>
            </a:r>
            <a:r>
              <a:rPr lang="it-IT" altLang="en-US" sz="2600" dirty="0">
                <a:latin typeface="Garamond" panose="02020404030301010803" pitchFamily="18" charset="0"/>
              </a:rPr>
              <a:t> ad essere di tipo MC.</a:t>
            </a:r>
          </a:p>
        </p:txBody>
      </p:sp>
    </p:spTree>
    <p:extLst>
      <p:ext uri="{BB962C8B-B14F-4D97-AF65-F5344CB8AC3E}">
        <p14:creationId xmlns:p14="http://schemas.microsoft.com/office/powerpoint/2010/main" val="348614362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7383">
                                            <p:txEl>
                                              <p:pRg st="2" end="2"/>
                                            </p:txEl>
                                          </p:spTgt>
                                        </p:tgtEl>
                                        <p:attrNameLst>
                                          <p:attrName>style.visibility</p:attrName>
                                        </p:attrNameLst>
                                      </p:cBhvr>
                                      <p:to>
                                        <p:strVal val="visible"/>
                                      </p:to>
                                    </p:set>
                                  </p:childTnLst>
                                </p:cTn>
                              </p:par>
                              <p:par>
                                <p:cTn id="7" presetID="22" presetClass="entr" presetSubtype="8" fill="hold" grpId="0" nodeType="withEffect">
                                  <p:stCondLst>
                                    <p:cond delay="0"/>
                                  </p:stCondLst>
                                  <p:childTnLst>
                                    <p:set>
                                      <p:cBhvr>
                                        <p:cTn id="8" dur="1" fill="hold">
                                          <p:stCondLst>
                                            <p:cond delay="0"/>
                                          </p:stCondLst>
                                        </p:cTn>
                                        <p:tgtEl>
                                          <p:spTgt spid="357383">
                                            <p:txEl>
                                              <p:pRg st="3" end="3"/>
                                            </p:txEl>
                                          </p:spTgt>
                                        </p:tgtEl>
                                        <p:attrNameLst>
                                          <p:attrName>style.visibility</p:attrName>
                                        </p:attrNameLst>
                                      </p:cBhvr>
                                      <p:to>
                                        <p:strVal val="visible"/>
                                      </p:to>
                                    </p:set>
                                    <p:animEffect transition="in" filter="wipe(left)">
                                      <p:cBhvr>
                                        <p:cTn id="9" dur="500"/>
                                        <p:tgtEl>
                                          <p:spTgt spid="357383">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57383">
                                            <p:txEl>
                                              <p:pRg st="4" end="4"/>
                                            </p:txEl>
                                          </p:spTgt>
                                        </p:tgtEl>
                                        <p:attrNameLst>
                                          <p:attrName>style.visibility</p:attrName>
                                        </p:attrNameLst>
                                      </p:cBhvr>
                                      <p:to>
                                        <p:strVal val="visible"/>
                                      </p:to>
                                    </p:set>
                                    <p:animEffect transition="in" filter="wipe(left)">
                                      <p:cBhvr>
                                        <p:cTn id="14" dur="500"/>
                                        <p:tgtEl>
                                          <p:spTgt spid="357383">
                                            <p:txEl>
                                              <p:pRg st="4" end="4"/>
                                            </p:txEl>
                                          </p:spTgt>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357383">
                                            <p:txEl>
                                              <p:pRg st="5" end="5"/>
                                            </p:txEl>
                                          </p:spTgt>
                                        </p:tgtEl>
                                        <p:attrNameLst>
                                          <p:attrName>style.visibility</p:attrName>
                                        </p:attrNameLst>
                                      </p:cBhvr>
                                      <p:to>
                                        <p:strVal val="visible"/>
                                      </p:to>
                                    </p:set>
                                    <p:animEffect transition="in" filter="wipe(left)">
                                      <p:cBhvr>
                                        <p:cTn id="17" dur="500"/>
                                        <p:tgtEl>
                                          <p:spTgt spid="35738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57383">
                                            <p:txEl>
                                              <p:pRg st="6" end="6"/>
                                            </p:txEl>
                                          </p:spTgt>
                                        </p:tgtEl>
                                        <p:attrNameLst>
                                          <p:attrName>style.visibility</p:attrName>
                                        </p:attrNameLst>
                                      </p:cBhvr>
                                      <p:to>
                                        <p:strVal val="visible"/>
                                      </p:to>
                                    </p:set>
                                    <p:animEffect transition="in" filter="wipe(left)">
                                      <p:cBhvr>
                                        <p:cTn id="22" dur="500"/>
                                        <p:tgtEl>
                                          <p:spTgt spid="35738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57383">
                                            <p:txEl>
                                              <p:pRg st="7" end="7"/>
                                            </p:txEl>
                                          </p:spTgt>
                                        </p:tgtEl>
                                        <p:attrNameLst>
                                          <p:attrName>style.visibility</p:attrName>
                                        </p:attrNameLst>
                                      </p:cBhvr>
                                      <p:to>
                                        <p:strVal val="visible"/>
                                      </p:to>
                                    </p:set>
                                    <p:animEffect transition="in" filter="wipe(left)">
                                      <p:cBhvr>
                                        <p:cTn id="27" dur="500"/>
                                        <p:tgtEl>
                                          <p:spTgt spid="35738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383" grpId="0" uiExpand="1"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22"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84323"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84324" name="Rectangle 4"/>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84325" name="Rectangle 5"/>
          <p:cNvSpPr>
            <a:spLocks noGrp="1" noChangeArrowheads="1"/>
          </p:cNvSpPr>
          <p:nvPr>
            <p:ph type="title"/>
          </p:nvPr>
        </p:nvSpPr>
        <p:spPr>
          <a:xfrm>
            <a:off x="1524000" y="9"/>
            <a:ext cx="9144000" cy="765175"/>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dirty="0"/>
              <a:t>L’impresa MC nel breve periodo</a:t>
            </a:r>
          </a:p>
        </p:txBody>
      </p:sp>
      <p:sp>
        <p:nvSpPr>
          <p:cNvPr id="359430" name="Rectangle 6"/>
          <p:cNvSpPr>
            <a:spLocks noGrp="1" noChangeArrowheads="1"/>
          </p:cNvSpPr>
          <p:nvPr>
            <p:ph type="body" idx="1"/>
          </p:nvPr>
        </p:nvSpPr>
        <p:spPr>
          <a:xfrm>
            <a:off x="0" y="761595"/>
            <a:ext cx="12192000" cy="5396138"/>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t" anchorCtr="0" compatLnSpc="1">
            <a:prstTxWarp prst="textNoShape">
              <a:avLst/>
            </a:prstTxWarp>
          </a:bodyPr>
          <a:lstStyle/>
          <a:p>
            <a:pPr eaLnBrk="1" hangingPunct="1">
              <a:lnSpc>
                <a:spcPct val="90000"/>
              </a:lnSpc>
            </a:pPr>
            <a:r>
              <a:rPr lang="it-IT" altLang="en-US" sz="2800" dirty="0"/>
              <a:t>Nel breve periodo l’impresa MC segue la stessa regola di massimizzazione del profitto del monopolista. Questo perché nel breve periodo non esiste concorrenza per </a:t>
            </a:r>
            <a:r>
              <a:rPr lang="it-IT" altLang="en-US" sz="2800" u="sng" dirty="0"/>
              <a:t>quella</a:t>
            </a:r>
            <a:r>
              <a:rPr lang="it-IT" altLang="en-US" sz="2800" dirty="0"/>
              <a:t> particolare varietà del prodotto: di fatto l’impresa è come se fosse un monopolista </a:t>
            </a:r>
            <a:r>
              <a:rPr lang="it-IT" altLang="en-US" sz="2800" u="sng" dirty="0"/>
              <a:t>su quella varietà</a:t>
            </a:r>
            <a:r>
              <a:rPr lang="it-IT" altLang="en-US" sz="2800" dirty="0"/>
              <a:t>.</a:t>
            </a:r>
          </a:p>
          <a:p>
            <a:pPr eaLnBrk="1" hangingPunct="1">
              <a:lnSpc>
                <a:spcPct val="90000"/>
              </a:lnSpc>
            </a:pPr>
            <a:r>
              <a:rPr lang="it-IT" altLang="en-US" sz="2800" dirty="0"/>
              <a:t>Tuttavia le imprese che offrono </a:t>
            </a:r>
            <a:r>
              <a:rPr lang="it-IT" altLang="en-US" sz="2800" u="sng" dirty="0"/>
              <a:t>prodotti simili</a:t>
            </a:r>
            <a:r>
              <a:rPr lang="it-IT" altLang="en-US" sz="2800" dirty="0"/>
              <a:t> competono per la stessa clientela (limitata per ipotesi). Quindi la domanda per una certa varietà del prodotto sarà </a:t>
            </a:r>
            <a:r>
              <a:rPr lang="it-IT" altLang="en-US" sz="2800" u="sng" dirty="0"/>
              <a:t>tanto meno elastica</a:t>
            </a:r>
            <a:r>
              <a:rPr lang="it-IT" altLang="en-US" sz="2800" dirty="0"/>
              <a:t> rispetto al prezzo quanto più il bene è (oppure </a:t>
            </a:r>
            <a:r>
              <a:rPr lang="it-IT" altLang="en-US" sz="2800" i="1" dirty="0"/>
              <a:t>è percepito come</a:t>
            </a:r>
            <a:r>
              <a:rPr lang="it-IT" altLang="en-US" sz="2800" dirty="0"/>
              <a:t>) differenziato rispetto agli altri ad esso simili.</a:t>
            </a:r>
          </a:p>
          <a:p>
            <a:pPr lvl="1" eaLnBrk="1" hangingPunct="1">
              <a:lnSpc>
                <a:spcPct val="90000"/>
              </a:lnSpc>
            </a:pPr>
            <a:r>
              <a:rPr lang="it-IT" altLang="en-US" dirty="0"/>
              <a:t>Comunque l’elasticità della domanda sarà sempre </a:t>
            </a:r>
            <a:r>
              <a:rPr lang="it-IT" altLang="en-US" u="sng" dirty="0"/>
              <a:t>maggiore</a:t>
            </a:r>
            <a:r>
              <a:rPr lang="it-IT" altLang="en-US" dirty="0"/>
              <a:t> che nel caso di monopolio, cioè quando il bene non ha sostituti. </a:t>
            </a:r>
          </a:p>
          <a:p>
            <a:pPr lvl="1" eaLnBrk="1" hangingPunct="1">
              <a:lnSpc>
                <a:spcPct val="90000"/>
              </a:lnSpc>
            </a:pPr>
            <a:r>
              <a:rPr lang="it-IT" altLang="en-US" dirty="0"/>
              <a:t>Nella realtà un’impresa può non sapere se il proprio mercato è MC o un “vero” monopolio (lo scoprirà solo </a:t>
            </a:r>
            <a:r>
              <a:rPr lang="it-IT" altLang="en-US" i="1" dirty="0"/>
              <a:t>dopo</a:t>
            </a:r>
            <a:r>
              <a:rPr lang="it-IT" altLang="en-US" dirty="0"/>
              <a:t> aver fissato il prezzo!); oppure può essere monopolista in certi mercati ed MC in altri. </a:t>
            </a:r>
          </a:p>
        </p:txBody>
      </p:sp>
    </p:spTree>
    <p:extLst>
      <p:ext uri="{BB962C8B-B14F-4D97-AF65-F5344CB8AC3E}">
        <p14:creationId xmlns:p14="http://schemas.microsoft.com/office/powerpoint/2010/main" val="72236260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9430">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9430">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943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9E0BAD-93CD-4A11-ABFE-3A613A5352F5}"/>
              </a:ext>
            </a:extLst>
          </p:cNvPr>
          <p:cNvSpPr>
            <a:spLocks noGrp="1"/>
          </p:cNvSpPr>
          <p:nvPr>
            <p:ph type="title"/>
          </p:nvPr>
        </p:nvSpPr>
        <p:spPr>
          <a:xfrm>
            <a:off x="914400" y="190500"/>
            <a:ext cx="10363200" cy="1143000"/>
          </a:xfrm>
        </p:spPr>
        <p:txBody>
          <a:bodyPr/>
          <a:lstStyle/>
          <a:p>
            <a:r>
              <a:rPr lang="it-IT" dirty="0"/>
              <a:t>L’equilibrio di breve periodo della MC</a:t>
            </a:r>
          </a:p>
        </p:txBody>
      </p:sp>
      <p:sp>
        <p:nvSpPr>
          <p:cNvPr id="3" name="Segnaposto contenuto 2">
            <a:extLst>
              <a:ext uri="{FF2B5EF4-FFF2-40B4-BE49-F238E27FC236}">
                <a16:creationId xmlns:a16="http://schemas.microsoft.com/office/drawing/2014/main" id="{4F3A5847-1A14-40D7-A81A-7696789B53CA}"/>
              </a:ext>
            </a:extLst>
          </p:cNvPr>
          <p:cNvSpPr>
            <a:spLocks noGrp="1"/>
          </p:cNvSpPr>
          <p:nvPr>
            <p:ph idx="1"/>
          </p:nvPr>
        </p:nvSpPr>
        <p:spPr>
          <a:xfrm>
            <a:off x="278296" y="1510748"/>
            <a:ext cx="11589026" cy="3279913"/>
          </a:xfrm>
        </p:spPr>
        <p:txBody>
          <a:bodyPr/>
          <a:lstStyle/>
          <a:p>
            <a:pPr eaLnBrk="1" hangingPunct="1">
              <a:lnSpc>
                <a:spcPct val="75000"/>
              </a:lnSpc>
            </a:pPr>
            <a:r>
              <a:rPr lang="it-IT" altLang="en-US" dirty="0"/>
              <a:t>All’equilibrio di breve periodo:</a:t>
            </a:r>
          </a:p>
          <a:p>
            <a:pPr eaLnBrk="1" hangingPunct="1">
              <a:buFont typeface="Wingdings" panose="05000000000000000000" pitchFamily="2" charset="2"/>
              <a:buChar char="Ø"/>
            </a:pPr>
            <a:r>
              <a:rPr lang="it-IT" altLang="en-US" dirty="0"/>
              <a:t> L’impresa MC produce la quantità </a:t>
            </a:r>
            <a:r>
              <a:rPr lang="it-IT" altLang="en-US" dirty="0">
                <a:solidFill>
                  <a:srgbClr val="FF0000"/>
                </a:solidFill>
              </a:rPr>
              <a:t>Q* </a:t>
            </a:r>
            <a:r>
              <a:rPr lang="it-IT" altLang="en-US" dirty="0" err="1">
                <a:solidFill>
                  <a:srgbClr val="FF0000"/>
                </a:solidFill>
              </a:rPr>
              <a:t>t.c</a:t>
            </a:r>
            <a:r>
              <a:rPr lang="it-IT" altLang="en-US" dirty="0">
                <a:solidFill>
                  <a:srgbClr val="FF0000"/>
                </a:solidFill>
              </a:rPr>
              <a:t>.</a:t>
            </a:r>
            <a:r>
              <a:rPr lang="it-IT" altLang="en-US" dirty="0"/>
              <a:t> </a:t>
            </a:r>
            <a:r>
              <a:rPr lang="it-IT" altLang="en-US" dirty="0">
                <a:solidFill>
                  <a:srgbClr val="FF0000"/>
                </a:solidFill>
                <a:latin typeface="Arial" panose="020B0604020202020204" pitchFamily="34" charset="0"/>
              </a:rPr>
              <a:t>RM = CM</a:t>
            </a:r>
            <a:r>
              <a:rPr lang="it-IT" altLang="en-US" dirty="0">
                <a:solidFill>
                  <a:srgbClr val="FF0000"/>
                </a:solidFill>
              </a:rPr>
              <a:t>.</a:t>
            </a:r>
          </a:p>
          <a:p>
            <a:pPr eaLnBrk="1" hangingPunct="1">
              <a:buFont typeface="Wingdings" panose="05000000000000000000" pitchFamily="2" charset="2"/>
              <a:buChar char="Ø"/>
            </a:pPr>
            <a:r>
              <a:rPr lang="it-IT" altLang="en-US" dirty="0"/>
              <a:t> Vende Q* ad un </a:t>
            </a:r>
            <a:r>
              <a:rPr lang="it-IT" altLang="en-US" dirty="0">
                <a:solidFill>
                  <a:srgbClr val="FF0000"/>
                </a:solidFill>
              </a:rPr>
              <a:t>prezzo superiore al CM ed al </a:t>
            </a:r>
            <a:r>
              <a:rPr lang="it-IT" altLang="en-US" dirty="0" err="1">
                <a:solidFill>
                  <a:srgbClr val="FF0000"/>
                </a:solidFill>
              </a:rPr>
              <a:t>CMeT</a:t>
            </a:r>
            <a:r>
              <a:rPr lang="it-IT" altLang="en-US" dirty="0">
                <a:solidFill>
                  <a:srgbClr val="FF0000"/>
                </a:solidFill>
              </a:rPr>
              <a:t>.</a:t>
            </a:r>
          </a:p>
          <a:p>
            <a:pPr eaLnBrk="1" hangingPunct="1">
              <a:buFont typeface="Wingdings" panose="05000000000000000000" pitchFamily="2" charset="2"/>
              <a:buChar char="Ø"/>
            </a:pPr>
            <a:r>
              <a:rPr lang="it-IT" altLang="en-US" dirty="0"/>
              <a:t> Ottiene </a:t>
            </a:r>
            <a:r>
              <a:rPr lang="it-IT" altLang="en-US" dirty="0">
                <a:solidFill>
                  <a:srgbClr val="FF0000"/>
                </a:solidFill>
              </a:rPr>
              <a:t>extra-profitti positivi.</a:t>
            </a:r>
            <a:r>
              <a:rPr lang="it-IT" altLang="en-US" dirty="0"/>
              <a:t> </a:t>
            </a:r>
          </a:p>
          <a:p>
            <a:pPr eaLnBrk="1" hangingPunct="1">
              <a:buFont typeface="Wingdings" panose="05000000000000000000" pitchFamily="2" charset="2"/>
              <a:buChar char="Ø"/>
            </a:pPr>
            <a:r>
              <a:rPr lang="it-IT" altLang="en-US" dirty="0"/>
              <a:t> Il benessere sociale </a:t>
            </a:r>
            <a:r>
              <a:rPr lang="it-IT" altLang="en-US" u="sng" dirty="0"/>
              <a:t>non</a:t>
            </a:r>
            <a:r>
              <a:rPr lang="it-IT" altLang="en-US" dirty="0"/>
              <a:t> è massimizzato.</a:t>
            </a:r>
          </a:p>
          <a:p>
            <a:endParaRPr lang="it-IT" dirty="0"/>
          </a:p>
        </p:txBody>
      </p:sp>
    </p:spTree>
    <p:extLst>
      <p:ext uri="{BB962C8B-B14F-4D97-AF65-F5344CB8AC3E}">
        <p14:creationId xmlns:p14="http://schemas.microsoft.com/office/powerpoint/2010/main" val="12396845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86371"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86372" name="Rectangle 4"/>
          <p:cNvSpPr>
            <a:spLocks noChangeArrowheads="1"/>
          </p:cNvSpPr>
          <p:nvPr/>
        </p:nvSpPr>
        <p:spPr bwMode="auto">
          <a:xfrm>
            <a:off x="3884619" y="4232278"/>
            <a:ext cx="2016125" cy="350839"/>
          </a:xfrm>
          <a:prstGeom prst="rect">
            <a:avLst/>
          </a:prstGeom>
          <a:solidFill>
            <a:srgbClr val="D8D8D8"/>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86373" name="Rectangle 5"/>
          <p:cNvSpPr>
            <a:spLocks noChangeArrowheads="1"/>
          </p:cNvSpPr>
          <p:nvPr/>
        </p:nvSpPr>
        <p:spPr bwMode="auto">
          <a:xfrm>
            <a:off x="8675689" y="5888044"/>
            <a:ext cx="103874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428750">
              <a:spcBef>
                <a:spcPct val="20000"/>
              </a:spcBef>
              <a:buChar char="•"/>
              <a:defRPr sz="3200">
                <a:solidFill>
                  <a:schemeClr val="tx1"/>
                </a:solidFill>
                <a:latin typeface="Times New Roman" panose="02020603050405020304" pitchFamily="18" charset="0"/>
              </a:defRPr>
            </a:lvl1pPr>
            <a:lvl2pPr marL="742950" indent="-285750" defTabSz="1428750">
              <a:spcBef>
                <a:spcPct val="20000"/>
              </a:spcBef>
              <a:buChar char="–"/>
              <a:defRPr sz="2800">
                <a:solidFill>
                  <a:schemeClr val="tx1"/>
                </a:solidFill>
                <a:latin typeface="Times New Roman" panose="02020603050405020304" pitchFamily="18" charset="0"/>
              </a:defRPr>
            </a:lvl2pPr>
            <a:lvl3pPr marL="1143000" indent="-228600" defTabSz="1428750">
              <a:spcBef>
                <a:spcPct val="20000"/>
              </a:spcBef>
              <a:buChar char="•"/>
              <a:defRPr sz="2400">
                <a:solidFill>
                  <a:schemeClr val="tx1"/>
                </a:solidFill>
                <a:latin typeface="Times New Roman" panose="02020603050405020304" pitchFamily="18" charset="0"/>
              </a:defRPr>
            </a:lvl3pPr>
            <a:lvl4pPr marL="1600200" indent="-228600" defTabSz="1428750">
              <a:spcBef>
                <a:spcPct val="20000"/>
              </a:spcBef>
              <a:buChar char="–"/>
              <a:defRPr sz="2000">
                <a:solidFill>
                  <a:schemeClr val="tx1"/>
                </a:solidFill>
                <a:latin typeface="Times New Roman" panose="02020603050405020304" pitchFamily="18" charset="0"/>
              </a:defRPr>
            </a:lvl4pPr>
            <a:lvl5pPr marL="2057400" indent="-228600" defTabSz="1428750">
              <a:spcBef>
                <a:spcPct val="20000"/>
              </a:spcBef>
              <a:buChar char="»"/>
              <a:defRPr sz="2000">
                <a:solidFill>
                  <a:schemeClr val="tx1"/>
                </a:solidFill>
                <a:latin typeface="Times New Roman" panose="02020603050405020304" pitchFamily="18" charset="0"/>
              </a:defRPr>
            </a:lvl5pPr>
            <a:lvl6pPr marL="25146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000" b="1">
                <a:solidFill>
                  <a:srgbClr val="000000"/>
                </a:solidFill>
                <a:latin typeface="Arial" panose="020B0604020202020204" pitchFamily="34" charset="0"/>
              </a:rPr>
              <a:t>Quantità</a:t>
            </a:r>
          </a:p>
        </p:txBody>
      </p:sp>
      <p:sp>
        <p:nvSpPr>
          <p:cNvPr id="186374" name="Rectangle 6"/>
          <p:cNvSpPr>
            <a:spLocks noChangeArrowheads="1"/>
          </p:cNvSpPr>
          <p:nvPr/>
        </p:nvSpPr>
        <p:spPr bwMode="auto">
          <a:xfrm>
            <a:off x="5791208" y="5791204"/>
            <a:ext cx="29815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428750">
              <a:spcBef>
                <a:spcPct val="20000"/>
              </a:spcBef>
              <a:buChar char="•"/>
              <a:defRPr sz="3200">
                <a:solidFill>
                  <a:schemeClr val="tx1"/>
                </a:solidFill>
                <a:latin typeface="Times New Roman" panose="02020603050405020304" pitchFamily="18" charset="0"/>
              </a:defRPr>
            </a:lvl1pPr>
            <a:lvl2pPr marL="742950" indent="-285750" defTabSz="1428750">
              <a:spcBef>
                <a:spcPct val="20000"/>
              </a:spcBef>
              <a:buChar char="–"/>
              <a:defRPr sz="2800">
                <a:solidFill>
                  <a:schemeClr val="tx1"/>
                </a:solidFill>
                <a:latin typeface="Times New Roman" panose="02020603050405020304" pitchFamily="18" charset="0"/>
              </a:defRPr>
            </a:lvl2pPr>
            <a:lvl3pPr marL="1143000" indent="-228600" defTabSz="1428750">
              <a:spcBef>
                <a:spcPct val="20000"/>
              </a:spcBef>
              <a:buChar char="•"/>
              <a:defRPr sz="2400">
                <a:solidFill>
                  <a:schemeClr val="tx1"/>
                </a:solidFill>
                <a:latin typeface="Times New Roman" panose="02020603050405020304" pitchFamily="18" charset="0"/>
              </a:defRPr>
            </a:lvl3pPr>
            <a:lvl4pPr marL="1600200" indent="-228600" defTabSz="1428750">
              <a:spcBef>
                <a:spcPct val="20000"/>
              </a:spcBef>
              <a:buChar char="–"/>
              <a:defRPr sz="2000">
                <a:solidFill>
                  <a:schemeClr val="tx1"/>
                </a:solidFill>
                <a:latin typeface="Times New Roman" panose="02020603050405020304" pitchFamily="18" charset="0"/>
              </a:defRPr>
            </a:lvl4pPr>
            <a:lvl5pPr marL="2057400" indent="-228600" defTabSz="1428750">
              <a:spcBef>
                <a:spcPct val="20000"/>
              </a:spcBef>
              <a:buChar char="»"/>
              <a:defRPr sz="2000">
                <a:solidFill>
                  <a:schemeClr val="tx1"/>
                </a:solidFill>
                <a:latin typeface="Times New Roman" panose="02020603050405020304" pitchFamily="18" charset="0"/>
              </a:defRPr>
            </a:lvl5pPr>
            <a:lvl6pPr marL="25146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000" b="1">
                <a:solidFill>
                  <a:srgbClr val="000000"/>
                </a:solidFill>
                <a:latin typeface="Arial" panose="020B0604020202020204" pitchFamily="34" charset="0"/>
              </a:rPr>
              <a:t>Q*</a:t>
            </a:r>
          </a:p>
        </p:txBody>
      </p:sp>
      <p:sp>
        <p:nvSpPr>
          <p:cNvPr id="186375" name="Rectangle 7"/>
          <p:cNvSpPr>
            <a:spLocks noChangeArrowheads="1"/>
          </p:cNvSpPr>
          <p:nvPr/>
        </p:nvSpPr>
        <p:spPr bwMode="auto">
          <a:xfrm>
            <a:off x="3602037" y="5843596"/>
            <a:ext cx="14266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428750">
              <a:spcBef>
                <a:spcPct val="20000"/>
              </a:spcBef>
              <a:buChar char="•"/>
              <a:defRPr sz="3200">
                <a:solidFill>
                  <a:schemeClr val="tx1"/>
                </a:solidFill>
                <a:latin typeface="Times New Roman" panose="02020603050405020304" pitchFamily="18" charset="0"/>
              </a:defRPr>
            </a:lvl1pPr>
            <a:lvl2pPr marL="742950" indent="-285750" defTabSz="1428750">
              <a:spcBef>
                <a:spcPct val="20000"/>
              </a:spcBef>
              <a:buChar char="–"/>
              <a:defRPr sz="2800">
                <a:solidFill>
                  <a:schemeClr val="tx1"/>
                </a:solidFill>
                <a:latin typeface="Times New Roman" panose="02020603050405020304" pitchFamily="18" charset="0"/>
              </a:defRPr>
            </a:lvl2pPr>
            <a:lvl3pPr marL="1143000" indent="-228600" defTabSz="1428750">
              <a:spcBef>
                <a:spcPct val="20000"/>
              </a:spcBef>
              <a:buChar char="•"/>
              <a:defRPr sz="2400">
                <a:solidFill>
                  <a:schemeClr val="tx1"/>
                </a:solidFill>
                <a:latin typeface="Times New Roman" panose="02020603050405020304" pitchFamily="18" charset="0"/>
              </a:defRPr>
            </a:lvl3pPr>
            <a:lvl4pPr marL="1600200" indent="-228600" defTabSz="1428750">
              <a:spcBef>
                <a:spcPct val="20000"/>
              </a:spcBef>
              <a:buChar char="–"/>
              <a:defRPr sz="2000">
                <a:solidFill>
                  <a:schemeClr val="tx1"/>
                </a:solidFill>
                <a:latin typeface="Times New Roman" panose="02020603050405020304" pitchFamily="18" charset="0"/>
              </a:defRPr>
            </a:lvl4pPr>
            <a:lvl5pPr marL="2057400" indent="-228600" defTabSz="1428750">
              <a:spcBef>
                <a:spcPct val="20000"/>
              </a:spcBef>
              <a:buChar char="»"/>
              <a:defRPr sz="2000">
                <a:solidFill>
                  <a:schemeClr val="tx1"/>
                </a:solidFill>
                <a:latin typeface="Times New Roman" panose="02020603050405020304" pitchFamily="18" charset="0"/>
              </a:defRPr>
            </a:lvl5pPr>
            <a:lvl6pPr marL="25146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000" b="1">
                <a:solidFill>
                  <a:srgbClr val="000000"/>
                </a:solidFill>
                <a:latin typeface="Arial" panose="020B0604020202020204" pitchFamily="34" charset="0"/>
              </a:rPr>
              <a:t>0</a:t>
            </a:r>
          </a:p>
        </p:txBody>
      </p:sp>
      <p:sp>
        <p:nvSpPr>
          <p:cNvPr id="186376" name="Rectangle 8"/>
          <p:cNvSpPr>
            <a:spLocks noChangeArrowheads="1"/>
          </p:cNvSpPr>
          <p:nvPr/>
        </p:nvSpPr>
        <p:spPr bwMode="auto">
          <a:xfrm>
            <a:off x="2971801" y="2286004"/>
            <a:ext cx="82715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428750">
              <a:spcBef>
                <a:spcPct val="20000"/>
              </a:spcBef>
              <a:buChar char="•"/>
              <a:defRPr sz="3200">
                <a:solidFill>
                  <a:schemeClr val="tx1"/>
                </a:solidFill>
                <a:latin typeface="Times New Roman" panose="02020603050405020304" pitchFamily="18" charset="0"/>
              </a:defRPr>
            </a:lvl1pPr>
            <a:lvl2pPr marL="742950" indent="-285750" defTabSz="1428750">
              <a:spcBef>
                <a:spcPct val="20000"/>
              </a:spcBef>
              <a:buChar char="–"/>
              <a:defRPr sz="2800">
                <a:solidFill>
                  <a:schemeClr val="tx1"/>
                </a:solidFill>
                <a:latin typeface="Times New Roman" panose="02020603050405020304" pitchFamily="18" charset="0"/>
              </a:defRPr>
            </a:lvl2pPr>
            <a:lvl3pPr marL="1143000" indent="-228600" defTabSz="1428750">
              <a:spcBef>
                <a:spcPct val="20000"/>
              </a:spcBef>
              <a:buChar char="•"/>
              <a:defRPr sz="2400">
                <a:solidFill>
                  <a:schemeClr val="tx1"/>
                </a:solidFill>
                <a:latin typeface="Times New Roman" panose="02020603050405020304" pitchFamily="18" charset="0"/>
              </a:defRPr>
            </a:lvl3pPr>
            <a:lvl4pPr marL="1600200" indent="-228600" defTabSz="1428750">
              <a:spcBef>
                <a:spcPct val="20000"/>
              </a:spcBef>
              <a:buChar char="–"/>
              <a:defRPr sz="2000">
                <a:solidFill>
                  <a:schemeClr val="tx1"/>
                </a:solidFill>
                <a:latin typeface="Times New Roman" panose="02020603050405020304" pitchFamily="18" charset="0"/>
              </a:defRPr>
            </a:lvl4pPr>
            <a:lvl5pPr marL="2057400" indent="-228600" defTabSz="1428750">
              <a:spcBef>
                <a:spcPct val="20000"/>
              </a:spcBef>
              <a:buChar char="»"/>
              <a:defRPr sz="2000">
                <a:solidFill>
                  <a:schemeClr val="tx1"/>
                </a:solidFill>
                <a:latin typeface="Times New Roman" panose="02020603050405020304" pitchFamily="18" charset="0"/>
              </a:defRPr>
            </a:lvl5pPr>
            <a:lvl6pPr marL="25146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000" b="1">
                <a:solidFill>
                  <a:srgbClr val="000000"/>
                </a:solidFill>
                <a:latin typeface="Arial" panose="020B0604020202020204" pitchFamily="34" charset="0"/>
              </a:rPr>
              <a:t>Prezzo</a:t>
            </a:r>
          </a:p>
        </p:txBody>
      </p:sp>
      <p:sp>
        <p:nvSpPr>
          <p:cNvPr id="186377" name="Rectangle 9"/>
          <p:cNvSpPr>
            <a:spLocks noChangeArrowheads="1"/>
          </p:cNvSpPr>
          <p:nvPr/>
        </p:nvSpPr>
        <p:spPr bwMode="auto">
          <a:xfrm>
            <a:off x="3429000" y="4038604"/>
            <a:ext cx="45044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428750">
              <a:spcBef>
                <a:spcPct val="20000"/>
              </a:spcBef>
              <a:buChar char="•"/>
              <a:defRPr sz="3200">
                <a:solidFill>
                  <a:schemeClr val="tx1"/>
                </a:solidFill>
                <a:latin typeface="Times New Roman" panose="02020603050405020304" pitchFamily="18" charset="0"/>
              </a:defRPr>
            </a:lvl1pPr>
            <a:lvl2pPr marL="742950" indent="-285750" defTabSz="1428750">
              <a:spcBef>
                <a:spcPct val="20000"/>
              </a:spcBef>
              <a:buChar char="–"/>
              <a:defRPr sz="2800">
                <a:solidFill>
                  <a:schemeClr val="tx1"/>
                </a:solidFill>
                <a:latin typeface="Times New Roman" panose="02020603050405020304" pitchFamily="18" charset="0"/>
              </a:defRPr>
            </a:lvl2pPr>
            <a:lvl3pPr marL="1143000" indent="-228600" defTabSz="1428750">
              <a:spcBef>
                <a:spcPct val="20000"/>
              </a:spcBef>
              <a:buChar char="•"/>
              <a:defRPr sz="2400">
                <a:solidFill>
                  <a:schemeClr val="tx1"/>
                </a:solidFill>
                <a:latin typeface="Times New Roman" panose="02020603050405020304" pitchFamily="18" charset="0"/>
              </a:defRPr>
            </a:lvl3pPr>
            <a:lvl4pPr marL="1600200" indent="-228600" defTabSz="1428750">
              <a:spcBef>
                <a:spcPct val="20000"/>
              </a:spcBef>
              <a:buChar char="–"/>
              <a:defRPr sz="2000">
                <a:solidFill>
                  <a:schemeClr val="tx1"/>
                </a:solidFill>
                <a:latin typeface="Times New Roman" panose="02020603050405020304" pitchFamily="18" charset="0"/>
              </a:defRPr>
            </a:lvl4pPr>
            <a:lvl5pPr marL="2057400" indent="-228600" defTabSz="1428750">
              <a:spcBef>
                <a:spcPct val="20000"/>
              </a:spcBef>
              <a:buChar char="»"/>
              <a:defRPr sz="2000">
                <a:solidFill>
                  <a:schemeClr val="tx1"/>
                </a:solidFill>
                <a:latin typeface="Times New Roman" panose="02020603050405020304" pitchFamily="18" charset="0"/>
              </a:defRPr>
            </a:lvl5pPr>
            <a:lvl6pPr marL="25146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000" b="1">
                <a:solidFill>
                  <a:srgbClr val="000000"/>
                </a:solidFill>
                <a:latin typeface="Arial" panose="020B0604020202020204" pitchFamily="34" charset="0"/>
              </a:rPr>
              <a:t>P</a:t>
            </a:r>
            <a:r>
              <a:rPr lang="it-IT" altLang="en-US" sz="1400" b="1">
                <a:solidFill>
                  <a:srgbClr val="000000"/>
                </a:solidFill>
                <a:latin typeface="Arial" panose="020B0604020202020204" pitchFamily="34" charset="0"/>
              </a:rPr>
              <a:t>MC</a:t>
            </a:r>
          </a:p>
        </p:txBody>
      </p:sp>
      <p:sp>
        <p:nvSpPr>
          <p:cNvPr id="186378" name="Freeform 10"/>
          <p:cNvSpPr>
            <a:spLocks/>
          </p:cNvSpPr>
          <p:nvPr/>
        </p:nvSpPr>
        <p:spPr bwMode="auto">
          <a:xfrm>
            <a:off x="3884622" y="2332040"/>
            <a:ext cx="6262687" cy="3473451"/>
          </a:xfrm>
          <a:custGeom>
            <a:avLst/>
            <a:gdLst>
              <a:gd name="T0" fmla="*/ 0 w 3945"/>
              <a:gd name="T1" fmla="*/ 0 h 2188"/>
              <a:gd name="T2" fmla="*/ 0 w 3945"/>
              <a:gd name="T3" fmla="*/ 2147483646 h 2188"/>
              <a:gd name="T4" fmla="*/ 2147483646 w 3945"/>
              <a:gd name="T5" fmla="*/ 2147483646 h 2188"/>
              <a:gd name="T6" fmla="*/ 0 60000 65536"/>
              <a:gd name="T7" fmla="*/ 0 60000 65536"/>
              <a:gd name="T8" fmla="*/ 0 60000 65536"/>
            </a:gdLst>
            <a:ahLst/>
            <a:cxnLst>
              <a:cxn ang="T6">
                <a:pos x="T0" y="T1"/>
              </a:cxn>
              <a:cxn ang="T7">
                <a:pos x="T2" y="T3"/>
              </a:cxn>
              <a:cxn ang="T8">
                <a:pos x="T4" y="T5"/>
              </a:cxn>
            </a:cxnLst>
            <a:rect l="0" t="0" r="r" b="b"/>
            <a:pathLst>
              <a:path w="3945" h="2188">
                <a:moveTo>
                  <a:pt x="0" y="0"/>
                </a:moveTo>
                <a:lnTo>
                  <a:pt x="0" y="2187"/>
                </a:lnTo>
                <a:lnTo>
                  <a:pt x="3944" y="2187"/>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86379" name="Rectangle 11"/>
          <p:cNvSpPr>
            <a:spLocks noChangeArrowheads="1"/>
          </p:cNvSpPr>
          <p:nvPr/>
        </p:nvSpPr>
        <p:spPr bwMode="auto">
          <a:xfrm>
            <a:off x="8540753" y="4789492"/>
            <a:ext cx="11701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428750">
              <a:spcBef>
                <a:spcPct val="20000"/>
              </a:spcBef>
              <a:buChar char="•"/>
              <a:defRPr sz="3200">
                <a:solidFill>
                  <a:schemeClr val="tx1"/>
                </a:solidFill>
                <a:latin typeface="Times New Roman" panose="02020603050405020304" pitchFamily="18" charset="0"/>
              </a:defRPr>
            </a:lvl1pPr>
            <a:lvl2pPr marL="742950" indent="-285750" defTabSz="1428750">
              <a:spcBef>
                <a:spcPct val="20000"/>
              </a:spcBef>
              <a:buChar char="–"/>
              <a:defRPr sz="2800">
                <a:solidFill>
                  <a:schemeClr val="tx1"/>
                </a:solidFill>
                <a:latin typeface="Times New Roman" panose="02020603050405020304" pitchFamily="18" charset="0"/>
              </a:defRPr>
            </a:lvl2pPr>
            <a:lvl3pPr marL="1143000" indent="-228600" defTabSz="1428750">
              <a:spcBef>
                <a:spcPct val="20000"/>
              </a:spcBef>
              <a:buChar char="•"/>
              <a:defRPr sz="2400">
                <a:solidFill>
                  <a:schemeClr val="tx1"/>
                </a:solidFill>
                <a:latin typeface="Times New Roman" panose="02020603050405020304" pitchFamily="18" charset="0"/>
              </a:defRPr>
            </a:lvl3pPr>
            <a:lvl4pPr marL="1600200" indent="-228600" defTabSz="1428750">
              <a:spcBef>
                <a:spcPct val="20000"/>
              </a:spcBef>
              <a:buChar char="–"/>
              <a:defRPr sz="2000">
                <a:solidFill>
                  <a:schemeClr val="tx1"/>
                </a:solidFill>
                <a:latin typeface="Times New Roman" panose="02020603050405020304" pitchFamily="18" charset="0"/>
              </a:defRPr>
            </a:lvl4pPr>
            <a:lvl5pPr marL="2057400" indent="-228600" defTabSz="1428750">
              <a:spcBef>
                <a:spcPct val="20000"/>
              </a:spcBef>
              <a:buChar char="»"/>
              <a:defRPr sz="2000">
                <a:solidFill>
                  <a:schemeClr val="tx1"/>
                </a:solidFill>
                <a:latin typeface="Times New Roman" panose="02020603050405020304" pitchFamily="18" charset="0"/>
              </a:defRPr>
            </a:lvl5pPr>
            <a:lvl6pPr marL="25146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000" b="1">
                <a:solidFill>
                  <a:srgbClr val="000000"/>
                </a:solidFill>
                <a:latin typeface="Arial" panose="020B0604020202020204" pitchFamily="34" charset="0"/>
              </a:rPr>
              <a:t>Domanda</a:t>
            </a:r>
          </a:p>
        </p:txBody>
      </p:sp>
      <p:sp>
        <p:nvSpPr>
          <p:cNvPr id="186380" name="Rectangle 12"/>
          <p:cNvSpPr>
            <a:spLocks noChangeArrowheads="1"/>
          </p:cNvSpPr>
          <p:nvPr/>
        </p:nvSpPr>
        <p:spPr bwMode="auto">
          <a:xfrm>
            <a:off x="7034214" y="5245108"/>
            <a:ext cx="39914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428750">
              <a:spcBef>
                <a:spcPct val="20000"/>
              </a:spcBef>
              <a:buChar char="•"/>
              <a:defRPr sz="3200">
                <a:solidFill>
                  <a:schemeClr val="tx1"/>
                </a:solidFill>
                <a:latin typeface="Times New Roman" panose="02020603050405020304" pitchFamily="18" charset="0"/>
              </a:defRPr>
            </a:lvl1pPr>
            <a:lvl2pPr marL="742950" indent="-285750" defTabSz="1428750">
              <a:spcBef>
                <a:spcPct val="20000"/>
              </a:spcBef>
              <a:buChar char="–"/>
              <a:defRPr sz="2800">
                <a:solidFill>
                  <a:schemeClr val="tx1"/>
                </a:solidFill>
                <a:latin typeface="Times New Roman" panose="02020603050405020304" pitchFamily="18" charset="0"/>
              </a:defRPr>
            </a:lvl2pPr>
            <a:lvl3pPr marL="1143000" indent="-228600" defTabSz="1428750">
              <a:spcBef>
                <a:spcPct val="20000"/>
              </a:spcBef>
              <a:buChar char="•"/>
              <a:defRPr sz="2400">
                <a:solidFill>
                  <a:schemeClr val="tx1"/>
                </a:solidFill>
                <a:latin typeface="Times New Roman" panose="02020603050405020304" pitchFamily="18" charset="0"/>
              </a:defRPr>
            </a:lvl3pPr>
            <a:lvl4pPr marL="1600200" indent="-228600" defTabSz="1428750">
              <a:spcBef>
                <a:spcPct val="20000"/>
              </a:spcBef>
              <a:buChar char="–"/>
              <a:defRPr sz="2000">
                <a:solidFill>
                  <a:schemeClr val="tx1"/>
                </a:solidFill>
                <a:latin typeface="Times New Roman" panose="02020603050405020304" pitchFamily="18" charset="0"/>
              </a:defRPr>
            </a:lvl4pPr>
            <a:lvl5pPr marL="2057400" indent="-228600" defTabSz="1428750">
              <a:spcBef>
                <a:spcPct val="20000"/>
              </a:spcBef>
              <a:buChar char="»"/>
              <a:defRPr sz="2000">
                <a:solidFill>
                  <a:schemeClr val="tx1"/>
                </a:solidFill>
                <a:latin typeface="Times New Roman" panose="02020603050405020304" pitchFamily="18" charset="0"/>
              </a:defRPr>
            </a:lvl5pPr>
            <a:lvl6pPr marL="25146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000" b="1" i="1">
                <a:solidFill>
                  <a:srgbClr val="000000"/>
                </a:solidFill>
                <a:latin typeface="Arial" panose="020B0604020202020204" pitchFamily="34" charset="0"/>
              </a:rPr>
              <a:t>RM</a:t>
            </a:r>
          </a:p>
        </p:txBody>
      </p:sp>
      <p:sp>
        <p:nvSpPr>
          <p:cNvPr id="186381" name="Rectangle 13"/>
          <p:cNvSpPr>
            <a:spLocks noChangeArrowheads="1"/>
          </p:cNvSpPr>
          <p:nvPr/>
        </p:nvSpPr>
        <p:spPr bwMode="auto">
          <a:xfrm>
            <a:off x="9075741" y="3054356"/>
            <a:ext cx="69890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428750">
              <a:spcBef>
                <a:spcPct val="20000"/>
              </a:spcBef>
              <a:buChar char="•"/>
              <a:defRPr sz="3200">
                <a:solidFill>
                  <a:schemeClr val="tx1"/>
                </a:solidFill>
                <a:latin typeface="Times New Roman" panose="02020603050405020304" pitchFamily="18" charset="0"/>
              </a:defRPr>
            </a:lvl1pPr>
            <a:lvl2pPr marL="742950" indent="-285750" defTabSz="1428750">
              <a:spcBef>
                <a:spcPct val="20000"/>
              </a:spcBef>
              <a:buChar char="–"/>
              <a:defRPr sz="2800">
                <a:solidFill>
                  <a:schemeClr val="tx1"/>
                </a:solidFill>
                <a:latin typeface="Times New Roman" panose="02020603050405020304" pitchFamily="18" charset="0"/>
              </a:defRPr>
            </a:lvl2pPr>
            <a:lvl3pPr marL="1143000" indent="-228600" defTabSz="1428750">
              <a:spcBef>
                <a:spcPct val="20000"/>
              </a:spcBef>
              <a:buChar char="•"/>
              <a:defRPr sz="2400">
                <a:solidFill>
                  <a:schemeClr val="tx1"/>
                </a:solidFill>
                <a:latin typeface="Times New Roman" panose="02020603050405020304" pitchFamily="18" charset="0"/>
              </a:defRPr>
            </a:lvl3pPr>
            <a:lvl4pPr marL="1600200" indent="-228600" defTabSz="1428750">
              <a:spcBef>
                <a:spcPct val="20000"/>
              </a:spcBef>
              <a:buChar char="–"/>
              <a:defRPr sz="2000">
                <a:solidFill>
                  <a:schemeClr val="tx1"/>
                </a:solidFill>
                <a:latin typeface="Times New Roman" panose="02020603050405020304" pitchFamily="18" charset="0"/>
              </a:defRPr>
            </a:lvl4pPr>
            <a:lvl5pPr marL="2057400" indent="-228600" defTabSz="1428750">
              <a:spcBef>
                <a:spcPct val="20000"/>
              </a:spcBef>
              <a:buChar char="»"/>
              <a:defRPr sz="2000">
                <a:solidFill>
                  <a:schemeClr val="tx1"/>
                </a:solidFill>
                <a:latin typeface="Times New Roman" panose="02020603050405020304" pitchFamily="18" charset="0"/>
              </a:defRPr>
            </a:lvl5pPr>
            <a:lvl6pPr marL="25146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000" b="1" i="1">
                <a:solidFill>
                  <a:srgbClr val="000000"/>
                </a:solidFill>
                <a:latin typeface="Arial" panose="020B0604020202020204" pitchFamily="34" charset="0"/>
              </a:rPr>
              <a:t>CMeT</a:t>
            </a:r>
          </a:p>
        </p:txBody>
      </p:sp>
      <p:sp>
        <p:nvSpPr>
          <p:cNvPr id="186382" name="Rectangle 14"/>
          <p:cNvSpPr>
            <a:spLocks noChangeArrowheads="1"/>
          </p:cNvSpPr>
          <p:nvPr/>
        </p:nvSpPr>
        <p:spPr bwMode="auto">
          <a:xfrm>
            <a:off x="2577248" y="4438651"/>
            <a:ext cx="123751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428750">
              <a:spcBef>
                <a:spcPct val="20000"/>
              </a:spcBef>
              <a:buChar char="•"/>
              <a:defRPr sz="3200">
                <a:solidFill>
                  <a:schemeClr val="tx1"/>
                </a:solidFill>
                <a:latin typeface="Times New Roman" panose="02020603050405020304" pitchFamily="18" charset="0"/>
              </a:defRPr>
            </a:lvl1pPr>
            <a:lvl2pPr marL="742950" indent="-285750" defTabSz="1428750">
              <a:spcBef>
                <a:spcPct val="20000"/>
              </a:spcBef>
              <a:buChar char="–"/>
              <a:defRPr sz="2800">
                <a:solidFill>
                  <a:schemeClr val="tx1"/>
                </a:solidFill>
                <a:latin typeface="Times New Roman" panose="02020603050405020304" pitchFamily="18" charset="0"/>
              </a:defRPr>
            </a:lvl2pPr>
            <a:lvl3pPr marL="1143000" indent="-228600" defTabSz="1428750">
              <a:spcBef>
                <a:spcPct val="20000"/>
              </a:spcBef>
              <a:buChar char="•"/>
              <a:defRPr sz="2400">
                <a:solidFill>
                  <a:schemeClr val="tx1"/>
                </a:solidFill>
                <a:latin typeface="Times New Roman" panose="02020603050405020304" pitchFamily="18" charset="0"/>
              </a:defRPr>
            </a:lvl3pPr>
            <a:lvl4pPr marL="1600200" indent="-228600" defTabSz="1428750">
              <a:spcBef>
                <a:spcPct val="20000"/>
              </a:spcBef>
              <a:buChar char="–"/>
              <a:defRPr sz="2000">
                <a:solidFill>
                  <a:schemeClr val="tx1"/>
                </a:solidFill>
                <a:latin typeface="Times New Roman" panose="02020603050405020304" pitchFamily="18" charset="0"/>
              </a:defRPr>
            </a:lvl4pPr>
            <a:lvl5pPr marL="2057400" indent="-228600" defTabSz="1428750">
              <a:spcBef>
                <a:spcPct val="20000"/>
              </a:spcBef>
              <a:buChar char="»"/>
              <a:defRPr sz="2000">
                <a:solidFill>
                  <a:schemeClr val="tx1"/>
                </a:solidFill>
                <a:latin typeface="Times New Roman" panose="02020603050405020304" pitchFamily="18" charset="0"/>
              </a:defRPr>
            </a:lvl5pPr>
            <a:lvl6pPr marL="25146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eaLnBrk="0" fontAlgn="base" hangingPunct="0">
              <a:lnSpc>
                <a:spcPct val="85000"/>
              </a:lnSpc>
              <a:spcBef>
                <a:spcPct val="0"/>
              </a:spcBef>
              <a:spcAft>
                <a:spcPct val="0"/>
              </a:spcAft>
              <a:buFontTx/>
              <a:buNone/>
            </a:pPr>
            <a:r>
              <a:rPr lang="it-IT" altLang="en-US" sz="2000" b="1">
                <a:solidFill>
                  <a:srgbClr val="000000"/>
                </a:solidFill>
                <a:latin typeface="Arial" panose="020B0604020202020204" pitchFamily="34" charset="0"/>
              </a:rPr>
              <a:t>CMeT (Q*)</a:t>
            </a:r>
          </a:p>
        </p:txBody>
      </p:sp>
      <p:sp>
        <p:nvSpPr>
          <p:cNvPr id="186383" name="Freeform 15"/>
          <p:cNvSpPr>
            <a:spLocks/>
          </p:cNvSpPr>
          <p:nvPr/>
        </p:nvSpPr>
        <p:spPr bwMode="auto">
          <a:xfrm>
            <a:off x="3884613" y="4232282"/>
            <a:ext cx="2017712" cy="1573213"/>
          </a:xfrm>
          <a:custGeom>
            <a:avLst/>
            <a:gdLst>
              <a:gd name="T0" fmla="*/ 0 w 1271"/>
              <a:gd name="T1" fmla="*/ 0 h 991"/>
              <a:gd name="T2" fmla="*/ 2147483646 w 1271"/>
              <a:gd name="T3" fmla="*/ 0 h 991"/>
              <a:gd name="T4" fmla="*/ 2147483646 w 1271"/>
              <a:gd name="T5" fmla="*/ 2147483646 h 991"/>
              <a:gd name="T6" fmla="*/ 0 60000 65536"/>
              <a:gd name="T7" fmla="*/ 0 60000 65536"/>
              <a:gd name="T8" fmla="*/ 0 60000 65536"/>
            </a:gdLst>
            <a:ahLst/>
            <a:cxnLst>
              <a:cxn ang="T6">
                <a:pos x="T0" y="T1"/>
              </a:cxn>
              <a:cxn ang="T7">
                <a:pos x="T2" y="T3"/>
              </a:cxn>
              <a:cxn ang="T8">
                <a:pos x="T4" y="T5"/>
              </a:cxn>
            </a:cxnLst>
            <a:rect l="0" t="0" r="r" b="b"/>
            <a:pathLst>
              <a:path w="1271" h="991">
                <a:moveTo>
                  <a:pt x="0" y="0"/>
                </a:moveTo>
                <a:lnTo>
                  <a:pt x="1270" y="0"/>
                </a:lnTo>
                <a:lnTo>
                  <a:pt x="1270" y="990"/>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grpSp>
        <p:nvGrpSpPr>
          <p:cNvPr id="186384" name="Group 16"/>
          <p:cNvGrpSpPr>
            <a:grpSpLocks/>
          </p:cNvGrpSpPr>
          <p:nvPr/>
        </p:nvGrpSpPr>
        <p:grpSpPr bwMode="auto">
          <a:xfrm>
            <a:off x="4357690" y="3325815"/>
            <a:ext cx="4595812" cy="1243012"/>
            <a:chOff x="1785" y="2095"/>
            <a:chExt cx="2895" cy="783"/>
          </a:xfrm>
        </p:grpSpPr>
        <p:sp>
          <p:nvSpPr>
            <p:cNvPr id="186398" name="Freeform 17"/>
            <p:cNvSpPr>
              <a:spLocks/>
            </p:cNvSpPr>
            <p:nvPr/>
          </p:nvSpPr>
          <p:spPr bwMode="auto">
            <a:xfrm>
              <a:off x="1785" y="2343"/>
              <a:ext cx="852" cy="535"/>
            </a:xfrm>
            <a:custGeom>
              <a:avLst/>
              <a:gdLst>
                <a:gd name="T0" fmla="*/ 0 w 852"/>
                <a:gd name="T1" fmla="*/ 0 h 535"/>
                <a:gd name="T2" fmla="*/ 198 w 852"/>
                <a:gd name="T3" fmla="*/ 156 h 535"/>
                <a:gd name="T4" fmla="*/ 474 w 852"/>
                <a:gd name="T5" fmla="*/ 351 h 535"/>
                <a:gd name="T6" fmla="*/ 851 w 852"/>
                <a:gd name="T7" fmla="*/ 534 h 53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52" h="535">
                  <a:moveTo>
                    <a:pt x="0" y="0"/>
                  </a:moveTo>
                  <a:lnTo>
                    <a:pt x="198" y="156"/>
                  </a:lnTo>
                  <a:lnTo>
                    <a:pt x="474" y="351"/>
                  </a:lnTo>
                  <a:lnTo>
                    <a:pt x="851" y="534"/>
                  </a:lnTo>
                </a:path>
              </a:pathLst>
            </a:custGeom>
            <a:noFill/>
            <a:ln w="28575" cap="rnd" cmpd="sng">
              <a:solidFill>
                <a:srgbClr val="40AE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86399" name="Freeform 18"/>
            <p:cNvSpPr>
              <a:spLocks/>
            </p:cNvSpPr>
            <p:nvPr/>
          </p:nvSpPr>
          <p:spPr bwMode="auto">
            <a:xfrm>
              <a:off x="2636" y="2095"/>
              <a:ext cx="2044" cy="783"/>
            </a:xfrm>
            <a:custGeom>
              <a:avLst/>
              <a:gdLst>
                <a:gd name="T0" fmla="*/ 0 w 2044"/>
                <a:gd name="T1" fmla="*/ 782 h 783"/>
                <a:gd name="T2" fmla="*/ 674 w 2044"/>
                <a:gd name="T3" fmla="*/ 782 h 783"/>
                <a:gd name="T4" fmla="*/ 1409 w 2044"/>
                <a:gd name="T5" fmla="*/ 443 h 783"/>
                <a:gd name="T6" fmla="*/ 2043 w 2044"/>
                <a:gd name="T7" fmla="*/ 0 h 78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44" h="783">
                  <a:moveTo>
                    <a:pt x="0" y="782"/>
                  </a:moveTo>
                  <a:lnTo>
                    <a:pt x="674" y="782"/>
                  </a:lnTo>
                  <a:lnTo>
                    <a:pt x="1409" y="443"/>
                  </a:lnTo>
                  <a:lnTo>
                    <a:pt x="2043" y="0"/>
                  </a:lnTo>
                </a:path>
              </a:pathLst>
            </a:custGeom>
            <a:noFill/>
            <a:ln w="28575" cap="rnd" cmpd="sng">
              <a:solidFill>
                <a:srgbClr val="40AE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grpSp>
      <p:sp>
        <p:nvSpPr>
          <p:cNvPr id="186385" name="Line 19"/>
          <p:cNvSpPr>
            <a:spLocks noChangeShapeType="1"/>
          </p:cNvSpPr>
          <p:nvPr/>
        </p:nvSpPr>
        <p:spPr bwMode="auto">
          <a:xfrm>
            <a:off x="4094170" y="3756034"/>
            <a:ext cx="4371975" cy="1146175"/>
          </a:xfrm>
          <a:prstGeom prst="line">
            <a:avLst/>
          </a:prstGeom>
          <a:noFill/>
          <a:ln w="28575">
            <a:solidFill>
              <a:srgbClr val="FC012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86386" name="Line 20"/>
          <p:cNvSpPr>
            <a:spLocks noChangeShapeType="1"/>
          </p:cNvSpPr>
          <p:nvPr/>
        </p:nvSpPr>
        <p:spPr bwMode="auto">
          <a:xfrm>
            <a:off x="4379916" y="3984631"/>
            <a:ext cx="2544763" cy="1330325"/>
          </a:xfrm>
          <a:prstGeom prst="line">
            <a:avLst/>
          </a:prstGeom>
          <a:noFill/>
          <a:ln w="28575">
            <a:solidFill>
              <a:srgbClr val="00968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86387" name="Rectangle 21"/>
          <p:cNvSpPr>
            <a:spLocks noChangeArrowheads="1"/>
          </p:cNvSpPr>
          <p:nvPr/>
        </p:nvSpPr>
        <p:spPr bwMode="auto">
          <a:xfrm>
            <a:off x="3962401" y="4800605"/>
            <a:ext cx="910506"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428750">
              <a:spcBef>
                <a:spcPct val="20000"/>
              </a:spcBef>
              <a:buChar char="•"/>
              <a:defRPr sz="3200">
                <a:solidFill>
                  <a:schemeClr val="tx1"/>
                </a:solidFill>
                <a:latin typeface="Times New Roman" panose="02020603050405020304" pitchFamily="18" charset="0"/>
              </a:defRPr>
            </a:lvl1pPr>
            <a:lvl2pPr marL="742950" indent="-285750" defTabSz="1428750">
              <a:spcBef>
                <a:spcPct val="20000"/>
              </a:spcBef>
              <a:buChar char="–"/>
              <a:defRPr sz="2800">
                <a:solidFill>
                  <a:schemeClr val="tx1"/>
                </a:solidFill>
                <a:latin typeface="Times New Roman" panose="02020603050405020304" pitchFamily="18" charset="0"/>
              </a:defRPr>
            </a:lvl2pPr>
            <a:lvl3pPr marL="1143000" indent="-228600" defTabSz="1428750">
              <a:spcBef>
                <a:spcPct val="20000"/>
              </a:spcBef>
              <a:buChar char="•"/>
              <a:defRPr sz="2400">
                <a:solidFill>
                  <a:schemeClr val="tx1"/>
                </a:solidFill>
                <a:latin typeface="Times New Roman" panose="02020603050405020304" pitchFamily="18" charset="0"/>
              </a:defRPr>
            </a:lvl3pPr>
            <a:lvl4pPr marL="1600200" indent="-228600" defTabSz="1428750">
              <a:spcBef>
                <a:spcPct val="20000"/>
              </a:spcBef>
              <a:buChar char="–"/>
              <a:defRPr sz="2000">
                <a:solidFill>
                  <a:schemeClr val="tx1"/>
                </a:solidFill>
                <a:latin typeface="Times New Roman" panose="02020603050405020304" pitchFamily="18" charset="0"/>
              </a:defRPr>
            </a:lvl4pPr>
            <a:lvl5pPr marL="2057400" indent="-228600" defTabSz="1428750">
              <a:spcBef>
                <a:spcPct val="20000"/>
              </a:spcBef>
              <a:buChar char="»"/>
              <a:defRPr sz="2000">
                <a:solidFill>
                  <a:schemeClr val="tx1"/>
                </a:solidFill>
                <a:latin typeface="Times New Roman" panose="02020603050405020304" pitchFamily="18" charset="0"/>
              </a:defRPr>
            </a:lvl5pPr>
            <a:lvl6pPr marL="25146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000" b="1">
                <a:solidFill>
                  <a:srgbClr val="000000"/>
                </a:solidFill>
                <a:latin typeface="Arial" panose="020B0604020202020204" pitchFamily="34" charset="0"/>
              </a:rPr>
              <a:t>Extra</a:t>
            </a:r>
          </a:p>
          <a:p>
            <a:pPr eaLnBrk="0" fontAlgn="base" hangingPunct="0">
              <a:spcBef>
                <a:spcPct val="0"/>
              </a:spcBef>
              <a:spcAft>
                <a:spcPct val="0"/>
              </a:spcAft>
              <a:buFontTx/>
              <a:buNone/>
            </a:pPr>
            <a:r>
              <a:rPr lang="it-IT" altLang="en-US" sz="2000" b="1">
                <a:solidFill>
                  <a:srgbClr val="000000"/>
                </a:solidFill>
                <a:latin typeface="Arial" panose="020B0604020202020204" pitchFamily="34" charset="0"/>
              </a:rPr>
              <a:t>Profitto</a:t>
            </a:r>
          </a:p>
        </p:txBody>
      </p:sp>
      <p:sp>
        <p:nvSpPr>
          <p:cNvPr id="186388" name="Line 22"/>
          <p:cNvSpPr>
            <a:spLocks noChangeShapeType="1"/>
          </p:cNvSpPr>
          <p:nvPr/>
        </p:nvSpPr>
        <p:spPr bwMode="auto">
          <a:xfrm>
            <a:off x="3897320" y="4586295"/>
            <a:ext cx="1997075" cy="158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86389" name="Line 23"/>
          <p:cNvSpPr>
            <a:spLocks noChangeShapeType="1"/>
          </p:cNvSpPr>
          <p:nvPr/>
        </p:nvSpPr>
        <p:spPr bwMode="auto">
          <a:xfrm flipV="1">
            <a:off x="4419609" y="4419609"/>
            <a:ext cx="200025" cy="46037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86390" name="Rectangle 24"/>
          <p:cNvSpPr>
            <a:spLocks noChangeArrowheads="1"/>
          </p:cNvSpPr>
          <p:nvPr/>
        </p:nvSpPr>
        <p:spPr bwMode="auto">
          <a:xfrm>
            <a:off x="8647114" y="2614620"/>
            <a:ext cx="39914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428750">
              <a:spcBef>
                <a:spcPct val="20000"/>
              </a:spcBef>
              <a:buChar char="•"/>
              <a:defRPr sz="3200">
                <a:solidFill>
                  <a:schemeClr val="tx1"/>
                </a:solidFill>
                <a:latin typeface="Times New Roman" panose="02020603050405020304" pitchFamily="18" charset="0"/>
              </a:defRPr>
            </a:lvl1pPr>
            <a:lvl2pPr marL="742950" indent="-285750" defTabSz="1428750">
              <a:spcBef>
                <a:spcPct val="20000"/>
              </a:spcBef>
              <a:buChar char="–"/>
              <a:defRPr sz="2800">
                <a:solidFill>
                  <a:schemeClr val="tx1"/>
                </a:solidFill>
                <a:latin typeface="Times New Roman" panose="02020603050405020304" pitchFamily="18" charset="0"/>
              </a:defRPr>
            </a:lvl2pPr>
            <a:lvl3pPr marL="1143000" indent="-228600" defTabSz="1428750">
              <a:spcBef>
                <a:spcPct val="20000"/>
              </a:spcBef>
              <a:buChar char="•"/>
              <a:defRPr sz="2400">
                <a:solidFill>
                  <a:schemeClr val="tx1"/>
                </a:solidFill>
                <a:latin typeface="Times New Roman" panose="02020603050405020304" pitchFamily="18" charset="0"/>
              </a:defRPr>
            </a:lvl3pPr>
            <a:lvl4pPr marL="1600200" indent="-228600" defTabSz="1428750">
              <a:spcBef>
                <a:spcPct val="20000"/>
              </a:spcBef>
              <a:buChar char="–"/>
              <a:defRPr sz="2000">
                <a:solidFill>
                  <a:schemeClr val="tx1"/>
                </a:solidFill>
                <a:latin typeface="Times New Roman" panose="02020603050405020304" pitchFamily="18" charset="0"/>
              </a:defRPr>
            </a:lvl4pPr>
            <a:lvl5pPr marL="2057400" indent="-228600" defTabSz="1428750">
              <a:spcBef>
                <a:spcPct val="20000"/>
              </a:spcBef>
              <a:buChar char="»"/>
              <a:defRPr sz="2000">
                <a:solidFill>
                  <a:schemeClr val="tx1"/>
                </a:solidFill>
                <a:latin typeface="Times New Roman" panose="02020603050405020304" pitchFamily="18" charset="0"/>
              </a:defRPr>
            </a:lvl5pPr>
            <a:lvl6pPr marL="25146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1428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000" b="1" i="1">
                <a:solidFill>
                  <a:srgbClr val="000000"/>
                </a:solidFill>
                <a:latin typeface="Arial" panose="020B0604020202020204" pitchFamily="34" charset="0"/>
              </a:rPr>
              <a:t>CM</a:t>
            </a:r>
          </a:p>
        </p:txBody>
      </p:sp>
      <p:sp>
        <p:nvSpPr>
          <p:cNvPr id="186391" name="Line 25"/>
          <p:cNvSpPr>
            <a:spLocks noChangeShapeType="1"/>
          </p:cNvSpPr>
          <p:nvPr/>
        </p:nvSpPr>
        <p:spPr bwMode="auto">
          <a:xfrm flipH="1">
            <a:off x="4699005" y="2930533"/>
            <a:ext cx="3983039" cy="2652713"/>
          </a:xfrm>
          <a:prstGeom prst="line">
            <a:avLst/>
          </a:prstGeom>
          <a:noFill/>
          <a:ln w="28575">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86392" name="Freeform 26"/>
          <p:cNvSpPr>
            <a:spLocks/>
          </p:cNvSpPr>
          <p:nvPr/>
        </p:nvSpPr>
        <p:spPr bwMode="auto">
          <a:xfrm>
            <a:off x="5824542" y="4729170"/>
            <a:ext cx="158751" cy="104775"/>
          </a:xfrm>
          <a:custGeom>
            <a:avLst/>
            <a:gdLst>
              <a:gd name="T0" fmla="*/ 100806250 w 100"/>
              <a:gd name="T1" fmla="*/ 163810950 h 66"/>
              <a:gd name="T2" fmla="*/ 201612500 w 100"/>
              <a:gd name="T3" fmla="*/ 163810950 h 66"/>
              <a:gd name="T4" fmla="*/ 249496263 w 100"/>
              <a:gd name="T5" fmla="*/ 133569075 h 66"/>
              <a:gd name="T6" fmla="*/ 249496263 w 100"/>
              <a:gd name="T7" fmla="*/ 65524063 h 66"/>
              <a:gd name="T8" fmla="*/ 249496263 w 100"/>
              <a:gd name="T9" fmla="*/ 32762825 h 66"/>
              <a:gd name="T10" fmla="*/ 201612500 w 100"/>
              <a:gd name="T11" fmla="*/ 0 h 66"/>
              <a:gd name="T12" fmla="*/ 100806250 w 100"/>
              <a:gd name="T13" fmla="*/ 0 h 66"/>
              <a:gd name="T14" fmla="*/ 47883763 w 100"/>
              <a:gd name="T15" fmla="*/ 0 h 66"/>
              <a:gd name="T16" fmla="*/ 0 w 100"/>
              <a:gd name="T17" fmla="*/ 32762825 h 66"/>
              <a:gd name="T18" fmla="*/ 0 w 100"/>
              <a:gd name="T19" fmla="*/ 65524063 h 66"/>
              <a:gd name="T20" fmla="*/ 0 w 100"/>
              <a:gd name="T21" fmla="*/ 133569075 h 66"/>
              <a:gd name="T22" fmla="*/ 47883763 w 100"/>
              <a:gd name="T23" fmla="*/ 163810950 h 66"/>
              <a:gd name="T24" fmla="*/ 100806250 w 100"/>
              <a:gd name="T25" fmla="*/ 16381095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0" h="66">
                <a:moveTo>
                  <a:pt x="40" y="65"/>
                </a:moveTo>
                <a:lnTo>
                  <a:pt x="80" y="65"/>
                </a:lnTo>
                <a:lnTo>
                  <a:pt x="99" y="53"/>
                </a:lnTo>
                <a:lnTo>
                  <a:pt x="99" y="26"/>
                </a:lnTo>
                <a:lnTo>
                  <a:pt x="99" y="13"/>
                </a:lnTo>
                <a:lnTo>
                  <a:pt x="80" y="0"/>
                </a:lnTo>
                <a:lnTo>
                  <a:pt x="40" y="0"/>
                </a:lnTo>
                <a:lnTo>
                  <a:pt x="19" y="0"/>
                </a:lnTo>
                <a:lnTo>
                  <a:pt x="0" y="13"/>
                </a:lnTo>
                <a:lnTo>
                  <a:pt x="0" y="26"/>
                </a:lnTo>
                <a:lnTo>
                  <a:pt x="0" y="53"/>
                </a:lnTo>
                <a:lnTo>
                  <a:pt x="19" y="65"/>
                </a:lnTo>
                <a:lnTo>
                  <a:pt x="40" y="6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86393" name="Freeform 27"/>
          <p:cNvSpPr>
            <a:spLocks/>
          </p:cNvSpPr>
          <p:nvPr/>
        </p:nvSpPr>
        <p:spPr bwMode="auto">
          <a:xfrm>
            <a:off x="5824542" y="4195770"/>
            <a:ext cx="158751" cy="104775"/>
          </a:xfrm>
          <a:custGeom>
            <a:avLst/>
            <a:gdLst>
              <a:gd name="T0" fmla="*/ 100806250 w 100"/>
              <a:gd name="T1" fmla="*/ 163810950 h 66"/>
              <a:gd name="T2" fmla="*/ 201612500 w 100"/>
              <a:gd name="T3" fmla="*/ 163810950 h 66"/>
              <a:gd name="T4" fmla="*/ 249496263 w 100"/>
              <a:gd name="T5" fmla="*/ 133569075 h 66"/>
              <a:gd name="T6" fmla="*/ 249496263 w 100"/>
              <a:gd name="T7" fmla="*/ 65524063 h 66"/>
              <a:gd name="T8" fmla="*/ 249496263 w 100"/>
              <a:gd name="T9" fmla="*/ 32762825 h 66"/>
              <a:gd name="T10" fmla="*/ 201612500 w 100"/>
              <a:gd name="T11" fmla="*/ 0 h 66"/>
              <a:gd name="T12" fmla="*/ 100806250 w 100"/>
              <a:gd name="T13" fmla="*/ 0 h 66"/>
              <a:gd name="T14" fmla="*/ 47883763 w 100"/>
              <a:gd name="T15" fmla="*/ 0 h 66"/>
              <a:gd name="T16" fmla="*/ 0 w 100"/>
              <a:gd name="T17" fmla="*/ 32762825 h 66"/>
              <a:gd name="T18" fmla="*/ 0 w 100"/>
              <a:gd name="T19" fmla="*/ 65524063 h 66"/>
              <a:gd name="T20" fmla="*/ 0 w 100"/>
              <a:gd name="T21" fmla="*/ 133569075 h 66"/>
              <a:gd name="T22" fmla="*/ 47883763 w 100"/>
              <a:gd name="T23" fmla="*/ 163810950 h 66"/>
              <a:gd name="T24" fmla="*/ 100806250 w 100"/>
              <a:gd name="T25" fmla="*/ 16381095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0" h="66">
                <a:moveTo>
                  <a:pt x="40" y="65"/>
                </a:moveTo>
                <a:lnTo>
                  <a:pt x="80" y="65"/>
                </a:lnTo>
                <a:lnTo>
                  <a:pt x="99" y="53"/>
                </a:lnTo>
                <a:lnTo>
                  <a:pt x="99" y="26"/>
                </a:lnTo>
                <a:lnTo>
                  <a:pt x="99" y="13"/>
                </a:lnTo>
                <a:lnTo>
                  <a:pt x="80" y="0"/>
                </a:lnTo>
                <a:lnTo>
                  <a:pt x="40" y="0"/>
                </a:lnTo>
                <a:lnTo>
                  <a:pt x="19" y="0"/>
                </a:lnTo>
                <a:lnTo>
                  <a:pt x="0" y="13"/>
                </a:lnTo>
                <a:lnTo>
                  <a:pt x="0" y="26"/>
                </a:lnTo>
                <a:lnTo>
                  <a:pt x="0" y="53"/>
                </a:lnTo>
                <a:lnTo>
                  <a:pt x="19" y="65"/>
                </a:lnTo>
                <a:lnTo>
                  <a:pt x="40" y="6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86394" name="Freeform 28"/>
          <p:cNvSpPr>
            <a:spLocks/>
          </p:cNvSpPr>
          <p:nvPr/>
        </p:nvSpPr>
        <p:spPr bwMode="auto">
          <a:xfrm>
            <a:off x="5824542" y="4522797"/>
            <a:ext cx="158751" cy="104775"/>
          </a:xfrm>
          <a:custGeom>
            <a:avLst/>
            <a:gdLst>
              <a:gd name="T0" fmla="*/ 100806250 w 100"/>
              <a:gd name="T1" fmla="*/ 163810950 h 66"/>
              <a:gd name="T2" fmla="*/ 201612500 w 100"/>
              <a:gd name="T3" fmla="*/ 163810950 h 66"/>
              <a:gd name="T4" fmla="*/ 249496263 w 100"/>
              <a:gd name="T5" fmla="*/ 133569075 h 66"/>
              <a:gd name="T6" fmla="*/ 249496263 w 100"/>
              <a:gd name="T7" fmla="*/ 65524063 h 66"/>
              <a:gd name="T8" fmla="*/ 249496263 w 100"/>
              <a:gd name="T9" fmla="*/ 32762825 h 66"/>
              <a:gd name="T10" fmla="*/ 201612500 w 100"/>
              <a:gd name="T11" fmla="*/ 0 h 66"/>
              <a:gd name="T12" fmla="*/ 100806250 w 100"/>
              <a:gd name="T13" fmla="*/ 0 h 66"/>
              <a:gd name="T14" fmla="*/ 47883763 w 100"/>
              <a:gd name="T15" fmla="*/ 0 h 66"/>
              <a:gd name="T16" fmla="*/ 0 w 100"/>
              <a:gd name="T17" fmla="*/ 32762825 h 66"/>
              <a:gd name="T18" fmla="*/ 0 w 100"/>
              <a:gd name="T19" fmla="*/ 65524063 h 66"/>
              <a:gd name="T20" fmla="*/ 0 w 100"/>
              <a:gd name="T21" fmla="*/ 133569075 h 66"/>
              <a:gd name="T22" fmla="*/ 47883763 w 100"/>
              <a:gd name="T23" fmla="*/ 163810950 h 66"/>
              <a:gd name="T24" fmla="*/ 100806250 w 100"/>
              <a:gd name="T25" fmla="*/ 16381095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0" h="66">
                <a:moveTo>
                  <a:pt x="40" y="65"/>
                </a:moveTo>
                <a:lnTo>
                  <a:pt x="80" y="65"/>
                </a:lnTo>
                <a:lnTo>
                  <a:pt x="99" y="53"/>
                </a:lnTo>
                <a:lnTo>
                  <a:pt x="99" y="26"/>
                </a:lnTo>
                <a:lnTo>
                  <a:pt x="99" y="13"/>
                </a:lnTo>
                <a:lnTo>
                  <a:pt x="80" y="0"/>
                </a:lnTo>
                <a:lnTo>
                  <a:pt x="40" y="0"/>
                </a:lnTo>
                <a:lnTo>
                  <a:pt x="19" y="0"/>
                </a:lnTo>
                <a:lnTo>
                  <a:pt x="0" y="13"/>
                </a:lnTo>
                <a:lnTo>
                  <a:pt x="0" y="26"/>
                </a:lnTo>
                <a:lnTo>
                  <a:pt x="0" y="53"/>
                </a:lnTo>
                <a:lnTo>
                  <a:pt x="19" y="65"/>
                </a:lnTo>
                <a:lnTo>
                  <a:pt x="40" y="6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86395" name="Line 29"/>
          <p:cNvSpPr>
            <a:spLocks noChangeShapeType="1"/>
          </p:cNvSpPr>
          <p:nvPr/>
        </p:nvSpPr>
        <p:spPr bwMode="auto">
          <a:xfrm flipV="1">
            <a:off x="9144000" y="4495800"/>
            <a:ext cx="3048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86396" name="Text Box 30"/>
          <p:cNvSpPr txBox="1">
            <a:spLocks noChangeArrowheads="1"/>
          </p:cNvSpPr>
          <p:nvPr/>
        </p:nvSpPr>
        <p:spPr bwMode="auto">
          <a:xfrm>
            <a:off x="8686803" y="3883030"/>
            <a:ext cx="1890261" cy="646331"/>
          </a:xfrm>
          <a:prstGeom prst="rect">
            <a:avLst/>
          </a:prstGeom>
          <a:solidFill>
            <a:srgbClr val="CCFFCC">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1800">
                <a:solidFill>
                  <a:srgbClr val="FF0000"/>
                </a:solidFill>
              </a:rPr>
              <a:t>Curva di domanda</a:t>
            </a:r>
          </a:p>
          <a:p>
            <a:pPr fontAlgn="base">
              <a:spcBef>
                <a:spcPct val="0"/>
              </a:spcBef>
              <a:spcAft>
                <a:spcPct val="0"/>
              </a:spcAft>
              <a:buFontTx/>
              <a:buNone/>
            </a:pPr>
            <a:r>
              <a:rPr lang="it-IT" altLang="en-US" sz="1800">
                <a:solidFill>
                  <a:srgbClr val="FF0000"/>
                </a:solidFill>
              </a:rPr>
              <a:t>per </a:t>
            </a:r>
            <a:r>
              <a:rPr lang="it-IT" altLang="en-US" sz="1800" u="sng">
                <a:solidFill>
                  <a:srgbClr val="FF0000"/>
                </a:solidFill>
              </a:rPr>
              <a:t>quella</a:t>
            </a:r>
            <a:r>
              <a:rPr lang="it-IT" altLang="en-US" sz="1800">
                <a:solidFill>
                  <a:srgbClr val="FF0000"/>
                </a:solidFill>
              </a:rPr>
              <a:t> varietà</a:t>
            </a:r>
          </a:p>
        </p:txBody>
      </p:sp>
      <p:sp>
        <p:nvSpPr>
          <p:cNvPr id="186397" name="Rectangle 31"/>
          <p:cNvSpPr>
            <a:spLocks noGrp="1" noChangeArrowheads="1"/>
          </p:cNvSpPr>
          <p:nvPr>
            <p:ph type="title"/>
          </p:nvPr>
        </p:nvSpPr>
        <p:spPr>
          <a:xfrm>
            <a:off x="1524000" y="990600"/>
            <a:ext cx="9144000" cy="6096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a:t>L’equilibrio di breve periodo</a:t>
            </a:r>
          </a:p>
        </p:txBody>
      </p:sp>
    </p:spTree>
    <p:extLst>
      <p:ext uri="{BB962C8B-B14F-4D97-AF65-F5344CB8AC3E}">
        <p14:creationId xmlns:p14="http://schemas.microsoft.com/office/powerpoint/2010/main" val="424842654"/>
      </p:ext>
    </p:extLst>
  </p:cSld>
  <p:clrMapOvr>
    <a:masterClrMapping/>
  </p:clrMapOvr>
  <p:transition spd="slow">
    <p:wipe dir="r"/>
  </p:transition>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8418"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88419"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88420"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88421" name="Rectangle 5"/>
          <p:cNvSpPr>
            <a:spLocks noChangeArrowheads="1"/>
          </p:cNvSpPr>
          <p:nvPr/>
        </p:nvSpPr>
        <p:spPr bwMode="auto">
          <a:xfrm>
            <a:off x="4656139"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88422" name="Rectangle 6"/>
          <p:cNvSpPr>
            <a:spLocks noGrp="1" noChangeArrowheads="1"/>
          </p:cNvSpPr>
          <p:nvPr>
            <p:ph type="title"/>
          </p:nvPr>
        </p:nvSpPr>
        <p:spPr>
          <a:xfrm>
            <a:off x="2209800" y="228600"/>
            <a:ext cx="7772400" cy="7620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a:t>L’ingresso di nuove imprese</a:t>
            </a:r>
          </a:p>
        </p:txBody>
      </p:sp>
      <p:sp>
        <p:nvSpPr>
          <p:cNvPr id="363527" name="Rectangle 7"/>
          <p:cNvSpPr>
            <a:spLocks noGrp="1" noChangeArrowheads="1"/>
          </p:cNvSpPr>
          <p:nvPr>
            <p:ph type="body" idx="1"/>
          </p:nvPr>
        </p:nvSpPr>
        <p:spPr>
          <a:xfrm>
            <a:off x="192506" y="1066803"/>
            <a:ext cx="11566876" cy="5099051"/>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t" anchorCtr="0" compatLnSpc="1">
            <a:prstTxWarp prst="textNoShape">
              <a:avLst/>
            </a:prstTxWarp>
          </a:bodyPr>
          <a:lstStyle/>
          <a:p>
            <a:pPr eaLnBrk="1" hangingPunct="1">
              <a:lnSpc>
                <a:spcPct val="90000"/>
              </a:lnSpc>
              <a:tabLst>
                <a:tab pos="333358" algn="l"/>
                <a:tab pos="742913" algn="l"/>
              </a:tabLst>
            </a:pPr>
            <a:r>
              <a:rPr lang="it-IT" altLang="en-US" sz="2800" dirty="0"/>
              <a:t>Come sempre, l’ottenimento di extra-profitti positivi incoraggia l’ingresso di nuove imprese, ciascuna delle quali produce una </a:t>
            </a:r>
            <a:r>
              <a:rPr lang="it-IT" altLang="en-US" sz="2800" u="sng" dirty="0"/>
              <a:t>diversa varietà</a:t>
            </a:r>
            <a:r>
              <a:rPr lang="it-IT" altLang="en-US" sz="2800" dirty="0"/>
              <a:t> (oppure la stessa varietà) del prodotto.</a:t>
            </a:r>
            <a:endParaRPr lang="it-IT" altLang="en-US" dirty="0"/>
          </a:p>
          <a:p>
            <a:pPr eaLnBrk="1" hangingPunct="1">
              <a:lnSpc>
                <a:spcPct val="90000"/>
              </a:lnSpc>
              <a:tabLst>
                <a:tab pos="333358" algn="l"/>
                <a:tab pos="742913" algn="l"/>
              </a:tabLst>
            </a:pPr>
            <a:r>
              <a:rPr lang="it-IT" altLang="en-US" sz="2800" dirty="0"/>
              <a:t>Segue che, per effetto dell’ingresso…</a:t>
            </a:r>
          </a:p>
          <a:p>
            <a:pPr eaLnBrk="1" hangingPunct="1">
              <a:lnSpc>
                <a:spcPct val="90000"/>
              </a:lnSpc>
              <a:buNone/>
              <a:tabLst>
                <a:tab pos="333358" algn="l"/>
                <a:tab pos="742913" algn="l"/>
              </a:tabLst>
            </a:pPr>
            <a:r>
              <a:rPr lang="it-IT" altLang="en-US" sz="2800" dirty="0">
                <a:solidFill>
                  <a:schemeClr val="tx2"/>
                </a:solidFill>
                <a:latin typeface="Monotype Sorts" pitchFamily="2" charset="2"/>
              </a:rPr>
              <a:t>	</a:t>
            </a:r>
            <a:r>
              <a:rPr lang="it-IT" altLang="en-US" sz="2800" dirty="0">
                <a:solidFill>
                  <a:schemeClr val="accent2"/>
                </a:solidFill>
                <a:latin typeface="Monotype Sorts" pitchFamily="2" charset="2"/>
              </a:rPr>
              <a:t>	</a:t>
            </a:r>
            <a:r>
              <a:rPr lang="it-IT" altLang="en-US" sz="2800" dirty="0"/>
              <a:t>… </a:t>
            </a:r>
            <a:r>
              <a:rPr lang="it-IT" altLang="en-US" sz="2800" u="sng" dirty="0"/>
              <a:t>aumenta</a:t>
            </a:r>
            <a:r>
              <a:rPr lang="it-IT" altLang="en-US" sz="2800" dirty="0"/>
              <a:t> il numero di prodotti offerti;</a:t>
            </a:r>
          </a:p>
          <a:p>
            <a:pPr eaLnBrk="1" hangingPunct="1">
              <a:lnSpc>
                <a:spcPct val="90000"/>
              </a:lnSpc>
              <a:buNone/>
              <a:tabLst>
                <a:tab pos="333358" algn="l"/>
                <a:tab pos="742913" algn="l"/>
              </a:tabLst>
            </a:pPr>
            <a:r>
              <a:rPr lang="it-IT" altLang="en-US" sz="2800" dirty="0">
                <a:solidFill>
                  <a:schemeClr val="tx2"/>
                </a:solidFill>
                <a:latin typeface="Monotype Sorts" pitchFamily="2" charset="2"/>
              </a:rPr>
              <a:t>	</a:t>
            </a:r>
            <a:r>
              <a:rPr lang="it-IT" altLang="en-US" sz="2800" dirty="0">
                <a:solidFill>
                  <a:schemeClr val="accent2"/>
                </a:solidFill>
                <a:latin typeface="Monotype Sorts" pitchFamily="2" charset="2"/>
              </a:rPr>
              <a:t>	</a:t>
            </a:r>
            <a:r>
              <a:rPr lang="it-IT" altLang="en-US" sz="2800" dirty="0"/>
              <a:t>… si </a:t>
            </a:r>
            <a:r>
              <a:rPr lang="it-IT" altLang="en-US" sz="2800" u="sng" dirty="0"/>
              <a:t>riduce</a:t>
            </a:r>
            <a:r>
              <a:rPr lang="it-IT" altLang="en-US" sz="2800" dirty="0"/>
              <a:t> la domanda disponibile (</a:t>
            </a:r>
            <a:r>
              <a:rPr lang="it-IT" altLang="en-US" sz="2800" i="1" dirty="0"/>
              <a:t>limitata</a:t>
            </a:r>
            <a:r>
              <a:rPr lang="it-IT" altLang="en-US" sz="2800" dirty="0"/>
              <a:t>, per </a:t>
            </a:r>
            <a:r>
              <a:rPr lang="it-IT" altLang="en-US" sz="2800" dirty="0" err="1"/>
              <a:t>Hp</a:t>
            </a:r>
            <a:r>
              <a:rPr lang="it-IT" altLang="en-US" sz="2800" dirty="0"/>
              <a:t>) per le imprese già esistenti, e quindi le rispettive curve di domanda si spostano a sinistra; </a:t>
            </a:r>
          </a:p>
          <a:p>
            <a:pPr lvl="1" eaLnBrk="1" hangingPunct="1">
              <a:lnSpc>
                <a:spcPct val="90000"/>
              </a:lnSpc>
              <a:tabLst>
                <a:tab pos="333358" algn="l"/>
                <a:tab pos="742913" algn="l"/>
              </a:tabLst>
            </a:pPr>
            <a:r>
              <a:rPr lang="it-IT" altLang="en-US" dirty="0"/>
              <a:t>N.B.: in caso di </a:t>
            </a:r>
            <a:r>
              <a:rPr lang="it-IT" altLang="en-US" b="1" dirty="0"/>
              <a:t>perdite</a:t>
            </a:r>
            <a:r>
              <a:rPr lang="it-IT" altLang="en-US" dirty="0"/>
              <a:t>, si avrà l’uscita di alcune imprese e quindi l’</a:t>
            </a:r>
            <a:r>
              <a:rPr lang="it-IT" altLang="en-US" u="sng" dirty="0"/>
              <a:t>aumento</a:t>
            </a:r>
            <a:r>
              <a:rPr lang="it-IT" altLang="en-US" dirty="0"/>
              <a:t> della domanda per le rimanenti a causa della </a:t>
            </a:r>
            <a:r>
              <a:rPr lang="it-IT" altLang="en-US" u="sng" dirty="0"/>
              <a:t>riduzione</a:t>
            </a:r>
            <a:r>
              <a:rPr lang="it-IT" altLang="en-US" dirty="0"/>
              <a:t> nel numero di varietà disponibili del prodotto. </a:t>
            </a:r>
          </a:p>
          <a:p>
            <a:pPr eaLnBrk="1" hangingPunct="1">
              <a:lnSpc>
                <a:spcPct val="90000"/>
              </a:lnSpc>
              <a:buNone/>
              <a:tabLst>
                <a:tab pos="333358" algn="l"/>
                <a:tab pos="742913" algn="l"/>
              </a:tabLst>
            </a:pPr>
            <a:r>
              <a:rPr lang="it-IT" altLang="en-US" sz="2800" dirty="0">
                <a:solidFill>
                  <a:schemeClr val="accent2"/>
                </a:solidFill>
                <a:latin typeface="Monotype Sorts" pitchFamily="2" charset="2"/>
              </a:rPr>
              <a:t>	 </a:t>
            </a:r>
            <a:r>
              <a:rPr lang="it-IT" altLang="en-US" sz="2800" dirty="0"/>
              <a:t>… al ridursi della domanda per ciascuna impresa, anche l’extra-profitto si </a:t>
            </a:r>
            <a:r>
              <a:rPr lang="it-IT" altLang="en-US" sz="2800" u="sng" dirty="0"/>
              <a:t>riduce</a:t>
            </a:r>
            <a:r>
              <a:rPr lang="it-IT" altLang="en-US" sz="2800" dirty="0"/>
              <a:t> fino a zero. E’ il “solito” principio di eliminazione!</a:t>
            </a:r>
            <a:endParaRPr lang="it-IT" altLang="en-US" dirty="0"/>
          </a:p>
        </p:txBody>
      </p:sp>
    </p:spTree>
    <p:extLst>
      <p:ext uri="{BB962C8B-B14F-4D97-AF65-F5344CB8AC3E}">
        <p14:creationId xmlns:p14="http://schemas.microsoft.com/office/powerpoint/2010/main" val="273593555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3527">
                                            <p:txEl>
                                              <p:pRg st="2" end="2"/>
                                            </p:txEl>
                                          </p:spTgt>
                                        </p:tgtEl>
                                        <p:attrNameLst>
                                          <p:attrName>style.visibility</p:attrName>
                                        </p:attrNameLst>
                                      </p:cBhvr>
                                      <p:to>
                                        <p:strVal val="visible"/>
                                      </p:to>
                                    </p:set>
                                    <p:animEffect transition="in" filter="wipe(left)">
                                      <p:cBhvr>
                                        <p:cTn id="7" dur="500"/>
                                        <p:tgtEl>
                                          <p:spTgt spid="363527">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3527">
                                            <p:txEl>
                                              <p:pRg st="3" end="3"/>
                                            </p:txEl>
                                          </p:spTgt>
                                        </p:tgtEl>
                                        <p:attrNameLst>
                                          <p:attrName>style.visibility</p:attrName>
                                        </p:attrNameLst>
                                      </p:cBhvr>
                                      <p:to>
                                        <p:strVal val="visible"/>
                                      </p:to>
                                    </p:set>
                                    <p:animEffect transition="in" filter="wipe(left)">
                                      <p:cBhvr>
                                        <p:cTn id="12" dur="500"/>
                                        <p:tgtEl>
                                          <p:spTgt spid="363527">
                                            <p:txEl>
                                              <p:pRg st="3" end="3"/>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63527">
                                            <p:txEl>
                                              <p:pRg st="4" end="4"/>
                                            </p:txEl>
                                          </p:spTgt>
                                        </p:tgtEl>
                                        <p:attrNameLst>
                                          <p:attrName>style.visibility</p:attrName>
                                        </p:attrNameLst>
                                      </p:cBhvr>
                                      <p:to>
                                        <p:strVal val="visible"/>
                                      </p:to>
                                    </p:set>
                                    <p:animEffect transition="in" filter="wipe(left)">
                                      <p:cBhvr>
                                        <p:cTn id="15" dur="500"/>
                                        <p:tgtEl>
                                          <p:spTgt spid="363527">
                                            <p:txEl>
                                              <p:pRg st="4" end="4"/>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63527">
                                            <p:txEl>
                                              <p:pRg st="5" end="5"/>
                                            </p:txEl>
                                          </p:spTgt>
                                        </p:tgtEl>
                                        <p:attrNameLst>
                                          <p:attrName>style.visibility</p:attrName>
                                        </p:attrNameLst>
                                      </p:cBhvr>
                                      <p:to>
                                        <p:strVal val="visible"/>
                                      </p:to>
                                    </p:set>
                                    <p:animEffect transition="in" filter="wipe(left)">
                                      <p:cBhvr>
                                        <p:cTn id="20" dur="500"/>
                                        <p:tgtEl>
                                          <p:spTgt spid="3635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3527"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0466"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90467"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90468"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90469"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90470" name="Rectangle 6"/>
          <p:cNvSpPr>
            <a:spLocks noGrp="1" noChangeArrowheads="1"/>
          </p:cNvSpPr>
          <p:nvPr>
            <p:ph type="title"/>
          </p:nvPr>
        </p:nvSpPr>
        <p:spPr>
          <a:xfrm>
            <a:off x="2133600" y="0"/>
            <a:ext cx="7772400" cy="8382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a:t>L’equilibrio di lungo periodo</a:t>
            </a:r>
          </a:p>
        </p:txBody>
      </p:sp>
      <p:sp>
        <p:nvSpPr>
          <p:cNvPr id="365575" name="Rectangle 7"/>
          <p:cNvSpPr>
            <a:spLocks noGrp="1" noChangeArrowheads="1"/>
          </p:cNvSpPr>
          <p:nvPr>
            <p:ph type="body" idx="1"/>
          </p:nvPr>
        </p:nvSpPr>
        <p:spPr>
          <a:xfrm>
            <a:off x="282804" y="762000"/>
            <a:ext cx="11670384" cy="60960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t" anchorCtr="0" compatLnSpc="1">
            <a:prstTxWarp prst="textNoShape">
              <a:avLst/>
            </a:prstTxWarp>
          </a:bodyPr>
          <a:lstStyle/>
          <a:p>
            <a:pPr eaLnBrk="1" hangingPunct="1">
              <a:lnSpc>
                <a:spcPct val="85000"/>
              </a:lnSpc>
              <a:tabLst>
                <a:tab pos="333358" algn="l"/>
                <a:tab pos="742913" algn="l"/>
              </a:tabLst>
            </a:pPr>
            <a:r>
              <a:rPr lang="it-IT" altLang="en-US" sz="2800" dirty="0"/>
              <a:t>Si ha entrata ed uscita delle imprese dal mercato MC finché gli extra-profitti non divengono zero. </a:t>
            </a:r>
          </a:p>
          <a:p>
            <a:pPr eaLnBrk="1" hangingPunct="1">
              <a:lnSpc>
                <a:spcPct val="85000"/>
              </a:lnSpc>
              <a:tabLst>
                <a:tab pos="333358" algn="l"/>
                <a:tab pos="742913" algn="l"/>
              </a:tabLst>
            </a:pPr>
            <a:r>
              <a:rPr lang="it-IT" altLang="en-US" sz="2800" dirty="0"/>
              <a:t>L’equilibrio di lungo periodo della MC ha due proprietà:</a:t>
            </a:r>
          </a:p>
          <a:p>
            <a:pPr eaLnBrk="1" hangingPunct="1">
              <a:lnSpc>
                <a:spcPct val="85000"/>
              </a:lnSpc>
              <a:buNone/>
              <a:tabLst>
                <a:tab pos="333358" algn="l"/>
                <a:tab pos="742913" algn="l"/>
              </a:tabLst>
            </a:pPr>
            <a:r>
              <a:rPr lang="it-IT" altLang="en-US" sz="2800" dirty="0"/>
              <a:t>	1) </a:t>
            </a:r>
            <a:r>
              <a:rPr lang="it-IT" altLang="en-US" sz="2800" dirty="0">
                <a:solidFill>
                  <a:srgbClr val="FF0000"/>
                </a:solidFill>
              </a:rPr>
              <a:t>Come nel monopolio</a:t>
            </a:r>
            <a:r>
              <a:rPr lang="it-IT" altLang="en-US" sz="2800" dirty="0"/>
              <a:t>, il prezzo di equilibrio eccede il CM (</a:t>
            </a:r>
            <a:r>
              <a:rPr lang="it-IT" altLang="en-US" sz="2800" dirty="0">
                <a:sym typeface="Symbol" panose="05050102010706020507" pitchFamily="18" charset="2"/>
              </a:rPr>
              <a:t></a:t>
            </a:r>
            <a:r>
              <a:rPr lang="it-IT" altLang="en-US" sz="2800" dirty="0"/>
              <a:t> il potere di mercato genera </a:t>
            </a:r>
            <a:r>
              <a:rPr lang="it-IT" altLang="en-US" sz="2800" i="1" dirty="0" err="1"/>
              <a:t>mark</a:t>
            </a:r>
            <a:r>
              <a:rPr lang="it-IT" altLang="en-US" sz="2800" i="1" dirty="0"/>
              <a:t> up</a:t>
            </a:r>
            <a:r>
              <a:rPr lang="it-IT" altLang="en-US" sz="2800" dirty="0"/>
              <a:t>). Questo perché…</a:t>
            </a:r>
          </a:p>
          <a:p>
            <a:pPr eaLnBrk="1" hangingPunct="1">
              <a:lnSpc>
                <a:spcPct val="85000"/>
              </a:lnSpc>
              <a:buNone/>
              <a:tabLst>
                <a:tab pos="333358" algn="l"/>
                <a:tab pos="742913" algn="l"/>
              </a:tabLst>
            </a:pPr>
            <a:r>
              <a:rPr lang="it-IT" altLang="en-US" sz="2800" dirty="0">
                <a:solidFill>
                  <a:schemeClr val="tx2"/>
                </a:solidFill>
                <a:latin typeface="Monotype Sorts" pitchFamily="2" charset="2"/>
              </a:rPr>
              <a:t>	</a:t>
            </a:r>
            <a:r>
              <a:rPr lang="it-IT" altLang="en-US" sz="2800" dirty="0">
                <a:solidFill>
                  <a:schemeClr val="accent2"/>
                </a:solidFill>
                <a:latin typeface="Monotype Sorts" pitchFamily="2" charset="2"/>
              </a:rPr>
              <a:t></a:t>
            </a:r>
            <a:r>
              <a:rPr lang="it-IT" altLang="en-US" sz="2800" dirty="0"/>
              <a:t> …la massimizzazione del profitto richiede che RM = CM...</a:t>
            </a:r>
          </a:p>
          <a:p>
            <a:pPr eaLnBrk="1" hangingPunct="1">
              <a:lnSpc>
                <a:spcPct val="85000"/>
              </a:lnSpc>
              <a:buNone/>
              <a:tabLst>
                <a:tab pos="333358" algn="l"/>
                <a:tab pos="742913" algn="l"/>
              </a:tabLst>
            </a:pPr>
            <a:r>
              <a:rPr lang="it-IT" altLang="en-US" sz="2800" dirty="0">
                <a:solidFill>
                  <a:schemeClr val="tx2"/>
                </a:solidFill>
                <a:latin typeface="Monotype Sorts" pitchFamily="2" charset="2"/>
              </a:rPr>
              <a:t>	</a:t>
            </a:r>
            <a:r>
              <a:rPr lang="it-IT" altLang="en-US" sz="2800" dirty="0">
                <a:solidFill>
                  <a:schemeClr val="accent2"/>
                </a:solidFill>
                <a:latin typeface="Monotype Sorts" pitchFamily="2" charset="2"/>
              </a:rPr>
              <a:t></a:t>
            </a:r>
            <a:r>
              <a:rPr lang="it-IT" altLang="en-US" sz="2800" dirty="0"/>
              <a:t> …ma la pendenza </a:t>
            </a:r>
            <a:r>
              <a:rPr lang="it-IT" altLang="en-US" sz="2800" u="sng" dirty="0"/>
              <a:t>negativa</a:t>
            </a:r>
            <a:r>
              <a:rPr lang="it-IT" altLang="en-US" sz="2800" dirty="0"/>
              <a:t> della curva di domanda (cioè del ricavo medio) implica che RM sia comunque inferiore al prezzo.</a:t>
            </a:r>
          </a:p>
          <a:p>
            <a:pPr eaLnBrk="1" hangingPunct="1">
              <a:lnSpc>
                <a:spcPct val="85000"/>
              </a:lnSpc>
              <a:buNone/>
              <a:tabLst>
                <a:tab pos="333358" algn="l"/>
                <a:tab pos="742913" algn="l"/>
              </a:tabLst>
            </a:pPr>
            <a:r>
              <a:rPr lang="it-IT" altLang="en-US" sz="2800" dirty="0"/>
              <a:t>	2) </a:t>
            </a:r>
            <a:r>
              <a:rPr lang="it-IT" altLang="en-US" sz="2800" dirty="0">
                <a:solidFill>
                  <a:srgbClr val="FF0000"/>
                </a:solidFill>
              </a:rPr>
              <a:t>Come nel mercato PC</a:t>
            </a:r>
            <a:r>
              <a:rPr lang="it-IT" altLang="en-US" sz="2800" dirty="0"/>
              <a:t>, il prezzo uguaglia il </a:t>
            </a:r>
            <a:r>
              <a:rPr lang="it-IT" altLang="en-US" sz="2800" dirty="0" err="1"/>
              <a:t>CMeT</a:t>
            </a:r>
            <a:r>
              <a:rPr lang="it-IT" altLang="en-US" sz="2800" dirty="0"/>
              <a:t>:</a:t>
            </a:r>
          </a:p>
          <a:p>
            <a:pPr eaLnBrk="1" hangingPunct="1">
              <a:lnSpc>
                <a:spcPct val="85000"/>
              </a:lnSpc>
              <a:buNone/>
              <a:tabLst>
                <a:tab pos="333358" algn="l"/>
                <a:tab pos="742913" algn="l"/>
              </a:tabLst>
            </a:pPr>
            <a:r>
              <a:rPr lang="it-IT" altLang="en-US" sz="2800" dirty="0">
                <a:solidFill>
                  <a:schemeClr val="tx2"/>
                </a:solidFill>
                <a:latin typeface="Monotype Sorts" pitchFamily="2" charset="2"/>
              </a:rPr>
              <a:t>	</a:t>
            </a:r>
            <a:r>
              <a:rPr lang="it-IT" altLang="en-US" sz="2800" dirty="0">
                <a:solidFill>
                  <a:schemeClr val="accent2"/>
                </a:solidFill>
                <a:latin typeface="Monotype Sorts" pitchFamily="2" charset="2"/>
              </a:rPr>
              <a:t></a:t>
            </a:r>
            <a:r>
              <a:rPr lang="it-IT" altLang="en-US" sz="2800" dirty="0"/>
              <a:t> la libertà di entrata e di uscita fa sì che l’equilibrio di lungo periodo possa aversi solo in assenza di extra-profitti.</a:t>
            </a:r>
          </a:p>
          <a:p>
            <a:pPr eaLnBrk="1" hangingPunct="1">
              <a:lnSpc>
                <a:spcPct val="85000"/>
              </a:lnSpc>
              <a:tabLst>
                <a:tab pos="333358" algn="l"/>
                <a:tab pos="742913" algn="l"/>
              </a:tabLst>
            </a:pPr>
            <a:r>
              <a:rPr lang="it-IT" altLang="en-US" sz="2800" dirty="0"/>
              <a:t>Graficamente, come conciliare le due proprietà?</a:t>
            </a:r>
          </a:p>
          <a:p>
            <a:pPr eaLnBrk="1" hangingPunct="1">
              <a:lnSpc>
                <a:spcPct val="85000"/>
              </a:lnSpc>
              <a:tabLst>
                <a:tab pos="333358" algn="l"/>
                <a:tab pos="742913" algn="l"/>
              </a:tabLst>
            </a:pPr>
            <a:r>
              <a:rPr lang="it-IT" altLang="en-US" sz="2800" dirty="0">
                <a:solidFill>
                  <a:srgbClr val="FF0000"/>
                </a:solidFill>
              </a:rPr>
              <a:t>Nuova condizione di tangenza</a:t>
            </a:r>
            <a:r>
              <a:rPr lang="it-IT" altLang="en-US" sz="2800" dirty="0"/>
              <a:t>: la domanda è </a:t>
            </a:r>
            <a:r>
              <a:rPr lang="it-IT" altLang="en-US" sz="2800" u="sng" dirty="0"/>
              <a:t>tangente</a:t>
            </a:r>
            <a:r>
              <a:rPr lang="it-IT" altLang="en-US" sz="2800" dirty="0"/>
              <a:t> a </a:t>
            </a:r>
            <a:r>
              <a:rPr lang="it-IT" altLang="en-US" sz="2800" dirty="0" err="1"/>
              <a:t>CMeT</a:t>
            </a:r>
            <a:r>
              <a:rPr lang="it-IT" altLang="en-US" sz="2800" dirty="0"/>
              <a:t>, ma in un punto </a:t>
            </a:r>
            <a:r>
              <a:rPr lang="it-IT" altLang="en-US" sz="2800" u="sng" dirty="0"/>
              <a:t>diverso</a:t>
            </a:r>
            <a:r>
              <a:rPr lang="it-IT" altLang="en-US" sz="2800" dirty="0"/>
              <a:t> da quello di minimo. </a:t>
            </a:r>
          </a:p>
        </p:txBody>
      </p:sp>
    </p:spTree>
    <p:extLst>
      <p:ext uri="{BB962C8B-B14F-4D97-AF65-F5344CB8AC3E}">
        <p14:creationId xmlns:p14="http://schemas.microsoft.com/office/powerpoint/2010/main" val="399740733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5575">
                                            <p:txEl>
                                              <p:pRg st="2" end="2"/>
                                            </p:txEl>
                                          </p:spTgt>
                                        </p:tgtEl>
                                        <p:attrNameLst>
                                          <p:attrName>style.visibility</p:attrName>
                                        </p:attrNameLst>
                                      </p:cBhvr>
                                      <p:to>
                                        <p:strVal val="visible"/>
                                      </p:to>
                                    </p:set>
                                    <p:animEffect transition="in" filter="wipe(left)">
                                      <p:cBhvr>
                                        <p:cTn id="7" dur="500"/>
                                        <p:tgtEl>
                                          <p:spTgt spid="365575">
                                            <p:txEl>
                                              <p:pRg st="2" end="2"/>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65575">
                                            <p:txEl>
                                              <p:pRg st="3" end="3"/>
                                            </p:txEl>
                                          </p:spTgt>
                                        </p:tgtEl>
                                        <p:attrNameLst>
                                          <p:attrName>style.visibility</p:attrName>
                                        </p:attrNameLst>
                                      </p:cBhvr>
                                      <p:to>
                                        <p:strVal val="visible"/>
                                      </p:to>
                                    </p:set>
                                    <p:animEffect transition="in" filter="wipe(left)">
                                      <p:cBhvr>
                                        <p:cTn id="10" dur="500"/>
                                        <p:tgtEl>
                                          <p:spTgt spid="365575">
                                            <p:txEl>
                                              <p:pRg st="3" end="3"/>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65575">
                                            <p:txEl>
                                              <p:pRg st="4" end="4"/>
                                            </p:txEl>
                                          </p:spTgt>
                                        </p:tgtEl>
                                        <p:attrNameLst>
                                          <p:attrName>style.visibility</p:attrName>
                                        </p:attrNameLst>
                                      </p:cBhvr>
                                      <p:to>
                                        <p:strVal val="visible"/>
                                      </p:to>
                                    </p:set>
                                    <p:animEffect transition="in" filter="wipe(left)">
                                      <p:cBhvr>
                                        <p:cTn id="13" dur="500"/>
                                        <p:tgtEl>
                                          <p:spTgt spid="365575">
                                            <p:txEl>
                                              <p:pRg st="4" end="4"/>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65575">
                                            <p:txEl>
                                              <p:pRg st="5" end="5"/>
                                            </p:txEl>
                                          </p:spTgt>
                                        </p:tgtEl>
                                        <p:attrNameLst>
                                          <p:attrName>style.visibility</p:attrName>
                                        </p:attrNameLst>
                                      </p:cBhvr>
                                      <p:to>
                                        <p:strVal val="visible"/>
                                      </p:to>
                                    </p:set>
                                    <p:animEffect transition="in" filter="wipe(left)">
                                      <p:cBhvr>
                                        <p:cTn id="18" dur="500"/>
                                        <p:tgtEl>
                                          <p:spTgt spid="365575">
                                            <p:txEl>
                                              <p:pRg st="5" end="5"/>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65575">
                                            <p:txEl>
                                              <p:pRg st="6" end="6"/>
                                            </p:txEl>
                                          </p:spTgt>
                                        </p:tgtEl>
                                        <p:attrNameLst>
                                          <p:attrName>style.visibility</p:attrName>
                                        </p:attrNameLst>
                                      </p:cBhvr>
                                      <p:to>
                                        <p:strVal val="visible"/>
                                      </p:to>
                                    </p:set>
                                    <p:animEffect transition="in" filter="wipe(left)">
                                      <p:cBhvr>
                                        <p:cTn id="21" dur="500"/>
                                        <p:tgtEl>
                                          <p:spTgt spid="365575">
                                            <p:txEl>
                                              <p:pRg st="6" end="6"/>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65575">
                                            <p:txEl>
                                              <p:pRg st="7" end="7"/>
                                            </p:txEl>
                                          </p:spTgt>
                                        </p:tgtEl>
                                        <p:attrNameLst>
                                          <p:attrName>style.visibility</p:attrName>
                                        </p:attrNameLst>
                                      </p:cBhvr>
                                      <p:to>
                                        <p:strVal val="visible"/>
                                      </p:to>
                                    </p:set>
                                    <p:animEffect transition="in" filter="wipe(left)">
                                      <p:cBhvr>
                                        <p:cTn id="24" dur="500"/>
                                        <p:tgtEl>
                                          <p:spTgt spid="365575">
                                            <p:txEl>
                                              <p:pRg st="7" end="7"/>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65575">
                                            <p:txEl>
                                              <p:pRg st="8" end="8"/>
                                            </p:txEl>
                                          </p:spTgt>
                                        </p:tgtEl>
                                        <p:attrNameLst>
                                          <p:attrName>style.visibility</p:attrName>
                                        </p:attrNameLst>
                                      </p:cBhvr>
                                      <p:to>
                                        <p:strVal val="visible"/>
                                      </p:to>
                                    </p:set>
                                    <p:animEffect transition="in" filter="wipe(left)">
                                      <p:cBhvr>
                                        <p:cTn id="29" dur="500"/>
                                        <p:tgtEl>
                                          <p:spTgt spid="36557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5575"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6610" name="Rectangle 2"/>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96611" name="Rectangle 3"/>
          <p:cNvSpPr>
            <a:spLocks noGrp="1" noChangeArrowheads="1"/>
          </p:cNvSpPr>
          <p:nvPr>
            <p:ph type="title"/>
          </p:nvPr>
        </p:nvSpPr>
        <p:spPr>
          <a:xfrm>
            <a:off x="2438400" y="381000"/>
            <a:ext cx="7772400" cy="11430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dirty="0"/>
              <a:t>L’equilibrio di lungo periodo: </a:t>
            </a:r>
            <a:br>
              <a:rPr lang="it-IT" altLang="en-US" dirty="0"/>
            </a:br>
            <a:r>
              <a:rPr lang="it-IT" altLang="en-US" dirty="0"/>
              <a:t>la nuova condizione di tangenza</a:t>
            </a:r>
          </a:p>
        </p:txBody>
      </p:sp>
      <p:sp>
        <p:nvSpPr>
          <p:cNvPr id="196612" name="Rectangle 4"/>
          <p:cNvSpPr>
            <a:spLocks noChangeArrowheads="1"/>
          </p:cNvSpPr>
          <p:nvPr/>
        </p:nvSpPr>
        <p:spPr bwMode="auto">
          <a:xfrm>
            <a:off x="3505346" y="6070137"/>
            <a:ext cx="217848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lnSpc>
                <a:spcPct val="85000"/>
              </a:lnSpc>
              <a:spcBef>
                <a:spcPct val="0"/>
              </a:spcBef>
              <a:spcAft>
                <a:spcPct val="0"/>
              </a:spcAft>
              <a:buFontTx/>
              <a:buNone/>
            </a:pPr>
            <a:r>
              <a:rPr lang="it-IT" altLang="en-US" sz="2000" b="1" dirty="0">
                <a:solidFill>
                  <a:srgbClr val="000000"/>
                </a:solidFill>
                <a:latin typeface="Arial" panose="020B0604020202020204" pitchFamily="34" charset="0"/>
              </a:rPr>
              <a:t>Q*</a:t>
            </a:r>
          </a:p>
          <a:p>
            <a:pPr algn="ctr" eaLnBrk="0" fontAlgn="base" hangingPunct="0">
              <a:lnSpc>
                <a:spcPct val="85000"/>
              </a:lnSpc>
              <a:spcBef>
                <a:spcPct val="0"/>
              </a:spcBef>
              <a:spcAft>
                <a:spcPct val="0"/>
              </a:spcAft>
              <a:buFontTx/>
              <a:buNone/>
            </a:pPr>
            <a:r>
              <a:rPr lang="it-IT" altLang="en-US" sz="2000" b="1" dirty="0">
                <a:solidFill>
                  <a:srgbClr val="000000"/>
                </a:solidFill>
                <a:latin typeface="Arial" panose="020B0604020202020204" pitchFamily="34" charset="0"/>
              </a:rPr>
              <a:t>(di lungo periodo)</a:t>
            </a:r>
          </a:p>
        </p:txBody>
      </p:sp>
      <p:sp>
        <p:nvSpPr>
          <p:cNvPr id="196613" name="Rectangle 5"/>
          <p:cNvSpPr>
            <a:spLocks noChangeArrowheads="1"/>
          </p:cNvSpPr>
          <p:nvPr/>
        </p:nvSpPr>
        <p:spPr bwMode="auto">
          <a:xfrm>
            <a:off x="8429625" y="6054729"/>
            <a:ext cx="103874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000" b="1">
                <a:solidFill>
                  <a:srgbClr val="000000"/>
                </a:solidFill>
                <a:latin typeface="Arial" panose="020B0604020202020204" pitchFamily="34" charset="0"/>
              </a:rPr>
              <a:t>Quantità</a:t>
            </a:r>
          </a:p>
        </p:txBody>
      </p:sp>
      <p:sp>
        <p:nvSpPr>
          <p:cNvPr id="196614" name="Rectangle 6"/>
          <p:cNvSpPr>
            <a:spLocks noChangeArrowheads="1"/>
          </p:cNvSpPr>
          <p:nvPr/>
        </p:nvSpPr>
        <p:spPr bwMode="auto">
          <a:xfrm>
            <a:off x="2362201" y="1828804"/>
            <a:ext cx="82715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000" b="1">
                <a:solidFill>
                  <a:srgbClr val="000000"/>
                </a:solidFill>
                <a:latin typeface="Arial" panose="020B0604020202020204" pitchFamily="34" charset="0"/>
              </a:rPr>
              <a:t>Prezzo</a:t>
            </a:r>
          </a:p>
        </p:txBody>
      </p:sp>
      <p:sp>
        <p:nvSpPr>
          <p:cNvPr id="196615" name="Freeform 7"/>
          <p:cNvSpPr>
            <a:spLocks/>
          </p:cNvSpPr>
          <p:nvPr/>
        </p:nvSpPr>
        <p:spPr bwMode="auto">
          <a:xfrm>
            <a:off x="3367097" y="1890722"/>
            <a:ext cx="6211887" cy="4117975"/>
          </a:xfrm>
          <a:custGeom>
            <a:avLst/>
            <a:gdLst>
              <a:gd name="T0" fmla="*/ 0 w 3913"/>
              <a:gd name="T1" fmla="*/ 0 h 2594"/>
              <a:gd name="T2" fmla="*/ 0 w 3913"/>
              <a:gd name="T3" fmla="*/ 2147483646 h 2594"/>
              <a:gd name="T4" fmla="*/ 2147483646 w 3913"/>
              <a:gd name="T5" fmla="*/ 2147483646 h 2594"/>
              <a:gd name="T6" fmla="*/ 0 60000 65536"/>
              <a:gd name="T7" fmla="*/ 0 60000 65536"/>
              <a:gd name="T8" fmla="*/ 0 60000 65536"/>
            </a:gdLst>
            <a:ahLst/>
            <a:cxnLst>
              <a:cxn ang="T6">
                <a:pos x="T0" y="T1"/>
              </a:cxn>
              <a:cxn ang="T7">
                <a:pos x="T2" y="T3"/>
              </a:cxn>
              <a:cxn ang="T8">
                <a:pos x="T4" y="T5"/>
              </a:cxn>
            </a:cxnLst>
            <a:rect l="0" t="0" r="r" b="b"/>
            <a:pathLst>
              <a:path w="3913" h="2594">
                <a:moveTo>
                  <a:pt x="0" y="0"/>
                </a:moveTo>
                <a:lnTo>
                  <a:pt x="0" y="2593"/>
                </a:lnTo>
                <a:lnTo>
                  <a:pt x="3912" y="2593"/>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96616" name="Rectangle 8"/>
          <p:cNvSpPr>
            <a:spLocks noChangeArrowheads="1"/>
          </p:cNvSpPr>
          <p:nvPr/>
        </p:nvSpPr>
        <p:spPr bwMode="auto">
          <a:xfrm>
            <a:off x="3152775" y="5888044"/>
            <a:ext cx="14266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000" b="1">
                <a:solidFill>
                  <a:srgbClr val="000000"/>
                </a:solidFill>
                <a:latin typeface="Arial" panose="020B0604020202020204" pitchFamily="34" charset="0"/>
              </a:rPr>
              <a:t>0</a:t>
            </a:r>
          </a:p>
        </p:txBody>
      </p:sp>
      <p:sp>
        <p:nvSpPr>
          <p:cNvPr id="196617" name="Freeform 9"/>
          <p:cNvSpPr>
            <a:spLocks/>
          </p:cNvSpPr>
          <p:nvPr/>
        </p:nvSpPr>
        <p:spPr bwMode="auto">
          <a:xfrm>
            <a:off x="3367094" y="3937003"/>
            <a:ext cx="1243351" cy="2071688"/>
          </a:xfrm>
          <a:custGeom>
            <a:avLst/>
            <a:gdLst>
              <a:gd name="T0" fmla="*/ 0 w 870"/>
              <a:gd name="T1" fmla="*/ 0 h 1260"/>
              <a:gd name="T2" fmla="*/ 2147483646 w 870"/>
              <a:gd name="T3" fmla="*/ 0 h 1260"/>
              <a:gd name="T4" fmla="*/ 2147483646 w 870"/>
              <a:gd name="T5" fmla="*/ 2147483646 h 1260"/>
              <a:gd name="T6" fmla="*/ 0 60000 65536"/>
              <a:gd name="T7" fmla="*/ 0 60000 65536"/>
              <a:gd name="T8" fmla="*/ 0 60000 65536"/>
            </a:gdLst>
            <a:ahLst/>
            <a:cxnLst>
              <a:cxn ang="T6">
                <a:pos x="T0" y="T1"/>
              </a:cxn>
              <a:cxn ang="T7">
                <a:pos x="T2" y="T3"/>
              </a:cxn>
              <a:cxn ang="T8">
                <a:pos x="T4" y="T5"/>
              </a:cxn>
            </a:cxnLst>
            <a:rect l="0" t="0" r="r" b="b"/>
            <a:pathLst>
              <a:path w="870" h="1260">
                <a:moveTo>
                  <a:pt x="0" y="0"/>
                </a:moveTo>
                <a:lnTo>
                  <a:pt x="869" y="0"/>
                </a:lnTo>
                <a:lnTo>
                  <a:pt x="869" y="1259"/>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96618" name="Rectangle 10"/>
          <p:cNvSpPr>
            <a:spLocks noChangeArrowheads="1"/>
          </p:cNvSpPr>
          <p:nvPr/>
        </p:nvSpPr>
        <p:spPr bwMode="auto">
          <a:xfrm>
            <a:off x="6745288" y="5364172"/>
            <a:ext cx="32861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000" b="1">
                <a:solidFill>
                  <a:srgbClr val="000000"/>
                </a:solidFill>
                <a:latin typeface="Arial" panose="020B0604020202020204" pitchFamily="34" charset="0"/>
              </a:rPr>
              <a:t>D2</a:t>
            </a:r>
          </a:p>
        </p:txBody>
      </p:sp>
      <p:sp>
        <p:nvSpPr>
          <p:cNvPr id="196619" name="Line 11"/>
          <p:cNvSpPr>
            <a:spLocks noChangeShapeType="1"/>
          </p:cNvSpPr>
          <p:nvPr/>
        </p:nvSpPr>
        <p:spPr bwMode="auto">
          <a:xfrm>
            <a:off x="3600456" y="3122622"/>
            <a:ext cx="3013075" cy="2300287"/>
          </a:xfrm>
          <a:prstGeom prst="line">
            <a:avLst/>
          </a:prstGeom>
          <a:noFill/>
          <a:ln w="28575">
            <a:solidFill>
              <a:srgbClr val="00968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96620" name="Rectangle 12"/>
          <p:cNvSpPr>
            <a:spLocks noChangeArrowheads="1"/>
          </p:cNvSpPr>
          <p:nvPr/>
        </p:nvSpPr>
        <p:spPr bwMode="auto">
          <a:xfrm>
            <a:off x="5129417" y="5563298"/>
            <a:ext cx="54181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000" b="1" i="1">
                <a:solidFill>
                  <a:srgbClr val="000000"/>
                </a:solidFill>
                <a:latin typeface="Arial" panose="020B0604020202020204" pitchFamily="34" charset="0"/>
              </a:rPr>
              <a:t>RM2</a:t>
            </a:r>
          </a:p>
        </p:txBody>
      </p:sp>
      <p:sp>
        <p:nvSpPr>
          <p:cNvPr id="196621" name="Line 13"/>
          <p:cNvSpPr>
            <a:spLocks noChangeShapeType="1"/>
          </p:cNvSpPr>
          <p:nvPr/>
        </p:nvSpPr>
        <p:spPr bwMode="auto">
          <a:xfrm>
            <a:off x="3752954" y="3694905"/>
            <a:ext cx="1257415" cy="1977043"/>
          </a:xfrm>
          <a:prstGeom prst="line">
            <a:avLst/>
          </a:prstGeom>
          <a:noFill/>
          <a:ln w="2857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96622" name="Rectangle 14"/>
          <p:cNvSpPr>
            <a:spLocks noChangeArrowheads="1"/>
          </p:cNvSpPr>
          <p:nvPr/>
        </p:nvSpPr>
        <p:spPr bwMode="auto">
          <a:xfrm>
            <a:off x="7935917" y="2557468"/>
            <a:ext cx="69890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000" b="1" i="1">
                <a:solidFill>
                  <a:srgbClr val="000000"/>
                </a:solidFill>
                <a:latin typeface="Arial" panose="020B0604020202020204" pitchFamily="34" charset="0"/>
              </a:rPr>
              <a:t>CMeT</a:t>
            </a:r>
          </a:p>
        </p:txBody>
      </p:sp>
      <p:sp>
        <p:nvSpPr>
          <p:cNvPr id="196623" name="Rectangle 15"/>
          <p:cNvSpPr>
            <a:spLocks noChangeArrowheads="1"/>
          </p:cNvSpPr>
          <p:nvPr/>
        </p:nvSpPr>
        <p:spPr bwMode="auto">
          <a:xfrm>
            <a:off x="7245350" y="2224092"/>
            <a:ext cx="39914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000" b="1" i="1">
                <a:solidFill>
                  <a:srgbClr val="000000"/>
                </a:solidFill>
                <a:latin typeface="Arial" panose="020B0604020202020204" pitchFamily="34" charset="0"/>
              </a:rPr>
              <a:t>CM</a:t>
            </a:r>
          </a:p>
        </p:txBody>
      </p:sp>
      <p:grpSp>
        <p:nvGrpSpPr>
          <p:cNvPr id="196624" name="Group 16"/>
          <p:cNvGrpSpPr>
            <a:grpSpLocks/>
          </p:cNvGrpSpPr>
          <p:nvPr/>
        </p:nvGrpSpPr>
        <p:grpSpPr bwMode="auto">
          <a:xfrm>
            <a:off x="3724277" y="2724154"/>
            <a:ext cx="4046539" cy="1595439"/>
            <a:chOff x="1386" y="1716"/>
            <a:chExt cx="2549" cy="1005"/>
          </a:xfrm>
        </p:grpSpPr>
        <p:sp>
          <p:nvSpPr>
            <p:cNvPr id="196630" name="Freeform 17"/>
            <p:cNvSpPr>
              <a:spLocks/>
            </p:cNvSpPr>
            <p:nvPr/>
          </p:nvSpPr>
          <p:spPr bwMode="auto">
            <a:xfrm>
              <a:off x="2150" y="2600"/>
              <a:ext cx="361" cy="121"/>
            </a:xfrm>
            <a:custGeom>
              <a:avLst/>
              <a:gdLst>
                <a:gd name="T0" fmla="*/ 360 w 361"/>
                <a:gd name="T1" fmla="*/ 120 h 121"/>
                <a:gd name="T2" fmla="*/ 345 w 361"/>
                <a:gd name="T3" fmla="*/ 120 h 121"/>
                <a:gd name="T4" fmla="*/ 315 w 361"/>
                <a:gd name="T5" fmla="*/ 120 h 121"/>
                <a:gd name="T6" fmla="*/ 285 w 361"/>
                <a:gd name="T7" fmla="*/ 105 h 121"/>
                <a:gd name="T8" fmla="*/ 270 w 361"/>
                <a:gd name="T9" fmla="*/ 105 h 121"/>
                <a:gd name="T10" fmla="*/ 240 w 361"/>
                <a:gd name="T11" fmla="*/ 105 h 121"/>
                <a:gd name="T12" fmla="*/ 210 w 361"/>
                <a:gd name="T13" fmla="*/ 90 h 121"/>
                <a:gd name="T14" fmla="*/ 195 w 361"/>
                <a:gd name="T15" fmla="*/ 90 h 121"/>
                <a:gd name="T16" fmla="*/ 165 w 361"/>
                <a:gd name="T17" fmla="*/ 75 h 121"/>
                <a:gd name="T18" fmla="*/ 150 w 361"/>
                <a:gd name="T19" fmla="*/ 75 h 121"/>
                <a:gd name="T20" fmla="*/ 120 w 361"/>
                <a:gd name="T21" fmla="*/ 60 h 121"/>
                <a:gd name="T22" fmla="*/ 105 w 361"/>
                <a:gd name="T23" fmla="*/ 60 h 121"/>
                <a:gd name="T24" fmla="*/ 90 w 361"/>
                <a:gd name="T25" fmla="*/ 45 h 121"/>
                <a:gd name="T26" fmla="*/ 60 w 361"/>
                <a:gd name="T27" fmla="*/ 45 h 121"/>
                <a:gd name="T28" fmla="*/ 45 w 361"/>
                <a:gd name="T29" fmla="*/ 30 h 121"/>
                <a:gd name="T30" fmla="*/ 30 w 361"/>
                <a:gd name="T31" fmla="*/ 30 h 121"/>
                <a:gd name="T32" fmla="*/ 15 w 361"/>
                <a:gd name="T33" fmla="*/ 15 h 121"/>
                <a:gd name="T34" fmla="*/ 0 w 361"/>
                <a:gd name="T35" fmla="*/ 15 h 121"/>
                <a:gd name="T36" fmla="*/ 0 w 361"/>
                <a:gd name="T37" fmla="*/ 0 h 12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61" h="121">
                  <a:moveTo>
                    <a:pt x="360" y="120"/>
                  </a:moveTo>
                  <a:lnTo>
                    <a:pt x="345" y="120"/>
                  </a:lnTo>
                  <a:lnTo>
                    <a:pt x="315" y="120"/>
                  </a:lnTo>
                  <a:lnTo>
                    <a:pt x="285" y="105"/>
                  </a:lnTo>
                  <a:lnTo>
                    <a:pt x="270" y="105"/>
                  </a:lnTo>
                  <a:lnTo>
                    <a:pt x="240" y="105"/>
                  </a:lnTo>
                  <a:lnTo>
                    <a:pt x="210" y="90"/>
                  </a:lnTo>
                  <a:lnTo>
                    <a:pt x="195" y="90"/>
                  </a:lnTo>
                  <a:lnTo>
                    <a:pt x="165" y="75"/>
                  </a:lnTo>
                  <a:lnTo>
                    <a:pt x="150" y="75"/>
                  </a:lnTo>
                  <a:lnTo>
                    <a:pt x="120" y="60"/>
                  </a:lnTo>
                  <a:lnTo>
                    <a:pt x="105" y="60"/>
                  </a:lnTo>
                  <a:lnTo>
                    <a:pt x="90" y="45"/>
                  </a:lnTo>
                  <a:lnTo>
                    <a:pt x="60" y="45"/>
                  </a:lnTo>
                  <a:lnTo>
                    <a:pt x="45" y="30"/>
                  </a:lnTo>
                  <a:lnTo>
                    <a:pt x="30" y="30"/>
                  </a:lnTo>
                  <a:lnTo>
                    <a:pt x="15" y="15"/>
                  </a:lnTo>
                  <a:lnTo>
                    <a:pt x="0" y="15"/>
                  </a:lnTo>
                  <a:lnTo>
                    <a:pt x="0" y="0"/>
                  </a:lnTo>
                </a:path>
              </a:pathLst>
            </a:custGeom>
            <a:noFill/>
            <a:ln w="38100" cap="rnd" cmpd="sng">
              <a:solidFill>
                <a:srgbClr val="40AE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96631" name="Freeform 18"/>
            <p:cNvSpPr>
              <a:spLocks/>
            </p:cNvSpPr>
            <p:nvPr/>
          </p:nvSpPr>
          <p:spPr bwMode="auto">
            <a:xfrm>
              <a:off x="2510" y="1716"/>
              <a:ext cx="1425" cy="1005"/>
            </a:xfrm>
            <a:custGeom>
              <a:avLst/>
              <a:gdLst>
                <a:gd name="T0" fmla="*/ 1409 w 1425"/>
                <a:gd name="T1" fmla="*/ 15 h 1005"/>
                <a:gd name="T2" fmla="*/ 1394 w 1425"/>
                <a:gd name="T3" fmla="*/ 45 h 1005"/>
                <a:gd name="T4" fmla="*/ 1364 w 1425"/>
                <a:gd name="T5" fmla="*/ 75 h 1005"/>
                <a:gd name="T6" fmla="*/ 1349 w 1425"/>
                <a:gd name="T7" fmla="*/ 105 h 1005"/>
                <a:gd name="T8" fmla="*/ 1319 w 1425"/>
                <a:gd name="T9" fmla="*/ 135 h 1005"/>
                <a:gd name="T10" fmla="*/ 1304 w 1425"/>
                <a:gd name="T11" fmla="*/ 165 h 1005"/>
                <a:gd name="T12" fmla="*/ 1274 w 1425"/>
                <a:gd name="T13" fmla="*/ 195 h 1005"/>
                <a:gd name="T14" fmla="*/ 1244 w 1425"/>
                <a:gd name="T15" fmla="*/ 225 h 1005"/>
                <a:gd name="T16" fmla="*/ 1214 w 1425"/>
                <a:gd name="T17" fmla="*/ 240 h 1005"/>
                <a:gd name="T18" fmla="*/ 1199 w 1425"/>
                <a:gd name="T19" fmla="*/ 270 h 1005"/>
                <a:gd name="T20" fmla="*/ 1169 w 1425"/>
                <a:gd name="T21" fmla="*/ 300 h 1005"/>
                <a:gd name="T22" fmla="*/ 1139 w 1425"/>
                <a:gd name="T23" fmla="*/ 330 h 1005"/>
                <a:gd name="T24" fmla="*/ 1109 w 1425"/>
                <a:gd name="T25" fmla="*/ 360 h 1005"/>
                <a:gd name="T26" fmla="*/ 1079 w 1425"/>
                <a:gd name="T27" fmla="*/ 390 h 1005"/>
                <a:gd name="T28" fmla="*/ 1049 w 1425"/>
                <a:gd name="T29" fmla="*/ 420 h 1005"/>
                <a:gd name="T30" fmla="*/ 1019 w 1425"/>
                <a:gd name="T31" fmla="*/ 450 h 1005"/>
                <a:gd name="T32" fmla="*/ 989 w 1425"/>
                <a:gd name="T33" fmla="*/ 480 h 1005"/>
                <a:gd name="T34" fmla="*/ 959 w 1425"/>
                <a:gd name="T35" fmla="*/ 495 h 1005"/>
                <a:gd name="T36" fmla="*/ 929 w 1425"/>
                <a:gd name="T37" fmla="*/ 524 h 1005"/>
                <a:gd name="T38" fmla="*/ 899 w 1425"/>
                <a:gd name="T39" fmla="*/ 554 h 1005"/>
                <a:gd name="T40" fmla="*/ 869 w 1425"/>
                <a:gd name="T41" fmla="*/ 584 h 1005"/>
                <a:gd name="T42" fmla="*/ 839 w 1425"/>
                <a:gd name="T43" fmla="*/ 599 h 1005"/>
                <a:gd name="T44" fmla="*/ 809 w 1425"/>
                <a:gd name="T45" fmla="*/ 629 h 1005"/>
                <a:gd name="T46" fmla="*/ 779 w 1425"/>
                <a:gd name="T47" fmla="*/ 659 h 1005"/>
                <a:gd name="T48" fmla="*/ 749 w 1425"/>
                <a:gd name="T49" fmla="*/ 674 h 1005"/>
                <a:gd name="T50" fmla="*/ 719 w 1425"/>
                <a:gd name="T51" fmla="*/ 704 h 1005"/>
                <a:gd name="T52" fmla="*/ 675 w 1425"/>
                <a:gd name="T53" fmla="*/ 734 h 1005"/>
                <a:gd name="T54" fmla="*/ 645 w 1425"/>
                <a:gd name="T55" fmla="*/ 749 h 1005"/>
                <a:gd name="T56" fmla="*/ 615 w 1425"/>
                <a:gd name="T57" fmla="*/ 764 h 1005"/>
                <a:gd name="T58" fmla="*/ 585 w 1425"/>
                <a:gd name="T59" fmla="*/ 794 h 1005"/>
                <a:gd name="T60" fmla="*/ 555 w 1425"/>
                <a:gd name="T61" fmla="*/ 809 h 1005"/>
                <a:gd name="T62" fmla="*/ 525 w 1425"/>
                <a:gd name="T63" fmla="*/ 839 h 1005"/>
                <a:gd name="T64" fmla="*/ 480 w 1425"/>
                <a:gd name="T65" fmla="*/ 854 h 1005"/>
                <a:gd name="T66" fmla="*/ 450 w 1425"/>
                <a:gd name="T67" fmla="*/ 869 h 1005"/>
                <a:gd name="T68" fmla="*/ 420 w 1425"/>
                <a:gd name="T69" fmla="*/ 884 h 1005"/>
                <a:gd name="T70" fmla="*/ 390 w 1425"/>
                <a:gd name="T71" fmla="*/ 899 h 1005"/>
                <a:gd name="T72" fmla="*/ 360 w 1425"/>
                <a:gd name="T73" fmla="*/ 914 h 1005"/>
                <a:gd name="T74" fmla="*/ 330 w 1425"/>
                <a:gd name="T75" fmla="*/ 929 h 1005"/>
                <a:gd name="T76" fmla="*/ 300 w 1425"/>
                <a:gd name="T77" fmla="*/ 944 h 1005"/>
                <a:gd name="T78" fmla="*/ 270 w 1425"/>
                <a:gd name="T79" fmla="*/ 959 h 1005"/>
                <a:gd name="T80" fmla="*/ 225 w 1425"/>
                <a:gd name="T81" fmla="*/ 959 h 1005"/>
                <a:gd name="T82" fmla="*/ 195 w 1425"/>
                <a:gd name="T83" fmla="*/ 974 h 1005"/>
                <a:gd name="T84" fmla="*/ 165 w 1425"/>
                <a:gd name="T85" fmla="*/ 989 h 1005"/>
                <a:gd name="T86" fmla="*/ 135 w 1425"/>
                <a:gd name="T87" fmla="*/ 989 h 1005"/>
                <a:gd name="T88" fmla="*/ 105 w 1425"/>
                <a:gd name="T89" fmla="*/ 989 h 1005"/>
                <a:gd name="T90" fmla="*/ 75 w 1425"/>
                <a:gd name="T91" fmla="*/ 1004 h 1005"/>
                <a:gd name="T92" fmla="*/ 45 w 1425"/>
                <a:gd name="T93" fmla="*/ 1004 h 1005"/>
                <a:gd name="T94" fmla="*/ 15 w 1425"/>
                <a:gd name="T95" fmla="*/ 1004 h 100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425" h="1005">
                  <a:moveTo>
                    <a:pt x="1424" y="0"/>
                  </a:moveTo>
                  <a:lnTo>
                    <a:pt x="1409" y="15"/>
                  </a:lnTo>
                  <a:lnTo>
                    <a:pt x="1409" y="30"/>
                  </a:lnTo>
                  <a:lnTo>
                    <a:pt x="1394" y="45"/>
                  </a:lnTo>
                  <a:lnTo>
                    <a:pt x="1379" y="60"/>
                  </a:lnTo>
                  <a:lnTo>
                    <a:pt x="1364" y="75"/>
                  </a:lnTo>
                  <a:lnTo>
                    <a:pt x="1364" y="90"/>
                  </a:lnTo>
                  <a:lnTo>
                    <a:pt x="1349" y="105"/>
                  </a:lnTo>
                  <a:lnTo>
                    <a:pt x="1334" y="120"/>
                  </a:lnTo>
                  <a:lnTo>
                    <a:pt x="1319" y="135"/>
                  </a:lnTo>
                  <a:lnTo>
                    <a:pt x="1304" y="150"/>
                  </a:lnTo>
                  <a:lnTo>
                    <a:pt x="1304" y="165"/>
                  </a:lnTo>
                  <a:lnTo>
                    <a:pt x="1289" y="180"/>
                  </a:lnTo>
                  <a:lnTo>
                    <a:pt x="1274" y="195"/>
                  </a:lnTo>
                  <a:lnTo>
                    <a:pt x="1259" y="210"/>
                  </a:lnTo>
                  <a:lnTo>
                    <a:pt x="1244" y="225"/>
                  </a:lnTo>
                  <a:lnTo>
                    <a:pt x="1229" y="225"/>
                  </a:lnTo>
                  <a:lnTo>
                    <a:pt x="1214" y="240"/>
                  </a:lnTo>
                  <a:lnTo>
                    <a:pt x="1199" y="255"/>
                  </a:lnTo>
                  <a:lnTo>
                    <a:pt x="1199" y="270"/>
                  </a:lnTo>
                  <a:lnTo>
                    <a:pt x="1184" y="285"/>
                  </a:lnTo>
                  <a:lnTo>
                    <a:pt x="1169" y="300"/>
                  </a:lnTo>
                  <a:lnTo>
                    <a:pt x="1154" y="315"/>
                  </a:lnTo>
                  <a:lnTo>
                    <a:pt x="1139" y="330"/>
                  </a:lnTo>
                  <a:lnTo>
                    <a:pt x="1124" y="345"/>
                  </a:lnTo>
                  <a:lnTo>
                    <a:pt x="1109" y="360"/>
                  </a:lnTo>
                  <a:lnTo>
                    <a:pt x="1094" y="375"/>
                  </a:lnTo>
                  <a:lnTo>
                    <a:pt x="1079" y="390"/>
                  </a:lnTo>
                  <a:lnTo>
                    <a:pt x="1064" y="405"/>
                  </a:lnTo>
                  <a:lnTo>
                    <a:pt x="1049" y="420"/>
                  </a:lnTo>
                  <a:lnTo>
                    <a:pt x="1034" y="435"/>
                  </a:lnTo>
                  <a:lnTo>
                    <a:pt x="1019" y="450"/>
                  </a:lnTo>
                  <a:lnTo>
                    <a:pt x="1004" y="465"/>
                  </a:lnTo>
                  <a:lnTo>
                    <a:pt x="989" y="480"/>
                  </a:lnTo>
                  <a:lnTo>
                    <a:pt x="974" y="480"/>
                  </a:lnTo>
                  <a:lnTo>
                    <a:pt x="959" y="495"/>
                  </a:lnTo>
                  <a:lnTo>
                    <a:pt x="944" y="509"/>
                  </a:lnTo>
                  <a:lnTo>
                    <a:pt x="929" y="524"/>
                  </a:lnTo>
                  <a:lnTo>
                    <a:pt x="914" y="539"/>
                  </a:lnTo>
                  <a:lnTo>
                    <a:pt x="899" y="554"/>
                  </a:lnTo>
                  <a:lnTo>
                    <a:pt x="884" y="569"/>
                  </a:lnTo>
                  <a:lnTo>
                    <a:pt x="869" y="584"/>
                  </a:lnTo>
                  <a:lnTo>
                    <a:pt x="854" y="599"/>
                  </a:lnTo>
                  <a:lnTo>
                    <a:pt x="839" y="599"/>
                  </a:lnTo>
                  <a:lnTo>
                    <a:pt x="824" y="614"/>
                  </a:lnTo>
                  <a:lnTo>
                    <a:pt x="809" y="629"/>
                  </a:lnTo>
                  <a:lnTo>
                    <a:pt x="794" y="644"/>
                  </a:lnTo>
                  <a:lnTo>
                    <a:pt x="779" y="659"/>
                  </a:lnTo>
                  <a:lnTo>
                    <a:pt x="764" y="674"/>
                  </a:lnTo>
                  <a:lnTo>
                    <a:pt x="749" y="674"/>
                  </a:lnTo>
                  <a:lnTo>
                    <a:pt x="734" y="689"/>
                  </a:lnTo>
                  <a:lnTo>
                    <a:pt x="719" y="704"/>
                  </a:lnTo>
                  <a:lnTo>
                    <a:pt x="690" y="719"/>
                  </a:lnTo>
                  <a:lnTo>
                    <a:pt x="675" y="734"/>
                  </a:lnTo>
                  <a:lnTo>
                    <a:pt x="660" y="734"/>
                  </a:lnTo>
                  <a:lnTo>
                    <a:pt x="645" y="749"/>
                  </a:lnTo>
                  <a:lnTo>
                    <a:pt x="630" y="764"/>
                  </a:lnTo>
                  <a:lnTo>
                    <a:pt x="615" y="764"/>
                  </a:lnTo>
                  <a:lnTo>
                    <a:pt x="600" y="779"/>
                  </a:lnTo>
                  <a:lnTo>
                    <a:pt x="585" y="794"/>
                  </a:lnTo>
                  <a:lnTo>
                    <a:pt x="570" y="809"/>
                  </a:lnTo>
                  <a:lnTo>
                    <a:pt x="555" y="809"/>
                  </a:lnTo>
                  <a:lnTo>
                    <a:pt x="540" y="824"/>
                  </a:lnTo>
                  <a:lnTo>
                    <a:pt x="525" y="839"/>
                  </a:lnTo>
                  <a:lnTo>
                    <a:pt x="510" y="839"/>
                  </a:lnTo>
                  <a:lnTo>
                    <a:pt x="480" y="854"/>
                  </a:lnTo>
                  <a:lnTo>
                    <a:pt x="465" y="854"/>
                  </a:lnTo>
                  <a:lnTo>
                    <a:pt x="450" y="869"/>
                  </a:lnTo>
                  <a:lnTo>
                    <a:pt x="435" y="884"/>
                  </a:lnTo>
                  <a:lnTo>
                    <a:pt x="420" y="884"/>
                  </a:lnTo>
                  <a:lnTo>
                    <a:pt x="405" y="899"/>
                  </a:lnTo>
                  <a:lnTo>
                    <a:pt x="390" y="899"/>
                  </a:lnTo>
                  <a:lnTo>
                    <a:pt x="375" y="914"/>
                  </a:lnTo>
                  <a:lnTo>
                    <a:pt x="360" y="914"/>
                  </a:lnTo>
                  <a:lnTo>
                    <a:pt x="345" y="929"/>
                  </a:lnTo>
                  <a:lnTo>
                    <a:pt x="330" y="929"/>
                  </a:lnTo>
                  <a:lnTo>
                    <a:pt x="315" y="929"/>
                  </a:lnTo>
                  <a:lnTo>
                    <a:pt x="300" y="944"/>
                  </a:lnTo>
                  <a:lnTo>
                    <a:pt x="285" y="944"/>
                  </a:lnTo>
                  <a:lnTo>
                    <a:pt x="270" y="959"/>
                  </a:lnTo>
                  <a:lnTo>
                    <a:pt x="240" y="959"/>
                  </a:lnTo>
                  <a:lnTo>
                    <a:pt x="225" y="959"/>
                  </a:lnTo>
                  <a:lnTo>
                    <a:pt x="210" y="974"/>
                  </a:lnTo>
                  <a:lnTo>
                    <a:pt x="195" y="974"/>
                  </a:lnTo>
                  <a:lnTo>
                    <a:pt x="180" y="974"/>
                  </a:lnTo>
                  <a:lnTo>
                    <a:pt x="165" y="989"/>
                  </a:lnTo>
                  <a:lnTo>
                    <a:pt x="150" y="989"/>
                  </a:lnTo>
                  <a:lnTo>
                    <a:pt x="135" y="989"/>
                  </a:lnTo>
                  <a:lnTo>
                    <a:pt x="120" y="989"/>
                  </a:lnTo>
                  <a:lnTo>
                    <a:pt x="105" y="989"/>
                  </a:lnTo>
                  <a:lnTo>
                    <a:pt x="90" y="989"/>
                  </a:lnTo>
                  <a:lnTo>
                    <a:pt x="75" y="1004"/>
                  </a:lnTo>
                  <a:lnTo>
                    <a:pt x="60" y="1004"/>
                  </a:lnTo>
                  <a:lnTo>
                    <a:pt x="45" y="1004"/>
                  </a:lnTo>
                  <a:lnTo>
                    <a:pt x="30" y="1004"/>
                  </a:lnTo>
                  <a:lnTo>
                    <a:pt x="15" y="1004"/>
                  </a:lnTo>
                  <a:lnTo>
                    <a:pt x="0" y="1004"/>
                  </a:lnTo>
                </a:path>
              </a:pathLst>
            </a:custGeom>
            <a:noFill/>
            <a:ln w="38100" cap="rnd" cmpd="sng">
              <a:solidFill>
                <a:srgbClr val="40AE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96632" name="Freeform 19"/>
            <p:cNvSpPr>
              <a:spLocks/>
            </p:cNvSpPr>
            <p:nvPr/>
          </p:nvSpPr>
          <p:spPr bwMode="auto">
            <a:xfrm>
              <a:off x="1386" y="1746"/>
              <a:ext cx="765" cy="855"/>
            </a:xfrm>
            <a:custGeom>
              <a:avLst/>
              <a:gdLst>
                <a:gd name="T0" fmla="*/ 764 w 765"/>
                <a:gd name="T1" fmla="*/ 854 h 855"/>
                <a:gd name="T2" fmla="*/ 749 w 765"/>
                <a:gd name="T3" fmla="*/ 854 h 855"/>
                <a:gd name="T4" fmla="*/ 734 w 765"/>
                <a:gd name="T5" fmla="*/ 839 h 855"/>
                <a:gd name="T6" fmla="*/ 719 w 765"/>
                <a:gd name="T7" fmla="*/ 839 h 855"/>
                <a:gd name="T8" fmla="*/ 704 w 765"/>
                <a:gd name="T9" fmla="*/ 824 h 855"/>
                <a:gd name="T10" fmla="*/ 689 w 765"/>
                <a:gd name="T11" fmla="*/ 809 h 855"/>
                <a:gd name="T12" fmla="*/ 674 w 765"/>
                <a:gd name="T13" fmla="*/ 809 h 855"/>
                <a:gd name="T14" fmla="*/ 674 w 765"/>
                <a:gd name="T15" fmla="*/ 794 h 855"/>
                <a:gd name="T16" fmla="*/ 659 w 765"/>
                <a:gd name="T17" fmla="*/ 779 h 855"/>
                <a:gd name="T18" fmla="*/ 644 w 765"/>
                <a:gd name="T19" fmla="*/ 764 h 855"/>
                <a:gd name="T20" fmla="*/ 629 w 765"/>
                <a:gd name="T21" fmla="*/ 764 h 855"/>
                <a:gd name="T22" fmla="*/ 614 w 765"/>
                <a:gd name="T23" fmla="*/ 749 h 855"/>
                <a:gd name="T24" fmla="*/ 599 w 765"/>
                <a:gd name="T25" fmla="*/ 734 h 855"/>
                <a:gd name="T26" fmla="*/ 584 w 765"/>
                <a:gd name="T27" fmla="*/ 719 h 855"/>
                <a:gd name="T28" fmla="*/ 569 w 765"/>
                <a:gd name="T29" fmla="*/ 704 h 855"/>
                <a:gd name="T30" fmla="*/ 554 w 765"/>
                <a:gd name="T31" fmla="*/ 689 h 855"/>
                <a:gd name="T32" fmla="*/ 539 w 765"/>
                <a:gd name="T33" fmla="*/ 689 h 855"/>
                <a:gd name="T34" fmla="*/ 524 w 765"/>
                <a:gd name="T35" fmla="*/ 674 h 855"/>
                <a:gd name="T36" fmla="*/ 509 w 765"/>
                <a:gd name="T37" fmla="*/ 659 h 855"/>
                <a:gd name="T38" fmla="*/ 494 w 765"/>
                <a:gd name="T39" fmla="*/ 644 h 855"/>
                <a:gd name="T40" fmla="*/ 494 w 765"/>
                <a:gd name="T41" fmla="*/ 629 h 855"/>
                <a:gd name="T42" fmla="*/ 479 w 765"/>
                <a:gd name="T43" fmla="*/ 614 h 855"/>
                <a:gd name="T44" fmla="*/ 464 w 765"/>
                <a:gd name="T45" fmla="*/ 599 h 855"/>
                <a:gd name="T46" fmla="*/ 449 w 765"/>
                <a:gd name="T47" fmla="*/ 584 h 855"/>
                <a:gd name="T48" fmla="*/ 434 w 765"/>
                <a:gd name="T49" fmla="*/ 569 h 855"/>
                <a:gd name="T50" fmla="*/ 419 w 765"/>
                <a:gd name="T51" fmla="*/ 554 h 855"/>
                <a:gd name="T52" fmla="*/ 404 w 765"/>
                <a:gd name="T53" fmla="*/ 539 h 855"/>
                <a:gd name="T54" fmla="*/ 389 w 765"/>
                <a:gd name="T55" fmla="*/ 524 h 855"/>
                <a:gd name="T56" fmla="*/ 375 w 765"/>
                <a:gd name="T57" fmla="*/ 509 h 855"/>
                <a:gd name="T58" fmla="*/ 360 w 765"/>
                <a:gd name="T59" fmla="*/ 494 h 855"/>
                <a:gd name="T60" fmla="*/ 345 w 765"/>
                <a:gd name="T61" fmla="*/ 464 h 855"/>
                <a:gd name="T62" fmla="*/ 345 w 765"/>
                <a:gd name="T63" fmla="*/ 449 h 855"/>
                <a:gd name="T64" fmla="*/ 330 w 765"/>
                <a:gd name="T65" fmla="*/ 434 h 855"/>
                <a:gd name="T66" fmla="*/ 315 w 765"/>
                <a:gd name="T67" fmla="*/ 420 h 855"/>
                <a:gd name="T68" fmla="*/ 300 w 765"/>
                <a:gd name="T69" fmla="*/ 405 h 855"/>
                <a:gd name="T70" fmla="*/ 285 w 765"/>
                <a:gd name="T71" fmla="*/ 390 h 855"/>
                <a:gd name="T72" fmla="*/ 270 w 765"/>
                <a:gd name="T73" fmla="*/ 375 h 855"/>
                <a:gd name="T74" fmla="*/ 255 w 765"/>
                <a:gd name="T75" fmla="*/ 360 h 855"/>
                <a:gd name="T76" fmla="*/ 240 w 765"/>
                <a:gd name="T77" fmla="*/ 345 h 855"/>
                <a:gd name="T78" fmla="*/ 240 w 765"/>
                <a:gd name="T79" fmla="*/ 330 h 855"/>
                <a:gd name="T80" fmla="*/ 225 w 765"/>
                <a:gd name="T81" fmla="*/ 315 h 855"/>
                <a:gd name="T82" fmla="*/ 210 w 765"/>
                <a:gd name="T83" fmla="*/ 285 h 855"/>
                <a:gd name="T84" fmla="*/ 195 w 765"/>
                <a:gd name="T85" fmla="*/ 270 h 855"/>
                <a:gd name="T86" fmla="*/ 180 w 765"/>
                <a:gd name="T87" fmla="*/ 255 h 855"/>
                <a:gd name="T88" fmla="*/ 180 w 765"/>
                <a:gd name="T89" fmla="*/ 240 h 855"/>
                <a:gd name="T90" fmla="*/ 165 w 765"/>
                <a:gd name="T91" fmla="*/ 225 h 855"/>
                <a:gd name="T92" fmla="*/ 150 w 765"/>
                <a:gd name="T93" fmla="*/ 210 h 855"/>
                <a:gd name="T94" fmla="*/ 135 w 765"/>
                <a:gd name="T95" fmla="*/ 195 h 855"/>
                <a:gd name="T96" fmla="*/ 120 w 765"/>
                <a:gd name="T97" fmla="*/ 180 h 855"/>
                <a:gd name="T98" fmla="*/ 120 w 765"/>
                <a:gd name="T99" fmla="*/ 165 h 855"/>
                <a:gd name="T100" fmla="*/ 105 w 765"/>
                <a:gd name="T101" fmla="*/ 150 h 855"/>
                <a:gd name="T102" fmla="*/ 90 w 765"/>
                <a:gd name="T103" fmla="*/ 135 h 855"/>
                <a:gd name="T104" fmla="*/ 90 w 765"/>
                <a:gd name="T105" fmla="*/ 120 h 855"/>
                <a:gd name="T106" fmla="*/ 75 w 765"/>
                <a:gd name="T107" fmla="*/ 105 h 855"/>
                <a:gd name="T108" fmla="*/ 60 w 765"/>
                <a:gd name="T109" fmla="*/ 90 h 855"/>
                <a:gd name="T110" fmla="*/ 45 w 765"/>
                <a:gd name="T111" fmla="*/ 75 h 855"/>
                <a:gd name="T112" fmla="*/ 45 w 765"/>
                <a:gd name="T113" fmla="*/ 60 h 855"/>
                <a:gd name="T114" fmla="*/ 30 w 765"/>
                <a:gd name="T115" fmla="*/ 45 h 855"/>
                <a:gd name="T116" fmla="*/ 30 w 765"/>
                <a:gd name="T117" fmla="*/ 30 h 855"/>
                <a:gd name="T118" fmla="*/ 15 w 765"/>
                <a:gd name="T119" fmla="*/ 15 h 855"/>
                <a:gd name="T120" fmla="*/ 0 w 765"/>
                <a:gd name="T121" fmla="*/ 0 h 85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65" h="855">
                  <a:moveTo>
                    <a:pt x="764" y="854"/>
                  </a:moveTo>
                  <a:lnTo>
                    <a:pt x="749" y="854"/>
                  </a:lnTo>
                  <a:lnTo>
                    <a:pt x="734" y="839"/>
                  </a:lnTo>
                  <a:lnTo>
                    <a:pt x="719" y="839"/>
                  </a:lnTo>
                  <a:lnTo>
                    <a:pt x="704" y="824"/>
                  </a:lnTo>
                  <a:lnTo>
                    <a:pt x="689" y="809"/>
                  </a:lnTo>
                  <a:lnTo>
                    <a:pt x="674" y="809"/>
                  </a:lnTo>
                  <a:lnTo>
                    <a:pt x="674" y="794"/>
                  </a:lnTo>
                  <a:lnTo>
                    <a:pt x="659" y="779"/>
                  </a:lnTo>
                  <a:lnTo>
                    <a:pt x="644" y="764"/>
                  </a:lnTo>
                  <a:lnTo>
                    <a:pt x="629" y="764"/>
                  </a:lnTo>
                  <a:lnTo>
                    <a:pt x="614" y="749"/>
                  </a:lnTo>
                  <a:lnTo>
                    <a:pt x="599" y="734"/>
                  </a:lnTo>
                  <a:lnTo>
                    <a:pt x="584" y="719"/>
                  </a:lnTo>
                  <a:lnTo>
                    <a:pt x="569" y="704"/>
                  </a:lnTo>
                  <a:lnTo>
                    <a:pt x="554" y="689"/>
                  </a:lnTo>
                  <a:lnTo>
                    <a:pt x="539" y="689"/>
                  </a:lnTo>
                  <a:lnTo>
                    <a:pt x="524" y="674"/>
                  </a:lnTo>
                  <a:lnTo>
                    <a:pt x="509" y="659"/>
                  </a:lnTo>
                  <a:lnTo>
                    <a:pt x="494" y="644"/>
                  </a:lnTo>
                  <a:lnTo>
                    <a:pt x="494" y="629"/>
                  </a:lnTo>
                  <a:lnTo>
                    <a:pt x="479" y="614"/>
                  </a:lnTo>
                  <a:lnTo>
                    <a:pt x="464" y="599"/>
                  </a:lnTo>
                  <a:lnTo>
                    <a:pt x="449" y="584"/>
                  </a:lnTo>
                  <a:lnTo>
                    <a:pt x="434" y="569"/>
                  </a:lnTo>
                  <a:lnTo>
                    <a:pt x="419" y="554"/>
                  </a:lnTo>
                  <a:lnTo>
                    <a:pt x="404" y="539"/>
                  </a:lnTo>
                  <a:lnTo>
                    <a:pt x="389" y="524"/>
                  </a:lnTo>
                  <a:lnTo>
                    <a:pt x="375" y="509"/>
                  </a:lnTo>
                  <a:lnTo>
                    <a:pt x="360" y="494"/>
                  </a:lnTo>
                  <a:lnTo>
                    <a:pt x="345" y="464"/>
                  </a:lnTo>
                  <a:lnTo>
                    <a:pt x="345" y="449"/>
                  </a:lnTo>
                  <a:lnTo>
                    <a:pt x="330" y="434"/>
                  </a:lnTo>
                  <a:lnTo>
                    <a:pt x="315" y="420"/>
                  </a:lnTo>
                  <a:lnTo>
                    <a:pt x="300" y="405"/>
                  </a:lnTo>
                  <a:lnTo>
                    <a:pt x="285" y="390"/>
                  </a:lnTo>
                  <a:lnTo>
                    <a:pt x="270" y="375"/>
                  </a:lnTo>
                  <a:lnTo>
                    <a:pt x="255" y="360"/>
                  </a:lnTo>
                  <a:lnTo>
                    <a:pt x="240" y="345"/>
                  </a:lnTo>
                  <a:lnTo>
                    <a:pt x="240" y="330"/>
                  </a:lnTo>
                  <a:lnTo>
                    <a:pt x="225" y="315"/>
                  </a:lnTo>
                  <a:lnTo>
                    <a:pt x="210" y="285"/>
                  </a:lnTo>
                  <a:lnTo>
                    <a:pt x="195" y="270"/>
                  </a:lnTo>
                  <a:lnTo>
                    <a:pt x="180" y="255"/>
                  </a:lnTo>
                  <a:lnTo>
                    <a:pt x="180" y="240"/>
                  </a:lnTo>
                  <a:lnTo>
                    <a:pt x="165" y="225"/>
                  </a:lnTo>
                  <a:lnTo>
                    <a:pt x="150" y="210"/>
                  </a:lnTo>
                  <a:lnTo>
                    <a:pt x="135" y="195"/>
                  </a:lnTo>
                  <a:lnTo>
                    <a:pt x="120" y="180"/>
                  </a:lnTo>
                  <a:lnTo>
                    <a:pt x="120" y="165"/>
                  </a:lnTo>
                  <a:lnTo>
                    <a:pt x="105" y="150"/>
                  </a:lnTo>
                  <a:lnTo>
                    <a:pt x="90" y="135"/>
                  </a:lnTo>
                  <a:lnTo>
                    <a:pt x="90" y="120"/>
                  </a:lnTo>
                  <a:lnTo>
                    <a:pt x="75" y="105"/>
                  </a:lnTo>
                  <a:lnTo>
                    <a:pt x="60" y="90"/>
                  </a:lnTo>
                  <a:lnTo>
                    <a:pt x="45" y="75"/>
                  </a:lnTo>
                  <a:lnTo>
                    <a:pt x="45" y="60"/>
                  </a:lnTo>
                  <a:lnTo>
                    <a:pt x="30" y="45"/>
                  </a:lnTo>
                  <a:lnTo>
                    <a:pt x="30" y="30"/>
                  </a:lnTo>
                  <a:lnTo>
                    <a:pt x="15" y="15"/>
                  </a:lnTo>
                  <a:lnTo>
                    <a:pt x="0" y="0"/>
                  </a:lnTo>
                </a:path>
              </a:pathLst>
            </a:custGeom>
            <a:noFill/>
            <a:ln w="38100" cap="rnd" cmpd="sng">
              <a:solidFill>
                <a:srgbClr val="40AE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grpSp>
      <p:sp>
        <p:nvSpPr>
          <p:cNvPr id="196625" name="Freeform 20"/>
          <p:cNvSpPr>
            <a:spLocks/>
          </p:cNvSpPr>
          <p:nvPr/>
        </p:nvSpPr>
        <p:spPr bwMode="auto">
          <a:xfrm>
            <a:off x="4549372" y="3843984"/>
            <a:ext cx="120651" cy="120651"/>
          </a:xfrm>
          <a:custGeom>
            <a:avLst/>
            <a:gdLst>
              <a:gd name="T0" fmla="*/ 75604688 w 76"/>
              <a:gd name="T1" fmla="*/ 189012513 h 76"/>
              <a:gd name="T2" fmla="*/ 151209375 w 76"/>
              <a:gd name="T3" fmla="*/ 189012513 h 76"/>
              <a:gd name="T4" fmla="*/ 151209375 w 76"/>
              <a:gd name="T5" fmla="*/ 151209375 h 76"/>
              <a:gd name="T6" fmla="*/ 189012513 w 76"/>
              <a:gd name="T7" fmla="*/ 113407825 h 76"/>
              <a:gd name="T8" fmla="*/ 151209375 w 76"/>
              <a:gd name="T9" fmla="*/ 75604688 h 76"/>
              <a:gd name="T10" fmla="*/ 151209375 w 76"/>
              <a:gd name="T11" fmla="*/ 37803138 h 76"/>
              <a:gd name="T12" fmla="*/ 75604688 w 76"/>
              <a:gd name="T13" fmla="*/ 0 h 76"/>
              <a:gd name="T14" fmla="*/ 37803138 w 76"/>
              <a:gd name="T15" fmla="*/ 37803138 h 76"/>
              <a:gd name="T16" fmla="*/ 0 w 76"/>
              <a:gd name="T17" fmla="*/ 75604688 h 76"/>
              <a:gd name="T18" fmla="*/ 0 w 76"/>
              <a:gd name="T19" fmla="*/ 113407825 h 76"/>
              <a:gd name="T20" fmla="*/ 0 w 76"/>
              <a:gd name="T21" fmla="*/ 151209375 h 76"/>
              <a:gd name="T22" fmla="*/ 37803138 w 76"/>
              <a:gd name="T23" fmla="*/ 189012513 h 76"/>
              <a:gd name="T24" fmla="*/ 75604688 w 76"/>
              <a:gd name="T25" fmla="*/ 189012513 h 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6" h="76">
                <a:moveTo>
                  <a:pt x="30" y="75"/>
                </a:moveTo>
                <a:lnTo>
                  <a:pt x="60" y="75"/>
                </a:lnTo>
                <a:lnTo>
                  <a:pt x="60" y="60"/>
                </a:lnTo>
                <a:lnTo>
                  <a:pt x="75" y="45"/>
                </a:lnTo>
                <a:lnTo>
                  <a:pt x="60" y="30"/>
                </a:lnTo>
                <a:lnTo>
                  <a:pt x="60" y="15"/>
                </a:lnTo>
                <a:lnTo>
                  <a:pt x="30" y="0"/>
                </a:lnTo>
                <a:lnTo>
                  <a:pt x="15" y="15"/>
                </a:lnTo>
                <a:lnTo>
                  <a:pt x="0" y="30"/>
                </a:lnTo>
                <a:lnTo>
                  <a:pt x="0" y="45"/>
                </a:lnTo>
                <a:lnTo>
                  <a:pt x="0" y="60"/>
                </a:lnTo>
                <a:lnTo>
                  <a:pt x="15" y="75"/>
                </a:lnTo>
                <a:lnTo>
                  <a:pt x="30" y="7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96626" name="Line 21"/>
          <p:cNvSpPr>
            <a:spLocks noChangeShapeType="1"/>
          </p:cNvSpPr>
          <p:nvPr/>
        </p:nvSpPr>
        <p:spPr bwMode="auto">
          <a:xfrm flipH="1">
            <a:off x="3955126" y="2528889"/>
            <a:ext cx="3395799" cy="3143059"/>
          </a:xfrm>
          <a:prstGeom prst="line">
            <a:avLst/>
          </a:prstGeom>
          <a:noFill/>
          <a:ln w="28575">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96627" name="Freeform 22"/>
          <p:cNvSpPr>
            <a:spLocks/>
          </p:cNvSpPr>
          <p:nvPr/>
        </p:nvSpPr>
        <p:spPr bwMode="auto">
          <a:xfrm>
            <a:off x="4587875" y="5010149"/>
            <a:ext cx="120651" cy="120651"/>
          </a:xfrm>
          <a:custGeom>
            <a:avLst/>
            <a:gdLst>
              <a:gd name="T0" fmla="*/ 75604688 w 76"/>
              <a:gd name="T1" fmla="*/ 189012513 h 76"/>
              <a:gd name="T2" fmla="*/ 113407825 w 76"/>
              <a:gd name="T3" fmla="*/ 189012513 h 76"/>
              <a:gd name="T4" fmla="*/ 151209375 w 76"/>
              <a:gd name="T5" fmla="*/ 151209375 h 76"/>
              <a:gd name="T6" fmla="*/ 189012513 w 76"/>
              <a:gd name="T7" fmla="*/ 113407825 h 76"/>
              <a:gd name="T8" fmla="*/ 151209375 w 76"/>
              <a:gd name="T9" fmla="*/ 75604688 h 76"/>
              <a:gd name="T10" fmla="*/ 113407825 w 76"/>
              <a:gd name="T11" fmla="*/ 37803138 h 76"/>
              <a:gd name="T12" fmla="*/ 75604688 w 76"/>
              <a:gd name="T13" fmla="*/ 0 h 76"/>
              <a:gd name="T14" fmla="*/ 37803138 w 76"/>
              <a:gd name="T15" fmla="*/ 37803138 h 76"/>
              <a:gd name="T16" fmla="*/ 0 w 76"/>
              <a:gd name="T17" fmla="*/ 75604688 h 76"/>
              <a:gd name="T18" fmla="*/ 0 w 76"/>
              <a:gd name="T19" fmla="*/ 113407825 h 76"/>
              <a:gd name="T20" fmla="*/ 0 w 76"/>
              <a:gd name="T21" fmla="*/ 151209375 h 76"/>
              <a:gd name="T22" fmla="*/ 37803138 w 76"/>
              <a:gd name="T23" fmla="*/ 189012513 h 76"/>
              <a:gd name="T24" fmla="*/ 75604688 w 76"/>
              <a:gd name="T25" fmla="*/ 189012513 h 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6" h="76">
                <a:moveTo>
                  <a:pt x="30" y="75"/>
                </a:moveTo>
                <a:lnTo>
                  <a:pt x="45" y="75"/>
                </a:lnTo>
                <a:lnTo>
                  <a:pt x="60" y="60"/>
                </a:lnTo>
                <a:lnTo>
                  <a:pt x="75" y="45"/>
                </a:lnTo>
                <a:lnTo>
                  <a:pt x="60" y="30"/>
                </a:lnTo>
                <a:lnTo>
                  <a:pt x="45" y="15"/>
                </a:lnTo>
                <a:lnTo>
                  <a:pt x="30" y="0"/>
                </a:lnTo>
                <a:lnTo>
                  <a:pt x="15" y="15"/>
                </a:lnTo>
                <a:lnTo>
                  <a:pt x="0" y="30"/>
                </a:lnTo>
                <a:lnTo>
                  <a:pt x="0" y="45"/>
                </a:lnTo>
                <a:lnTo>
                  <a:pt x="0" y="60"/>
                </a:lnTo>
                <a:lnTo>
                  <a:pt x="15" y="75"/>
                </a:lnTo>
                <a:lnTo>
                  <a:pt x="30" y="7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96628" name="Text Box 23"/>
          <p:cNvSpPr txBox="1">
            <a:spLocks noChangeArrowheads="1"/>
          </p:cNvSpPr>
          <p:nvPr/>
        </p:nvSpPr>
        <p:spPr bwMode="auto">
          <a:xfrm>
            <a:off x="4526812" y="3479956"/>
            <a:ext cx="3898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400" b="1">
                <a:solidFill>
                  <a:srgbClr val="000000"/>
                </a:solidFill>
              </a:rPr>
              <a:t>E</a:t>
            </a:r>
            <a:endParaRPr lang="it-IT" altLang="en-US" sz="2400">
              <a:solidFill>
                <a:srgbClr val="000000"/>
              </a:solidFill>
            </a:endParaRPr>
          </a:p>
        </p:txBody>
      </p:sp>
      <p:sp>
        <p:nvSpPr>
          <p:cNvPr id="196629" name="Text Box 24"/>
          <p:cNvSpPr txBox="1">
            <a:spLocks noChangeArrowheads="1"/>
          </p:cNvSpPr>
          <p:nvPr/>
        </p:nvSpPr>
        <p:spPr bwMode="auto">
          <a:xfrm>
            <a:off x="2743209" y="3733804"/>
            <a:ext cx="71365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2400" b="1">
                <a:solidFill>
                  <a:srgbClr val="000000"/>
                </a:solidFill>
              </a:rPr>
              <a:t>P</a:t>
            </a:r>
            <a:r>
              <a:rPr lang="it-IT" altLang="en-US" sz="1600" b="1">
                <a:solidFill>
                  <a:srgbClr val="000000"/>
                </a:solidFill>
              </a:rPr>
              <a:t>MC</a:t>
            </a:r>
          </a:p>
        </p:txBody>
      </p:sp>
    </p:spTree>
    <p:extLst>
      <p:ext uri="{BB962C8B-B14F-4D97-AF65-F5344CB8AC3E}">
        <p14:creationId xmlns:p14="http://schemas.microsoft.com/office/powerpoint/2010/main" val="2538166305"/>
      </p:ext>
    </p:extLst>
  </p:cSld>
  <p:clrMapOvr>
    <a:masterClrMapping/>
  </p:clrMapOvr>
  <p:transition spd="slow">
    <p:wipe dir="r"/>
  </p:transition>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62"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94563"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94564" name="Rectangle 4"/>
          <p:cNvSpPr>
            <a:spLocks noGrp="1" noChangeArrowheads="1"/>
          </p:cNvSpPr>
          <p:nvPr>
            <p:ph type="title"/>
          </p:nvPr>
        </p:nvSpPr>
        <p:spPr>
          <a:xfrm>
            <a:off x="2208213" y="333375"/>
            <a:ext cx="7772400" cy="11430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a:t>L’effetto dell’entrata </a:t>
            </a:r>
            <a:br>
              <a:rPr lang="it-IT" altLang="en-US"/>
            </a:br>
            <a:r>
              <a:rPr lang="it-IT" altLang="en-US"/>
              <a:t>sulla domanda dell’impresa</a:t>
            </a:r>
          </a:p>
        </p:txBody>
      </p:sp>
      <p:sp>
        <p:nvSpPr>
          <p:cNvPr id="194565" name="Rectangle 5"/>
          <p:cNvSpPr>
            <a:spLocks noChangeArrowheads="1"/>
          </p:cNvSpPr>
          <p:nvPr/>
        </p:nvSpPr>
        <p:spPr bwMode="auto">
          <a:xfrm>
            <a:off x="8429625" y="6054729"/>
            <a:ext cx="103874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000" b="1">
                <a:solidFill>
                  <a:srgbClr val="000000"/>
                </a:solidFill>
                <a:latin typeface="Arial" panose="020B0604020202020204" pitchFamily="34" charset="0"/>
              </a:rPr>
              <a:t>Quantità</a:t>
            </a:r>
          </a:p>
        </p:txBody>
      </p:sp>
      <p:sp>
        <p:nvSpPr>
          <p:cNvPr id="194566" name="Rectangle 6"/>
          <p:cNvSpPr>
            <a:spLocks noChangeArrowheads="1"/>
          </p:cNvSpPr>
          <p:nvPr/>
        </p:nvSpPr>
        <p:spPr bwMode="auto">
          <a:xfrm>
            <a:off x="2514601" y="1828804"/>
            <a:ext cx="82715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000" b="1">
                <a:solidFill>
                  <a:srgbClr val="000000"/>
                </a:solidFill>
                <a:latin typeface="Arial" panose="020B0604020202020204" pitchFamily="34" charset="0"/>
              </a:rPr>
              <a:t>Prezzo</a:t>
            </a:r>
          </a:p>
        </p:txBody>
      </p:sp>
      <p:sp>
        <p:nvSpPr>
          <p:cNvPr id="194567" name="Freeform 7"/>
          <p:cNvSpPr>
            <a:spLocks/>
          </p:cNvSpPr>
          <p:nvPr/>
        </p:nvSpPr>
        <p:spPr bwMode="auto">
          <a:xfrm>
            <a:off x="3367097" y="1890722"/>
            <a:ext cx="6211887" cy="4117975"/>
          </a:xfrm>
          <a:custGeom>
            <a:avLst/>
            <a:gdLst>
              <a:gd name="T0" fmla="*/ 0 w 3913"/>
              <a:gd name="T1" fmla="*/ 0 h 2594"/>
              <a:gd name="T2" fmla="*/ 0 w 3913"/>
              <a:gd name="T3" fmla="*/ 2147483646 h 2594"/>
              <a:gd name="T4" fmla="*/ 2147483646 w 3913"/>
              <a:gd name="T5" fmla="*/ 2147483646 h 2594"/>
              <a:gd name="T6" fmla="*/ 0 60000 65536"/>
              <a:gd name="T7" fmla="*/ 0 60000 65536"/>
              <a:gd name="T8" fmla="*/ 0 60000 65536"/>
            </a:gdLst>
            <a:ahLst/>
            <a:cxnLst>
              <a:cxn ang="T6">
                <a:pos x="T0" y="T1"/>
              </a:cxn>
              <a:cxn ang="T7">
                <a:pos x="T2" y="T3"/>
              </a:cxn>
              <a:cxn ang="T8">
                <a:pos x="T4" y="T5"/>
              </a:cxn>
            </a:cxnLst>
            <a:rect l="0" t="0" r="r" b="b"/>
            <a:pathLst>
              <a:path w="3913" h="2594">
                <a:moveTo>
                  <a:pt x="0" y="0"/>
                </a:moveTo>
                <a:lnTo>
                  <a:pt x="0" y="2593"/>
                </a:lnTo>
                <a:lnTo>
                  <a:pt x="3912" y="2593"/>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94568" name="Rectangle 8"/>
          <p:cNvSpPr>
            <a:spLocks noChangeArrowheads="1"/>
          </p:cNvSpPr>
          <p:nvPr/>
        </p:nvSpPr>
        <p:spPr bwMode="auto">
          <a:xfrm>
            <a:off x="3152775" y="5888044"/>
            <a:ext cx="14266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000" b="1">
                <a:solidFill>
                  <a:srgbClr val="000000"/>
                </a:solidFill>
                <a:latin typeface="Arial" panose="020B0604020202020204" pitchFamily="34" charset="0"/>
              </a:rPr>
              <a:t>0</a:t>
            </a:r>
          </a:p>
        </p:txBody>
      </p:sp>
      <p:sp>
        <p:nvSpPr>
          <p:cNvPr id="369673" name="Rectangle 9"/>
          <p:cNvSpPr>
            <a:spLocks noChangeArrowheads="1"/>
          </p:cNvSpPr>
          <p:nvPr/>
        </p:nvSpPr>
        <p:spPr bwMode="auto">
          <a:xfrm>
            <a:off x="7162800" y="5105404"/>
            <a:ext cx="32861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000" b="1">
                <a:solidFill>
                  <a:srgbClr val="000000"/>
                </a:solidFill>
                <a:latin typeface="Arial" panose="020B0604020202020204" pitchFamily="34" charset="0"/>
              </a:rPr>
              <a:t>D1</a:t>
            </a:r>
          </a:p>
        </p:txBody>
      </p:sp>
      <p:sp>
        <p:nvSpPr>
          <p:cNvPr id="369674" name="Line 10"/>
          <p:cNvSpPr>
            <a:spLocks noChangeShapeType="1"/>
          </p:cNvSpPr>
          <p:nvPr/>
        </p:nvSpPr>
        <p:spPr bwMode="auto">
          <a:xfrm>
            <a:off x="3600456" y="3122622"/>
            <a:ext cx="3013075" cy="2300287"/>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369675" name="Rectangle 11"/>
          <p:cNvSpPr>
            <a:spLocks noChangeArrowheads="1"/>
          </p:cNvSpPr>
          <p:nvPr/>
        </p:nvSpPr>
        <p:spPr bwMode="auto">
          <a:xfrm>
            <a:off x="5664209" y="5516568"/>
            <a:ext cx="54181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000" b="1" i="1">
                <a:solidFill>
                  <a:srgbClr val="000000"/>
                </a:solidFill>
                <a:latin typeface="Arial" panose="020B0604020202020204" pitchFamily="34" charset="0"/>
              </a:rPr>
              <a:t>RM1</a:t>
            </a:r>
          </a:p>
        </p:txBody>
      </p:sp>
      <p:sp>
        <p:nvSpPr>
          <p:cNvPr id="369676" name="Line 12"/>
          <p:cNvSpPr>
            <a:spLocks noChangeShapeType="1"/>
          </p:cNvSpPr>
          <p:nvPr/>
        </p:nvSpPr>
        <p:spPr bwMode="auto">
          <a:xfrm>
            <a:off x="3684595" y="3535053"/>
            <a:ext cx="1080016" cy="2178367"/>
          </a:xfrm>
          <a:prstGeom prst="line">
            <a:avLst/>
          </a:prstGeom>
          <a:noFill/>
          <a:ln w="2857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94573" name="Rectangle 13"/>
          <p:cNvSpPr>
            <a:spLocks noChangeArrowheads="1"/>
          </p:cNvSpPr>
          <p:nvPr/>
        </p:nvSpPr>
        <p:spPr bwMode="auto">
          <a:xfrm>
            <a:off x="7935917" y="2557468"/>
            <a:ext cx="69890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000" b="1" i="1">
                <a:solidFill>
                  <a:srgbClr val="000000"/>
                </a:solidFill>
                <a:latin typeface="Arial" panose="020B0604020202020204" pitchFamily="34" charset="0"/>
              </a:rPr>
              <a:t>CMeT</a:t>
            </a:r>
          </a:p>
        </p:txBody>
      </p:sp>
      <p:sp>
        <p:nvSpPr>
          <p:cNvPr id="194574" name="Rectangle 14"/>
          <p:cNvSpPr>
            <a:spLocks noChangeArrowheads="1"/>
          </p:cNvSpPr>
          <p:nvPr/>
        </p:nvSpPr>
        <p:spPr bwMode="auto">
          <a:xfrm>
            <a:off x="7245350" y="2224092"/>
            <a:ext cx="39914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000" b="1" i="1">
                <a:solidFill>
                  <a:srgbClr val="000000"/>
                </a:solidFill>
                <a:latin typeface="Arial" panose="020B0604020202020204" pitchFamily="34" charset="0"/>
              </a:rPr>
              <a:t>CM</a:t>
            </a:r>
          </a:p>
        </p:txBody>
      </p:sp>
      <p:grpSp>
        <p:nvGrpSpPr>
          <p:cNvPr id="194575" name="Group 15"/>
          <p:cNvGrpSpPr>
            <a:grpSpLocks/>
          </p:cNvGrpSpPr>
          <p:nvPr/>
        </p:nvGrpSpPr>
        <p:grpSpPr bwMode="auto">
          <a:xfrm>
            <a:off x="3724277" y="2724154"/>
            <a:ext cx="4046539" cy="1595439"/>
            <a:chOff x="1386" y="1716"/>
            <a:chExt cx="2549" cy="1005"/>
          </a:xfrm>
        </p:grpSpPr>
        <p:sp>
          <p:nvSpPr>
            <p:cNvPr id="194587" name="Freeform 16"/>
            <p:cNvSpPr>
              <a:spLocks/>
            </p:cNvSpPr>
            <p:nvPr/>
          </p:nvSpPr>
          <p:spPr bwMode="auto">
            <a:xfrm>
              <a:off x="2150" y="2600"/>
              <a:ext cx="361" cy="121"/>
            </a:xfrm>
            <a:custGeom>
              <a:avLst/>
              <a:gdLst>
                <a:gd name="T0" fmla="*/ 360 w 361"/>
                <a:gd name="T1" fmla="*/ 120 h 121"/>
                <a:gd name="T2" fmla="*/ 345 w 361"/>
                <a:gd name="T3" fmla="*/ 120 h 121"/>
                <a:gd name="T4" fmla="*/ 315 w 361"/>
                <a:gd name="T5" fmla="*/ 120 h 121"/>
                <a:gd name="T6" fmla="*/ 285 w 361"/>
                <a:gd name="T7" fmla="*/ 105 h 121"/>
                <a:gd name="T8" fmla="*/ 270 w 361"/>
                <a:gd name="T9" fmla="*/ 105 h 121"/>
                <a:gd name="T10" fmla="*/ 240 w 361"/>
                <a:gd name="T11" fmla="*/ 105 h 121"/>
                <a:gd name="T12" fmla="*/ 210 w 361"/>
                <a:gd name="T13" fmla="*/ 90 h 121"/>
                <a:gd name="T14" fmla="*/ 195 w 361"/>
                <a:gd name="T15" fmla="*/ 90 h 121"/>
                <a:gd name="T16" fmla="*/ 165 w 361"/>
                <a:gd name="T17" fmla="*/ 75 h 121"/>
                <a:gd name="T18" fmla="*/ 150 w 361"/>
                <a:gd name="T19" fmla="*/ 75 h 121"/>
                <a:gd name="T20" fmla="*/ 120 w 361"/>
                <a:gd name="T21" fmla="*/ 60 h 121"/>
                <a:gd name="T22" fmla="*/ 105 w 361"/>
                <a:gd name="T23" fmla="*/ 60 h 121"/>
                <a:gd name="T24" fmla="*/ 90 w 361"/>
                <a:gd name="T25" fmla="*/ 45 h 121"/>
                <a:gd name="T26" fmla="*/ 60 w 361"/>
                <a:gd name="T27" fmla="*/ 45 h 121"/>
                <a:gd name="T28" fmla="*/ 45 w 361"/>
                <a:gd name="T29" fmla="*/ 30 h 121"/>
                <a:gd name="T30" fmla="*/ 30 w 361"/>
                <a:gd name="T31" fmla="*/ 30 h 121"/>
                <a:gd name="T32" fmla="*/ 15 w 361"/>
                <a:gd name="T33" fmla="*/ 15 h 121"/>
                <a:gd name="T34" fmla="*/ 0 w 361"/>
                <a:gd name="T35" fmla="*/ 15 h 121"/>
                <a:gd name="T36" fmla="*/ 0 w 361"/>
                <a:gd name="T37" fmla="*/ 0 h 12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61" h="121">
                  <a:moveTo>
                    <a:pt x="360" y="120"/>
                  </a:moveTo>
                  <a:lnTo>
                    <a:pt x="345" y="120"/>
                  </a:lnTo>
                  <a:lnTo>
                    <a:pt x="315" y="120"/>
                  </a:lnTo>
                  <a:lnTo>
                    <a:pt x="285" y="105"/>
                  </a:lnTo>
                  <a:lnTo>
                    <a:pt x="270" y="105"/>
                  </a:lnTo>
                  <a:lnTo>
                    <a:pt x="240" y="105"/>
                  </a:lnTo>
                  <a:lnTo>
                    <a:pt x="210" y="90"/>
                  </a:lnTo>
                  <a:lnTo>
                    <a:pt x="195" y="90"/>
                  </a:lnTo>
                  <a:lnTo>
                    <a:pt x="165" y="75"/>
                  </a:lnTo>
                  <a:lnTo>
                    <a:pt x="150" y="75"/>
                  </a:lnTo>
                  <a:lnTo>
                    <a:pt x="120" y="60"/>
                  </a:lnTo>
                  <a:lnTo>
                    <a:pt x="105" y="60"/>
                  </a:lnTo>
                  <a:lnTo>
                    <a:pt x="90" y="45"/>
                  </a:lnTo>
                  <a:lnTo>
                    <a:pt x="60" y="45"/>
                  </a:lnTo>
                  <a:lnTo>
                    <a:pt x="45" y="30"/>
                  </a:lnTo>
                  <a:lnTo>
                    <a:pt x="30" y="30"/>
                  </a:lnTo>
                  <a:lnTo>
                    <a:pt x="15" y="15"/>
                  </a:lnTo>
                  <a:lnTo>
                    <a:pt x="0" y="15"/>
                  </a:lnTo>
                  <a:lnTo>
                    <a:pt x="0" y="0"/>
                  </a:lnTo>
                </a:path>
              </a:pathLst>
            </a:custGeom>
            <a:noFill/>
            <a:ln w="28575" cap="rnd" cmpd="sng">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94588" name="Freeform 17"/>
            <p:cNvSpPr>
              <a:spLocks/>
            </p:cNvSpPr>
            <p:nvPr/>
          </p:nvSpPr>
          <p:spPr bwMode="auto">
            <a:xfrm>
              <a:off x="2510" y="1716"/>
              <a:ext cx="1425" cy="1005"/>
            </a:xfrm>
            <a:custGeom>
              <a:avLst/>
              <a:gdLst>
                <a:gd name="T0" fmla="*/ 1409 w 1425"/>
                <a:gd name="T1" fmla="*/ 15 h 1005"/>
                <a:gd name="T2" fmla="*/ 1394 w 1425"/>
                <a:gd name="T3" fmla="*/ 45 h 1005"/>
                <a:gd name="T4" fmla="*/ 1364 w 1425"/>
                <a:gd name="T5" fmla="*/ 75 h 1005"/>
                <a:gd name="T6" fmla="*/ 1349 w 1425"/>
                <a:gd name="T7" fmla="*/ 105 h 1005"/>
                <a:gd name="T8" fmla="*/ 1319 w 1425"/>
                <a:gd name="T9" fmla="*/ 135 h 1005"/>
                <a:gd name="T10" fmla="*/ 1304 w 1425"/>
                <a:gd name="T11" fmla="*/ 165 h 1005"/>
                <a:gd name="T12" fmla="*/ 1274 w 1425"/>
                <a:gd name="T13" fmla="*/ 195 h 1005"/>
                <a:gd name="T14" fmla="*/ 1244 w 1425"/>
                <a:gd name="T15" fmla="*/ 225 h 1005"/>
                <a:gd name="T16" fmla="*/ 1214 w 1425"/>
                <a:gd name="T17" fmla="*/ 240 h 1005"/>
                <a:gd name="T18" fmla="*/ 1199 w 1425"/>
                <a:gd name="T19" fmla="*/ 270 h 1005"/>
                <a:gd name="T20" fmla="*/ 1169 w 1425"/>
                <a:gd name="T21" fmla="*/ 300 h 1005"/>
                <a:gd name="T22" fmla="*/ 1139 w 1425"/>
                <a:gd name="T23" fmla="*/ 330 h 1005"/>
                <a:gd name="T24" fmla="*/ 1109 w 1425"/>
                <a:gd name="T25" fmla="*/ 360 h 1005"/>
                <a:gd name="T26" fmla="*/ 1079 w 1425"/>
                <a:gd name="T27" fmla="*/ 390 h 1005"/>
                <a:gd name="T28" fmla="*/ 1049 w 1425"/>
                <a:gd name="T29" fmla="*/ 420 h 1005"/>
                <a:gd name="T30" fmla="*/ 1019 w 1425"/>
                <a:gd name="T31" fmla="*/ 450 h 1005"/>
                <a:gd name="T32" fmla="*/ 989 w 1425"/>
                <a:gd name="T33" fmla="*/ 480 h 1005"/>
                <a:gd name="T34" fmla="*/ 959 w 1425"/>
                <a:gd name="T35" fmla="*/ 495 h 1005"/>
                <a:gd name="T36" fmla="*/ 929 w 1425"/>
                <a:gd name="T37" fmla="*/ 524 h 1005"/>
                <a:gd name="T38" fmla="*/ 899 w 1425"/>
                <a:gd name="T39" fmla="*/ 554 h 1005"/>
                <a:gd name="T40" fmla="*/ 869 w 1425"/>
                <a:gd name="T41" fmla="*/ 584 h 1005"/>
                <a:gd name="T42" fmla="*/ 839 w 1425"/>
                <a:gd name="T43" fmla="*/ 599 h 1005"/>
                <a:gd name="T44" fmla="*/ 809 w 1425"/>
                <a:gd name="T45" fmla="*/ 629 h 1005"/>
                <a:gd name="T46" fmla="*/ 779 w 1425"/>
                <a:gd name="T47" fmla="*/ 659 h 1005"/>
                <a:gd name="T48" fmla="*/ 749 w 1425"/>
                <a:gd name="T49" fmla="*/ 674 h 1005"/>
                <a:gd name="T50" fmla="*/ 719 w 1425"/>
                <a:gd name="T51" fmla="*/ 704 h 1005"/>
                <a:gd name="T52" fmla="*/ 675 w 1425"/>
                <a:gd name="T53" fmla="*/ 734 h 1005"/>
                <a:gd name="T54" fmla="*/ 645 w 1425"/>
                <a:gd name="T55" fmla="*/ 749 h 1005"/>
                <a:gd name="T56" fmla="*/ 615 w 1425"/>
                <a:gd name="T57" fmla="*/ 764 h 1005"/>
                <a:gd name="T58" fmla="*/ 585 w 1425"/>
                <a:gd name="T59" fmla="*/ 794 h 1005"/>
                <a:gd name="T60" fmla="*/ 555 w 1425"/>
                <a:gd name="T61" fmla="*/ 809 h 1005"/>
                <a:gd name="T62" fmla="*/ 525 w 1425"/>
                <a:gd name="T63" fmla="*/ 839 h 1005"/>
                <a:gd name="T64" fmla="*/ 480 w 1425"/>
                <a:gd name="T65" fmla="*/ 854 h 1005"/>
                <a:gd name="T66" fmla="*/ 450 w 1425"/>
                <a:gd name="T67" fmla="*/ 869 h 1005"/>
                <a:gd name="T68" fmla="*/ 420 w 1425"/>
                <a:gd name="T69" fmla="*/ 884 h 1005"/>
                <a:gd name="T70" fmla="*/ 390 w 1425"/>
                <a:gd name="T71" fmla="*/ 899 h 1005"/>
                <a:gd name="T72" fmla="*/ 360 w 1425"/>
                <a:gd name="T73" fmla="*/ 914 h 1005"/>
                <a:gd name="T74" fmla="*/ 330 w 1425"/>
                <a:gd name="T75" fmla="*/ 929 h 1005"/>
                <a:gd name="T76" fmla="*/ 300 w 1425"/>
                <a:gd name="T77" fmla="*/ 944 h 1005"/>
                <a:gd name="T78" fmla="*/ 270 w 1425"/>
                <a:gd name="T79" fmla="*/ 959 h 1005"/>
                <a:gd name="T80" fmla="*/ 225 w 1425"/>
                <a:gd name="T81" fmla="*/ 959 h 1005"/>
                <a:gd name="T82" fmla="*/ 195 w 1425"/>
                <a:gd name="T83" fmla="*/ 974 h 1005"/>
                <a:gd name="T84" fmla="*/ 165 w 1425"/>
                <a:gd name="T85" fmla="*/ 989 h 1005"/>
                <a:gd name="T86" fmla="*/ 135 w 1425"/>
                <a:gd name="T87" fmla="*/ 989 h 1005"/>
                <a:gd name="T88" fmla="*/ 105 w 1425"/>
                <a:gd name="T89" fmla="*/ 989 h 1005"/>
                <a:gd name="T90" fmla="*/ 75 w 1425"/>
                <a:gd name="T91" fmla="*/ 1004 h 1005"/>
                <a:gd name="T92" fmla="*/ 45 w 1425"/>
                <a:gd name="T93" fmla="*/ 1004 h 1005"/>
                <a:gd name="T94" fmla="*/ 15 w 1425"/>
                <a:gd name="T95" fmla="*/ 1004 h 100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425" h="1005">
                  <a:moveTo>
                    <a:pt x="1424" y="0"/>
                  </a:moveTo>
                  <a:lnTo>
                    <a:pt x="1409" y="15"/>
                  </a:lnTo>
                  <a:lnTo>
                    <a:pt x="1409" y="30"/>
                  </a:lnTo>
                  <a:lnTo>
                    <a:pt x="1394" y="45"/>
                  </a:lnTo>
                  <a:lnTo>
                    <a:pt x="1379" y="60"/>
                  </a:lnTo>
                  <a:lnTo>
                    <a:pt x="1364" y="75"/>
                  </a:lnTo>
                  <a:lnTo>
                    <a:pt x="1364" y="90"/>
                  </a:lnTo>
                  <a:lnTo>
                    <a:pt x="1349" y="105"/>
                  </a:lnTo>
                  <a:lnTo>
                    <a:pt x="1334" y="120"/>
                  </a:lnTo>
                  <a:lnTo>
                    <a:pt x="1319" y="135"/>
                  </a:lnTo>
                  <a:lnTo>
                    <a:pt x="1304" y="150"/>
                  </a:lnTo>
                  <a:lnTo>
                    <a:pt x="1304" y="165"/>
                  </a:lnTo>
                  <a:lnTo>
                    <a:pt x="1289" y="180"/>
                  </a:lnTo>
                  <a:lnTo>
                    <a:pt x="1274" y="195"/>
                  </a:lnTo>
                  <a:lnTo>
                    <a:pt x="1259" y="210"/>
                  </a:lnTo>
                  <a:lnTo>
                    <a:pt x="1244" y="225"/>
                  </a:lnTo>
                  <a:lnTo>
                    <a:pt x="1229" y="225"/>
                  </a:lnTo>
                  <a:lnTo>
                    <a:pt x="1214" y="240"/>
                  </a:lnTo>
                  <a:lnTo>
                    <a:pt x="1199" y="255"/>
                  </a:lnTo>
                  <a:lnTo>
                    <a:pt x="1199" y="270"/>
                  </a:lnTo>
                  <a:lnTo>
                    <a:pt x="1184" y="285"/>
                  </a:lnTo>
                  <a:lnTo>
                    <a:pt x="1169" y="300"/>
                  </a:lnTo>
                  <a:lnTo>
                    <a:pt x="1154" y="315"/>
                  </a:lnTo>
                  <a:lnTo>
                    <a:pt x="1139" y="330"/>
                  </a:lnTo>
                  <a:lnTo>
                    <a:pt x="1124" y="345"/>
                  </a:lnTo>
                  <a:lnTo>
                    <a:pt x="1109" y="360"/>
                  </a:lnTo>
                  <a:lnTo>
                    <a:pt x="1094" y="375"/>
                  </a:lnTo>
                  <a:lnTo>
                    <a:pt x="1079" y="390"/>
                  </a:lnTo>
                  <a:lnTo>
                    <a:pt x="1064" y="405"/>
                  </a:lnTo>
                  <a:lnTo>
                    <a:pt x="1049" y="420"/>
                  </a:lnTo>
                  <a:lnTo>
                    <a:pt x="1034" y="435"/>
                  </a:lnTo>
                  <a:lnTo>
                    <a:pt x="1019" y="450"/>
                  </a:lnTo>
                  <a:lnTo>
                    <a:pt x="1004" y="465"/>
                  </a:lnTo>
                  <a:lnTo>
                    <a:pt x="989" y="480"/>
                  </a:lnTo>
                  <a:lnTo>
                    <a:pt x="974" y="480"/>
                  </a:lnTo>
                  <a:lnTo>
                    <a:pt x="959" y="495"/>
                  </a:lnTo>
                  <a:lnTo>
                    <a:pt x="944" y="509"/>
                  </a:lnTo>
                  <a:lnTo>
                    <a:pt x="929" y="524"/>
                  </a:lnTo>
                  <a:lnTo>
                    <a:pt x="914" y="539"/>
                  </a:lnTo>
                  <a:lnTo>
                    <a:pt x="899" y="554"/>
                  </a:lnTo>
                  <a:lnTo>
                    <a:pt x="884" y="569"/>
                  </a:lnTo>
                  <a:lnTo>
                    <a:pt x="869" y="584"/>
                  </a:lnTo>
                  <a:lnTo>
                    <a:pt x="854" y="599"/>
                  </a:lnTo>
                  <a:lnTo>
                    <a:pt x="839" y="599"/>
                  </a:lnTo>
                  <a:lnTo>
                    <a:pt x="824" y="614"/>
                  </a:lnTo>
                  <a:lnTo>
                    <a:pt x="809" y="629"/>
                  </a:lnTo>
                  <a:lnTo>
                    <a:pt x="794" y="644"/>
                  </a:lnTo>
                  <a:lnTo>
                    <a:pt x="779" y="659"/>
                  </a:lnTo>
                  <a:lnTo>
                    <a:pt x="764" y="674"/>
                  </a:lnTo>
                  <a:lnTo>
                    <a:pt x="749" y="674"/>
                  </a:lnTo>
                  <a:lnTo>
                    <a:pt x="734" y="689"/>
                  </a:lnTo>
                  <a:lnTo>
                    <a:pt x="719" y="704"/>
                  </a:lnTo>
                  <a:lnTo>
                    <a:pt x="690" y="719"/>
                  </a:lnTo>
                  <a:lnTo>
                    <a:pt x="675" y="734"/>
                  </a:lnTo>
                  <a:lnTo>
                    <a:pt x="660" y="734"/>
                  </a:lnTo>
                  <a:lnTo>
                    <a:pt x="645" y="749"/>
                  </a:lnTo>
                  <a:lnTo>
                    <a:pt x="630" y="764"/>
                  </a:lnTo>
                  <a:lnTo>
                    <a:pt x="615" y="764"/>
                  </a:lnTo>
                  <a:lnTo>
                    <a:pt x="600" y="779"/>
                  </a:lnTo>
                  <a:lnTo>
                    <a:pt x="585" y="794"/>
                  </a:lnTo>
                  <a:lnTo>
                    <a:pt x="570" y="809"/>
                  </a:lnTo>
                  <a:lnTo>
                    <a:pt x="555" y="809"/>
                  </a:lnTo>
                  <a:lnTo>
                    <a:pt x="540" y="824"/>
                  </a:lnTo>
                  <a:lnTo>
                    <a:pt x="525" y="839"/>
                  </a:lnTo>
                  <a:lnTo>
                    <a:pt x="510" y="839"/>
                  </a:lnTo>
                  <a:lnTo>
                    <a:pt x="480" y="854"/>
                  </a:lnTo>
                  <a:lnTo>
                    <a:pt x="465" y="854"/>
                  </a:lnTo>
                  <a:lnTo>
                    <a:pt x="450" y="869"/>
                  </a:lnTo>
                  <a:lnTo>
                    <a:pt x="435" y="884"/>
                  </a:lnTo>
                  <a:lnTo>
                    <a:pt x="420" y="884"/>
                  </a:lnTo>
                  <a:lnTo>
                    <a:pt x="405" y="899"/>
                  </a:lnTo>
                  <a:lnTo>
                    <a:pt x="390" y="899"/>
                  </a:lnTo>
                  <a:lnTo>
                    <a:pt x="375" y="914"/>
                  </a:lnTo>
                  <a:lnTo>
                    <a:pt x="360" y="914"/>
                  </a:lnTo>
                  <a:lnTo>
                    <a:pt x="345" y="929"/>
                  </a:lnTo>
                  <a:lnTo>
                    <a:pt x="330" y="929"/>
                  </a:lnTo>
                  <a:lnTo>
                    <a:pt x="315" y="929"/>
                  </a:lnTo>
                  <a:lnTo>
                    <a:pt x="300" y="944"/>
                  </a:lnTo>
                  <a:lnTo>
                    <a:pt x="285" y="944"/>
                  </a:lnTo>
                  <a:lnTo>
                    <a:pt x="270" y="959"/>
                  </a:lnTo>
                  <a:lnTo>
                    <a:pt x="240" y="959"/>
                  </a:lnTo>
                  <a:lnTo>
                    <a:pt x="225" y="959"/>
                  </a:lnTo>
                  <a:lnTo>
                    <a:pt x="210" y="974"/>
                  </a:lnTo>
                  <a:lnTo>
                    <a:pt x="195" y="974"/>
                  </a:lnTo>
                  <a:lnTo>
                    <a:pt x="180" y="974"/>
                  </a:lnTo>
                  <a:lnTo>
                    <a:pt x="165" y="989"/>
                  </a:lnTo>
                  <a:lnTo>
                    <a:pt x="150" y="989"/>
                  </a:lnTo>
                  <a:lnTo>
                    <a:pt x="135" y="989"/>
                  </a:lnTo>
                  <a:lnTo>
                    <a:pt x="120" y="989"/>
                  </a:lnTo>
                  <a:lnTo>
                    <a:pt x="105" y="989"/>
                  </a:lnTo>
                  <a:lnTo>
                    <a:pt x="90" y="989"/>
                  </a:lnTo>
                  <a:lnTo>
                    <a:pt x="75" y="1004"/>
                  </a:lnTo>
                  <a:lnTo>
                    <a:pt x="60" y="1004"/>
                  </a:lnTo>
                  <a:lnTo>
                    <a:pt x="45" y="1004"/>
                  </a:lnTo>
                  <a:lnTo>
                    <a:pt x="30" y="1004"/>
                  </a:lnTo>
                  <a:lnTo>
                    <a:pt x="15" y="1004"/>
                  </a:lnTo>
                  <a:lnTo>
                    <a:pt x="0" y="1004"/>
                  </a:lnTo>
                </a:path>
              </a:pathLst>
            </a:custGeom>
            <a:noFill/>
            <a:ln w="28575" cap="rnd" cmpd="sng">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94589" name="Freeform 18"/>
            <p:cNvSpPr>
              <a:spLocks/>
            </p:cNvSpPr>
            <p:nvPr/>
          </p:nvSpPr>
          <p:spPr bwMode="auto">
            <a:xfrm>
              <a:off x="1386" y="1746"/>
              <a:ext cx="765" cy="855"/>
            </a:xfrm>
            <a:custGeom>
              <a:avLst/>
              <a:gdLst>
                <a:gd name="T0" fmla="*/ 764 w 765"/>
                <a:gd name="T1" fmla="*/ 854 h 855"/>
                <a:gd name="T2" fmla="*/ 749 w 765"/>
                <a:gd name="T3" fmla="*/ 854 h 855"/>
                <a:gd name="T4" fmla="*/ 734 w 765"/>
                <a:gd name="T5" fmla="*/ 839 h 855"/>
                <a:gd name="T6" fmla="*/ 719 w 765"/>
                <a:gd name="T7" fmla="*/ 839 h 855"/>
                <a:gd name="T8" fmla="*/ 704 w 765"/>
                <a:gd name="T9" fmla="*/ 824 h 855"/>
                <a:gd name="T10" fmla="*/ 689 w 765"/>
                <a:gd name="T11" fmla="*/ 809 h 855"/>
                <a:gd name="T12" fmla="*/ 674 w 765"/>
                <a:gd name="T13" fmla="*/ 809 h 855"/>
                <a:gd name="T14" fmla="*/ 674 w 765"/>
                <a:gd name="T15" fmla="*/ 794 h 855"/>
                <a:gd name="T16" fmla="*/ 659 w 765"/>
                <a:gd name="T17" fmla="*/ 779 h 855"/>
                <a:gd name="T18" fmla="*/ 644 w 765"/>
                <a:gd name="T19" fmla="*/ 764 h 855"/>
                <a:gd name="T20" fmla="*/ 629 w 765"/>
                <a:gd name="T21" fmla="*/ 764 h 855"/>
                <a:gd name="T22" fmla="*/ 614 w 765"/>
                <a:gd name="T23" fmla="*/ 749 h 855"/>
                <a:gd name="T24" fmla="*/ 599 w 765"/>
                <a:gd name="T25" fmla="*/ 734 h 855"/>
                <a:gd name="T26" fmla="*/ 584 w 765"/>
                <a:gd name="T27" fmla="*/ 719 h 855"/>
                <a:gd name="T28" fmla="*/ 569 w 765"/>
                <a:gd name="T29" fmla="*/ 704 h 855"/>
                <a:gd name="T30" fmla="*/ 554 w 765"/>
                <a:gd name="T31" fmla="*/ 689 h 855"/>
                <a:gd name="T32" fmla="*/ 539 w 765"/>
                <a:gd name="T33" fmla="*/ 689 h 855"/>
                <a:gd name="T34" fmla="*/ 524 w 765"/>
                <a:gd name="T35" fmla="*/ 674 h 855"/>
                <a:gd name="T36" fmla="*/ 509 w 765"/>
                <a:gd name="T37" fmla="*/ 659 h 855"/>
                <a:gd name="T38" fmla="*/ 494 w 765"/>
                <a:gd name="T39" fmla="*/ 644 h 855"/>
                <a:gd name="T40" fmla="*/ 494 w 765"/>
                <a:gd name="T41" fmla="*/ 629 h 855"/>
                <a:gd name="T42" fmla="*/ 479 w 765"/>
                <a:gd name="T43" fmla="*/ 614 h 855"/>
                <a:gd name="T44" fmla="*/ 464 w 765"/>
                <a:gd name="T45" fmla="*/ 599 h 855"/>
                <a:gd name="T46" fmla="*/ 449 w 765"/>
                <a:gd name="T47" fmla="*/ 584 h 855"/>
                <a:gd name="T48" fmla="*/ 434 w 765"/>
                <a:gd name="T49" fmla="*/ 569 h 855"/>
                <a:gd name="T50" fmla="*/ 419 w 765"/>
                <a:gd name="T51" fmla="*/ 554 h 855"/>
                <a:gd name="T52" fmla="*/ 404 w 765"/>
                <a:gd name="T53" fmla="*/ 539 h 855"/>
                <a:gd name="T54" fmla="*/ 389 w 765"/>
                <a:gd name="T55" fmla="*/ 524 h 855"/>
                <a:gd name="T56" fmla="*/ 375 w 765"/>
                <a:gd name="T57" fmla="*/ 509 h 855"/>
                <a:gd name="T58" fmla="*/ 360 w 765"/>
                <a:gd name="T59" fmla="*/ 494 h 855"/>
                <a:gd name="T60" fmla="*/ 345 w 765"/>
                <a:gd name="T61" fmla="*/ 464 h 855"/>
                <a:gd name="T62" fmla="*/ 345 w 765"/>
                <a:gd name="T63" fmla="*/ 449 h 855"/>
                <a:gd name="T64" fmla="*/ 330 w 765"/>
                <a:gd name="T65" fmla="*/ 434 h 855"/>
                <a:gd name="T66" fmla="*/ 315 w 765"/>
                <a:gd name="T67" fmla="*/ 420 h 855"/>
                <a:gd name="T68" fmla="*/ 300 w 765"/>
                <a:gd name="T69" fmla="*/ 405 h 855"/>
                <a:gd name="T70" fmla="*/ 285 w 765"/>
                <a:gd name="T71" fmla="*/ 390 h 855"/>
                <a:gd name="T72" fmla="*/ 270 w 765"/>
                <a:gd name="T73" fmla="*/ 375 h 855"/>
                <a:gd name="T74" fmla="*/ 255 w 765"/>
                <a:gd name="T75" fmla="*/ 360 h 855"/>
                <a:gd name="T76" fmla="*/ 240 w 765"/>
                <a:gd name="T77" fmla="*/ 345 h 855"/>
                <a:gd name="T78" fmla="*/ 240 w 765"/>
                <a:gd name="T79" fmla="*/ 330 h 855"/>
                <a:gd name="T80" fmla="*/ 225 w 765"/>
                <a:gd name="T81" fmla="*/ 315 h 855"/>
                <a:gd name="T82" fmla="*/ 210 w 765"/>
                <a:gd name="T83" fmla="*/ 285 h 855"/>
                <a:gd name="T84" fmla="*/ 195 w 765"/>
                <a:gd name="T85" fmla="*/ 270 h 855"/>
                <a:gd name="T86" fmla="*/ 180 w 765"/>
                <a:gd name="T87" fmla="*/ 255 h 855"/>
                <a:gd name="T88" fmla="*/ 180 w 765"/>
                <a:gd name="T89" fmla="*/ 240 h 855"/>
                <a:gd name="T90" fmla="*/ 165 w 765"/>
                <a:gd name="T91" fmla="*/ 225 h 855"/>
                <a:gd name="T92" fmla="*/ 150 w 765"/>
                <a:gd name="T93" fmla="*/ 210 h 855"/>
                <a:gd name="T94" fmla="*/ 135 w 765"/>
                <a:gd name="T95" fmla="*/ 195 h 855"/>
                <a:gd name="T96" fmla="*/ 120 w 765"/>
                <a:gd name="T97" fmla="*/ 180 h 855"/>
                <a:gd name="T98" fmla="*/ 120 w 765"/>
                <a:gd name="T99" fmla="*/ 165 h 855"/>
                <a:gd name="T100" fmla="*/ 105 w 765"/>
                <a:gd name="T101" fmla="*/ 150 h 855"/>
                <a:gd name="T102" fmla="*/ 90 w 765"/>
                <a:gd name="T103" fmla="*/ 135 h 855"/>
                <a:gd name="T104" fmla="*/ 90 w 765"/>
                <a:gd name="T105" fmla="*/ 120 h 855"/>
                <a:gd name="T106" fmla="*/ 75 w 765"/>
                <a:gd name="T107" fmla="*/ 105 h 855"/>
                <a:gd name="T108" fmla="*/ 60 w 765"/>
                <a:gd name="T109" fmla="*/ 90 h 855"/>
                <a:gd name="T110" fmla="*/ 45 w 765"/>
                <a:gd name="T111" fmla="*/ 75 h 855"/>
                <a:gd name="T112" fmla="*/ 45 w 765"/>
                <a:gd name="T113" fmla="*/ 60 h 855"/>
                <a:gd name="T114" fmla="*/ 30 w 765"/>
                <a:gd name="T115" fmla="*/ 45 h 855"/>
                <a:gd name="T116" fmla="*/ 30 w 765"/>
                <a:gd name="T117" fmla="*/ 30 h 855"/>
                <a:gd name="T118" fmla="*/ 15 w 765"/>
                <a:gd name="T119" fmla="*/ 15 h 855"/>
                <a:gd name="T120" fmla="*/ 0 w 765"/>
                <a:gd name="T121" fmla="*/ 0 h 85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65" h="855">
                  <a:moveTo>
                    <a:pt x="764" y="854"/>
                  </a:moveTo>
                  <a:lnTo>
                    <a:pt x="749" y="854"/>
                  </a:lnTo>
                  <a:lnTo>
                    <a:pt x="734" y="839"/>
                  </a:lnTo>
                  <a:lnTo>
                    <a:pt x="719" y="839"/>
                  </a:lnTo>
                  <a:lnTo>
                    <a:pt x="704" y="824"/>
                  </a:lnTo>
                  <a:lnTo>
                    <a:pt x="689" y="809"/>
                  </a:lnTo>
                  <a:lnTo>
                    <a:pt x="674" y="809"/>
                  </a:lnTo>
                  <a:lnTo>
                    <a:pt x="674" y="794"/>
                  </a:lnTo>
                  <a:lnTo>
                    <a:pt x="659" y="779"/>
                  </a:lnTo>
                  <a:lnTo>
                    <a:pt x="644" y="764"/>
                  </a:lnTo>
                  <a:lnTo>
                    <a:pt x="629" y="764"/>
                  </a:lnTo>
                  <a:lnTo>
                    <a:pt x="614" y="749"/>
                  </a:lnTo>
                  <a:lnTo>
                    <a:pt x="599" y="734"/>
                  </a:lnTo>
                  <a:lnTo>
                    <a:pt x="584" y="719"/>
                  </a:lnTo>
                  <a:lnTo>
                    <a:pt x="569" y="704"/>
                  </a:lnTo>
                  <a:lnTo>
                    <a:pt x="554" y="689"/>
                  </a:lnTo>
                  <a:lnTo>
                    <a:pt x="539" y="689"/>
                  </a:lnTo>
                  <a:lnTo>
                    <a:pt x="524" y="674"/>
                  </a:lnTo>
                  <a:lnTo>
                    <a:pt x="509" y="659"/>
                  </a:lnTo>
                  <a:lnTo>
                    <a:pt x="494" y="644"/>
                  </a:lnTo>
                  <a:lnTo>
                    <a:pt x="494" y="629"/>
                  </a:lnTo>
                  <a:lnTo>
                    <a:pt x="479" y="614"/>
                  </a:lnTo>
                  <a:lnTo>
                    <a:pt x="464" y="599"/>
                  </a:lnTo>
                  <a:lnTo>
                    <a:pt x="449" y="584"/>
                  </a:lnTo>
                  <a:lnTo>
                    <a:pt x="434" y="569"/>
                  </a:lnTo>
                  <a:lnTo>
                    <a:pt x="419" y="554"/>
                  </a:lnTo>
                  <a:lnTo>
                    <a:pt x="404" y="539"/>
                  </a:lnTo>
                  <a:lnTo>
                    <a:pt x="389" y="524"/>
                  </a:lnTo>
                  <a:lnTo>
                    <a:pt x="375" y="509"/>
                  </a:lnTo>
                  <a:lnTo>
                    <a:pt x="360" y="494"/>
                  </a:lnTo>
                  <a:lnTo>
                    <a:pt x="345" y="464"/>
                  </a:lnTo>
                  <a:lnTo>
                    <a:pt x="345" y="449"/>
                  </a:lnTo>
                  <a:lnTo>
                    <a:pt x="330" y="434"/>
                  </a:lnTo>
                  <a:lnTo>
                    <a:pt x="315" y="420"/>
                  </a:lnTo>
                  <a:lnTo>
                    <a:pt x="300" y="405"/>
                  </a:lnTo>
                  <a:lnTo>
                    <a:pt x="285" y="390"/>
                  </a:lnTo>
                  <a:lnTo>
                    <a:pt x="270" y="375"/>
                  </a:lnTo>
                  <a:lnTo>
                    <a:pt x="255" y="360"/>
                  </a:lnTo>
                  <a:lnTo>
                    <a:pt x="240" y="345"/>
                  </a:lnTo>
                  <a:lnTo>
                    <a:pt x="240" y="330"/>
                  </a:lnTo>
                  <a:lnTo>
                    <a:pt x="225" y="315"/>
                  </a:lnTo>
                  <a:lnTo>
                    <a:pt x="210" y="285"/>
                  </a:lnTo>
                  <a:lnTo>
                    <a:pt x="195" y="270"/>
                  </a:lnTo>
                  <a:lnTo>
                    <a:pt x="180" y="255"/>
                  </a:lnTo>
                  <a:lnTo>
                    <a:pt x="180" y="240"/>
                  </a:lnTo>
                  <a:lnTo>
                    <a:pt x="165" y="225"/>
                  </a:lnTo>
                  <a:lnTo>
                    <a:pt x="150" y="210"/>
                  </a:lnTo>
                  <a:lnTo>
                    <a:pt x="135" y="195"/>
                  </a:lnTo>
                  <a:lnTo>
                    <a:pt x="120" y="180"/>
                  </a:lnTo>
                  <a:lnTo>
                    <a:pt x="120" y="165"/>
                  </a:lnTo>
                  <a:lnTo>
                    <a:pt x="105" y="150"/>
                  </a:lnTo>
                  <a:lnTo>
                    <a:pt x="90" y="135"/>
                  </a:lnTo>
                  <a:lnTo>
                    <a:pt x="90" y="120"/>
                  </a:lnTo>
                  <a:lnTo>
                    <a:pt x="75" y="105"/>
                  </a:lnTo>
                  <a:lnTo>
                    <a:pt x="60" y="90"/>
                  </a:lnTo>
                  <a:lnTo>
                    <a:pt x="45" y="75"/>
                  </a:lnTo>
                  <a:lnTo>
                    <a:pt x="45" y="60"/>
                  </a:lnTo>
                  <a:lnTo>
                    <a:pt x="30" y="45"/>
                  </a:lnTo>
                  <a:lnTo>
                    <a:pt x="30" y="30"/>
                  </a:lnTo>
                  <a:lnTo>
                    <a:pt x="15" y="15"/>
                  </a:lnTo>
                  <a:lnTo>
                    <a:pt x="0" y="0"/>
                  </a:lnTo>
                </a:path>
              </a:pathLst>
            </a:custGeom>
            <a:noFill/>
            <a:ln w="28575" cap="rnd" cmpd="sng">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grpSp>
      <p:sp>
        <p:nvSpPr>
          <p:cNvPr id="194576" name="Line 19"/>
          <p:cNvSpPr>
            <a:spLocks noChangeShapeType="1"/>
          </p:cNvSpPr>
          <p:nvPr/>
        </p:nvSpPr>
        <p:spPr bwMode="auto">
          <a:xfrm flipH="1">
            <a:off x="4121154" y="2528893"/>
            <a:ext cx="3232151" cy="3155951"/>
          </a:xfrm>
          <a:prstGeom prst="line">
            <a:avLst/>
          </a:prstGeom>
          <a:noFill/>
          <a:ln w="28575">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369684" name="Line 20"/>
          <p:cNvSpPr>
            <a:spLocks noChangeShapeType="1"/>
          </p:cNvSpPr>
          <p:nvPr/>
        </p:nvSpPr>
        <p:spPr bwMode="auto">
          <a:xfrm>
            <a:off x="4267209" y="2743202"/>
            <a:ext cx="3025775" cy="2312988"/>
          </a:xfrm>
          <a:prstGeom prst="line">
            <a:avLst/>
          </a:prstGeom>
          <a:noFill/>
          <a:ln w="28575">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369685" name="Line 21"/>
          <p:cNvSpPr>
            <a:spLocks noChangeShapeType="1"/>
          </p:cNvSpPr>
          <p:nvPr/>
        </p:nvSpPr>
        <p:spPr bwMode="auto">
          <a:xfrm>
            <a:off x="4440246" y="3357570"/>
            <a:ext cx="1360487" cy="2122487"/>
          </a:xfrm>
          <a:prstGeom prst="line">
            <a:avLst/>
          </a:prstGeom>
          <a:noFill/>
          <a:ln w="28575">
            <a:solidFill>
              <a:srgbClr val="FC012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369686" name="Line 22"/>
          <p:cNvSpPr>
            <a:spLocks noChangeShapeType="1"/>
          </p:cNvSpPr>
          <p:nvPr/>
        </p:nvSpPr>
        <p:spPr bwMode="auto">
          <a:xfrm>
            <a:off x="4787382" y="5427981"/>
            <a:ext cx="847720" cy="17190"/>
          </a:xfrm>
          <a:prstGeom prst="line">
            <a:avLst/>
          </a:prstGeom>
          <a:noFill/>
          <a:ln w="254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369687" name="Line 23"/>
          <p:cNvSpPr>
            <a:spLocks noChangeShapeType="1"/>
          </p:cNvSpPr>
          <p:nvPr/>
        </p:nvSpPr>
        <p:spPr bwMode="auto">
          <a:xfrm>
            <a:off x="6167439" y="4941888"/>
            <a:ext cx="685800" cy="0"/>
          </a:xfrm>
          <a:prstGeom prst="line">
            <a:avLst/>
          </a:prstGeom>
          <a:noFill/>
          <a:ln w="254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369688" name="Rectangle 24"/>
          <p:cNvSpPr>
            <a:spLocks noChangeArrowheads="1"/>
          </p:cNvSpPr>
          <p:nvPr/>
        </p:nvSpPr>
        <p:spPr bwMode="auto">
          <a:xfrm>
            <a:off x="6477000" y="5334004"/>
            <a:ext cx="51328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000" b="1">
                <a:solidFill>
                  <a:srgbClr val="000000"/>
                </a:solidFill>
                <a:latin typeface="Arial" panose="020B0604020202020204" pitchFamily="34" charset="0"/>
              </a:rPr>
              <a:t>D2</a:t>
            </a:r>
          </a:p>
        </p:txBody>
      </p:sp>
      <p:sp>
        <p:nvSpPr>
          <p:cNvPr id="369689" name="Rectangle 25"/>
          <p:cNvSpPr>
            <a:spLocks noChangeArrowheads="1"/>
          </p:cNvSpPr>
          <p:nvPr/>
        </p:nvSpPr>
        <p:spPr bwMode="auto">
          <a:xfrm>
            <a:off x="4572593" y="5572135"/>
            <a:ext cx="72648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000" b="1" i="1">
                <a:solidFill>
                  <a:srgbClr val="000000"/>
                </a:solidFill>
                <a:latin typeface="Arial" panose="020B0604020202020204" pitchFamily="34" charset="0"/>
              </a:rPr>
              <a:t>RM2</a:t>
            </a:r>
          </a:p>
        </p:txBody>
      </p:sp>
      <p:sp>
        <p:nvSpPr>
          <p:cNvPr id="369690" name="Freeform 26"/>
          <p:cNvSpPr>
            <a:spLocks/>
          </p:cNvSpPr>
          <p:nvPr/>
        </p:nvSpPr>
        <p:spPr bwMode="auto">
          <a:xfrm>
            <a:off x="4511677" y="3789366"/>
            <a:ext cx="120651" cy="144463"/>
          </a:xfrm>
          <a:custGeom>
            <a:avLst/>
            <a:gdLst>
              <a:gd name="T0" fmla="*/ 75604688 w 76"/>
              <a:gd name="T1" fmla="*/ 270982200 h 76"/>
              <a:gd name="T2" fmla="*/ 151209375 w 76"/>
              <a:gd name="T3" fmla="*/ 270982200 h 76"/>
              <a:gd name="T4" fmla="*/ 151209375 w 76"/>
              <a:gd name="T5" fmla="*/ 216786140 h 76"/>
              <a:gd name="T6" fmla="*/ 189012513 w 76"/>
              <a:gd name="T7" fmla="*/ 162590080 h 76"/>
              <a:gd name="T8" fmla="*/ 151209375 w 76"/>
              <a:gd name="T9" fmla="*/ 108392120 h 76"/>
              <a:gd name="T10" fmla="*/ 151209375 w 76"/>
              <a:gd name="T11" fmla="*/ 54196060 h 76"/>
              <a:gd name="T12" fmla="*/ 75604688 w 76"/>
              <a:gd name="T13" fmla="*/ 0 h 76"/>
              <a:gd name="T14" fmla="*/ 37803138 w 76"/>
              <a:gd name="T15" fmla="*/ 54196060 h 76"/>
              <a:gd name="T16" fmla="*/ 0 w 76"/>
              <a:gd name="T17" fmla="*/ 108392120 h 76"/>
              <a:gd name="T18" fmla="*/ 0 w 76"/>
              <a:gd name="T19" fmla="*/ 162590080 h 76"/>
              <a:gd name="T20" fmla="*/ 0 w 76"/>
              <a:gd name="T21" fmla="*/ 216786140 h 76"/>
              <a:gd name="T22" fmla="*/ 37803138 w 76"/>
              <a:gd name="T23" fmla="*/ 270982200 h 76"/>
              <a:gd name="T24" fmla="*/ 75604688 w 76"/>
              <a:gd name="T25" fmla="*/ 270982200 h 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6" h="76">
                <a:moveTo>
                  <a:pt x="30" y="75"/>
                </a:moveTo>
                <a:lnTo>
                  <a:pt x="60" y="75"/>
                </a:lnTo>
                <a:lnTo>
                  <a:pt x="60" y="60"/>
                </a:lnTo>
                <a:lnTo>
                  <a:pt x="75" y="45"/>
                </a:lnTo>
                <a:lnTo>
                  <a:pt x="60" y="30"/>
                </a:lnTo>
                <a:lnTo>
                  <a:pt x="60" y="15"/>
                </a:lnTo>
                <a:lnTo>
                  <a:pt x="30" y="0"/>
                </a:lnTo>
                <a:lnTo>
                  <a:pt x="15" y="15"/>
                </a:lnTo>
                <a:lnTo>
                  <a:pt x="0" y="30"/>
                </a:lnTo>
                <a:lnTo>
                  <a:pt x="0" y="45"/>
                </a:lnTo>
                <a:lnTo>
                  <a:pt x="0" y="60"/>
                </a:lnTo>
                <a:lnTo>
                  <a:pt x="15" y="75"/>
                </a:lnTo>
                <a:lnTo>
                  <a:pt x="30" y="7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369691" name="Line 27"/>
          <p:cNvSpPr>
            <a:spLocks noChangeShapeType="1"/>
          </p:cNvSpPr>
          <p:nvPr/>
        </p:nvSpPr>
        <p:spPr bwMode="auto">
          <a:xfrm flipV="1">
            <a:off x="6600825" y="4292600"/>
            <a:ext cx="11430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369692" name="Text Box 28"/>
          <p:cNvSpPr txBox="1">
            <a:spLocks noChangeArrowheads="1"/>
          </p:cNvSpPr>
          <p:nvPr/>
        </p:nvSpPr>
        <p:spPr bwMode="auto">
          <a:xfrm>
            <a:off x="7739385" y="3644900"/>
            <a:ext cx="2691763" cy="923330"/>
          </a:xfrm>
          <a:prstGeom prst="rect">
            <a:avLst/>
          </a:prstGeom>
          <a:solidFill>
            <a:srgbClr val="CCFFCC">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sz="1800">
                <a:solidFill>
                  <a:srgbClr val="000000"/>
                </a:solidFill>
              </a:rPr>
              <a:t>L’ingresso di nuove</a:t>
            </a:r>
          </a:p>
          <a:p>
            <a:pPr algn="ctr" fontAlgn="base">
              <a:spcBef>
                <a:spcPct val="0"/>
              </a:spcBef>
              <a:spcAft>
                <a:spcPct val="0"/>
              </a:spcAft>
              <a:buFontTx/>
              <a:buNone/>
            </a:pPr>
            <a:r>
              <a:rPr lang="it-IT" altLang="en-US" sz="1800">
                <a:solidFill>
                  <a:srgbClr val="000000"/>
                </a:solidFill>
              </a:rPr>
              <a:t>varietà riduce la </a:t>
            </a:r>
          </a:p>
          <a:p>
            <a:pPr algn="ctr" fontAlgn="base">
              <a:spcBef>
                <a:spcPct val="0"/>
              </a:spcBef>
              <a:spcAft>
                <a:spcPct val="0"/>
              </a:spcAft>
              <a:buFontTx/>
              <a:buNone/>
            </a:pPr>
            <a:r>
              <a:rPr lang="it-IT" altLang="en-US" sz="1800">
                <a:solidFill>
                  <a:srgbClr val="000000"/>
                </a:solidFill>
              </a:rPr>
              <a:t>domanda per </a:t>
            </a:r>
            <a:r>
              <a:rPr lang="it-IT" altLang="en-US" sz="1800" u="sng">
                <a:solidFill>
                  <a:srgbClr val="000000"/>
                </a:solidFill>
              </a:rPr>
              <a:t>quella</a:t>
            </a:r>
            <a:r>
              <a:rPr lang="it-IT" altLang="en-US" sz="1800">
                <a:solidFill>
                  <a:srgbClr val="000000"/>
                </a:solidFill>
              </a:rPr>
              <a:t> varietà</a:t>
            </a:r>
          </a:p>
        </p:txBody>
      </p:sp>
      <p:sp>
        <p:nvSpPr>
          <p:cNvPr id="369693" name="Freeform 29"/>
          <p:cNvSpPr>
            <a:spLocks/>
          </p:cNvSpPr>
          <p:nvPr/>
        </p:nvSpPr>
        <p:spPr bwMode="auto">
          <a:xfrm>
            <a:off x="5159377" y="4508503"/>
            <a:ext cx="120651" cy="120651"/>
          </a:xfrm>
          <a:custGeom>
            <a:avLst/>
            <a:gdLst>
              <a:gd name="T0" fmla="*/ 75604688 w 76"/>
              <a:gd name="T1" fmla="*/ 189012513 h 76"/>
              <a:gd name="T2" fmla="*/ 151209375 w 76"/>
              <a:gd name="T3" fmla="*/ 189012513 h 76"/>
              <a:gd name="T4" fmla="*/ 151209375 w 76"/>
              <a:gd name="T5" fmla="*/ 151209375 h 76"/>
              <a:gd name="T6" fmla="*/ 189012513 w 76"/>
              <a:gd name="T7" fmla="*/ 113407825 h 76"/>
              <a:gd name="T8" fmla="*/ 151209375 w 76"/>
              <a:gd name="T9" fmla="*/ 75604688 h 76"/>
              <a:gd name="T10" fmla="*/ 151209375 w 76"/>
              <a:gd name="T11" fmla="*/ 37803138 h 76"/>
              <a:gd name="T12" fmla="*/ 75604688 w 76"/>
              <a:gd name="T13" fmla="*/ 0 h 76"/>
              <a:gd name="T14" fmla="*/ 37803138 w 76"/>
              <a:gd name="T15" fmla="*/ 37803138 h 76"/>
              <a:gd name="T16" fmla="*/ 0 w 76"/>
              <a:gd name="T17" fmla="*/ 75604688 h 76"/>
              <a:gd name="T18" fmla="*/ 0 w 76"/>
              <a:gd name="T19" fmla="*/ 113407825 h 76"/>
              <a:gd name="T20" fmla="*/ 0 w 76"/>
              <a:gd name="T21" fmla="*/ 151209375 h 76"/>
              <a:gd name="T22" fmla="*/ 37803138 w 76"/>
              <a:gd name="T23" fmla="*/ 189012513 h 76"/>
              <a:gd name="T24" fmla="*/ 75604688 w 76"/>
              <a:gd name="T25" fmla="*/ 189012513 h 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6" h="76">
                <a:moveTo>
                  <a:pt x="30" y="75"/>
                </a:moveTo>
                <a:lnTo>
                  <a:pt x="60" y="75"/>
                </a:lnTo>
                <a:lnTo>
                  <a:pt x="60" y="60"/>
                </a:lnTo>
                <a:lnTo>
                  <a:pt x="75" y="45"/>
                </a:lnTo>
                <a:lnTo>
                  <a:pt x="60" y="30"/>
                </a:lnTo>
                <a:lnTo>
                  <a:pt x="60" y="15"/>
                </a:lnTo>
                <a:lnTo>
                  <a:pt x="30" y="0"/>
                </a:lnTo>
                <a:lnTo>
                  <a:pt x="15" y="15"/>
                </a:lnTo>
                <a:lnTo>
                  <a:pt x="0" y="30"/>
                </a:lnTo>
                <a:lnTo>
                  <a:pt x="0" y="45"/>
                </a:lnTo>
                <a:lnTo>
                  <a:pt x="0" y="60"/>
                </a:lnTo>
                <a:lnTo>
                  <a:pt x="15" y="75"/>
                </a:lnTo>
                <a:lnTo>
                  <a:pt x="30" y="7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30" name="Freeform 9"/>
          <p:cNvSpPr>
            <a:spLocks/>
          </p:cNvSpPr>
          <p:nvPr/>
        </p:nvSpPr>
        <p:spPr bwMode="auto">
          <a:xfrm>
            <a:off x="3367093" y="3864991"/>
            <a:ext cx="1177923" cy="2143700"/>
          </a:xfrm>
          <a:custGeom>
            <a:avLst/>
            <a:gdLst>
              <a:gd name="T0" fmla="*/ 0 w 870"/>
              <a:gd name="T1" fmla="*/ 0 h 1260"/>
              <a:gd name="T2" fmla="*/ 2147483646 w 870"/>
              <a:gd name="T3" fmla="*/ 0 h 1260"/>
              <a:gd name="T4" fmla="*/ 2147483646 w 870"/>
              <a:gd name="T5" fmla="*/ 2147483646 h 1260"/>
              <a:gd name="T6" fmla="*/ 0 60000 65536"/>
              <a:gd name="T7" fmla="*/ 0 60000 65536"/>
              <a:gd name="T8" fmla="*/ 0 60000 65536"/>
            </a:gdLst>
            <a:ahLst/>
            <a:cxnLst>
              <a:cxn ang="T6">
                <a:pos x="T0" y="T1"/>
              </a:cxn>
              <a:cxn ang="T7">
                <a:pos x="T2" y="T3"/>
              </a:cxn>
              <a:cxn ang="T8">
                <a:pos x="T4" y="T5"/>
              </a:cxn>
            </a:cxnLst>
            <a:rect l="0" t="0" r="r" b="b"/>
            <a:pathLst>
              <a:path w="870" h="1260">
                <a:moveTo>
                  <a:pt x="0" y="0"/>
                </a:moveTo>
                <a:lnTo>
                  <a:pt x="869" y="0"/>
                </a:lnTo>
                <a:lnTo>
                  <a:pt x="869" y="1259"/>
                </a:lnTo>
              </a:path>
            </a:pathLst>
          </a:custGeom>
          <a:noFill/>
          <a:ln w="12700" cap="rnd" cmpd="sng">
            <a:solidFill>
              <a:srgbClr val="00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31" name="Freeform 29"/>
          <p:cNvSpPr>
            <a:spLocks/>
          </p:cNvSpPr>
          <p:nvPr/>
        </p:nvSpPr>
        <p:spPr bwMode="auto">
          <a:xfrm>
            <a:off x="4480579" y="5208911"/>
            <a:ext cx="120651" cy="120651"/>
          </a:xfrm>
          <a:custGeom>
            <a:avLst/>
            <a:gdLst>
              <a:gd name="T0" fmla="*/ 75604688 w 76"/>
              <a:gd name="T1" fmla="*/ 189012513 h 76"/>
              <a:gd name="T2" fmla="*/ 151209375 w 76"/>
              <a:gd name="T3" fmla="*/ 189012513 h 76"/>
              <a:gd name="T4" fmla="*/ 151209375 w 76"/>
              <a:gd name="T5" fmla="*/ 151209375 h 76"/>
              <a:gd name="T6" fmla="*/ 189012513 w 76"/>
              <a:gd name="T7" fmla="*/ 113407825 h 76"/>
              <a:gd name="T8" fmla="*/ 151209375 w 76"/>
              <a:gd name="T9" fmla="*/ 75604688 h 76"/>
              <a:gd name="T10" fmla="*/ 151209375 w 76"/>
              <a:gd name="T11" fmla="*/ 37803138 h 76"/>
              <a:gd name="T12" fmla="*/ 75604688 w 76"/>
              <a:gd name="T13" fmla="*/ 0 h 76"/>
              <a:gd name="T14" fmla="*/ 37803138 w 76"/>
              <a:gd name="T15" fmla="*/ 37803138 h 76"/>
              <a:gd name="T16" fmla="*/ 0 w 76"/>
              <a:gd name="T17" fmla="*/ 75604688 h 76"/>
              <a:gd name="T18" fmla="*/ 0 w 76"/>
              <a:gd name="T19" fmla="*/ 113407825 h 76"/>
              <a:gd name="T20" fmla="*/ 0 w 76"/>
              <a:gd name="T21" fmla="*/ 151209375 h 76"/>
              <a:gd name="T22" fmla="*/ 37803138 w 76"/>
              <a:gd name="T23" fmla="*/ 189012513 h 76"/>
              <a:gd name="T24" fmla="*/ 75604688 w 76"/>
              <a:gd name="T25" fmla="*/ 189012513 h 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6" h="76">
                <a:moveTo>
                  <a:pt x="30" y="75"/>
                </a:moveTo>
                <a:lnTo>
                  <a:pt x="60" y="75"/>
                </a:lnTo>
                <a:lnTo>
                  <a:pt x="60" y="60"/>
                </a:lnTo>
                <a:lnTo>
                  <a:pt x="75" y="45"/>
                </a:lnTo>
                <a:lnTo>
                  <a:pt x="60" y="30"/>
                </a:lnTo>
                <a:lnTo>
                  <a:pt x="60" y="15"/>
                </a:lnTo>
                <a:lnTo>
                  <a:pt x="30" y="0"/>
                </a:lnTo>
                <a:lnTo>
                  <a:pt x="15" y="15"/>
                </a:lnTo>
                <a:lnTo>
                  <a:pt x="0" y="30"/>
                </a:lnTo>
                <a:lnTo>
                  <a:pt x="0" y="45"/>
                </a:lnTo>
                <a:lnTo>
                  <a:pt x="0" y="60"/>
                </a:lnTo>
                <a:lnTo>
                  <a:pt x="15" y="75"/>
                </a:lnTo>
                <a:lnTo>
                  <a:pt x="30" y="7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32" name="Freeform 9"/>
          <p:cNvSpPr>
            <a:spLocks/>
          </p:cNvSpPr>
          <p:nvPr/>
        </p:nvSpPr>
        <p:spPr bwMode="auto">
          <a:xfrm>
            <a:off x="3360746" y="3450645"/>
            <a:ext cx="1863719" cy="2558047"/>
          </a:xfrm>
          <a:custGeom>
            <a:avLst/>
            <a:gdLst>
              <a:gd name="T0" fmla="*/ 0 w 870"/>
              <a:gd name="T1" fmla="*/ 0 h 1260"/>
              <a:gd name="T2" fmla="*/ 2147483646 w 870"/>
              <a:gd name="T3" fmla="*/ 0 h 1260"/>
              <a:gd name="T4" fmla="*/ 2147483646 w 870"/>
              <a:gd name="T5" fmla="*/ 2147483646 h 1260"/>
              <a:gd name="T6" fmla="*/ 0 60000 65536"/>
              <a:gd name="T7" fmla="*/ 0 60000 65536"/>
              <a:gd name="T8" fmla="*/ 0 60000 65536"/>
            </a:gdLst>
            <a:ahLst/>
            <a:cxnLst>
              <a:cxn ang="T6">
                <a:pos x="T0" y="T1"/>
              </a:cxn>
              <a:cxn ang="T7">
                <a:pos x="T2" y="T3"/>
              </a:cxn>
              <a:cxn ang="T8">
                <a:pos x="T4" y="T5"/>
              </a:cxn>
            </a:cxnLst>
            <a:rect l="0" t="0" r="r" b="b"/>
            <a:pathLst>
              <a:path w="870" h="1260">
                <a:moveTo>
                  <a:pt x="0" y="0"/>
                </a:moveTo>
                <a:lnTo>
                  <a:pt x="869" y="0"/>
                </a:lnTo>
                <a:lnTo>
                  <a:pt x="869" y="1259"/>
                </a:lnTo>
              </a:path>
            </a:pathLst>
          </a:custGeom>
          <a:noFill/>
          <a:ln w="12700" cap="rnd" cmpd="sng">
            <a:solidFill>
              <a:srgbClr val="00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33" name="Freeform 26"/>
          <p:cNvSpPr>
            <a:spLocks/>
          </p:cNvSpPr>
          <p:nvPr/>
        </p:nvSpPr>
        <p:spPr bwMode="auto">
          <a:xfrm>
            <a:off x="5175247" y="3377410"/>
            <a:ext cx="120651" cy="144463"/>
          </a:xfrm>
          <a:custGeom>
            <a:avLst/>
            <a:gdLst>
              <a:gd name="T0" fmla="*/ 75604688 w 76"/>
              <a:gd name="T1" fmla="*/ 270982200 h 76"/>
              <a:gd name="T2" fmla="*/ 151209375 w 76"/>
              <a:gd name="T3" fmla="*/ 270982200 h 76"/>
              <a:gd name="T4" fmla="*/ 151209375 w 76"/>
              <a:gd name="T5" fmla="*/ 216786140 h 76"/>
              <a:gd name="T6" fmla="*/ 189012513 w 76"/>
              <a:gd name="T7" fmla="*/ 162590080 h 76"/>
              <a:gd name="T8" fmla="*/ 151209375 w 76"/>
              <a:gd name="T9" fmla="*/ 108392120 h 76"/>
              <a:gd name="T10" fmla="*/ 151209375 w 76"/>
              <a:gd name="T11" fmla="*/ 54196060 h 76"/>
              <a:gd name="T12" fmla="*/ 75604688 w 76"/>
              <a:gd name="T13" fmla="*/ 0 h 76"/>
              <a:gd name="T14" fmla="*/ 37803138 w 76"/>
              <a:gd name="T15" fmla="*/ 54196060 h 76"/>
              <a:gd name="T16" fmla="*/ 0 w 76"/>
              <a:gd name="T17" fmla="*/ 108392120 h 76"/>
              <a:gd name="T18" fmla="*/ 0 w 76"/>
              <a:gd name="T19" fmla="*/ 162590080 h 76"/>
              <a:gd name="T20" fmla="*/ 0 w 76"/>
              <a:gd name="T21" fmla="*/ 216786140 h 76"/>
              <a:gd name="T22" fmla="*/ 37803138 w 76"/>
              <a:gd name="T23" fmla="*/ 270982200 h 76"/>
              <a:gd name="T24" fmla="*/ 75604688 w 76"/>
              <a:gd name="T25" fmla="*/ 270982200 h 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6" h="76">
                <a:moveTo>
                  <a:pt x="30" y="75"/>
                </a:moveTo>
                <a:lnTo>
                  <a:pt x="60" y="75"/>
                </a:lnTo>
                <a:lnTo>
                  <a:pt x="60" y="60"/>
                </a:lnTo>
                <a:lnTo>
                  <a:pt x="75" y="45"/>
                </a:lnTo>
                <a:lnTo>
                  <a:pt x="60" y="30"/>
                </a:lnTo>
                <a:lnTo>
                  <a:pt x="60" y="15"/>
                </a:lnTo>
                <a:lnTo>
                  <a:pt x="30" y="0"/>
                </a:lnTo>
                <a:lnTo>
                  <a:pt x="15" y="15"/>
                </a:lnTo>
                <a:lnTo>
                  <a:pt x="0" y="30"/>
                </a:lnTo>
                <a:lnTo>
                  <a:pt x="0" y="45"/>
                </a:lnTo>
                <a:lnTo>
                  <a:pt x="0" y="60"/>
                </a:lnTo>
                <a:lnTo>
                  <a:pt x="15" y="75"/>
                </a:lnTo>
                <a:lnTo>
                  <a:pt x="30" y="7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Tree>
    <p:extLst>
      <p:ext uri="{BB962C8B-B14F-4D97-AF65-F5344CB8AC3E}">
        <p14:creationId xmlns:p14="http://schemas.microsoft.com/office/powerpoint/2010/main" val="273390295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69687"/>
                                        </p:tgtEl>
                                        <p:attrNameLst>
                                          <p:attrName>style.visibility</p:attrName>
                                        </p:attrNameLst>
                                      </p:cBhvr>
                                      <p:to>
                                        <p:strVal val="visible"/>
                                      </p:to>
                                    </p:set>
                                    <p:animEffect transition="in" filter="checkerboard(across)">
                                      <p:cBhvr>
                                        <p:cTn id="7" dur="500"/>
                                        <p:tgtEl>
                                          <p:spTgt spid="369687"/>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69674"/>
                                        </p:tgtEl>
                                        <p:attrNameLst>
                                          <p:attrName>style.visibility</p:attrName>
                                        </p:attrNameLst>
                                      </p:cBhvr>
                                      <p:to>
                                        <p:strVal val="visible"/>
                                      </p:to>
                                    </p:set>
                                    <p:animEffect transition="in" filter="checkerboard(across)">
                                      <p:cBhvr>
                                        <p:cTn id="10" dur="500"/>
                                        <p:tgtEl>
                                          <p:spTgt spid="369674"/>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69676"/>
                                        </p:tgtEl>
                                        <p:attrNameLst>
                                          <p:attrName>style.visibility</p:attrName>
                                        </p:attrNameLst>
                                      </p:cBhvr>
                                      <p:to>
                                        <p:strVal val="visible"/>
                                      </p:to>
                                    </p:set>
                                    <p:animEffect transition="in" filter="checkerboard(across)">
                                      <p:cBhvr>
                                        <p:cTn id="13" dur="500"/>
                                        <p:tgtEl>
                                          <p:spTgt spid="369676"/>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69686"/>
                                        </p:tgtEl>
                                        <p:attrNameLst>
                                          <p:attrName>style.visibility</p:attrName>
                                        </p:attrNameLst>
                                      </p:cBhvr>
                                      <p:to>
                                        <p:strVal val="visible"/>
                                      </p:to>
                                    </p:set>
                                    <p:animEffect transition="in" filter="checkerboard(across)">
                                      <p:cBhvr>
                                        <p:cTn id="16" dur="500"/>
                                        <p:tgtEl>
                                          <p:spTgt spid="369686"/>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69688"/>
                                        </p:tgtEl>
                                        <p:attrNameLst>
                                          <p:attrName>style.visibility</p:attrName>
                                        </p:attrNameLst>
                                      </p:cBhvr>
                                      <p:to>
                                        <p:strVal val="visible"/>
                                      </p:to>
                                    </p:set>
                                    <p:animEffect transition="in" filter="checkerboard(across)">
                                      <p:cBhvr>
                                        <p:cTn id="19" dur="500"/>
                                        <p:tgtEl>
                                          <p:spTgt spid="369688"/>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369689"/>
                                        </p:tgtEl>
                                        <p:attrNameLst>
                                          <p:attrName>style.visibility</p:attrName>
                                        </p:attrNameLst>
                                      </p:cBhvr>
                                      <p:to>
                                        <p:strVal val="visible"/>
                                      </p:to>
                                    </p:set>
                                    <p:animEffect transition="in" filter="checkerboard(across)">
                                      <p:cBhvr>
                                        <p:cTn id="22" dur="500"/>
                                        <p:tgtEl>
                                          <p:spTgt spid="369689"/>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69691"/>
                                        </p:tgtEl>
                                        <p:attrNameLst>
                                          <p:attrName>style.visibility</p:attrName>
                                        </p:attrNameLst>
                                      </p:cBhvr>
                                      <p:to>
                                        <p:strVal val="visible"/>
                                      </p:to>
                                    </p:set>
                                    <p:animEffect transition="in" filter="checkerboard(across)">
                                      <p:cBhvr>
                                        <p:cTn id="25" dur="500"/>
                                        <p:tgtEl>
                                          <p:spTgt spid="369691"/>
                                        </p:tgtEl>
                                      </p:cBhvr>
                                    </p:animEffect>
                                  </p:childTnLst>
                                </p:cTn>
                              </p:par>
                              <p:par>
                                <p:cTn id="26" presetID="5" presetClass="entr" presetSubtype="10" fill="hold" grpId="1" nodeType="withEffect">
                                  <p:stCondLst>
                                    <p:cond delay="0"/>
                                  </p:stCondLst>
                                  <p:childTnLst>
                                    <p:set>
                                      <p:cBhvr>
                                        <p:cTn id="27" dur="1" fill="hold">
                                          <p:stCondLst>
                                            <p:cond delay="0"/>
                                          </p:stCondLst>
                                        </p:cTn>
                                        <p:tgtEl>
                                          <p:spTgt spid="369692"/>
                                        </p:tgtEl>
                                        <p:attrNameLst>
                                          <p:attrName>style.visibility</p:attrName>
                                        </p:attrNameLst>
                                      </p:cBhvr>
                                      <p:to>
                                        <p:strVal val="visible"/>
                                      </p:to>
                                    </p:set>
                                    <p:animEffect transition="in" filter="checkerboard(across)">
                                      <p:cBhvr>
                                        <p:cTn id="28" dur="500"/>
                                        <p:tgtEl>
                                          <p:spTgt spid="369692"/>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369690"/>
                                        </p:tgtEl>
                                        <p:attrNameLst>
                                          <p:attrName>style.visibility</p:attrName>
                                        </p:attrNameLst>
                                      </p:cBhvr>
                                      <p:to>
                                        <p:strVal val="visible"/>
                                      </p:to>
                                    </p:set>
                                    <p:animEffect transition="in" filter="checkerboard(across)">
                                      <p:cBhvr>
                                        <p:cTn id="31" dur="500"/>
                                        <p:tgtEl>
                                          <p:spTgt spid="369690"/>
                                        </p:tgtEl>
                                      </p:cBhvr>
                                    </p:animEffect>
                                  </p:childTnLst>
                                </p:cTn>
                              </p:par>
                              <p:par>
                                <p:cTn id="32" presetID="1" presetClass="entr" presetSubtype="0" fill="hold" grpId="0" nodeType="withEffect">
                                  <p:stCondLst>
                                    <p:cond delay="0"/>
                                  </p:stCondLst>
                                  <p:childTnLst>
                                    <p:set>
                                      <p:cBhvr>
                                        <p:cTn id="33" dur="1" fill="hold">
                                          <p:stCondLst>
                                            <p:cond delay="0"/>
                                          </p:stCondLst>
                                        </p:cTn>
                                        <p:tgtEl>
                                          <p:spTgt spid="31"/>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5" presetClass="exit" presetSubtype="10" fill="hold" grpId="0" nodeType="clickEffect">
                                  <p:stCondLst>
                                    <p:cond delay="0"/>
                                  </p:stCondLst>
                                  <p:childTnLst>
                                    <p:animEffect transition="out" filter="checkerboard(across)">
                                      <p:cBhvr>
                                        <p:cTn id="37" dur="500"/>
                                        <p:tgtEl>
                                          <p:spTgt spid="369684"/>
                                        </p:tgtEl>
                                      </p:cBhvr>
                                    </p:animEffect>
                                    <p:set>
                                      <p:cBhvr>
                                        <p:cTn id="38" dur="1" fill="hold">
                                          <p:stCondLst>
                                            <p:cond delay="499"/>
                                          </p:stCondLst>
                                        </p:cTn>
                                        <p:tgtEl>
                                          <p:spTgt spid="369684"/>
                                        </p:tgtEl>
                                        <p:attrNameLst>
                                          <p:attrName>style.visibility</p:attrName>
                                        </p:attrNameLst>
                                      </p:cBhvr>
                                      <p:to>
                                        <p:strVal val="hidden"/>
                                      </p:to>
                                    </p:set>
                                  </p:childTnLst>
                                </p:cTn>
                              </p:par>
                              <p:par>
                                <p:cTn id="39" presetID="5" presetClass="exit" presetSubtype="10" fill="hold" grpId="0" nodeType="withEffect">
                                  <p:stCondLst>
                                    <p:cond delay="0"/>
                                  </p:stCondLst>
                                  <p:childTnLst>
                                    <p:animEffect transition="out" filter="checkerboard(across)">
                                      <p:cBhvr>
                                        <p:cTn id="40" dur="500"/>
                                        <p:tgtEl>
                                          <p:spTgt spid="369673"/>
                                        </p:tgtEl>
                                      </p:cBhvr>
                                    </p:animEffect>
                                    <p:set>
                                      <p:cBhvr>
                                        <p:cTn id="41" dur="1" fill="hold">
                                          <p:stCondLst>
                                            <p:cond delay="499"/>
                                          </p:stCondLst>
                                        </p:cTn>
                                        <p:tgtEl>
                                          <p:spTgt spid="369673"/>
                                        </p:tgtEl>
                                        <p:attrNameLst>
                                          <p:attrName>style.visibility</p:attrName>
                                        </p:attrNameLst>
                                      </p:cBhvr>
                                      <p:to>
                                        <p:strVal val="hidden"/>
                                      </p:to>
                                    </p:set>
                                  </p:childTnLst>
                                </p:cTn>
                              </p:par>
                              <p:par>
                                <p:cTn id="42" presetID="5" presetClass="exit" presetSubtype="10" fill="hold" grpId="1" nodeType="withEffect">
                                  <p:stCondLst>
                                    <p:cond delay="0"/>
                                  </p:stCondLst>
                                  <p:childTnLst>
                                    <p:animEffect transition="out" filter="checkerboard(across)">
                                      <p:cBhvr>
                                        <p:cTn id="43" dur="500"/>
                                        <p:tgtEl>
                                          <p:spTgt spid="369687"/>
                                        </p:tgtEl>
                                      </p:cBhvr>
                                    </p:animEffect>
                                    <p:set>
                                      <p:cBhvr>
                                        <p:cTn id="44" dur="1" fill="hold">
                                          <p:stCondLst>
                                            <p:cond delay="499"/>
                                          </p:stCondLst>
                                        </p:cTn>
                                        <p:tgtEl>
                                          <p:spTgt spid="369687"/>
                                        </p:tgtEl>
                                        <p:attrNameLst>
                                          <p:attrName>style.visibility</p:attrName>
                                        </p:attrNameLst>
                                      </p:cBhvr>
                                      <p:to>
                                        <p:strVal val="hidden"/>
                                      </p:to>
                                    </p:set>
                                  </p:childTnLst>
                                </p:cTn>
                              </p:par>
                              <p:par>
                                <p:cTn id="45" presetID="5" presetClass="exit" presetSubtype="10" fill="hold" grpId="1" nodeType="withEffect">
                                  <p:stCondLst>
                                    <p:cond delay="0"/>
                                  </p:stCondLst>
                                  <p:childTnLst>
                                    <p:animEffect transition="out" filter="checkerboard(across)">
                                      <p:cBhvr>
                                        <p:cTn id="46" dur="500"/>
                                        <p:tgtEl>
                                          <p:spTgt spid="369691"/>
                                        </p:tgtEl>
                                      </p:cBhvr>
                                    </p:animEffect>
                                    <p:set>
                                      <p:cBhvr>
                                        <p:cTn id="47" dur="1" fill="hold">
                                          <p:stCondLst>
                                            <p:cond delay="499"/>
                                          </p:stCondLst>
                                        </p:cTn>
                                        <p:tgtEl>
                                          <p:spTgt spid="369691"/>
                                        </p:tgtEl>
                                        <p:attrNameLst>
                                          <p:attrName>style.visibility</p:attrName>
                                        </p:attrNameLst>
                                      </p:cBhvr>
                                      <p:to>
                                        <p:strVal val="hidden"/>
                                      </p:to>
                                    </p:set>
                                  </p:childTnLst>
                                </p:cTn>
                              </p:par>
                              <p:par>
                                <p:cTn id="48" presetID="5" presetClass="exit" presetSubtype="10" fill="hold" grpId="0" nodeType="withEffect">
                                  <p:stCondLst>
                                    <p:cond delay="0"/>
                                  </p:stCondLst>
                                  <p:childTnLst>
                                    <p:animEffect transition="out" filter="checkerboard(across)">
                                      <p:cBhvr>
                                        <p:cTn id="49" dur="500"/>
                                        <p:tgtEl>
                                          <p:spTgt spid="369692"/>
                                        </p:tgtEl>
                                      </p:cBhvr>
                                    </p:animEffect>
                                    <p:set>
                                      <p:cBhvr>
                                        <p:cTn id="50" dur="1" fill="hold">
                                          <p:stCondLst>
                                            <p:cond delay="499"/>
                                          </p:stCondLst>
                                        </p:cTn>
                                        <p:tgtEl>
                                          <p:spTgt spid="369692"/>
                                        </p:tgtEl>
                                        <p:attrNameLst>
                                          <p:attrName>style.visibility</p:attrName>
                                        </p:attrNameLst>
                                      </p:cBhvr>
                                      <p:to>
                                        <p:strVal val="hidden"/>
                                      </p:to>
                                    </p:set>
                                  </p:childTnLst>
                                </p:cTn>
                              </p:par>
                              <p:par>
                                <p:cTn id="51" presetID="5" presetClass="exit" presetSubtype="10" fill="hold" grpId="0" nodeType="withEffect">
                                  <p:stCondLst>
                                    <p:cond delay="0"/>
                                  </p:stCondLst>
                                  <p:childTnLst>
                                    <p:animEffect transition="out" filter="checkerboard(across)">
                                      <p:cBhvr>
                                        <p:cTn id="52" dur="500"/>
                                        <p:tgtEl>
                                          <p:spTgt spid="369685"/>
                                        </p:tgtEl>
                                      </p:cBhvr>
                                    </p:animEffect>
                                    <p:set>
                                      <p:cBhvr>
                                        <p:cTn id="53" dur="1" fill="hold">
                                          <p:stCondLst>
                                            <p:cond delay="499"/>
                                          </p:stCondLst>
                                        </p:cTn>
                                        <p:tgtEl>
                                          <p:spTgt spid="369685"/>
                                        </p:tgtEl>
                                        <p:attrNameLst>
                                          <p:attrName>style.visibility</p:attrName>
                                        </p:attrNameLst>
                                      </p:cBhvr>
                                      <p:to>
                                        <p:strVal val="hidden"/>
                                      </p:to>
                                    </p:set>
                                  </p:childTnLst>
                                </p:cTn>
                              </p:par>
                              <p:par>
                                <p:cTn id="54" presetID="5" presetClass="exit" presetSubtype="10" fill="hold" grpId="0" nodeType="withEffect">
                                  <p:stCondLst>
                                    <p:cond delay="0"/>
                                  </p:stCondLst>
                                  <p:childTnLst>
                                    <p:animEffect transition="out" filter="checkerboard(across)">
                                      <p:cBhvr>
                                        <p:cTn id="55" dur="500"/>
                                        <p:tgtEl>
                                          <p:spTgt spid="369693"/>
                                        </p:tgtEl>
                                      </p:cBhvr>
                                    </p:animEffect>
                                    <p:set>
                                      <p:cBhvr>
                                        <p:cTn id="56" dur="1" fill="hold">
                                          <p:stCondLst>
                                            <p:cond delay="499"/>
                                          </p:stCondLst>
                                        </p:cTn>
                                        <p:tgtEl>
                                          <p:spTgt spid="369693"/>
                                        </p:tgtEl>
                                        <p:attrNameLst>
                                          <p:attrName>style.visibility</p:attrName>
                                        </p:attrNameLst>
                                      </p:cBhvr>
                                      <p:to>
                                        <p:strVal val="hidden"/>
                                      </p:to>
                                    </p:set>
                                  </p:childTnLst>
                                </p:cTn>
                              </p:par>
                              <p:par>
                                <p:cTn id="57" presetID="5" presetClass="exit" presetSubtype="10" fill="hold" grpId="0" nodeType="withEffect">
                                  <p:stCondLst>
                                    <p:cond delay="0"/>
                                  </p:stCondLst>
                                  <p:childTnLst>
                                    <p:animEffect transition="out" filter="checkerboard(across)">
                                      <p:cBhvr>
                                        <p:cTn id="58" dur="500"/>
                                        <p:tgtEl>
                                          <p:spTgt spid="369675"/>
                                        </p:tgtEl>
                                      </p:cBhvr>
                                    </p:animEffect>
                                    <p:set>
                                      <p:cBhvr>
                                        <p:cTn id="59" dur="1" fill="hold">
                                          <p:stCondLst>
                                            <p:cond delay="499"/>
                                          </p:stCondLst>
                                        </p:cTn>
                                        <p:tgtEl>
                                          <p:spTgt spid="369675"/>
                                        </p:tgtEl>
                                        <p:attrNameLst>
                                          <p:attrName>style.visibility</p:attrName>
                                        </p:attrNameLst>
                                      </p:cBhvr>
                                      <p:to>
                                        <p:strVal val="hidden"/>
                                      </p:to>
                                    </p:set>
                                  </p:childTnLst>
                                </p:cTn>
                              </p:par>
                              <p:par>
                                <p:cTn id="60" presetID="5" presetClass="exit" presetSubtype="10" fill="hold" grpId="1" nodeType="withEffect">
                                  <p:stCondLst>
                                    <p:cond delay="0"/>
                                  </p:stCondLst>
                                  <p:childTnLst>
                                    <p:animEffect transition="out" filter="checkerboard(across)">
                                      <p:cBhvr>
                                        <p:cTn id="61" dur="500"/>
                                        <p:tgtEl>
                                          <p:spTgt spid="369686"/>
                                        </p:tgtEl>
                                      </p:cBhvr>
                                    </p:animEffect>
                                    <p:set>
                                      <p:cBhvr>
                                        <p:cTn id="62" dur="1" fill="hold">
                                          <p:stCondLst>
                                            <p:cond delay="499"/>
                                          </p:stCondLst>
                                        </p:cTn>
                                        <p:tgtEl>
                                          <p:spTgt spid="369686"/>
                                        </p:tgtEl>
                                        <p:attrNameLst>
                                          <p:attrName>style.visibility</p:attrName>
                                        </p:attrNameLst>
                                      </p:cBhvr>
                                      <p:to>
                                        <p:strVal val="hidden"/>
                                      </p:to>
                                    </p:set>
                                  </p:childTnLst>
                                </p:cTn>
                              </p:par>
                              <p:par>
                                <p:cTn id="63" presetID="10" presetClass="exit" presetSubtype="0" fill="hold" grpId="0" nodeType="withEffect">
                                  <p:stCondLst>
                                    <p:cond delay="0"/>
                                  </p:stCondLst>
                                  <p:childTnLst>
                                    <p:animEffect transition="out" filter="fade">
                                      <p:cBhvr>
                                        <p:cTn id="64" dur="500"/>
                                        <p:tgtEl>
                                          <p:spTgt spid="33"/>
                                        </p:tgtEl>
                                      </p:cBhvr>
                                    </p:animEffect>
                                    <p:set>
                                      <p:cBhvr>
                                        <p:cTn id="65" dur="1" fill="hold">
                                          <p:stCondLst>
                                            <p:cond delay="499"/>
                                          </p:stCondLst>
                                        </p:cTn>
                                        <p:tgtEl>
                                          <p:spTgt spid="33"/>
                                        </p:tgtEl>
                                        <p:attrNameLst>
                                          <p:attrName>style.visibility</p:attrName>
                                        </p:attrNameLst>
                                      </p:cBhvr>
                                      <p:to>
                                        <p:strVal val="hidden"/>
                                      </p:to>
                                    </p:set>
                                  </p:childTnLst>
                                </p:cTn>
                              </p:par>
                              <p:par>
                                <p:cTn id="66" presetID="10" presetClass="exit" presetSubtype="0" fill="hold" grpId="0" nodeType="withEffect">
                                  <p:stCondLst>
                                    <p:cond delay="0"/>
                                  </p:stCondLst>
                                  <p:childTnLst>
                                    <p:animEffect transition="out" filter="fade">
                                      <p:cBhvr>
                                        <p:cTn id="67" dur="500"/>
                                        <p:tgtEl>
                                          <p:spTgt spid="32"/>
                                        </p:tgtEl>
                                      </p:cBhvr>
                                    </p:animEffect>
                                    <p:set>
                                      <p:cBhvr>
                                        <p:cTn id="68" dur="1" fill="hold">
                                          <p:stCondLst>
                                            <p:cond delay="499"/>
                                          </p:stCondLst>
                                        </p:cTn>
                                        <p:tgtEl>
                                          <p:spTgt spid="32"/>
                                        </p:tgtEl>
                                        <p:attrNameLst>
                                          <p:attrName>style.visibility</p:attrName>
                                        </p:attrNameLst>
                                      </p:cBhvr>
                                      <p:to>
                                        <p:strVal val="hidden"/>
                                      </p:to>
                                    </p:set>
                                  </p:childTnLst>
                                </p:cTn>
                              </p:par>
                              <p:par>
                                <p:cTn id="69" presetID="1" presetClass="entr" presetSubtype="0" fill="hold" grpId="0" nodeType="withEffect">
                                  <p:stCondLst>
                                    <p:cond delay="0"/>
                                  </p:stCondLst>
                                  <p:childTnLst>
                                    <p:set>
                                      <p:cBhvr>
                                        <p:cTn id="7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673" grpId="0"/>
      <p:bldP spid="369674" grpId="0" animBg="1"/>
      <p:bldP spid="369675" grpId="0"/>
      <p:bldP spid="369676" grpId="0" animBg="1"/>
      <p:bldP spid="369684" grpId="0" animBg="1"/>
      <p:bldP spid="369685" grpId="0" animBg="1"/>
      <p:bldP spid="369686" grpId="0" animBg="1"/>
      <p:bldP spid="369686" grpId="1" animBg="1"/>
      <p:bldP spid="369687" grpId="0" animBg="1"/>
      <p:bldP spid="369687" grpId="1" animBg="1"/>
      <p:bldP spid="369688" grpId="0"/>
      <p:bldP spid="369689" grpId="0"/>
      <p:bldP spid="369690" grpId="0" animBg="1"/>
      <p:bldP spid="369691" grpId="0" animBg="1"/>
      <p:bldP spid="369691" grpId="1" animBg="1"/>
      <p:bldP spid="369692" grpId="0" animBg="1"/>
      <p:bldP spid="369692" grpId="1" animBg="1"/>
      <p:bldP spid="369693" grpId="0" animBg="1"/>
      <p:bldP spid="30" grpId="0" animBg="1"/>
      <p:bldP spid="31" grpId="0" animBg="1"/>
      <p:bldP spid="32" grpId="0" animBg="1"/>
      <p:bldP spid="33"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98659"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98660"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98661"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98662" name="Rectangle 6"/>
          <p:cNvSpPr>
            <a:spLocks noGrp="1" noChangeArrowheads="1"/>
          </p:cNvSpPr>
          <p:nvPr>
            <p:ph type="title"/>
          </p:nvPr>
        </p:nvSpPr>
        <p:spPr>
          <a:xfrm>
            <a:off x="2209800" y="152400"/>
            <a:ext cx="7772400" cy="6858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dirty="0"/>
              <a:t>Capacità in eccesso</a:t>
            </a:r>
          </a:p>
        </p:txBody>
      </p:sp>
      <p:sp>
        <p:nvSpPr>
          <p:cNvPr id="373767" name="Rectangle 7"/>
          <p:cNvSpPr>
            <a:spLocks noGrp="1" noChangeArrowheads="1"/>
          </p:cNvSpPr>
          <p:nvPr>
            <p:ph type="body" idx="1"/>
          </p:nvPr>
        </p:nvSpPr>
        <p:spPr>
          <a:xfrm>
            <a:off x="219919" y="979028"/>
            <a:ext cx="11759877" cy="5514369"/>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t" anchorCtr="0" compatLnSpc="1">
            <a:prstTxWarp prst="textNoShape">
              <a:avLst/>
            </a:prstTxWarp>
          </a:bodyPr>
          <a:lstStyle/>
          <a:p>
            <a:pPr eaLnBrk="1" hangingPunct="1">
              <a:lnSpc>
                <a:spcPct val="80000"/>
              </a:lnSpc>
              <a:tabLst>
                <a:tab pos="333358" algn="l"/>
                <a:tab pos="742913" algn="l"/>
              </a:tabLst>
            </a:pPr>
            <a:r>
              <a:rPr lang="it-IT" altLang="en-US" sz="2800" dirty="0"/>
              <a:t>Ci sono due differenze notevoli tra gli equilibri di lungo periodo della MC e della PC: la </a:t>
            </a:r>
            <a:r>
              <a:rPr lang="it-IT" altLang="en-US" sz="2800" dirty="0">
                <a:solidFill>
                  <a:srgbClr val="FF0000"/>
                </a:solidFill>
              </a:rPr>
              <a:t>capacità in eccesso</a:t>
            </a:r>
            <a:r>
              <a:rPr lang="it-IT" altLang="en-US" sz="2800" dirty="0"/>
              <a:t> ed il </a:t>
            </a:r>
            <a:r>
              <a:rPr lang="it-IT" altLang="en-US" sz="2800" i="1" dirty="0" err="1">
                <a:solidFill>
                  <a:srgbClr val="FF0000"/>
                </a:solidFill>
              </a:rPr>
              <a:t>mark</a:t>
            </a:r>
            <a:r>
              <a:rPr lang="it-IT" altLang="en-US" sz="2800" i="1" dirty="0">
                <a:solidFill>
                  <a:srgbClr val="FF0000"/>
                </a:solidFill>
              </a:rPr>
              <a:t>-up</a:t>
            </a:r>
            <a:r>
              <a:rPr lang="it-IT" altLang="en-US" sz="2800" dirty="0"/>
              <a:t>.</a:t>
            </a:r>
          </a:p>
          <a:p>
            <a:pPr lvl="1" eaLnBrk="1" hangingPunct="1">
              <a:lnSpc>
                <a:spcPct val="80000"/>
              </a:lnSpc>
              <a:tabLst>
                <a:tab pos="333358" algn="l"/>
                <a:tab pos="742913" algn="l"/>
              </a:tabLst>
            </a:pPr>
            <a:r>
              <a:rPr lang="it-IT" altLang="en-US" dirty="0"/>
              <a:t>Queste differenze si osservano in realtà in </a:t>
            </a:r>
            <a:r>
              <a:rPr lang="it-IT" altLang="en-US" u="sng" dirty="0"/>
              <a:t>tutti</a:t>
            </a:r>
            <a:r>
              <a:rPr lang="it-IT" altLang="en-US" dirty="0"/>
              <a:t> i mercati della realtà caratterizzati dalla presenza di un qualche potere di mercato (cioè </a:t>
            </a:r>
            <a:r>
              <a:rPr lang="it-IT" altLang="en-US" dirty="0">
                <a:sym typeface="Symbol" panose="05050102010706020507" pitchFamily="18" charset="2"/>
              </a:rPr>
              <a:t> PC)</a:t>
            </a:r>
            <a:r>
              <a:rPr lang="it-IT" altLang="en-US" dirty="0"/>
              <a:t>.</a:t>
            </a:r>
          </a:p>
          <a:p>
            <a:pPr eaLnBrk="1" hangingPunct="1">
              <a:lnSpc>
                <a:spcPct val="80000"/>
              </a:lnSpc>
              <a:tabLst>
                <a:tab pos="333358" algn="l"/>
                <a:tab pos="742913" algn="l"/>
              </a:tabLst>
            </a:pPr>
            <a:r>
              <a:rPr lang="it-IT" altLang="en-US" sz="2800" dirty="0"/>
              <a:t>Nell’equilibrio di lungo periodo della PC </a:t>
            </a:r>
            <a:r>
              <a:rPr lang="it-IT" altLang="en-US" sz="2800" u="sng" dirty="0"/>
              <a:t>non</a:t>
            </a:r>
            <a:r>
              <a:rPr lang="it-IT" altLang="en-US" sz="2800" dirty="0"/>
              <a:t> c’è alcuna capacità produttiva in eccesso: la libertà di ingresso delle imprese fa sì che ciascuna impresa PC produca la quantità </a:t>
            </a:r>
            <a:r>
              <a:rPr lang="it-IT" altLang="en-US" sz="2800" u="sng" dirty="0"/>
              <a:t>efficiente</a:t>
            </a:r>
            <a:r>
              <a:rPr lang="it-IT" altLang="en-US" sz="2800" dirty="0"/>
              <a:t> (quella cioè per cui il </a:t>
            </a:r>
            <a:r>
              <a:rPr lang="it-IT" altLang="en-US" sz="2800" dirty="0" err="1"/>
              <a:t>CMeT</a:t>
            </a:r>
            <a:r>
              <a:rPr lang="it-IT" altLang="en-US" sz="2800" dirty="0"/>
              <a:t> è minimo). </a:t>
            </a:r>
          </a:p>
          <a:p>
            <a:pPr eaLnBrk="1" hangingPunct="1">
              <a:lnSpc>
                <a:spcPct val="80000"/>
              </a:lnSpc>
              <a:tabLst>
                <a:tab pos="333358" algn="l"/>
                <a:tab pos="742913" algn="l"/>
              </a:tabLst>
            </a:pPr>
            <a:r>
              <a:rPr lang="it-IT" altLang="en-US" sz="2800" dirty="0"/>
              <a:t>Nel caso della MC, invece, l’equilibrio di lungo periodo è caratterizzato da un </a:t>
            </a:r>
            <a:r>
              <a:rPr lang="it-IT" altLang="en-US" sz="2800" dirty="0">
                <a:solidFill>
                  <a:srgbClr val="FF0000"/>
                </a:solidFill>
              </a:rPr>
              <a:t>eccesso di capacità produttiva</a:t>
            </a:r>
            <a:r>
              <a:rPr lang="it-IT" altLang="en-US" sz="2800" dirty="0"/>
              <a:t>: l’output di ciascuna impresa è </a:t>
            </a:r>
            <a:r>
              <a:rPr lang="it-IT" altLang="en-US" sz="2800" u="sng" dirty="0"/>
              <a:t>minore</a:t>
            </a:r>
            <a:r>
              <a:rPr lang="it-IT" altLang="en-US" sz="2800" dirty="0"/>
              <a:t> della quantità efficiente.</a:t>
            </a:r>
          </a:p>
          <a:p>
            <a:pPr eaLnBrk="1" hangingPunct="1">
              <a:lnSpc>
                <a:spcPct val="80000"/>
              </a:lnSpc>
              <a:tabLst>
                <a:tab pos="333358" algn="l"/>
                <a:tab pos="742913" algn="l"/>
              </a:tabLst>
            </a:pPr>
            <a:r>
              <a:rPr lang="it-IT" altLang="en-US" sz="2800" dirty="0"/>
              <a:t>Quindi, a differenza di un’impresa PC, un’impresa MC potrebbe incrementare la quantità di equilibrio e contemporaneamente ridurre il costo medio totale. </a:t>
            </a:r>
          </a:p>
          <a:p>
            <a:pPr eaLnBrk="1" hangingPunct="1">
              <a:lnSpc>
                <a:spcPct val="80000"/>
              </a:lnSpc>
              <a:tabLst>
                <a:tab pos="333358" algn="l"/>
                <a:tab pos="742913" algn="l"/>
              </a:tabLst>
            </a:pPr>
            <a:r>
              <a:rPr lang="it-IT" altLang="en-US" sz="2800" dirty="0"/>
              <a:t>Dal punto di vista del benessere sociale l’output è pertanto prodotto a costi più elevati del minimo possibile: l’ottimo sociale </a:t>
            </a:r>
            <a:r>
              <a:rPr lang="it-IT" altLang="en-US" sz="2800" u="sng" dirty="0"/>
              <a:t>non</a:t>
            </a:r>
            <a:r>
              <a:rPr lang="it-IT" altLang="en-US" sz="2800" dirty="0"/>
              <a:t> è raggiunto.</a:t>
            </a:r>
          </a:p>
        </p:txBody>
      </p:sp>
    </p:spTree>
    <p:extLst>
      <p:ext uri="{BB962C8B-B14F-4D97-AF65-F5344CB8AC3E}">
        <p14:creationId xmlns:p14="http://schemas.microsoft.com/office/powerpoint/2010/main" val="9145425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73767">
                                            <p:txEl>
                                              <p:pRg st="2" end="2"/>
                                            </p:txEl>
                                          </p:spTgt>
                                        </p:tgtEl>
                                        <p:attrNameLst>
                                          <p:attrName>style.visibility</p:attrName>
                                        </p:attrNameLst>
                                      </p:cBhvr>
                                      <p:to>
                                        <p:strVal val="visible"/>
                                      </p:to>
                                    </p:set>
                                    <p:animEffect transition="in" filter="checkerboard(across)">
                                      <p:cBhvr>
                                        <p:cTn id="7" dur="500"/>
                                        <p:tgtEl>
                                          <p:spTgt spid="373767">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73767">
                                            <p:txEl>
                                              <p:pRg st="3" end="3"/>
                                            </p:txEl>
                                          </p:spTgt>
                                        </p:tgtEl>
                                        <p:attrNameLst>
                                          <p:attrName>style.visibility</p:attrName>
                                        </p:attrNameLst>
                                      </p:cBhvr>
                                      <p:to>
                                        <p:strVal val="visible"/>
                                      </p:to>
                                    </p:set>
                                    <p:animEffect transition="in" filter="checkerboard(across)">
                                      <p:cBhvr>
                                        <p:cTn id="12" dur="500"/>
                                        <p:tgtEl>
                                          <p:spTgt spid="373767">
                                            <p:txEl>
                                              <p:pRg st="3" end="3"/>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73767">
                                            <p:txEl>
                                              <p:pRg st="4" end="4"/>
                                            </p:txEl>
                                          </p:spTgt>
                                        </p:tgtEl>
                                        <p:attrNameLst>
                                          <p:attrName>style.visibility</p:attrName>
                                        </p:attrNameLst>
                                      </p:cBhvr>
                                      <p:to>
                                        <p:strVal val="visible"/>
                                      </p:to>
                                    </p:set>
                                    <p:animEffect transition="in" filter="checkerboard(across)">
                                      <p:cBhvr>
                                        <p:cTn id="15" dur="500"/>
                                        <p:tgtEl>
                                          <p:spTgt spid="373767">
                                            <p:txEl>
                                              <p:pRg st="4" end="4"/>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73767">
                                            <p:txEl>
                                              <p:pRg st="5" end="5"/>
                                            </p:txEl>
                                          </p:spTgt>
                                        </p:tgtEl>
                                        <p:attrNameLst>
                                          <p:attrName>style.visibility</p:attrName>
                                        </p:attrNameLst>
                                      </p:cBhvr>
                                      <p:to>
                                        <p:strVal val="visible"/>
                                      </p:to>
                                    </p:set>
                                    <p:animEffect transition="in" filter="checkerboard(across)">
                                      <p:cBhvr>
                                        <p:cTn id="18" dur="500"/>
                                        <p:tgtEl>
                                          <p:spTgt spid="3737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00707"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00708"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00709"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00710" name="Rectangle 6"/>
          <p:cNvSpPr>
            <a:spLocks noChangeArrowheads="1"/>
          </p:cNvSpPr>
          <p:nvPr/>
        </p:nvSpPr>
        <p:spPr bwMode="auto">
          <a:xfrm>
            <a:off x="5715000" y="5562605"/>
            <a:ext cx="17953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Q</a:t>
            </a:r>
          </a:p>
        </p:txBody>
      </p:sp>
      <p:sp>
        <p:nvSpPr>
          <p:cNvPr id="200711" name="Rectangle 7"/>
          <p:cNvSpPr>
            <a:spLocks noChangeArrowheads="1"/>
          </p:cNvSpPr>
          <p:nvPr/>
        </p:nvSpPr>
        <p:spPr bwMode="auto">
          <a:xfrm>
            <a:off x="3581400" y="1905005"/>
            <a:ext cx="130805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FF0000"/>
                </a:solidFill>
                <a:latin typeface="Arial" panose="020B0604020202020204" pitchFamily="34" charset="0"/>
              </a:rPr>
              <a:t>Impresa MC</a:t>
            </a:r>
          </a:p>
        </p:txBody>
      </p:sp>
      <p:sp>
        <p:nvSpPr>
          <p:cNvPr id="200712" name="Rectangle 8"/>
          <p:cNvSpPr>
            <a:spLocks noChangeArrowheads="1"/>
          </p:cNvSpPr>
          <p:nvPr/>
        </p:nvSpPr>
        <p:spPr bwMode="auto">
          <a:xfrm>
            <a:off x="7543800" y="1905005"/>
            <a:ext cx="126957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FF0000"/>
                </a:solidFill>
                <a:latin typeface="Arial" panose="020B0604020202020204" pitchFamily="34" charset="0"/>
              </a:rPr>
              <a:t>Impresa PC</a:t>
            </a:r>
          </a:p>
        </p:txBody>
      </p:sp>
      <p:sp>
        <p:nvSpPr>
          <p:cNvPr id="200713" name="Rectangle 9"/>
          <p:cNvSpPr>
            <a:spLocks noChangeArrowheads="1"/>
          </p:cNvSpPr>
          <p:nvPr/>
        </p:nvSpPr>
        <p:spPr bwMode="auto">
          <a:xfrm>
            <a:off x="9906000" y="5486405"/>
            <a:ext cx="17953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Q</a:t>
            </a:r>
          </a:p>
        </p:txBody>
      </p:sp>
      <p:sp>
        <p:nvSpPr>
          <p:cNvPr id="200714" name="Rectangle 10"/>
          <p:cNvSpPr>
            <a:spLocks noChangeArrowheads="1"/>
          </p:cNvSpPr>
          <p:nvPr/>
        </p:nvSpPr>
        <p:spPr bwMode="auto">
          <a:xfrm>
            <a:off x="6705600" y="2362205"/>
            <a:ext cx="1538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P</a:t>
            </a:r>
          </a:p>
        </p:txBody>
      </p:sp>
      <p:sp>
        <p:nvSpPr>
          <p:cNvPr id="200715" name="Rectangle 11"/>
          <p:cNvSpPr>
            <a:spLocks noChangeArrowheads="1"/>
          </p:cNvSpPr>
          <p:nvPr/>
        </p:nvSpPr>
        <p:spPr bwMode="auto">
          <a:xfrm>
            <a:off x="9296405" y="3884120"/>
            <a:ext cx="1225551" cy="470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lnSpc>
                <a:spcPct val="85000"/>
              </a:lnSpc>
              <a:spcBef>
                <a:spcPct val="0"/>
              </a:spcBef>
              <a:spcAft>
                <a:spcPct val="0"/>
              </a:spcAft>
              <a:buFontTx/>
              <a:buNone/>
            </a:pPr>
            <a:r>
              <a:rPr lang="it-IT" altLang="en-US" sz="1800" b="1">
                <a:solidFill>
                  <a:srgbClr val="000000"/>
                </a:solidFill>
                <a:latin typeface="Arial" panose="020B0604020202020204" pitchFamily="34" charset="0"/>
              </a:rPr>
              <a:t>P = RM</a:t>
            </a:r>
          </a:p>
          <a:p>
            <a:pPr algn="ctr" eaLnBrk="0" fontAlgn="base" hangingPunct="0">
              <a:lnSpc>
                <a:spcPct val="85000"/>
              </a:lnSpc>
              <a:spcBef>
                <a:spcPct val="0"/>
              </a:spcBef>
              <a:spcAft>
                <a:spcPct val="0"/>
              </a:spcAft>
              <a:buFontTx/>
              <a:buNone/>
            </a:pPr>
            <a:r>
              <a:rPr lang="it-IT" altLang="en-US" sz="1800" b="1">
                <a:solidFill>
                  <a:srgbClr val="000000"/>
                </a:solidFill>
                <a:latin typeface="Arial" panose="020B0604020202020204" pitchFamily="34" charset="0"/>
              </a:rPr>
              <a:t>(domanda)</a:t>
            </a:r>
          </a:p>
        </p:txBody>
      </p:sp>
      <p:sp>
        <p:nvSpPr>
          <p:cNvPr id="200716" name="Line 12"/>
          <p:cNvSpPr>
            <a:spLocks noChangeShapeType="1"/>
          </p:cNvSpPr>
          <p:nvPr/>
        </p:nvSpPr>
        <p:spPr bwMode="auto">
          <a:xfrm>
            <a:off x="6964369" y="3973520"/>
            <a:ext cx="2428875" cy="1587"/>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200717" name="Line 13"/>
          <p:cNvSpPr>
            <a:spLocks noChangeShapeType="1"/>
          </p:cNvSpPr>
          <p:nvPr/>
        </p:nvSpPr>
        <p:spPr bwMode="auto">
          <a:xfrm>
            <a:off x="8213727" y="3986215"/>
            <a:ext cx="1588" cy="1497012"/>
          </a:xfrm>
          <a:prstGeom prst="line">
            <a:avLst/>
          </a:prstGeom>
          <a:noFill/>
          <a:ln w="127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200718" name="Freeform 14"/>
          <p:cNvSpPr>
            <a:spLocks/>
          </p:cNvSpPr>
          <p:nvPr/>
        </p:nvSpPr>
        <p:spPr bwMode="auto">
          <a:xfrm>
            <a:off x="6945316" y="2339975"/>
            <a:ext cx="3041651" cy="3151188"/>
          </a:xfrm>
          <a:custGeom>
            <a:avLst/>
            <a:gdLst>
              <a:gd name="T0" fmla="*/ 0 w 1916"/>
              <a:gd name="T1" fmla="*/ 0 h 1985"/>
              <a:gd name="T2" fmla="*/ 0 w 1916"/>
              <a:gd name="T3" fmla="*/ 2147483646 h 1985"/>
              <a:gd name="T4" fmla="*/ 2147483646 w 1916"/>
              <a:gd name="T5" fmla="*/ 2147483646 h 1985"/>
              <a:gd name="T6" fmla="*/ 0 60000 65536"/>
              <a:gd name="T7" fmla="*/ 0 60000 65536"/>
              <a:gd name="T8" fmla="*/ 0 60000 65536"/>
            </a:gdLst>
            <a:ahLst/>
            <a:cxnLst>
              <a:cxn ang="T6">
                <a:pos x="T0" y="T1"/>
              </a:cxn>
              <a:cxn ang="T7">
                <a:pos x="T2" y="T3"/>
              </a:cxn>
              <a:cxn ang="T8">
                <a:pos x="T4" y="T5"/>
              </a:cxn>
            </a:cxnLst>
            <a:rect l="0" t="0" r="r" b="b"/>
            <a:pathLst>
              <a:path w="1916" h="1985">
                <a:moveTo>
                  <a:pt x="0" y="0"/>
                </a:moveTo>
                <a:lnTo>
                  <a:pt x="0" y="1984"/>
                </a:lnTo>
                <a:lnTo>
                  <a:pt x="1915" y="1984"/>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200719" name="Rectangle 15"/>
          <p:cNvSpPr>
            <a:spLocks noChangeArrowheads="1"/>
          </p:cNvSpPr>
          <p:nvPr/>
        </p:nvSpPr>
        <p:spPr bwMode="auto">
          <a:xfrm>
            <a:off x="9251954" y="2738445"/>
            <a:ext cx="35907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CM</a:t>
            </a:r>
          </a:p>
        </p:txBody>
      </p:sp>
      <p:sp>
        <p:nvSpPr>
          <p:cNvPr id="200720" name="Rectangle 16"/>
          <p:cNvSpPr>
            <a:spLocks noChangeArrowheads="1"/>
          </p:cNvSpPr>
          <p:nvPr/>
        </p:nvSpPr>
        <p:spPr bwMode="auto">
          <a:xfrm>
            <a:off x="9694869" y="2873381"/>
            <a:ext cx="62837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CMeT</a:t>
            </a:r>
          </a:p>
        </p:txBody>
      </p:sp>
      <p:sp>
        <p:nvSpPr>
          <p:cNvPr id="200721" name="Freeform 17"/>
          <p:cNvSpPr>
            <a:spLocks/>
          </p:cNvSpPr>
          <p:nvPr/>
        </p:nvSpPr>
        <p:spPr bwMode="auto">
          <a:xfrm>
            <a:off x="7173913" y="2947988"/>
            <a:ext cx="1041400" cy="1027112"/>
          </a:xfrm>
          <a:custGeom>
            <a:avLst/>
            <a:gdLst>
              <a:gd name="T0" fmla="*/ 0 w 656"/>
              <a:gd name="T1" fmla="*/ 0 h 647"/>
              <a:gd name="T2" fmla="*/ 146169063 w 656"/>
              <a:gd name="T3" fmla="*/ 423386044 h 647"/>
              <a:gd name="T4" fmla="*/ 680442188 w 656"/>
              <a:gd name="T5" fmla="*/ 1204634101 h 647"/>
              <a:gd name="T6" fmla="*/ 1650703138 w 656"/>
              <a:gd name="T7" fmla="*/ 1628020145 h 64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56" h="647">
                <a:moveTo>
                  <a:pt x="0" y="0"/>
                </a:moveTo>
                <a:lnTo>
                  <a:pt x="58" y="168"/>
                </a:lnTo>
                <a:lnTo>
                  <a:pt x="270" y="478"/>
                </a:lnTo>
                <a:lnTo>
                  <a:pt x="655" y="646"/>
                </a:lnTo>
              </a:path>
            </a:pathLst>
          </a:custGeom>
          <a:noFill/>
          <a:ln w="28575" cap="rnd" cmpd="sng">
            <a:solidFill>
              <a:srgbClr val="40AE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200722" name="Freeform 18"/>
          <p:cNvSpPr>
            <a:spLocks/>
          </p:cNvSpPr>
          <p:nvPr/>
        </p:nvSpPr>
        <p:spPr bwMode="auto">
          <a:xfrm>
            <a:off x="8213730" y="3194052"/>
            <a:ext cx="1468439" cy="781051"/>
          </a:xfrm>
          <a:custGeom>
            <a:avLst/>
            <a:gdLst>
              <a:gd name="T0" fmla="*/ 0 w 925"/>
              <a:gd name="T1" fmla="*/ 1237397513 h 492"/>
              <a:gd name="T2" fmla="*/ 945059709 w 925"/>
              <a:gd name="T3" fmla="*/ 965220638 h 492"/>
              <a:gd name="T4" fmla="*/ 1819553432 w 925"/>
              <a:gd name="T5" fmla="*/ 423386250 h 492"/>
              <a:gd name="T6" fmla="*/ 2147483646 w 925"/>
              <a:gd name="T7" fmla="*/ 0 h 4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25" h="492">
                <a:moveTo>
                  <a:pt x="0" y="491"/>
                </a:moveTo>
                <a:lnTo>
                  <a:pt x="375" y="383"/>
                </a:lnTo>
                <a:lnTo>
                  <a:pt x="722" y="168"/>
                </a:lnTo>
                <a:lnTo>
                  <a:pt x="924" y="0"/>
                </a:lnTo>
              </a:path>
            </a:pathLst>
          </a:custGeom>
          <a:noFill/>
          <a:ln w="28575" cap="rnd" cmpd="sng">
            <a:solidFill>
              <a:srgbClr val="40AE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200723" name="Line 19"/>
          <p:cNvSpPr>
            <a:spLocks noChangeShapeType="1"/>
          </p:cNvSpPr>
          <p:nvPr/>
        </p:nvSpPr>
        <p:spPr bwMode="auto">
          <a:xfrm flipH="1">
            <a:off x="7189797" y="3081339"/>
            <a:ext cx="2097087" cy="1789112"/>
          </a:xfrm>
          <a:prstGeom prst="line">
            <a:avLst/>
          </a:prstGeom>
          <a:noFill/>
          <a:ln w="28575">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200724" name="Freeform 20"/>
          <p:cNvSpPr>
            <a:spLocks/>
          </p:cNvSpPr>
          <p:nvPr/>
        </p:nvSpPr>
        <p:spPr bwMode="auto">
          <a:xfrm>
            <a:off x="8181982" y="3916363"/>
            <a:ext cx="79375" cy="112712"/>
          </a:xfrm>
          <a:custGeom>
            <a:avLst/>
            <a:gdLst>
              <a:gd name="T0" fmla="*/ 50403125 w 50"/>
              <a:gd name="T1" fmla="*/ 176410155 h 71"/>
              <a:gd name="T2" fmla="*/ 98286888 w 50"/>
              <a:gd name="T3" fmla="*/ 176410155 h 71"/>
              <a:gd name="T4" fmla="*/ 123488450 w 50"/>
              <a:gd name="T5" fmla="*/ 146168414 h 71"/>
              <a:gd name="T6" fmla="*/ 123488450 w 50"/>
              <a:gd name="T7" fmla="*/ 85684932 h 71"/>
              <a:gd name="T8" fmla="*/ 123488450 w 50"/>
              <a:gd name="T9" fmla="*/ 57962543 h 71"/>
              <a:gd name="T10" fmla="*/ 98286888 w 50"/>
              <a:gd name="T11" fmla="*/ 27720802 h 71"/>
              <a:gd name="T12" fmla="*/ 50403125 w 50"/>
              <a:gd name="T13" fmla="*/ 0 h 71"/>
              <a:gd name="T14" fmla="*/ 25201563 w 50"/>
              <a:gd name="T15" fmla="*/ 27720802 h 71"/>
              <a:gd name="T16" fmla="*/ 0 w 50"/>
              <a:gd name="T17" fmla="*/ 57962543 h 71"/>
              <a:gd name="T18" fmla="*/ 0 w 50"/>
              <a:gd name="T19" fmla="*/ 85684932 h 71"/>
              <a:gd name="T20" fmla="*/ 0 w 50"/>
              <a:gd name="T21" fmla="*/ 146168414 h 71"/>
              <a:gd name="T22" fmla="*/ 25201563 w 50"/>
              <a:gd name="T23" fmla="*/ 176410155 h 71"/>
              <a:gd name="T24" fmla="*/ 50403125 w 50"/>
              <a:gd name="T25" fmla="*/ 176410155 h 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0" h="71">
                <a:moveTo>
                  <a:pt x="20" y="70"/>
                </a:moveTo>
                <a:lnTo>
                  <a:pt x="39" y="70"/>
                </a:lnTo>
                <a:lnTo>
                  <a:pt x="49" y="58"/>
                </a:lnTo>
                <a:lnTo>
                  <a:pt x="49" y="34"/>
                </a:lnTo>
                <a:lnTo>
                  <a:pt x="49" y="23"/>
                </a:lnTo>
                <a:lnTo>
                  <a:pt x="39" y="11"/>
                </a:lnTo>
                <a:lnTo>
                  <a:pt x="20" y="0"/>
                </a:lnTo>
                <a:lnTo>
                  <a:pt x="10" y="11"/>
                </a:lnTo>
                <a:lnTo>
                  <a:pt x="0" y="23"/>
                </a:lnTo>
                <a:lnTo>
                  <a:pt x="0" y="34"/>
                </a:lnTo>
                <a:lnTo>
                  <a:pt x="0" y="58"/>
                </a:lnTo>
                <a:lnTo>
                  <a:pt x="10" y="70"/>
                </a:lnTo>
                <a:lnTo>
                  <a:pt x="20" y="7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200725" name="Rectangle 21"/>
          <p:cNvSpPr>
            <a:spLocks noChangeArrowheads="1"/>
          </p:cNvSpPr>
          <p:nvPr/>
        </p:nvSpPr>
        <p:spPr bwMode="auto">
          <a:xfrm>
            <a:off x="2708513" y="5842003"/>
            <a:ext cx="936154" cy="470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lnSpc>
                <a:spcPct val="85000"/>
              </a:lnSpc>
              <a:spcBef>
                <a:spcPct val="0"/>
              </a:spcBef>
              <a:spcAft>
                <a:spcPct val="0"/>
              </a:spcAft>
              <a:buFontTx/>
              <a:buNone/>
            </a:pPr>
            <a:r>
              <a:rPr lang="it-IT" altLang="en-US" sz="1800" b="1">
                <a:solidFill>
                  <a:srgbClr val="000000"/>
                </a:solidFill>
                <a:latin typeface="Arial" panose="020B0604020202020204" pitchFamily="34" charset="0"/>
              </a:rPr>
              <a:t>Quantità</a:t>
            </a:r>
          </a:p>
          <a:p>
            <a:pPr algn="ctr" eaLnBrk="0" fontAlgn="base" hangingPunct="0">
              <a:lnSpc>
                <a:spcPct val="85000"/>
              </a:lnSpc>
              <a:spcBef>
                <a:spcPct val="0"/>
              </a:spcBef>
              <a:spcAft>
                <a:spcPct val="0"/>
              </a:spcAft>
              <a:buFontTx/>
              <a:buNone/>
            </a:pPr>
            <a:r>
              <a:rPr lang="it-IT" altLang="en-US" sz="1800" b="1">
                <a:solidFill>
                  <a:srgbClr val="000000"/>
                </a:solidFill>
                <a:latin typeface="Arial" panose="020B0604020202020204" pitchFamily="34" charset="0"/>
              </a:rPr>
              <a:t>prodotta</a:t>
            </a:r>
          </a:p>
        </p:txBody>
      </p:sp>
      <p:sp>
        <p:nvSpPr>
          <p:cNvPr id="200726" name="Rectangle 22"/>
          <p:cNvSpPr>
            <a:spLocks noChangeArrowheads="1"/>
          </p:cNvSpPr>
          <p:nvPr/>
        </p:nvSpPr>
        <p:spPr bwMode="auto">
          <a:xfrm>
            <a:off x="3833676" y="5842003"/>
            <a:ext cx="1013098" cy="470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lnSpc>
                <a:spcPct val="85000"/>
              </a:lnSpc>
              <a:spcBef>
                <a:spcPct val="0"/>
              </a:spcBef>
              <a:spcAft>
                <a:spcPct val="0"/>
              </a:spcAft>
              <a:buFontTx/>
              <a:buNone/>
            </a:pPr>
            <a:r>
              <a:rPr lang="it-IT" altLang="en-US" sz="1800" b="1">
                <a:solidFill>
                  <a:srgbClr val="000000"/>
                </a:solidFill>
                <a:latin typeface="Arial" panose="020B0604020202020204" pitchFamily="34" charset="0"/>
              </a:rPr>
              <a:t>Quantità</a:t>
            </a:r>
          </a:p>
          <a:p>
            <a:pPr algn="ctr" eaLnBrk="0" fontAlgn="base" hangingPunct="0">
              <a:lnSpc>
                <a:spcPct val="85000"/>
              </a:lnSpc>
              <a:spcBef>
                <a:spcPct val="0"/>
              </a:spcBef>
              <a:spcAft>
                <a:spcPct val="0"/>
              </a:spcAft>
              <a:buFontTx/>
              <a:buNone/>
            </a:pPr>
            <a:r>
              <a:rPr lang="it-IT" altLang="en-US" sz="1800" b="1">
                <a:solidFill>
                  <a:srgbClr val="000000"/>
                </a:solidFill>
                <a:latin typeface="Arial" panose="020B0604020202020204" pitchFamily="34" charset="0"/>
              </a:rPr>
              <a:t>efficiente</a:t>
            </a:r>
          </a:p>
        </p:txBody>
      </p:sp>
      <p:sp>
        <p:nvSpPr>
          <p:cNvPr id="200727" name="Rectangle 23"/>
          <p:cNvSpPr>
            <a:spLocks noChangeArrowheads="1"/>
          </p:cNvSpPr>
          <p:nvPr/>
        </p:nvSpPr>
        <p:spPr bwMode="auto">
          <a:xfrm>
            <a:off x="2514600" y="2362205"/>
            <a:ext cx="1538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P</a:t>
            </a:r>
          </a:p>
        </p:txBody>
      </p:sp>
      <p:sp>
        <p:nvSpPr>
          <p:cNvPr id="200728" name="Rectangle 24"/>
          <p:cNvSpPr>
            <a:spLocks noChangeArrowheads="1"/>
          </p:cNvSpPr>
          <p:nvPr/>
        </p:nvSpPr>
        <p:spPr bwMode="auto">
          <a:xfrm rot="21360000" flipH="1">
            <a:off x="2505919" y="3634200"/>
            <a:ext cx="1538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P</a:t>
            </a:r>
          </a:p>
        </p:txBody>
      </p:sp>
      <p:sp>
        <p:nvSpPr>
          <p:cNvPr id="200729" name="Freeform 25"/>
          <p:cNvSpPr>
            <a:spLocks/>
          </p:cNvSpPr>
          <p:nvPr/>
        </p:nvSpPr>
        <p:spPr bwMode="auto">
          <a:xfrm>
            <a:off x="2743205" y="2339975"/>
            <a:ext cx="3043239" cy="3151188"/>
          </a:xfrm>
          <a:custGeom>
            <a:avLst/>
            <a:gdLst>
              <a:gd name="T0" fmla="*/ 0 w 1917"/>
              <a:gd name="T1" fmla="*/ 0 h 1985"/>
              <a:gd name="T2" fmla="*/ 0 w 1917"/>
              <a:gd name="T3" fmla="*/ 2147483646 h 1985"/>
              <a:gd name="T4" fmla="*/ 2147483646 w 1917"/>
              <a:gd name="T5" fmla="*/ 2147483646 h 1985"/>
              <a:gd name="T6" fmla="*/ 0 60000 65536"/>
              <a:gd name="T7" fmla="*/ 0 60000 65536"/>
              <a:gd name="T8" fmla="*/ 0 60000 65536"/>
            </a:gdLst>
            <a:ahLst/>
            <a:cxnLst>
              <a:cxn ang="T6">
                <a:pos x="T0" y="T1"/>
              </a:cxn>
              <a:cxn ang="T7">
                <a:pos x="T2" y="T3"/>
              </a:cxn>
              <a:cxn ang="T8">
                <a:pos x="T4" y="T5"/>
              </a:cxn>
            </a:cxnLst>
            <a:rect l="0" t="0" r="r" b="b"/>
            <a:pathLst>
              <a:path w="1917" h="1985">
                <a:moveTo>
                  <a:pt x="0" y="0"/>
                </a:moveTo>
                <a:lnTo>
                  <a:pt x="0" y="1984"/>
                </a:lnTo>
                <a:lnTo>
                  <a:pt x="1916" y="1984"/>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200730" name="Rectangle 26"/>
          <p:cNvSpPr>
            <a:spLocks noChangeArrowheads="1"/>
          </p:cNvSpPr>
          <p:nvPr/>
        </p:nvSpPr>
        <p:spPr bwMode="auto">
          <a:xfrm>
            <a:off x="4724400" y="4495805"/>
            <a:ext cx="105157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Domanda</a:t>
            </a:r>
          </a:p>
        </p:txBody>
      </p:sp>
      <p:sp>
        <p:nvSpPr>
          <p:cNvPr id="200731" name="Freeform 27"/>
          <p:cNvSpPr>
            <a:spLocks/>
          </p:cNvSpPr>
          <p:nvPr/>
        </p:nvSpPr>
        <p:spPr bwMode="auto">
          <a:xfrm>
            <a:off x="2743202" y="3781428"/>
            <a:ext cx="749300" cy="1709739"/>
          </a:xfrm>
          <a:custGeom>
            <a:avLst/>
            <a:gdLst>
              <a:gd name="T0" fmla="*/ 0 w 472"/>
              <a:gd name="T1" fmla="*/ 0 h 1077"/>
              <a:gd name="T2" fmla="*/ 1186994388 w 472"/>
              <a:gd name="T3" fmla="*/ 0 h 1077"/>
              <a:gd name="T4" fmla="*/ 1186994388 w 472"/>
              <a:gd name="T5" fmla="*/ 2147483646 h 1077"/>
              <a:gd name="T6" fmla="*/ 0 60000 65536"/>
              <a:gd name="T7" fmla="*/ 0 60000 65536"/>
              <a:gd name="T8" fmla="*/ 0 60000 65536"/>
            </a:gdLst>
            <a:ahLst/>
            <a:cxnLst>
              <a:cxn ang="T6">
                <a:pos x="T0" y="T1"/>
              </a:cxn>
              <a:cxn ang="T7">
                <a:pos x="T2" y="T3"/>
              </a:cxn>
              <a:cxn ang="T8">
                <a:pos x="T4" y="T5"/>
              </a:cxn>
            </a:cxnLst>
            <a:rect l="0" t="0" r="r" b="b"/>
            <a:pathLst>
              <a:path w="472" h="1077">
                <a:moveTo>
                  <a:pt x="0" y="0"/>
                </a:moveTo>
                <a:lnTo>
                  <a:pt x="471" y="0"/>
                </a:lnTo>
                <a:lnTo>
                  <a:pt x="471" y="1076"/>
                </a:lnTo>
              </a:path>
            </a:pathLst>
          </a:custGeom>
          <a:noFill/>
          <a:ln w="12700" cap="flat" cmpd="sng">
            <a:solidFill>
              <a:srgbClr val="000000"/>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200732" name="Line 28"/>
          <p:cNvSpPr>
            <a:spLocks noChangeShapeType="1"/>
          </p:cNvSpPr>
          <p:nvPr/>
        </p:nvSpPr>
        <p:spPr bwMode="auto">
          <a:xfrm>
            <a:off x="4027495" y="3986215"/>
            <a:ext cx="1587" cy="1497012"/>
          </a:xfrm>
          <a:prstGeom prst="line">
            <a:avLst/>
          </a:prstGeom>
          <a:noFill/>
          <a:ln w="127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200733" name="Line 29"/>
          <p:cNvSpPr>
            <a:spLocks noChangeShapeType="1"/>
          </p:cNvSpPr>
          <p:nvPr/>
        </p:nvSpPr>
        <p:spPr bwMode="auto">
          <a:xfrm>
            <a:off x="2935288" y="3328997"/>
            <a:ext cx="1955800" cy="1597025"/>
          </a:xfrm>
          <a:prstGeom prst="line">
            <a:avLst/>
          </a:prstGeom>
          <a:noFill/>
          <a:ln w="28575">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200734" name="Line 30"/>
          <p:cNvSpPr>
            <a:spLocks noChangeShapeType="1"/>
          </p:cNvSpPr>
          <p:nvPr/>
        </p:nvSpPr>
        <p:spPr bwMode="auto">
          <a:xfrm>
            <a:off x="2967039" y="3517900"/>
            <a:ext cx="747712" cy="129540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grpSp>
        <p:nvGrpSpPr>
          <p:cNvPr id="375839" name="Group 31"/>
          <p:cNvGrpSpPr>
            <a:grpSpLocks/>
          </p:cNvGrpSpPr>
          <p:nvPr/>
        </p:nvGrpSpPr>
        <p:grpSpPr bwMode="auto">
          <a:xfrm>
            <a:off x="3476628" y="5289554"/>
            <a:ext cx="566739" cy="133351"/>
            <a:chOff x="1230" y="3332"/>
            <a:chExt cx="357" cy="84"/>
          </a:xfrm>
        </p:grpSpPr>
        <p:sp>
          <p:nvSpPr>
            <p:cNvPr id="200755" name="Freeform 32"/>
            <p:cNvSpPr>
              <a:spLocks/>
            </p:cNvSpPr>
            <p:nvPr/>
          </p:nvSpPr>
          <p:spPr bwMode="auto">
            <a:xfrm>
              <a:off x="1230" y="3379"/>
              <a:ext cx="39" cy="37"/>
            </a:xfrm>
            <a:custGeom>
              <a:avLst/>
              <a:gdLst>
                <a:gd name="T0" fmla="*/ 0 w 39"/>
                <a:gd name="T1" fmla="*/ 36 h 37"/>
                <a:gd name="T2" fmla="*/ 0 w 39"/>
                <a:gd name="T3" fmla="*/ 24 h 37"/>
                <a:gd name="T4" fmla="*/ 19 w 39"/>
                <a:gd name="T5" fmla="*/ 0 h 37"/>
                <a:gd name="T6" fmla="*/ 38 w 39"/>
                <a:gd name="T7" fmla="*/ 0 h 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 h="37">
                  <a:moveTo>
                    <a:pt x="0" y="36"/>
                  </a:moveTo>
                  <a:lnTo>
                    <a:pt x="0" y="24"/>
                  </a:lnTo>
                  <a:lnTo>
                    <a:pt x="19" y="0"/>
                  </a:lnTo>
                  <a:lnTo>
                    <a:pt x="38" y="0"/>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200756" name="Freeform 33"/>
            <p:cNvSpPr>
              <a:spLocks/>
            </p:cNvSpPr>
            <p:nvPr/>
          </p:nvSpPr>
          <p:spPr bwMode="auto">
            <a:xfrm>
              <a:off x="1268" y="3378"/>
              <a:ext cx="107" cy="1"/>
            </a:xfrm>
            <a:custGeom>
              <a:avLst/>
              <a:gdLst>
                <a:gd name="T0" fmla="*/ 0 w 107"/>
                <a:gd name="T1" fmla="*/ 0 h 1"/>
                <a:gd name="T2" fmla="*/ 29 w 107"/>
                <a:gd name="T3" fmla="*/ 0 h 1"/>
                <a:gd name="T4" fmla="*/ 77 w 107"/>
                <a:gd name="T5" fmla="*/ 0 h 1"/>
                <a:gd name="T6" fmla="*/ 106 w 107"/>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7" h="1">
                  <a:moveTo>
                    <a:pt x="0" y="0"/>
                  </a:moveTo>
                  <a:lnTo>
                    <a:pt x="29" y="0"/>
                  </a:lnTo>
                  <a:lnTo>
                    <a:pt x="77" y="0"/>
                  </a:lnTo>
                  <a:lnTo>
                    <a:pt x="106" y="0"/>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200757" name="Freeform 34"/>
            <p:cNvSpPr>
              <a:spLocks/>
            </p:cNvSpPr>
            <p:nvPr/>
          </p:nvSpPr>
          <p:spPr bwMode="auto">
            <a:xfrm>
              <a:off x="1374" y="3332"/>
              <a:ext cx="30" cy="48"/>
            </a:xfrm>
            <a:custGeom>
              <a:avLst/>
              <a:gdLst>
                <a:gd name="T0" fmla="*/ 0 w 30"/>
                <a:gd name="T1" fmla="*/ 47 h 48"/>
                <a:gd name="T2" fmla="*/ 10 w 30"/>
                <a:gd name="T3" fmla="*/ 35 h 48"/>
                <a:gd name="T4" fmla="*/ 29 w 30"/>
                <a:gd name="T5" fmla="*/ 24 h 48"/>
                <a:gd name="T6" fmla="*/ 29 w 30"/>
                <a:gd name="T7" fmla="*/ 0 h 4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 h="48">
                  <a:moveTo>
                    <a:pt x="0" y="47"/>
                  </a:moveTo>
                  <a:lnTo>
                    <a:pt x="10" y="35"/>
                  </a:lnTo>
                  <a:lnTo>
                    <a:pt x="29" y="24"/>
                  </a:lnTo>
                  <a:lnTo>
                    <a:pt x="29" y="0"/>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200758" name="Freeform 35"/>
            <p:cNvSpPr>
              <a:spLocks/>
            </p:cNvSpPr>
            <p:nvPr/>
          </p:nvSpPr>
          <p:spPr bwMode="auto">
            <a:xfrm>
              <a:off x="1403" y="3332"/>
              <a:ext cx="30" cy="48"/>
            </a:xfrm>
            <a:custGeom>
              <a:avLst/>
              <a:gdLst>
                <a:gd name="T0" fmla="*/ 0 w 30"/>
                <a:gd name="T1" fmla="*/ 0 h 48"/>
                <a:gd name="T2" fmla="*/ 10 w 30"/>
                <a:gd name="T3" fmla="*/ 24 h 48"/>
                <a:gd name="T4" fmla="*/ 19 w 30"/>
                <a:gd name="T5" fmla="*/ 35 h 48"/>
                <a:gd name="T6" fmla="*/ 29 w 30"/>
                <a:gd name="T7" fmla="*/ 47 h 4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 h="48">
                  <a:moveTo>
                    <a:pt x="0" y="0"/>
                  </a:moveTo>
                  <a:lnTo>
                    <a:pt x="10" y="24"/>
                  </a:lnTo>
                  <a:lnTo>
                    <a:pt x="19" y="35"/>
                  </a:lnTo>
                  <a:lnTo>
                    <a:pt x="29" y="47"/>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200759" name="Freeform 36"/>
            <p:cNvSpPr>
              <a:spLocks/>
            </p:cNvSpPr>
            <p:nvPr/>
          </p:nvSpPr>
          <p:spPr bwMode="auto">
            <a:xfrm>
              <a:off x="1432" y="3378"/>
              <a:ext cx="116" cy="1"/>
            </a:xfrm>
            <a:custGeom>
              <a:avLst/>
              <a:gdLst>
                <a:gd name="T0" fmla="*/ 0 w 116"/>
                <a:gd name="T1" fmla="*/ 0 h 1"/>
                <a:gd name="T2" fmla="*/ 29 w 116"/>
                <a:gd name="T3" fmla="*/ 0 h 1"/>
                <a:gd name="T4" fmla="*/ 86 w 116"/>
                <a:gd name="T5" fmla="*/ 0 h 1"/>
                <a:gd name="T6" fmla="*/ 115 w 116"/>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6" h="1">
                  <a:moveTo>
                    <a:pt x="0" y="0"/>
                  </a:moveTo>
                  <a:lnTo>
                    <a:pt x="29" y="0"/>
                  </a:lnTo>
                  <a:lnTo>
                    <a:pt x="86" y="0"/>
                  </a:lnTo>
                  <a:lnTo>
                    <a:pt x="115" y="0"/>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200760" name="Freeform 37"/>
            <p:cNvSpPr>
              <a:spLocks/>
            </p:cNvSpPr>
            <p:nvPr/>
          </p:nvSpPr>
          <p:spPr bwMode="auto">
            <a:xfrm>
              <a:off x="1547" y="3379"/>
              <a:ext cx="40" cy="37"/>
            </a:xfrm>
            <a:custGeom>
              <a:avLst/>
              <a:gdLst>
                <a:gd name="T0" fmla="*/ 0 w 40"/>
                <a:gd name="T1" fmla="*/ 0 h 37"/>
                <a:gd name="T2" fmla="*/ 19 w 40"/>
                <a:gd name="T3" fmla="*/ 0 h 37"/>
                <a:gd name="T4" fmla="*/ 29 w 40"/>
                <a:gd name="T5" fmla="*/ 24 h 37"/>
                <a:gd name="T6" fmla="*/ 39 w 40"/>
                <a:gd name="T7" fmla="*/ 36 h 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 h="37">
                  <a:moveTo>
                    <a:pt x="0" y="0"/>
                  </a:moveTo>
                  <a:lnTo>
                    <a:pt x="19" y="0"/>
                  </a:lnTo>
                  <a:lnTo>
                    <a:pt x="29" y="24"/>
                  </a:lnTo>
                  <a:lnTo>
                    <a:pt x="39" y="36"/>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grpSp>
      <p:sp>
        <p:nvSpPr>
          <p:cNvPr id="200736" name="Rectangle 38"/>
          <p:cNvSpPr>
            <a:spLocks noChangeArrowheads="1"/>
          </p:cNvSpPr>
          <p:nvPr/>
        </p:nvSpPr>
        <p:spPr bwMode="auto">
          <a:xfrm>
            <a:off x="4948242" y="2738445"/>
            <a:ext cx="35907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CM</a:t>
            </a:r>
          </a:p>
        </p:txBody>
      </p:sp>
      <p:sp>
        <p:nvSpPr>
          <p:cNvPr id="200737" name="Rectangle 39"/>
          <p:cNvSpPr>
            <a:spLocks noChangeArrowheads="1"/>
          </p:cNvSpPr>
          <p:nvPr/>
        </p:nvSpPr>
        <p:spPr bwMode="auto">
          <a:xfrm>
            <a:off x="5492754" y="2873381"/>
            <a:ext cx="62837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CMeT</a:t>
            </a:r>
          </a:p>
        </p:txBody>
      </p:sp>
      <p:sp>
        <p:nvSpPr>
          <p:cNvPr id="200738" name="Freeform 40"/>
          <p:cNvSpPr>
            <a:spLocks/>
          </p:cNvSpPr>
          <p:nvPr/>
        </p:nvSpPr>
        <p:spPr bwMode="auto">
          <a:xfrm>
            <a:off x="2978151" y="2927354"/>
            <a:ext cx="1041400" cy="1047751"/>
          </a:xfrm>
          <a:custGeom>
            <a:avLst/>
            <a:gdLst>
              <a:gd name="T0" fmla="*/ 0 w 656"/>
              <a:gd name="T1" fmla="*/ 0 h 660"/>
              <a:gd name="T2" fmla="*/ 146169063 w 656"/>
              <a:gd name="T3" fmla="*/ 423386250 h 660"/>
              <a:gd name="T4" fmla="*/ 680442188 w 656"/>
              <a:gd name="T5" fmla="*/ 1237397513 h 660"/>
              <a:gd name="T6" fmla="*/ 1650703138 w 656"/>
              <a:gd name="T7" fmla="*/ 1660783763 h 6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56" h="660">
                <a:moveTo>
                  <a:pt x="0" y="0"/>
                </a:moveTo>
                <a:lnTo>
                  <a:pt x="58" y="168"/>
                </a:lnTo>
                <a:lnTo>
                  <a:pt x="270" y="491"/>
                </a:lnTo>
                <a:lnTo>
                  <a:pt x="655" y="659"/>
                </a:lnTo>
              </a:path>
            </a:pathLst>
          </a:custGeom>
          <a:noFill/>
          <a:ln w="28575" cap="rnd" cmpd="sng">
            <a:solidFill>
              <a:srgbClr val="40AE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200739" name="Freeform 41"/>
          <p:cNvSpPr>
            <a:spLocks/>
          </p:cNvSpPr>
          <p:nvPr/>
        </p:nvSpPr>
        <p:spPr bwMode="auto">
          <a:xfrm>
            <a:off x="4017970" y="3176588"/>
            <a:ext cx="1468437" cy="798512"/>
          </a:xfrm>
          <a:custGeom>
            <a:avLst/>
            <a:gdLst>
              <a:gd name="T0" fmla="*/ 0 w 925"/>
              <a:gd name="T1" fmla="*/ 1265117645 h 503"/>
              <a:gd name="T2" fmla="*/ 945057478 w 925"/>
              <a:gd name="T3" fmla="*/ 992940941 h 503"/>
              <a:gd name="T4" fmla="*/ 1819552193 w 925"/>
              <a:gd name="T5" fmla="*/ 451106893 h 503"/>
              <a:gd name="T6" fmla="*/ 2147483646 w 925"/>
              <a:gd name="T7" fmla="*/ 0 h 50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25" h="503">
                <a:moveTo>
                  <a:pt x="0" y="502"/>
                </a:moveTo>
                <a:lnTo>
                  <a:pt x="375" y="394"/>
                </a:lnTo>
                <a:lnTo>
                  <a:pt x="722" y="179"/>
                </a:lnTo>
                <a:lnTo>
                  <a:pt x="924" y="0"/>
                </a:lnTo>
              </a:path>
            </a:pathLst>
          </a:custGeom>
          <a:noFill/>
          <a:ln w="28575" cap="rnd" cmpd="sng">
            <a:solidFill>
              <a:srgbClr val="40AE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200740" name="Line 42"/>
          <p:cNvSpPr>
            <a:spLocks noChangeShapeType="1"/>
          </p:cNvSpPr>
          <p:nvPr/>
        </p:nvSpPr>
        <p:spPr bwMode="auto">
          <a:xfrm flipH="1">
            <a:off x="2995613" y="3081342"/>
            <a:ext cx="2082800" cy="1770063"/>
          </a:xfrm>
          <a:prstGeom prst="line">
            <a:avLst/>
          </a:prstGeom>
          <a:noFill/>
          <a:ln w="28575">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200741" name="Freeform 43"/>
          <p:cNvSpPr>
            <a:spLocks/>
          </p:cNvSpPr>
          <p:nvPr/>
        </p:nvSpPr>
        <p:spPr bwMode="auto">
          <a:xfrm>
            <a:off x="3444882" y="4389439"/>
            <a:ext cx="93663" cy="114300"/>
          </a:xfrm>
          <a:custGeom>
            <a:avLst/>
            <a:gdLst>
              <a:gd name="T0" fmla="*/ 73085715 w 59"/>
              <a:gd name="T1" fmla="*/ 178931888 h 72"/>
              <a:gd name="T2" fmla="*/ 98287412 w 59"/>
              <a:gd name="T3" fmla="*/ 148690013 h 72"/>
              <a:gd name="T4" fmla="*/ 120968146 w 59"/>
              <a:gd name="T5" fmla="*/ 120967500 h 72"/>
              <a:gd name="T6" fmla="*/ 146169843 w 59"/>
              <a:gd name="T7" fmla="*/ 90725625 h 72"/>
              <a:gd name="T8" fmla="*/ 120968146 w 59"/>
              <a:gd name="T9" fmla="*/ 30241875 h 72"/>
              <a:gd name="T10" fmla="*/ 98287412 w 59"/>
              <a:gd name="T11" fmla="*/ 0 h 72"/>
              <a:gd name="T12" fmla="*/ 73085715 w 59"/>
              <a:gd name="T13" fmla="*/ 0 h 72"/>
              <a:gd name="T14" fmla="*/ 25201697 w 59"/>
              <a:gd name="T15" fmla="*/ 0 h 72"/>
              <a:gd name="T16" fmla="*/ 0 w 59"/>
              <a:gd name="T17" fmla="*/ 30241875 h 72"/>
              <a:gd name="T18" fmla="*/ 0 w 59"/>
              <a:gd name="T19" fmla="*/ 90725625 h 72"/>
              <a:gd name="T20" fmla="*/ 0 w 59"/>
              <a:gd name="T21" fmla="*/ 120967500 h 72"/>
              <a:gd name="T22" fmla="*/ 25201697 w 59"/>
              <a:gd name="T23" fmla="*/ 148690013 h 72"/>
              <a:gd name="T24" fmla="*/ 73085715 w 59"/>
              <a:gd name="T25" fmla="*/ 178931888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72">
                <a:moveTo>
                  <a:pt x="29" y="71"/>
                </a:moveTo>
                <a:lnTo>
                  <a:pt x="39" y="59"/>
                </a:lnTo>
                <a:lnTo>
                  <a:pt x="48" y="48"/>
                </a:lnTo>
                <a:lnTo>
                  <a:pt x="58" y="36"/>
                </a:lnTo>
                <a:lnTo>
                  <a:pt x="48" y="12"/>
                </a:lnTo>
                <a:lnTo>
                  <a:pt x="39" y="0"/>
                </a:lnTo>
                <a:lnTo>
                  <a:pt x="29" y="0"/>
                </a:lnTo>
                <a:lnTo>
                  <a:pt x="10" y="0"/>
                </a:lnTo>
                <a:lnTo>
                  <a:pt x="0" y="12"/>
                </a:lnTo>
                <a:lnTo>
                  <a:pt x="0" y="36"/>
                </a:lnTo>
                <a:lnTo>
                  <a:pt x="0" y="48"/>
                </a:lnTo>
                <a:lnTo>
                  <a:pt x="10" y="59"/>
                </a:lnTo>
                <a:lnTo>
                  <a:pt x="29" y="7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200742" name="Freeform 44"/>
          <p:cNvSpPr>
            <a:spLocks/>
          </p:cNvSpPr>
          <p:nvPr/>
        </p:nvSpPr>
        <p:spPr bwMode="auto">
          <a:xfrm>
            <a:off x="3979866" y="3916363"/>
            <a:ext cx="93663" cy="112712"/>
          </a:xfrm>
          <a:custGeom>
            <a:avLst/>
            <a:gdLst>
              <a:gd name="T0" fmla="*/ 73083347 w 59"/>
              <a:gd name="T1" fmla="*/ 176410155 h 71"/>
              <a:gd name="T2" fmla="*/ 98284775 w 59"/>
              <a:gd name="T3" fmla="*/ 146168414 h 71"/>
              <a:gd name="T4" fmla="*/ 120966854 w 59"/>
              <a:gd name="T5" fmla="*/ 118446025 h 71"/>
              <a:gd name="T6" fmla="*/ 146168282 w 59"/>
              <a:gd name="T7" fmla="*/ 85684932 h 71"/>
              <a:gd name="T8" fmla="*/ 120966854 w 59"/>
              <a:gd name="T9" fmla="*/ 27720802 h 71"/>
              <a:gd name="T10" fmla="*/ 98284775 w 59"/>
              <a:gd name="T11" fmla="*/ 0 h 71"/>
              <a:gd name="T12" fmla="*/ 73083347 w 59"/>
              <a:gd name="T13" fmla="*/ 0 h 71"/>
              <a:gd name="T14" fmla="*/ 25201428 w 59"/>
              <a:gd name="T15" fmla="*/ 0 h 71"/>
              <a:gd name="T16" fmla="*/ 0 w 59"/>
              <a:gd name="T17" fmla="*/ 27720802 h 71"/>
              <a:gd name="T18" fmla="*/ 0 w 59"/>
              <a:gd name="T19" fmla="*/ 85684932 h 71"/>
              <a:gd name="T20" fmla="*/ 0 w 59"/>
              <a:gd name="T21" fmla="*/ 118446025 h 71"/>
              <a:gd name="T22" fmla="*/ 25201428 w 59"/>
              <a:gd name="T23" fmla="*/ 146168414 h 71"/>
              <a:gd name="T24" fmla="*/ 73083347 w 59"/>
              <a:gd name="T25" fmla="*/ 176410155 h 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71">
                <a:moveTo>
                  <a:pt x="29" y="70"/>
                </a:moveTo>
                <a:lnTo>
                  <a:pt x="39" y="58"/>
                </a:lnTo>
                <a:lnTo>
                  <a:pt x="48" y="47"/>
                </a:lnTo>
                <a:lnTo>
                  <a:pt x="58" y="34"/>
                </a:lnTo>
                <a:lnTo>
                  <a:pt x="48" y="11"/>
                </a:lnTo>
                <a:lnTo>
                  <a:pt x="39" y="0"/>
                </a:lnTo>
                <a:lnTo>
                  <a:pt x="29" y="0"/>
                </a:lnTo>
                <a:lnTo>
                  <a:pt x="10" y="0"/>
                </a:lnTo>
                <a:lnTo>
                  <a:pt x="0" y="11"/>
                </a:lnTo>
                <a:lnTo>
                  <a:pt x="0" y="34"/>
                </a:lnTo>
                <a:lnTo>
                  <a:pt x="0" y="47"/>
                </a:lnTo>
                <a:lnTo>
                  <a:pt x="10" y="58"/>
                </a:lnTo>
                <a:lnTo>
                  <a:pt x="29" y="7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200743" name="Freeform 45"/>
          <p:cNvSpPr>
            <a:spLocks/>
          </p:cNvSpPr>
          <p:nvPr/>
        </p:nvSpPr>
        <p:spPr bwMode="auto">
          <a:xfrm>
            <a:off x="3444882" y="3727452"/>
            <a:ext cx="93663" cy="95251"/>
          </a:xfrm>
          <a:custGeom>
            <a:avLst/>
            <a:gdLst>
              <a:gd name="T0" fmla="*/ 73085715 w 59"/>
              <a:gd name="T1" fmla="*/ 148690013 h 60"/>
              <a:gd name="T2" fmla="*/ 98287412 w 59"/>
              <a:gd name="T3" fmla="*/ 148690013 h 60"/>
              <a:gd name="T4" fmla="*/ 120968146 w 59"/>
              <a:gd name="T5" fmla="*/ 118448138 h 60"/>
              <a:gd name="T6" fmla="*/ 146169843 w 59"/>
              <a:gd name="T7" fmla="*/ 90725625 h 60"/>
              <a:gd name="T8" fmla="*/ 120968146 w 59"/>
              <a:gd name="T9" fmla="*/ 30241875 h 60"/>
              <a:gd name="T10" fmla="*/ 98287412 w 59"/>
              <a:gd name="T11" fmla="*/ 0 h 60"/>
              <a:gd name="T12" fmla="*/ 73085715 w 59"/>
              <a:gd name="T13" fmla="*/ 0 h 60"/>
              <a:gd name="T14" fmla="*/ 47884018 w 59"/>
              <a:gd name="T15" fmla="*/ 0 h 60"/>
              <a:gd name="T16" fmla="*/ 25201697 w 59"/>
              <a:gd name="T17" fmla="*/ 30241875 h 60"/>
              <a:gd name="T18" fmla="*/ 0 w 59"/>
              <a:gd name="T19" fmla="*/ 90725625 h 60"/>
              <a:gd name="T20" fmla="*/ 25201697 w 59"/>
              <a:gd name="T21" fmla="*/ 118448138 h 60"/>
              <a:gd name="T22" fmla="*/ 47884018 w 59"/>
              <a:gd name="T23" fmla="*/ 148690013 h 60"/>
              <a:gd name="T24" fmla="*/ 73085715 w 59"/>
              <a:gd name="T25" fmla="*/ 148690013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29" y="59"/>
                </a:moveTo>
                <a:lnTo>
                  <a:pt x="39" y="59"/>
                </a:lnTo>
                <a:lnTo>
                  <a:pt x="48" y="47"/>
                </a:lnTo>
                <a:lnTo>
                  <a:pt x="58" y="36"/>
                </a:lnTo>
                <a:lnTo>
                  <a:pt x="48" y="12"/>
                </a:lnTo>
                <a:lnTo>
                  <a:pt x="39" y="0"/>
                </a:lnTo>
                <a:lnTo>
                  <a:pt x="29" y="0"/>
                </a:lnTo>
                <a:lnTo>
                  <a:pt x="19" y="0"/>
                </a:lnTo>
                <a:lnTo>
                  <a:pt x="10" y="12"/>
                </a:lnTo>
                <a:lnTo>
                  <a:pt x="0" y="36"/>
                </a:lnTo>
                <a:lnTo>
                  <a:pt x="10" y="47"/>
                </a:lnTo>
                <a:lnTo>
                  <a:pt x="19" y="59"/>
                </a:lnTo>
                <a:lnTo>
                  <a:pt x="29" y="5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375854" name="Rectangle 46"/>
          <p:cNvSpPr>
            <a:spLocks noChangeArrowheads="1"/>
          </p:cNvSpPr>
          <p:nvPr/>
        </p:nvSpPr>
        <p:spPr bwMode="auto">
          <a:xfrm>
            <a:off x="4724409" y="5105406"/>
            <a:ext cx="196047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600" b="1">
                <a:solidFill>
                  <a:srgbClr val="000000"/>
                </a:solidFill>
                <a:latin typeface="Arial" panose="020B0604020202020204" pitchFamily="34" charset="0"/>
              </a:rPr>
              <a:t>Capacità in eccesso</a:t>
            </a:r>
          </a:p>
        </p:txBody>
      </p:sp>
      <p:sp>
        <p:nvSpPr>
          <p:cNvPr id="375855" name="Line 47"/>
          <p:cNvSpPr>
            <a:spLocks noChangeShapeType="1"/>
          </p:cNvSpPr>
          <p:nvPr/>
        </p:nvSpPr>
        <p:spPr bwMode="auto">
          <a:xfrm flipH="1">
            <a:off x="3733800" y="5257800"/>
            <a:ext cx="9906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200746" name="Line 48"/>
          <p:cNvSpPr>
            <a:spLocks noChangeShapeType="1"/>
          </p:cNvSpPr>
          <p:nvPr/>
        </p:nvSpPr>
        <p:spPr bwMode="auto">
          <a:xfrm flipV="1">
            <a:off x="3244852" y="5543552"/>
            <a:ext cx="211139" cy="19685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200747" name="Line 49"/>
          <p:cNvSpPr>
            <a:spLocks noChangeShapeType="1"/>
          </p:cNvSpPr>
          <p:nvPr/>
        </p:nvSpPr>
        <p:spPr bwMode="auto">
          <a:xfrm flipH="1" flipV="1">
            <a:off x="4070352" y="5543552"/>
            <a:ext cx="236539" cy="19685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200748" name="Rectangle 50"/>
          <p:cNvSpPr>
            <a:spLocks noChangeArrowheads="1"/>
          </p:cNvSpPr>
          <p:nvPr/>
        </p:nvSpPr>
        <p:spPr bwMode="auto">
          <a:xfrm>
            <a:off x="6114893" y="3823116"/>
            <a:ext cx="77168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eaLnBrk="0" fontAlgn="base" hangingPunct="0">
              <a:spcBef>
                <a:spcPct val="0"/>
              </a:spcBef>
              <a:spcAft>
                <a:spcPct val="0"/>
              </a:spcAft>
              <a:buFontTx/>
              <a:buNone/>
            </a:pPr>
            <a:r>
              <a:rPr lang="it-IT" altLang="en-US" sz="1800" b="1">
                <a:solidFill>
                  <a:srgbClr val="000000"/>
                </a:solidFill>
                <a:latin typeface="Arial" panose="020B0604020202020204" pitchFamily="34" charset="0"/>
              </a:rPr>
              <a:t>P = CM</a:t>
            </a:r>
          </a:p>
        </p:txBody>
      </p:sp>
      <p:sp>
        <p:nvSpPr>
          <p:cNvPr id="200749" name="Line 51"/>
          <p:cNvSpPr>
            <a:spLocks noChangeShapeType="1"/>
          </p:cNvSpPr>
          <p:nvPr/>
        </p:nvSpPr>
        <p:spPr bwMode="auto">
          <a:xfrm flipV="1">
            <a:off x="7961315" y="5588000"/>
            <a:ext cx="215900" cy="21748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grpSp>
        <p:nvGrpSpPr>
          <p:cNvPr id="200750" name="Group 52"/>
          <p:cNvGrpSpPr>
            <a:grpSpLocks/>
          </p:cNvGrpSpPr>
          <p:nvPr/>
        </p:nvGrpSpPr>
        <p:grpSpPr bwMode="auto">
          <a:xfrm>
            <a:off x="7151687" y="5841994"/>
            <a:ext cx="2162173" cy="471488"/>
            <a:chOff x="3545" y="3680"/>
            <a:chExt cx="1362" cy="297"/>
          </a:xfrm>
        </p:grpSpPr>
        <p:sp>
          <p:nvSpPr>
            <p:cNvPr id="200753" name="Rectangle 53"/>
            <p:cNvSpPr>
              <a:spLocks noChangeArrowheads="1"/>
            </p:cNvSpPr>
            <p:nvPr/>
          </p:nvSpPr>
          <p:spPr bwMode="auto">
            <a:xfrm>
              <a:off x="3545" y="3680"/>
              <a:ext cx="638" cy="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lnSpc>
                  <a:spcPct val="85000"/>
                </a:lnSpc>
                <a:spcBef>
                  <a:spcPct val="0"/>
                </a:spcBef>
                <a:spcAft>
                  <a:spcPct val="0"/>
                </a:spcAft>
                <a:buFontTx/>
                <a:buNone/>
              </a:pPr>
              <a:r>
                <a:rPr lang="it-IT" altLang="en-US" sz="1800" b="1">
                  <a:solidFill>
                    <a:srgbClr val="000000"/>
                  </a:solidFill>
                  <a:latin typeface="Arial" panose="020B0604020202020204" pitchFamily="34" charset="0"/>
                </a:rPr>
                <a:t>Quantità</a:t>
              </a:r>
            </a:p>
            <a:p>
              <a:pPr algn="ctr" eaLnBrk="0" fontAlgn="base" hangingPunct="0">
                <a:lnSpc>
                  <a:spcPct val="85000"/>
                </a:lnSpc>
                <a:spcBef>
                  <a:spcPct val="0"/>
                </a:spcBef>
                <a:spcAft>
                  <a:spcPct val="0"/>
                </a:spcAft>
                <a:buFontTx/>
                <a:buNone/>
              </a:pPr>
              <a:r>
                <a:rPr lang="it-IT" altLang="en-US" sz="1800" b="1">
                  <a:solidFill>
                    <a:srgbClr val="000000"/>
                  </a:solidFill>
                  <a:latin typeface="Arial" panose="020B0604020202020204" pitchFamily="34" charset="0"/>
                </a:rPr>
                <a:t>prodottta</a:t>
              </a:r>
            </a:p>
          </p:txBody>
        </p:sp>
        <p:sp>
          <p:nvSpPr>
            <p:cNvPr id="200754" name="Rectangle 54"/>
            <p:cNvSpPr>
              <a:spLocks noChangeArrowheads="1"/>
            </p:cNvSpPr>
            <p:nvPr/>
          </p:nvSpPr>
          <p:spPr bwMode="auto">
            <a:xfrm>
              <a:off x="4192" y="3680"/>
              <a:ext cx="715" cy="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lnSpc>
                  <a:spcPct val="85000"/>
                </a:lnSpc>
                <a:spcBef>
                  <a:spcPct val="0"/>
                </a:spcBef>
                <a:spcAft>
                  <a:spcPct val="0"/>
                </a:spcAft>
                <a:buFontTx/>
                <a:buNone/>
              </a:pPr>
              <a:r>
                <a:rPr lang="it-IT" altLang="en-US" sz="1800" b="1">
                  <a:solidFill>
                    <a:srgbClr val="000000"/>
                  </a:solidFill>
                  <a:latin typeface="Arial" panose="020B0604020202020204" pitchFamily="34" charset="0"/>
                </a:rPr>
                <a:t>= Quantità</a:t>
              </a:r>
            </a:p>
            <a:p>
              <a:pPr algn="ctr" eaLnBrk="0" fontAlgn="base" hangingPunct="0">
                <a:lnSpc>
                  <a:spcPct val="85000"/>
                </a:lnSpc>
                <a:spcBef>
                  <a:spcPct val="0"/>
                </a:spcBef>
                <a:spcAft>
                  <a:spcPct val="0"/>
                </a:spcAft>
                <a:buFontTx/>
                <a:buNone/>
              </a:pPr>
              <a:r>
                <a:rPr lang="it-IT" altLang="en-US" sz="1800" b="1">
                  <a:solidFill>
                    <a:srgbClr val="000000"/>
                  </a:solidFill>
                  <a:latin typeface="Arial" panose="020B0604020202020204" pitchFamily="34" charset="0"/>
                </a:rPr>
                <a:t>efficiente</a:t>
              </a:r>
            </a:p>
          </p:txBody>
        </p:sp>
      </p:grpSp>
      <p:sp>
        <p:nvSpPr>
          <p:cNvPr id="200751" name="Line 55"/>
          <p:cNvSpPr>
            <a:spLocks noChangeShapeType="1"/>
          </p:cNvSpPr>
          <p:nvPr/>
        </p:nvSpPr>
        <p:spPr bwMode="auto">
          <a:xfrm flipH="1" flipV="1">
            <a:off x="8234366" y="5581656"/>
            <a:ext cx="184151" cy="2127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200752" name="Text Box 56"/>
          <p:cNvSpPr txBox="1">
            <a:spLocks noChangeArrowheads="1"/>
          </p:cNvSpPr>
          <p:nvPr/>
        </p:nvSpPr>
        <p:spPr bwMode="auto">
          <a:xfrm>
            <a:off x="3657607" y="4572004"/>
            <a:ext cx="60801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000" b="1">
                <a:solidFill>
                  <a:srgbClr val="000000"/>
                </a:solidFill>
              </a:rPr>
              <a:t>RM</a:t>
            </a:r>
            <a:endParaRPr lang="it-IT" altLang="en-US" sz="2400">
              <a:solidFill>
                <a:srgbClr val="000000"/>
              </a:solidFill>
            </a:endParaRPr>
          </a:p>
        </p:txBody>
      </p:sp>
    </p:spTree>
    <p:extLst>
      <p:ext uri="{BB962C8B-B14F-4D97-AF65-F5344CB8AC3E}">
        <p14:creationId xmlns:p14="http://schemas.microsoft.com/office/powerpoint/2010/main" val="104696001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75855"/>
                                        </p:tgtEl>
                                        <p:attrNameLst>
                                          <p:attrName>style.visibility</p:attrName>
                                        </p:attrNameLst>
                                      </p:cBhvr>
                                      <p:to>
                                        <p:strVal val="visible"/>
                                      </p:to>
                                    </p:set>
                                    <p:animEffect transition="in" filter="checkerboard(across)">
                                      <p:cBhvr>
                                        <p:cTn id="7" dur="500"/>
                                        <p:tgtEl>
                                          <p:spTgt spid="375855"/>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75854"/>
                                        </p:tgtEl>
                                        <p:attrNameLst>
                                          <p:attrName>style.visibility</p:attrName>
                                        </p:attrNameLst>
                                      </p:cBhvr>
                                      <p:to>
                                        <p:strVal val="visible"/>
                                      </p:to>
                                    </p:set>
                                    <p:animEffect transition="in" filter="checkerboard(across)">
                                      <p:cBhvr>
                                        <p:cTn id="10" dur="500"/>
                                        <p:tgtEl>
                                          <p:spTgt spid="375854"/>
                                        </p:tgtEl>
                                      </p:cBhvr>
                                    </p:animEffect>
                                  </p:childTnLst>
                                </p:cTn>
                              </p:par>
                              <p:par>
                                <p:cTn id="11" presetID="5" presetClass="entr" presetSubtype="10" fill="hold" nodeType="withEffect">
                                  <p:stCondLst>
                                    <p:cond delay="0"/>
                                  </p:stCondLst>
                                  <p:childTnLst>
                                    <p:set>
                                      <p:cBhvr>
                                        <p:cTn id="12" dur="1" fill="hold">
                                          <p:stCondLst>
                                            <p:cond delay="0"/>
                                          </p:stCondLst>
                                        </p:cTn>
                                        <p:tgtEl>
                                          <p:spTgt spid="375839"/>
                                        </p:tgtEl>
                                        <p:attrNameLst>
                                          <p:attrName>style.visibility</p:attrName>
                                        </p:attrNameLst>
                                      </p:cBhvr>
                                      <p:to>
                                        <p:strVal val="visible"/>
                                      </p:to>
                                    </p:set>
                                    <p:animEffect transition="in" filter="checkerboard(across)">
                                      <p:cBhvr>
                                        <p:cTn id="13" dur="500"/>
                                        <p:tgtEl>
                                          <p:spTgt spid="3758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5854" grpId="0"/>
      <p:bldP spid="375855"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18787"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18788"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18789"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18790" name="Rectangle 6"/>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18791" name="Rectangle 7"/>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18792" name="Rectangle 8"/>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18793" name="Rectangle 9"/>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18794" name="Rectangle 10"/>
          <p:cNvSpPr>
            <a:spLocks noGrp="1" noChangeArrowheads="1"/>
          </p:cNvSpPr>
          <p:nvPr>
            <p:ph type="title"/>
          </p:nvPr>
        </p:nvSpPr>
        <p:spPr>
          <a:xfrm>
            <a:off x="2135188" y="79381"/>
            <a:ext cx="7772400" cy="6858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dirty="0"/>
              <a:t>Perché esiste il monopolio?</a:t>
            </a:r>
          </a:p>
        </p:txBody>
      </p:sp>
      <p:sp>
        <p:nvSpPr>
          <p:cNvPr id="304139" name="Rectangle 11"/>
          <p:cNvSpPr>
            <a:spLocks noGrp="1" noChangeArrowheads="1"/>
          </p:cNvSpPr>
          <p:nvPr>
            <p:ph type="body" idx="1"/>
          </p:nvPr>
        </p:nvSpPr>
        <p:spPr>
          <a:xfrm>
            <a:off x="0" y="765181"/>
            <a:ext cx="12192000" cy="5832475"/>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t" anchorCtr="0" compatLnSpc="1">
            <a:prstTxWarp prst="textNoShape">
              <a:avLst/>
            </a:prstTxWarp>
          </a:bodyPr>
          <a:lstStyle/>
          <a:p>
            <a:pPr eaLnBrk="1" hangingPunct="1">
              <a:lnSpc>
                <a:spcPct val="90000"/>
              </a:lnSpc>
              <a:tabLst>
                <a:tab pos="333358" algn="l"/>
                <a:tab pos="744501" algn="l"/>
              </a:tabLst>
            </a:pPr>
            <a:r>
              <a:rPr lang="it-IT" altLang="en-US" sz="2800" dirty="0"/>
              <a:t>La causa fondamentale dell’esistenza di potere di mercato è la presenza di </a:t>
            </a:r>
            <a:r>
              <a:rPr lang="it-IT" altLang="en-US" sz="2800" dirty="0">
                <a:solidFill>
                  <a:srgbClr val="FF0000"/>
                </a:solidFill>
              </a:rPr>
              <a:t>barriere all’entrata </a:t>
            </a:r>
            <a:r>
              <a:rPr lang="it-IT" altLang="en-US" sz="2800" dirty="0"/>
              <a:t>di imprese concorrenti sul mercato. Quando tali barriere sono così elevate da impedire del tutto la concorrenza, sia effettiva che potenziale, abbiamo un </a:t>
            </a:r>
            <a:r>
              <a:rPr lang="it-IT" altLang="en-US" sz="2800" dirty="0">
                <a:solidFill>
                  <a:srgbClr val="FF0000"/>
                </a:solidFill>
              </a:rPr>
              <a:t>monopolio puro</a:t>
            </a:r>
            <a:r>
              <a:rPr lang="it-IT" altLang="en-US" sz="2800" dirty="0"/>
              <a:t>.</a:t>
            </a:r>
            <a:endParaRPr lang="it-IT" altLang="en-US" sz="2800" i="1" dirty="0"/>
          </a:p>
          <a:p>
            <a:pPr eaLnBrk="1" hangingPunct="1">
              <a:lnSpc>
                <a:spcPct val="90000"/>
              </a:lnSpc>
              <a:tabLst>
                <a:tab pos="333358" algn="l"/>
                <a:tab pos="744501" algn="l"/>
              </a:tabLst>
            </a:pPr>
            <a:r>
              <a:rPr lang="it-IT" altLang="en-US" sz="2800" dirty="0"/>
              <a:t>Le barriere possono essere di tre tipi:</a:t>
            </a:r>
          </a:p>
          <a:p>
            <a:pPr lvl="1" eaLnBrk="1" hangingPunct="1">
              <a:lnSpc>
                <a:spcPct val="90000"/>
              </a:lnSpc>
              <a:tabLst>
                <a:tab pos="333358" algn="l"/>
                <a:tab pos="744501" algn="l"/>
              </a:tabLst>
            </a:pPr>
            <a:r>
              <a:rPr lang="it-IT" altLang="en-US" u="sng" dirty="0"/>
              <a:t>barriere di tipo oggettivo</a:t>
            </a:r>
            <a:r>
              <a:rPr lang="it-IT" altLang="en-US" dirty="0"/>
              <a:t>, cioè indotte dalla </a:t>
            </a:r>
            <a:r>
              <a:rPr lang="it-IT" altLang="en-US" dirty="0">
                <a:solidFill>
                  <a:srgbClr val="FF0000"/>
                </a:solidFill>
              </a:rPr>
              <a:t>proprietà esclusiva </a:t>
            </a:r>
            <a:r>
              <a:rPr lang="it-IT" altLang="en-US" dirty="0"/>
              <a:t>di uno o più</a:t>
            </a:r>
            <a:r>
              <a:rPr lang="it-IT" altLang="en-US" dirty="0">
                <a:solidFill>
                  <a:srgbClr val="FF0000"/>
                </a:solidFill>
              </a:rPr>
              <a:t> input essenziali</a:t>
            </a:r>
            <a:r>
              <a:rPr lang="it-IT" altLang="en-US" i="1" dirty="0"/>
              <a:t> </a:t>
            </a:r>
            <a:r>
              <a:rPr lang="it-IT" altLang="en-US" dirty="0"/>
              <a:t>che non possono essere sostituiti o riprodotti </a:t>
            </a:r>
            <a:r>
              <a:rPr lang="it-IT" altLang="en-US" dirty="0">
                <a:sym typeface="Symbol" panose="05050102010706020507" pitchFamily="18" charset="2"/>
              </a:rPr>
              <a:t> solo chi possiede quel determinato input può produrre un certo bene o servizio.</a:t>
            </a:r>
            <a:endParaRPr lang="it-IT" altLang="en-US" dirty="0"/>
          </a:p>
          <a:p>
            <a:pPr lvl="1" eaLnBrk="1" hangingPunct="1">
              <a:lnSpc>
                <a:spcPct val="90000"/>
              </a:lnSpc>
              <a:tabLst>
                <a:tab pos="333358" algn="l"/>
                <a:tab pos="744501" algn="l"/>
              </a:tabLst>
            </a:pPr>
            <a:r>
              <a:rPr lang="it-IT" altLang="en-US" u="sng" dirty="0"/>
              <a:t>barriere di tipo legale</a:t>
            </a:r>
            <a:r>
              <a:rPr lang="it-IT" altLang="en-US" dirty="0"/>
              <a:t>: brevetti, marchi, copyright, diritti esclusivi di vendita. Qui </a:t>
            </a:r>
            <a:r>
              <a:rPr lang="it-IT" altLang="en-US" dirty="0">
                <a:sym typeface="Symbol" panose="05050102010706020507" pitchFamily="18" charset="2"/>
              </a:rPr>
              <a:t>è lo Stato che sancisce il monopolio.</a:t>
            </a:r>
            <a:r>
              <a:rPr lang="it-IT" altLang="en-US" dirty="0"/>
              <a:t> </a:t>
            </a:r>
          </a:p>
          <a:p>
            <a:pPr lvl="2" eaLnBrk="1" hangingPunct="1">
              <a:lnSpc>
                <a:spcPct val="90000"/>
              </a:lnSpc>
              <a:tabLst>
                <a:tab pos="333358" algn="l"/>
                <a:tab pos="744501" algn="l"/>
              </a:tabLst>
            </a:pPr>
            <a:r>
              <a:rPr lang="it-IT" altLang="en-US" sz="2800" dirty="0" err="1"/>
              <a:t>N.b.</a:t>
            </a:r>
            <a:r>
              <a:rPr lang="it-IT" altLang="en-US" sz="2800" dirty="0"/>
              <a:t>: tali barriere possono essere indispensabili per incentivare le imprese a svolgere attività di R&amp;D ed innovare.</a:t>
            </a:r>
          </a:p>
          <a:p>
            <a:pPr lvl="1" eaLnBrk="1" hangingPunct="1">
              <a:lnSpc>
                <a:spcPct val="90000"/>
              </a:lnSpc>
              <a:tabLst>
                <a:tab pos="333358" algn="l"/>
                <a:tab pos="744501" algn="l"/>
              </a:tabLst>
            </a:pPr>
            <a:r>
              <a:rPr lang="it-IT" altLang="en-US" u="sng" dirty="0"/>
              <a:t>barriere di tipo economico (barriere di costo)</a:t>
            </a:r>
            <a:r>
              <a:rPr lang="it-IT" altLang="en-US" dirty="0"/>
              <a:t>, cioè indotte dalla presenza di </a:t>
            </a:r>
            <a:r>
              <a:rPr lang="it-IT" altLang="en-US" dirty="0">
                <a:solidFill>
                  <a:srgbClr val="FF0000"/>
                </a:solidFill>
              </a:rPr>
              <a:t>forti economia di scala</a:t>
            </a:r>
            <a:r>
              <a:rPr lang="it-IT" altLang="en-US" dirty="0"/>
              <a:t>. E’ il caso del c.d. monopolio naturale.</a:t>
            </a:r>
            <a:endParaRPr lang="it-IT" altLang="en-US" i="1" dirty="0"/>
          </a:p>
        </p:txBody>
      </p:sp>
    </p:spTree>
    <p:extLst>
      <p:ext uri="{BB962C8B-B14F-4D97-AF65-F5344CB8AC3E}">
        <p14:creationId xmlns:p14="http://schemas.microsoft.com/office/powerpoint/2010/main" val="36348277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4139">
                                            <p:txEl>
                                              <p:pRg st="2" end="2"/>
                                            </p:txEl>
                                          </p:spTgt>
                                        </p:tgtEl>
                                        <p:attrNameLst>
                                          <p:attrName>style.visibility</p:attrName>
                                        </p:attrNameLst>
                                      </p:cBhvr>
                                      <p:to>
                                        <p:strVal val="visible"/>
                                      </p:to>
                                    </p:set>
                                    <p:animEffect transition="in" filter="wipe(left)">
                                      <p:cBhvr>
                                        <p:cTn id="7" dur="500"/>
                                        <p:tgtEl>
                                          <p:spTgt spid="30413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4139">
                                            <p:txEl>
                                              <p:pRg st="3" end="3"/>
                                            </p:txEl>
                                          </p:spTgt>
                                        </p:tgtEl>
                                        <p:attrNameLst>
                                          <p:attrName>style.visibility</p:attrName>
                                        </p:attrNameLst>
                                      </p:cBhvr>
                                      <p:to>
                                        <p:strVal val="visible"/>
                                      </p:to>
                                    </p:set>
                                    <p:animEffect transition="in" filter="wipe(left)">
                                      <p:cBhvr>
                                        <p:cTn id="12" dur="500"/>
                                        <p:tgtEl>
                                          <p:spTgt spid="304139">
                                            <p:txEl>
                                              <p:pRg st="3" end="3"/>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04139">
                                            <p:txEl>
                                              <p:pRg st="4" end="4"/>
                                            </p:txEl>
                                          </p:spTgt>
                                        </p:tgtEl>
                                        <p:attrNameLst>
                                          <p:attrName>style.visibility</p:attrName>
                                        </p:attrNameLst>
                                      </p:cBhvr>
                                      <p:to>
                                        <p:strVal val="visible"/>
                                      </p:to>
                                    </p:set>
                                    <p:animEffect transition="in" filter="wipe(left)">
                                      <p:cBhvr>
                                        <p:cTn id="15" dur="500"/>
                                        <p:tgtEl>
                                          <p:spTgt spid="304139">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04139">
                                            <p:txEl>
                                              <p:pRg st="5" end="5"/>
                                            </p:txEl>
                                          </p:spTgt>
                                        </p:tgtEl>
                                        <p:attrNameLst>
                                          <p:attrName>style.visibility</p:attrName>
                                        </p:attrNameLst>
                                      </p:cBhvr>
                                      <p:to>
                                        <p:strVal val="visible"/>
                                      </p:to>
                                    </p:set>
                                    <p:animEffect transition="in" filter="wipe(left)">
                                      <p:cBhvr>
                                        <p:cTn id="20" dur="500"/>
                                        <p:tgtEl>
                                          <p:spTgt spid="3041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9" grpId="0" uiExpand="1"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2754"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02755"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02756"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02757"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02758" name="Rectangle 6"/>
          <p:cNvSpPr>
            <a:spLocks noGrp="1" noChangeArrowheads="1"/>
          </p:cNvSpPr>
          <p:nvPr>
            <p:ph type="title"/>
          </p:nvPr>
        </p:nvSpPr>
        <p:spPr>
          <a:xfrm>
            <a:off x="2133600" y="0"/>
            <a:ext cx="7772400" cy="6096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i="1"/>
              <a:t>Mark up</a:t>
            </a:r>
          </a:p>
        </p:txBody>
      </p:sp>
      <p:sp>
        <p:nvSpPr>
          <p:cNvPr id="377863" name="Rectangle 7"/>
          <p:cNvSpPr>
            <a:spLocks noGrp="1" noChangeArrowheads="1"/>
          </p:cNvSpPr>
          <p:nvPr>
            <p:ph type="body" idx="1"/>
          </p:nvPr>
        </p:nvSpPr>
        <p:spPr>
          <a:xfrm>
            <a:off x="2" y="609600"/>
            <a:ext cx="12191999" cy="5932603"/>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t" anchorCtr="0" compatLnSpc="1">
            <a:prstTxWarp prst="textNoShape">
              <a:avLst/>
            </a:prstTxWarp>
          </a:bodyPr>
          <a:lstStyle/>
          <a:p>
            <a:pPr eaLnBrk="1" hangingPunct="1">
              <a:lnSpc>
                <a:spcPct val="90000"/>
              </a:lnSpc>
            </a:pPr>
            <a:r>
              <a:rPr lang="it-IT" altLang="en-US" sz="2400" dirty="0"/>
              <a:t>Per un’impresa PC il prezzo di equilibrio di lungo periodo è </a:t>
            </a:r>
            <a:r>
              <a:rPr lang="it-IT" altLang="en-US" sz="2400" u="sng" dirty="0"/>
              <a:t>pari al CM</a:t>
            </a:r>
            <a:r>
              <a:rPr lang="it-IT" altLang="en-US" sz="2400" dirty="0"/>
              <a:t> ed al minimo di </a:t>
            </a:r>
            <a:r>
              <a:rPr lang="it-IT" altLang="en-US" sz="2400" dirty="0" err="1"/>
              <a:t>CMeT</a:t>
            </a:r>
            <a:endParaRPr lang="it-IT" altLang="en-US" sz="2400" dirty="0"/>
          </a:p>
          <a:p>
            <a:pPr eaLnBrk="1" hangingPunct="1">
              <a:lnSpc>
                <a:spcPct val="90000"/>
              </a:lnSpc>
            </a:pPr>
            <a:r>
              <a:rPr lang="it-IT" altLang="en-US" sz="2400" dirty="0"/>
              <a:t>Per un’impresa MC il prezzo di equilibrio di lungo periodo è </a:t>
            </a:r>
            <a:r>
              <a:rPr lang="it-IT" altLang="en-US" sz="2400" u="sng" dirty="0"/>
              <a:t>maggiore del CM</a:t>
            </a:r>
            <a:r>
              <a:rPr lang="it-IT" altLang="en-US" sz="2400" dirty="0"/>
              <a:t> (mentre uguaglia sempre il </a:t>
            </a:r>
            <a:r>
              <a:rPr lang="it-IT" altLang="en-US" sz="2400" dirty="0" err="1"/>
              <a:t>CMeT</a:t>
            </a:r>
            <a:r>
              <a:rPr lang="it-IT" altLang="en-US" sz="2400" dirty="0"/>
              <a:t>, ma non al livello minimo).</a:t>
            </a:r>
          </a:p>
          <a:p>
            <a:pPr eaLnBrk="1" hangingPunct="1">
              <a:lnSpc>
                <a:spcPct val="90000"/>
              </a:lnSpc>
            </a:pPr>
            <a:r>
              <a:rPr lang="it-IT" altLang="en-US" sz="2400" dirty="0"/>
              <a:t>Dato che </a:t>
            </a:r>
            <a:r>
              <a:rPr lang="it-IT" altLang="en-US" sz="2400" dirty="0">
                <a:solidFill>
                  <a:srgbClr val="FF0000"/>
                </a:solidFill>
              </a:rPr>
              <a:t>P</a:t>
            </a:r>
            <a:r>
              <a:rPr lang="it-IT" altLang="en-US" sz="2400" baseline="30000" dirty="0">
                <a:solidFill>
                  <a:srgbClr val="FF0000"/>
                </a:solidFill>
              </a:rPr>
              <a:t>MC</a:t>
            </a:r>
            <a:r>
              <a:rPr lang="it-IT" altLang="en-US" sz="2400" dirty="0">
                <a:solidFill>
                  <a:srgbClr val="FF0000"/>
                </a:solidFill>
              </a:rPr>
              <a:t> &gt; CM</a:t>
            </a:r>
            <a:r>
              <a:rPr lang="it-IT" altLang="en-US" sz="2400" dirty="0"/>
              <a:t>, ogni unità in più prodotta e venduta a quel prezzo genera un extra-profitto per l’impresa MC.</a:t>
            </a:r>
          </a:p>
          <a:p>
            <a:pPr lvl="1" eaLnBrk="1" hangingPunct="1">
              <a:lnSpc>
                <a:spcPct val="90000"/>
              </a:lnSpc>
            </a:pPr>
            <a:r>
              <a:rPr lang="it-IT" altLang="en-US" sz="2400" dirty="0"/>
              <a:t>Ecco perché chi compete in un mercato MC. P.e. un negoziante vuole sempre servire (o vendere ad) un cliente in più.</a:t>
            </a:r>
          </a:p>
          <a:p>
            <a:pPr lvl="1" eaLnBrk="1" hangingPunct="1">
              <a:lnSpc>
                <a:spcPct val="90000"/>
              </a:lnSpc>
            </a:pPr>
            <a:r>
              <a:rPr lang="it-IT" altLang="en-US" sz="2400" dirty="0"/>
              <a:t>Quindi, se è vero che all’equilibrio di LP l’impresa MC </a:t>
            </a:r>
            <a:r>
              <a:rPr lang="it-IT" altLang="en-US" sz="2400" u="sng" dirty="0"/>
              <a:t>non</a:t>
            </a:r>
            <a:r>
              <a:rPr lang="it-IT" altLang="en-US" sz="2400" dirty="0"/>
              <a:t> ottiene extra-profitti, è anche vero che se “catturasse” un cliente in più (si ricordi che per </a:t>
            </a:r>
            <a:r>
              <a:rPr lang="it-IT" altLang="en-US" sz="2400" dirty="0" err="1"/>
              <a:t>hp</a:t>
            </a:r>
            <a:r>
              <a:rPr lang="it-IT" altLang="en-US" sz="2400" dirty="0"/>
              <a:t> la domanda totale è </a:t>
            </a:r>
            <a:r>
              <a:rPr lang="it-IT" altLang="en-US" sz="2400" u="sng" dirty="0"/>
              <a:t>data</a:t>
            </a:r>
            <a:r>
              <a:rPr lang="it-IT" altLang="en-US" sz="2400" dirty="0"/>
              <a:t>), </a:t>
            </a:r>
            <a:r>
              <a:rPr lang="it-IT" altLang="en-US" sz="2400" i="1" dirty="0"/>
              <a:t>su quel cliente</a:t>
            </a:r>
            <a:r>
              <a:rPr lang="it-IT" altLang="en-US" sz="2400" dirty="0"/>
              <a:t> ci guadagnerebbe! </a:t>
            </a:r>
          </a:p>
          <a:p>
            <a:pPr eaLnBrk="1" hangingPunct="1">
              <a:lnSpc>
                <a:spcPct val="90000"/>
              </a:lnSpc>
            </a:pPr>
            <a:r>
              <a:rPr lang="it-IT" altLang="en-US" sz="2400" dirty="0"/>
              <a:t>L’eccesso del prezzo sul costo marginale si chiama </a:t>
            </a:r>
            <a:r>
              <a:rPr lang="it-IT" altLang="en-US" sz="2400" i="1" dirty="0" err="1">
                <a:solidFill>
                  <a:srgbClr val="FF0000"/>
                </a:solidFill>
              </a:rPr>
              <a:t>mark</a:t>
            </a:r>
            <a:r>
              <a:rPr lang="it-IT" altLang="en-US" sz="2400" i="1" dirty="0">
                <a:solidFill>
                  <a:srgbClr val="FF0000"/>
                </a:solidFill>
              </a:rPr>
              <a:t> up</a:t>
            </a:r>
            <a:r>
              <a:rPr lang="it-IT" altLang="en-US" sz="2400" dirty="0"/>
              <a:t> ed è espressione dell’esistenza del potere di mercato. </a:t>
            </a:r>
          </a:p>
          <a:p>
            <a:pPr eaLnBrk="1" hangingPunct="1">
              <a:lnSpc>
                <a:spcPct val="90000"/>
              </a:lnSpc>
            </a:pPr>
            <a:r>
              <a:rPr lang="it-IT" altLang="en-US" sz="2400" dirty="0"/>
              <a:t>Il </a:t>
            </a:r>
            <a:r>
              <a:rPr lang="it-IT" altLang="en-US" sz="2400" i="1" dirty="0" err="1"/>
              <a:t>mark</a:t>
            </a:r>
            <a:r>
              <a:rPr lang="it-IT" altLang="en-US" sz="2400" i="1" dirty="0"/>
              <a:t> up</a:t>
            </a:r>
            <a:r>
              <a:rPr lang="it-IT" altLang="en-US" sz="2400" dirty="0"/>
              <a:t> è tanto maggiore quanto </a:t>
            </a:r>
            <a:r>
              <a:rPr lang="it-IT" altLang="en-US" sz="2400" u="sng" dirty="0"/>
              <a:t>meno</a:t>
            </a:r>
            <a:r>
              <a:rPr lang="it-IT" altLang="en-US" sz="2400" dirty="0"/>
              <a:t> la domanda per quella varietà è elastica, ovvero tanto più il bene è (o </a:t>
            </a:r>
            <a:r>
              <a:rPr lang="it-IT" altLang="en-US" sz="2400" i="1" dirty="0"/>
              <a:t>è percepito come</a:t>
            </a:r>
            <a:r>
              <a:rPr lang="it-IT" altLang="en-US" sz="2400" dirty="0"/>
              <a:t>) differenziato </a:t>
            </a:r>
            <a:r>
              <a:rPr lang="it-IT" altLang="en-US" sz="2400" dirty="0">
                <a:sym typeface="Symbol" panose="05050102010706020507" pitchFamily="18" charset="2"/>
              </a:rPr>
              <a:t> vedi </a:t>
            </a:r>
            <a:r>
              <a:rPr lang="it-IT" altLang="en-US" sz="2400" dirty="0">
                <a:solidFill>
                  <a:srgbClr val="FF0000"/>
                </a:solidFill>
                <a:sym typeface="Symbol" panose="05050102010706020507" pitchFamily="18" charset="2"/>
              </a:rPr>
              <a:t>indice di Lerner</a:t>
            </a:r>
            <a:r>
              <a:rPr lang="it-IT" altLang="en-US" sz="2400" dirty="0">
                <a:sym typeface="Symbol" panose="05050102010706020507" pitchFamily="18" charset="2"/>
              </a:rPr>
              <a:t>.</a:t>
            </a:r>
            <a:r>
              <a:rPr lang="it-IT" altLang="en-US" sz="2400" dirty="0"/>
              <a:t> </a:t>
            </a:r>
          </a:p>
          <a:p>
            <a:pPr lvl="1" eaLnBrk="1" hangingPunct="1">
              <a:lnSpc>
                <a:spcPct val="90000"/>
              </a:lnSpc>
            </a:pPr>
            <a:r>
              <a:rPr lang="it-IT" altLang="en-US" sz="2400" dirty="0"/>
              <a:t>Quindi l’impresa ha interesse a differenziare il proprio prodotto: vedi </a:t>
            </a:r>
            <a:r>
              <a:rPr lang="it-IT" altLang="en-US" sz="2400" dirty="0">
                <a:solidFill>
                  <a:srgbClr val="FF0000"/>
                </a:solidFill>
              </a:rPr>
              <a:t>pubblicità</a:t>
            </a:r>
            <a:r>
              <a:rPr lang="it-IT" altLang="en-US" sz="2400" dirty="0"/>
              <a:t>.</a:t>
            </a:r>
          </a:p>
        </p:txBody>
      </p:sp>
    </p:spTree>
    <p:extLst>
      <p:ext uri="{BB962C8B-B14F-4D97-AF65-F5344CB8AC3E}">
        <p14:creationId xmlns:p14="http://schemas.microsoft.com/office/powerpoint/2010/main" val="184685862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7863">
                                            <p:txEl>
                                              <p:pRg st="2" end="2"/>
                                            </p:txEl>
                                          </p:spTgt>
                                        </p:tgtEl>
                                        <p:attrNameLst>
                                          <p:attrName>style.visibility</p:attrName>
                                        </p:attrNameLst>
                                      </p:cBhvr>
                                      <p:to>
                                        <p:strVal val="visible"/>
                                      </p:to>
                                    </p:set>
                                    <p:animEffect transition="in" filter="wipe(left)">
                                      <p:cBhvr>
                                        <p:cTn id="7" dur="500"/>
                                        <p:tgtEl>
                                          <p:spTgt spid="377863">
                                            <p:txEl>
                                              <p:pRg st="2" end="2"/>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77863">
                                            <p:txEl>
                                              <p:pRg st="3" end="3"/>
                                            </p:txEl>
                                          </p:spTgt>
                                        </p:tgtEl>
                                        <p:attrNameLst>
                                          <p:attrName>style.visibility</p:attrName>
                                        </p:attrNameLst>
                                      </p:cBhvr>
                                      <p:to>
                                        <p:strVal val="visible"/>
                                      </p:to>
                                    </p:set>
                                    <p:animEffect transition="in" filter="wipe(left)">
                                      <p:cBhvr>
                                        <p:cTn id="10" dur="500"/>
                                        <p:tgtEl>
                                          <p:spTgt spid="377863">
                                            <p:txEl>
                                              <p:pRg st="3" end="3"/>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77863">
                                            <p:txEl>
                                              <p:pRg st="4" end="4"/>
                                            </p:txEl>
                                          </p:spTgt>
                                        </p:tgtEl>
                                        <p:attrNameLst>
                                          <p:attrName>style.visibility</p:attrName>
                                        </p:attrNameLst>
                                      </p:cBhvr>
                                      <p:to>
                                        <p:strVal val="visible"/>
                                      </p:to>
                                    </p:set>
                                    <p:animEffect transition="in" filter="wipe(left)">
                                      <p:cBhvr>
                                        <p:cTn id="13" dur="500"/>
                                        <p:tgtEl>
                                          <p:spTgt spid="377863">
                                            <p:txEl>
                                              <p:pRg st="4" end="4"/>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77863">
                                            <p:txEl>
                                              <p:pRg st="5" end="5"/>
                                            </p:txEl>
                                          </p:spTgt>
                                        </p:tgtEl>
                                        <p:attrNameLst>
                                          <p:attrName>style.visibility</p:attrName>
                                        </p:attrNameLst>
                                      </p:cBhvr>
                                      <p:to>
                                        <p:strVal val="visible"/>
                                      </p:to>
                                    </p:set>
                                    <p:animEffect transition="in" filter="wipe(left)">
                                      <p:cBhvr>
                                        <p:cTn id="18" dur="500"/>
                                        <p:tgtEl>
                                          <p:spTgt spid="377863">
                                            <p:txEl>
                                              <p:pRg st="5" end="5"/>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77863">
                                            <p:txEl>
                                              <p:pRg st="6" end="6"/>
                                            </p:txEl>
                                          </p:spTgt>
                                        </p:tgtEl>
                                        <p:attrNameLst>
                                          <p:attrName>style.visibility</p:attrName>
                                        </p:attrNameLst>
                                      </p:cBhvr>
                                      <p:to>
                                        <p:strVal val="visible"/>
                                      </p:to>
                                    </p:set>
                                    <p:animEffect transition="in" filter="wipe(left)">
                                      <p:cBhvr>
                                        <p:cTn id="21" dur="500"/>
                                        <p:tgtEl>
                                          <p:spTgt spid="377863">
                                            <p:txEl>
                                              <p:pRg st="6" end="6"/>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77863">
                                            <p:txEl>
                                              <p:pRg st="7" end="7"/>
                                            </p:txEl>
                                          </p:spTgt>
                                        </p:tgtEl>
                                        <p:attrNameLst>
                                          <p:attrName>style.visibility</p:attrName>
                                        </p:attrNameLst>
                                      </p:cBhvr>
                                      <p:to>
                                        <p:strVal val="visible"/>
                                      </p:to>
                                    </p:set>
                                    <p:animEffect transition="in" filter="wipe(left)">
                                      <p:cBhvr>
                                        <p:cTn id="24" dur="500"/>
                                        <p:tgtEl>
                                          <p:spTgt spid="3778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63"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04803"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04804"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04805"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04806" name="Rectangle 6"/>
          <p:cNvSpPr>
            <a:spLocks noChangeArrowheads="1"/>
          </p:cNvSpPr>
          <p:nvPr/>
        </p:nvSpPr>
        <p:spPr bwMode="auto">
          <a:xfrm>
            <a:off x="5715000" y="5486405"/>
            <a:ext cx="17953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Q</a:t>
            </a:r>
          </a:p>
        </p:txBody>
      </p:sp>
      <p:sp>
        <p:nvSpPr>
          <p:cNvPr id="204807" name="Rectangle 7"/>
          <p:cNvSpPr>
            <a:spLocks noChangeArrowheads="1"/>
          </p:cNvSpPr>
          <p:nvPr/>
        </p:nvSpPr>
        <p:spPr bwMode="auto">
          <a:xfrm>
            <a:off x="3429000" y="1752605"/>
            <a:ext cx="130805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FF0000"/>
                </a:solidFill>
                <a:latin typeface="Arial" panose="020B0604020202020204" pitchFamily="34" charset="0"/>
              </a:rPr>
              <a:t>Impresa MC</a:t>
            </a:r>
          </a:p>
        </p:txBody>
      </p:sp>
      <p:sp>
        <p:nvSpPr>
          <p:cNvPr id="204808" name="Rectangle 8"/>
          <p:cNvSpPr>
            <a:spLocks noChangeArrowheads="1"/>
          </p:cNvSpPr>
          <p:nvPr/>
        </p:nvSpPr>
        <p:spPr bwMode="auto">
          <a:xfrm>
            <a:off x="7696200" y="1752605"/>
            <a:ext cx="126957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FF0000"/>
                </a:solidFill>
                <a:latin typeface="Arial" panose="020B0604020202020204" pitchFamily="34" charset="0"/>
              </a:rPr>
              <a:t>Impresa PC</a:t>
            </a:r>
          </a:p>
        </p:txBody>
      </p:sp>
      <p:sp>
        <p:nvSpPr>
          <p:cNvPr id="204809" name="Rectangle 9"/>
          <p:cNvSpPr>
            <a:spLocks noChangeArrowheads="1"/>
          </p:cNvSpPr>
          <p:nvPr/>
        </p:nvSpPr>
        <p:spPr bwMode="auto">
          <a:xfrm>
            <a:off x="9906000" y="5486405"/>
            <a:ext cx="17953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Q</a:t>
            </a:r>
          </a:p>
        </p:txBody>
      </p:sp>
      <p:sp>
        <p:nvSpPr>
          <p:cNvPr id="204810" name="Rectangle 10"/>
          <p:cNvSpPr>
            <a:spLocks noChangeArrowheads="1"/>
          </p:cNvSpPr>
          <p:nvPr/>
        </p:nvSpPr>
        <p:spPr bwMode="auto">
          <a:xfrm>
            <a:off x="6705600" y="2362205"/>
            <a:ext cx="1538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P</a:t>
            </a:r>
          </a:p>
        </p:txBody>
      </p:sp>
      <p:sp>
        <p:nvSpPr>
          <p:cNvPr id="204811" name="Rectangle 11"/>
          <p:cNvSpPr>
            <a:spLocks noChangeArrowheads="1"/>
          </p:cNvSpPr>
          <p:nvPr/>
        </p:nvSpPr>
        <p:spPr bwMode="auto">
          <a:xfrm>
            <a:off x="6119320" y="3795721"/>
            <a:ext cx="76726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eaLnBrk="0" fontAlgn="base" hangingPunct="0">
              <a:spcBef>
                <a:spcPct val="0"/>
              </a:spcBef>
              <a:spcAft>
                <a:spcPct val="0"/>
              </a:spcAft>
              <a:buFontTx/>
              <a:buNone/>
            </a:pPr>
            <a:r>
              <a:rPr lang="it-IT" altLang="en-US" sz="1800" b="1" i="1">
                <a:solidFill>
                  <a:srgbClr val="000000"/>
                </a:solidFill>
                <a:latin typeface="Arial" panose="020B0604020202020204" pitchFamily="34" charset="0"/>
              </a:rPr>
              <a:t>P </a:t>
            </a:r>
            <a:r>
              <a:rPr lang="it-IT" altLang="en-US" sz="1800" b="1">
                <a:solidFill>
                  <a:srgbClr val="000000"/>
                </a:solidFill>
                <a:latin typeface="Arial" panose="020B0604020202020204" pitchFamily="34" charset="0"/>
              </a:rPr>
              <a:t>= CM</a:t>
            </a:r>
            <a:endParaRPr lang="it-IT" altLang="en-US" sz="1800" b="1" i="1">
              <a:solidFill>
                <a:srgbClr val="000000"/>
              </a:solidFill>
              <a:latin typeface="Arial" panose="020B0604020202020204" pitchFamily="34" charset="0"/>
            </a:endParaRPr>
          </a:p>
        </p:txBody>
      </p:sp>
      <p:sp>
        <p:nvSpPr>
          <p:cNvPr id="204812" name="Rectangle 12"/>
          <p:cNvSpPr>
            <a:spLocks noChangeArrowheads="1"/>
          </p:cNvSpPr>
          <p:nvPr/>
        </p:nvSpPr>
        <p:spPr bwMode="auto">
          <a:xfrm>
            <a:off x="9442454" y="3884120"/>
            <a:ext cx="1225551" cy="470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lnSpc>
                <a:spcPct val="85000"/>
              </a:lnSpc>
              <a:spcBef>
                <a:spcPct val="0"/>
              </a:spcBef>
              <a:spcAft>
                <a:spcPct val="0"/>
              </a:spcAft>
              <a:buFontTx/>
              <a:buNone/>
            </a:pPr>
            <a:r>
              <a:rPr lang="it-IT" altLang="en-US" sz="1800" b="1" i="1">
                <a:solidFill>
                  <a:srgbClr val="000000"/>
                </a:solidFill>
                <a:latin typeface="Arial" panose="020B0604020202020204" pitchFamily="34" charset="0"/>
              </a:rPr>
              <a:t>P </a:t>
            </a:r>
            <a:r>
              <a:rPr lang="it-IT" altLang="en-US" sz="1800" b="1">
                <a:solidFill>
                  <a:srgbClr val="000000"/>
                </a:solidFill>
                <a:latin typeface="Arial" panose="020B0604020202020204" pitchFamily="34" charset="0"/>
              </a:rPr>
              <a:t>= </a:t>
            </a:r>
            <a:r>
              <a:rPr lang="it-IT" altLang="en-US" sz="1800" b="1" i="1">
                <a:solidFill>
                  <a:srgbClr val="000000"/>
                </a:solidFill>
                <a:latin typeface="Arial" panose="020B0604020202020204" pitchFamily="34" charset="0"/>
              </a:rPr>
              <a:t>RM</a:t>
            </a:r>
          </a:p>
          <a:p>
            <a:pPr algn="ctr" eaLnBrk="0" fontAlgn="base" hangingPunct="0">
              <a:lnSpc>
                <a:spcPct val="85000"/>
              </a:lnSpc>
              <a:spcBef>
                <a:spcPct val="0"/>
              </a:spcBef>
              <a:spcAft>
                <a:spcPct val="0"/>
              </a:spcAft>
              <a:buFontTx/>
              <a:buNone/>
            </a:pPr>
            <a:r>
              <a:rPr lang="it-IT" altLang="en-US" sz="1800" b="1">
                <a:solidFill>
                  <a:srgbClr val="000000"/>
                </a:solidFill>
                <a:latin typeface="Arial" panose="020B0604020202020204" pitchFamily="34" charset="0"/>
              </a:rPr>
              <a:t>(domanda)</a:t>
            </a:r>
          </a:p>
        </p:txBody>
      </p:sp>
      <p:sp>
        <p:nvSpPr>
          <p:cNvPr id="204813" name="Line 13"/>
          <p:cNvSpPr>
            <a:spLocks noChangeShapeType="1"/>
          </p:cNvSpPr>
          <p:nvPr/>
        </p:nvSpPr>
        <p:spPr bwMode="auto">
          <a:xfrm>
            <a:off x="6964369" y="3973520"/>
            <a:ext cx="2428875" cy="1587"/>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204814" name="Line 14"/>
          <p:cNvSpPr>
            <a:spLocks noChangeShapeType="1"/>
          </p:cNvSpPr>
          <p:nvPr/>
        </p:nvSpPr>
        <p:spPr bwMode="auto">
          <a:xfrm>
            <a:off x="8213727" y="3986215"/>
            <a:ext cx="1588" cy="1497012"/>
          </a:xfrm>
          <a:prstGeom prst="line">
            <a:avLst/>
          </a:prstGeom>
          <a:noFill/>
          <a:ln w="127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204815" name="Freeform 15"/>
          <p:cNvSpPr>
            <a:spLocks/>
          </p:cNvSpPr>
          <p:nvPr/>
        </p:nvSpPr>
        <p:spPr bwMode="auto">
          <a:xfrm>
            <a:off x="6945316" y="2339975"/>
            <a:ext cx="3041651" cy="3151188"/>
          </a:xfrm>
          <a:custGeom>
            <a:avLst/>
            <a:gdLst>
              <a:gd name="T0" fmla="*/ 0 w 1916"/>
              <a:gd name="T1" fmla="*/ 0 h 1985"/>
              <a:gd name="T2" fmla="*/ 0 w 1916"/>
              <a:gd name="T3" fmla="*/ 2147483646 h 1985"/>
              <a:gd name="T4" fmla="*/ 2147483646 w 1916"/>
              <a:gd name="T5" fmla="*/ 2147483646 h 1985"/>
              <a:gd name="T6" fmla="*/ 0 60000 65536"/>
              <a:gd name="T7" fmla="*/ 0 60000 65536"/>
              <a:gd name="T8" fmla="*/ 0 60000 65536"/>
            </a:gdLst>
            <a:ahLst/>
            <a:cxnLst>
              <a:cxn ang="T6">
                <a:pos x="T0" y="T1"/>
              </a:cxn>
              <a:cxn ang="T7">
                <a:pos x="T2" y="T3"/>
              </a:cxn>
              <a:cxn ang="T8">
                <a:pos x="T4" y="T5"/>
              </a:cxn>
            </a:cxnLst>
            <a:rect l="0" t="0" r="r" b="b"/>
            <a:pathLst>
              <a:path w="1916" h="1985">
                <a:moveTo>
                  <a:pt x="0" y="0"/>
                </a:moveTo>
                <a:lnTo>
                  <a:pt x="0" y="1984"/>
                </a:lnTo>
                <a:lnTo>
                  <a:pt x="1915" y="1984"/>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204816" name="Rectangle 16"/>
          <p:cNvSpPr>
            <a:spLocks noChangeArrowheads="1"/>
          </p:cNvSpPr>
          <p:nvPr/>
        </p:nvSpPr>
        <p:spPr bwMode="auto">
          <a:xfrm>
            <a:off x="9251954" y="2738445"/>
            <a:ext cx="35907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i="1">
                <a:solidFill>
                  <a:srgbClr val="000000"/>
                </a:solidFill>
                <a:latin typeface="Arial" panose="020B0604020202020204" pitchFamily="34" charset="0"/>
              </a:rPr>
              <a:t>CM</a:t>
            </a:r>
          </a:p>
        </p:txBody>
      </p:sp>
      <p:sp>
        <p:nvSpPr>
          <p:cNvPr id="204817" name="Rectangle 17"/>
          <p:cNvSpPr>
            <a:spLocks noChangeArrowheads="1"/>
          </p:cNvSpPr>
          <p:nvPr/>
        </p:nvSpPr>
        <p:spPr bwMode="auto">
          <a:xfrm>
            <a:off x="9694869" y="2873381"/>
            <a:ext cx="62837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i="1">
                <a:solidFill>
                  <a:srgbClr val="000000"/>
                </a:solidFill>
                <a:latin typeface="Arial" panose="020B0604020202020204" pitchFamily="34" charset="0"/>
              </a:rPr>
              <a:t>CMeT</a:t>
            </a:r>
          </a:p>
        </p:txBody>
      </p:sp>
      <p:sp>
        <p:nvSpPr>
          <p:cNvPr id="204818" name="Freeform 18"/>
          <p:cNvSpPr>
            <a:spLocks/>
          </p:cNvSpPr>
          <p:nvPr/>
        </p:nvSpPr>
        <p:spPr bwMode="auto">
          <a:xfrm>
            <a:off x="7173913" y="2947988"/>
            <a:ext cx="1041400" cy="1027112"/>
          </a:xfrm>
          <a:custGeom>
            <a:avLst/>
            <a:gdLst>
              <a:gd name="T0" fmla="*/ 0 w 656"/>
              <a:gd name="T1" fmla="*/ 0 h 647"/>
              <a:gd name="T2" fmla="*/ 146169063 w 656"/>
              <a:gd name="T3" fmla="*/ 423386044 h 647"/>
              <a:gd name="T4" fmla="*/ 680442188 w 656"/>
              <a:gd name="T5" fmla="*/ 1204634101 h 647"/>
              <a:gd name="T6" fmla="*/ 1650703138 w 656"/>
              <a:gd name="T7" fmla="*/ 1628020145 h 64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56" h="647">
                <a:moveTo>
                  <a:pt x="0" y="0"/>
                </a:moveTo>
                <a:lnTo>
                  <a:pt x="58" y="168"/>
                </a:lnTo>
                <a:lnTo>
                  <a:pt x="270" y="478"/>
                </a:lnTo>
                <a:lnTo>
                  <a:pt x="655" y="646"/>
                </a:lnTo>
              </a:path>
            </a:pathLst>
          </a:custGeom>
          <a:noFill/>
          <a:ln w="25400" cap="rnd" cmpd="sng">
            <a:solidFill>
              <a:srgbClr val="40AE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204819" name="Freeform 19"/>
          <p:cNvSpPr>
            <a:spLocks/>
          </p:cNvSpPr>
          <p:nvPr/>
        </p:nvSpPr>
        <p:spPr bwMode="auto">
          <a:xfrm>
            <a:off x="8213730" y="3194052"/>
            <a:ext cx="1468439" cy="781051"/>
          </a:xfrm>
          <a:custGeom>
            <a:avLst/>
            <a:gdLst>
              <a:gd name="T0" fmla="*/ 0 w 925"/>
              <a:gd name="T1" fmla="*/ 1237397513 h 492"/>
              <a:gd name="T2" fmla="*/ 945059709 w 925"/>
              <a:gd name="T3" fmla="*/ 965220638 h 492"/>
              <a:gd name="T4" fmla="*/ 1819553432 w 925"/>
              <a:gd name="T5" fmla="*/ 423386250 h 492"/>
              <a:gd name="T6" fmla="*/ 2147483646 w 925"/>
              <a:gd name="T7" fmla="*/ 0 h 4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25" h="492">
                <a:moveTo>
                  <a:pt x="0" y="491"/>
                </a:moveTo>
                <a:lnTo>
                  <a:pt x="375" y="383"/>
                </a:lnTo>
                <a:lnTo>
                  <a:pt x="722" y="168"/>
                </a:lnTo>
                <a:lnTo>
                  <a:pt x="924" y="0"/>
                </a:lnTo>
              </a:path>
            </a:pathLst>
          </a:custGeom>
          <a:noFill/>
          <a:ln w="25400" cap="rnd" cmpd="sng">
            <a:solidFill>
              <a:srgbClr val="40AE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204820" name="Line 20"/>
          <p:cNvSpPr>
            <a:spLocks noChangeShapeType="1"/>
          </p:cNvSpPr>
          <p:nvPr/>
        </p:nvSpPr>
        <p:spPr bwMode="auto">
          <a:xfrm flipH="1">
            <a:off x="7183446" y="3081339"/>
            <a:ext cx="2097087" cy="1789112"/>
          </a:xfrm>
          <a:prstGeom prst="line">
            <a:avLst/>
          </a:prstGeom>
          <a:noFill/>
          <a:ln w="254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204821" name="Freeform 21"/>
          <p:cNvSpPr>
            <a:spLocks/>
          </p:cNvSpPr>
          <p:nvPr/>
        </p:nvSpPr>
        <p:spPr bwMode="auto">
          <a:xfrm>
            <a:off x="8181982" y="3916363"/>
            <a:ext cx="79375" cy="112712"/>
          </a:xfrm>
          <a:custGeom>
            <a:avLst/>
            <a:gdLst>
              <a:gd name="T0" fmla="*/ 50403125 w 50"/>
              <a:gd name="T1" fmla="*/ 176410155 h 71"/>
              <a:gd name="T2" fmla="*/ 98286888 w 50"/>
              <a:gd name="T3" fmla="*/ 176410155 h 71"/>
              <a:gd name="T4" fmla="*/ 123488450 w 50"/>
              <a:gd name="T5" fmla="*/ 146168414 h 71"/>
              <a:gd name="T6" fmla="*/ 123488450 w 50"/>
              <a:gd name="T7" fmla="*/ 85684932 h 71"/>
              <a:gd name="T8" fmla="*/ 123488450 w 50"/>
              <a:gd name="T9" fmla="*/ 57962543 h 71"/>
              <a:gd name="T10" fmla="*/ 98286888 w 50"/>
              <a:gd name="T11" fmla="*/ 27720802 h 71"/>
              <a:gd name="T12" fmla="*/ 50403125 w 50"/>
              <a:gd name="T13" fmla="*/ 0 h 71"/>
              <a:gd name="T14" fmla="*/ 25201563 w 50"/>
              <a:gd name="T15" fmla="*/ 27720802 h 71"/>
              <a:gd name="T16" fmla="*/ 0 w 50"/>
              <a:gd name="T17" fmla="*/ 57962543 h 71"/>
              <a:gd name="T18" fmla="*/ 0 w 50"/>
              <a:gd name="T19" fmla="*/ 85684932 h 71"/>
              <a:gd name="T20" fmla="*/ 0 w 50"/>
              <a:gd name="T21" fmla="*/ 146168414 h 71"/>
              <a:gd name="T22" fmla="*/ 25201563 w 50"/>
              <a:gd name="T23" fmla="*/ 176410155 h 71"/>
              <a:gd name="T24" fmla="*/ 50403125 w 50"/>
              <a:gd name="T25" fmla="*/ 176410155 h 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0" h="71">
                <a:moveTo>
                  <a:pt x="20" y="70"/>
                </a:moveTo>
                <a:lnTo>
                  <a:pt x="39" y="70"/>
                </a:lnTo>
                <a:lnTo>
                  <a:pt x="49" y="58"/>
                </a:lnTo>
                <a:lnTo>
                  <a:pt x="49" y="34"/>
                </a:lnTo>
                <a:lnTo>
                  <a:pt x="49" y="23"/>
                </a:lnTo>
                <a:lnTo>
                  <a:pt x="39" y="11"/>
                </a:lnTo>
                <a:lnTo>
                  <a:pt x="20" y="0"/>
                </a:lnTo>
                <a:lnTo>
                  <a:pt x="10" y="11"/>
                </a:lnTo>
                <a:lnTo>
                  <a:pt x="0" y="23"/>
                </a:lnTo>
                <a:lnTo>
                  <a:pt x="0" y="34"/>
                </a:lnTo>
                <a:lnTo>
                  <a:pt x="0" y="58"/>
                </a:lnTo>
                <a:lnTo>
                  <a:pt x="10" y="70"/>
                </a:lnTo>
                <a:lnTo>
                  <a:pt x="20" y="7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204822" name="Rectangle 22"/>
          <p:cNvSpPr>
            <a:spLocks noChangeArrowheads="1"/>
          </p:cNvSpPr>
          <p:nvPr/>
        </p:nvSpPr>
        <p:spPr bwMode="auto">
          <a:xfrm>
            <a:off x="3434051" y="5562603"/>
            <a:ext cx="269304" cy="470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lnSpc>
                <a:spcPct val="85000"/>
              </a:lnSpc>
              <a:spcBef>
                <a:spcPct val="0"/>
              </a:spcBef>
              <a:spcAft>
                <a:spcPct val="0"/>
              </a:spcAft>
              <a:buFontTx/>
              <a:buNone/>
            </a:pPr>
            <a:r>
              <a:rPr lang="it-IT" altLang="en-US" sz="1800" b="1">
                <a:solidFill>
                  <a:srgbClr val="000000"/>
                </a:solidFill>
                <a:latin typeface="Arial" panose="020B0604020202020204" pitchFamily="34" charset="0"/>
              </a:rPr>
              <a:t>Q*</a:t>
            </a:r>
          </a:p>
          <a:p>
            <a:pPr algn="ctr" eaLnBrk="0" fontAlgn="base" hangingPunct="0">
              <a:lnSpc>
                <a:spcPct val="85000"/>
              </a:lnSpc>
              <a:spcBef>
                <a:spcPct val="0"/>
              </a:spcBef>
              <a:spcAft>
                <a:spcPct val="0"/>
              </a:spcAft>
              <a:buFontTx/>
              <a:buNone/>
            </a:pPr>
            <a:endParaRPr lang="it-IT" altLang="en-US" sz="1800" b="1">
              <a:solidFill>
                <a:srgbClr val="000000"/>
              </a:solidFill>
              <a:latin typeface="Arial" panose="020B0604020202020204" pitchFamily="34" charset="0"/>
            </a:endParaRPr>
          </a:p>
        </p:txBody>
      </p:sp>
      <p:sp>
        <p:nvSpPr>
          <p:cNvPr id="204823" name="Rectangle 23"/>
          <p:cNvSpPr>
            <a:spLocks noChangeArrowheads="1"/>
          </p:cNvSpPr>
          <p:nvPr/>
        </p:nvSpPr>
        <p:spPr bwMode="auto">
          <a:xfrm>
            <a:off x="2514600" y="2362205"/>
            <a:ext cx="1538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P</a:t>
            </a:r>
          </a:p>
        </p:txBody>
      </p:sp>
      <p:sp>
        <p:nvSpPr>
          <p:cNvPr id="204824" name="Rectangle 24"/>
          <p:cNvSpPr>
            <a:spLocks noChangeArrowheads="1"/>
          </p:cNvSpPr>
          <p:nvPr/>
        </p:nvSpPr>
        <p:spPr bwMode="auto">
          <a:xfrm rot="21360000" flipH="1">
            <a:off x="2505919" y="3634200"/>
            <a:ext cx="1538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i="1">
                <a:solidFill>
                  <a:srgbClr val="000000"/>
                </a:solidFill>
                <a:latin typeface="Arial" panose="020B0604020202020204" pitchFamily="34" charset="0"/>
              </a:rPr>
              <a:t>P</a:t>
            </a:r>
          </a:p>
        </p:txBody>
      </p:sp>
      <p:sp>
        <p:nvSpPr>
          <p:cNvPr id="204825" name="Freeform 25"/>
          <p:cNvSpPr>
            <a:spLocks/>
          </p:cNvSpPr>
          <p:nvPr/>
        </p:nvSpPr>
        <p:spPr bwMode="auto">
          <a:xfrm>
            <a:off x="2743205" y="2339975"/>
            <a:ext cx="3043239" cy="3151188"/>
          </a:xfrm>
          <a:custGeom>
            <a:avLst/>
            <a:gdLst>
              <a:gd name="T0" fmla="*/ 0 w 1917"/>
              <a:gd name="T1" fmla="*/ 0 h 1985"/>
              <a:gd name="T2" fmla="*/ 0 w 1917"/>
              <a:gd name="T3" fmla="*/ 2147483646 h 1985"/>
              <a:gd name="T4" fmla="*/ 2147483646 w 1917"/>
              <a:gd name="T5" fmla="*/ 2147483646 h 1985"/>
              <a:gd name="T6" fmla="*/ 0 60000 65536"/>
              <a:gd name="T7" fmla="*/ 0 60000 65536"/>
              <a:gd name="T8" fmla="*/ 0 60000 65536"/>
            </a:gdLst>
            <a:ahLst/>
            <a:cxnLst>
              <a:cxn ang="T6">
                <a:pos x="T0" y="T1"/>
              </a:cxn>
              <a:cxn ang="T7">
                <a:pos x="T2" y="T3"/>
              </a:cxn>
              <a:cxn ang="T8">
                <a:pos x="T4" y="T5"/>
              </a:cxn>
            </a:cxnLst>
            <a:rect l="0" t="0" r="r" b="b"/>
            <a:pathLst>
              <a:path w="1917" h="1985">
                <a:moveTo>
                  <a:pt x="0" y="0"/>
                </a:moveTo>
                <a:lnTo>
                  <a:pt x="0" y="1984"/>
                </a:lnTo>
                <a:lnTo>
                  <a:pt x="1916" y="1984"/>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204826" name="Rectangle 26"/>
          <p:cNvSpPr>
            <a:spLocks noChangeArrowheads="1"/>
          </p:cNvSpPr>
          <p:nvPr/>
        </p:nvSpPr>
        <p:spPr bwMode="auto">
          <a:xfrm>
            <a:off x="4943476" y="4826005"/>
            <a:ext cx="105157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Domanda</a:t>
            </a:r>
          </a:p>
        </p:txBody>
      </p:sp>
      <p:sp>
        <p:nvSpPr>
          <p:cNvPr id="204827" name="Rectangle 27"/>
          <p:cNvSpPr>
            <a:spLocks noChangeArrowheads="1"/>
          </p:cNvSpPr>
          <p:nvPr/>
        </p:nvSpPr>
        <p:spPr bwMode="auto">
          <a:xfrm>
            <a:off x="1812680" y="4332294"/>
            <a:ext cx="846386" cy="235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eaLnBrk="0" fontAlgn="base" hangingPunct="0">
              <a:lnSpc>
                <a:spcPct val="85000"/>
              </a:lnSpc>
              <a:spcBef>
                <a:spcPct val="0"/>
              </a:spcBef>
              <a:spcAft>
                <a:spcPct val="0"/>
              </a:spcAft>
              <a:buFontTx/>
              <a:buNone/>
            </a:pPr>
            <a:r>
              <a:rPr lang="it-IT" altLang="en-US" sz="1800" b="1">
                <a:solidFill>
                  <a:srgbClr val="000000"/>
                </a:solidFill>
                <a:latin typeface="Arial" panose="020B0604020202020204" pitchFamily="34" charset="0"/>
              </a:rPr>
              <a:t>CM (Q*)</a:t>
            </a:r>
          </a:p>
        </p:txBody>
      </p:sp>
      <p:sp>
        <p:nvSpPr>
          <p:cNvPr id="204828" name="Freeform 28"/>
          <p:cNvSpPr>
            <a:spLocks/>
          </p:cNvSpPr>
          <p:nvPr/>
        </p:nvSpPr>
        <p:spPr bwMode="auto">
          <a:xfrm>
            <a:off x="2743202" y="3781428"/>
            <a:ext cx="749300" cy="1709739"/>
          </a:xfrm>
          <a:custGeom>
            <a:avLst/>
            <a:gdLst>
              <a:gd name="T0" fmla="*/ 0 w 472"/>
              <a:gd name="T1" fmla="*/ 0 h 1077"/>
              <a:gd name="T2" fmla="*/ 1186994388 w 472"/>
              <a:gd name="T3" fmla="*/ 0 h 1077"/>
              <a:gd name="T4" fmla="*/ 1186994388 w 472"/>
              <a:gd name="T5" fmla="*/ 2147483646 h 1077"/>
              <a:gd name="T6" fmla="*/ 0 60000 65536"/>
              <a:gd name="T7" fmla="*/ 0 60000 65536"/>
              <a:gd name="T8" fmla="*/ 0 60000 65536"/>
            </a:gdLst>
            <a:ahLst/>
            <a:cxnLst>
              <a:cxn ang="T6">
                <a:pos x="T0" y="T1"/>
              </a:cxn>
              <a:cxn ang="T7">
                <a:pos x="T2" y="T3"/>
              </a:cxn>
              <a:cxn ang="T8">
                <a:pos x="T4" y="T5"/>
              </a:cxn>
            </a:cxnLst>
            <a:rect l="0" t="0" r="r" b="b"/>
            <a:pathLst>
              <a:path w="472" h="1077">
                <a:moveTo>
                  <a:pt x="0" y="0"/>
                </a:moveTo>
                <a:lnTo>
                  <a:pt x="471" y="0"/>
                </a:lnTo>
                <a:lnTo>
                  <a:pt x="471" y="1076"/>
                </a:lnTo>
              </a:path>
            </a:pathLst>
          </a:custGeom>
          <a:noFill/>
          <a:ln w="12700" cap="rnd" cmpd="sng">
            <a:solidFill>
              <a:srgbClr val="000000"/>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204829" name="Line 29"/>
          <p:cNvSpPr>
            <a:spLocks noChangeShapeType="1"/>
          </p:cNvSpPr>
          <p:nvPr/>
        </p:nvSpPr>
        <p:spPr bwMode="auto">
          <a:xfrm>
            <a:off x="2770197" y="4448175"/>
            <a:ext cx="714375" cy="1588"/>
          </a:xfrm>
          <a:prstGeom prst="line">
            <a:avLst/>
          </a:prstGeom>
          <a:noFill/>
          <a:ln w="12700" cap="rnd">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204830" name="Line 30"/>
          <p:cNvSpPr>
            <a:spLocks noChangeShapeType="1"/>
          </p:cNvSpPr>
          <p:nvPr/>
        </p:nvSpPr>
        <p:spPr bwMode="auto">
          <a:xfrm>
            <a:off x="2928939" y="3328997"/>
            <a:ext cx="1955800" cy="1597025"/>
          </a:xfrm>
          <a:prstGeom prst="line">
            <a:avLst/>
          </a:prstGeom>
          <a:noFill/>
          <a:ln w="28575">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204831" name="Line 31"/>
          <p:cNvSpPr>
            <a:spLocks noChangeShapeType="1"/>
          </p:cNvSpPr>
          <p:nvPr/>
        </p:nvSpPr>
        <p:spPr bwMode="auto">
          <a:xfrm>
            <a:off x="2960688" y="3517900"/>
            <a:ext cx="747712" cy="129540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379936" name="Line 32"/>
          <p:cNvSpPr>
            <a:spLocks noChangeShapeType="1"/>
          </p:cNvSpPr>
          <p:nvPr/>
        </p:nvSpPr>
        <p:spPr bwMode="auto">
          <a:xfrm flipH="1">
            <a:off x="3000382" y="3141663"/>
            <a:ext cx="822325" cy="9779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204833" name="Rectangle 33"/>
          <p:cNvSpPr>
            <a:spLocks noChangeArrowheads="1"/>
          </p:cNvSpPr>
          <p:nvPr/>
        </p:nvSpPr>
        <p:spPr bwMode="auto">
          <a:xfrm>
            <a:off x="4948242" y="2738445"/>
            <a:ext cx="35907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i="1">
                <a:solidFill>
                  <a:srgbClr val="000000"/>
                </a:solidFill>
                <a:latin typeface="Arial" panose="020B0604020202020204" pitchFamily="34" charset="0"/>
              </a:rPr>
              <a:t>CM</a:t>
            </a:r>
          </a:p>
        </p:txBody>
      </p:sp>
      <p:sp>
        <p:nvSpPr>
          <p:cNvPr id="204834" name="Rectangle 34"/>
          <p:cNvSpPr>
            <a:spLocks noChangeArrowheads="1"/>
          </p:cNvSpPr>
          <p:nvPr/>
        </p:nvSpPr>
        <p:spPr bwMode="auto">
          <a:xfrm>
            <a:off x="5492754" y="2873381"/>
            <a:ext cx="62837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i="1">
                <a:solidFill>
                  <a:srgbClr val="000000"/>
                </a:solidFill>
                <a:latin typeface="Arial" panose="020B0604020202020204" pitchFamily="34" charset="0"/>
              </a:rPr>
              <a:t>CMeT</a:t>
            </a:r>
          </a:p>
        </p:txBody>
      </p:sp>
      <p:sp>
        <p:nvSpPr>
          <p:cNvPr id="204835" name="Freeform 35"/>
          <p:cNvSpPr>
            <a:spLocks/>
          </p:cNvSpPr>
          <p:nvPr/>
        </p:nvSpPr>
        <p:spPr bwMode="auto">
          <a:xfrm>
            <a:off x="2971800" y="2927354"/>
            <a:ext cx="1041400" cy="1047751"/>
          </a:xfrm>
          <a:custGeom>
            <a:avLst/>
            <a:gdLst>
              <a:gd name="T0" fmla="*/ 0 w 656"/>
              <a:gd name="T1" fmla="*/ 0 h 660"/>
              <a:gd name="T2" fmla="*/ 146169063 w 656"/>
              <a:gd name="T3" fmla="*/ 423386250 h 660"/>
              <a:gd name="T4" fmla="*/ 680442188 w 656"/>
              <a:gd name="T5" fmla="*/ 1237397513 h 660"/>
              <a:gd name="T6" fmla="*/ 1650703138 w 656"/>
              <a:gd name="T7" fmla="*/ 1660783763 h 6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56" h="660">
                <a:moveTo>
                  <a:pt x="0" y="0"/>
                </a:moveTo>
                <a:lnTo>
                  <a:pt x="58" y="168"/>
                </a:lnTo>
                <a:lnTo>
                  <a:pt x="270" y="491"/>
                </a:lnTo>
                <a:lnTo>
                  <a:pt x="655" y="659"/>
                </a:lnTo>
              </a:path>
            </a:pathLst>
          </a:custGeom>
          <a:noFill/>
          <a:ln w="28575" cap="rnd" cmpd="sng">
            <a:solidFill>
              <a:srgbClr val="40AE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204836" name="Freeform 36"/>
          <p:cNvSpPr>
            <a:spLocks/>
          </p:cNvSpPr>
          <p:nvPr/>
        </p:nvSpPr>
        <p:spPr bwMode="auto">
          <a:xfrm>
            <a:off x="4011619" y="3176588"/>
            <a:ext cx="1468437" cy="798512"/>
          </a:xfrm>
          <a:custGeom>
            <a:avLst/>
            <a:gdLst>
              <a:gd name="T0" fmla="*/ 0 w 925"/>
              <a:gd name="T1" fmla="*/ 1265117645 h 503"/>
              <a:gd name="T2" fmla="*/ 945057478 w 925"/>
              <a:gd name="T3" fmla="*/ 992940941 h 503"/>
              <a:gd name="T4" fmla="*/ 1819552193 w 925"/>
              <a:gd name="T5" fmla="*/ 451106893 h 503"/>
              <a:gd name="T6" fmla="*/ 2147483646 w 925"/>
              <a:gd name="T7" fmla="*/ 0 h 50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25" h="503">
                <a:moveTo>
                  <a:pt x="0" y="502"/>
                </a:moveTo>
                <a:lnTo>
                  <a:pt x="375" y="394"/>
                </a:lnTo>
                <a:lnTo>
                  <a:pt x="722" y="179"/>
                </a:lnTo>
                <a:lnTo>
                  <a:pt x="924" y="0"/>
                </a:lnTo>
              </a:path>
            </a:pathLst>
          </a:custGeom>
          <a:noFill/>
          <a:ln w="28575" cap="rnd" cmpd="sng">
            <a:solidFill>
              <a:srgbClr val="40AE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204837" name="Line 37"/>
          <p:cNvSpPr>
            <a:spLocks noChangeShapeType="1"/>
          </p:cNvSpPr>
          <p:nvPr/>
        </p:nvSpPr>
        <p:spPr bwMode="auto">
          <a:xfrm flipH="1">
            <a:off x="2995613" y="3081342"/>
            <a:ext cx="2082800" cy="1770063"/>
          </a:xfrm>
          <a:prstGeom prst="line">
            <a:avLst/>
          </a:prstGeom>
          <a:noFill/>
          <a:ln w="28575">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204838" name="Freeform 38"/>
          <p:cNvSpPr>
            <a:spLocks/>
          </p:cNvSpPr>
          <p:nvPr/>
        </p:nvSpPr>
        <p:spPr bwMode="auto">
          <a:xfrm>
            <a:off x="3444882" y="4389439"/>
            <a:ext cx="93663" cy="114300"/>
          </a:xfrm>
          <a:custGeom>
            <a:avLst/>
            <a:gdLst>
              <a:gd name="T0" fmla="*/ 73085715 w 59"/>
              <a:gd name="T1" fmla="*/ 178931888 h 72"/>
              <a:gd name="T2" fmla="*/ 98287412 w 59"/>
              <a:gd name="T3" fmla="*/ 148690013 h 72"/>
              <a:gd name="T4" fmla="*/ 120968146 w 59"/>
              <a:gd name="T5" fmla="*/ 120967500 h 72"/>
              <a:gd name="T6" fmla="*/ 146169843 w 59"/>
              <a:gd name="T7" fmla="*/ 90725625 h 72"/>
              <a:gd name="T8" fmla="*/ 120968146 w 59"/>
              <a:gd name="T9" fmla="*/ 30241875 h 72"/>
              <a:gd name="T10" fmla="*/ 98287412 w 59"/>
              <a:gd name="T11" fmla="*/ 0 h 72"/>
              <a:gd name="T12" fmla="*/ 73085715 w 59"/>
              <a:gd name="T13" fmla="*/ 0 h 72"/>
              <a:gd name="T14" fmla="*/ 25201697 w 59"/>
              <a:gd name="T15" fmla="*/ 0 h 72"/>
              <a:gd name="T16" fmla="*/ 0 w 59"/>
              <a:gd name="T17" fmla="*/ 30241875 h 72"/>
              <a:gd name="T18" fmla="*/ 0 w 59"/>
              <a:gd name="T19" fmla="*/ 90725625 h 72"/>
              <a:gd name="T20" fmla="*/ 0 w 59"/>
              <a:gd name="T21" fmla="*/ 120967500 h 72"/>
              <a:gd name="T22" fmla="*/ 25201697 w 59"/>
              <a:gd name="T23" fmla="*/ 148690013 h 72"/>
              <a:gd name="T24" fmla="*/ 73085715 w 59"/>
              <a:gd name="T25" fmla="*/ 178931888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72">
                <a:moveTo>
                  <a:pt x="29" y="71"/>
                </a:moveTo>
                <a:lnTo>
                  <a:pt x="39" y="59"/>
                </a:lnTo>
                <a:lnTo>
                  <a:pt x="48" y="48"/>
                </a:lnTo>
                <a:lnTo>
                  <a:pt x="58" y="36"/>
                </a:lnTo>
                <a:lnTo>
                  <a:pt x="48" y="12"/>
                </a:lnTo>
                <a:lnTo>
                  <a:pt x="39" y="0"/>
                </a:lnTo>
                <a:lnTo>
                  <a:pt x="29" y="0"/>
                </a:lnTo>
                <a:lnTo>
                  <a:pt x="10" y="0"/>
                </a:lnTo>
                <a:lnTo>
                  <a:pt x="0" y="12"/>
                </a:lnTo>
                <a:lnTo>
                  <a:pt x="0" y="36"/>
                </a:lnTo>
                <a:lnTo>
                  <a:pt x="0" y="48"/>
                </a:lnTo>
                <a:lnTo>
                  <a:pt x="10" y="59"/>
                </a:lnTo>
                <a:lnTo>
                  <a:pt x="29" y="7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204839" name="Freeform 39"/>
          <p:cNvSpPr>
            <a:spLocks/>
          </p:cNvSpPr>
          <p:nvPr/>
        </p:nvSpPr>
        <p:spPr bwMode="auto">
          <a:xfrm>
            <a:off x="3444882" y="3727452"/>
            <a:ext cx="93663" cy="95251"/>
          </a:xfrm>
          <a:custGeom>
            <a:avLst/>
            <a:gdLst>
              <a:gd name="T0" fmla="*/ 73085715 w 59"/>
              <a:gd name="T1" fmla="*/ 148690013 h 60"/>
              <a:gd name="T2" fmla="*/ 98287412 w 59"/>
              <a:gd name="T3" fmla="*/ 148690013 h 60"/>
              <a:gd name="T4" fmla="*/ 120968146 w 59"/>
              <a:gd name="T5" fmla="*/ 118448138 h 60"/>
              <a:gd name="T6" fmla="*/ 146169843 w 59"/>
              <a:gd name="T7" fmla="*/ 90725625 h 60"/>
              <a:gd name="T8" fmla="*/ 120968146 w 59"/>
              <a:gd name="T9" fmla="*/ 30241875 h 60"/>
              <a:gd name="T10" fmla="*/ 98287412 w 59"/>
              <a:gd name="T11" fmla="*/ 0 h 60"/>
              <a:gd name="T12" fmla="*/ 73085715 w 59"/>
              <a:gd name="T13" fmla="*/ 0 h 60"/>
              <a:gd name="T14" fmla="*/ 47884018 w 59"/>
              <a:gd name="T15" fmla="*/ 0 h 60"/>
              <a:gd name="T16" fmla="*/ 25201697 w 59"/>
              <a:gd name="T17" fmla="*/ 30241875 h 60"/>
              <a:gd name="T18" fmla="*/ 0 w 59"/>
              <a:gd name="T19" fmla="*/ 90725625 h 60"/>
              <a:gd name="T20" fmla="*/ 25201697 w 59"/>
              <a:gd name="T21" fmla="*/ 118448138 h 60"/>
              <a:gd name="T22" fmla="*/ 47884018 w 59"/>
              <a:gd name="T23" fmla="*/ 148690013 h 60"/>
              <a:gd name="T24" fmla="*/ 73085715 w 59"/>
              <a:gd name="T25" fmla="*/ 148690013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29" y="59"/>
                </a:moveTo>
                <a:lnTo>
                  <a:pt x="39" y="59"/>
                </a:lnTo>
                <a:lnTo>
                  <a:pt x="48" y="47"/>
                </a:lnTo>
                <a:lnTo>
                  <a:pt x="58" y="36"/>
                </a:lnTo>
                <a:lnTo>
                  <a:pt x="48" y="12"/>
                </a:lnTo>
                <a:lnTo>
                  <a:pt x="39" y="0"/>
                </a:lnTo>
                <a:lnTo>
                  <a:pt x="29" y="0"/>
                </a:lnTo>
                <a:lnTo>
                  <a:pt x="19" y="0"/>
                </a:lnTo>
                <a:lnTo>
                  <a:pt x="10" y="12"/>
                </a:lnTo>
                <a:lnTo>
                  <a:pt x="0" y="36"/>
                </a:lnTo>
                <a:lnTo>
                  <a:pt x="10" y="47"/>
                </a:lnTo>
                <a:lnTo>
                  <a:pt x="19" y="59"/>
                </a:lnTo>
                <a:lnTo>
                  <a:pt x="29" y="5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204840" name="Rectangle 40"/>
          <p:cNvSpPr>
            <a:spLocks noChangeArrowheads="1"/>
          </p:cNvSpPr>
          <p:nvPr/>
        </p:nvSpPr>
        <p:spPr bwMode="auto">
          <a:xfrm>
            <a:off x="3767142" y="4768854"/>
            <a:ext cx="35907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i="1">
                <a:solidFill>
                  <a:srgbClr val="000000"/>
                </a:solidFill>
                <a:latin typeface="Arial" panose="020B0604020202020204" pitchFamily="34" charset="0"/>
              </a:rPr>
              <a:t>RM</a:t>
            </a:r>
          </a:p>
        </p:txBody>
      </p:sp>
      <p:sp>
        <p:nvSpPr>
          <p:cNvPr id="379945" name="Rectangle 41"/>
          <p:cNvSpPr>
            <a:spLocks noChangeArrowheads="1"/>
          </p:cNvSpPr>
          <p:nvPr/>
        </p:nvSpPr>
        <p:spPr bwMode="auto">
          <a:xfrm>
            <a:off x="3471864" y="2835281"/>
            <a:ext cx="82073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b="1">
                <a:solidFill>
                  <a:srgbClr val="000000"/>
                </a:solidFill>
                <a:latin typeface="Arial" panose="020B0604020202020204" pitchFamily="34" charset="0"/>
              </a:rPr>
              <a:t>Markup</a:t>
            </a:r>
          </a:p>
        </p:txBody>
      </p:sp>
      <p:grpSp>
        <p:nvGrpSpPr>
          <p:cNvPr id="379946" name="Group 42"/>
          <p:cNvGrpSpPr>
            <a:grpSpLocks/>
          </p:cNvGrpSpPr>
          <p:nvPr/>
        </p:nvGrpSpPr>
        <p:grpSpPr bwMode="auto">
          <a:xfrm>
            <a:off x="2814645" y="3810009"/>
            <a:ext cx="109537" cy="606425"/>
            <a:chOff x="813" y="2400"/>
            <a:chExt cx="69" cy="382"/>
          </a:xfrm>
        </p:grpSpPr>
        <p:sp>
          <p:nvSpPr>
            <p:cNvPr id="204844" name="Freeform 43"/>
            <p:cNvSpPr>
              <a:spLocks/>
            </p:cNvSpPr>
            <p:nvPr/>
          </p:nvSpPr>
          <p:spPr bwMode="auto">
            <a:xfrm>
              <a:off x="813" y="2741"/>
              <a:ext cx="30" cy="41"/>
            </a:xfrm>
            <a:custGeom>
              <a:avLst/>
              <a:gdLst>
                <a:gd name="T0" fmla="*/ 0 w 30"/>
                <a:gd name="T1" fmla="*/ 40 h 41"/>
                <a:gd name="T2" fmla="*/ 10 w 30"/>
                <a:gd name="T3" fmla="*/ 40 h 41"/>
                <a:gd name="T4" fmla="*/ 29 w 30"/>
                <a:gd name="T5" fmla="*/ 20 h 41"/>
                <a:gd name="T6" fmla="*/ 29 w 30"/>
                <a:gd name="T7" fmla="*/ 0 h 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 h="41">
                  <a:moveTo>
                    <a:pt x="0" y="40"/>
                  </a:moveTo>
                  <a:lnTo>
                    <a:pt x="10" y="40"/>
                  </a:lnTo>
                  <a:lnTo>
                    <a:pt x="29" y="20"/>
                  </a:lnTo>
                  <a:lnTo>
                    <a:pt x="29" y="0"/>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204845" name="Freeform 44"/>
            <p:cNvSpPr>
              <a:spLocks/>
            </p:cNvSpPr>
            <p:nvPr/>
          </p:nvSpPr>
          <p:spPr bwMode="auto">
            <a:xfrm>
              <a:off x="843" y="2627"/>
              <a:ext cx="1" cy="115"/>
            </a:xfrm>
            <a:custGeom>
              <a:avLst/>
              <a:gdLst>
                <a:gd name="T0" fmla="*/ 0 w 1"/>
                <a:gd name="T1" fmla="*/ 114 h 115"/>
                <a:gd name="T2" fmla="*/ 0 w 1"/>
                <a:gd name="T3" fmla="*/ 83 h 115"/>
                <a:gd name="T4" fmla="*/ 0 w 1"/>
                <a:gd name="T5" fmla="*/ 31 h 115"/>
                <a:gd name="T6" fmla="*/ 0 w 1"/>
                <a:gd name="T7" fmla="*/ 0 h 1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 h="115">
                  <a:moveTo>
                    <a:pt x="0" y="114"/>
                  </a:moveTo>
                  <a:lnTo>
                    <a:pt x="0" y="83"/>
                  </a:lnTo>
                  <a:lnTo>
                    <a:pt x="0" y="31"/>
                  </a:lnTo>
                  <a:lnTo>
                    <a:pt x="0" y="0"/>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204846" name="Freeform 45"/>
            <p:cNvSpPr>
              <a:spLocks/>
            </p:cNvSpPr>
            <p:nvPr/>
          </p:nvSpPr>
          <p:spPr bwMode="auto">
            <a:xfrm>
              <a:off x="842" y="2596"/>
              <a:ext cx="40" cy="32"/>
            </a:xfrm>
            <a:custGeom>
              <a:avLst/>
              <a:gdLst>
                <a:gd name="T0" fmla="*/ 0 w 40"/>
                <a:gd name="T1" fmla="*/ 31 h 32"/>
                <a:gd name="T2" fmla="*/ 10 w 40"/>
                <a:gd name="T3" fmla="*/ 20 h 32"/>
                <a:gd name="T4" fmla="*/ 19 w 40"/>
                <a:gd name="T5" fmla="*/ 0 h 32"/>
                <a:gd name="T6" fmla="*/ 39 w 40"/>
                <a:gd name="T7" fmla="*/ 0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 h="32">
                  <a:moveTo>
                    <a:pt x="0" y="31"/>
                  </a:moveTo>
                  <a:lnTo>
                    <a:pt x="10" y="20"/>
                  </a:lnTo>
                  <a:lnTo>
                    <a:pt x="19" y="0"/>
                  </a:lnTo>
                  <a:lnTo>
                    <a:pt x="39" y="0"/>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204847" name="Freeform 46"/>
            <p:cNvSpPr>
              <a:spLocks/>
            </p:cNvSpPr>
            <p:nvPr/>
          </p:nvSpPr>
          <p:spPr bwMode="auto">
            <a:xfrm>
              <a:off x="842" y="2565"/>
              <a:ext cx="40" cy="32"/>
            </a:xfrm>
            <a:custGeom>
              <a:avLst/>
              <a:gdLst>
                <a:gd name="T0" fmla="*/ 39 w 40"/>
                <a:gd name="T1" fmla="*/ 31 h 32"/>
                <a:gd name="T2" fmla="*/ 19 w 40"/>
                <a:gd name="T3" fmla="*/ 20 h 32"/>
                <a:gd name="T4" fmla="*/ 10 w 40"/>
                <a:gd name="T5" fmla="*/ 11 h 32"/>
                <a:gd name="T6" fmla="*/ 0 w 40"/>
                <a:gd name="T7" fmla="*/ 0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 h="32">
                  <a:moveTo>
                    <a:pt x="39" y="31"/>
                  </a:moveTo>
                  <a:lnTo>
                    <a:pt x="19" y="20"/>
                  </a:lnTo>
                  <a:lnTo>
                    <a:pt x="10" y="11"/>
                  </a:lnTo>
                  <a:lnTo>
                    <a:pt x="0" y="0"/>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204848" name="Freeform 47"/>
            <p:cNvSpPr>
              <a:spLocks/>
            </p:cNvSpPr>
            <p:nvPr/>
          </p:nvSpPr>
          <p:spPr bwMode="auto">
            <a:xfrm>
              <a:off x="843" y="2442"/>
              <a:ext cx="1" cy="124"/>
            </a:xfrm>
            <a:custGeom>
              <a:avLst/>
              <a:gdLst>
                <a:gd name="T0" fmla="*/ 0 w 1"/>
                <a:gd name="T1" fmla="*/ 123 h 124"/>
                <a:gd name="T2" fmla="*/ 0 w 1"/>
                <a:gd name="T3" fmla="*/ 92 h 124"/>
                <a:gd name="T4" fmla="*/ 0 w 1"/>
                <a:gd name="T5" fmla="*/ 31 h 124"/>
                <a:gd name="T6" fmla="*/ 0 w 1"/>
                <a:gd name="T7" fmla="*/ 0 h 1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 h="124">
                  <a:moveTo>
                    <a:pt x="0" y="123"/>
                  </a:moveTo>
                  <a:lnTo>
                    <a:pt x="0" y="92"/>
                  </a:lnTo>
                  <a:lnTo>
                    <a:pt x="0" y="31"/>
                  </a:lnTo>
                  <a:lnTo>
                    <a:pt x="0" y="0"/>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204849" name="Freeform 48"/>
            <p:cNvSpPr>
              <a:spLocks/>
            </p:cNvSpPr>
            <p:nvPr/>
          </p:nvSpPr>
          <p:spPr bwMode="auto">
            <a:xfrm>
              <a:off x="813" y="2400"/>
              <a:ext cx="30" cy="43"/>
            </a:xfrm>
            <a:custGeom>
              <a:avLst/>
              <a:gdLst>
                <a:gd name="T0" fmla="*/ 29 w 30"/>
                <a:gd name="T1" fmla="*/ 42 h 43"/>
                <a:gd name="T2" fmla="*/ 29 w 30"/>
                <a:gd name="T3" fmla="*/ 22 h 43"/>
                <a:gd name="T4" fmla="*/ 10 w 30"/>
                <a:gd name="T5" fmla="*/ 11 h 43"/>
                <a:gd name="T6" fmla="*/ 0 w 30"/>
                <a:gd name="T7" fmla="*/ 0 h 4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 h="43">
                  <a:moveTo>
                    <a:pt x="29" y="42"/>
                  </a:moveTo>
                  <a:lnTo>
                    <a:pt x="29" y="22"/>
                  </a:lnTo>
                  <a:lnTo>
                    <a:pt x="10" y="11"/>
                  </a:lnTo>
                  <a:lnTo>
                    <a:pt x="0" y="0"/>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grpSp>
      <p:sp>
        <p:nvSpPr>
          <p:cNvPr id="204843" name="Rectangle 49"/>
          <p:cNvSpPr>
            <a:spLocks noChangeArrowheads="1"/>
          </p:cNvSpPr>
          <p:nvPr/>
        </p:nvSpPr>
        <p:spPr bwMode="auto">
          <a:xfrm>
            <a:off x="8075901" y="5562609"/>
            <a:ext cx="269304" cy="235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lnSpc>
                <a:spcPct val="85000"/>
              </a:lnSpc>
              <a:spcBef>
                <a:spcPct val="0"/>
              </a:spcBef>
              <a:spcAft>
                <a:spcPct val="0"/>
              </a:spcAft>
              <a:buFontTx/>
              <a:buNone/>
            </a:pPr>
            <a:r>
              <a:rPr lang="it-IT" altLang="en-US" sz="1800" b="1">
                <a:solidFill>
                  <a:srgbClr val="000000"/>
                </a:solidFill>
                <a:latin typeface="Arial" panose="020B0604020202020204" pitchFamily="34" charset="0"/>
              </a:rPr>
              <a:t>Q*</a:t>
            </a:r>
          </a:p>
        </p:txBody>
      </p:sp>
    </p:spTree>
    <p:extLst>
      <p:ext uri="{BB962C8B-B14F-4D97-AF65-F5344CB8AC3E}">
        <p14:creationId xmlns:p14="http://schemas.microsoft.com/office/powerpoint/2010/main" val="240350329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79945"/>
                                        </p:tgtEl>
                                        <p:attrNameLst>
                                          <p:attrName>style.visibility</p:attrName>
                                        </p:attrNameLst>
                                      </p:cBhvr>
                                      <p:to>
                                        <p:strVal val="visible"/>
                                      </p:to>
                                    </p:set>
                                    <p:animEffect transition="in" filter="checkerboard(across)">
                                      <p:cBhvr>
                                        <p:cTn id="7" dur="500"/>
                                        <p:tgtEl>
                                          <p:spTgt spid="379945"/>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79936"/>
                                        </p:tgtEl>
                                        <p:attrNameLst>
                                          <p:attrName>style.visibility</p:attrName>
                                        </p:attrNameLst>
                                      </p:cBhvr>
                                      <p:to>
                                        <p:strVal val="visible"/>
                                      </p:to>
                                    </p:set>
                                    <p:animEffect transition="in" filter="checkerboard(across)">
                                      <p:cBhvr>
                                        <p:cTn id="10" dur="500"/>
                                        <p:tgtEl>
                                          <p:spTgt spid="379936"/>
                                        </p:tgtEl>
                                      </p:cBhvr>
                                    </p:animEffect>
                                  </p:childTnLst>
                                </p:cTn>
                              </p:par>
                              <p:par>
                                <p:cTn id="11" presetID="5" presetClass="entr" presetSubtype="10" fill="hold" nodeType="withEffect">
                                  <p:stCondLst>
                                    <p:cond delay="0"/>
                                  </p:stCondLst>
                                  <p:childTnLst>
                                    <p:set>
                                      <p:cBhvr>
                                        <p:cTn id="12" dur="1" fill="hold">
                                          <p:stCondLst>
                                            <p:cond delay="0"/>
                                          </p:stCondLst>
                                        </p:cTn>
                                        <p:tgtEl>
                                          <p:spTgt spid="379946"/>
                                        </p:tgtEl>
                                        <p:attrNameLst>
                                          <p:attrName>style.visibility</p:attrName>
                                        </p:attrNameLst>
                                      </p:cBhvr>
                                      <p:to>
                                        <p:strVal val="visible"/>
                                      </p:to>
                                    </p:set>
                                    <p:animEffect transition="in" filter="checkerboard(across)">
                                      <p:cBhvr>
                                        <p:cTn id="13" dur="500"/>
                                        <p:tgtEl>
                                          <p:spTgt spid="3799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936" grpId="0" animBg="1"/>
      <p:bldP spid="379945"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8DE926-ABB7-4486-B60A-3EF58043DBEC}"/>
              </a:ext>
            </a:extLst>
          </p:cNvPr>
          <p:cNvSpPr>
            <a:spLocks noGrp="1"/>
          </p:cNvSpPr>
          <p:nvPr>
            <p:ph type="title"/>
          </p:nvPr>
        </p:nvSpPr>
        <p:spPr>
          <a:xfrm>
            <a:off x="914400" y="2612020"/>
            <a:ext cx="10363200" cy="1143000"/>
          </a:xfrm>
        </p:spPr>
        <p:txBody>
          <a:bodyPr/>
          <a:lstStyle/>
          <a:p>
            <a:r>
              <a:rPr lang="it-IT" dirty="0"/>
              <a:t>OLIGOPOLIO</a:t>
            </a:r>
          </a:p>
        </p:txBody>
      </p:sp>
    </p:spTree>
    <p:extLst>
      <p:ext uri="{BB962C8B-B14F-4D97-AF65-F5344CB8AC3E}">
        <p14:creationId xmlns:p14="http://schemas.microsoft.com/office/powerpoint/2010/main" val="18487758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6850"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06851"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06852"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06853"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06854" name="Rectangle 6"/>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06855" name="Rectangle 7"/>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06856" name="Rectangle 8"/>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06857" name="Rectangle 9"/>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06858" name="Rectangle 10"/>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06859" name="Rectangle 11"/>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06860" name="Rectangle 12"/>
          <p:cNvSpPr>
            <a:spLocks noGrp="1" noChangeArrowheads="1"/>
          </p:cNvSpPr>
          <p:nvPr>
            <p:ph type="title"/>
          </p:nvPr>
        </p:nvSpPr>
        <p:spPr>
          <a:xfrm>
            <a:off x="2133600" y="304800"/>
            <a:ext cx="7772400" cy="6096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a:t>Un nuovo tipo di razionalità</a:t>
            </a:r>
          </a:p>
        </p:txBody>
      </p:sp>
      <p:sp>
        <p:nvSpPr>
          <p:cNvPr id="392205" name="Rectangle 13"/>
          <p:cNvSpPr>
            <a:spLocks noGrp="1" noChangeArrowheads="1"/>
          </p:cNvSpPr>
          <p:nvPr>
            <p:ph type="body" idx="1"/>
          </p:nvPr>
        </p:nvSpPr>
        <p:spPr>
          <a:xfrm>
            <a:off x="245098" y="1066800"/>
            <a:ext cx="11783505" cy="4985208"/>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t" anchorCtr="0" compatLnSpc="1">
            <a:prstTxWarp prst="textNoShape">
              <a:avLst/>
            </a:prstTxWarp>
          </a:bodyPr>
          <a:lstStyle/>
          <a:p>
            <a:pPr eaLnBrk="1" hangingPunct="1">
              <a:lnSpc>
                <a:spcPct val="80000"/>
              </a:lnSpc>
              <a:tabLst>
                <a:tab pos="333358" algn="l"/>
                <a:tab pos="742913" algn="l"/>
              </a:tabLst>
            </a:pPr>
            <a:r>
              <a:rPr lang="it-IT" altLang="en-US" sz="2800" dirty="0"/>
              <a:t>Il concetto di scelta razionale impiegato fin qui presuppone la </a:t>
            </a:r>
            <a:r>
              <a:rPr lang="it-IT" altLang="en-US" sz="2800" u="sng" dirty="0"/>
              <a:t>non rilevanza</a:t>
            </a:r>
            <a:r>
              <a:rPr lang="it-IT" altLang="en-US" sz="2800" dirty="0"/>
              <a:t> delle scelte degli “altri”:</a:t>
            </a:r>
          </a:p>
          <a:p>
            <a:pPr lvl="1" eaLnBrk="1" hangingPunct="1">
              <a:lnSpc>
                <a:spcPct val="80000"/>
              </a:lnSpc>
              <a:tabLst>
                <a:tab pos="333358" algn="l"/>
                <a:tab pos="742913" algn="l"/>
              </a:tabLst>
            </a:pPr>
            <a:r>
              <a:rPr lang="it-IT" altLang="en-US" sz="2400" u="sng" dirty="0"/>
              <a:t>Concorrenza perfetta e concorrenza monopolistica</a:t>
            </a:r>
            <a:r>
              <a:rPr lang="it-IT" altLang="en-US" sz="2400" dirty="0"/>
              <a:t>: “gli altri” (agenti, imprese, ecc.) sono singolarmente irrilevanti perché troppo piccoli rispetto al mercato.</a:t>
            </a:r>
          </a:p>
          <a:p>
            <a:pPr lvl="1" eaLnBrk="1" hangingPunct="1">
              <a:lnSpc>
                <a:spcPct val="80000"/>
              </a:lnSpc>
              <a:tabLst>
                <a:tab pos="333358" algn="l"/>
                <a:tab pos="742913" algn="l"/>
              </a:tabLst>
            </a:pPr>
            <a:r>
              <a:rPr lang="it-IT" altLang="en-US" sz="2400" u="sng" dirty="0"/>
              <a:t>Monopolio</a:t>
            </a:r>
            <a:r>
              <a:rPr lang="it-IT" altLang="en-US" sz="2400" dirty="0"/>
              <a:t>: “gli altri”, semplicemente, non esistono.</a:t>
            </a:r>
          </a:p>
          <a:p>
            <a:pPr eaLnBrk="1" hangingPunct="1">
              <a:lnSpc>
                <a:spcPct val="80000"/>
              </a:lnSpc>
              <a:tabLst>
                <a:tab pos="333358" algn="l"/>
                <a:tab pos="742913" algn="l"/>
              </a:tabLst>
            </a:pPr>
            <a:r>
              <a:rPr lang="it-IT" altLang="en-US" sz="2800" dirty="0"/>
              <a:t>Quindi l’agente razionale può guardare solo al proprio problema di scelta in un ambiente c.d. </a:t>
            </a:r>
            <a:r>
              <a:rPr lang="it-IT" altLang="en-US" sz="2800" u="sng" dirty="0"/>
              <a:t>“parametrico”</a:t>
            </a:r>
            <a:r>
              <a:rPr lang="it-IT" altLang="en-US" sz="2800" dirty="0"/>
              <a:t> (dove cioè altri decisori intelligenti non sono presenti o rilevanti)</a:t>
            </a:r>
          </a:p>
          <a:p>
            <a:pPr eaLnBrk="1" hangingPunct="1">
              <a:lnSpc>
                <a:spcPct val="80000"/>
              </a:lnSpc>
              <a:tabLst>
                <a:tab pos="333358" algn="l"/>
                <a:tab pos="742913" algn="l"/>
              </a:tabLst>
            </a:pPr>
            <a:r>
              <a:rPr lang="it-IT" altLang="en-US" sz="2800" dirty="0"/>
              <a:t>Cosa succede se l’ambiente di scelta non è più parametrico, ovvero se esistono “altri” (agenti, imprese, ecc.) le cui scelte possono influenzare l’esito delle nostre decisioni?</a:t>
            </a:r>
          </a:p>
          <a:p>
            <a:pPr eaLnBrk="1" hangingPunct="1">
              <a:lnSpc>
                <a:spcPct val="80000"/>
              </a:lnSpc>
              <a:tabLst>
                <a:tab pos="333358" algn="l"/>
                <a:tab pos="742913" algn="l"/>
              </a:tabLst>
            </a:pPr>
            <a:r>
              <a:rPr lang="it-IT" altLang="en-US" sz="2800" dirty="0"/>
              <a:t>Si entra nell’ambito della razionalità </a:t>
            </a:r>
            <a:r>
              <a:rPr lang="it-IT" altLang="en-US" sz="2800" u="sng" dirty="0"/>
              <a:t>non parametrica</a:t>
            </a:r>
            <a:r>
              <a:rPr lang="it-IT" altLang="en-US" sz="2800" dirty="0"/>
              <a:t> o </a:t>
            </a:r>
            <a:r>
              <a:rPr lang="it-IT" altLang="en-US" sz="2800" u="sng" dirty="0"/>
              <a:t>strategica</a:t>
            </a:r>
            <a:r>
              <a:rPr lang="it-IT" altLang="en-US" sz="2800" dirty="0"/>
              <a:t>. Il concetto chiave è quello di </a:t>
            </a:r>
            <a:r>
              <a:rPr lang="it-IT" altLang="en-US" sz="2800" u="sng" dirty="0"/>
              <a:t>interdipendenza</a:t>
            </a:r>
            <a:r>
              <a:rPr lang="it-IT" altLang="en-US" sz="2800" dirty="0"/>
              <a:t>.   </a:t>
            </a:r>
          </a:p>
        </p:txBody>
      </p:sp>
    </p:spTree>
    <p:extLst>
      <p:ext uri="{BB962C8B-B14F-4D97-AF65-F5344CB8AC3E}">
        <p14:creationId xmlns:p14="http://schemas.microsoft.com/office/powerpoint/2010/main" val="123495607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2205">
                                            <p:txEl>
                                              <p:pRg st="3" end="3"/>
                                            </p:txEl>
                                          </p:spTgt>
                                        </p:tgtEl>
                                        <p:attrNameLst>
                                          <p:attrName>style.visibility</p:attrName>
                                        </p:attrNameLst>
                                      </p:cBhvr>
                                      <p:to>
                                        <p:strVal val="visible"/>
                                      </p:to>
                                    </p:set>
                                    <p:animEffect transition="in" filter="wipe(left)">
                                      <p:cBhvr>
                                        <p:cTn id="7" dur="500"/>
                                        <p:tgtEl>
                                          <p:spTgt spid="392205">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2205">
                                            <p:txEl>
                                              <p:pRg st="4" end="4"/>
                                            </p:txEl>
                                          </p:spTgt>
                                        </p:tgtEl>
                                        <p:attrNameLst>
                                          <p:attrName>style.visibility</p:attrName>
                                        </p:attrNameLst>
                                      </p:cBhvr>
                                      <p:to>
                                        <p:strVal val="visible"/>
                                      </p:to>
                                    </p:set>
                                    <p:animEffect transition="in" filter="wipe(left)">
                                      <p:cBhvr>
                                        <p:cTn id="12" dur="500"/>
                                        <p:tgtEl>
                                          <p:spTgt spid="392205">
                                            <p:txEl>
                                              <p:pRg st="4" end="4"/>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92205">
                                            <p:txEl>
                                              <p:pRg st="5" end="5"/>
                                            </p:txEl>
                                          </p:spTgt>
                                        </p:tgtEl>
                                        <p:attrNameLst>
                                          <p:attrName>style.visibility</p:attrName>
                                        </p:attrNameLst>
                                      </p:cBhvr>
                                      <p:to>
                                        <p:strVal val="visible"/>
                                      </p:to>
                                    </p:set>
                                    <p:animEffect transition="in" filter="wipe(left)">
                                      <p:cBhvr>
                                        <p:cTn id="15" dur="500"/>
                                        <p:tgtEl>
                                          <p:spTgt spid="39220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2205"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8898"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08899"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08900"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08901"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08902" name="Rectangle 6"/>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08903" name="Rectangle 7"/>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08904" name="Rectangle 8"/>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08905" name="Rectangle 9"/>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08906" name="Rectangle 10"/>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08907" name="Rectangle 11"/>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08908" name="Rectangle 12"/>
          <p:cNvSpPr>
            <a:spLocks noGrp="1" noChangeArrowheads="1"/>
          </p:cNvSpPr>
          <p:nvPr>
            <p:ph type="title"/>
          </p:nvPr>
        </p:nvSpPr>
        <p:spPr>
          <a:xfrm>
            <a:off x="2279651" y="9"/>
            <a:ext cx="7772400" cy="765175"/>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a:t>Caratteristica dell’oligopolio</a:t>
            </a:r>
          </a:p>
        </p:txBody>
      </p:sp>
      <p:sp>
        <p:nvSpPr>
          <p:cNvPr id="394253" name="Rectangle 13"/>
          <p:cNvSpPr>
            <a:spLocks noGrp="1" noChangeArrowheads="1"/>
          </p:cNvSpPr>
          <p:nvPr>
            <p:ph type="body" idx="1"/>
          </p:nvPr>
        </p:nvSpPr>
        <p:spPr>
          <a:xfrm>
            <a:off x="339366" y="765181"/>
            <a:ext cx="11660957" cy="5286827"/>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t" anchorCtr="0" compatLnSpc="1">
            <a:prstTxWarp prst="textNoShape">
              <a:avLst/>
            </a:prstTxWarp>
          </a:bodyPr>
          <a:lstStyle/>
          <a:p>
            <a:pPr eaLnBrk="1" hangingPunct="1">
              <a:lnSpc>
                <a:spcPct val="80000"/>
              </a:lnSpc>
              <a:tabLst>
                <a:tab pos="333358" algn="l"/>
                <a:tab pos="742913" algn="l"/>
              </a:tabLst>
            </a:pPr>
            <a:r>
              <a:rPr lang="it-IT" altLang="en-US" sz="2400" dirty="0">
                <a:solidFill>
                  <a:srgbClr val="FF0000"/>
                </a:solidFill>
              </a:rPr>
              <a:t>Oligopolio</a:t>
            </a:r>
            <a:r>
              <a:rPr lang="it-IT" altLang="en-US" sz="2400" dirty="0"/>
              <a:t>:</a:t>
            </a:r>
            <a:r>
              <a:rPr lang="it-IT" altLang="en-US" sz="2400" dirty="0">
                <a:solidFill>
                  <a:srgbClr val="9933FF"/>
                </a:solidFill>
              </a:rPr>
              <a:t> </a:t>
            </a:r>
            <a:r>
              <a:rPr lang="it-IT" altLang="en-US" sz="2400" dirty="0"/>
              <a:t>mercato in cui esistono solo </a:t>
            </a:r>
            <a:r>
              <a:rPr lang="it-IT" altLang="en-US" sz="2400" u="sng" dirty="0"/>
              <a:t>poche</a:t>
            </a:r>
            <a:r>
              <a:rPr lang="it-IT" altLang="en-US" sz="2400" dirty="0"/>
              <a:t> imprese, ciascuna delle quali offre un prodotto </a:t>
            </a:r>
            <a:r>
              <a:rPr lang="it-IT" altLang="en-US" sz="2400" u="sng" dirty="0"/>
              <a:t>identico</a:t>
            </a:r>
            <a:r>
              <a:rPr lang="it-IT" altLang="en-US" sz="2400" dirty="0"/>
              <a:t> o simile.</a:t>
            </a:r>
          </a:p>
          <a:p>
            <a:pPr lvl="1" eaLnBrk="1" hangingPunct="1">
              <a:lnSpc>
                <a:spcPct val="80000"/>
              </a:lnSpc>
              <a:tabLst>
                <a:tab pos="333358" algn="l"/>
                <a:tab pos="742913" algn="l"/>
              </a:tabLst>
            </a:pPr>
            <a:r>
              <a:rPr lang="it-IT" altLang="en-US" sz="2000" dirty="0" err="1"/>
              <a:t>N.b.</a:t>
            </a:r>
            <a:r>
              <a:rPr lang="it-IT" altLang="en-US" sz="2000" dirty="0"/>
              <a:t>: il fatto che il prodotto sia identico o simile </a:t>
            </a:r>
            <a:r>
              <a:rPr lang="it-IT" altLang="en-US" sz="2000" u="sng" dirty="0"/>
              <a:t>non è necessario</a:t>
            </a:r>
            <a:r>
              <a:rPr lang="it-IT" altLang="en-US" sz="2000" dirty="0"/>
              <a:t> per definire un oligopolio (si pensi p.e. al mercato oligopolistico delle automobili). L’ipotesi serve solo per sottolineare a scopo didattico che nel caso dell’oligopolio NON sono le caratteristiche del prodotto ad essere rilevanti per l’analisi, al contrario di quanto avviene p.e. nella concorrenza monopolistica.</a:t>
            </a:r>
          </a:p>
          <a:p>
            <a:pPr eaLnBrk="1" hangingPunct="1">
              <a:lnSpc>
                <a:spcPct val="80000"/>
              </a:lnSpc>
              <a:tabLst>
                <a:tab pos="333358" algn="l"/>
                <a:tab pos="742913" algn="l"/>
              </a:tabLst>
            </a:pPr>
            <a:r>
              <a:rPr lang="it-IT" altLang="en-US" sz="2400" dirty="0"/>
              <a:t>La caratteristica fondamentale dell’oligopolio, ovvero ciò che lo definisce come forma di mercato a sé stante, è l’</a:t>
            </a:r>
            <a:r>
              <a:rPr lang="it-IT" altLang="en-US" sz="2400" dirty="0">
                <a:solidFill>
                  <a:srgbClr val="FF0000"/>
                </a:solidFill>
              </a:rPr>
              <a:t>interdipendenza</a:t>
            </a:r>
            <a:r>
              <a:rPr lang="it-IT" altLang="en-US" sz="2400" dirty="0"/>
              <a:t>.</a:t>
            </a:r>
          </a:p>
          <a:p>
            <a:pPr eaLnBrk="1" hangingPunct="1">
              <a:lnSpc>
                <a:spcPct val="80000"/>
              </a:lnSpc>
              <a:tabLst>
                <a:tab pos="333358" algn="l"/>
                <a:tab pos="742913" algn="l"/>
              </a:tabLst>
            </a:pPr>
            <a:r>
              <a:rPr lang="it-IT" altLang="en-US" sz="2400" dirty="0"/>
              <a:t>Con il termine </a:t>
            </a:r>
            <a:r>
              <a:rPr lang="it-IT" altLang="en-US" sz="2400" u="sng" dirty="0"/>
              <a:t>interdipendenza</a:t>
            </a:r>
            <a:r>
              <a:rPr lang="it-IT" altLang="en-US" sz="2400" dirty="0"/>
              <a:t> si intende il fatto che, data l’esistenza di poche imprese, le azioni di ciascuna hanno un effetto rilevante sull’esito del mercato per tutte le altre. Quindi ciascuna impresa deve tenere conto sia dell’effetto delle proprie azioni sulle rivali che delle azioni (ed eventuali reazioni) di queste ultime. </a:t>
            </a:r>
          </a:p>
          <a:p>
            <a:pPr eaLnBrk="1" hangingPunct="1">
              <a:lnSpc>
                <a:spcPct val="80000"/>
              </a:lnSpc>
              <a:tabLst>
                <a:tab pos="333358" algn="l"/>
                <a:tab pos="742913" algn="l"/>
              </a:tabLst>
            </a:pPr>
            <a:r>
              <a:rPr lang="it-IT" altLang="en-US" sz="2400" dirty="0"/>
              <a:t>In questo caso, quindi, la </a:t>
            </a:r>
            <a:r>
              <a:rPr lang="it-IT" altLang="en-US" sz="2400" dirty="0">
                <a:solidFill>
                  <a:srgbClr val="FF0000"/>
                </a:solidFill>
              </a:rPr>
              <a:t>concorrenza</a:t>
            </a:r>
            <a:r>
              <a:rPr lang="it-IT" altLang="en-US" sz="2400" dirty="0"/>
              <a:t> è davvero tale, ovvero cercare di battere le imprese rivali in un confronto di azioni e reazioni.</a:t>
            </a:r>
          </a:p>
          <a:p>
            <a:pPr eaLnBrk="1" hangingPunct="1">
              <a:lnSpc>
                <a:spcPct val="80000"/>
              </a:lnSpc>
              <a:tabLst>
                <a:tab pos="333358" algn="l"/>
                <a:tab pos="742913" algn="l"/>
              </a:tabLst>
            </a:pPr>
            <a:r>
              <a:rPr lang="it-IT" altLang="en-US" sz="2400" dirty="0"/>
              <a:t>La concorrenza in oligopolio è un problema di </a:t>
            </a:r>
            <a:r>
              <a:rPr lang="it-IT" altLang="en-US" sz="2400" u="sng" dirty="0"/>
              <a:t>strategia</a:t>
            </a:r>
            <a:r>
              <a:rPr lang="it-IT" altLang="en-US" sz="2400" dirty="0"/>
              <a:t>: per questo motivo lo strumento che dobbiamo utilizzare è la </a:t>
            </a:r>
            <a:r>
              <a:rPr lang="it-IT" altLang="en-US" sz="2400" dirty="0">
                <a:solidFill>
                  <a:srgbClr val="FF0000"/>
                </a:solidFill>
              </a:rPr>
              <a:t>teoria dei giochi</a:t>
            </a:r>
            <a:r>
              <a:rPr lang="it-IT" altLang="en-US" sz="2400" dirty="0"/>
              <a:t>, al posto del tradizionale apparato di curve di costo e di domanda.</a:t>
            </a:r>
          </a:p>
        </p:txBody>
      </p:sp>
    </p:spTree>
    <p:extLst>
      <p:ext uri="{BB962C8B-B14F-4D97-AF65-F5344CB8AC3E}">
        <p14:creationId xmlns:p14="http://schemas.microsoft.com/office/powerpoint/2010/main" val="270052554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4253">
                                            <p:txEl>
                                              <p:pRg st="4" end="4"/>
                                            </p:txEl>
                                          </p:spTgt>
                                        </p:tgtEl>
                                        <p:attrNameLst>
                                          <p:attrName>style.visibility</p:attrName>
                                        </p:attrNameLst>
                                      </p:cBhvr>
                                      <p:to>
                                        <p:strVal val="visible"/>
                                      </p:to>
                                    </p:set>
                                    <p:animEffect transition="in" filter="wipe(left)">
                                      <p:cBhvr>
                                        <p:cTn id="7" dur="500"/>
                                        <p:tgtEl>
                                          <p:spTgt spid="394253">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4253">
                                            <p:txEl>
                                              <p:pRg st="5" end="5"/>
                                            </p:txEl>
                                          </p:spTgt>
                                        </p:tgtEl>
                                        <p:attrNameLst>
                                          <p:attrName>style.visibility</p:attrName>
                                        </p:attrNameLst>
                                      </p:cBhvr>
                                      <p:to>
                                        <p:strVal val="visible"/>
                                      </p:to>
                                    </p:set>
                                    <p:animEffect transition="in" filter="wipe(left)">
                                      <p:cBhvr>
                                        <p:cTn id="12" dur="500"/>
                                        <p:tgtEl>
                                          <p:spTgt spid="39425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53"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0946"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0947"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0948"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0949"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0950" name="Rectangle 6"/>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0951" name="Rectangle 7"/>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0952" name="Rectangle 8"/>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0953" name="Rectangle 9"/>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0954" name="Rectangle 10"/>
          <p:cNvSpPr>
            <a:spLocks noGrp="1" noChangeArrowheads="1"/>
          </p:cNvSpPr>
          <p:nvPr>
            <p:ph type="title"/>
          </p:nvPr>
        </p:nvSpPr>
        <p:spPr>
          <a:xfrm>
            <a:off x="1905000" y="0"/>
            <a:ext cx="6705600" cy="6096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a:t>Il caso più semplice: il duopolio</a:t>
            </a:r>
          </a:p>
        </p:txBody>
      </p:sp>
      <p:sp>
        <p:nvSpPr>
          <p:cNvPr id="210955" name="Rectangle 11"/>
          <p:cNvSpPr>
            <a:spLocks noGrp="1" noChangeArrowheads="1"/>
          </p:cNvSpPr>
          <p:nvPr>
            <p:ph type="body" idx="1"/>
          </p:nvPr>
        </p:nvSpPr>
        <p:spPr>
          <a:xfrm>
            <a:off x="1524000" y="609600"/>
            <a:ext cx="7239000" cy="19050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t" anchorCtr="0" compatLnSpc="1">
            <a:prstTxWarp prst="textNoShape">
              <a:avLst/>
            </a:prstTxWarp>
          </a:bodyPr>
          <a:lstStyle/>
          <a:p>
            <a:pPr eaLnBrk="1" hangingPunct="1">
              <a:tabLst>
                <a:tab pos="333358" algn="l"/>
                <a:tab pos="742913" algn="l"/>
              </a:tabLst>
            </a:pPr>
            <a:r>
              <a:rPr lang="it-IT" altLang="en-US" sz="2400" dirty="0"/>
              <a:t>Un </a:t>
            </a:r>
            <a:r>
              <a:rPr lang="it-IT" altLang="en-US" sz="2400" dirty="0">
                <a:solidFill>
                  <a:srgbClr val="FF0000"/>
                </a:solidFill>
              </a:rPr>
              <a:t>duopolio</a:t>
            </a:r>
            <a:r>
              <a:rPr lang="it-IT" altLang="en-US" sz="2400" dirty="0"/>
              <a:t> è un oligopolio con solo due imprese.</a:t>
            </a:r>
          </a:p>
          <a:p>
            <a:pPr eaLnBrk="1" hangingPunct="1">
              <a:tabLst>
                <a:tab pos="333358" algn="l"/>
                <a:tab pos="742913" algn="l"/>
              </a:tabLst>
            </a:pPr>
            <a:r>
              <a:rPr lang="it-IT" altLang="en-US" sz="2400" dirty="0"/>
              <a:t>Esempio classico: il </a:t>
            </a:r>
            <a:r>
              <a:rPr lang="it-IT" altLang="en-US" sz="2400" dirty="0">
                <a:solidFill>
                  <a:srgbClr val="FF0000"/>
                </a:solidFill>
              </a:rPr>
              <a:t>duopolio di Cournot </a:t>
            </a:r>
            <a:r>
              <a:rPr lang="it-IT" altLang="en-US" sz="2400" dirty="0"/>
              <a:t>(1838)</a:t>
            </a:r>
            <a:endParaRPr lang="it-IT" altLang="en-US" sz="2400" dirty="0">
              <a:solidFill>
                <a:srgbClr val="FF0000"/>
              </a:solidFill>
            </a:endParaRPr>
          </a:p>
          <a:p>
            <a:pPr lvl="1" eaLnBrk="1" hangingPunct="1">
              <a:tabLst>
                <a:tab pos="333358" algn="l"/>
                <a:tab pos="742913" algn="l"/>
              </a:tabLst>
            </a:pPr>
            <a:r>
              <a:rPr lang="it-IT" altLang="en-US" sz="2400" dirty="0"/>
              <a:t>due imprese che producono acqua minerale, con costo di produzione nullo.</a:t>
            </a:r>
            <a:r>
              <a:rPr lang="it-IT" altLang="en-US" dirty="0"/>
              <a:t> </a:t>
            </a:r>
          </a:p>
        </p:txBody>
      </p:sp>
      <p:graphicFrame>
        <p:nvGraphicFramePr>
          <p:cNvPr id="210956" name="Object 12">
            <a:hlinkClick r:id="" action="ppaction://ole?verb=0"/>
          </p:cNvPr>
          <p:cNvGraphicFramePr>
            <a:graphicFrameLocks/>
          </p:cNvGraphicFramePr>
          <p:nvPr/>
        </p:nvGraphicFramePr>
        <p:xfrm>
          <a:off x="4300542" y="2420944"/>
          <a:ext cx="6367463" cy="4268787"/>
        </p:xfrm>
        <a:graphic>
          <a:graphicData uri="http://schemas.openxmlformats.org/presentationml/2006/ole">
            <mc:AlternateContent xmlns:mc="http://schemas.openxmlformats.org/markup-compatibility/2006">
              <mc:Choice xmlns:v="urn:schemas-microsoft-com:vml" Requires="v">
                <p:oleObj spid="_x0000_s1098" name="Documento" r:id="rId4" imgW="6373368" imgH="4267200" progId="Word.Document.8">
                  <p:embed/>
                </p:oleObj>
              </mc:Choice>
              <mc:Fallback>
                <p:oleObj name="Documento" r:id="rId4" imgW="6373368" imgH="4267200" progId="Word.Documen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00542" y="2420944"/>
                        <a:ext cx="6367463" cy="426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0957" name="Text Box 13"/>
          <p:cNvSpPr txBox="1">
            <a:spLocks noChangeArrowheads="1"/>
          </p:cNvSpPr>
          <p:nvPr/>
        </p:nvSpPr>
        <p:spPr bwMode="auto">
          <a:xfrm>
            <a:off x="1828800" y="3886207"/>
            <a:ext cx="3124200" cy="830997"/>
          </a:xfrm>
          <a:prstGeom prst="rect">
            <a:avLst/>
          </a:prstGeom>
          <a:solidFill>
            <a:srgbClr val="CCFFCC">
              <a:alpha val="50195"/>
            </a:srgb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spcBef>
                <a:spcPct val="0"/>
              </a:spcBef>
              <a:spcAft>
                <a:spcPct val="0"/>
              </a:spcAft>
              <a:buFontTx/>
              <a:buNone/>
            </a:pPr>
            <a:r>
              <a:rPr lang="it-IT" altLang="en-US" sz="2400" b="1">
                <a:solidFill>
                  <a:srgbClr val="000000"/>
                </a:solidFill>
              </a:rPr>
              <a:t>Scheda di domanda </a:t>
            </a:r>
          </a:p>
          <a:p>
            <a:pPr algn="ctr" eaLnBrk="0" fontAlgn="base" hangingPunct="0">
              <a:spcBef>
                <a:spcPct val="0"/>
              </a:spcBef>
              <a:spcAft>
                <a:spcPct val="0"/>
              </a:spcAft>
              <a:buFontTx/>
              <a:buNone/>
            </a:pPr>
            <a:r>
              <a:rPr lang="it-IT" altLang="en-US" sz="2400" b="1">
                <a:solidFill>
                  <a:srgbClr val="000000"/>
                </a:solidFill>
              </a:rPr>
              <a:t>dell’acqua minerale</a:t>
            </a:r>
            <a:endParaRPr lang="it-IT" altLang="en-US" sz="2400">
              <a:solidFill>
                <a:srgbClr val="000000"/>
              </a:solidFill>
            </a:endParaRPr>
          </a:p>
        </p:txBody>
      </p:sp>
      <p:pic>
        <p:nvPicPr>
          <p:cNvPr id="210958" name="Picture 14" descr="Portrait of Augustin.Courno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1609" y="152400"/>
            <a:ext cx="1571625"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555768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095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09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57" grpId="0" animBg="1"/>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2994"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2995"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2996"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2997"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2998" name="Rectangle 6"/>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2999" name="Rectangle 7"/>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3000" name="Rectangle 8"/>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3001" name="Rectangle 9"/>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3002" name="Rectangle 10"/>
          <p:cNvSpPr>
            <a:spLocks noGrp="1" noChangeArrowheads="1"/>
          </p:cNvSpPr>
          <p:nvPr>
            <p:ph type="title"/>
          </p:nvPr>
        </p:nvSpPr>
        <p:spPr>
          <a:xfrm>
            <a:off x="2133600" y="0"/>
            <a:ext cx="8229600" cy="6858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a:t>Possibili soluzioni</a:t>
            </a:r>
          </a:p>
        </p:txBody>
      </p:sp>
      <p:sp>
        <p:nvSpPr>
          <p:cNvPr id="398347" name="Rectangle 11"/>
          <p:cNvSpPr>
            <a:spLocks noGrp="1" noChangeArrowheads="1"/>
          </p:cNvSpPr>
          <p:nvPr>
            <p:ph type="body" idx="1"/>
          </p:nvPr>
        </p:nvSpPr>
        <p:spPr>
          <a:xfrm>
            <a:off x="254525" y="685800"/>
            <a:ext cx="11811784" cy="59436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t" anchorCtr="0" compatLnSpc="1">
            <a:prstTxWarp prst="textNoShape">
              <a:avLst/>
            </a:prstTxWarp>
          </a:bodyPr>
          <a:lstStyle/>
          <a:p>
            <a:pPr eaLnBrk="1" hangingPunct="1">
              <a:lnSpc>
                <a:spcPct val="90000"/>
              </a:lnSpc>
              <a:spcBef>
                <a:spcPct val="11000"/>
              </a:spcBef>
              <a:tabLst>
                <a:tab pos="333358" algn="l"/>
                <a:tab pos="742913" algn="l"/>
              </a:tabLst>
            </a:pPr>
            <a:r>
              <a:rPr lang="it-IT" altLang="en-US" sz="2800" dirty="0"/>
              <a:t>La coppia (quantità, prezzo) di equilibrio in caso di </a:t>
            </a:r>
            <a:r>
              <a:rPr lang="it-IT" altLang="en-US" sz="2800" u="sng" dirty="0"/>
              <a:t>mercato PC</a:t>
            </a:r>
            <a:r>
              <a:rPr lang="it-IT" altLang="en-US" sz="2800" dirty="0"/>
              <a:t> è:</a:t>
            </a:r>
          </a:p>
          <a:p>
            <a:pPr algn="ctr" eaLnBrk="1" hangingPunct="1">
              <a:lnSpc>
                <a:spcPct val="90000"/>
              </a:lnSpc>
              <a:spcBef>
                <a:spcPct val="11000"/>
              </a:spcBef>
              <a:buNone/>
              <a:tabLst>
                <a:tab pos="333358" algn="l"/>
                <a:tab pos="742913" algn="l"/>
              </a:tabLst>
            </a:pPr>
            <a:r>
              <a:rPr lang="it-IT" altLang="en-US" sz="2800" b="1" dirty="0">
                <a:solidFill>
                  <a:srgbClr val="006600"/>
                </a:solidFill>
                <a:latin typeface="Arial" panose="020B0604020202020204" pitchFamily="34" charset="0"/>
              </a:rPr>
              <a:t>P = CM = €0 ; Q = 120 litri</a:t>
            </a:r>
            <a:endParaRPr lang="it-IT" altLang="en-US" sz="2800" b="1" dirty="0">
              <a:solidFill>
                <a:srgbClr val="006600"/>
              </a:solidFill>
            </a:endParaRPr>
          </a:p>
          <a:p>
            <a:pPr eaLnBrk="1" hangingPunct="1">
              <a:lnSpc>
                <a:spcPct val="90000"/>
              </a:lnSpc>
              <a:spcBef>
                <a:spcPct val="11000"/>
              </a:spcBef>
              <a:tabLst>
                <a:tab pos="333358" algn="l"/>
                <a:tab pos="742913" algn="l"/>
              </a:tabLst>
            </a:pPr>
            <a:r>
              <a:rPr lang="it-IT" altLang="en-US" sz="2800" dirty="0"/>
              <a:t>La coppia (quantità, prezzo) di equilibrio in caso di </a:t>
            </a:r>
            <a:r>
              <a:rPr lang="it-IT" altLang="en-US" sz="2800" u="sng" dirty="0"/>
              <a:t>monopolio</a:t>
            </a:r>
            <a:r>
              <a:rPr lang="it-IT" altLang="en-US" sz="2800" dirty="0"/>
              <a:t> è quella che dà il profitto massimo:</a:t>
            </a:r>
          </a:p>
          <a:p>
            <a:pPr algn="ctr" eaLnBrk="1" hangingPunct="1">
              <a:lnSpc>
                <a:spcPct val="90000"/>
              </a:lnSpc>
              <a:spcBef>
                <a:spcPct val="11000"/>
              </a:spcBef>
              <a:buNone/>
              <a:tabLst>
                <a:tab pos="333358" algn="l"/>
                <a:tab pos="742913" algn="l"/>
              </a:tabLst>
            </a:pPr>
            <a:r>
              <a:rPr lang="it-IT" altLang="en-US" sz="2800" b="1" dirty="0">
                <a:solidFill>
                  <a:schemeClr val="accent2"/>
                </a:solidFill>
                <a:latin typeface="Arial" panose="020B0604020202020204" pitchFamily="34" charset="0"/>
              </a:rPr>
              <a:t>P = €60 ; Q = 60 litri</a:t>
            </a:r>
          </a:p>
          <a:p>
            <a:pPr eaLnBrk="1" hangingPunct="1">
              <a:lnSpc>
                <a:spcPct val="90000"/>
              </a:lnSpc>
              <a:tabLst>
                <a:tab pos="333358" algn="l"/>
                <a:tab pos="742913" algn="l"/>
              </a:tabLst>
            </a:pPr>
            <a:r>
              <a:rPr lang="it-IT" altLang="en-US" sz="2800" dirty="0"/>
              <a:t>Quindi: la produzione socialmente efficiente di acqua è 120 litri, mentre un monopolista ne produrrebbe solo 60 litri. </a:t>
            </a:r>
          </a:p>
          <a:p>
            <a:pPr eaLnBrk="1" hangingPunct="1">
              <a:lnSpc>
                <a:spcPct val="90000"/>
              </a:lnSpc>
              <a:tabLst>
                <a:tab pos="333358" algn="l"/>
                <a:tab pos="742913" algn="l"/>
              </a:tabLst>
            </a:pPr>
            <a:r>
              <a:rPr lang="it-IT" altLang="en-US" sz="2800" dirty="0"/>
              <a:t>Quanto produrranno i duopolisti?</a:t>
            </a:r>
          </a:p>
          <a:p>
            <a:pPr eaLnBrk="1" hangingPunct="1">
              <a:lnSpc>
                <a:spcPct val="90000"/>
              </a:lnSpc>
              <a:tabLst>
                <a:tab pos="333358" algn="l"/>
                <a:tab pos="742913" algn="l"/>
              </a:tabLst>
            </a:pPr>
            <a:r>
              <a:rPr lang="it-IT" altLang="en-US" sz="2800" dirty="0">
                <a:solidFill>
                  <a:schemeClr val="tx2"/>
                </a:solidFill>
              </a:rPr>
              <a:t>In caso di </a:t>
            </a:r>
            <a:r>
              <a:rPr lang="it-IT" altLang="en-US" sz="2800" u="sng" dirty="0">
                <a:solidFill>
                  <a:schemeClr val="tx2"/>
                </a:solidFill>
              </a:rPr>
              <a:t>concorrenza sul prezzo</a:t>
            </a:r>
            <a:r>
              <a:rPr lang="it-IT" altLang="en-US" sz="2800" dirty="0">
                <a:solidFill>
                  <a:schemeClr val="tx2"/>
                </a:solidFill>
              </a:rPr>
              <a:t>, ciascun duopolista potrebbe abbassare il prezzo per “battere” il rivale, ma questo spingerebbe il prezzo fino al CM (cioè zero nell’ esempio!). Questa non è una strategia molto razionale…</a:t>
            </a:r>
          </a:p>
        </p:txBody>
      </p:sp>
    </p:spTree>
    <p:extLst>
      <p:ext uri="{BB962C8B-B14F-4D97-AF65-F5344CB8AC3E}">
        <p14:creationId xmlns:p14="http://schemas.microsoft.com/office/powerpoint/2010/main" val="402676470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8347">
                                            <p:txEl>
                                              <p:pRg st="2" end="2"/>
                                            </p:txEl>
                                          </p:spTgt>
                                        </p:tgtEl>
                                        <p:attrNameLst>
                                          <p:attrName>style.visibility</p:attrName>
                                        </p:attrNameLst>
                                      </p:cBhvr>
                                      <p:to>
                                        <p:strVal val="visible"/>
                                      </p:to>
                                    </p:set>
                                    <p:animEffect transition="in" filter="wipe(left)">
                                      <p:cBhvr>
                                        <p:cTn id="7" dur="500"/>
                                        <p:tgtEl>
                                          <p:spTgt spid="398347">
                                            <p:txEl>
                                              <p:pRg st="2" end="2"/>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98347">
                                            <p:txEl>
                                              <p:pRg st="3" end="3"/>
                                            </p:txEl>
                                          </p:spTgt>
                                        </p:tgtEl>
                                        <p:attrNameLst>
                                          <p:attrName>style.visibility</p:attrName>
                                        </p:attrNameLst>
                                      </p:cBhvr>
                                      <p:to>
                                        <p:strVal val="visible"/>
                                      </p:to>
                                    </p:set>
                                    <p:animEffect transition="in" filter="wipe(left)">
                                      <p:cBhvr>
                                        <p:cTn id="10" dur="500"/>
                                        <p:tgtEl>
                                          <p:spTgt spid="398347">
                                            <p:txEl>
                                              <p:pRg st="3" end="3"/>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98347">
                                            <p:txEl>
                                              <p:pRg st="4" end="4"/>
                                            </p:txEl>
                                          </p:spTgt>
                                        </p:tgtEl>
                                        <p:attrNameLst>
                                          <p:attrName>style.visibility</p:attrName>
                                        </p:attrNameLst>
                                      </p:cBhvr>
                                      <p:to>
                                        <p:strVal val="visible"/>
                                      </p:to>
                                    </p:set>
                                    <p:animEffect transition="in" filter="wipe(left)">
                                      <p:cBhvr>
                                        <p:cTn id="15" dur="500"/>
                                        <p:tgtEl>
                                          <p:spTgt spid="398347">
                                            <p:txEl>
                                              <p:pRg st="4" end="4"/>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98347">
                                            <p:txEl>
                                              <p:pRg st="5" end="5"/>
                                            </p:txEl>
                                          </p:spTgt>
                                        </p:tgtEl>
                                        <p:attrNameLst>
                                          <p:attrName>style.visibility</p:attrName>
                                        </p:attrNameLst>
                                      </p:cBhvr>
                                      <p:to>
                                        <p:strVal val="visible"/>
                                      </p:to>
                                    </p:set>
                                    <p:animEffect transition="in" filter="wipe(left)">
                                      <p:cBhvr>
                                        <p:cTn id="18" dur="500"/>
                                        <p:tgtEl>
                                          <p:spTgt spid="398347">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83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8347"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42"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5043"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5044"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5045"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5046" name="Rectangle 6"/>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5047" name="Rectangle 7"/>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5048" name="Rectangle 8"/>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5049" name="Rectangle 9"/>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5050" name="Rectangle 10"/>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5051" name="Rectangle 11"/>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5052" name="Rectangle 12"/>
          <p:cNvSpPr>
            <a:spLocks noGrp="1" noChangeArrowheads="1"/>
          </p:cNvSpPr>
          <p:nvPr>
            <p:ph type="title"/>
          </p:nvPr>
        </p:nvSpPr>
        <p:spPr>
          <a:xfrm>
            <a:off x="2341661" y="124970"/>
            <a:ext cx="7772400" cy="620713"/>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dirty="0"/>
              <a:t>Una possibilità strategica: la collusione</a:t>
            </a:r>
          </a:p>
        </p:txBody>
      </p:sp>
      <p:sp>
        <p:nvSpPr>
          <p:cNvPr id="400397" name="Rectangle 13"/>
          <p:cNvSpPr>
            <a:spLocks noGrp="1" noChangeArrowheads="1"/>
          </p:cNvSpPr>
          <p:nvPr>
            <p:ph type="body" idx="1"/>
          </p:nvPr>
        </p:nvSpPr>
        <p:spPr>
          <a:xfrm>
            <a:off x="0" y="892525"/>
            <a:ext cx="12192000" cy="5355875"/>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t" anchorCtr="0" compatLnSpc="1">
            <a:prstTxWarp prst="textNoShape">
              <a:avLst/>
            </a:prstTxWarp>
          </a:bodyPr>
          <a:lstStyle/>
          <a:p>
            <a:pPr eaLnBrk="1" hangingPunct="1">
              <a:lnSpc>
                <a:spcPct val="80000"/>
              </a:lnSpc>
              <a:tabLst>
                <a:tab pos="333358" algn="l"/>
                <a:tab pos="742913" algn="l"/>
                <a:tab pos="1079446" algn="l"/>
              </a:tabLst>
            </a:pPr>
            <a:r>
              <a:rPr lang="it-IT" altLang="en-US" sz="2400" dirty="0"/>
              <a:t>L’oligopolio determina una </a:t>
            </a:r>
            <a:r>
              <a:rPr lang="it-IT" altLang="en-US" sz="2400" u="sng" dirty="0"/>
              <a:t>situazione strategica</a:t>
            </a:r>
            <a:r>
              <a:rPr lang="it-IT" altLang="en-US" sz="2400" dirty="0"/>
              <a:t>, in cui le decisioni delle imprese devono tener conto dell’</a:t>
            </a:r>
            <a:r>
              <a:rPr lang="it-IT" altLang="en-US" sz="2400" u="sng" dirty="0"/>
              <a:t>interdipendenza</a:t>
            </a:r>
            <a:r>
              <a:rPr lang="it-IT" altLang="en-US" sz="2400" dirty="0"/>
              <a:t> con le scelte delle imprese rivali.</a:t>
            </a:r>
          </a:p>
          <a:p>
            <a:pPr eaLnBrk="1" hangingPunct="1">
              <a:lnSpc>
                <a:spcPct val="80000"/>
              </a:lnSpc>
              <a:tabLst>
                <a:tab pos="333358" algn="l"/>
                <a:tab pos="742913" algn="l"/>
                <a:tab pos="1079446" algn="l"/>
              </a:tabLst>
            </a:pPr>
            <a:r>
              <a:rPr lang="it-IT" altLang="en-US" sz="2400" i="1" dirty="0"/>
              <a:t>Una</a:t>
            </a:r>
            <a:r>
              <a:rPr lang="it-IT" altLang="en-US" sz="2400" dirty="0"/>
              <a:t> delle possibilità strategiche per ciascuna impresa è di </a:t>
            </a:r>
            <a:r>
              <a:rPr lang="it-IT" altLang="en-US" sz="2400" u="sng" dirty="0"/>
              <a:t>cooperare</a:t>
            </a:r>
            <a:r>
              <a:rPr lang="it-IT" altLang="en-US" sz="2400" dirty="0"/>
              <a:t> (= mettersi d’accordo, colludere) con le rivali e agire tutte assieme in modo coordinato </a:t>
            </a:r>
            <a:r>
              <a:rPr lang="it-IT" altLang="en-US" sz="2400" u="sng" dirty="0"/>
              <a:t>come se fossero un unico monopolista</a:t>
            </a:r>
            <a:r>
              <a:rPr lang="it-IT" altLang="en-US" sz="2400" dirty="0"/>
              <a:t>, cioè formando un c.d. </a:t>
            </a:r>
            <a:r>
              <a:rPr lang="it-IT" altLang="en-US" sz="2400" dirty="0">
                <a:solidFill>
                  <a:srgbClr val="FF0000"/>
                </a:solidFill>
              </a:rPr>
              <a:t>monopolio congiunto</a:t>
            </a:r>
            <a:r>
              <a:rPr lang="it-IT" altLang="en-US" sz="2400" dirty="0"/>
              <a:t> (</a:t>
            </a:r>
            <a:r>
              <a:rPr lang="it-IT" altLang="en-US" sz="2400" i="1" dirty="0"/>
              <a:t>joint </a:t>
            </a:r>
            <a:r>
              <a:rPr lang="it-IT" altLang="en-US" sz="2400" i="1" dirty="0" err="1"/>
              <a:t>monopoly</a:t>
            </a:r>
            <a:r>
              <a:rPr lang="it-IT" altLang="en-US" sz="2400" dirty="0"/>
              <a:t>).</a:t>
            </a:r>
          </a:p>
          <a:p>
            <a:pPr lvl="1" eaLnBrk="1" hangingPunct="1">
              <a:lnSpc>
                <a:spcPct val="80000"/>
              </a:lnSpc>
              <a:tabLst>
                <a:tab pos="333358" algn="l"/>
                <a:tab pos="742913" algn="l"/>
                <a:tab pos="1079446" algn="l"/>
              </a:tabLst>
            </a:pPr>
            <a:r>
              <a:rPr lang="it-IT" altLang="en-US" sz="2400" dirty="0">
                <a:solidFill>
                  <a:srgbClr val="FF0000"/>
                </a:solidFill>
              </a:rPr>
              <a:t>Collusione</a:t>
            </a:r>
            <a:r>
              <a:rPr lang="it-IT" altLang="en-US" sz="2400" dirty="0"/>
              <a:t>: accordo tra imprese che operano su uno stesso mercato, volto a determinare la quantità da produrre ed il prezzo.</a:t>
            </a:r>
          </a:p>
          <a:p>
            <a:pPr lvl="1" eaLnBrk="1" hangingPunct="1">
              <a:lnSpc>
                <a:spcPct val="80000"/>
              </a:lnSpc>
              <a:tabLst>
                <a:tab pos="333358" algn="l"/>
                <a:tab pos="742913" algn="l"/>
                <a:tab pos="1079446" algn="l"/>
              </a:tabLst>
            </a:pPr>
            <a:r>
              <a:rPr lang="it-IT" altLang="en-US" sz="2400" dirty="0">
                <a:solidFill>
                  <a:srgbClr val="FF0000"/>
                </a:solidFill>
              </a:rPr>
              <a:t>Cartello</a:t>
            </a:r>
            <a:r>
              <a:rPr lang="it-IT" altLang="en-US" sz="2400" dirty="0"/>
              <a:t>: gruppo di imprese che agiscono in modo collusivo.</a:t>
            </a:r>
          </a:p>
          <a:p>
            <a:pPr eaLnBrk="1" hangingPunct="1">
              <a:lnSpc>
                <a:spcPct val="80000"/>
              </a:lnSpc>
              <a:tabLst>
                <a:tab pos="333358" algn="l"/>
                <a:tab pos="742913" algn="l"/>
                <a:tab pos="1079446" algn="l"/>
              </a:tabLst>
            </a:pPr>
            <a:r>
              <a:rPr lang="it-IT" altLang="en-US" sz="2400" dirty="0" err="1"/>
              <a:t>N.b.</a:t>
            </a:r>
            <a:r>
              <a:rPr lang="it-IT" altLang="en-US" sz="2400" dirty="0"/>
              <a:t>: colludere è solo UNA delle possibili strategie in oligopolio.</a:t>
            </a:r>
          </a:p>
          <a:p>
            <a:pPr eaLnBrk="1" hangingPunct="1">
              <a:lnSpc>
                <a:spcPct val="80000"/>
              </a:lnSpc>
              <a:tabLst>
                <a:tab pos="333358" algn="l"/>
                <a:tab pos="742913" algn="l"/>
                <a:tab pos="1079446" algn="l"/>
              </a:tabLst>
            </a:pPr>
            <a:r>
              <a:rPr lang="it-IT" altLang="en-US" sz="2400" dirty="0"/>
              <a:t>P.e. i duopolisti di Cournot possono mettersi d’accordo e stabilire di produrre </a:t>
            </a:r>
            <a:r>
              <a:rPr lang="it-IT" altLang="en-US" sz="2400" u="sng" dirty="0"/>
              <a:t>congiuntamente</a:t>
            </a:r>
            <a:r>
              <a:rPr lang="it-IT" altLang="en-US" sz="2400" dirty="0"/>
              <a:t> la quantità del monopolista in maniera da ottenere il massimo profitto possibile. Dovranno anche stabilire </a:t>
            </a:r>
            <a:r>
              <a:rPr lang="it-IT" altLang="en-US" sz="2400" u="sng" dirty="0"/>
              <a:t>come ripartire</a:t>
            </a:r>
            <a:r>
              <a:rPr lang="it-IT" altLang="en-US" sz="2400" dirty="0"/>
              <a:t> tra loro la produzione (p.e. metà ciascuno).</a:t>
            </a:r>
          </a:p>
          <a:p>
            <a:pPr eaLnBrk="1" hangingPunct="1">
              <a:lnSpc>
                <a:spcPct val="80000"/>
              </a:lnSpc>
              <a:tabLst>
                <a:tab pos="333358" algn="l"/>
                <a:tab pos="742913" algn="l"/>
                <a:tab pos="1079446" algn="l"/>
              </a:tabLst>
            </a:pPr>
            <a:r>
              <a:rPr lang="it-IT" altLang="en-US" sz="2400" dirty="0"/>
              <a:t>Il comportamento collusivo merita particolare attenzione perché è quello più profittevole per le imprese: </a:t>
            </a:r>
            <a:r>
              <a:rPr lang="it-IT" altLang="en-US" sz="2400" u="sng" dirty="0"/>
              <a:t>cooperare conviene</a:t>
            </a:r>
            <a:r>
              <a:rPr lang="it-IT" altLang="en-US" sz="2400" dirty="0"/>
              <a:t>. Il problema è che, una volta concluso l’accordo, ciascuna impresa ha un incentivo a </a:t>
            </a:r>
            <a:r>
              <a:rPr lang="it-IT" altLang="en-US" sz="2400" u="sng" dirty="0"/>
              <a:t>deviare unilateralmente dall’accordo</a:t>
            </a:r>
            <a:r>
              <a:rPr lang="it-IT" altLang="en-US" sz="2400" dirty="0"/>
              <a:t>. Perché?</a:t>
            </a:r>
          </a:p>
        </p:txBody>
      </p:sp>
    </p:spTree>
    <p:extLst>
      <p:ext uri="{BB962C8B-B14F-4D97-AF65-F5344CB8AC3E}">
        <p14:creationId xmlns:p14="http://schemas.microsoft.com/office/powerpoint/2010/main" val="306152649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0397">
                                            <p:txEl>
                                              <p:pRg st="5" end="5"/>
                                            </p:txEl>
                                          </p:spTgt>
                                        </p:tgtEl>
                                        <p:attrNameLst>
                                          <p:attrName>style.visibility</p:attrName>
                                        </p:attrNameLst>
                                      </p:cBhvr>
                                      <p:to>
                                        <p:strVal val="visible"/>
                                      </p:to>
                                    </p:set>
                                    <p:animEffect transition="in" filter="wipe(left)">
                                      <p:cBhvr>
                                        <p:cTn id="7" dur="500"/>
                                        <p:tgtEl>
                                          <p:spTgt spid="400397">
                                            <p:txEl>
                                              <p:pRg st="5" end="5"/>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00397">
                                            <p:txEl>
                                              <p:pRg st="6" end="6"/>
                                            </p:txEl>
                                          </p:spTgt>
                                        </p:tgtEl>
                                        <p:attrNameLst>
                                          <p:attrName>style.visibility</p:attrName>
                                        </p:attrNameLst>
                                      </p:cBhvr>
                                      <p:to>
                                        <p:strVal val="visible"/>
                                      </p:to>
                                    </p:set>
                                    <p:animEffect transition="in" filter="wipe(left)">
                                      <p:cBhvr>
                                        <p:cTn id="10" dur="500"/>
                                        <p:tgtEl>
                                          <p:spTgt spid="40039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0397" grpId="0" build="p"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7090"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7091"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7092"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7093"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7094" name="Rectangle 6"/>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7095" name="Rectangle 7"/>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7096" name="Rectangle 8"/>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7097" name="Rectangle 9"/>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7098" name="Rectangle 10"/>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7099" name="Rectangle 11"/>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17100" name="Rectangle 12"/>
          <p:cNvSpPr>
            <a:spLocks noGrp="1" noChangeArrowheads="1"/>
          </p:cNvSpPr>
          <p:nvPr>
            <p:ph type="title"/>
          </p:nvPr>
        </p:nvSpPr>
        <p:spPr>
          <a:xfrm>
            <a:off x="2057400" y="152400"/>
            <a:ext cx="7772400" cy="6096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a:t>La teoria dei giochi</a:t>
            </a:r>
          </a:p>
        </p:txBody>
      </p:sp>
      <p:sp>
        <p:nvSpPr>
          <p:cNvPr id="402445" name="Rectangle 13"/>
          <p:cNvSpPr>
            <a:spLocks noGrp="1" noChangeArrowheads="1"/>
          </p:cNvSpPr>
          <p:nvPr>
            <p:ph type="body" idx="1"/>
          </p:nvPr>
        </p:nvSpPr>
        <p:spPr>
          <a:xfrm>
            <a:off x="150830" y="838202"/>
            <a:ext cx="11906053" cy="5128967"/>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t" anchorCtr="0" compatLnSpc="1">
            <a:prstTxWarp prst="textNoShape">
              <a:avLst/>
            </a:prstTxWarp>
          </a:bodyPr>
          <a:lstStyle/>
          <a:p>
            <a:pPr eaLnBrk="1" hangingPunct="1">
              <a:lnSpc>
                <a:spcPct val="90000"/>
              </a:lnSpc>
              <a:tabLst>
                <a:tab pos="333358" algn="l"/>
                <a:tab pos="742913" algn="l"/>
              </a:tabLst>
            </a:pPr>
            <a:r>
              <a:rPr lang="it-IT" altLang="en-US" sz="2800" dirty="0"/>
              <a:t>E’ la teoria matematica che studia il comportamento razionale in condizioni di </a:t>
            </a:r>
            <a:r>
              <a:rPr lang="it-IT" altLang="en-US" sz="2800" dirty="0">
                <a:solidFill>
                  <a:srgbClr val="FF0000"/>
                </a:solidFill>
              </a:rPr>
              <a:t>interdipendenza strategica</a:t>
            </a:r>
            <a:r>
              <a:rPr lang="it-IT" altLang="en-US" sz="2800" dirty="0"/>
              <a:t>,</a:t>
            </a:r>
            <a:r>
              <a:rPr lang="it-IT" altLang="en-US" sz="2800" dirty="0">
                <a:solidFill>
                  <a:srgbClr val="FF0000"/>
                </a:solidFill>
              </a:rPr>
              <a:t> </a:t>
            </a:r>
            <a:r>
              <a:rPr lang="it-IT" altLang="en-US" sz="2800" dirty="0"/>
              <a:t>cioè quando la scelta di quale azione intraprendere deve tenere conto delle scelte e delle reazioni degli altri agenti.</a:t>
            </a:r>
          </a:p>
          <a:p>
            <a:pPr eaLnBrk="1" hangingPunct="1">
              <a:lnSpc>
                <a:spcPct val="90000"/>
              </a:lnSpc>
              <a:tabLst>
                <a:tab pos="333358" algn="l"/>
                <a:tab pos="742913" algn="l"/>
              </a:tabLst>
            </a:pPr>
            <a:r>
              <a:rPr lang="it-IT" altLang="en-US" sz="2800" dirty="0"/>
              <a:t>E’ l’unico caso di una teoria matematica specificamente ideata per le scienze sociali. I fondatori sono von Neumann &amp; </a:t>
            </a:r>
            <a:r>
              <a:rPr lang="it-IT" altLang="en-US" sz="2800" dirty="0" err="1"/>
              <a:t>Morgenstern</a:t>
            </a:r>
            <a:r>
              <a:rPr lang="it-IT" altLang="en-US" sz="2800" dirty="0"/>
              <a:t> (1944) e Nash (1950).</a:t>
            </a:r>
          </a:p>
          <a:p>
            <a:pPr eaLnBrk="1" hangingPunct="1">
              <a:lnSpc>
                <a:spcPct val="90000"/>
              </a:lnSpc>
              <a:tabLst>
                <a:tab pos="333358" algn="l"/>
                <a:tab pos="742913" algn="l"/>
              </a:tabLst>
            </a:pPr>
            <a:r>
              <a:rPr lang="it-IT" altLang="en-US" sz="2800" dirty="0"/>
              <a:t>Il </a:t>
            </a:r>
            <a:r>
              <a:rPr lang="it-IT" altLang="en-US" sz="2800" u="sng" dirty="0"/>
              <a:t>campo di applicazione</a:t>
            </a:r>
            <a:r>
              <a:rPr lang="it-IT" altLang="en-US" sz="2800" dirty="0"/>
              <a:t> della teoria dei giochi è vastissimo: dall’economia alle strategie militari, dalla politica alla gestione di qualsiasi organizzazione.</a:t>
            </a:r>
          </a:p>
          <a:p>
            <a:pPr eaLnBrk="1" hangingPunct="1">
              <a:lnSpc>
                <a:spcPct val="90000"/>
              </a:lnSpc>
              <a:tabLst>
                <a:tab pos="333358" algn="l"/>
                <a:tab pos="742913" algn="l"/>
              </a:tabLst>
            </a:pPr>
            <a:r>
              <a:rPr lang="it-IT" altLang="en-US" sz="2800" dirty="0"/>
              <a:t>Obiettivo della teoria è analizzare situazioni strategiche particolarmente significative al fine di...</a:t>
            </a:r>
          </a:p>
          <a:p>
            <a:pPr lvl="1" eaLnBrk="1" hangingPunct="1">
              <a:lnSpc>
                <a:spcPct val="90000"/>
              </a:lnSpc>
              <a:tabLst>
                <a:tab pos="333358" algn="l"/>
                <a:tab pos="742913" algn="l"/>
              </a:tabLst>
            </a:pPr>
            <a:r>
              <a:rPr lang="it-IT" altLang="en-US" dirty="0"/>
              <a:t> …stabilire come i giocatori </a:t>
            </a:r>
            <a:r>
              <a:rPr lang="it-IT" altLang="en-US" u="sng" dirty="0"/>
              <a:t>dovrebbero</a:t>
            </a:r>
            <a:r>
              <a:rPr lang="it-IT" altLang="en-US" dirty="0"/>
              <a:t> comportarsi;</a:t>
            </a:r>
          </a:p>
          <a:p>
            <a:pPr lvl="1" eaLnBrk="1" hangingPunct="1">
              <a:lnSpc>
                <a:spcPct val="90000"/>
              </a:lnSpc>
              <a:tabLst>
                <a:tab pos="333358" algn="l"/>
                <a:tab pos="742913" algn="l"/>
              </a:tabLst>
            </a:pPr>
            <a:r>
              <a:rPr lang="it-IT" altLang="en-US" dirty="0"/>
              <a:t> …capire come i giocatori si comportano </a:t>
            </a:r>
            <a:r>
              <a:rPr lang="it-IT" altLang="en-US" u="sng" dirty="0"/>
              <a:t>effettivamente</a:t>
            </a:r>
            <a:r>
              <a:rPr lang="it-IT" altLang="en-US" dirty="0"/>
              <a:t>.</a:t>
            </a:r>
            <a:endParaRPr lang="it-IT" altLang="en-US" u="sng" dirty="0"/>
          </a:p>
        </p:txBody>
      </p:sp>
    </p:spTree>
    <p:extLst>
      <p:ext uri="{BB962C8B-B14F-4D97-AF65-F5344CB8AC3E}">
        <p14:creationId xmlns:p14="http://schemas.microsoft.com/office/powerpoint/2010/main" val="387754991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2445">
                                            <p:txEl>
                                              <p:pRg st="2" end="2"/>
                                            </p:txEl>
                                          </p:spTgt>
                                        </p:tgtEl>
                                        <p:attrNameLst>
                                          <p:attrName>style.visibility</p:attrName>
                                        </p:attrNameLst>
                                      </p:cBhvr>
                                      <p:to>
                                        <p:strVal val="visible"/>
                                      </p:to>
                                    </p:set>
                                    <p:animEffect transition="in" filter="wipe(left)">
                                      <p:cBhvr>
                                        <p:cTn id="7" dur="500"/>
                                        <p:tgtEl>
                                          <p:spTgt spid="402445">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2445">
                                            <p:txEl>
                                              <p:pRg st="3" end="3"/>
                                            </p:txEl>
                                          </p:spTgt>
                                        </p:tgtEl>
                                        <p:attrNameLst>
                                          <p:attrName>style.visibility</p:attrName>
                                        </p:attrNameLst>
                                      </p:cBhvr>
                                      <p:to>
                                        <p:strVal val="visible"/>
                                      </p:to>
                                    </p:set>
                                    <p:animEffect transition="in" filter="wipe(left)">
                                      <p:cBhvr>
                                        <p:cTn id="12" dur="500"/>
                                        <p:tgtEl>
                                          <p:spTgt spid="402445">
                                            <p:txEl>
                                              <p:pRg st="3" end="3"/>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402445">
                                            <p:txEl>
                                              <p:pRg st="4" end="4"/>
                                            </p:txEl>
                                          </p:spTgt>
                                        </p:tgtEl>
                                        <p:attrNameLst>
                                          <p:attrName>style.visibility</p:attrName>
                                        </p:attrNameLst>
                                      </p:cBhvr>
                                      <p:to>
                                        <p:strVal val="visible"/>
                                      </p:to>
                                    </p:set>
                                    <p:animEffect transition="in" filter="wipe(left)">
                                      <p:cBhvr>
                                        <p:cTn id="15" dur="500"/>
                                        <p:tgtEl>
                                          <p:spTgt spid="402445">
                                            <p:txEl>
                                              <p:pRg st="4" end="4"/>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402445">
                                            <p:txEl>
                                              <p:pRg st="5" end="5"/>
                                            </p:txEl>
                                          </p:spTgt>
                                        </p:tgtEl>
                                        <p:attrNameLst>
                                          <p:attrName>style.visibility</p:attrName>
                                        </p:attrNameLst>
                                      </p:cBhvr>
                                      <p:to>
                                        <p:strVal val="visible"/>
                                      </p:to>
                                    </p:set>
                                    <p:animEffect transition="in" filter="wipe(left)">
                                      <p:cBhvr>
                                        <p:cTn id="18" dur="500"/>
                                        <p:tgtEl>
                                          <p:spTgt spid="40244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2445"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9138" name="Picture 2" descr="Photo of J. Nas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7" y="2819400"/>
            <a:ext cx="2251075"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9139" name="Picture 3" descr="neuman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3" y="533402"/>
            <a:ext cx="2446339"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9140" name="Picture 4" descr="morgens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48607" y="228600"/>
            <a:ext cx="2239963"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9141" name="Text Box 5"/>
          <p:cNvSpPr txBox="1">
            <a:spLocks noChangeArrowheads="1"/>
          </p:cNvSpPr>
          <p:nvPr/>
        </p:nvSpPr>
        <p:spPr bwMode="auto">
          <a:xfrm>
            <a:off x="1828800" y="2743205"/>
            <a:ext cx="2667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sz="2400">
                <a:solidFill>
                  <a:srgbClr val="000000"/>
                </a:solidFill>
              </a:rPr>
              <a:t>John von Neumann</a:t>
            </a:r>
          </a:p>
          <a:p>
            <a:pPr algn="ctr" fontAlgn="base">
              <a:spcBef>
                <a:spcPct val="0"/>
              </a:spcBef>
              <a:spcAft>
                <a:spcPct val="0"/>
              </a:spcAft>
              <a:buFontTx/>
              <a:buNone/>
            </a:pPr>
            <a:r>
              <a:rPr lang="it-IT" altLang="en-US" sz="2400">
                <a:solidFill>
                  <a:srgbClr val="000000"/>
                </a:solidFill>
              </a:rPr>
              <a:t>1903 - 1957</a:t>
            </a:r>
          </a:p>
          <a:p>
            <a:pPr algn="ctr" fontAlgn="base">
              <a:spcBef>
                <a:spcPct val="0"/>
              </a:spcBef>
              <a:spcAft>
                <a:spcPct val="0"/>
              </a:spcAft>
              <a:buFontTx/>
              <a:buNone/>
            </a:pPr>
            <a:endParaRPr lang="it-IT" altLang="en-US" sz="2400">
              <a:solidFill>
                <a:srgbClr val="000000"/>
              </a:solidFill>
            </a:endParaRPr>
          </a:p>
        </p:txBody>
      </p:sp>
      <p:sp>
        <p:nvSpPr>
          <p:cNvPr id="219142" name="Text Box 6"/>
          <p:cNvSpPr txBox="1">
            <a:spLocks noChangeArrowheads="1"/>
          </p:cNvSpPr>
          <p:nvPr/>
        </p:nvSpPr>
        <p:spPr bwMode="auto">
          <a:xfrm>
            <a:off x="7763400" y="3581409"/>
            <a:ext cx="256435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sz="2400">
                <a:solidFill>
                  <a:srgbClr val="000000"/>
                </a:solidFill>
              </a:rPr>
              <a:t>Oskar Morgenstern</a:t>
            </a:r>
          </a:p>
          <a:p>
            <a:pPr algn="ctr" fontAlgn="base">
              <a:spcBef>
                <a:spcPct val="0"/>
              </a:spcBef>
              <a:spcAft>
                <a:spcPct val="0"/>
              </a:spcAft>
              <a:buFontTx/>
              <a:buNone/>
            </a:pPr>
            <a:r>
              <a:rPr lang="it-IT" altLang="en-US" sz="2400">
                <a:solidFill>
                  <a:srgbClr val="000000"/>
                </a:solidFill>
              </a:rPr>
              <a:t>1902 -1976</a:t>
            </a:r>
          </a:p>
        </p:txBody>
      </p:sp>
      <p:sp>
        <p:nvSpPr>
          <p:cNvPr id="219143" name="Text Box 7"/>
          <p:cNvSpPr txBox="1">
            <a:spLocks noChangeArrowheads="1"/>
          </p:cNvSpPr>
          <p:nvPr/>
        </p:nvSpPr>
        <p:spPr bwMode="auto">
          <a:xfrm>
            <a:off x="5040276" y="5562609"/>
            <a:ext cx="210192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it-IT" altLang="en-US" sz="2400" dirty="0">
                <a:solidFill>
                  <a:srgbClr val="000000"/>
                </a:solidFill>
              </a:rPr>
              <a:t>John F. Nash jr.</a:t>
            </a:r>
          </a:p>
          <a:p>
            <a:pPr algn="ctr" fontAlgn="base">
              <a:spcBef>
                <a:spcPct val="0"/>
              </a:spcBef>
              <a:spcAft>
                <a:spcPct val="0"/>
              </a:spcAft>
              <a:buFontTx/>
              <a:buNone/>
            </a:pPr>
            <a:r>
              <a:rPr lang="it-IT" altLang="en-US" sz="2400" dirty="0">
                <a:solidFill>
                  <a:srgbClr val="000000"/>
                </a:solidFill>
              </a:rPr>
              <a:t>1928 - 2015</a:t>
            </a:r>
          </a:p>
        </p:txBody>
      </p:sp>
    </p:spTree>
    <p:extLst>
      <p:ext uri="{BB962C8B-B14F-4D97-AF65-F5344CB8AC3E}">
        <p14:creationId xmlns:p14="http://schemas.microsoft.com/office/powerpoint/2010/main" val="3045462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20835"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20836"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20837"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20838" name="Rectangle 6"/>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20839" name="Rectangle 7"/>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20840" name="Rectangle 8"/>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20841" name="Rectangle 9"/>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20842" name="Rectangle 10"/>
          <p:cNvSpPr>
            <a:spLocks noGrp="1" noChangeArrowheads="1"/>
          </p:cNvSpPr>
          <p:nvPr>
            <p:ph type="title"/>
          </p:nvPr>
        </p:nvSpPr>
        <p:spPr>
          <a:xfrm>
            <a:off x="2133600" y="152400"/>
            <a:ext cx="7772400" cy="5334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a:t>Il monopolio naturale</a:t>
            </a:r>
          </a:p>
        </p:txBody>
      </p:sp>
      <p:sp>
        <p:nvSpPr>
          <p:cNvPr id="306187" name="Rectangle 11"/>
          <p:cNvSpPr>
            <a:spLocks noGrp="1" noChangeArrowheads="1"/>
          </p:cNvSpPr>
          <p:nvPr>
            <p:ph type="body" idx="1"/>
          </p:nvPr>
        </p:nvSpPr>
        <p:spPr>
          <a:xfrm>
            <a:off x="0" y="685802"/>
            <a:ext cx="12192000" cy="5456583"/>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t" anchorCtr="0" compatLnSpc="1">
            <a:prstTxWarp prst="textNoShape">
              <a:avLst/>
            </a:prstTxWarp>
          </a:bodyPr>
          <a:lstStyle/>
          <a:p>
            <a:pPr eaLnBrk="1" hangingPunct="1">
              <a:lnSpc>
                <a:spcPct val="90000"/>
              </a:lnSpc>
              <a:tabLst>
                <a:tab pos="333358" algn="l"/>
                <a:tab pos="744501" algn="l"/>
              </a:tabLst>
            </a:pPr>
            <a:r>
              <a:rPr lang="it-IT" altLang="en-US" sz="2600" dirty="0"/>
              <a:t>Definizione: un’</a:t>
            </a:r>
            <a:r>
              <a:rPr lang="it-IT" altLang="en-US" sz="2600" u="sng" dirty="0"/>
              <a:t>industria</a:t>
            </a:r>
            <a:r>
              <a:rPr lang="it-IT" altLang="en-US" sz="2600" dirty="0"/>
              <a:t> è un monopolio naturale quando una singola </a:t>
            </a:r>
            <a:r>
              <a:rPr lang="it-IT" altLang="en-US" sz="2600" u="sng" dirty="0"/>
              <a:t>impresa</a:t>
            </a:r>
            <a:r>
              <a:rPr lang="it-IT" altLang="en-US" sz="2600" dirty="0"/>
              <a:t> può fornire un certo bene o servizio all’intero mercato ad un costo inferiore di quanto potrebbero fare due o più imprese. </a:t>
            </a:r>
          </a:p>
          <a:p>
            <a:pPr eaLnBrk="1" hangingPunct="1">
              <a:lnSpc>
                <a:spcPct val="90000"/>
              </a:lnSpc>
              <a:tabLst>
                <a:tab pos="333358" algn="l"/>
                <a:tab pos="744501" algn="l"/>
              </a:tabLst>
            </a:pPr>
            <a:r>
              <a:rPr lang="it-IT" altLang="en-US" sz="2600" dirty="0"/>
              <a:t>Questo fenomeno si verifica quando, a causa della presenza di forti economie di scala, la </a:t>
            </a:r>
            <a:r>
              <a:rPr lang="it-IT" altLang="en-US" sz="2600" u="sng" dirty="0"/>
              <a:t>dimensione efficiente</a:t>
            </a:r>
            <a:r>
              <a:rPr lang="it-IT" altLang="en-US" sz="2600" dirty="0"/>
              <a:t> di un’impresa è così </a:t>
            </a:r>
            <a:r>
              <a:rPr lang="it-IT" altLang="en-US" sz="2600" u="sng" dirty="0"/>
              <a:t>grande</a:t>
            </a:r>
            <a:r>
              <a:rPr lang="it-IT" altLang="en-US" sz="2600" dirty="0"/>
              <a:t> che in quel dato settore soltanto un’unica impresa può fornire il prodotto al mercato al minimo costo medio.</a:t>
            </a:r>
          </a:p>
          <a:p>
            <a:pPr eaLnBrk="1" hangingPunct="1">
              <a:lnSpc>
                <a:spcPct val="90000"/>
              </a:lnSpc>
              <a:tabLst>
                <a:tab pos="333358" algn="l"/>
                <a:tab pos="744501" algn="l"/>
              </a:tabLst>
            </a:pPr>
            <a:r>
              <a:rPr lang="it-IT" altLang="en-US" sz="2600" dirty="0"/>
              <a:t>In altre parole, in caso di monopolio naturale il </a:t>
            </a:r>
            <a:r>
              <a:rPr lang="it-IT" altLang="en-US" sz="2600" dirty="0" err="1"/>
              <a:t>CMeT</a:t>
            </a:r>
            <a:r>
              <a:rPr lang="it-IT" altLang="en-US" sz="2600" dirty="0"/>
              <a:t> minimo di un’impresa piccola è </a:t>
            </a:r>
            <a:r>
              <a:rPr lang="it-IT" altLang="en-US" sz="2600" u="sng" dirty="0"/>
              <a:t>maggiore</a:t>
            </a:r>
            <a:r>
              <a:rPr lang="it-IT" altLang="en-US" sz="2600" dirty="0"/>
              <a:t> di quello di un’impresa grande, per cui “frazionare” la produzione totale tra più imprese è inefficiente.</a:t>
            </a:r>
          </a:p>
          <a:p>
            <a:pPr eaLnBrk="1" hangingPunct="1">
              <a:lnSpc>
                <a:spcPct val="90000"/>
              </a:lnSpc>
              <a:tabLst>
                <a:tab pos="333358" algn="l"/>
                <a:tab pos="744501" algn="l"/>
              </a:tabLst>
            </a:pPr>
            <a:r>
              <a:rPr lang="it-IT" altLang="en-US" sz="2600" dirty="0"/>
              <a:t>Tipici esempi di monopolio naturale sono le industrie che richiedono la realizzazione delle c.d. </a:t>
            </a:r>
            <a:r>
              <a:rPr lang="it-IT" altLang="en-US" sz="2600" i="1" dirty="0"/>
              <a:t>reti</a:t>
            </a:r>
            <a:r>
              <a:rPr lang="it-IT" altLang="en-US" sz="2600" dirty="0"/>
              <a:t> (telefonica, ferroviaria, elettrica, del gas, ecc.), cioè infrastrutture con enormi costi fissi la cui duplicazione non è economicamente razionale.  </a:t>
            </a:r>
          </a:p>
          <a:p>
            <a:pPr eaLnBrk="1" hangingPunct="1">
              <a:lnSpc>
                <a:spcPct val="90000"/>
              </a:lnSpc>
              <a:tabLst>
                <a:tab pos="333358" algn="l"/>
                <a:tab pos="744501" algn="l"/>
              </a:tabLst>
            </a:pPr>
            <a:r>
              <a:rPr lang="it-IT" altLang="en-US" sz="2600" dirty="0"/>
              <a:t>Solo l’espansione del mercato (cioè l’aumento della domanda) può eliminare il monopolio naturale. In questi casi si dice che la rete è </a:t>
            </a:r>
            <a:r>
              <a:rPr lang="it-IT" altLang="en-US" sz="2600" u="sng" dirty="0"/>
              <a:t>satura</a:t>
            </a:r>
            <a:r>
              <a:rPr lang="it-IT" altLang="en-US" sz="2600" dirty="0"/>
              <a:t>, per cui va duplicata.</a:t>
            </a:r>
          </a:p>
        </p:txBody>
      </p:sp>
    </p:spTree>
    <p:extLst>
      <p:ext uri="{BB962C8B-B14F-4D97-AF65-F5344CB8AC3E}">
        <p14:creationId xmlns:p14="http://schemas.microsoft.com/office/powerpoint/2010/main" val="356856367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06187">
                                            <p:txEl>
                                              <p:pRg st="1" end="1"/>
                                            </p:txEl>
                                          </p:spTgt>
                                        </p:tgtEl>
                                        <p:attrNameLst>
                                          <p:attrName>style.visibility</p:attrName>
                                        </p:attrNameLst>
                                      </p:cBhvr>
                                      <p:to>
                                        <p:strVal val="visible"/>
                                      </p:to>
                                    </p:set>
                                    <p:anim calcmode="lin" valueType="num">
                                      <p:cBhvr additive="base">
                                        <p:cTn id="7" dur="500" fill="hold"/>
                                        <p:tgtEl>
                                          <p:spTgt spid="30618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6187">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06187">
                                            <p:txEl>
                                              <p:pRg st="2" end="2"/>
                                            </p:txEl>
                                          </p:spTgt>
                                        </p:tgtEl>
                                        <p:attrNameLst>
                                          <p:attrName>style.visibility</p:attrName>
                                        </p:attrNameLst>
                                      </p:cBhvr>
                                      <p:to>
                                        <p:strVal val="visible"/>
                                      </p:to>
                                    </p:set>
                                    <p:anim calcmode="lin" valueType="num">
                                      <p:cBhvr additive="base">
                                        <p:cTn id="11" dur="500" fill="hold"/>
                                        <p:tgtEl>
                                          <p:spTgt spid="306187">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61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6187">
                                            <p:txEl>
                                              <p:pRg st="3" end="3"/>
                                            </p:txEl>
                                          </p:spTgt>
                                        </p:tgtEl>
                                        <p:attrNameLst>
                                          <p:attrName>style.visibility</p:attrName>
                                        </p:attrNameLst>
                                      </p:cBhvr>
                                      <p:to>
                                        <p:strVal val="visible"/>
                                      </p:to>
                                    </p:set>
                                    <p:animEffect transition="in" filter="wipe(left)">
                                      <p:cBhvr>
                                        <p:cTn id="17" dur="500"/>
                                        <p:tgtEl>
                                          <p:spTgt spid="30618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6187">
                                            <p:txEl>
                                              <p:pRg st="4" end="4"/>
                                            </p:txEl>
                                          </p:spTgt>
                                        </p:tgtEl>
                                        <p:attrNameLst>
                                          <p:attrName>style.visibility</p:attrName>
                                        </p:attrNameLst>
                                      </p:cBhvr>
                                      <p:to>
                                        <p:strVal val="visible"/>
                                      </p:to>
                                    </p:set>
                                    <p:animEffect transition="in" filter="wipe(left)">
                                      <p:cBhvr>
                                        <p:cTn id="22" dur="500"/>
                                        <p:tgtEl>
                                          <p:spTgt spid="3061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87" grpId="0" build="p"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1186"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21187"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21188"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21189"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21190" name="Rectangle 6"/>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21191" name="Rectangle 7"/>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21192" name="Rectangle 8"/>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21193" name="Rectangle 9"/>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21194" name="Rectangle 10"/>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21195" name="Rectangle 11"/>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21196" name="Rectangle 12"/>
          <p:cNvSpPr>
            <a:spLocks noGrp="1" noChangeArrowheads="1"/>
          </p:cNvSpPr>
          <p:nvPr>
            <p:ph type="title"/>
          </p:nvPr>
        </p:nvSpPr>
        <p:spPr>
          <a:xfrm>
            <a:off x="2209800" y="152400"/>
            <a:ext cx="7772400" cy="6858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a:t>Il dilemma del prigioniero</a:t>
            </a:r>
          </a:p>
        </p:txBody>
      </p:sp>
      <p:sp>
        <p:nvSpPr>
          <p:cNvPr id="406541" name="Rectangle 13"/>
          <p:cNvSpPr>
            <a:spLocks noGrp="1" noChangeArrowheads="1"/>
          </p:cNvSpPr>
          <p:nvPr>
            <p:ph type="body" idx="1"/>
          </p:nvPr>
        </p:nvSpPr>
        <p:spPr>
          <a:xfrm>
            <a:off x="235669" y="1066800"/>
            <a:ext cx="11736371" cy="4221637"/>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t" anchorCtr="0" compatLnSpc="1">
            <a:prstTxWarp prst="textNoShape">
              <a:avLst/>
            </a:prstTxWarp>
          </a:bodyPr>
          <a:lstStyle/>
          <a:p>
            <a:pPr eaLnBrk="1" hangingPunct="1">
              <a:lnSpc>
                <a:spcPct val="90000"/>
              </a:lnSpc>
              <a:tabLst>
                <a:tab pos="333358" algn="l"/>
                <a:tab pos="742913" algn="l"/>
              </a:tabLst>
            </a:pPr>
            <a:r>
              <a:rPr lang="it-IT" altLang="en-US" sz="2800" dirty="0"/>
              <a:t>Un gioco particolarmente interessante ai nostri fini è il c.d. </a:t>
            </a:r>
            <a:r>
              <a:rPr lang="it-IT" altLang="en-US" sz="2800" dirty="0">
                <a:solidFill>
                  <a:srgbClr val="FF0000"/>
                </a:solidFill>
              </a:rPr>
              <a:t>dilemma del prigioniero</a:t>
            </a:r>
            <a:r>
              <a:rPr lang="it-IT" altLang="en-US" sz="2800" dirty="0"/>
              <a:t> (PD).</a:t>
            </a:r>
          </a:p>
          <a:p>
            <a:pPr eaLnBrk="1" hangingPunct="1">
              <a:lnSpc>
                <a:spcPct val="90000"/>
              </a:lnSpc>
              <a:tabLst>
                <a:tab pos="333358" algn="l"/>
                <a:tab pos="742913" algn="l"/>
              </a:tabLst>
            </a:pPr>
            <a:r>
              <a:rPr lang="it-IT" altLang="en-US" sz="2800" dirty="0"/>
              <a:t>Il gioco PD illustra la difficoltà di mantenere un comportamento cooperativo anche quando cooperare è il comportamento </a:t>
            </a:r>
            <a:r>
              <a:rPr lang="it-IT" altLang="en-US" sz="2800" u="sng" dirty="0"/>
              <a:t>socialmente ottimale</a:t>
            </a:r>
            <a:r>
              <a:rPr lang="it-IT" altLang="en-US" sz="2800" dirty="0"/>
              <a:t>.</a:t>
            </a:r>
          </a:p>
          <a:p>
            <a:pPr lvl="1" eaLnBrk="1" hangingPunct="1">
              <a:lnSpc>
                <a:spcPct val="90000"/>
              </a:lnSpc>
              <a:tabLst>
                <a:tab pos="333358" algn="l"/>
                <a:tab pos="742913" algn="l"/>
              </a:tabLst>
            </a:pPr>
            <a:r>
              <a:rPr lang="it-IT" altLang="en-US" dirty="0">
                <a:solidFill>
                  <a:srgbClr val="FF0000"/>
                </a:solidFill>
              </a:rPr>
              <a:t>Attenzione</a:t>
            </a:r>
            <a:r>
              <a:rPr lang="it-IT" altLang="en-US" dirty="0"/>
              <a:t>: qui “socialmente” significa “dal punto di vista dei giocatori”, </a:t>
            </a:r>
            <a:r>
              <a:rPr lang="it-IT" altLang="en-US" u="sng" dirty="0"/>
              <a:t>non</a:t>
            </a:r>
            <a:r>
              <a:rPr lang="it-IT" altLang="en-US" dirty="0"/>
              <a:t> come al solito “dal punto di vista della collettività”.</a:t>
            </a:r>
          </a:p>
          <a:p>
            <a:pPr eaLnBrk="1" hangingPunct="1">
              <a:lnSpc>
                <a:spcPct val="90000"/>
              </a:lnSpc>
              <a:tabLst>
                <a:tab pos="333358" algn="l"/>
                <a:tab pos="742913" algn="l"/>
              </a:tabLst>
            </a:pPr>
            <a:r>
              <a:rPr lang="it-IT" altLang="en-US" sz="2800" dirty="0"/>
              <a:t>L’essenza del gioco PD è dimostrare che l’esito </a:t>
            </a:r>
            <a:r>
              <a:rPr lang="it-IT" altLang="en-US" sz="2800" u="sng" dirty="0"/>
              <a:t>individualmente razionale</a:t>
            </a:r>
            <a:r>
              <a:rPr lang="it-IT" altLang="en-US" sz="2800" dirty="0"/>
              <a:t> (cioè l’equilibrio di Nash) non coincide con l’</a:t>
            </a:r>
            <a:r>
              <a:rPr lang="it-IT" altLang="en-US" sz="2800" u="sng" dirty="0"/>
              <a:t>ottimo sociale</a:t>
            </a:r>
            <a:r>
              <a:rPr lang="it-IT" altLang="en-US" sz="2800" dirty="0"/>
              <a:t>.</a:t>
            </a:r>
          </a:p>
          <a:p>
            <a:pPr eaLnBrk="1" hangingPunct="1">
              <a:lnSpc>
                <a:spcPct val="90000"/>
              </a:lnSpc>
              <a:tabLst>
                <a:tab pos="333358" algn="l"/>
                <a:tab pos="742913" algn="l"/>
              </a:tabLst>
            </a:pPr>
            <a:r>
              <a:rPr lang="it-IT" altLang="en-US" sz="2800" dirty="0"/>
              <a:t>Il gioco ha numerose applicazioni in vari contesti di interazione sociale.</a:t>
            </a:r>
          </a:p>
        </p:txBody>
      </p:sp>
    </p:spTree>
    <p:extLst>
      <p:ext uri="{BB962C8B-B14F-4D97-AF65-F5344CB8AC3E}">
        <p14:creationId xmlns:p14="http://schemas.microsoft.com/office/powerpoint/2010/main" val="220224461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6541">
                                            <p:txEl>
                                              <p:pRg st="1" end="1"/>
                                            </p:txEl>
                                          </p:spTgt>
                                        </p:tgtEl>
                                        <p:attrNameLst>
                                          <p:attrName>style.visibility</p:attrName>
                                        </p:attrNameLst>
                                      </p:cBhvr>
                                      <p:to>
                                        <p:strVal val="visible"/>
                                      </p:to>
                                    </p:set>
                                    <p:animEffect transition="in" filter="wipe(left)">
                                      <p:cBhvr>
                                        <p:cTn id="7" dur="500"/>
                                        <p:tgtEl>
                                          <p:spTgt spid="406541">
                                            <p:txEl>
                                              <p:pRg st="1" end="1"/>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06541">
                                            <p:txEl>
                                              <p:pRg st="2" end="2"/>
                                            </p:txEl>
                                          </p:spTgt>
                                        </p:tgtEl>
                                        <p:attrNameLst>
                                          <p:attrName>style.visibility</p:attrName>
                                        </p:attrNameLst>
                                      </p:cBhvr>
                                      <p:to>
                                        <p:strVal val="visible"/>
                                      </p:to>
                                    </p:set>
                                    <p:animEffect transition="in" filter="wipe(left)">
                                      <p:cBhvr>
                                        <p:cTn id="10" dur="500"/>
                                        <p:tgtEl>
                                          <p:spTgt spid="406541">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06541">
                                            <p:txEl>
                                              <p:pRg st="3" end="3"/>
                                            </p:txEl>
                                          </p:spTgt>
                                        </p:tgtEl>
                                        <p:attrNameLst>
                                          <p:attrName>style.visibility</p:attrName>
                                        </p:attrNameLst>
                                      </p:cBhvr>
                                      <p:to>
                                        <p:strVal val="visible"/>
                                      </p:to>
                                    </p:set>
                                    <p:animEffect transition="in" filter="wipe(left)">
                                      <p:cBhvr>
                                        <p:cTn id="15" dur="500"/>
                                        <p:tgtEl>
                                          <p:spTgt spid="406541">
                                            <p:txEl>
                                              <p:pRg st="3" end="3"/>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406541">
                                            <p:txEl>
                                              <p:pRg st="4" end="4"/>
                                            </p:txEl>
                                          </p:spTgt>
                                        </p:tgtEl>
                                        <p:attrNameLst>
                                          <p:attrName>style.visibility</p:attrName>
                                        </p:attrNameLst>
                                      </p:cBhvr>
                                      <p:to>
                                        <p:strVal val="visible"/>
                                      </p:to>
                                    </p:set>
                                    <p:animEffect transition="in" filter="wipe(left)">
                                      <p:cBhvr>
                                        <p:cTn id="18" dur="500"/>
                                        <p:tgtEl>
                                          <p:spTgt spid="40654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6541" grpId="0" uiExpand="1"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23235"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23236"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23237"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23238" name="Rectangle 6"/>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23239" name="Rectangle 7"/>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23240" name="Rectangle 8"/>
          <p:cNvSpPr>
            <a:spLocks noChangeArrowheads="1"/>
          </p:cNvSpPr>
          <p:nvPr/>
        </p:nvSpPr>
        <p:spPr bwMode="auto">
          <a:xfrm>
            <a:off x="1676400" y="6019800"/>
            <a:ext cx="5562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2400" b="1">
                <a:solidFill>
                  <a:srgbClr val="000000"/>
                </a:solidFill>
              </a:rPr>
              <a:t>N.B.: I numeri sono anni di galera; </a:t>
            </a:r>
          </a:p>
          <a:p>
            <a:pPr fontAlgn="base">
              <a:spcBef>
                <a:spcPct val="0"/>
              </a:spcBef>
              <a:spcAft>
                <a:spcPct val="0"/>
              </a:spcAft>
              <a:buFontTx/>
              <a:buNone/>
            </a:pPr>
            <a:r>
              <a:rPr lang="it-IT" altLang="en-US" sz="2400" b="1">
                <a:solidFill>
                  <a:srgbClr val="000000"/>
                </a:solidFill>
              </a:rPr>
              <a:t>quindi si preferisce il valore </a:t>
            </a:r>
            <a:r>
              <a:rPr lang="it-IT" altLang="en-US" sz="2400" b="1" u="sng">
                <a:solidFill>
                  <a:srgbClr val="000000"/>
                </a:solidFill>
              </a:rPr>
              <a:t>più basso</a:t>
            </a:r>
            <a:r>
              <a:rPr lang="it-IT" altLang="en-US" sz="2400" b="1">
                <a:solidFill>
                  <a:srgbClr val="000000"/>
                </a:solidFill>
              </a:rPr>
              <a:t>.</a:t>
            </a:r>
            <a:r>
              <a:rPr lang="it-IT" altLang="en-US" sz="2400">
                <a:solidFill>
                  <a:srgbClr val="000000"/>
                </a:solidFill>
              </a:rPr>
              <a:t> </a:t>
            </a:r>
          </a:p>
        </p:txBody>
      </p:sp>
      <p:sp>
        <p:nvSpPr>
          <p:cNvPr id="223241" name="Rectangle 9"/>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23242" name="Rectangle 10"/>
          <p:cNvSpPr>
            <a:spLocks noChangeArrowheads="1"/>
          </p:cNvSpPr>
          <p:nvPr/>
        </p:nvSpPr>
        <p:spPr bwMode="auto">
          <a:xfrm>
            <a:off x="2209800" y="60960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23243" name="Rectangle 11"/>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23244" name="Rectangle 12"/>
          <p:cNvSpPr>
            <a:spLocks noGrp="1" noChangeArrowheads="1"/>
          </p:cNvSpPr>
          <p:nvPr>
            <p:ph type="title"/>
          </p:nvPr>
        </p:nvSpPr>
        <p:spPr>
          <a:xfrm>
            <a:off x="1524000" y="76200"/>
            <a:ext cx="9067800" cy="9906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a:t>Il gioco in forma c.d. “normale”</a:t>
            </a:r>
          </a:p>
        </p:txBody>
      </p:sp>
      <p:grpSp>
        <p:nvGrpSpPr>
          <p:cNvPr id="223245" name="Group 13"/>
          <p:cNvGrpSpPr>
            <a:grpSpLocks/>
          </p:cNvGrpSpPr>
          <p:nvPr/>
        </p:nvGrpSpPr>
        <p:grpSpPr bwMode="auto">
          <a:xfrm>
            <a:off x="2513017" y="1295401"/>
            <a:ext cx="6415087" cy="4451350"/>
            <a:chOff x="962" y="1146"/>
            <a:chExt cx="4041" cy="2804"/>
          </a:xfrm>
        </p:grpSpPr>
        <p:sp>
          <p:nvSpPr>
            <p:cNvPr id="223246" name="Rectangle 14" descr="25%"/>
            <p:cNvSpPr>
              <a:spLocks noChangeArrowheads="1"/>
            </p:cNvSpPr>
            <p:nvPr/>
          </p:nvSpPr>
          <p:spPr bwMode="auto">
            <a:xfrm>
              <a:off x="1788" y="1914"/>
              <a:ext cx="3002" cy="1953"/>
            </a:xfrm>
            <a:prstGeom prst="rect">
              <a:avLst/>
            </a:prstGeom>
            <a:pattFill prst="pct25">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23247" name="Line 15"/>
            <p:cNvSpPr>
              <a:spLocks noChangeShapeType="1"/>
            </p:cNvSpPr>
            <p:nvPr/>
          </p:nvSpPr>
          <p:spPr bwMode="auto">
            <a:xfrm>
              <a:off x="3289" y="1922"/>
              <a:ext cx="0" cy="194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223248" name="Line 16"/>
            <p:cNvSpPr>
              <a:spLocks noChangeShapeType="1"/>
            </p:cNvSpPr>
            <p:nvPr/>
          </p:nvSpPr>
          <p:spPr bwMode="auto">
            <a:xfrm>
              <a:off x="1796" y="2913"/>
              <a:ext cx="299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223249" name="Rectangle 17"/>
            <p:cNvSpPr>
              <a:spLocks noChangeArrowheads="1"/>
            </p:cNvSpPr>
            <p:nvPr/>
          </p:nvSpPr>
          <p:spPr bwMode="auto">
            <a:xfrm>
              <a:off x="2140" y="1146"/>
              <a:ext cx="1859" cy="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1" rIns="87312" bIns="44451">
              <a:spAutoFit/>
            </a:bodyPr>
            <a:lstStyle>
              <a:lvl1pPr defTabSz="825500">
                <a:spcBef>
                  <a:spcPct val="20000"/>
                </a:spcBef>
                <a:buChar char="•"/>
                <a:defRPr sz="3200">
                  <a:solidFill>
                    <a:schemeClr val="tx1"/>
                  </a:solidFill>
                  <a:latin typeface="Times New Roman" panose="02020603050405020304" pitchFamily="18" charset="0"/>
                </a:defRPr>
              </a:lvl1pPr>
              <a:lvl2pPr marL="742950" indent="-285750" defTabSz="825500">
                <a:spcBef>
                  <a:spcPct val="20000"/>
                </a:spcBef>
                <a:buChar char="–"/>
                <a:defRPr sz="2800">
                  <a:solidFill>
                    <a:schemeClr val="tx1"/>
                  </a:solidFill>
                  <a:latin typeface="Times New Roman" panose="02020603050405020304" pitchFamily="18" charset="0"/>
                </a:defRPr>
              </a:lvl2pPr>
              <a:lvl3pPr marL="1143000" indent="-228600" defTabSz="825500">
                <a:spcBef>
                  <a:spcPct val="20000"/>
                </a:spcBef>
                <a:buChar char="•"/>
                <a:defRPr sz="2400">
                  <a:solidFill>
                    <a:schemeClr val="tx1"/>
                  </a:solidFill>
                  <a:latin typeface="Times New Roman" panose="02020603050405020304" pitchFamily="18" charset="0"/>
                </a:defRPr>
              </a:lvl3pPr>
              <a:lvl4pPr marL="1600200" indent="-228600" defTabSz="825500">
                <a:spcBef>
                  <a:spcPct val="20000"/>
                </a:spcBef>
                <a:buChar char="–"/>
                <a:defRPr sz="2000">
                  <a:solidFill>
                    <a:schemeClr val="tx1"/>
                  </a:solidFill>
                  <a:latin typeface="Times New Roman" panose="02020603050405020304" pitchFamily="18" charset="0"/>
                </a:defRPr>
              </a:lvl4pPr>
              <a:lvl5pPr marL="2057400" indent="-228600" defTabSz="825500">
                <a:spcBef>
                  <a:spcPct val="20000"/>
                </a:spcBef>
                <a:buChar char="»"/>
                <a:defRPr sz="2000">
                  <a:solidFill>
                    <a:schemeClr val="tx1"/>
                  </a:solidFill>
                  <a:latin typeface="Times New Roman" panose="02020603050405020304" pitchFamily="18" charset="0"/>
                </a:defRPr>
              </a:lvl5pPr>
              <a:lvl6pPr marL="25146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3000">
                  <a:solidFill>
                    <a:srgbClr val="FF0000"/>
                  </a:solidFill>
                  <a:latin typeface="Arial" panose="020B0604020202020204" pitchFamily="34" charset="0"/>
                </a:rPr>
                <a:t>Scelta di Bonnie</a:t>
              </a:r>
            </a:p>
          </p:txBody>
        </p:sp>
        <p:grpSp>
          <p:nvGrpSpPr>
            <p:cNvPr id="223250" name="Group 18"/>
            <p:cNvGrpSpPr>
              <a:grpSpLocks/>
            </p:cNvGrpSpPr>
            <p:nvPr/>
          </p:nvGrpSpPr>
          <p:grpSpPr bwMode="auto">
            <a:xfrm>
              <a:off x="1961" y="1562"/>
              <a:ext cx="3042" cy="318"/>
              <a:chOff x="1961" y="1562"/>
              <a:chExt cx="3042" cy="318"/>
            </a:xfrm>
          </p:grpSpPr>
          <p:sp>
            <p:nvSpPr>
              <p:cNvPr id="223259" name="Rectangle 19"/>
              <p:cNvSpPr>
                <a:spLocks noChangeArrowheads="1"/>
              </p:cNvSpPr>
              <p:nvPr/>
            </p:nvSpPr>
            <p:spPr bwMode="auto">
              <a:xfrm>
                <a:off x="1961" y="1562"/>
                <a:ext cx="1093"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1" rIns="87312" bIns="44451">
                <a:spAutoFit/>
              </a:bodyPr>
              <a:lstStyle>
                <a:lvl1pPr defTabSz="825500">
                  <a:spcBef>
                    <a:spcPct val="20000"/>
                  </a:spcBef>
                  <a:buChar char="•"/>
                  <a:defRPr sz="3200">
                    <a:solidFill>
                      <a:schemeClr val="tx1"/>
                    </a:solidFill>
                    <a:latin typeface="Times New Roman" panose="02020603050405020304" pitchFamily="18" charset="0"/>
                  </a:defRPr>
                </a:lvl1pPr>
                <a:lvl2pPr marL="742950" indent="-285750" defTabSz="825500">
                  <a:spcBef>
                    <a:spcPct val="20000"/>
                  </a:spcBef>
                  <a:buChar char="–"/>
                  <a:defRPr sz="2800">
                    <a:solidFill>
                      <a:schemeClr val="tx1"/>
                    </a:solidFill>
                    <a:latin typeface="Times New Roman" panose="02020603050405020304" pitchFamily="18" charset="0"/>
                  </a:defRPr>
                </a:lvl2pPr>
                <a:lvl3pPr marL="1143000" indent="-228600" defTabSz="825500">
                  <a:spcBef>
                    <a:spcPct val="20000"/>
                  </a:spcBef>
                  <a:buChar char="•"/>
                  <a:defRPr sz="2400">
                    <a:solidFill>
                      <a:schemeClr val="tx1"/>
                    </a:solidFill>
                    <a:latin typeface="Times New Roman" panose="02020603050405020304" pitchFamily="18" charset="0"/>
                  </a:defRPr>
                </a:lvl3pPr>
                <a:lvl4pPr marL="1600200" indent="-228600" defTabSz="825500">
                  <a:spcBef>
                    <a:spcPct val="20000"/>
                  </a:spcBef>
                  <a:buChar char="–"/>
                  <a:defRPr sz="2000">
                    <a:solidFill>
                      <a:schemeClr val="tx1"/>
                    </a:solidFill>
                    <a:latin typeface="Times New Roman" panose="02020603050405020304" pitchFamily="18" charset="0"/>
                  </a:defRPr>
                </a:lvl4pPr>
                <a:lvl5pPr marL="2057400" indent="-228600" defTabSz="825500">
                  <a:spcBef>
                    <a:spcPct val="20000"/>
                  </a:spcBef>
                  <a:buChar char="»"/>
                  <a:defRPr sz="2000">
                    <a:solidFill>
                      <a:schemeClr val="tx1"/>
                    </a:solidFill>
                    <a:latin typeface="Times New Roman" panose="02020603050405020304" pitchFamily="18" charset="0"/>
                  </a:defRPr>
                </a:lvl5pPr>
                <a:lvl6pPr marL="25146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700" b="1">
                    <a:solidFill>
                      <a:srgbClr val="000000"/>
                    </a:solidFill>
                    <a:latin typeface="Arial" panose="020B0604020202020204" pitchFamily="34" charset="0"/>
                  </a:rPr>
                  <a:t>Confessa</a:t>
                </a:r>
              </a:p>
            </p:txBody>
          </p:sp>
          <p:sp>
            <p:nvSpPr>
              <p:cNvPr id="223260" name="Rectangle 20"/>
              <p:cNvSpPr>
                <a:spLocks noChangeArrowheads="1"/>
              </p:cNvSpPr>
              <p:nvPr/>
            </p:nvSpPr>
            <p:spPr bwMode="auto">
              <a:xfrm>
                <a:off x="3462" y="1562"/>
                <a:ext cx="1541"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1" rIns="87312" bIns="44451">
                <a:spAutoFit/>
              </a:bodyPr>
              <a:lstStyle>
                <a:lvl1pPr defTabSz="825500">
                  <a:spcBef>
                    <a:spcPct val="20000"/>
                  </a:spcBef>
                  <a:buChar char="•"/>
                  <a:defRPr sz="3200">
                    <a:solidFill>
                      <a:schemeClr val="tx1"/>
                    </a:solidFill>
                    <a:latin typeface="Times New Roman" panose="02020603050405020304" pitchFamily="18" charset="0"/>
                  </a:defRPr>
                </a:lvl1pPr>
                <a:lvl2pPr marL="742950" indent="-285750" defTabSz="825500">
                  <a:spcBef>
                    <a:spcPct val="20000"/>
                  </a:spcBef>
                  <a:buChar char="–"/>
                  <a:defRPr sz="2800">
                    <a:solidFill>
                      <a:schemeClr val="tx1"/>
                    </a:solidFill>
                    <a:latin typeface="Times New Roman" panose="02020603050405020304" pitchFamily="18" charset="0"/>
                  </a:defRPr>
                </a:lvl2pPr>
                <a:lvl3pPr marL="1143000" indent="-228600" defTabSz="825500">
                  <a:spcBef>
                    <a:spcPct val="20000"/>
                  </a:spcBef>
                  <a:buChar char="•"/>
                  <a:defRPr sz="2400">
                    <a:solidFill>
                      <a:schemeClr val="tx1"/>
                    </a:solidFill>
                    <a:latin typeface="Times New Roman" panose="02020603050405020304" pitchFamily="18" charset="0"/>
                  </a:defRPr>
                </a:lvl3pPr>
                <a:lvl4pPr marL="1600200" indent="-228600" defTabSz="825500">
                  <a:spcBef>
                    <a:spcPct val="20000"/>
                  </a:spcBef>
                  <a:buChar char="–"/>
                  <a:defRPr sz="2000">
                    <a:solidFill>
                      <a:schemeClr val="tx1"/>
                    </a:solidFill>
                    <a:latin typeface="Times New Roman" panose="02020603050405020304" pitchFamily="18" charset="0"/>
                  </a:defRPr>
                </a:lvl4pPr>
                <a:lvl5pPr marL="2057400" indent="-228600" defTabSz="825500">
                  <a:spcBef>
                    <a:spcPct val="20000"/>
                  </a:spcBef>
                  <a:buChar char="»"/>
                  <a:defRPr sz="2000">
                    <a:solidFill>
                      <a:schemeClr val="tx1"/>
                    </a:solidFill>
                    <a:latin typeface="Times New Roman" panose="02020603050405020304" pitchFamily="18" charset="0"/>
                  </a:defRPr>
                </a:lvl5pPr>
                <a:lvl6pPr marL="25146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700" b="1">
                    <a:solidFill>
                      <a:srgbClr val="000000"/>
                    </a:solidFill>
                    <a:latin typeface="Arial" panose="020B0604020202020204" pitchFamily="34" charset="0"/>
                  </a:rPr>
                  <a:t>Non confessa</a:t>
                </a:r>
              </a:p>
            </p:txBody>
          </p:sp>
        </p:grpSp>
        <p:sp>
          <p:nvSpPr>
            <p:cNvPr id="223251" name="Rectangle 21"/>
            <p:cNvSpPr>
              <a:spLocks noChangeArrowheads="1"/>
            </p:cNvSpPr>
            <p:nvPr/>
          </p:nvSpPr>
          <p:spPr bwMode="auto">
            <a:xfrm rot="16200000">
              <a:off x="273" y="2914"/>
              <a:ext cx="1725" cy="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1" rIns="87312" bIns="44451">
              <a:spAutoFit/>
            </a:bodyPr>
            <a:lstStyle>
              <a:lvl1pPr defTabSz="825500">
                <a:spcBef>
                  <a:spcPct val="20000"/>
                </a:spcBef>
                <a:buChar char="•"/>
                <a:defRPr sz="3200">
                  <a:solidFill>
                    <a:schemeClr val="tx1"/>
                  </a:solidFill>
                  <a:latin typeface="Times New Roman" panose="02020603050405020304" pitchFamily="18" charset="0"/>
                </a:defRPr>
              </a:lvl1pPr>
              <a:lvl2pPr marL="742950" indent="-285750" defTabSz="825500">
                <a:spcBef>
                  <a:spcPct val="20000"/>
                </a:spcBef>
                <a:buChar char="–"/>
                <a:defRPr sz="2800">
                  <a:solidFill>
                    <a:schemeClr val="tx1"/>
                  </a:solidFill>
                  <a:latin typeface="Times New Roman" panose="02020603050405020304" pitchFamily="18" charset="0"/>
                </a:defRPr>
              </a:lvl2pPr>
              <a:lvl3pPr marL="1143000" indent="-228600" defTabSz="825500">
                <a:spcBef>
                  <a:spcPct val="20000"/>
                </a:spcBef>
                <a:buChar char="•"/>
                <a:defRPr sz="2400">
                  <a:solidFill>
                    <a:schemeClr val="tx1"/>
                  </a:solidFill>
                  <a:latin typeface="Times New Roman" panose="02020603050405020304" pitchFamily="18" charset="0"/>
                </a:defRPr>
              </a:lvl3pPr>
              <a:lvl4pPr marL="1600200" indent="-228600" defTabSz="825500">
                <a:spcBef>
                  <a:spcPct val="20000"/>
                </a:spcBef>
                <a:buChar char="–"/>
                <a:defRPr sz="2000">
                  <a:solidFill>
                    <a:schemeClr val="tx1"/>
                  </a:solidFill>
                  <a:latin typeface="Times New Roman" panose="02020603050405020304" pitchFamily="18" charset="0"/>
                </a:defRPr>
              </a:lvl4pPr>
              <a:lvl5pPr marL="2057400" indent="-228600" defTabSz="825500">
                <a:spcBef>
                  <a:spcPct val="20000"/>
                </a:spcBef>
                <a:buChar char="»"/>
                <a:defRPr sz="2000">
                  <a:solidFill>
                    <a:schemeClr val="tx1"/>
                  </a:solidFill>
                  <a:latin typeface="Times New Roman" panose="02020603050405020304" pitchFamily="18" charset="0"/>
                </a:defRPr>
              </a:lvl5pPr>
              <a:lvl6pPr marL="25146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3000">
                  <a:solidFill>
                    <a:srgbClr val="3333CC"/>
                  </a:solidFill>
                  <a:latin typeface="Arial" panose="020B0604020202020204" pitchFamily="34" charset="0"/>
                </a:rPr>
                <a:t>Scelta di Clyde</a:t>
              </a:r>
            </a:p>
          </p:txBody>
        </p:sp>
        <p:grpSp>
          <p:nvGrpSpPr>
            <p:cNvPr id="223252" name="Group 22"/>
            <p:cNvGrpSpPr>
              <a:grpSpLocks/>
            </p:cNvGrpSpPr>
            <p:nvPr/>
          </p:nvGrpSpPr>
          <p:grpSpPr bwMode="auto">
            <a:xfrm>
              <a:off x="1334" y="1960"/>
              <a:ext cx="502" cy="1976"/>
              <a:chOff x="1334" y="1960"/>
              <a:chExt cx="502" cy="1976"/>
            </a:xfrm>
          </p:grpSpPr>
          <p:sp>
            <p:nvSpPr>
              <p:cNvPr id="223257" name="Rectangle 23"/>
              <p:cNvSpPr>
                <a:spLocks noChangeArrowheads="1"/>
              </p:cNvSpPr>
              <p:nvPr/>
            </p:nvSpPr>
            <p:spPr bwMode="auto">
              <a:xfrm rot="16200000">
                <a:off x="1064" y="3164"/>
                <a:ext cx="1042" cy="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4451" rIns="92075" bIns="44451" anchor="ctr" anchorCtr="1">
                <a:spAutoFit/>
              </a:bodyPr>
              <a:lstStyle>
                <a:lvl1pPr defTabSz="825500">
                  <a:spcBef>
                    <a:spcPct val="20000"/>
                  </a:spcBef>
                  <a:buChar char="•"/>
                  <a:defRPr sz="3200">
                    <a:solidFill>
                      <a:schemeClr val="tx1"/>
                    </a:solidFill>
                    <a:latin typeface="Times New Roman" panose="02020603050405020304" pitchFamily="18" charset="0"/>
                  </a:defRPr>
                </a:lvl1pPr>
                <a:lvl2pPr marL="742950" indent="-285750" defTabSz="825500">
                  <a:spcBef>
                    <a:spcPct val="20000"/>
                  </a:spcBef>
                  <a:buChar char="–"/>
                  <a:defRPr sz="2800">
                    <a:solidFill>
                      <a:schemeClr val="tx1"/>
                    </a:solidFill>
                    <a:latin typeface="Times New Roman" panose="02020603050405020304" pitchFamily="18" charset="0"/>
                  </a:defRPr>
                </a:lvl2pPr>
                <a:lvl3pPr marL="1143000" indent="-228600" defTabSz="825500">
                  <a:spcBef>
                    <a:spcPct val="20000"/>
                  </a:spcBef>
                  <a:buChar char="•"/>
                  <a:defRPr sz="2400">
                    <a:solidFill>
                      <a:schemeClr val="tx1"/>
                    </a:solidFill>
                    <a:latin typeface="Times New Roman" panose="02020603050405020304" pitchFamily="18" charset="0"/>
                  </a:defRPr>
                </a:lvl3pPr>
                <a:lvl4pPr marL="1600200" indent="-228600" defTabSz="825500">
                  <a:spcBef>
                    <a:spcPct val="20000"/>
                  </a:spcBef>
                  <a:buChar char="–"/>
                  <a:defRPr sz="2000">
                    <a:solidFill>
                      <a:schemeClr val="tx1"/>
                    </a:solidFill>
                    <a:latin typeface="Times New Roman" panose="02020603050405020304" pitchFamily="18" charset="0"/>
                  </a:defRPr>
                </a:lvl4pPr>
                <a:lvl5pPr marL="2057400" indent="-228600" defTabSz="825500">
                  <a:spcBef>
                    <a:spcPct val="20000"/>
                  </a:spcBef>
                  <a:buChar char="»"/>
                  <a:defRPr sz="2000">
                    <a:solidFill>
                      <a:schemeClr val="tx1"/>
                    </a:solidFill>
                    <a:latin typeface="Times New Roman" panose="02020603050405020304" pitchFamily="18" charset="0"/>
                  </a:defRPr>
                </a:lvl5pPr>
                <a:lvl6pPr marL="25146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spcBef>
                    <a:spcPct val="0"/>
                  </a:spcBef>
                  <a:spcAft>
                    <a:spcPct val="0"/>
                  </a:spcAft>
                  <a:buFontTx/>
                  <a:buNone/>
                </a:pPr>
                <a:r>
                  <a:rPr lang="it-IT" altLang="en-US" sz="2300" b="1">
                    <a:solidFill>
                      <a:srgbClr val="000000"/>
                    </a:solidFill>
                    <a:latin typeface="Arial" panose="020B0604020202020204" pitchFamily="34" charset="0"/>
                  </a:rPr>
                  <a:t>Non Confessa</a:t>
                </a:r>
              </a:p>
            </p:txBody>
          </p:sp>
          <p:sp>
            <p:nvSpPr>
              <p:cNvPr id="223258" name="Rectangle 24"/>
              <p:cNvSpPr>
                <a:spLocks noChangeArrowheads="1"/>
              </p:cNvSpPr>
              <p:nvPr/>
            </p:nvSpPr>
            <p:spPr bwMode="auto">
              <a:xfrm rot="16200000">
                <a:off x="1111" y="2293"/>
                <a:ext cx="945" cy="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1" rIns="87312" bIns="44451">
                <a:spAutoFit/>
              </a:bodyPr>
              <a:lstStyle>
                <a:lvl1pPr defTabSz="825500">
                  <a:spcBef>
                    <a:spcPct val="20000"/>
                  </a:spcBef>
                  <a:buChar char="•"/>
                  <a:defRPr sz="3200">
                    <a:solidFill>
                      <a:schemeClr val="tx1"/>
                    </a:solidFill>
                    <a:latin typeface="Times New Roman" panose="02020603050405020304" pitchFamily="18" charset="0"/>
                  </a:defRPr>
                </a:lvl1pPr>
                <a:lvl2pPr marL="742950" indent="-285750" defTabSz="825500">
                  <a:spcBef>
                    <a:spcPct val="20000"/>
                  </a:spcBef>
                  <a:buChar char="–"/>
                  <a:defRPr sz="2800">
                    <a:solidFill>
                      <a:schemeClr val="tx1"/>
                    </a:solidFill>
                    <a:latin typeface="Times New Roman" panose="02020603050405020304" pitchFamily="18" charset="0"/>
                  </a:defRPr>
                </a:lvl2pPr>
                <a:lvl3pPr marL="1143000" indent="-228600" defTabSz="825500">
                  <a:spcBef>
                    <a:spcPct val="20000"/>
                  </a:spcBef>
                  <a:buChar char="•"/>
                  <a:defRPr sz="2400">
                    <a:solidFill>
                      <a:schemeClr val="tx1"/>
                    </a:solidFill>
                    <a:latin typeface="Times New Roman" panose="02020603050405020304" pitchFamily="18" charset="0"/>
                  </a:defRPr>
                </a:lvl3pPr>
                <a:lvl4pPr marL="1600200" indent="-228600" defTabSz="825500">
                  <a:spcBef>
                    <a:spcPct val="20000"/>
                  </a:spcBef>
                  <a:buChar char="–"/>
                  <a:defRPr sz="2000">
                    <a:solidFill>
                      <a:schemeClr val="tx1"/>
                    </a:solidFill>
                    <a:latin typeface="Times New Roman" panose="02020603050405020304" pitchFamily="18" charset="0"/>
                  </a:defRPr>
                </a:lvl4pPr>
                <a:lvl5pPr marL="2057400" indent="-228600" defTabSz="825500">
                  <a:spcBef>
                    <a:spcPct val="20000"/>
                  </a:spcBef>
                  <a:buChar char="»"/>
                  <a:defRPr sz="2000">
                    <a:solidFill>
                      <a:schemeClr val="tx1"/>
                    </a:solidFill>
                    <a:latin typeface="Times New Roman" panose="02020603050405020304" pitchFamily="18" charset="0"/>
                  </a:defRPr>
                </a:lvl5pPr>
                <a:lvl6pPr marL="25146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300" b="1">
                    <a:solidFill>
                      <a:srgbClr val="000000"/>
                    </a:solidFill>
                    <a:latin typeface="Arial" panose="020B0604020202020204" pitchFamily="34" charset="0"/>
                  </a:rPr>
                  <a:t>Confessa</a:t>
                </a:r>
              </a:p>
            </p:txBody>
          </p:sp>
        </p:grpSp>
        <p:sp>
          <p:nvSpPr>
            <p:cNvPr id="223253" name="Rectangle 25"/>
            <p:cNvSpPr>
              <a:spLocks noChangeArrowheads="1"/>
            </p:cNvSpPr>
            <p:nvPr/>
          </p:nvSpPr>
          <p:spPr bwMode="auto">
            <a:xfrm>
              <a:off x="2117" y="2147"/>
              <a:ext cx="814"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1" rIns="87312" bIns="44451">
              <a:spAutoFit/>
            </a:bodyPr>
            <a:lstStyle>
              <a:lvl1pPr defTabSz="825500">
                <a:spcBef>
                  <a:spcPct val="20000"/>
                </a:spcBef>
                <a:buChar char="•"/>
                <a:defRPr sz="3200">
                  <a:solidFill>
                    <a:schemeClr val="tx1"/>
                  </a:solidFill>
                  <a:latin typeface="Times New Roman" panose="02020603050405020304" pitchFamily="18" charset="0"/>
                </a:defRPr>
              </a:lvl1pPr>
              <a:lvl2pPr marL="742950" indent="-285750" defTabSz="825500">
                <a:spcBef>
                  <a:spcPct val="20000"/>
                </a:spcBef>
                <a:buChar char="–"/>
                <a:defRPr sz="2800">
                  <a:solidFill>
                    <a:schemeClr val="tx1"/>
                  </a:solidFill>
                  <a:latin typeface="Times New Roman" panose="02020603050405020304" pitchFamily="18" charset="0"/>
                </a:defRPr>
              </a:lvl2pPr>
              <a:lvl3pPr marL="1143000" indent="-228600" defTabSz="825500">
                <a:spcBef>
                  <a:spcPct val="20000"/>
                </a:spcBef>
                <a:buChar char="•"/>
                <a:defRPr sz="2400">
                  <a:solidFill>
                    <a:schemeClr val="tx1"/>
                  </a:solidFill>
                  <a:latin typeface="Times New Roman" panose="02020603050405020304" pitchFamily="18" charset="0"/>
                </a:defRPr>
              </a:lvl3pPr>
              <a:lvl4pPr marL="1600200" indent="-228600" defTabSz="825500">
                <a:spcBef>
                  <a:spcPct val="20000"/>
                </a:spcBef>
                <a:buChar char="–"/>
                <a:defRPr sz="2000">
                  <a:solidFill>
                    <a:schemeClr val="tx1"/>
                  </a:solidFill>
                  <a:latin typeface="Times New Roman" panose="02020603050405020304" pitchFamily="18" charset="0"/>
                </a:defRPr>
              </a:lvl4pPr>
              <a:lvl5pPr marL="2057400" indent="-228600" defTabSz="825500">
                <a:spcBef>
                  <a:spcPct val="20000"/>
                </a:spcBef>
                <a:buChar char="»"/>
                <a:defRPr sz="2000">
                  <a:solidFill>
                    <a:schemeClr val="tx1"/>
                  </a:solidFill>
                  <a:latin typeface="Times New Roman" panose="02020603050405020304" pitchFamily="18" charset="0"/>
                </a:defRPr>
              </a:lvl5pPr>
              <a:lvl6pPr marL="25146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spcBef>
                  <a:spcPct val="0"/>
                </a:spcBef>
                <a:spcAft>
                  <a:spcPct val="0"/>
                </a:spcAft>
                <a:buFontTx/>
                <a:buNone/>
              </a:pPr>
              <a:r>
                <a:rPr lang="it-IT" altLang="en-US" sz="2700" b="1">
                  <a:solidFill>
                    <a:srgbClr val="3333CC"/>
                  </a:solidFill>
                  <a:latin typeface="Arial" panose="020B0604020202020204" pitchFamily="34" charset="0"/>
                </a:rPr>
                <a:t>- 8</a:t>
              </a:r>
              <a:r>
                <a:rPr lang="it-IT" altLang="en-US" sz="2700" b="1">
                  <a:solidFill>
                    <a:srgbClr val="000000"/>
                  </a:solidFill>
                  <a:latin typeface="Arial" panose="020B0604020202020204" pitchFamily="34" charset="0"/>
                </a:rPr>
                <a:t> ; </a:t>
              </a:r>
              <a:r>
                <a:rPr lang="it-IT" altLang="en-US" sz="2700" b="1">
                  <a:solidFill>
                    <a:srgbClr val="FF0000"/>
                  </a:solidFill>
                  <a:latin typeface="Arial" panose="020B0604020202020204" pitchFamily="34" charset="0"/>
                </a:rPr>
                <a:t>- 8</a:t>
              </a:r>
            </a:p>
          </p:txBody>
        </p:sp>
        <p:sp>
          <p:nvSpPr>
            <p:cNvPr id="223254" name="Rectangle 26"/>
            <p:cNvSpPr>
              <a:spLocks noChangeArrowheads="1"/>
            </p:cNvSpPr>
            <p:nvPr/>
          </p:nvSpPr>
          <p:spPr bwMode="auto">
            <a:xfrm>
              <a:off x="2123" y="3104"/>
              <a:ext cx="802"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1" rIns="87312" bIns="44451">
              <a:spAutoFit/>
            </a:bodyPr>
            <a:lstStyle>
              <a:lvl1pPr defTabSz="825500">
                <a:spcBef>
                  <a:spcPct val="20000"/>
                </a:spcBef>
                <a:buChar char="•"/>
                <a:defRPr sz="3200">
                  <a:solidFill>
                    <a:schemeClr val="tx1"/>
                  </a:solidFill>
                  <a:latin typeface="Times New Roman" panose="02020603050405020304" pitchFamily="18" charset="0"/>
                </a:defRPr>
              </a:lvl1pPr>
              <a:lvl2pPr marL="742950" indent="-285750" defTabSz="825500">
                <a:spcBef>
                  <a:spcPct val="20000"/>
                </a:spcBef>
                <a:buChar char="–"/>
                <a:defRPr sz="2800">
                  <a:solidFill>
                    <a:schemeClr val="tx1"/>
                  </a:solidFill>
                  <a:latin typeface="Times New Roman" panose="02020603050405020304" pitchFamily="18" charset="0"/>
                </a:defRPr>
              </a:lvl2pPr>
              <a:lvl3pPr marL="1143000" indent="-228600" defTabSz="825500">
                <a:spcBef>
                  <a:spcPct val="20000"/>
                </a:spcBef>
                <a:buChar char="•"/>
                <a:defRPr sz="2400">
                  <a:solidFill>
                    <a:schemeClr val="tx1"/>
                  </a:solidFill>
                  <a:latin typeface="Times New Roman" panose="02020603050405020304" pitchFamily="18" charset="0"/>
                </a:defRPr>
              </a:lvl3pPr>
              <a:lvl4pPr marL="1600200" indent="-228600" defTabSz="825500">
                <a:spcBef>
                  <a:spcPct val="20000"/>
                </a:spcBef>
                <a:buChar char="–"/>
                <a:defRPr sz="2000">
                  <a:solidFill>
                    <a:schemeClr val="tx1"/>
                  </a:solidFill>
                  <a:latin typeface="Times New Roman" panose="02020603050405020304" pitchFamily="18" charset="0"/>
                </a:defRPr>
              </a:lvl4pPr>
              <a:lvl5pPr marL="2057400" indent="-228600" defTabSz="825500">
                <a:spcBef>
                  <a:spcPct val="20000"/>
                </a:spcBef>
                <a:buChar char="»"/>
                <a:defRPr sz="2000">
                  <a:solidFill>
                    <a:schemeClr val="tx1"/>
                  </a:solidFill>
                  <a:latin typeface="Times New Roman" panose="02020603050405020304" pitchFamily="18" charset="0"/>
                </a:defRPr>
              </a:lvl5pPr>
              <a:lvl6pPr marL="25146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spcBef>
                  <a:spcPct val="0"/>
                </a:spcBef>
                <a:spcAft>
                  <a:spcPct val="0"/>
                </a:spcAft>
                <a:buFontTx/>
                <a:buNone/>
              </a:pPr>
              <a:r>
                <a:rPr lang="it-IT" altLang="en-US" sz="2700" b="1">
                  <a:solidFill>
                    <a:srgbClr val="3333CC"/>
                  </a:solidFill>
                  <a:latin typeface="Arial" panose="020B0604020202020204" pitchFamily="34" charset="0"/>
                </a:rPr>
                <a:t>- 20</a:t>
              </a:r>
              <a:r>
                <a:rPr lang="it-IT" altLang="en-US" sz="2700" b="1">
                  <a:solidFill>
                    <a:srgbClr val="000000"/>
                  </a:solidFill>
                  <a:latin typeface="Arial" panose="020B0604020202020204" pitchFamily="34" charset="0"/>
                </a:rPr>
                <a:t> ; </a:t>
              </a:r>
              <a:r>
                <a:rPr lang="it-IT" altLang="en-US" sz="2700" b="1">
                  <a:solidFill>
                    <a:srgbClr val="FF0000"/>
                  </a:solidFill>
                  <a:latin typeface="Arial" panose="020B0604020202020204" pitchFamily="34" charset="0"/>
                </a:rPr>
                <a:t>0</a:t>
              </a:r>
            </a:p>
          </p:txBody>
        </p:sp>
        <p:sp>
          <p:nvSpPr>
            <p:cNvPr id="223255" name="Rectangle 27"/>
            <p:cNvSpPr>
              <a:spLocks noChangeArrowheads="1"/>
            </p:cNvSpPr>
            <p:nvPr/>
          </p:nvSpPr>
          <p:spPr bwMode="auto">
            <a:xfrm>
              <a:off x="3579" y="2147"/>
              <a:ext cx="802"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1" rIns="87312" bIns="44451">
              <a:spAutoFit/>
            </a:bodyPr>
            <a:lstStyle>
              <a:lvl1pPr defTabSz="825500">
                <a:spcBef>
                  <a:spcPct val="20000"/>
                </a:spcBef>
                <a:buChar char="•"/>
                <a:defRPr sz="3200">
                  <a:solidFill>
                    <a:schemeClr val="tx1"/>
                  </a:solidFill>
                  <a:latin typeface="Times New Roman" panose="02020603050405020304" pitchFamily="18" charset="0"/>
                </a:defRPr>
              </a:lvl1pPr>
              <a:lvl2pPr marL="742950" indent="-285750" defTabSz="825500">
                <a:spcBef>
                  <a:spcPct val="20000"/>
                </a:spcBef>
                <a:buChar char="–"/>
                <a:defRPr sz="2800">
                  <a:solidFill>
                    <a:schemeClr val="tx1"/>
                  </a:solidFill>
                  <a:latin typeface="Times New Roman" panose="02020603050405020304" pitchFamily="18" charset="0"/>
                </a:defRPr>
              </a:lvl2pPr>
              <a:lvl3pPr marL="1143000" indent="-228600" defTabSz="825500">
                <a:spcBef>
                  <a:spcPct val="20000"/>
                </a:spcBef>
                <a:buChar char="•"/>
                <a:defRPr sz="2400">
                  <a:solidFill>
                    <a:schemeClr val="tx1"/>
                  </a:solidFill>
                  <a:latin typeface="Times New Roman" panose="02020603050405020304" pitchFamily="18" charset="0"/>
                </a:defRPr>
              </a:lvl3pPr>
              <a:lvl4pPr marL="1600200" indent="-228600" defTabSz="825500">
                <a:spcBef>
                  <a:spcPct val="20000"/>
                </a:spcBef>
                <a:buChar char="–"/>
                <a:defRPr sz="2000">
                  <a:solidFill>
                    <a:schemeClr val="tx1"/>
                  </a:solidFill>
                  <a:latin typeface="Times New Roman" panose="02020603050405020304" pitchFamily="18" charset="0"/>
                </a:defRPr>
              </a:lvl4pPr>
              <a:lvl5pPr marL="2057400" indent="-228600" defTabSz="825500">
                <a:spcBef>
                  <a:spcPct val="20000"/>
                </a:spcBef>
                <a:buChar char="»"/>
                <a:defRPr sz="2000">
                  <a:solidFill>
                    <a:schemeClr val="tx1"/>
                  </a:solidFill>
                  <a:latin typeface="Times New Roman" panose="02020603050405020304" pitchFamily="18" charset="0"/>
                </a:defRPr>
              </a:lvl5pPr>
              <a:lvl6pPr marL="25146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spcBef>
                  <a:spcPct val="0"/>
                </a:spcBef>
                <a:spcAft>
                  <a:spcPct val="0"/>
                </a:spcAft>
                <a:buFontTx/>
                <a:buNone/>
              </a:pPr>
              <a:r>
                <a:rPr lang="it-IT" altLang="en-US" sz="2700" b="1">
                  <a:solidFill>
                    <a:srgbClr val="3333CC"/>
                  </a:solidFill>
                  <a:latin typeface="Arial" panose="020B0604020202020204" pitchFamily="34" charset="0"/>
                </a:rPr>
                <a:t>0</a:t>
              </a:r>
              <a:r>
                <a:rPr lang="it-IT" altLang="en-US" sz="2700" b="1">
                  <a:solidFill>
                    <a:srgbClr val="000000"/>
                  </a:solidFill>
                  <a:latin typeface="Arial" panose="020B0604020202020204" pitchFamily="34" charset="0"/>
                </a:rPr>
                <a:t> ; </a:t>
              </a:r>
              <a:r>
                <a:rPr lang="it-IT" altLang="en-US" sz="2700" b="1">
                  <a:solidFill>
                    <a:srgbClr val="FF0000"/>
                  </a:solidFill>
                  <a:latin typeface="Arial" panose="020B0604020202020204" pitchFamily="34" charset="0"/>
                </a:rPr>
                <a:t>- 20</a:t>
              </a:r>
            </a:p>
          </p:txBody>
        </p:sp>
        <p:sp>
          <p:nvSpPr>
            <p:cNvPr id="223256" name="Rectangle 28"/>
            <p:cNvSpPr>
              <a:spLocks noChangeArrowheads="1"/>
            </p:cNvSpPr>
            <p:nvPr/>
          </p:nvSpPr>
          <p:spPr bwMode="auto">
            <a:xfrm>
              <a:off x="3543" y="3104"/>
              <a:ext cx="874"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1" rIns="87312" bIns="44451">
              <a:spAutoFit/>
            </a:bodyPr>
            <a:lstStyle>
              <a:lvl1pPr defTabSz="825500">
                <a:spcBef>
                  <a:spcPct val="20000"/>
                </a:spcBef>
                <a:buChar char="•"/>
                <a:defRPr sz="3200">
                  <a:solidFill>
                    <a:schemeClr val="tx1"/>
                  </a:solidFill>
                  <a:latin typeface="Times New Roman" panose="02020603050405020304" pitchFamily="18" charset="0"/>
                </a:defRPr>
              </a:lvl1pPr>
              <a:lvl2pPr marL="742950" indent="-285750" defTabSz="825500">
                <a:spcBef>
                  <a:spcPct val="20000"/>
                </a:spcBef>
                <a:buChar char="–"/>
                <a:defRPr sz="2800">
                  <a:solidFill>
                    <a:schemeClr val="tx1"/>
                  </a:solidFill>
                  <a:latin typeface="Times New Roman" panose="02020603050405020304" pitchFamily="18" charset="0"/>
                </a:defRPr>
              </a:lvl2pPr>
              <a:lvl3pPr marL="1143000" indent="-228600" defTabSz="825500">
                <a:spcBef>
                  <a:spcPct val="20000"/>
                </a:spcBef>
                <a:buChar char="•"/>
                <a:defRPr sz="2400">
                  <a:solidFill>
                    <a:schemeClr val="tx1"/>
                  </a:solidFill>
                  <a:latin typeface="Times New Roman" panose="02020603050405020304" pitchFamily="18" charset="0"/>
                </a:defRPr>
              </a:lvl3pPr>
              <a:lvl4pPr marL="1600200" indent="-228600" defTabSz="825500">
                <a:spcBef>
                  <a:spcPct val="20000"/>
                </a:spcBef>
                <a:buChar char="–"/>
                <a:defRPr sz="2000">
                  <a:solidFill>
                    <a:schemeClr val="tx1"/>
                  </a:solidFill>
                  <a:latin typeface="Times New Roman" panose="02020603050405020304" pitchFamily="18" charset="0"/>
                </a:defRPr>
              </a:lvl4pPr>
              <a:lvl5pPr marL="2057400" indent="-228600" defTabSz="825500">
                <a:spcBef>
                  <a:spcPct val="20000"/>
                </a:spcBef>
                <a:buChar char="»"/>
                <a:defRPr sz="2000">
                  <a:solidFill>
                    <a:schemeClr val="tx1"/>
                  </a:solidFill>
                  <a:latin typeface="Times New Roman" panose="02020603050405020304" pitchFamily="18" charset="0"/>
                </a:defRPr>
              </a:lvl5pPr>
              <a:lvl6pPr marL="25146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spcBef>
                  <a:spcPct val="0"/>
                </a:spcBef>
                <a:spcAft>
                  <a:spcPct val="0"/>
                </a:spcAft>
                <a:buFontTx/>
                <a:buNone/>
              </a:pPr>
              <a:r>
                <a:rPr lang="it-IT" altLang="en-US" sz="2700" b="1">
                  <a:solidFill>
                    <a:srgbClr val="000000"/>
                  </a:solidFill>
                  <a:latin typeface="Arial" panose="020B0604020202020204" pitchFamily="34" charset="0"/>
                </a:rPr>
                <a:t> </a:t>
              </a:r>
              <a:r>
                <a:rPr lang="it-IT" altLang="en-US" sz="2700" b="1">
                  <a:solidFill>
                    <a:srgbClr val="3333CC"/>
                  </a:solidFill>
                  <a:latin typeface="Arial" panose="020B0604020202020204" pitchFamily="34" charset="0"/>
                </a:rPr>
                <a:t>- 1</a:t>
              </a:r>
              <a:r>
                <a:rPr lang="it-IT" altLang="en-US" sz="2700" b="1">
                  <a:solidFill>
                    <a:srgbClr val="000000"/>
                  </a:solidFill>
                  <a:latin typeface="Arial" panose="020B0604020202020204" pitchFamily="34" charset="0"/>
                </a:rPr>
                <a:t> ; </a:t>
              </a:r>
              <a:r>
                <a:rPr lang="it-IT" altLang="en-US" sz="2700" b="1">
                  <a:solidFill>
                    <a:srgbClr val="FF0000"/>
                  </a:solidFill>
                  <a:latin typeface="Arial" panose="020B0604020202020204" pitchFamily="34" charset="0"/>
                </a:rPr>
                <a:t>- 1</a:t>
              </a:r>
            </a:p>
          </p:txBody>
        </p:sp>
      </p:grpSp>
    </p:spTree>
    <p:extLst>
      <p:ext uri="{BB962C8B-B14F-4D97-AF65-F5344CB8AC3E}">
        <p14:creationId xmlns:p14="http://schemas.microsoft.com/office/powerpoint/2010/main" val="4078051214"/>
      </p:ext>
    </p:extLst>
  </p:cSld>
  <p:clrMapOvr>
    <a:masterClrMapping/>
  </p:clrMapOvr>
  <p:transition spd="slow">
    <p:wipe dir="r"/>
  </p:transition>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82"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25283"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25284"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25285"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25286" name="Rectangle 6"/>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25287" name="Rectangle 7"/>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25288" name="Rectangle 8"/>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25289" name="Rectangle 9"/>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25290" name="Rectangle 10"/>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25291" name="Rectangle 11"/>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25292" name="Rectangle 12"/>
          <p:cNvSpPr>
            <a:spLocks noGrp="1" noChangeArrowheads="1"/>
          </p:cNvSpPr>
          <p:nvPr>
            <p:ph type="title"/>
          </p:nvPr>
        </p:nvSpPr>
        <p:spPr>
          <a:xfrm>
            <a:off x="2209800" y="152400"/>
            <a:ext cx="7772400" cy="6096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a:t>Strategia dominante ed equilibrio</a:t>
            </a:r>
          </a:p>
        </p:txBody>
      </p:sp>
      <p:sp>
        <p:nvSpPr>
          <p:cNvPr id="410637" name="Rectangle 13"/>
          <p:cNvSpPr>
            <a:spLocks noGrp="1" noChangeArrowheads="1"/>
          </p:cNvSpPr>
          <p:nvPr>
            <p:ph type="body" idx="1"/>
          </p:nvPr>
        </p:nvSpPr>
        <p:spPr>
          <a:xfrm>
            <a:off x="254525" y="838200"/>
            <a:ext cx="11792932" cy="4789603"/>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t" anchorCtr="0" compatLnSpc="1">
            <a:prstTxWarp prst="textNoShape">
              <a:avLst/>
            </a:prstTxWarp>
          </a:bodyPr>
          <a:lstStyle/>
          <a:p>
            <a:pPr eaLnBrk="1" hangingPunct="1">
              <a:lnSpc>
                <a:spcPct val="90000"/>
              </a:lnSpc>
              <a:tabLst>
                <a:tab pos="333358" algn="l"/>
                <a:tab pos="742913" algn="l"/>
              </a:tabLst>
            </a:pPr>
            <a:r>
              <a:rPr lang="it-IT" altLang="en-US" sz="2800" dirty="0">
                <a:solidFill>
                  <a:srgbClr val="FF0000"/>
                </a:solidFill>
              </a:rPr>
              <a:t>Strategia dominante</a:t>
            </a:r>
            <a:r>
              <a:rPr lang="it-IT" altLang="en-US" sz="2800" dirty="0"/>
              <a:t>: una strategia che è ottimale per un certo giocatore </a:t>
            </a:r>
            <a:r>
              <a:rPr lang="it-IT" altLang="en-US" sz="2800" u="sng" dirty="0"/>
              <a:t>qualsiasi siano le scelte altrui.</a:t>
            </a:r>
          </a:p>
          <a:p>
            <a:pPr eaLnBrk="1" hangingPunct="1">
              <a:lnSpc>
                <a:spcPct val="90000"/>
              </a:lnSpc>
              <a:tabLst>
                <a:tab pos="333358" algn="l"/>
                <a:tab pos="742913" algn="l"/>
              </a:tabLst>
            </a:pPr>
            <a:r>
              <a:rPr lang="it-IT" altLang="en-US" sz="2800" dirty="0"/>
              <a:t>Nel caso del PD (e in assenza di possibilità di comunicare e/o stipulare accordi vincolanti) entrambi i giocatori hanno una strategia dominante: </a:t>
            </a:r>
            <a:r>
              <a:rPr lang="it-IT" altLang="en-US" sz="2800" u="sng" dirty="0"/>
              <a:t>confessare</a:t>
            </a:r>
            <a:r>
              <a:rPr lang="it-IT" altLang="en-US" sz="2800" dirty="0"/>
              <a:t>.</a:t>
            </a:r>
          </a:p>
          <a:p>
            <a:pPr lvl="1" eaLnBrk="1" hangingPunct="1">
              <a:lnSpc>
                <a:spcPct val="90000"/>
              </a:lnSpc>
              <a:tabLst>
                <a:tab pos="333358" algn="l"/>
                <a:tab pos="742913" algn="l"/>
              </a:tabLst>
            </a:pPr>
            <a:r>
              <a:rPr lang="it-IT" altLang="en-US" sz="2400" dirty="0"/>
              <a:t>Ovviamente, l’esistenza di una strategia dominante per entrambi </a:t>
            </a:r>
            <a:r>
              <a:rPr lang="it-IT" altLang="en-US" sz="2400" u="sng" dirty="0"/>
              <a:t>non</a:t>
            </a:r>
            <a:r>
              <a:rPr lang="it-IT" altLang="en-US" sz="2400" dirty="0"/>
              <a:t> vale in generale!</a:t>
            </a:r>
          </a:p>
          <a:p>
            <a:pPr eaLnBrk="1" hangingPunct="1">
              <a:lnSpc>
                <a:spcPct val="90000"/>
              </a:lnSpc>
              <a:tabLst>
                <a:tab pos="333358" algn="l"/>
                <a:tab pos="742913" algn="l"/>
              </a:tabLst>
            </a:pPr>
            <a:r>
              <a:rPr lang="it-IT" altLang="en-US" sz="2800" dirty="0"/>
              <a:t>L’esito in cui entrambi confessano è l’</a:t>
            </a:r>
            <a:r>
              <a:rPr lang="it-IT" altLang="en-US" sz="2800" dirty="0">
                <a:solidFill>
                  <a:srgbClr val="FF0000"/>
                </a:solidFill>
              </a:rPr>
              <a:t>equilibrio del gioco</a:t>
            </a:r>
            <a:r>
              <a:rPr lang="it-IT" altLang="en-US" sz="2800" dirty="0"/>
              <a:t> (a nessuno dei due conviene infatti deviare da tale esito), ma chiaramente </a:t>
            </a:r>
            <a:r>
              <a:rPr lang="it-IT" altLang="en-US" sz="2800" u="sng" dirty="0"/>
              <a:t>non</a:t>
            </a:r>
            <a:r>
              <a:rPr lang="it-IT" altLang="en-US" sz="2800" dirty="0"/>
              <a:t> è l’esito “socialmente” ottimale (ovvero, ottimale per i due giocatori).</a:t>
            </a:r>
            <a:endParaRPr lang="it-IT" altLang="en-US" dirty="0"/>
          </a:p>
          <a:p>
            <a:pPr eaLnBrk="1" hangingPunct="1">
              <a:lnSpc>
                <a:spcPct val="90000"/>
              </a:lnSpc>
              <a:tabLst>
                <a:tab pos="333358" algn="l"/>
                <a:tab pos="742913" algn="l"/>
              </a:tabLst>
            </a:pPr>
            <a:r>
              <a:rPr lang="it-IT" altLang="en-US" sz="2800" i="1" dirty="0" err="1">
                <a:solidFill>
                  <a:srgbClr val="FF0000"/>
                </a:solidFill>
              </a:rPr>
              <a:t>Pre</a:t>
            </a:r>
            <a:r>
              <a:rPr lang="it-IT" altLang="en-US" sz="2800" i="1" dirty="0">
                <a:solidFill>
                  <a:srgbClr val="FF0000"/>
                </a:solidFill>
              </a:rPr>
              <a:t>-play </a:t>
            </a:r>
            <a:r>
              <a:rPr lang="it-IT" altLang="en-US" sz="2800" i="1" dirty="0" err="1">
                <a:solidFill>
                  <a:srgbClr val="FF0000"/>
                </a:solidFill>
              </a:rPr>
              <a:t>agreement</a:t>
            </a:r>
            <a:r>
              <a:rPr lang="it-IT" altLang="en-US" sz="2800" dirty="0"/>
              <a:t>: i giocatori possono concordare </a:t>
            </a:r>
            <a:r>
              <a:rPr lang="it-IT" altLang="en-US" sz="2800" u="sng" dirty="0"/>
              <a:t>prima</a:t>
            </a:r>
            <a:r>
              <a:rPr lang="it-IT" altLang="en-US" sz="2800" dirty="0"/>
              <a:t> del gioco di non confessare, ma l’accordo regge solo se è in qualche modo </a:t>
            </a:r>
            <a:r>
              <a:rPr lang="it-IT" altLang="en-US" sz="2800" u="sng" dirty="0"/>
              <a:t>vincolante</a:t>
            </a:r>
            <a:r>
              <a:rPr lang="it-IT" altLang="en-US" sz="2800" dirty="0"/>
              <a:t> (p.e. vendette trasversali).</a:t>
            </a:r>
          </a:p>
        </p:txBody>
      </p:sp>
    </p:spTree>
    <p:extLst>
      <p:ext uri="{BB962C8B-B14F-4D97-AF65-F5344CB8AC3E}">
        <p14:creationId xmlns:p14="http://schemas.microsoft.com/office/powerpoint/2010/main" val="243117735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0637">
                                            <p:txEl>
                                              <p:pRg st="0" end="0"/>
                                            </p:txEl>
                                          </p:spTgt>
                                        </p:tgtEl>
                                        <p:attrNameLst>
                                          <p:attrName>style.visibility</p:attrName>
                                        </p:attrNameLst>
                                      </p:cBhvr>
                                      <p:to>
                                        <p:strVal val="visible"/>
                                      </p:to>
                                    </p:set>
                                    <p:animEffect transition="in" filter="wipe(left)">
                                      <p:cBhvr>
                                        <p:cTn id="7" dur="500"/>
                                        <p:tgtEl>
                                          <p:spTgt spid="41063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0637">
                                            <p:txEl>
                                              <p:pRg st="1" end="1"/>
                                            </p:txEl>
                                          </p:spTgt>
                                        </p:tgtEl>
                                        <p:attrNameLst>
                                          <p:attrName>style.visibility</p:attrName>
                                        </p:attrNameLst>
                                      </p:cBhvr>
                                      <p:to>
                                        <p:strVal val="visible"/>
                                      </p:to>
                                    </p:set>
                                    <p:animEffect transition="in" filter="wipe(left)">
                                      <p:cBhvr>
                                        <p:cTn id="12" dur="500"/>
                                        <p:tgtEl>
                                          <p:spTgt spid="410637">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410637">
                                            <p:txEl>
                                              <p:pRg st="2" end="2"/>
                                            </p:txEl>
                                          </p:spTgt>
                                        </p:tgtEl>
                                        <p:attrNameLst>
                                          <p:attrName>style.visibility</p:attrName>
                                        </p:attrNameLst>
                                      </p:cBhvr>
                                      <p:to>
                                        <p:strVal val="visible"/>
                                      </p:to>
                                    </p:set>
                                    <p:animEffect transition="in" filter="wipe(left)">
                                      <p:cBhvr>
                                        <p:cTn id="15" dur="500"/>
                                        <p:tgtEl>
                                          <p:spTgt spid="410637">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410637">
                                            <p:txEl>
                                              <p:pRg st="3" end="3"/>
                                            </p:txEl>
                                          </p:spTgt>
                                        </p:tgtEl>
                                        <p:attrNameLst>
                                          <p:attrName>style.visibility</p:attrName>
                                        </p:attrNameLst>
                                      </p:cBhvr>
                                      <p:to>
                                        <p:strVal val="visible"/>
                                      </p:to>
                                    </p:set>
                                    <p:animEffect transition="in" filter="wipe(left)">
                                      <p:cBhvr>
                                        <p:cTn id="20" dur="500"/>
                                        <p:tgtEl>
                                          <p:spTgt spid="410637">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410637">
                                            <p:txEl>
                                              <p:pRg st="4" end="4"/>
                                            </p:txEl>
                                          </p:spTgt>
                                        </p:tgtEl>
                                        <p:attrNameLst>
                                          <p:attrName>style.visibility</p:attrName>
                                        </p:attrNameLst>
                                      </p:cBhvr>
                                      <p:to>
                                        <p:strVal val="visible"/>
                                      </p:to>
                                    </p:set>
                                    <p:animEffect transition="in" filter="wipe(left)">
                                      <p:cBhvr>
                                        <p:cTn id="25" dur="500"/>
                                        <p:tgtEl>
                                          <p:spTgt spid="41063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37"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a:xfrm>
            <a:off x="1524000" y="152400"/>
            <a:ext cx="9144000" cy="914400"/>
          </a:xfrm>
        </p:spPr>
        <p:txBody>
          <a:bodyPr/>
          <a:lstStyle/>
          <a:p>
            <a:pPr eaLnBrk="1" hangingPunct="1"/>
            <a:r>
              <a:rPr lang="it-IT" altLang="en-US"/>
              <a:t>Il  caso generale del </a:t>
            </a:r>
            <a:br>
              <a:rPr lang="it-IT" altLang="en-US"/>
            </a:br>
            <a:r>
              <a:rPr lang="it-IT" altLang="en-US"/>
              <a:t>dilemma del prigioniero</a:t>
            </a:r>
          </a:p>
        </p:txBody>
      </p:sp>
      <p:graphicFrame>
        <p:nvGraphicFramePr>
          <p:cNvPr id="227331" name="Object 3"/>
          <p:cNvGraphicFramePr>
            <a:graphicFrameLocks noGrp="1" noChangeAspect="1"/>
          </p:cNvGraphicFramePr>
          <p:nvPr>
            <p:ph type="tbl" idx="1"/>
          </p:nvPr>
        </p:nvGraphicFramePr>
        <p:xfrm>
          <a:off x="1978033" y="1450978"/>
          <a:ext cx="7743825" cy="3968751"/>
        </p:xfrm>
        <a:graphic>
          <a:graphicData uri="http://schemas.openxmlformats.org/presentationml/2006/ole">
            <mc:AlternateContent xmlns:mc="http://schemas.openxmlformats.org/markup-compatibility/2006">
              <mc:Choice xmlns:v="urn:schemas-microsoft-com:vml" Requires="v">
                <p:oleObj spid="_x0000_s2122" name="Documento" r:id="rId4" imgW="7748016" imgH="3980688" progId="Word.Document.8">
                  <p:embed/>
                </p:oleObj>
              </mc:Choice>
              <mc:Fallback>
                <p:oleObj name="Documento" r:id="rId4" imgW="7748016" imgH="3980688"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8033" y="1450978"/>
                        <a:ext cx="7743825" cy="39687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27332" name="Text Box 4"/>
          <p:cNvSpPr txBox="1">
            <a:spLocks noChangeArrowheads="1"/>
          </p:cNvSpPr>
          <p:nvPr/>
        </p:nvSpPr>
        <p:spPr bwMode="auto">
          <a:xfrm>
            <a:off x="1524000" y="5410206"/>
            <a:ext cx="91440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50000"/>
              </a:spcBef>
              <a:spcAft>
                <a:spcPct val="0"/>
              </a:spcAft>
              <a:buFontTx/>
              <a:buNone/>
            </a:pPr>
            <a:r>
              <a:rPr lang="it-IT" altLang="en-US" sz="2800" b="1">
                <a:solidFill>
                  <a:srgbClr val="000000"/>
                </a:solidFill>
                <a:latin typeface="Book Antiqua" panose="02040602050305030304" pitchFamily="18" charset="0"/>
              </a:rPr>
              <a:t>		</a:t>
            </a:r>
            <a:r>
              <a:rPr lang="it-IT" altLang="en-US" sz="2800">
                <a:solidFill>
                  <a:srgbClr val="000000"/>
                </a:solidFill>
                <a:latin typeface="Book Antiqua" panose="02040602050305030304" pitchFamily="18" charset="0"/>
              </a:rPr>
              <a:t>Si ha PD quando: </a:t>
            </a:r>
            <a:r>
              <a:rPr lang="it-IT" altLang="en-US" sz="2800" b="1">
                <a:solidFill>
                  <a:srgbClr val="006600"/>
                </a:solidFill>
                <a:latin typeface="Book Antiqua" panose="02040602050305030304" pitchFamily="18" charset="0"/>
              </a:rPr>
              <a:t>A &gt; B &gt; C &gt; D</a:t>
            </a:r>
          </a:p>
          <a:p>
            <a:pPr algn="ctr" eaLnBrk="0" fontAlgn="base" hangingPunct="0">
              <a:spcBef>
                <a:spcPct val="50000"/>
              </a:spcBef>
              <a:spcAft>
                <a:spcPct val="0"/>
              </a:spcAft>
              <a:buFontTx/>
              <a:buNone/>
            </a:pPr>
            <a:r>
              <a:rPr lang="it-IT" altLang="en-US" sz="2800">
                <a:solidFill>
                  <a:srgbClr val="000000"/>
                </a:solidFill>
                <a:latin typeface="Book Antiqua" panose="02040602050305030304" pitchFamily="18" charset="0"/>
              </a:rPr>
              <a:t>L’equilibrio è (</a:t>
            </a:r>
            <a:r>
              <a:rPr lang="it-IT" altLang="en-US" sz="2800" b="1">
                <a:solidFill>
                  <a:srgbClr val="FF0000"/>
                </a:solidFill>
                <a:latin typeface="Book Antiqua" panose="02040602050305030304" pitchFamily="18" charset="0"/>
              </a:rPr>
              <a:t>C,C</a:t>
            </a:r>
            <a:r>
              <a:rPr lang="it-IT" altLang="en-US" sz="2800">
                <a:solidFill>
                  <a:srgbClr val="000000"/>
                </a:solidFill>
                <a:latin typeface="Book Antiqua" panose="02040602050305030304" pitchFamily="18" charset="0"/>
              </a:rPr>
              <a:t>), ma l’ottimo sociale è (</a:t>
            </a:r>
            <a:r>
              <a:rPr lang="it-IT" altLang="en-US" sz="2800" b="1">
                <a:solidFill>
                  <a:srgbClr val="3333CC"/>
                </a:solidFill>
                <a:latin typeface="Book Antiqua" panose="02040602050305030304" pitchFamily="18" charset="0"/>
              </a:rPr>
              <a:t>B,B</a:t>
            </a:r>
            <a:r>
              <a:rPr lang="it-IT" altLang="en-US" sz="2800">
                <a:solidFill>
                  <a:srgbClr val="000000"/>
                </a:solidFill>
                <a:latin typeface="Book Antiqua" panose="02040602050305030304" pitchFamily="18" charset="0"/>
              </a:rPr>
              <a:t>)</a:t>
            </a:r>
          </a:p>
        </p:txBody>
      </p:sp>
    </p:spTree>
    <p:extLst>
      <p:ext uri="{BB962C8B-B14F-4D97-AF65-F5344CB8AC3E}">
        <p14:creationId xmlns:p14="http://schemas.microsoft.com/office/powerpoint/2010/main" val="86523093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9378" name="Object 1026">
            <a:hlinkClick r:id="" action="ppaction://ole?verb=0"/>
          </p:cNvPr>
          <p:cNvGraphicFramePr>
            <a:graphicFrameLocks/>
          </p:cNvGraphicFramePr>
          <p:nvPr>
            <p:extLst>
              <p:ext uri="{D42A27DB-BD31-4B8C-83A1-F6EECF244321}">
                <p14:modId xmlns:p14="http://schemas.microsoft.com/office/powerpoint/2010/main" val="2836833055"/>
              </p:ext>
            </p:extLst>
          </p:nvPr>
        </p:nvGraphicFramePr>
        <p:xfrm>
          <a:off x="2167451" y="1206095"/>
          <a:ext cx="7777163" cy="5759451"/>
        </p:xfrm>
        <a:graphic>
          <a:graphicData uri="http://schemas.openxmlformats.org/presentationml/2006/ole">
            <mc:AlternateContent xmlns:mc="http://schemas.openxmlformats.org/markup-compatibility/2006">
              <mc:Choice xmlns:v="urn:schemas-microsoft-com:vml" Requires="v">
                <p:oleObj spid="_x0000_s3147" name="Documento" r:id="rId4" imgW="6373368" imgH="4267200" progId="Word.Document.8">
                  <p:embed/>
                </p:oleObj>
              </mc:Choice>
              <mc:Fallback>
                <p:oleObj name="Documento" r:id="rId4" imgW="6373368" imgH="4267200" progId="Word.Documen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67451" y="1206095"/>
                        <a:ext cx="7777163" cy="5759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itolo 1"/>
          <p:cNvSpPr>
            <a:spLocks noGrp="1"/>
          </p:cNvSpPr>
          <p:nvPr>
            <p:ph type="title"/>
          </p:nvPr>
        </p:nvSpPr>
        <p:spPr>
          <a:xfrm>
            <a:off x="874431" y="63095"/>
            <a:ext cx="10363200" cy="1143000"/>
          </a:xfrm>
        </p:spPr>
        <p:txBody>
          <a:bodyPr/>
          <a:lstStyle/>
          <a:p>
            <a:r>
              <a:rPr lang="it-IT" dirty="0"/>
              <a:t>Torniamo a Cournot…</a:t>
            </a:r>
          </a:p>
        </p:txBody>
      </p:sp>
    </p:spTree>
    <p:extLst>
      <p:ext uri="{BB962C8B-B14F-4D97-AF65-F5344CB8AC3E}">
        <p14:creationId xmlns:p14="http://schemas.microsoft.com/office/powerpoint/2010/main" val="183743375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1426"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1427"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1428"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1429"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1430" name="Rectangle 6"/>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1431" name="Rectangle 7"/>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1432" name="Rectangle 8"/>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1433" name="Rectangle 9"/>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1434" name="Rectangle 10"/>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1435" name="Rectangle 11"/>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1436" name="Rectangle 12"/>
          <p:cNvSpPr>
            <a:spLocks noGrp="1" noChangeArrowheads="1"/>
          </p:cNvSpPr>
          <p:nvPr>
            <p:ph type="title"/>
          </p:nvPr>
        </p:nvSpPr>
        <p:spPr>
          <a:xfrm>
            <a:off x="2133600" y="533400"/>
            <a:ext cx="7772400" cy="3810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br>
              <a:rPr lang="it-IT" altLang="en-US"/>
            </a:br>
            <a:endParaRPr lang="it-IT" altLang="en-US"/>
          </a:p>
        </p:txBody>
      </p:sp>
      <p:sp>
        <p:nvSpPr>
          <p:cNvPr id="416781" name="Rectangle 13"/>
          <p:cNvSpPr>
            <a:spLocks noGrp="1" noChangeArrowheads="1"/>
          </p:cNvSpPr>
          <p:nvPr>
            <p:ph type="body" idx="1"/>
          </p:nvPr>
        </p:nvSpPr>
        <p:spPr>
          <a:xfrm>
            <a:off x="2" y="895170"/>
            <a:ext cx="12191999" cy="5068669"/>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t" anchorCtr="0" compatLnSpc="1">
            <a:prstTxWarp prst="textNoShape">
              <a:avLst/>
            </a:prstTxWarp>
          </a:bodyPr>
          <a:lstStyle/>
          <a:p>
            <a:pPr eaLnBrk="1" hangingPunct="1">
              <a:tabLst>
                <a:tab pos="333358" algn="l"/>
                <a:tab pos="742913" algn="l"/>
              </a:tabLst>
            </a:pPr>
            <a:r>
              <a:rPr lang="it-IT" altLang="en-US" sz="2800" dirty="0">
                <a:solidFill>
                  <a:srgbClr val="FF0000"/>
                </a:solidFill>
              </a:rPr>
              <a:t>Soluzione collusiva</a:t>
            </a:r>
            <a:r>
              <a:rPr lang="it-IT" altLang="en-US" sz="2800" dirty="0"/>
              <a:t>: le due imprese producono congiuntamente l’output del monopolista, pari a 60 litri (p.e. 30 litri ciascuna), vendono il prodotto al prezzo di €60 al litro e si spartiscono (p.e. in parti uguali) un profitto massimo di €3600.</a:t>
            </a:r>
          </a:p>
          <a:p>
            <a:pPr eaLnBrk="1" hangingPunct="1">
              <a:tabLst>
                <a:tab pos="333358" algn="l"/>
                <a:tab pos="742913" algn="l"/>
              </a:tabLst>
            </a:pPr>
            <a:r>
              <a:rPr lang="it-IT" altLang="en-US" sz="2800" dirty="0"/>
              <a:t>Tuttavia, ciascuna impresa ha un </a:t>
            </a:r>
            <a:r>
              <a:rPr lang="it-IT" altLang="en-US" sz="2800" dirty="0">
                <a:solidFill>
                  <a:srgbClr val="FF0000"/>
                </a:solidFill>
              </a:rPr>
              <a:t>incentivo unilaterale a deviare</a:t>
            </a:r>
            <a:r>
              <a:rPr lang="it-IT" altLang="en-US" sz="2800" dirty="0"/>
              <a:t>, ovvero a </a:t>
            </a:r>
            <a:r>
              <a:rPr lang="it-IT" altLang="en-US" sz="2800" dirty="0">
                <a:solidFill>
                  <a:srgbClr val="FF0000"/>
                </a:solidFill>
              </a:rPr>
              <a:t>produrre di più</a:t>
            </a:r>
            <a:r>
              <a:rPr lang="it-IT" altLang="en-US" sz="2800" dirty="0"/>
              <a:t> (p.e. 40 litri). In questo modo, infatti, </a:t>
            </a:r>
            <a:r>
              <a:rPr lang="it-IT" altLang="en-US" sz="2800" i="1" dirty="0"/>
              <a:t>nell’ipotesi che l’altra rispetti l’accordo</a:t>
            </a:r>
            <a:r>
              <a:rPr lang="it-IT" altLang="en-US" sz="2800" dirty="0"/>
              <a:t>, l’impresa che devia ottiene un profitto ancora </a:t>
            </a:r>
            <a:r>
              <a:rPr lang="it-IT" altLang="en-US" sz="2800" u="sng" dirty="0"/>
              <a:t>maggiore</a:t>
            </a:r>
            <a:r>
              <a:rPr lang="it-IT" altLang="en-US" sz="2800" dirty="0"/>
              <a:t>.</a:t>
            </a:r>
          </a:p>
          <a:p>
            <a:pPr eaLnBrk="1" hangingPunct="1">
              <a:tabLst>
                <a:tab pos="333358" algn="l"/>
                <a:tab pos="742913" algn="l"/>
              </a:tabLst>
            </a:pPr>
            <a:r>
              <a:rPr lang="it-IT" altLang="en-US" sz="2800" u="sng" dirty="0"/>
              <a:t>Entrambe</a:t>
            </a:r>
            <a:r>
              <a:rPr lang="it-IT" altLang="en-US" sz="2800" dirty="0"/>
              <a:t> le imprese ragionano così, e quindi entrambe deviano dall’accordo. Il cartello non regge e si «rompe».</a:t>
            </a:r>
          </a:p>
          <a:p>
            <a:pPr eaLnBrk="1" hangingPunct="1">
              <a:tabLst>
                <a:tab pos="333358" algn="l"/>
                <a:tab pos="742913" algn="l"/>
              </a:tabLst>
            </a:pPr>
            <a:r>
              <a:rPr lang="it-IT" altLang="en-US" sz="2800" dirty="0"/>
              <a:t>Il processo di deviazione si arresta quando entrambe le imprese producono una quantità tale che </a:t>
            </a:r>
            <a:r>
              <a:rPr lang="it-IT" altLang="en-US" sz="2800" u="sng" dirty="0"/>
              <a:t>nessuna delle due</a:t>
            </a:r>
            <a:r>
              <a:rPr lang="it-IT" altLang="en-US" sz="2800" dirty="0"/>
              <a:t> ha l’incentivo a deviare ulteriormente. Si è raggiunto l’</a:t>
            </a:r>
            <a:r>
              <a:rPr lang="it-IT" altLang="en-US" sz="2800" dirty="0">
                <a:solidFill>
                  <a:srgbClr val="FF0000"/>
                </a:solidFill>
              </a:rPr>
              <a:t>equilibrio</a:t>
            </a:r>
            <a:r>
              <a:rPr lang="it-IT" altLang="en-US" sz="2800" dirty="0"/>
              <a:t>.</a:t>
            </a:r>
          </a:p>
        </p:txBody>
      </p:sp>
      <p:sp>
        <p:nvSpPr>
          <p:cNvPr id="231438" name="Text Box 14"/>
          <p:cNvSpPr txBox="1">
            <a:spLocks noChangeArrowheads="1"/>
          </p:cNvSpPr>
          <p:nvPr/>
        </p:nvSpPr>
        <p:spPr bwMode="auto">
          <a:xfrm>
            <a:off x="1524000" y="228606"/>
            <a:ext cx="8839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spcBef>
                <a:spcPct val="50000"/>
              </a:spcBef>
              <a:spcAft>
                <a:spcPct val="0"/>
              </a:spcAft>
              <a:buFontTx/>
              <a:buNone/>
            </a:pPr>
            <a:r>
              <a:rPr lang="it-IT" altLang="en-US" sz="3600">
                <a:solidFill>
                  <a:srgbClr val="000000"/>
                </a:solidFill>
              </a:rPr>
              <a:t>La collusione nel duopolio di Cournot</a:t>
            </a:r>
          </a:p>
        </p:txBody>
      </p:sp>
    </p:spTree>
    <p:extLst>
      <p:ext uri="{BB962C8B-B14F-4D97-AF65-F5344CB8AC3E}">
        <p14:creationId xmlns:p14="http://schemas.microsoft.com/office/powerpoint/2010/main" val="66639280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6781">
                                            <p:txEl>
                                              <p:pRg st="1" end="1"/>
                                            </p:txEl>
                                          </p:spTgt>
                                        </p:tgtEl>
                                        <p:attrNameLst>
                                          <p:attrName>style.visibility</p:attrName>
                                        </p:attrNameLst>
                                      </p:cBhvr>
                                      <p:to>
                                        <p:strVal val="visible"/>
                                      </p:to>
                                    </p:set>
                                    <p:animEffect transition="in" filter="wipe(left)">
                                      <p:cBhvr>
                                        <p:cTn id="7" dur="500"/>
                                        <p:tgtEl>
                                          <p:spTgt spid="41678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6781">
                                            <p:txEl>
                                              <p:pRg st="2" end="2"/>
                                            </p:txEl>
                                          </p:spTgt>
                                        </p:tgtEl>
                                        <p:attrNameLst>
                                          <p:attrName>style.visibility</p:attrName>
                                        </p:attrNameLst>
                                      </p:cBhvr>
                                      <p:to>
                                        <p:strVal val="visible"/>
                                      </p:to>
                                    </p:set>
                                    <p:animEffect transition="in" filter="wipe(left)">
                                      <p:cBhvr>
                                        <p:cTn id="12" dur="500"/>
                                        <p:tgtEl>
                                          <p:spTgt spid="41678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16781">
                                            <p:txEl>
                                              <p:pRg st="3" end="3"/>
                                            </p:txEl>
                                          </p:spTgt>
                                        </p:tgtEl>
                                        <p:attrNameLst>
                                          <p:attrName>style.visibility</p:attrName>
                                        </p:attrNameLst>
                                      </p:cBhvr>
                                      <p:to>
                                        <p:strVal val="visible"/>
                                      </p:to>
                                    </p:set>
                                    <p:animEffect transition="in" filter="wipe(left)">
                                      <p:cBhvr>
                                        <p:cTn id="17" dur="500"/>
                                        <p:tgtEl>
                                          <p:spTgt spid="41678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6781" grpId="0" build="p"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0132" y="0"/>
            <a:ext cx="10363200" cy="1143000"/>
          </a:xfrm>
        </p:spPr>
        <p:txBody>
          <a:bodyPr/>
          <a:lstStyle/>
          <a:p>
            <a:r>
              <a:rPr lang="it-IT" dirty="0"/>
              <a:t>Come si arriva all’</a:t>
            </a:r>
            <a:r>
              <a:rPr lang="it-IT" dirty="0" err="1"/>
              <a:t>equilbrio</a:t>
            </a:r>
            <a:endParaRPr lang="it-IT" dirty="0"/>
          </a:p>
        </p:txBody>
      </p:sp>
      <p:sp>
        <p:nvSpPr>
          <p:cNvPr id="418818" name="Rectangle 2"/>
          <p:cNvSpPr>
            <a:spLocks noGrp="1" noChangeArrowheads="1"/>
          </p:cNvSpPr>
          <p:nvPr>
            <p:ph idx="1"/>
          </p:nvPr>
        </p:nvSpPr>
        <p:spPr>
          <a:xfrm>
            <a:off x="-1" y="1038519"/>
            <a:ext cx="12066309" cy="4711831"/>
          </a:xfrm>
        </p:spPr>
        <p:txBody>
          <a:bodyPr/>
          <a:lstStyle/>
          <a:p>
            <a:pPr eaLnBrk="1" hangingPunct="1">
              <a:lnSpc>
                <a:spcPct val="90000"/>
              </a:lnSpc>
              <a:tabLst>
                <a:tab pos="333358" algn="l"/>
                <a:tab pos="742913" algn="l"/>
              </a:tabLst>
            </a:pPr>
            <a:r>
              <a:rPr lang="it-IT" altLang="en-US" sz="2400" dirty="0">
                <a:solidFill>
                  <a:srgbClr val="000000"/>
                </a:solidFill>
              </a:rPr>
              <a:t>Se </a:t>
            </a:r>
            <a:r>
              <a:rPr lang="it-IT" altLang="en-US" sz="2400" u="sng" dirty="0">
                <a:solidFill>
                  <a:srgbClr val="000000"/>
                </a:solidFill>
              </a:rPr>
              <a:t>entrambi</a:t>
            </a:r>
            <a:r>
              <a:rPr lang="it-IT" altLang="en-US" sz="2400" dirty="0">
                <a:solidFill>
                  <a:srgbClr val="000000"/>
                </a:solidFill>
              </a:rPr>
              <a:t> i duopolisti mantengono l’accordo, ciascuno produce 30 litri, l’output totale è 60 litri e il prezzo è 60€. Il profitto per ciascuno è 1800€ (cioè 3600€ diviso due).</a:t>
            </a:r>
          </a:p>
          <a:p>
            <a:pPr eaLnBrk="1" hangingPunct="1">
              <a:lnSpc>
                <a:spcPct val="90000"/>
              </a:lnSpc>
              <a:tabLst>
                <a:tab pos="333358" algn="l"/>
                <a:tab pos="742913" algn="l"/>
              </a:tabLst>
            </a:pPr>
            <a:r>
              <a:rPr lang="it-IT" altLang="en-US" sz="2400" dirty="0">
                <a:solidFill>
                  <a:srgbClr val="000000"/>
                </a:solidFill>
              </a:rPr>
              <a:t>Ma se </a:t>
            </a:r>
            <a:r>
              <a:rPr lang="it-IT" altLang="en-US" sz="2400" u="sng" dirty="0">
                <a:solidFill>
                  <a:srgbClr val="000000"/>
                </a:solidFill>
              </a:rPr>
              <a:t>uno</a:t>
            </a:r>
            <a:r>
              <a:rPr lang="it-IT" altLang="en-US" sz="2400" dirty="0">
                <a:solidFill>
                  <a:srgbClr val="000000"/>
                </a:solidFill>
              </a:rPr>
              <a:t> dei duopolisti devia dall’accordo e produce 40 litri, l’output totale diventa 70 litri (= 40 + 30) e il prezzo è 50€. Il profitto per l’impresa che devia è 2000€ (= 40 l. x 50€), mentre per quella che </a:t>
            </a:r>
            <a:r>
              <a:rPr lang="it-IT" altLang="en-US" sz="2400" i="1" dirty="0">
                <a:solidFill>
                  <a:srgbClr val="000000"/>
                </a:solidFill>
              </a:rPr>
              <a:t>non</a:t>
            </a:r>
            <a:r>
              <a:rPr lang="it-IT" altLang="en-US" sz="2400" dirty="0">
                <a:solidFill>
                  <a:srgbClr val="000000"/>
                </a:solidFill>
              </a:rPr>
              <a:t> devia è 1500€ (=30 l. x 50€).</a:t>
            </a:r>
          </a:p>
          <a:p>
            <a:pPr eaLnBrk="1" hangingPunct="1">
              <a:lnSpc>
                <a:spcPct val="90000"/>
              </a:lnSpc>
              <a:tabLst>
                <a:tab pos="333358" algn="l"/>
                <a:tab pos="742913" algn="l"/>
              </a:tabLst>
            </a:pPr>
            <a:r>
              <a:rPr lang="it-IT" altLang="en-US" sz="2400" dirty="0">
                <a:solidFill>
                  <a:srgbClr val="000000"/>
                </a:solidFill>
              </a:rPr>
              <a:t>Se invece </a:t>
            </a:r>
            <a:r>
              <a:rPr lang="it-IT" altLang="en-US" sz="2400" u="sng" dirty="0">
                <a:solidFill>
                  <a:srgbClr val="000000"/>
                </a:solidFill>
              </a:rPr>
              <a:t>entrambi</a:t>
            </a:r>
            <a:r>
              <a:rPr lang="it-IT" altLang="en-US" sz="2400" dirty="0">
                <a:solidFill>
                  <a:srgbClr val="000000"/>
                </a:solidFill>
              </a:rPr>
              <a:t> deviano dall’accordo producendo 40 litri, l’output totale è 80 litri e il prezzo è 40€. Il profitto per ciascuna impresa è 1600€ (cioè 3200€ diviso due).</a:t>
            </a:r>
          </a:p>
          <a:p>
            <a:pPr eaLnBrk="1" hangingPunct="1">
              <a:lnSpc>
                <a:spcPct val="90000"/>
              </a:lnSpc>
              <a:tabLst>
                <a:tab pos="333358" algn="l"/>
                <a:tab pos="742913" algn="l"/>
              </a:tabLst>
            </a:pPr>
            <a:r>
              <a:rPr lang="it-IT" altLang="en-US" sz="2400" dirty="0">
                <a:solidFill>
                  <a:srgbClr val="000000"/>
                </a:solidFill>
              </a:rPr>
              <a:t>Chi produce 40 litri non ha alcun motivo di variare </a:t>
            </a:r>
            <a:r>
              <a:rPr lang="it-IT" altLang="en-US" sz="2400" dirty="0">
                <a:solidFill>
                  <a:srgbClr val="FF0000"/>
                </a:solidFill>
              </a:rPr>
              <a:t>da solo</a:t>
            </a:r>
            <a:r>
              <a:rPr lang="it-IT" altLang="en-US" sz="2400" dirty="0">
                <a:solidFill>
                  <a:srgbClr val="000000"/>
                </a:solidFill>
              </a:rPr>
              <a:t> la produzione: sia se produce di meno (p.e. 20 o 30 l.), sia se produce di più (p.e. 50 o 60 l.) </a:t>
            </a:r>
            <a:r>
              <a:rPr lang="it-IT" altLang="en-US" sz="2400" dirty="0">
                <a:solidFill>
                  <a:srgbClr val="FF0000"/>
                </a:solidFill>
              </a:rPr>
              <a:t>non guadagna mai di più</a:t>
            </a:r>
            <a:r>
              <a:rPr lang="it-IT" altLang="en-US" sz="2400" dirty="0">
                <a:solidFill>
                  <a:srgbClr val="000000"/>
                </a:solidFill>
              </a:rPr>
              <a:t>!</a:t>
            </a:r>
          </a:p>
          <a:p>
            <a:pPr eaLnBrk="1" hangingPunct="1">
              <a:lnSpc>
                <a:spcPct val="90000"/>
              </a:lnSpc>
              <a:tabLst>
                <a:tab pos="333358" algn="l"/>
                <a:tab pos="742913" algn="l"/>
              </a:tabLst>
            </a:pPr>
            <a:r>
              <a:rPr lang="it-IT" altLang="en-US" sz="2400" dirty="0">
                <a:solidFill>
                  <a:srgbClr val="000000"/>
                </a:solidFill>
              </a:rPr>
              <a:t>Quindi 40 litri è l’</a:t>
            </a:r>
            <a:r>
              <a:rPr lang="it-IT" altLang="en-US" sz="2400" dirty="0">
                <a:solidFill>
                  <a:srgbClr val="FF0000"/>
                </a:solidFill>
              </a:rPr>
              <a:t>output di equilibrio</a:t>
            </a:r>
            <a:r>
              <a:rPr lang="it-IT" altLang="en-US" sz="2400" dirty="0">
                <a:solidFill>
                  <a:srgbClr val="000000"/>
                </a:solidFill>
              </a:rPr>
              <a:t> per ciascun duopolista. La coppia di output (40 l., 40 l.) è l’</a:t>
            </a:r>
            <a:r>
              <a:rPr lang="it-IT" altLang="en-US" sz="2400" dirty="0">
                <a:solidFill>
                  <a:srgbClr val="FF0000"/>
                </a:solidFill>
              </a:rPr>
              <a:t>equilibrio</a:t>
            </a:r>
            <a:r>
              <a:rPr lang="it-IT" altLang="en-US" sz="2400" dirty="0">
                <a:solidFill>
                  <a:srgbClr val="000000"/>
                </a:solidFill>
              </a:rPr>
              <a:t> dell’esempio.</a:t>
            </a:r>
          </a:p>
          <a:p>
            <a:pPr eaLnBrk="1" hangingPunct="1">
              <a:lnSpc>
                <a:spcPct val="90000"/>
              </a:lnSpc>
              <a:tabLst>
                <a:tab pos="333358" algn="l"/>
                <a:tab pos="742913" algn="l"/>
              </a:tabLst>
            </a:pPr>
            <a:r>
              <a:rPr lang="en-GB" altLang="en-US" sz="2400" dirty="0" err="1">
                <a:solidFill>
                  <a:srgbClr val="000000"/>
                </a:solidFill>
              </a:rPr>
              <a:t>N.b.</a:t>
            </a:r>
            <a:r>
              <a:rPr lang="en-GB" altLang="en-US" sz="2400" dirty="0">
                <a:solidFill>
                  <a:srgbClr val="000000"/>
                </a:solidFill>
              </a:rPr>
              <a:t>: </a:t>
            </a:r>
            <a:r>
              <a:rPr lang="en-GB" altLang="en-US" sz="2400" dirty="0" err="1">
                <a:solidFill>
                  <a:srgbClr val="000000"/>
                </a:solidFill>
              </a:rPr>
              <a:t>l’equilibrio</a:t>
            </a:r>
            <a:r>
              <a:rPr lang="en-GB" altLang="en-US" sz="2400" dirty="0">
                <a:solidFill>
                  <a:srgbClr val="000000"/>
                </a:solidFill>
              </a:rPr>
              <a:t> </a:t>
            </a:r>
            <a:r>
              <a:rPr lang="en-GB" altLang="en-US" sz="2400" dirty="0" err="1">
                <a:solidFill>
                  <a:srgbClr val="000000"/>
                </a:solidFill>
              </a:rPr>
              <a:t>viene</a:t>
            </a:r>
            <a:r>
              <a:rPr lang="en-GB" altLang="en-US" sz="2400" dirty="0">
                <a:solidFill>
                  <a:srgbClr val="000000"/>
                </a:solidFill>
              </a:rPr>
              <a:t> </a:t>
            </a:r>
            <a:r>
              <a:rPr lang="en-GB" altLang="en-US" sz="2400" dirty="0" err="1">
                <a:solidFill>
                  <a:srgbClr val="000000"/>
                </a:solidFill>
              </a:rPr>
              <a:t>raggiunto</a:t>
            </a:r>
            <a:r>
              <a:rPr lang="en-GB" altLang="en-US" sz="2400" dirty="0">
                <a:solidFill>
                  <a:srgbClr val="000000"/>
                </a:solidFill>
              </a:rPr>
              <a:t> </a:t>
            </a:r>
            <a:r>
              <a:rPr lang="en-GB" altLang="en-US" sz="2400" u="sng" dirty="0">
                <a:solidFill>
                  <a:srgbClr val="000000"/>
                </a:solidFill>
              </a:rPr>
              <a:t>NON </a:t>
            </a:r>
            <a:r>
              <a:rPr lang="en-GB" altLang="en-US" sz="2400" u="sng" dirty="0" err="1">
                <a:solidFill>
                  <a:srgbClr val="000000"/>
                </a:solidFill>
              </a:rPr>
              <a:t>cooperando</a:t>
            </a:r>
            <a:r>
              <a:rPr lang="en-GB" altLang="en-US" sz="2400" dirty="0">
                <a:solidFill>
                  <a:srgbClr val="000000"/>
                </a:solidFill>
              </a:rPr>
              <a:t>, ma </a:t>
            </a:r>
            <a:r>
              <a:rPr lang="en-GB" altLang="en-US" sz="2400" dirty="0" err="1">
                <a:solidFill>
                  <a:srgbClr val="000000"/>
                </a:solidFill>
              </a:rPr>
              <a:t>tradendosi</a:t>
            </a:r>
            <a:r>
              <a:rPr lang="en-GB" altLang="en-US" sz="2400" dirty="0">
                <a:solidFill>
                  <a:srgbClr val="000000"/>
                </a:solidFill>
              </a:rPr>
              <a:t> a </a:t>
            </a:r>
            <a:r>
              <a:rPr lang="en-GB" altLang="en-US" sz="2400" dirty="0" err="1">
                <a:solidFill>
                  <a:srgbClr val="000000"/>
                </a:solidFill>
              </a:rPr>
              <a:t>vicenda</a:t>
            </a:r>
            <a:r>
              <a:rPr lang="en-GB" altLang="en-US" sz="2400" dirty="0">
                <a:solidFill>
                  <a:srgbClr val="000000"/>
                </a:solidFill>
              </a:rPr>
              <a:t>!</a:t>
            </a:r>
          </a:p>
        </p:txBody>
      </p:sp>
    </p:spTree>
    <p:extLst>
      <p:ext uri="{BB962C8B-B14F-4D97-AF65-F5344CB8AC3E}">
        <p14:creationId xmlns:p14="http://schemas.microsoft.com/office/powerpoint/2010/main" val="24380745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18818">
                                            <p:txEl>
                                              <p:pRg st="1" end="1"/>
                                            </p:txEl>
                                          </p:spTgt>
                                        </p:tgtEl>
                                        <p:attrNameLst>
                                          <p:attrName>style.visibility</p:attrName>
                                        </p:attrNameLst>
                                      </p:cBhvr>
                                      <p:to>
                                        <p:strVal val="visible"/>
                                      </p:to>
                                    </p:set>
                                    <p:animEffect transition="in" filter="checkerboard(across)">
                                      <p:cBhvr>
                                        <p:cTn id="7" dur="500"/>
                                        <p:tgtEl>
                                          <p:spTgt spid="418818">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418818">
                                            <p:txEl>
                                              <p:pRg st="2" end="2"/>
                                            </p:txEl>
                                          </p:spTgt>
                                        </p:tgtEl>
                                        <p:attrNameLst>
                                          <p:attrName>style.visibility</p:attrName>
                                        </p:attrNameLst>
                                      </p:cBhvr>
                                      <p:to>
                                        <p:strVal val="visible"/>
                                      </p:to>
                                    </p:set>
                                    <p:animEffect transition="in" filter="checkerboard(across)">
                                      <p:cBhvr>
                                        <p:cTn id="12" dur="500"/>
                                        <p:tgtEl>
                                          <p:spTgt spid="41881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418818">
                                            <p:txEl>
                                              <p:pRg st="3" end="3"/>
                                            </p:txEl>
                                          </p:spTgt>
                                        </p:tgtEl>
                                        <p:attrNameLst>
                                          <p:attrName>style.visibility</p:attrName>
                                        </p:attrNameLst>
                                      </p:cBhvr>
                                      <p:to>
                                        <p:strVal val="visible"/>
                                      </p:to>
                                    </p:set>
                                    <p:animEffect transition="in" filter="checkerboard(across)">
                                      <p:cBhvr>
                                        <p:cTn id="17" dur="500"/>
                                        <p:tgtEl>
                                          <p:spTgt spid="418818">
                                            <p:txEl>
                                              <p:pRg st="3" end="3"/>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418818">
                                            <p:txEl>
                                              <p:pRg st="4" end="4"/>
                                            </p:txEl>
                                          </p:spTgt>
                                        </p:tgtEl>
                                        <p:attrNameLst>
                                          <p:attrName>style.visibility</p:attrName>
                                        </p:attrNameLst>
                                      </p:cBhvr>
                                      <p:to>
                                        <p:strVal val="visible"/>
                                      </p:to>
                                    </p:set>
                                    <p:animEffect transition="in" filter="checkerboard(across)">
                                      <p:cBhvr>
                                        <p:cTn id="20" dur="500"/>
                                        <p:tgtEl>
                                          <p:spTgt spid="418818">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1881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5523"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5524"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5525"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5526" name="Rectangle 6"/>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5527" name="Rectangle 7"/>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5528" name="Rectangle 8"/>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5529" name="Rectangle 9"/>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5530" name="Rectangle 10"/>
          <p:cNvSpPr>
            <a:spLocks noGrp="1" noChangeArrowheads="1"/>
          </p:cNvSpPr>
          <p:nvPr>
            <p:ph type="title"/>
          </p:nvPr>
        </p:nvSpPr>
        <p:spPr>
          <a:xfrm>
            <a:off x="1905000" y="381000"/>
            <a:ext cx="8763000" cy="10668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a:solidFill>
                  <a:srgbClr val="000000"/>
                </a:solidFill>
              </a:rPr>
              <a:t>Il duopolio di Cournot in forma di gioco</a:t>
            </a:r>
          </a:p>
        </p:txBody>
      </p:sp>
      <p:sp>
        <p:nvSpPr>
          <p:cNvPr id="235531" name="Rectangle 11"/>
          <p:cNvSpPr>
            <a:spLocks noChangeArrowheads="1"/>
          </p:cNvSpPr>
          <p:nvPr/>
        </p:nvSpPr>
        <p:spPr bwMode="auto">
          <a:xfrm>
            <a:off x="4508507" y="3038475"/>
            <a:ext cx="4765675" cy="3100388"/>
          </a:xfrm>
          <a:prstGeom prst="rect">
            <a:avLst/>
          </a:prstGeom>
          <a:solidFill>
            <a:srgbClr val="FFFFFF"/>
          </a:solidFill>
          <a:ln w="2857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5532" name="Line 12"/>
          <p:cNvSpPr>
            <a:spLocks noChangeShapeType="1"/>
          </p:cNvSpPr>
          <p:nvPr/>
        </p:nvSpPr>
        <p:spPr bwMode="auto">
          <a:xfrm>
            <a:off x="6891339" y="3051177"/>
            <a:ext cx="0" cy="3081339"/>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235533" name="Line 13"/>
          <p:cNvSpPr>
            <a:spLocks noChangeShapeType="1"/>
          </p:cNvSpPr>
          <p:nvPr/>
        </p:nvSpPr>
        <p:spPr bwMode="auto">
          <a:xfrm>
            <a:off x="4521209" y="4624388"/>
            <a:ext cx="4746625"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235534" name="Rectangle 14"/>
          <p:cNvSpPr>
            <a:spLocks noChangeArrowheads="1"/>
          </p:cNvSpPr>
          <p:nvPr/>
        </p:nvSpPr>
        <p:spPr bwMode="auto">
          <a:xfrm>
            <a:off x="5715001" y="1752603"/>
            <a:ext cx="2331984" cy="551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1" rIns="87312" bIns="44451">
            <a:spAutoFit/>
          </a:bodyPr>
          <a:lstStyle>
            <a:lvl1pPr defTabSz="825500">
              <a:spcBef>
                <a:spcPct val="20000"/>
              </a:spcBef>
              <a:buChar char="•"/>
              <a:defRPr sz="3200">
                <a:solidFill>
                  <a:schemeClr val="tx1"/>
                </a:solidFill>
                <a:latin typeface="Times New Roman" panose="02020603050405020304" pitchFamily="18" charset="0"/>
              </a:defRPr>
            </a:lvl1pPr>
            <a:lvl2pPr marL="742950" indent="-285750" defTabSz="825500">
              <a:spcBef>
                <a:spcPct val="20000"/>
              </a:spcBef>
              <a:buChar char="–"/>
              <a:defRPr sz="2800">
                <a:solidFill>
                  <a:schemeClr val="tx1"/>
                </a:solidFill>
                <a:latin typeface="Times New Roman" panose="02020603050405020304" pitchFamily="18" charset="0"/>
              </a:defRPr>
            </a:lvl2pPr>
            <a:lvl3pPr marL="1143000" indent="-228600" defTabSz="825500">
              <a:spcBef>
                <a:spcPct val="20000"/>
              </a:spcBef>
              <a:buChar char="•"/>
              <a:defRPr sz="2400">
                <a:solidFill>
                  <a:schemeClr val="tx1"/>
                </a:solidFill>
                <a:latin typeface="Times New Roman" panose="02020603050405020304" pitchFamily="18" charset="0"/>
              </a:defRPr>
            </a:lvl3pPr>
            <a:lvl4pPr marL="1600200" indent="-228600" defTabSz="825500">
              <a:spcBef>
                <a:spcPct val="20000"/>
              </a:spcBef>
              <a:buChar char="–"/>
              <a:defRPr sz="2000">
                <a:solidFill>
                  <a:schemeClr val="tx1"/>
                </a:solidFill>
                <a:latin typeface="Times New Roman" panose="02020603050405020304" pitchFamily="18" charset="0"/>
              </a:defRPr>
            </a:lvl4pPr>
            <a:lvl5pPr marL="2057400" indent="-228600" defTabSz="825500">
              <a:spcBef>
                <a:spcPct val="20000"/>
              </a:spcBef>
              <a:buChar char="»"/>
              <a:defRPr sz="2000">
                <a:solidFill>
                  <a:schemeClr val="tx1"/>
                </a:solidFill>
                <a:latin typeface="Times New Roman" panose="02020603050405020304" pitchFamily="18" charset="0"/>
              </a:defRPr>
            </a:lvl5pPr>
            <a:lvl6pPr marL="25146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3000">
                <a:solidFill>
                  <a:srgbClr val="006600"/>
                </a:solidFill>
                <a:latin typeface="Arial" panose="020B0604020202020204" pitchFamily="34" charset="0"/>
              </a:rPr>
              <a:t>Duopolista A</a:t>
            </a:r>
          </a:p>
        </p:txBody>
      </p:sp>
      <p:grpSp>
        <p:nvGrpSpPr>
          <p:cNvPr id="235535" name="Group 15"/>
          <p:cNvGrpSpPr>
            <a:grpSpLocks/>
          </p:cNvGrpSpPr>
          <p:nvPr/>
        </p:nvGrpSpPr>
        <p:grpSpPr bwMode="auto">
          <a:xfrm>
            <a:off x="4648206" y="2362208"/>
            <a:ext cx="5051427" cy="704850"/>
            <a:chOff x="1979" y="1562"/>
            <a:chExt cx="3182" cy="444"/>
          </a:xfrm>
        </p:grpSpPr>
        <p:sp>
          <p:nvSpPr>
            <p:cNvPr id="235544" name="Rectangle 16"/>
            <p:cNvSpPr>
              <a:spLocks noChangeArrowheads="1"/>
            </p:cNvSpPr>
            <p:nvPr/>
          </p:nvSpPr>
          <p:spPr bwMode="auto">
            <a:xfrm>
              <a:off x="1979" y="1562"/>
              <a:ext cx="1387" cy="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1" rIns="87312" bIns="44451">
              <a:spAutoFit/>
            </a:bodyPr>
            <a:lstStyle>
              <a:lvl1pPr defTabSz="825500">
                <a:spcBef>
                  <a:spcPct val="20000"/>
                </a:spcBef>
                <a:buChar char="•"/>
                <a:defRPr sz="3200">
                  <a:solidFill>
                    <a:schemeClr val="tx1"/>
                  </a:solidFill>
                  <a:latin typeface="Times New Roman" panose="02020603050405020304" pitchFamily="18" charset="0"/>
                </a:defRPr>
              </a:lvl1pPr>
              <a:lvl2pPr marL="742950" indent="-285750" defTabSz="825500">
                <a:spcBef>
                  <a:spcPct val="20000"/>
                </a:spcBef>
                <a:buChar char="–"/>
                <a:defRPr sz="2800">
                  <a:solidFill>
                    <a:schemeClr val="tx1"/>
                  </a:solidFill>
                  <a:latin typeface="Times New Roman" panose="02020603050405020304" pitchFamily="18" charset="0"/>
                </a:defRPr>
              </a:lvl2pPr>
              <a:lvl3pPr marL="1143000" indent="-228600" defTabSz="825500">
                <a:spcBef>
                  <a:spcPct val="20000"/>
                </a:spcBef>
                <a:buChar char="•"/>
                <a:defRPr sz="2400">
                  <a:solidFill>
                    <a:schemeClr val="tx1"/>
                  </a:solidFill>
                  <a:latin typeface="Times New Roman" panose="02020603050405020304" pitchFamily="18" charset="0"/>
                </a:defRPr>
              </a:lvl3pPr>
              <a:lvl4pPr marL="1600200" indent="-228600" defTabSz="825500">
                <a:spcBef>
                  <a:spcPct val="20000"/>
                </a:spcBef>
                <a:buChar char="–"/>
                <a:defRPr sz="2000">
                  <a:solidFill>
                    <a:schemeClr val="tx1"/>
                  </a:solidFill>
                  <a:latin typeface="Times New Roman" panose="02020603050405020304" pitchFamily="18" charset="0"/>
                </a:defRPr>
              </a:lvl4pPr>
              <a:lvl5pPr marL="2057400" indent="-228600" defTabSz="825500">
                <a:spcBef>
                  <a:spcPct val="20000"/>
                </a:spcBef>
                <a:buChar char="»"/>
                <a:defRPr sz="2000">
                  <a:solidFill>
                    <a:schemeClr val="tx1"/>
                  </a:solidFill>
                  <a:latin typeface="Times New Roman" panose="02020603050405020304" pitchFamily="18" charset="0"/>
                </a:defRPr>
              </a:lvl5pPr>
              <a:lvl6pPr marL="25146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000" b="1" dirty="0">
                  <a:solidFill>
                    <a:srgbClr val="000000"/>
                  </a:solidFill>
                  <a:latin typeface="Arial" panose="020B0604020202020204" pitchFamily="34" charset="0"/>
                </a:rPr>
                <a:t>Deviare </a:t>
              </a:r>
            </a:p>
            <a:p>
              <a:pPr eaLnBrk="0" fontAlgn="base" hangingPunct="0">
                <a:spcBef>
                  <a:spcPct val="0"/>
                </a:spcBef>
                <a:spcAft>
                  <a:spcPct val="0"/>
                </a:spcAft>
                <a:buFontTx/>
                <a:buNone/>
              </a:pPr>
              <a:r>
                <a:rPr lang="it-IT" altLang="en-US" sz="2000" b="1" dirty="0">
                  <a:solidFill>
                    <a:srgbClr val="000000"/>
                  </a:solidFill>
                  <a:latin typeface="Arial" panose="020B0604020202020204" pitchFamily="34" charset="0"/>
                </a:rPr>
                <a:t>(= produrre 40 l.)</a:t>
              </a:r>
            </a:p>
          </p:txBody>
        </p:sp>
        <p:sp>
          <p:nvSpPr>
            <p:cNvPr id="235545" name="Rectangle 17"/>
            <p:cNvSpPr>
              <a:spLocks noChangeArrowheads="1"/>
            </p:cNvSpPr>
            <p:nvPr/>
          </p:nvSpPr>
          <p:spPr bwMode="auto">
            <a:xfrm>
              <a:off x="3480" y="1562"/>
              <a:ext cx="1681" cy="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1" rIns="87312" bIns="44451">
              <a:spAutoFit/>
            </a:bodyPr>
            <a:lstStyle>
              <a:lvl1pPr defTabSz="825500">
                <a:spcBef>
                  <a:spcPct val="20000"/>
                </a:spcBef>
                <a:buChar char="•"/>
                <a:defRPr sz="3200">
                  <a:solidFill>
                    <a:schemeClr val="tx1"/>
                  </a:solidFill>
                  <a:latin typeface="Times New Roman" panose="02020603050405020304" pitchFamily="18" charset="0"/>
                </a:defRPr>
              </a:lvl1pPr>
              <a:lvl2pPr marL="742950" indent="-285750" defTabSz="825500">
                <a:spcBef>
                  <a:spcPct val="20000"/>
                </a:spcBef>
                <a:buChar char="–"/>
                <a:defRPr sz="2800">
                  <a:solidFill>
                    <a:schemeClr val="tx1"/>
                  </a:solidFill>
                  <a:latin typeface="Times New Roman" panose="02020603050405020304" pitchFamily="18" charset="0"/>
                </a:defRPr>
              </a:lvl2pPr>
              <a:lvl3pPr marL="1143000" indent="-228600" defTabSz="825500">
                <a:spcBef>
                  <a:spcPct val="20000"/>
                </a:spcBef>
                <a:buChar char="•"/>
                <a:defRPr sz="2400">
                  <a:solidFill>
                    <a:schemeClr val="tx1"/>
                  </a:solidFill>
                  <a:latin typeface="Times New Roman" panose="02020603050405020304" pitchFamily="18" charset="0"/>
                </a:defRPr>
              </a:lvl3pPr>
              <a:lvl4pPr marL="1600200" indent="-228600" defTabSz="825500">
                <a:spcBef>
                  <a:spcPct val="20000"/>
                </a:spcBef>
                <a:buChar char="–"/>
                <a:defRPr sz="2000">
                  <a:solidFill>
                    <a:schemeClr val="tx1"/>
                  </a:solidFill>
                  <a:latin typeface="Times New Roman" panose="02020603050405020304" pitchFamily="18" charset="0"/>
                </a:defRPr>
              </a:lvl4pPr>
              <a:lvl5pPr marL="2057400" indent="-228600" defTabSz="825500">
                <a:spcBef>
                  <a:spcPct val="20000"/>
                </a:spcBef>
                <a:buChar char="»"/>
                <a:defRPr sz="2000">
                  <a:solidFill>
                    <a:schemeClr val="tx1"/>
                  </a:solidFill>
                  <a:latin typeface="Times New Roman" panose="02020603050405020304" pitchFamily="18" charset="0"/>
                </a:defRPr>
              </a:lvl5pPr>
              <a:lvl6pPr marL="25146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000" b="1">
                  <a:solidFill>
                    <a:srgbClr val="000000"/>
                  </a:solidFill>
                  <a:latin typeface="Arial" panose="020B0604020202020204" pitchFamily="34" charset="0"/>
                </a:rPr>
                <a:t>Mantenere l’accordo</a:t>
              </a:r>
            </a:p>
            <a:p>
              <a:pPr eaLnBrk="0" fontAlgn="base" hangingPunct="0">
                <a:spcBef>
                  <a:spcPct val="0"/>
                </a:spcBef>
                <a:spcAft>
                  <a:spcPct val="0"/>
                </a:spcAft>
                <a:buFontTx/>
                <a:buNone/>
              </a:pPr>
              <a:r>
                <a:rPr lang="it-IT" altLang="en-US" sz="2000" b="1">
                  <a:solidFill>
                    <a:srgbClr val="000000"/>
                  </a:solidFill>
                  <a:latin typeface="Arial" panose="020B0604020202020204" pitchFamily="34" charset="0"/>
                </a:rPr>
                <a:t>(= produrre 30 l.)</a:t>
              </a:r>
            </a:p>
          </p:txBody>
        </p:sp>
      </p:grpSp>
      <p:sp>
        <p:nvSpPr>
          <p:cNvPr id="235536" name="Rectangle 18"/>
          <p:cNvSpPr>
            <a:spLocks noChangeArrowheads="1"/>
          </p:cNvSpPr>
          <p:nvPr/>
        </p:nvSpPr>
        <p:spPr bwMode="auto">
          <a:xfrm rot="-1057">
            <a:off x="1817426" y="4112136"/>
            <a:ext cx="2353207" cy="551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1" rIns="87312" bIns="44451">
            <a:spAutoFit/>
          </a:bodyPr>
          <a:lstStyle>
            <a:lvl1pPr defTabSz="825500">
              <a:spcBef>
                <a:spcPct val="20000"/>
              </a:spcBef>
              <a:buChar char="•"/>
              <a:defRPr sz="3200">
                <a:solidFill>
                  <a:schemeClr val="tx1"/>
                </a:solidFill>
                <a:latin typeface="Times New Roman" panose="02020603050405020304" pitchFamily="18" charset="0"/>
              </a:defRPr>
            </a:lvl1pPr>
            <a:lvl2pPr marL="742950" indent="-285750" defTabSz="825500">
              <a:spcBef>
                <a:spcPct val="20000"/>
              </a:spcBef>
              <a:buChar char="–"/>
              <a:defRPr sz="2800">
                <a:solidFill>
                  <a:schemeClr val="tx1"/>
                </a:solidFill>
                <a:latin typeface="Times New Roman" panose="02020603050405020304" pitchFamily="18" charset="0"/>
              </a:defRPr>
            </a:lvl2pPr>
            <a:lvl3pPr marL="1143000" indent="-228600" defTabSz="825500">
              <a:spcBef>
                <a:spcPct val="20000"/>
              </a:spcBef>
              <a:buChar char="•"/>
              <a:defRPr sz="2400">
                <a:solidFill>
                  <a:schemeClr val="tx1"/>
                </a:solidFill>
                <a:latin typeface="Times New Roman" panose="02020603050405020304" pitchFamily="18" charset="0"/>
              </a:defRPr>
            </a:lvl3pPr>
            <a:lvl4pPr marL="1600200" indent="-228600" defTabSz="825500">
              <a:spcBef>
                <a:spcPct val="20000"/>
              </a:spcBef>
              <a:buChar char="–"/>
              <a:defRPr sz="2000">
                <a:solidFill>
                  <a:schemeClr val="tx1"/>
                </a:solidFill>
                <a:latin typeface="Times New Roman" panose="02020603050405020304" pitchFamily="18" charset="0"/>
              </a:defRPr>
            </a:lvl4pPr>
            <a:lvl5pPr marL="2057400" indent="-228600" defTabSz="825500">
              <a:spcBef>
                <a:spcPct val="20000"/>
              </a:spcBef>
              <a:buChar char="»"/>
              <a:defRPr sz="2000">
                <a:solidFill>
                  <a:schemeClr val="tx1"/>
                </a:solidFill>
                <a:latin typeface="Times New Roman" panose="02020603050405020304" pitchFamily="18" charset="0"/>
              </a:defRPr>
            </a:lvl5pPr>
            <a:lvl6pPr marL="25146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3000">
                <a:solidFill>
                  <a:srgbClr val="3333CC"/>
                </a:solidFill>
                <a:latin typeface="Arial" panose="020B0604020202020204" pitchFamily="34" charset="0"/>
              </a:rPr>
              <a:t>Duopolista B</a:t>
            </a:r>
          </a:p>
        </p:txBody>
      </p:sp>
      <p:sp>
        <p:nvSpPr>
          <p:cNvPr id="235537" name="Rectangle 19"/>
          <p:cNvSpPr>
            <a:spLocks noChangeArrowheads="1"/>
          </p:cNvSpPr>
          <p:nvPr/>
        </p:nvSpPr>
        <p:spPr bwMode="auto">
          <a:xfrm>
            <a:off x="1752600" y="4873394"/>
            <a:ext cx="2819400" cy="70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4451" rIns="92075" bIns="44451" anchor="ctr" anchorCtr="1">
            <a:spAutoFit/>
          </a:bodyPr>
          <a:lstStyle>
            <a:lvl1pPr defTabSz="825500">
              <a:spcBef>
                <a:spcPct val="20000"/>
              </a:spcBef>
              <a:buChar char="•"/>
              <a:defRPr sz="3200">
                <a:solidFill>
                  <a:schemeClr val="tx1"/>
                </a:solidFill>
                <a:latin typeface="Times New Roman" panose="02020603050405020304" pitchFamily="18" charset="0"/>
              </a:defRPr>
            </a:lvl1pPr>
            <a:lvl2pPr marL="742950" indent="-285750" defTabSz="825500">
              <a:spcBef>
                <a:spcPct val="20000"/>
              </a:spcBef>
              <a:buChar char="–"/>
              <a:defRPr sz="2800">
                <a:solidFill>
                  <a:schemeClr val="tx1"/>
                </a:solidFill>
                <a:latin typeface="Times New Roman" panose="02020603050405020304" pitchFamily="18" charset="0"/>
              </a:defRPr>
            </a:lvl2pPr>
            <a:lvl3pPr marL="1143000" indent="-228600" defTabSz="825500">
              <a:spcBef>
                <a:spcPct val="20000"/>
              </a:spcBef>
              <a:buChar char="•"/>
              <a:defRPr sz="2400">
                <a:solidFill>
                  <a:schemeClr val="tx1"/>
                </a:solidFill>
                <a:latin typeface="Times New Roman" panose="02020603050405020304" pitchFamily="18" charset="0"/>
              </a:defRPr>
            </a:lvl3pPr>
            <a:lvl4pPr marL="1600200" indent="-228600" defTabSz="825500">
              <a:spcBef>
                <a:spcPct val="20000"/>
              </a:spcBef>
              <a:buChar char="–"/>
              <a:defRPr sz="2000">
                <a:solidFill>
                  <a:schemeClr val="tx1"/>
                </a:solidFill>
                <a:latin typeface="Times New Roman" panose="02020603050405020304" pitchFamily="18" charset="0"/>
              </a:defRPr>
            </a:lvl4pPr>
            <a:lvl5pPr marL="2057400" indent="-228600" defTabSz="825500">
              <a:spcBef>
                <a:spcPct val="20000"/>
              </a:spcBef>
              <a:buChar char="»"/>
              <a:defRPr sz="2000">
                <a:solidFill>
                  <a:schemeClr val="tx1"/>
                </a:solidFill>
                <a:latin typeface="Times New Roman" panose="02020603050405020304" pitchFamily="18" charset="0"/>
              </a:defRPr>
            </a:lvl5pPr>
            <a:lvl6pPr marL="25146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000" b="1">
                <a:solidFill>
                  <a:srgbClr val="000000"/>
                </a:solidFill>
                <a:latin typeface="Arial" panose="020B0604020202020204" pitchFamily="34" charset="0"/>
              </a:rPr>
              <a:t>Mantenere l’accordo </a:t>
            </a:r>
          </a:p>
          <a:p>
            <a:pPr eaLnBrk="0" fontAlgn="base" hangingPunct="0">
              <a:spcBef>
                <a:spcPct val="0"/>
              </a:spcBef>
              <a:spcAft>
                <a:spcPct val="0"/>
              </a:spcAft>
              <a:buFontTx/>
              <a:buNone/>
            </a:pPr>
            <a:r>
              <a:rPr lang="it-IT" altLang="en-US" sz="2000" b="1">
                <a:solidFill>
                  <a:srgbClr val="000000"/>
                </a:solidFill>
                <a:latin typeface="Arial" panose="020B0604020202020204" pitchFamily="34" charset="0"/>
              </a:rPr>
              <a:t>(= produrre 30 l.)</a:t>
            </a:r>
          </a:p>
        </p:txBody>
      </p:sp>
      <p:sp>
        <p:nvSpPr>
          <p:cNvPr id="420884" name="Rectangle 20"/>
          <p:cNvSpPr>
            <a:spLocks noChangeArrowheads="1"/>
          </p:cNvSpPr>
          <p:nvPr/>
        </p:nvSpPr>
        <p:spPr bwMode="auto">
          <a:xfrm>
            <a:off x="4734355" y="3408369"/>
            <a:ext cx="1881924" cy="643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1" rIns="87312" bIns="44451">
            <a:spAutoFit/>
          </a:bodyPr>
          <a:lstStyle>
            <a:lvl1pPr defTabSz="825500">
              <a:spcBef>
                <a:spcPct val="20000"/>
              </a:spcBef>
              <a:buChar char="•"/>
              <a:defRPr sz="3200">
                <a:solidFill>
                  <a:schemeClr val="tx1"/>
                </a:solidFill>
                <a:latin typeface="Times New Roman" panose="02020603050405020304" pitchFamily="18" charset="0"/>
              </a:defRPr>
            </a:lvl1pPr>
            <a:lvl2pPr marL="742950" indent="-285750" defTabSz="825500">
              <a:spcBef>
                <a:spcPct val="20000"/>
              </a:spcBef>
              <a:buChar char="–"/>
              <a:defRPr sz="2800">
                <a:solidFill>
                  <a:schemeClr val="tx1"/>
                </a:solidFill>
                <a:latin typeface="Times New Roman" panose="02020603050405020304" pitchFamily="18" charset="0"/>
              </a:defRPr>
            </a:lvl2pPr>
            <a:lvl3pPr marL="1143000" indent="-228600" defTabSz="825500">
              <a:spcBef>
                <a:spcPct val="20000"/>
              </a:spcBef>
              <a:buChar char="•"/>
              <a:defRPr sz="2400">
                <a:solidFill>
                  <a:schemeClr val="tx1"/>
                </a:solidFill>
                <a:latin typeface="Times New Roman" panose="02020603050405020304" pitchFamily="18" charset="0"/>
              </a:defRPr>
            </a:lvl3pPr>
            <a:lvl4pPr marL="1600200" indent="-228600" defTabSz="825500">
              <a:spcBef>
                <a:spcPct val="20000"/>
              </a:spcBef>
              <a:buChar char="–"/>
              <a:defRPr sz="2000">
                <a:solidFill>
                  <a:schemeClr val="tx1"/>
                </a:solidFill>
                <a:latin typeface="Times New Roman" panose="02020603050405020304" pitchFamily="18" charset="0"/>
              </a:defRPr>
            </a:lvl4pPr>
            <a:lvl5pPr marL="2057400" indent="-228600" defTabSz="825500">
              <a:spcBef>
                <a:spcPct val="20000"/>
              </a:spcBef>
              <a:buChar char="»"/>
              <a:defRPr sz="2000">
                <a:solidFill>
                  <a:schemeClr val="tx1"/>
                </a:solidFill>
                <a:latin typeface="Times New Roman" panose="02020603050405020304" pitchFamily="18" charset="0"/>
              </a:defRPr>
            </a:lvl5pPr>
            <a:lvl6pPr marL="25146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spcBef>
                <a:spcPct val="0"/>
              </a:spcBef>
              <a:spcAft>
                <a:spcPct val="0"/>
              </a:spcAft>
              <a:buFontTx/>
              <a:buNone/>
            </a:pPr>
            <a:r>
              <a:rPr lang="it-IT" altLang="en-US" sz="1800" b="1" dirty="0">
                <a:solidFill>
                  <a:srgbClr val="FF0000"/>
                </a:solidFill>
                <a:latin typeface="Arial" panose="020B0604020202020204" pitchFamily="34" charset="0"/>
              </a:rPr>
              <a:t>Profitto:</a:t>
            </a:r>
          </a:p>
          <a:p>
            <a:pPr algn="ctr" eaLnBrk="0" fontAlgn="base" hangingPunct="0">
              <a:spcBef>
                <a:spcPct val="0"/>
              </a:spcBef>
              <a:spcAft>
                <a:spcPct val="0"/>
              </a:spcAft>
              <a:buFontTx/>
              <a:buNone/>
            </a:pPr>
            <a:r>
              <a:rPr lang="it-IT" altLang="en-US" sz="1800" b="1" dirty="0">
                <a:solidFill>
                  <a:srgbClr val="FF0000"/>
                </a:solidFill>
                <a:latin typeface="Arial" panose="020B0604020202020204" pitchFamily="34" charset="0"/>
              </a:rPr>
              <a:t>1600€ ciascuno</a:t>
            </a:r>
          </a:p>
        </p:txBody>
      </p:sp>
      <p:sp>
        <p:nvSpPr>
          <p:cNvPr id="420885" name="Rectangle 21"/>
          <p:cNvSpPr>
            <a:spLocks noChangeArrowheads="1"/>
          </p:cNvSpPr>
          <p:nvPr/>
        </p:nvSpPr>
        <p:spPr bwMode="auto">
          <a:xfrm>
            <a:off x="6948584" y="3429006"/>
            <a:ext cx="2279469" cy="643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1" rIns="87312" bIns="44451">
            <a:spAutoFit/>
          </a:bodyPr>
          <a:lstStyle>
            <a:lvl1pPr defTabSz="825500">
              <a:spcBef>
                <a:spcPct val="20000"/>
              </a:spcBef>
              <a:buChar char="•"/>
              <a:defRPr sz="3200">
                <a:solidFill>
                  <a:schemeClr val="tx1"/>
                </a:solidFill>
                <a:latin typeface="Times New Roman" panose="02020603050405020304" pitchFamily="18" charset="0"/>
              </a:defRPr>
            </a:lvl1pPr>
            <a:lvl2pPr marL="742950" indent="-285750" defTabSz="825500">
              <a:spcBef>
                <a:spcPct val="20000"/>
              </a:spcBef>
              <a:buChar char="–"/>
              <a:defRPr sz="2800">
                <a:solidFill>
                  <a:schemeClr val="tx1"/>
                </a:solidFill>
                <a:latin typeface="Times New Roman" panose="02020603050405020304" pitchFamily="18" charset="0"/>
              </a:defRPr>
            </a:lvl2pPr>
            <a:lvl3pPr marL="1143000" indent="-228600" defTabSz="825500">
              <a:spcBef>
                <a:spcPct val="20000"/>
              </a:spcBef>
              <a:buChar char="•"/>
              <a:defRPr sz="2400">
                <a:solidFill>
                  <a:schemeClr val="tx1"/>
                </a:solidFill>
                <a:latin typeface="Times New Roman" panose="02020603050405020304" pitchFamily="18" charset="0"/>
              </a:defRPr>
            </a:lvl3pPr>
            <a:lvl4pPr marL="1600200" indent="-228600" defTabSz="825500">
              <a:spcBef>
                <a:spcPct val="20000"/>
              </a:spcBef>
              <a:buChar char="–"/>
              <a:defRPr sz="2000">
                <a:solidFill>
                  <a:schemeClr val="tx1"/>
                </a:solidFill>
                <a:latin typeface="Times New Roman" panose="02020603050405020304" pitchFamily="18" charset="0"/>
              </a:defRPr>
            </a:lvl4pPr>
            <a:lvl5pPr marL="2057400" indent="-228600" defTabSz="825500">
              <a:spcBef>
                <a:spcPct val="20000"/>
              </a:spcBef>
              <a:buChar char="»"/>
              <a:defRPr sz="2000">
                <a:solidFill>
                  <a:schemeClr val="tx1"/>
                </a:solidFill>
                <a:latin typeface="Times New Roman" panose="02020603050405020304" pitchFamily="18" charset="0"/>
              </a:defRPr>
            </a:lvl5pPr>
            <a:lvl6pPr marL="25146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spcBef>
                <a:spcPct val="0"/>
              </a:spcBef>
              <a:spcAft>
                <a:spcPct val="0"/>
              </a:spcAft>
              <a:buFontTx/>
              <a:buNone/>
            </a:pPr>
            <a:r>
              <a:rPr lang="it-IT" altLang="en-US" sz="1800" b="1">
                <a:solidFill>
                  <a:srgbClr val="3333CC"/>
                </a:solidFill>
                <a:latin typeface="Arial" panose="020B0604020202020204" pitchFamily="34" charset="0"/>
              </a:rPr>
              <a:t>Profitto di B: 2000€</a:t>
            </a:r>
          </a:p>
          <a:p>
            <a:pPr algn="ctr" eaLnBrk="0" fontAlgn="base" hangingPunct="0">
              <a:spcBef>
                <a:spcPct val="0"/>
              </a:spcBef>
              <a:spcAft>
                <a:spcPct val="0"/>
              </a:spcAft>
              <a:buFontTx/>
              <a:buNone/>
            </a:pPr>
            <a:r>
              <a:rPr lang="it-IT" altLang="en-US" sz="1800" b="1">
                <a:solidFill>
                  <a:srgbClr val="006600"/>
                </a:solidFill>
                <a:latin typeface="Arial" panose="020B0604020202020204" pitchFamily="34" charset="0"/>
              </a:rPr>
              <a:t>Profitto di A: 1500€</a:t>
            </a:r>
          </a:p>
        </p:txBody>
      </p:sp>
      <p:sp>
        <p:nvSpPr>
          <p:cNvPr id="420886" name="Rectangle 22"/>
          <p:cNvSpPr>
            <a:spLocks noChangeArrowheads="1"/>
          </p:cNvSpPr>
          <p:nvPr/>
        </p:nvSpPr>
        <p:spPr bwMode="auto">
          <a:xfrm>
            <a:off x="4559398" y="5008569"/>
            <a:ext cx="2279469" cy="643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1" rIns="87312" bIns="44451">
            <a:spAutoFit/>
          </a:bodyPr>
          <a:lstStyle>
            <a:lvl1pPr defTabSz="825500">
              <a:spcBef>
                <a:spcPct val="20000"/>
              </a:spcBef>
              <a:buChar char="•"/>
              <a:defRPr sz="3200">
                <a:solidFill>
                  <a:schemeClr val="tx1"/>
                </a:solidFill>
                <a:latin typeface="Times New Roman" panose="02020603050405020304" pitchFamily="18" charset="0"/>
              </a:defRPr>
            </a:lvl1pPr>
            <a:lvl2pPr marL="742950" indent="-285750" defTabSz="825500">
              <a:spcBef>
                <a:spcPct val="20000"/>
              </a:spcBef>
              <a:buChar char="–"/>
              <a:defRPr sz="2800">
                <a:solidFill>
                  <a:schemeClr val="tx1"/>
                </a:solidFill>
                <a:latin typeface="Times New Roman" panose="02020603050405020304" pitchFamily="18" charset="0"/>
              </a:defRPr>
            </a:lvl2pPr>
            <a:lvl3pPr marL="1143000" indent="-228600" defTabSz="825500">
              <a:spcBef>
                <a:spcPct val="20000"/>
              </a:spcBef>
              <a:buChar char="•"/>
              <a:defRPr sz="2400">
                <a:solidFill>
                  <a:schemeClr val="tx1"/>
                </a:solidFill>
                <a:latin typeface="Times New Roman" panose="02020603050405020304" pitchFamily="18" charset="0"/>
              </a:defRPr>
            </a:lvl3pPr>
            <a:lvl4pPr marL="1600200" indent="-228600" defTabSz="825500">
              <a:spcBef>
                <a:spcPct val="20000"/>
              </a:spcBef>
              <a:buChar char="–"/>
              <a:defRPr sz="2000">
                <a:solidFill>
                  <a:schemeClr val="tx1"/>
                </a:solidFill>
                <a:latin typeface="Times New Roman" panose="02020603050405020304" pitchFamily="18" charset="0"/>
              </a:defRPr>
            </a:lvl4pPr>
            <a:lvl5pPr marL="2057400" indent="-228600" defTabSz="825500">
              <a:spcBef>
                <a:spcPct val="20000"/>
              </a:spcBef>
              <a:buChar char="»"/>
              <a:defRPr sz="2000">
                <a:solidFill>
                  <a:schemeClr val="tx1"/>
                </a:solidFill>
                <a:latin typeface="Times New Roman" panose="02020603050405020304" pitchFamily="18" charset="0"/>
              </a:defRPr>
            </a:lvl5pPr>
            <a:lvl6pPr marL="25146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spcBef>
                <a:spcPct val="0"/>
              </a:spcBef>
              <a:spcAft>
                <a:spcPct val="0"/>
              </a:spcAft>
              <a:buFontTx/>
              <a:buNone/>
            </a:pPr>
            <a:r>
              <a:rPr lang="it-IT" altLang="en-US" sz="1800" b="1">
                <a:solidFill>
                  <a:srgbClr val="3333CC"/>
                </a:solidFill>
                <a:latin typeface="Arial" panose="020B0604020202020204" pitchFamily="34" charset="0"/>
              </a:rPr>
              <a:t>Profitto di B: 1500€</a:t>
            </a:r>
          </a:p>
          <a:p>
            <a:pPr algn="ctr" eaLnBrk="0" fontAlgn="base" hangingPunct="0">
              <a:spcBef>
                <a:spcPct val="0"/>
              </a:spcBef>
              <a:spcAft>
                <a:spcPct val="0"/>
              </a:spcAft>
              <a:buFontTx/>
              <a:buNone/>
            </a:pPr>
            <a:r>
              <a:rPr lang="it-IT" altLang="en-US" sz="1800" b="1">
                <a:solidFill>
                  <a:srgbClr val="006600"/>
                </a:solidFill>
                <a:latin typeface="Arial" panose="020B0604020202020204" pitchFamily="34" charset="0"/>
              </a:rPr>
              <a:t>Profitto di A: 2000€</a:t>
            </a:r>
          </a:p>
        </p:txBody>
      </p:sp>
      <p:sp>
        <p:nvSpPr>
          <p:cNvPr id="235541" name="Rectangle 23"/>
          <p:cNvSpPr>
            <a:spLocks noChangeArrowheads="1"/>
          </p:cNvSpPr>
          <p:nvPr/>
        </p:nvSpPr>
        <p:spPr bwMode="auto">
          <a:xfrm>
            <a:off x="7167991" y="5008569"/>
            <a:ext cx="1881924" cy="643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1" rIns="87312" bIns="44451">
            <a:spAutoFit/>
          </a:bodyPr>
          <a:lstStyle>
            <a:lvl1pPr defTabSz="825500">
              <a:spcBef>
                <a:spcPct val="20000"/>
              </a:spcBef>
              <a:buChar char="•"/>
              <a:defRPr sz="3200">
                <a:solidFill>
                  <a:schemeClr val="tx1"/>
                </a:solidFill>
                <a:latin typeface="Times New Roman" panose="02020603050405020304" pitchFamily="18" charset="0"/>
              </a:defRPr>
            </a:lvl1pPr>
            <a:lvl2pPr marL="742950" indent="-285750" defTabSz="825500">
              <a:spcBef>
                <a:spcPct val="20000"/>
              </a:spcBef>
              <a:buChar char="–"/>
              <a:defRPr sz="2800">
                <a:solidFill>
                  <a:schemeClr val="tx1"/>
                </a:solidFill>
                <a:latin typeface="Times New Roman" panose="02020603050405020304" pitchFamily="18" charset="0"/>
              </a:defRPr>
            </a:lvl2pPr>
            <a:lvl3pPr marL="1143000" indent="-228600" defTabSz="825500">
              <a:spcBef>
                <a:spcPct val="20000"/>
              </a:spcBef>
              <a:buChar char="•"/>
              <a:defRPr sz="2400">
                <a:solidFill>
                  <a:schemeClr val="tx1"/>
                </a:solidFill>
                <a:latin typeface="Times New Roman" panose="02020603050405020304" pitchFamily="18" charset="0"/>
              </a:defRPr>
            </a:lvl3pPr>
            <a:lvl4pPr marL="1600200" indent="-228600" defTabSz="825500">
              <a:spcBef>
                <a:spcPct val="20000"/>
              </a:spcBef>
              <a:buChar char="–"/>
              <a:defRPr sz="2000">
                <a:solidFill>
                  <a:schemeClr val="tx1"/>
                </a:solidFill>
                <a:latin typeface="Times New Roman" panose="02020603050405020304" pitchFamily="18" charset="0"/>
              </a:defRPr>
            </a:lvl4pPr>
            <a:lvl5pPr marL="2057400" indent="-228600" defTabSz="825500">
              <a:spcBef>
                <a:spcPct val="20000"/>
              </a:spcBef>
              <a:buChar char="»"/>
              <a:defRPr sz="2000">
                <a:solidFill>
                  <a:schemeClr val="tx1"/>
                </a:solidFill>
                <a:latin typeface="Times New Roman" panose="02020603050405020304" pitchFamily="18" charset="0"/>
              </a:defRPr>
            </a:lvl5pPr>
            <a:lvl6pPr marL="25146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8255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spcBef>
                <a:spcPct val="0"/>
              </a:spcBef>
              <a:spcAft>
                <a:spcPct val="0"/>
              </a:spcAft>
              <a:buFontTx/>
              <a:buNone/>
            </a:pPr>
            <a:r>
              <a:rPr lang="it-IT" altLang="en-US" sz="1800" b="1" dirty="0">
                <a:solidFill>
                  <a:srgbClr val="000000"/>
                </a:solidFill>
                <a:latin typeface="Arial" panose="020B0604020202020204" pitchFamily="34" charset="0"/>
              </a:rPr>
              <a:t>Profitto:</a:t>
            </a:r>
          </a:p>
          <a:p>
            <a:pPr algn="ctr" eaLnBrk="0" fontAlgn="base" hangingPunct="0">
              <a:spcBef>
                <a:spcPct val="0"/>
              </a:spcBef>
              <a:spcAft>
                <a:spcPct val="0"/>
              </a:spcAft>
              <a:buFontTx/>
              <a:buNone/>
            </a:pPr>
            <a:r>
              <a:rPr lang="it-IT" altLang="en-US" sz="1800" b="1" dirty="0">
                <a:solidFill>
                  <a:srgbClr val="000000"/>
                </a:solidFill>
                <a:latin typeface="Arial" panose="020B0604020202020204" pitchFamily="34" charset="0"/>
              </a:rPr>
              <a:t>1800€ ciascuno</a:t>
            </a:r>
          </a:p>
        </p:txBody>
      </p:sp>
      <p:sp>
        <p:nvSpPr>
          <p:cNvPr id="235542" name="Text Box 24"/>
          <p:cNvSpPr txBox="1">
            <a:spLocks noChangeArrowheads="1"/>
          </p:cNvSpPr>
          <p:nvPr/>
        </p:nvSpPr>
        <p:spPr bwMode="auto">
          <a:xfrm>
            <a:off x="2133600" y="3352803"/>
            <a:ext cx="221086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000" b="1">
                <a:solidFill>
                  <a:srgbClr val="000000"/>
                </a:solidFill>
                <a:latin typeface="Arial" panose="020B0604020202020204" pitchFamily="34" charset="0"/>
              </a:rPr>
              <a:t>Deviare </a:t>
            </a:r>
          </a:p>
          <a:p>
            <a:pPr eaLnBrk="0" fontAlgn="base" hangingPunct="0">
              <a:spcBef>
                <a:spcPct val="0"/>
              </a:spcBef>
              <a:spcAft>
                <a:spcPct val="0"/>
              </a:spcAft>
              <a:buFontTx/>
              <a:buNone/>
            </a:pPr>
            <a:r>
              <a:rPr lang="it-IT" altLang="en-US" sz="2000" b="1">
                <a:solidFill>
                  <a:srgbClr val="000000"/>
                </a:solidFill>
                <a:latin typeface="Arial" panose="020B0604020202020204" pitchFamily="34" charset="0"/>
              </a:rPr>
              <a:t>(= produrre 40 l.)</a:t>
            </a:r>
            <a:endParaRPr lang="en-GB" altLang="en-US" sz="2000" b="1">
              <a:solidFill>
                <a:srgbClr val="000000"/>
              </a:solidFill>
              <a:latin typeface="Arial" panose="020B0604020202020204" pitchFamily="34" charset="0"/>
            </a:endParaRPr>
          </a:p>
        </p:txBody>
      </p:sp>
      <p:sp>
        <p:nvSpPr>
          <p:cNvPr id="420889" name="AutoShape 25"/>
          <p:cNvSpPr>
            <a:spLocks noChangeArrowheads="1"/>
          </p:cNvSpPr>
          <p:nvPr/>
        </p:nvSpPr>
        <p:spPr bwMode="auto">
          <a:xfrm rot="5305831">
            <a:off x="4791875" y="2748763"/>
            <a:ext cx="466725" cy="1062037"/>
          </a:xfrm>
          <a:prstGeom prst="rtTriangle">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Tree>
    <p:extLst>
      <p:ext uri="{BB962C8B-B14F-4D97-AF65-F5344CB8AC3E}">
        <p14:creationId xmlns:p14="http://schemas.microsoft.com/office/powerpoint/2010/main" val="417031546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grpId="0" nodeType="clickEffect">
                                  <p:stCondLst>
                                    <p:cond delay="0"/>
                                  </p:stCondLst>
                                  <p:childTnLst>
                                    <p:set>
                                      <p:cBhvr>
                                        <p:cTn id="10" dur="1" fill="hold">
                                          <p:stCondLst>
                                            <p:cond delay="0"/>
                                          </p:stCondLst>
                                        </p:cTn>
                                        <p:tgtEl>
                                          <p:spTgt spid="420885"/>
                                        </p:tgtEl>
                                        <p:attrNameLst>
                                          <p:attrName>style.visibility</p:attrName>
                                        </p:attrNameLst>
                                      </p:cBhvr>
                                      <p:to>
                                        <p:strVal val="visible"/>
                                      </p:to>
                                    </p:set>
                                    <p:animEffect transition="in" filter="checkerboard(across)">
                                      <p:cBhvr>
                                        <p:cTn id="11" dur="500"/>
                                        <p:tgtEl>
                                          <p:spTgt spid="420885"/>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420886"/>
                                        </p:tgtEl>
                                        <p:attrNameLst>
                                          <p:attrName>style.visibility</p:attrName>
                                        </p:attrNameLst>
                                      </p:cBhvr>
                                      <p:to>
                                        <p:strVal val="visible"/>
                                      </p:to>
                                    </p:set>
                                    <p:animEffect transition="in" filter="checkerboard(across)">
                                      <p:cBhvr>
                                        <p:cTn id="16" dur="500"/>
                                        <p:tgtEl>
                                          <p:spTgt spid="420886"/>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420884"/>
                                        </p:tgtEl>
                                        <p:attrNameLst>
                                          <p:attrName>style.visibility</p:attrName>
                                        </p:attrNameLst>
                                      </p:cBhvr>
                                      <p:to>
                                        <p:strVal val="visible"/>
                                      </p:to>
                                    </p:set>
                                    <p:animEffect transition="in" filter="checkerboard(across)">
                                      <p:cBhvr>
                                        <p:cTn id="21" dur="500"/>
                                        <p:tgtEl>
                                          <p:spTgt spid="420884"/>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420889"/>
                                        </p:tgtEl>
                                        <p:attrNameLst>
                                          <p:attrName>style.visibility</p:attrName>
                                        </p:attrNameLst>
                                      </p:cBhvr>
                                      <p:to>
                                        <p:strVal val="visible"/>
                                      </p:to>
                                    </p:set>
                                    <p:animEffect transition="in" filter="checkerboard(across)">
                                      <p:cBhvr>
                                        <p:cTn id="24" dur="500"/>
                                        <p:tgtEl>
                                          <p:spTgt spid="4208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884" grpId="0"/>
      <p:bldP spid="420885" grpId="0"/>
      <p:bldP spid="420886" grpId="0"/>
      <p:bldP spid="235541" grpId="0"/>
      <p:bldP spid="420889" grpId="0" animBg="1"/>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7570"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7571"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7572"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7573"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7574" name="Rectangle 6"/>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7575" name="Rectangle 7"/>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7576" name="Rectangle 8"/>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7577" name="Rectangle 9"/>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7578" name="Rectangle 10"/>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7579" name="Rectangle 11"/>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7580" name="Rectangle 12"/>
          <p:cNvSpPr>
            <a:spLocks noGrp="1" noChangeArrowheads="1"/>
          </p:cNvSpPr>
          <p:nvPr>
            <p:ph type="title"/>
          </p:nvPr>
        </p:nvSpPr>
        <p:spPr>
          <a:xfrm>
            <a:off x="2063751" y="260351"/>
            <a:ext cx="7772400" cy="6096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a:t>Equilibrio di Nash (…e di Cournot)</a:t>
            </a:r>
          </a:p>
        </p:txBody>
      </p:sp>
      <p:sp>
        <p:nvSpPr>
          <p:cNvPr id="422925" name="Rectangle 13"/>
          <p:cNvSpPr>
            <a:spLocks noGrp="1" noChangeArrowheads="1"/>
          </p:cNvSpPr>
          <p:nvPr>
            <p:ph type="body" idx="1"/>
          </p:nvPr>
        </p:nvSpPr>
        <p:spPr>
          <a:xfrm>
            <a:off x="113123" y="990600"/>
            <a:ext cx="11981468" cy="52578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t" anchorCtr="0" compatLnSpc="1">
            <a:prstTxWarp prst="textNoShape">
              <a:avLst/>
            </a:prstTxWarp>
          </a:bodyPr>
          <a:lstStyle/>
          <a:p>
            <a:pPr eaLnBrk="1" hangingPunct="1">
              <a:lnSpc>
                <a:spcPct val="90000"/>
              </a:lnSpc>
              <a:tabLst>
                <a:tab pos="333358" algn="l"/>
                <a:tab pos="742913" algn="l"/>
              </a:tabLst>
            </a:pPr>
            <a:r>
              <a:rPr lang="it-IT" altLang="en-US" sz="2800" dirty="0"/>
              <a:t>Un</a:t>
            </a:r>
            <a:r>
              <a:rPr lang="it-IT" altLang="en-US" sz="2800" dirty="0">
                <a:solidFill>
                  <a:srgbClr val="9933FF"/>
                </a:solidFill>
              </a:rPr>
              <a:t> </a:t>
            </a:r>
            <a:r>
              <a:rPr lang="it-IT" altLang="en-US" sz="2800" dirty="0">
                <a:solidFill>
                  <a:srgbClr val="FF0000"/>
                </a:solidFill>
              </a:rPr>
              <a:t>equilibrio di Nash</a:t>
            </a:r>
            <a:r>
              <a:rPr lang="it-IT" altLang="en-US" sz="2800" dirty="0"/>
              <a:t> è una situazione in cui, dato il comportamento altrui, nessun </a:t>
            </a:r>
            <a:r>
              <a:rPr lang="it-IT" altLang="en-US" sz="2800" u="sng" dirty="0"/>
              <a:t>agente</a:t>
            </a:r>
            <a:r>
              <a:rPr lang="it-IT" altLang="en-US" sz="2800" dirty="0"/>
              <a:t> ha un incentivo a deviare unilateralmente. </a:t>
            </a:r>
          </a:p>
          <a:p>
            <a:pPr lvl="1" eaLnBrk="1" hangingPunct="1">
              <a:lnSpc>
                <a:spcPct val="90000"/>
              </a:lnSpc>
              <a:buClr>
                <a:schemeClr val="tx1"/>
              </a:buClr>
              <a:tabLst>
                <a:tab pos="333358" algn="l"/>
                <a:tab pos="742913" algn="l"/>
              </a:tabLst>
            </a:pPr>
            <a:r>
              <a:rPr lang="it-IT" altLang="en-US" dirty="0"/>
              <a:t>John Nash 1950 </a:t>
            </a:r>
            <a:r>
              <a:rPr lang="it-IT" altLang="en-US" dirty="0">
                <a:sym typeface="Symbol" panose="05050102010706020507" pitchFamily="18" charset="2"/>
              </a:rPr>
              <a:t></a:t>
            </a:r>
            <a:r>
              <a:rPr lang="it-IT" altLang="en-US" dirty="0"/>
              <a:t> </a:t>
            </a:r>
            <a:r>
              <a:rPr lang="it-IT" altLang="en-US" i="1" dirty="0"/>
              <a:t>A Beautiful </a:t>
            </a:r>
            <a:r>
              <a:rPr lang="it-IT" altLang="en-US" i="1" dirty="0" err="1"/>
              <a:t>Mind</a:t>
            </a:r>
            <a:endParaRPr lang="it-IT" altLang="en-US" dirty="0"/>
          </a:p>
          <a:p>
            <a:pPr eaLnBrk="1" hangingPunct="1">
              <a:lnSpc>
                <a:spcPct val="90000"/>
              </a:lnSpc>
              <a:tabLst>
                <a:tab pos="333358" algn="l"/>
                <a:tab pos="742913" algn="l"/>
              </a:tabLst>
            </a:pPr>
            <a:r>
              <a:rPr lang="it-IT" altLang="en-US" sz="2800" dirty="0"/>
              <a:t>E’ un concetto di </a:t>
            </a:r>
            <a:r>
              <a:rPr lang="it-IT" altLang="en-US" sz="2800" u="sng" dirty="0"/>
              <a:t>razionalità individuale</a:t>
            </a:r>
            <a:r>
              <a:rPr lang="it-IT" altLang="en-US" sz="2800" dirty="0"/>
              <a:t> molto generale, che va ben al di là del caso dell’oligopolio.</a:t>
            </a:r>
          </a:p>
          <a:p>
            <a:pPr lvl="1" eaLnBrk="1" hangingPunct="1">
              <a:lnSpc>
                <a:spcPct val="90000"/>
              </a:lnSpc>
              <a:buClr>
                <a:schemeClr val="tx1"/>
              </a:buClr>
              <a:tabLst>
                <a:tab pos="333358" algn="l"/>
                <a:tab pos="742913" algn="l"/>
              </a:tabLst>
            </a:pPr>
            <a:r>
              <a:rPr lang="it-IT" altLang="en-US" dirty="0"/>
              <a:t>Per un agente la scelta razionale è quella da cui non si ha motivo di deviare unilateralmente (è la scelta di cui non ci si “pente”). </a:t>
            </a:r>
          </a:p>
          <a:p>
            <a:pPr eaLnBrk="1" hangingPunct="1">
              <a:lnSpc>
                <a:spcPct val="90000"/>
              </a:lnSpc>
              <a:tabLst>
                <a:tab pos="333358" algn="l"/>
                <a:tab pos="742913" algn="l"/>
              </a:tabLst>
            </a:pPr>
            <a:r>
              <a:rPr lang="it-IT" altLang="en-US" sz="2800" dirty="0"/>
              <a:t>Il concetto di equilibrio di Nash – il più usato oggi in economia e teoria dei giochi – è proprio la soluzione del duopolio </a:t>
            </a:r>
            <a:r>
              <a:rPr lang="it-IT" altLang="en-US" sz="2800" u="sng" dirty="0"/>
              <a:t>anticipata da Cournot</a:t>
            </a:r>
            <a:r>
              <a:rPr lang="it-IT" altLang="en-US" sz="2800" dirty="0"/>
              <a:t> nel 1838. </a:t>
            </a:r>
          </a:p>
          <a:p>
            <a:pPr eaLnBrk="1" hangingPunct="1">
              <a:lnSpc>
                <a:spcPct val="90000"/>
              </a:lnSpc>
              <a:tabLst>
                <a:tab pos="333358" algn="l"/>
                <a:tab pos="742913" algn="l"/>
              </a:tabLst>
            </a:pPr>
            <a:r>
              <a:rPr lang="it-IT" altLang="en-US" sz="2800" u="sng" dirty="0"/>
              <a:t>Nel caso del duopolio</a:t>
            </a:r>
            <a:r>
              <a:rPr lang="it-IT" altLang="en-US" sz="2800" dirty="0"/>
              <a:t>, l’equilibrio di Nash è infatti dato dalla produzione di 40 litri per ciascuna impresa, cioè l’esito a cui si perviene in modo non cooperativo con il “tradimento” reciproco.</a:t>
            </a:r>
          </a:p>
        </p:txBody>
      </p:sp>
    </p:spTree>
    <p:extLst>
      <p:ext uri="{BB962C8B-B14F-4D97-AF65-F5344CB8AC3E}">
        <p14:creationId xmlns:p14="http://schemas.microsoft.com/office/powerpoint/2010/main" val="122842858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22925">
                                            <p:txEl>
                                              <p:pRg st="0" end="0"/>
                                            </p:txEl>
                                          </p:spTgt>
                                        </p:tgtEl>
                                        <p:attrNameLst>
                                          <p:attrName>style.visibility</p:attrName>
                                        </p:attrNameLst>
                                      </p:cBhvr>
                                      <p:to>
                                        <p:strVal val="visible"/>
                                      </p:to>
                                    </p:set>
                                    <p:animEffect transition="in" filter="wipe(left)">
                                      <p:cBhvr>
                                        <p:cTn id="7" dur="500"/>
                                        <p:tgtEl>
                                          <p:spTgt spid="42292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22925">
                                            <p:txEl>
                                              <p:pRg st="1" end="1"/>
                                            </p:txEl>
                                          </p:spTgt>
                                        </p:tgtEl>
                                        <p:attrNameLst>
                                          <p:attrName>style.visibility</p:attrName>
                                        </p:attrNameLst>
                                      </p:cBhvr>
                                      <p:to>
                                        <p:strVal val="visible"/>
                                      </p:to>
                                    </p:set>
                                    <p:animEffect transition="in" filter="wipe(left)">
                                      <p:cBhvr>
                                        <p:cTn id="10" dur="500"/>
                                        <p:tgtEl>
                                          <p:spTgt spid="422925">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22925">
                                            <p:txEl>
                                              <p:pRg st="2" end="2"/>
                                            </p:txEl>
                                          </p:spTgt>
                                        </p:tgtEl>
                                        <p:attrNameLst>
                                          <p:attrName>style.visibility</p:attrName>
                                        </p:attrNameLst>
                                      </p:cBhvr>
                                      <p:to>
                                        <p:strVal val="visible"/>
                                      </p:to>
                                    </p:set>
                                    <p:animEffect transition="in" filter="wipe(left)">
                                      <p:cBhvr>
                                        <p:cTn id="15" dur="500"/>
                                        <p:tgtEl>
                                          <p:spTgt spid="422925">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422925">
                                            <p:txEl>
                                              <p:pRg st="3" end="3"/>
                                            </p:txEl>
                                          </p:spTgt>
                                        </p:tgtEl>
                                        <p:attrNameLst>
                                          <p:attrName>style.visibility</p:attrName>
                                        </p:attrNameLst>
                                      </p:cBhvr>
                                      <p:to>
                                        <p:strVal val="visible"/>
                                      </p:to>
                                    </p:set>
                                    <p:animEffect transition="in" filter="wipe(left)">
                                      <p:cBhvr>
                                        <p:cTn id="18" dur="500"/>
                                        <p:tgtEl>
                                          <p:spTgt spid="422925">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422925">
                                            <p:txEl>
                                              <p:pRg st="4" end="4"/>
                                            </p:txEl>
                                          </p:spTgt>
                                        </p:tgtEl>
                                        <p:attrNameLst>
                                          <p:attrName>style.visibility</p:attrName>
                                        </p:attrNameLst>
                                      </p:cBhvr>
                                      <p:to>
                                        <p:strVal val="visible"/>
                                      </p:to>
                                    </p:set>
                                    <p:animEffect transition="in" filter="wipe(left)">
                                      <p:cBhvr>
                                        <p:cTn id="23" dur="500"/>
                                        <p:tgtEl>
                                          <p:spTgt spid="422925">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22925">
                                            <p:txEl>
                                              <p:pRg st="5" end="5"/>
                                            </p:txEl>
                                          </p:spTgt>
                                        </p:tgtEl>
                                        <p:attrNameLst>
                                          <p:attrName>style.visibility</p:attrName>
                                        </p:attrNameLst>
                                      </p:cBhvr>
                                      <p:to>
                                        <p:strVal val="visible"/>
                                      </p:to>
                                    </p:set>
                                    <p:animEffect transition="in" filter="wipe(left)">
                                      <p:cBhvr>
                                        <p:cTn id="28" dur="500"/>
                                        <p:tgtEl>
                                          <p:spTgt spid="42292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2925" grpId="0" build="p"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9618"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9619"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9620"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9621"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9622" name="Rectangle 6"/>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9623" name="Rectangle 7"/>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9624" name="Rectangle 8"/>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9625" name="Rectangle 9"/>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9626" name="Rectangle 10"/>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39627" name="Rectangle 11"/>
          <p:cNvSpPr>
            <a:spLocks noGrp="1" noChangeArrowheads="1"/>
          </p:cNvSpPr>
          <p:nvPr>
            <p:ph type="title"/>
          </p:nvPr>
        </p:nvSpPr>
        <p:spPr>
          <a:xfrm>
            <a:off x="1524000" y="7"/>
            <a:ext cx="9144000" cy="836613"/>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a:t>L’esito di un mercato oligopolistico</a:t>
            </a:r>
          </a:p>
        </p:txBody>
      </p:sp>
      <p:sp>
        <p:nvSpPr>
          <p:cNvPr id="424972" name="Rectangle 12"/>
          <p:cNvSpPr>
            <a:spLocks noGrp="1" noChangeArrowheads="1"/>
          </p:cNvSpPr>
          <p:nvPr>
            <p:ph type="body" idx="1"/>
          </p:nvPr>
        </p:nvSpPr>
        <p:spPr>
          <a:xfrm>
            <a:off x="131977" y="762000"/>
            <a:ext cx="11915481" cy="54864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t" anchorCtr="0" compatLnSpc="1">
            <a:prstTxWarp prst="textNoShape">
              <a:avLst/>
            </a:prstTxWarp>
          </a:bodyPr>
          <a:lstStyle/>
          <a:p>
            <a:pPr eaLnBrk="1" hangingPunct="1">
              <a:lnSpc>
                <a:spcPct val="90000"/>
              </a:lnSpc>
              <a:tabLst>
                <a:tab pos="333358" algn="l"/>
                <a:tab pos="742913" algn="l"/>
              </a:tabLst>
            </a:pPr>
            <a:r>
              <a:rPr lang="it-IT" altLang="en-US" sz="2400" dirty="0"/>
              <a:t>A prescindere dai divieti posti dalle norme antitrust ed </a:t>
            </a:r>
            <a:r>
              <a:rPr lang="it-IT" altLang="en-US" sz="2400" u="sng" dirty="0"/>
              <a:t>in assenza di un efficace meccanismo vincolante</a:t>
            </a:r>
            <a:r>
              <a:rPr lang="it-IT" altLang="en-US" sz="2400" dirty="0"/>
              <a:t> (</a:t>
            </a:r>
            <a:r>
              <a:rPr lang="it-IT" altLang="en-US" sz="2400" i="1" dirty="0" err="1"/>
              <a:t>pre</a:t>
            </a:r>
            <a:r>
              <a:rPr lang="it-IT" altLang="en-US" sz="2400" i="1" dirty="0"/>
              <a:t>-play </a:t>
            </a:r>
            <a:r>
              <a:rPr lang="it-IT" altLang="en-US" sz="2400" i="1" dirty="0" err="1"/>
              <a:t>agreement</a:t>
            </a:r>
            <a:r>
              <a:rPr lang="it-IT" altLang="en-US" sz="2400" i="1" dirty="0"/>
              <a:t> </a:t>
            </a:r>
            <a:r>
              <a:rPr lang="it-IT" altLang="en-US" sz="2400" dirty="0"/>
              <a:t>vincolante), gli accordi collusivi non reggono: ciascuna impresa ha un incentivo unilaterale a deviare. </a:t>
            </a:r>
          </a:p>
          <a:p>
            <a:pPr eaLnBrk="1" hangingPunct="1">
              <a:lnSpc>
                <a:spcPct val="90000"/>
              </a:lnSpc>
              <a:tabLst>
                <a:tab pos="333358" algn="l"/>
                <a:tab pos="742913" algn="l"/>
              </a:tabLst>
            </a:pPr>
            <a:r>
              <a:rPr lang="it-IT" altLang="en-US" sz="2400" dirty="0"/>
              <a:t>Le deviazioni terminano solo quando si trova una situazione (</a:t>
            </a:r>
            <a:r>
              <a:rPr lang="it-IT" altLang="en-US" sz="2400" u="sng" dirty="0"/>
              <a:t>NON cooperativa</a:t>
            </a:r>
            <a:r>
              <a:rPr lang="it-IT" altLang="en-US" sz="2400" dirty="0"/>
              <a:t>, ma raggiunta appunto mediante la competizione) dalla quale non conviene più a nessuna impresa spostarsi individualmente.</a:t>
            </a:r>
          </a:p>
          <a:p>
            <a:pPr eaLnBrk="1" hangingPunct="1">
              <a:lnSpc>
                <a:spcPct val="90000"/>
              </a:lnSpc>
              <a:tabLst>
                <a:tab pos="333358" algn="l"/>
                <a:tab pos="742913" algn="l"/>
              </a:tabLst>
            </a:pPr>
            <a:r>
              <a:rPr lang="it-IT" altLang="en-US" sz="2400" dirty="0"/>
              <a:t>Pertanto, il perseguimento del proprio interesse individuale fa sì che l’esito della competizione tra oligopolisti sia il seguente: </a:t>
            </a:r>
          </a:p>
          <a:p>
            <a:pPr eaLnBrk="1" hangingPunct="1">
              <a:lnSpc>
                <a:spcPct val="90000"/>
              </a:lnSpc>
              <a:buNone/>
              <a:tabLst>
                <a:tab pos="333358" algn="l"/>
                <a:tab pos="742913" algn="l"/>
              </a:tabLst>
            </a:pPr>
            <a:r>
              <a:rPr lang="it-IT" altLang="en-US" sz="2400" dirty="0">
                <a:solidFill>
                  <a:schemeClr val="accent2"/>
                </a:solidFill>
                <a:latin typeface="Monotype Sorts" pitchFamily="2" charset="2"/>
              </a:rPr>
              <a:t>	</a:t>
            </a:r>
            <a:r>
              <a:rPr lang="it-IT" altLang="en-US" sz="2400" dirty="0"/>
              <a:t> Q complessiva </a:t>
            </a:r>
            <a:r>
              <a:rPr lang="it-IT" altLang="en-US" sz="2400" u="sng" dirty="0"/>
              <a:t>maggiore</a:t>
            </a:r>
            <a:r>
              <a:rPr lang="it-IT" altLang="en-US" sz="2400" dirty="0"/>
              <a:t> di quella di monopolio, ma </a:t>
            </a:r>
            <a:r>
              <a:rPr lang="it-IT" altLang="en-US" sz="2400" u="sng" dirty="0"/>
              <a:t>inferiore</a:t>
            </a:r>
            <a:r>
              <a:rPr lang="it-IT" altLang="en-US" sz="2400" dirty="0"/>
              <a:t> a quello di PC.</a:t>
            </a:r>
          </a:p>
          <a:p>
            <a:pPr eaLnBrk="1" hangingPunct="1">
              <a:lnSpc>
                <a:spcPct val="90000"/>
              </a:lnSpc>
              <a:spcBef>
                <a:spcPct val="15000"/>
              </a:spcBef>
              <a:buNone/>
              <a:tabLst>
                <a:tab pos="333358" algn="l"/>
                <a:tab pos="742913" algn="l"/>
              </a:tabLst>
            </a:pPr>
            <a:r>
              <a:rPr lang="it-IT" altLang="en-US" sz="2400" dirty="0">
                <a:solidFill>
                  <a:schemeClr val="tx2"/>
                </a:solidFill>
                <a:latin typeface="Monotype Sorts" pitchFamily="2" charset="2"/>
              </a:rPr>
              <a:t>	</a:t>
            </a:r>
            <a:r>
              <a:rPr lang="it-IT" altLang="en-US" sz="2400" dirty="0">
                <a:solidFill>
                  <a:schemeClr val="accent2"/>
                </a:solidFill>
                <a:latin typeface="Monotype Sorts" pitchFamily="2" charset="2"/>
              </a:rPr>
              <a:t></a:t>
            </a:r>
            <a:r>
              <a:rPr lang="it-IT" altLang="en-US" sz="2400" dirty="0"/>
              <a:t> P </a:t>
            </a:r>
            <a:r>
              <a:rPr lang="it-IT" altLang="en-US" sz="2400" u="sng" dirty="0"/>
              <a:t>inferiore</a:t>
            </a:r>
            <a:r>
              <a:rPr lang="it-IT" altLang="en-US" sz="2400" dirty="0"/>
              <a:t> a quello di monopolio, ma </a:t>
            </a:r>
            <a:r>
              <a:rPr lang="it-IT" altLang="en-US" sz="2400" u="sng" dirty="0"/>
              <a:t>maggiore</a:t>
            </a:r>
            <a:r>
              <a:rPr lang="it-IT" altLang="en-US" sz="2400" dirty="0"/>
              <a:t> di quello di PC.</a:t>
            </a:r>
          </a:p>
          <a:p>
            <a:pPr eaLnBrk="1" hangingPunct="1">
              <a:lnSpc>
                <a:spcPct val="90000"/>
              </a:lnSpc>
              <a:spcBef>
                <a:spcPct val="15000"/>
              </a:spcBef>
              <a:buNone/>
              <a:tabLst>
                <a:tab pos="333358" algn="l"/>
                <a:tab pos="742913" algn="l"/>
              </a:tabLst>
            </a:pPr>
            <a:r>
              <a:rPr lang="it-IT" altLang="en-US" sz="2400" dirty="0">
                <a:solidFill>
                  <a:schemeClr val="tx2"/>
                </a:solidFill>
                <a:latin typeface="Monotype Sorts" pitchFamily="2" charset="2"/>
              </a:rPr>
              <a:t>	</a:t>
            </a:r>
            <a:r>
              <a:rPr lang="it-IT" altLang="en-US" sz="2400" dirty="0">
                <a:solidFill>
                  <a:schemeClr val="accent2"/>
                </a:solidFill>
                <a:latin typeface="Monotype Sorts" pitchFamily="2" charset="2"/>
              </a:rPr>
              <a:t></a:t>
            </a:r>
            <a:r>
              <a:rPr lang="it-IT" altLang="en-US" sz="2400" dirty="0"/>
              <a:t> </a:t>
            </a:r>
            <a:r>
              <a:rPr lang="it-IT" altLang="en-US" sz="2400" dirty="0">
                <a:sym typeface="Symbol" panose="05050102010706020507" pitchFamily="18" charset="2"/>
              </a:rPr>
              <a:t></a:t>
            </a:r>
            <a:r>
              <a:rPr lang="it-IT" altLang="en-US" sz="2400" dirty="0"/>
              <a:t> totali </a:t>
            </a:r>
            <a:r>
              <a:rPr lang="it-IT" altLang="en-US" sz="2400" u="sng" dirty="0"/>
              <a:t>inferiori</a:t>
            </a:r>
            <a:r>
              <a:rPr lang="it-IT" altLang="en-US" sz="2400" dirty="0"/>
              <a:t> a quelli di monopolio.</a:t>
            </a:r>
          </a:p>
          <a:p>
            <a:pPr eaLnBrk="1" hangingPunct="1">
              <a:lnSpc>
                <a:spcPct val="90000"/>
              </a:lnSpc>
              <a:tabLst>
                <a:tab pos="333358" algn="l"/>
                <a:tab pos="742913" algn="l"/>
              </a:tabLst>
            </a:pPr>
            <a:r>
              <a:rPr lang="it-IT" altLang="en-US" sz="2400" dirty="0"/>
              <a:t>Se invece esiste un </a:t>
            </a:r>
            <a:r>
              <a:rPr lang="it-IT" altLang="en-US" sz="2400" u="sng" dirty="0"/>
              <a:t>meccanismo vincolante</a:t>
            </a:r>
            <a:r>
              <a:rPr lang="it-IT" altLang="en-US" sz="2400" dirty="0"/>
              <a:t>, cioè un meccanismo che “obbliga” in qualche modo le imprese a rispettare l’accordo, l’esito complessivo coincide con quello di monopolio in termini di quantità, prezzo e profitto. E’ evidente però che </a:t>
            </a:r>
            <a:r>
              <a:rPr lang="it-IT" altLang="en-US" sz="2400" u="sng" dirty="0"/>
              <a:t>più numerose</a:t>
            </a:r>
            <a:r>
              <a:rPr lang="it-IT" altLang="en-US" sz="2400" dirty="0"/>
              <a:t> sono le imprese, </a:t>
            </a:r>
            <a:r>
              <a:rPr lang="it-IT" altLang="en-US" sz="2400" u="sng" dirty="0"/>
              <a:t>più difficile</a:t>
            </a:r>
            <a:r>
              <a:rPr lang="it-IT" altLang="en-US" sz="2400" dirty="0"/>
              <a:t> è raggiungere l’accordo e rispettarlo.</a:t>
            </a:r>
          </a:p>
        </p:txBody>
      </p:sp>
    </p:spTree>
    <p:extLst>
      <p:ext uri="{BB962C8B-B14F-4D97-AF65-F5344CB8AC3E}">
        <p14:creationId xmlns:p14="http://schemas.microsoft.com/office/powerpoint/2010/main" val="373975722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497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2497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2497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2497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2497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Line 2"/>
          <p:cNvSpPr>
            <a:spLocks noChangeShapeType="1"/>
          </p:cNvSpPr>
          <p:nvPr/>
        </p:nvSpPr>
        <p:spPr bwMode="auto">
          <a:xfrm>
            <a:off x="3048000" y="1447800"/>
            <a:ext cx="0" cy="4343400"/>
          </a:xfrm>
          <a:prstGeom prst="line">
            <a:avLst/>
          </a:prstGeom>
          <a:noFill/>
          <a:ln w="9525">
            <a:solidFill>
              <a:schemeClr val="tx1"/>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22883" name="Line 3"/>
          <p:cNvSpPr>
            <a:spLocks noChangeShapeType="1"/>
          </p:cNvSpPr>
          <p:nvPr/>
        </p:nvSpPr>
        <p:spPr bwMode="auto">
          <a:xfrm flipH="1">
            <a:off x="3048000" y="5715000"/>
            <a:ext cx="6629400" cy="0"/>
          </a:xfrm>
          <a:prstGeom prst="line">
            <a:avLst/>
          </a:prstGeom>
          <a:noFill/>
          <a:ln w="9525">
            <a:solidFill>
              <a:schemeClr val="tx1"/>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22884" name="Arc 4"/>
          <p:cNvSpPr>
            <a:spLocks/>
          </p:cNvSpPr>
          <p:nvPr/>
        </p:nvSpPr>
        <p:spPr bwMode="auto">
          <a:xfrm flipH="1" flipV="1">
            <a:off x="3581400" y="1524000"/>
            <a:ext cx="4343400" cy="3657600"/>
          </a:xfrm>
          <a:custGeom>
            <a:avLst/>
            <a:gdLst>
              <a:gd name="T0" fmla="*/ 0 w 21600"/>
              <a:gd name="T1" fmla="*/ 0 h 21600"/>
              <a:gd name="T2" fmla="*/ 873385350 w 21600"/>
              <a:gd name="T3" fmla="*/ 619353600 h 21600"/>
              <a:gd name="T4" fmla="*/ 0 w 21600"/>
              <a:gd name="T5" fmla="*/ 61935360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eaLnBrk="0" fontAlgn="base" hangingPunct="0">
              <a:spcBef>
                <a:spcPct val="0"/>
              </a:spcBef>
              <a:spcAft>
                <a:spcPct val="0"/>
              </a:spcAft>
            </a:pPr>
            <a:endParaRPr lang="en-US" sz="2400">
              <a:solidFill>
                <a:srgbClr val="000000"/>
              </a:solidFill>
            </a:endParaRPr>
          </a:p>
        </p:txBody>
      </p:sp>
      <p:sp>
        <p:nvSpPr>
          <p:cNvPr id="122885" name="Text Box 5"/>
          <p:cNvSpPr txBox="1">
            <a:spLocks noChangeArrowheads="1"/>
          </p:cNvSpPr>
          <p:nvPr/>
        </p:nvSpPr>
        <p:spPr bwMode="auto">
          <a:xfrm>
            <a:off x="9753607" y="5486404"/>
            <a:ext cx="40481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2000">
                <a:solidFill>
                  <a:srgbClr val="000000"/>
                </a:solidFill>
              </a:rPr>
              <a:t>Q</a:t>
            </a:r>
          </a:p>
        </p:txBody>
      </p:sp>
      <p:sp>
        <p:nvSpPr>
          <p:cNvPr id="122886" name="Text Box 6"/>
          <p:cNvSpPr txBox="1">
            <a:spLocks noChangeArrowheads="1"/>
          </p:cNvSpPr>
          <p:nvPr/>
        </p:nvSpPr>
        <p:spPr bwMode="auto">
          <a:xfrm>
            <a:off x="2208217" y="1196977"/>
            <a:ext cx="82426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2000">
                <a:solidFill>
                  <a:srgbClr val="000000"/>
                </a:solidFill>
              </a:rPr>
              <a:t>Costo</a:t>
            </a:r>
          </a:p>
          <a:p>
            <a:pPr fontAlgn="base">
              <a:spcBef>
                <a:spcPct val="0"/>
              </a:spcBef>
              <a:spcAft>
                <a:spcPct val="0"/>
              </a:spcAft>
              <a:buFontTx/>
              <a:buNone/>
            </a:pPr>
            <a:r>
              <a:rPr lang="it-IT" altLang="en-US" sz="2000">
                <a:solidFill>
                  <a:srgbClr val="000000"/>
                </a:solidFill>
              </a:rPr>
              <a:t>medio</a:t>
            </a:r>
          </a:p>
        </p:txBody>
      </p:sp>
      <p:sp>
        <p:nvSpPr>
          <p:cNvPr id="122887" name="Text Box 7"/>
          <p:cNvSpPr txBox="1">
            <a:spLocks noChangeArrowheads="1"/>
          </p:cNvSpPr>
          <p:nvPr/>
        </p:nvSpPr>
        <p:spPr bwMode="auto">
          <a:xfrm>
            <a:off x="3575054" y="1341441"/>
            <a:ext cx="15700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50000"/>
              </a:spcBef>
              <a:spcAft>
                <a:spcPct val="0"/>
              </a:spcAft>
              <a:buFontTx/>
              <a:buNone/>
            </a:pPr>
            <a:r>
              <a:rPr lang="it-IT" altLang="en-US" sz="2400">
                <a:solidFill>
                  <a:srgbClr val="000000"/>
                </a:solidFill>
              </a:rPr>
              <a:t>CMeT</a:t>
            </a:r>
            <a:r>
              <a:rPr lang="it-IT" altLang="en-US" sz="2400" baseline="-25000">
                <a:solidFill>
                  <a:srgbClr val="000000"/>
                </a:solidFill>
              </a:rPr>
              <a:t>mon</a:t>
            </a:r>
          </a:p>
        </p:txBody>
      </p:sp>
      <p:sp>
        <p:nvSpPr>
          <p:cNvPr id="122888" name="Line 8"/>
          <p:cNvSpPr>
            <a:spLocks noChangeShapeType="1"/>
          </p:cNvSpPr>
          <p:nvPr/>
        </p:nvSpPr>
        <p:spPr bwMode="auto">
          <a:xfrm>
            <a:off x="7924800" y="5181600"/>
            <a:ext cx="14478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22889" name="Line 9"/>
          <p:cNvSpPr>
            <a:spLocks noChangeShapeType="1"/>
          </p:cNvSpPr>
          <p:nvPr/>
        </p:nvSpPr>
        <p:spPr bwMode="auto">
          <a:xfrm flipH="1">
            <a:off x="7772400" y="5181600"/>
            <a:ext cx="0" cy="53340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22890" name="Text Box 10"/>
          <p:cNvSpPr txBox="1">
            <a:spLocks noChangeArrowheads="1"/>
          </p:cNvSpPr>
          <p:nvPr/>
        </p:nvSpPr>
        <p:spPr bwMode="auto">
          <a:xfrm>
            <a:off x="7620003" y="5638804"/>
            <a:ext cx="63299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2400">
                <a:solidFill>
                  <a:srgbClr val="000000"/>
                </a:solidFill>
              </a:rPr>
              <a:t>Q</a:t>
            </a:r>
            <a:r>
              <a:rPr lang="it-IT" altLang="en-US" sz="1600">
                <a:solidFill>
                  <a:srgbClr val="000000"/>
                </a:solidFill>
              </a:rPr>
              <a:t>eff</a:t>
            </a:r>
          </a:p>
        </p:txBody>
      </p:sp>
      <p:sp>
        <p:nvSpPr>
          <p:cNvPr id="308235" name="Line 11"/>
          <p:cNvSpPr>
            <a:spLocks noChangeShapeType="1"/>
          </p:cNvSpPr>
          <p:nvPr/>
        </p:nvSpPr>
        <p:spPr bwMode="auto">
          <a:xfrm>
            <a:off x="5562600" y="4648200"/>
            <a:ext cx="0" cy="106680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308236" name="Text Box 12"/>
          <p:cNvSpPr txBox="1">
            <a:spLocks noChangeArrowheads="1"/>
          </p:cNvSpPr>
          <p:nvPr/>
        </p:nvSpPr>
        <p:spPr bwMode="auto">
          <a:xfrm>
            <a:off x="5257805" y="5638804"/>
            <a:ext cx="94077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2400">
                <a:solidFill>
                  <a:srgbClr val="000000"/>
                </a:solidFill>
              </a:rPr>
              <a:t>½ Q</a:t>
            </a:r>
            <a:r>
              <a:rPr lang="it-IT" altLang="en-US" sz="1600">
                <a:solidFill>
                  <a:srgbClr val="000000"/>
                </a:solidFill>
              </a:rPr>
              <a:t>eff</a:t>
            </a:r>
          </a:p>
        </p:txBody>
      </p:sp>
      <p:sp>
        <p:nvSpPr>
          <p:cNvPr id="308237" name="Line 13"/>
          <p:cNvSpPr>
            <a:spLocks noChangeShapeType="1"/>
          </p:cNvSpPr>
          <p:nvPr/>
        </p:nvSpPr>
        <p:spPr bwMode="auto">
          <a:xfrm flipH="1">
            <a:off x="3048000" y="4648200"/>
            <a:ext cx="25146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22894" name="Line 14"/>
          <p:cNvSpPr>
            <a:spLocks noChangeShapeType="1"/>
          </p:cNvSpPr>
          <p:nvPr/>
        </p:nvSpPr>
        <p:spPr bwMode="auto">
          <a:xfrm flipH="1">
            <a:off x="3048000" y="5181600"/>
            <a:ext cx="47244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22895" name="Text Box 15"/>
          <p:cNvSpPr txBox="1">
            <a:spLocks noChangeArrowheads="1"/>
          </p:cNvSpPr>
          <p:nvPr/>
        </p:nvSpPr>
        <p:spPr bwMode="auto">
          <a:xfrm>
            <a:off x="1828800" y="4953004"/>
            <a:ext cx="1295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2000">
                <a:solidFill>
                  <a:srgbClr val="000000"/>
                </a:solidFill>
              </a:rPr>
              <a:t>Min CMet</a:t>
            </a:r>
          </a:p>
        </p:txBody>
      </p:sp>
      <p:sp>
        <p:nvSpPr>
          <p:cNvPr id="308240" name="Text Box 16"/>
          <p:cNvSpPr txBox="1">
            <a:spLocks noChangeArrowheads="1"/>
          </p:cNvSpPr>
          <p:nvPr/>
        </p:nvSpPr>
        <p:spPr bwMode="auto">
          <a:xfrm>
            <a:off x="2209803" y="4495804"/>
            <a:ext cx="85311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2000">
                <a:solidFill>
                  <a:srgbClr val="000000"/>
                </a:solidFill>
              </a:rPr>
              <a:t>CMet’</a:t>
            </a:r>
          </a:p>
        </p:txBody>
      </p:sp>
      <p:sp>
        <p:nvSpPr>
          <p:cNvPr id="308241" name="Text Box 17"/>
          <p:cNvSpPr txBox="1">
            <a:spLocks noChangeArrowheads="1"/>
          </p:cNvSpPr>
          <p:nvPr/>
        </p:nvSpPr>
        <p:spPr bwMode="auto">
          <a:xfrm>
            <a:off x="6096000" y="1628775"/>
            <a:ext cx="3962400" cy="2308324"/>
          </a:xfrm>
          <a:prstGeom prst="rect">
            <a:avLst/>
          </a:prstGeom>
          <a:solidFill>
            <a:srgbClr val="CCFFCC">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2400">
                <a:solidFill>
                  <a:srgbClr val="000000"/>
                </a:solidFill>
              </a:rPr>
              <a:t>Hp: eventuali altre imprese sono </a:t>
            </a:r>
            <a:r>
              <a:rPr lang="it-IT" altLang="en-US" sz="2400" u="sng">
                <a:solidFill>
                  <a:srgbClr val="000000"/>
                </a:solidFill>
              </a:rPr>
              <a:t>identiche</a:t>
            </a:r>
            <a:r>
              <a:rPr lang="it-IT" altLang="en-US" sz="2400">
                <a:solidFill>
                  <a:srgbClr val="000000"/>
                </a:solidFill>
              </a:rPr>
              <a:t> al monopolista</a:t>
            </a:r>
          </a:p>
          <a:p>
            <a:pPr fontAlgn="base">
              <a:spcBef>
                <a:spcPct val="0"/>
              </a:spcBef>
              <a:spcAft>
                <a:spcPct val="0"/>
              </a:spcAft>
              <a:buFontTx/>
              <a:buNone/>
            </a:pPr>
            <a:r>
              <a:rPr lang="it-IT" altLang="en-US" sz="2400">
                <a:solidFill>
                  <a:srgbClr val="000000"/>
                </a:solidFill>
              </a:rPr>
              <a:t>come struttura dei costi</a:t>
            </a:r>
          </a:p>
          <a:p>
            <a:pPr fontAlgn="base">
              <a:spcBef>
                <a:spcPct val="0"/>
              </a:spcBef>
              <a:spcAft>
                <a:spcPct val="0"/>
              </a:spcAft>
              <a:buFontTx/>
              <a:buNone/>
            </a:pPr>
            <a:r>
              <a:rPr lang="it-IT" altLang="en-US" sz="2400">
                <a:solidFill>
                  <a:srgbClr val="000000"/>
                </a:solidFill>
              </a:rPr>
              <a:t>(se le altre imprese sono più piccole e/o con costi più alti, il risultato è ancora più ovvio!)</a:t>
            </a:r>
          </a:p>
        </p:txBody>
      </p:sp>
      <p:sp>
        <p:nvSpPr>
          <p:cNvPr id="122898" name="Text Box 18"/>
          <p:cNvSpPr txBox="1">
            <a:spLocks noChangeArrowheads="1"/>
          </p:cNvSpPr>
          <p:nvPr/>
        </p:nvSpPr>
        <p:spPr bwMode="auto">
          <a:xfrm>
            <a:off x="4572005" y="406406"/>
            <a:ext cx="383951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FontTx/>
              <a:buNone/>
            </a:pPr>
            <a:r>
              <a:rPr lang="it-IT" altLang="en-US" sz="3600">
                <a:solidFill>
                  <a:srgbClr val="000000"/>
                </a:solidFill>
              </a:rPr>
              <a:t>Monopolio naturale</a:t>
            </a:r>
          </a:p>
        </p:txBody>
      </p:sp>
      <p:sp>
        <p:nvSpPr>
          <p:cNvPr id="308244" name="Arc 20"/>
          <p:cNvSpPr>
            <a:spLocks/>
          </p:cNvSpPr>
          <p:nvPr/>
        </p:nvSpPr>
        <p:spPr bwMode="auto">
          <a:xfrm flipV="1">
            <a:off x="4008439" y="3068639"/>
            <a:ext cx="431800" cy="647700"/>
          </a:xfrm>
          <a:custGeom>
            <a:avLst/>
            <a:gdLst>
              <a:gd name="T0" fmla="*/ 0 w 21600"/>
              <a:gd name="T1" fmla="*/ 0 h 21600"/>
              <a:gd name="T2" fmla="*/ 8632002 w 21600"/>
              <a:gd name="T3" fmla="*/ 19422004 h 21600"/>
              <a:gd name="T4" fmla="*/ 0 w 21600"/>
              <a:gd name="T5" fmla="*/ 1942200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eaLnBrk="0" fontAlgn="base" hangingPunct="0">
              <a:spcBef>
                <a:spcPct val="0"/>
              </a:spcBef>
              <a:spcAft>
                <a:spcPct val="0"/>
              </a:spcAft>
            </a:pPr>
            <a:endParaRPr lang="en-US" sz="2400">
              <a:solidFill>
                <a:srgbClr val="000000"/>
              </a:solidFill>
            </a:endParaRPr>
          </a:p>
        </p:txBody>
      </p:sp>
      <p:sp>
        <p:nvSpPr>
          <p:cNvPr id="308245" name="Arc 21"/>
          <p:cNvSpPr>
            <a:spLocks/>
          </p:cNvSpPr>
          <p:nvPr/>
        </p:nvSpPr>
        <p:spPr bwMode="auto">
          <a:xfrm flipH="1" flipV="1">
            <a:off x="3575057" y="2997203"/>
            <a:ext cx="468313" cy="719139"/>
          </a:xfrm>
          <a:custGeom>
            <a:avLst/>
            <a:gdLst>
              <a:gd name="T0" fmla="*/ 0 w 21600"/>
              <a:gd name="T1" fmla="*/ 0 h 21600"/>
              <a:gd name="T2" fmla="*/ 10153568 w 21600"/>
              <a:gd name="T3" fmla="*/ 23942568 h 21600"/>
              <a:gd name="T4" fmla="*/ 0 w 21600"/>
              <a:gd name="T5" fmla="*/ 23942568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eaLnBrk="0" fontAlgn="base" hangingPunct="0">
              <a:spcBef>
                <a:spcPct val="0"/>
              </a:spcBef>
              <a:spcAft>
                <a:spcPct val="0"/>
              </a:spcAft>
            </a:pPr>
            <a:endParaRPr lang="en-US" sz="2400">
              <a:solidFill>
                <a:srgbClr val="000000"/>
              </a:solidFill>
            </a:endParaRPr>
          </a:p>
        </p:txBody>
      </p:sp>
      <p:sp>
        <p:nvSpPr>
          <p:cNvPr id="308246" name="Line 22"/>
          <p:cNvSpPr>
            <a:spLocks noChangeShapeType="1"/>
          </p:cNvSpPr>
          <p:nvPr/>
        </p:nvSpPr>
        <p:spPr bwMode="auto">
          <a:xfrm flipH="1">
            <a:off x="4511675" y="3141663"/>
            <a:ext cx="1512888" cy="2159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308247" name="Text Box 23"/>
          <p:cNvSpPr txBox="1">
            <a:spLocks noChangeArrowheads="1"/>
          </p:cNvSpPr>
          <p:nvPr/>
        </p:nvSpPr>
        <p:spPr bwMode="auto">
          <a:xfrm>
            <a:off x="2495556" y="2636838"/>
            <a:ext cx="11271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1800">
                <a:solidFill>
                  <a:srgbClr val="000000"/>
                </a:solidFill>
              </a:rPr>
              <a:t>CMeT</a:t>
            </a:r>
            <a:r>
              <a:rPr lang="it-IT" altLang="en-US" sz="1800" baseline="-25000">
                <a:solidFill>
                  <a:srgbClr val="000000"/>
                </a:solidFill>
              </a:rPr>
              <a:t>smal</a:t>
            </a:r>
            <a:r>
              <a:rPr lang="it-IT" altLang="en-US" sz="2000" baseline="-25000">
                <a:solidFill>
                  <a:srgbClr val="000000"/>
                </a:solidFill>
              </a:rPr>
              <a:t>l</a:t>
            </a:r>
          </a:p>
        </p:txBody>
      </p:sp>
      <p:sp>
        <p:nvSpPr>
          <p:cNvPr id="308248" name="Line 24"/>
          <p:cNvSpPr>
            <a:spLocks noChangeShapeType="1"/>
          </p:cNvSpPr>
          <p:nvPr/>
        </p:nvSpPr>
        <p:spPr bwMode="auto">
          <a:xfrm>
            <a:off x="4008439" y="3716339"/>
            <a:ext cx="0" cy="2017712"/>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308249" name="Line 25"/>
          <p:cNvSpPr>
            <a:spLocks noChangeShapeType="1"/>
          </p:cNvSpPr>
          <p:nvPr/>
        </p:nvSpPr>
        <p:spPr bwMode="auto">
          <a:xfrm flipH="1">
            <a:off x="3071821" y="3716339"/>
            <a:ext cx="936625"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
        <p:nvSpPr>
          <p:cNvPr id="122905" name="Text Box 26"/>
          <p:cNvSpPr txBox="1">
            <a:spLocks noChangeArrowheads="1"/>
          </p:cNvSpPr>
          <p:nvPr/>
        </p:nvSpPr>
        <p:spPr bwMode="auto">
          <a:xfrm>
            <a:off x="7535863" y="4724404"/>
            <a:ext cx="4074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400">
                <a:solidFill>
                  <a:srgbClr val="000000"/>
                </a:solidFill>
              </a:rPr>
              <a:t>A</a:t>
            </a:r>
          </a:p>
        </p:txBody>
      </p:sp>
      <p:sp>
        <p:nvSpPr>
          <p:cNvPr id="308251" name="Text Box 27"/>
          <p:cNvSpPr txBox="1">
            <a:spLocks noChangeArrowheads="1"/>
          </p:cNvSpPr>
          <p:nvPr/>
        </p:nvSpPr>
        <p:spPr bwMode="auto">
          <a:xfrm>
            <a:off x="5448300" y="4149729"/>
            <a:ext cx="3898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it-IT" altLang="en-US" sz="2400">
                <a:solidFill>
                  <a:srgbClr val="000000"/>
                </a:solidFill>
              </a:rPr>
              <a:t>B</a:t>
            </a:r>
          </a:p>
        </p:txBody>
      </p:sp>
      <p:sp>
        <p:nvSpPr>
          <p:cNvPr id="308252" name="Oval 28"/>
          <p:cNvSpPr>
            <a:spLocks noChangeArrowheads="1"/>
          </p:cNvSpPr>
          <p:nvPr/>
        </p:nvSpPr>
        <p:spPr bwMode="auto">
          <a:xfrm>
            <a:off x="5519745" y="4581533"/>
            <a:ext cx="73025" cy="73025"/>
          </a:xfrm>
          <a:prstGeom prst="ellipse">
            <a:avLst/>
          </a:prstGeom>
          <a:solidFill>
            <a:srgbClr val="00000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22908" name="Oval 29"/>
          <p:cNvSpPr>
            <a:spLocks noChangeArrowheads="1"/>
          </p:cNvSpPr>
          <p:nvPr/>
        </p:nvSpPr>
        <p:spPr bwMode="auto">
          <a:xfrm>
            <a:off x="7751772" y="5157797"/>
            <a:ext cx="73025" cy="73025"/>
          </a:xfrm>
          <a:prstGeom prst="ellipse">
            <a:avLst/>
          </a:prstGeom>
          <a:solidFill>
            <a:srgbClr val="00000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Tree>
    <p:extLst>
      <p:ext uri="{BB962C8B-B14F-4D97-AF65-F5344CB8AC3E}">
        <p14:creationId xmlns:p14="http://schemas.microsoft.com/office/powerpoint/2010/main" val="37572364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8237"/>
                                        </p:tgtEl>
                                        <p:attrNameLst>
                                          <p:attrName>style.visibility</p:attrName>
                                        </p:attrNameLst>
                                      </p:cBhvr>
                                      <p:to>
                                        <p:strVal val="visible"/>
                                      </p:to>
                                    </p:set>
                                    <p:anim calcmode="lin" valueType="num">
                                      <p:cBhvr additive="base">
                                        <p:cTn id="7" dur="500" fill="hold"/>
                                        <p:tgtEl>
                                          <p:spTgt spid="308237"/>
                                        </p:tgtEl>
                                        <p:attrNameLst>
                                          <p:attrName>ppt_x</p:attrName>
                                        </p:attrNameLst>
                                      </p:cBhvr>
                                      <p:tavLst>
                                        <p:tav tm="0">
                                          <p:val>
                                            <p:strVal val="#ppt_x"/>
                                          </p:val>
                                        </p:tav>
                                        <p:tav tm="100000">
                                          <p:val>
                                            <p:strVal val="#ppt_x"/>
                                          </p:val>
                                        </p:tav>
                                      </p:tavLst>
                                    </p:anim>
                                    <p:anim calcmode="lin" valueType="num">
                                      <p:cBhvr additive="base">
                                        <p:cTn id="8" dur="500" fill="hold"/>
                                        <p:tgtEl>
                                          <p:spTgt spid="308237"/>
                                        </p:tgtEl>
                                        <p:attrNameLst>
                                          <p:attrName>ppt_y</p:attrName>
                                        </p:attrNameLst>
                                      </p:cBhvr>
                                      <p:tavLst>
                                        <p:tav tm="0">
                                          <p:val>
                                            <p:strVal val="1+#ppt_h/2"/>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08235"/>
                                        </p:tgtEl>
                                        <p:attrNameLst>
                                          <p:attrName>style.visibility</p:attrName>
                                        </p:attrNameLst>
                                      </p:cBhvr>
                                      <p:to>
                                        <p:strVal val="visible"/>
                                      </p:to>
                                    </p:set>
                                    <p:anim calcmode="lin" valueType="num">
                                      <p:cBhvr additive="base">
                                        <p:cTn id="11" dur="500" fill="hold"/>
                                        <p:tgtEl>
                                          <p:spTgt spid="308235"/>
                                        </p:tgtEl>
                                        <p:attrNameLst>
                                          <p:attrName>ppt_x</p:attrName>
                                        </p:attrNameLst>
                                      </p:cBhvr>
                                      <p:tavLst>
                                        <p:tav tm="0">
                                          <p:val>
                                            <p:strVal val="0-#ppt_w/2"/>
                                          </p:val>
                                        </p:tav>
                                        <p:tav tm="100000">
                                          <p:val>
                                            <p:strVal val="#ppt_x"/>
                                          </p:val>
                                        </p:tav>
                                      </p:tavLst>
                                    </p:anim>
                                    <p:anim calcmode="lin" valueType="num">
                                      <p:cBhvr additive="base">
                                        <p:cTn id="12" dur="500" fill="hold"/>
                                        <p:tgtEl>
                                          <p:spTgt spid="30823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08236"/>
                                        </p:tgtEl>
                                        <p:attrNameLst>
                                          <p:attrName>style.visibility</p:attrName>
                                        </p:attrNameLst>
                                      </p:cBhvr>
                                      <p:to>
                                        <p:strVal val="visible"/>
                                      </p:to>
                                    </p:set>
                                    <p:anim calcmode="lin" valueType="num">
                                      <p:cBhvr additive="base">
                                        <p:cTn id="15" dur="500" fill="hold"/>
                                        <p:tgtEl>
                                          <p:spTgt spid="308236"/>
                                        </p:tgtEl>
                                        <p:attrNameLst>
                                          <p:attrName>ppt_x</p:attrName>
                                        </p:attrNameLst>
                                      </p:cBhvr>
                                      <p:tavLst>
                                        <p:tav tm="0">
                                          <p:val>
                                            <p:strVal val="0-#ppt_w/2"/>
                                          </p:val>
                                        </p:tav>
                                        <p:tav tm="100000">
                                          <p:val>
                                            <p:strVal val="#ppt_x"/>
                                          </p:val>
                                        </p:tav>
                                      </p:tavLst>
                                    </p:anim>
                                    <p:anim calcmode="lin" valueType="num">
                                      <p:cBhvr additive="base">
                                        <p:cTn id="16" dur="500" fill="hold"/>
                                        <p:tgtEl>
                                          <p:spTgt spid="308236"/>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08240"/>
                                        </p:tgtEl>
                                        <p:attrNameLst>
                                          <p:attrName>style.visibility</p:attrName>
                                        </p:attrNameLst>
                                      </p:cBhvr>
                                      <p:to>
                                        <p:strVal val="visible"/>
                                      </p:to>
                                    </p:set>
                                    <p:anim calcmode="lin" valueType="num">
                                      <p:cBhvr additive="base">
                                        <p:cTn id="19" dur="500" fill="hold"/>
                                        <p:tgtEl>
                                          <p:spTgt spid="308240"/>
                                        </p:tgtEl>
                                        <p:attrNameLst>
                                          <p:attrName>ppt_x</p:attrName>
                                        </p:attrNameLst>
                                      </p:cBhvr>
                                      <p:tavLst>
                                        <p:tav tm="0">
                                          <p:val>
                                            <p:strVal val="0-#ppt_w/2"/>
                                          </p:val>
                                        </p:tav>
                                        <p:tav tm="100000">
                                          <p:val>
                                            <p:strVal val="#ppt_x"/>
                                          </p:val>
                                        </p:tav>
                                      </p:tavLst>
                                    </p:anim>
                                    <p:anim calcmode="lin" valueType="num">
                                      <p:cBhvr additive="base">
                                        <p:cTn id="20" dur="500" fill="hold"/>
                                        <p:tgtEl>
                                          <p:spTgt spid="308240"/>
                                        </p:tgtEl>
                                        <p:attrNameLst>
                                          <p:attrName>ppt_y</p:attrName>
                                        </p:attrNameLst>
                                      </p:cBhvr>
                                      <p:tavLst>
                                        <p:tav tm="0">
                                          <p:val>
                                            <p:strVal val="#ppt_y"/>
                                          </p:val>
                                        </p:tav>
                                        <p:tav tm="100000">
                                          <p:val>
                                            <p:strVal val="#ppt_y"/>
                                          </p:val>
                                        </p:tav>
                                      </p:tavLst>
                                    </p:anim>
                                  </p:childTnLst>
                                </p:cTn>
                              </p:par>
                              <p:par>
                                <p:cTn id="21" presetID="5" presetClass="entr" presetSubtype="10" fill="hold" grpId="0" nodeType="withEffect">
                                  <p:stCondLst>
                                    <p:cond delay="0"/>
                                  </p:stCondLst>
                                  <p:childTnLst>
                                    <p:set>
                                      <p:cBhvr>
                                        <p:cTn id="22" dur="1" fill="hold">
                                          <p:stCondLst>
                                            <p:cond delay="0"/>
                                          </p:stCondLst>
                                        </p:cTn>
                                        <p:tgtEl>
                                          <p:spTgt spid="308251"/>
                                        </p:tgtEl>
                                        <p:attrNameLst>
                                          <p:attrName>style.visibility</p:attrName>
                                        </p:attrNameLst>
                                      </p:cBhvr>
                                      <p:to>
                                        <p:strVal val="visible"/>
                                      </p:to>
                                    </p:set>
                                    <p:animEffect transition="in" filter="checkerboard(across)">
                                      <p:cBhvr>
                                        <p:cTn id="23" dur="500"/>
                                        <p:tgtEl>
                                          <p:spTgt spid="308251"/>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308252"/>
                                        </p:tgtEl>
                                        <p:attrNameLst>
                                          <p:attrName>style.visibility</p:attrName>
                                        </p:attrNameLst>
                                      </p:cBhvr>
                                      <p:to>
                                        <p:strVal val="visible"/>
                                      </p:to>
                                    </p:set>
                                    <p:animEffect transition="in" filter="checkerboard(across)">
                                      <p:cBhvr>
                                        <p:cTn id="26" dur="500"/>
                                        <p:tgtEl>
                                          <p:spTgt spid="308252"/>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08241"/>
                                        </p:tgtEl>
                                        <p:attrNameLst>
                                          <p:attrName>style.visibility</p:attrName>
                                        </p:attrNameLst>
                                      </p:cBhvr>
                                      <p:to>
                                        <p:strVal val="visible"/>
                                      </p:to>
                                    </p:set>
                                    <p:anim calcmode="lin" valueType="num">
                                      <p:cBhvr additive="base">
                                        <p:cTn id="31" dur="500" fill="hold"/>
                                        <p:tgtEl>
                                          <p:spTgt spid="308241"/>
                                        </p:tgtEl>
                                        <p:attrNameLst>
                                          <p:attrName>ppt_x</p:attrName>
                                        </p:attrNameLst>
                                      </p:cBhvr>
                                      <p:tavLst>
                                        <p:tav tm="0">
                                          <p:val>
                                            <p:strVal val="1+#ppt_w/2"/>
                                          </p:val>
                                        </p:tav>
                                        <p:tav tm="100000">
                                          <p:val>
                                            <p:strVal val="#ppt_x"/>
                                          </p:val>
                                        </p:tav>
                                      </p:tavLst>
                                    </p:anim>
                                    <p:anim calcmode="lin" valueType="num">
                                      <p:cBhvr additive="base">
                                        <p:cTn id="32" dur="500" fill="hold"/>
                                        <p:tgtEl>
                                          <p:spTgt spid="308241"/>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08247"/>
                                        </p:tgtEl>
                                        <p:attrNameLst>
                                          <p:attrName>style.visibility</p:attrName>
                                        </p:attrNameLst>
                                      </p:cBhvr>
                                      <p:to>
                                        <p:strVal val="visible"/>
                                      </p:to>
                                    </p:set>
                                    <p:animEffect transition="in" filter="checkerboard(across)">
                                      <p:cBhvr>
                                        <p:cTn id="37" dur="500"/>
                                        <p:tgtEl>
                                          <p:spTgt spid="308247"/>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308246"/>
                                        </p:tgtEl>
                                        <p:attrNameLst>
                                          <p:attrName>style.visibility</p:attrName>
                                        </p:attrNameLst>
                                      </p:cBhvr>
                                      <p:to>
                                        <p:strVal val="visible"/>
                                      </p:to>
                                    </p:set>
                                    <p:animEffect transition="in" filter="checkerboard(across)">
                                      <p:cBhvr>
                                        <p:cTn id="40" dur="500"/>
                                        <p:tgtEl>
                                          <p:spTgt spid="308246"/>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308245"/>
                                        </p:tgtEl>
                                        <p:attrNameLst>
                                          <p:attrName>style.visibility</p:attrName>
                                        </p:attrNameLst>
                                      </p:cBhvr>
                                      <p:to>
                                        <p:strVal val="visible"/>
                                      </p:to>
                                    </p:set>
                                    <p:animEffect transition="in" filter="checkerboard(across)">
                                      <p:cBhvr>
                                        <p:cTn id="43" dur="500"/>
                                        <p:tgtEl>
                                          <p:spTgt spid="308245"/>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308244"/>
                                        </p:tgtEl>
                                        <p:attrNameLst>
                                          <p:attrName>style.visibility</p:attrName>
                                        </p:attrNameLst>
                                      </p:cBhvr>
                                      <p:to>
                                        <p:strVal val="visible"/>
                                      </p:to>
                                    </p:set>
                                    <p:animEffect transition="in" filter="checkerboard(across)">
                                      <p:cBhvr>
                                        <p:cTn id="46" dur="500"/>
                                        <p:tgtEl>
                                          <p:spTgt spid="308244"/>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308249"/>
                                        </p:tgtEl>
                                        <p:attrNameLst>
                                          <p:attrName>style.visibility</p:attrName>
                                        </p:attrNameLst>
                                      </p:cBhvr>
                                      <p:to>
                                        <p:strVal val="visible"/>
                                      </p:to>
                                    </p:set>
                                    <p:animEffect transition="in" filter="checkerboard(across)">
                                      <p:cBhvr>
                                        <p:cTn id="49" dur="500"/>
                                        <p:tgtEl>
                                          <p:spTgt spid="308249"/>
                                        </p:tgtEl>
                                      </p:cBhvr>
                                    </p:animEffect>
                                  </p:childTnLst>
                                </p:cTn>
                              </p:par>
                              <p:par>
                                <p:cTn id="50" presetID="5" presetClass="entr" presetSubtype="10" fill="hold" grpId="0" nodeType="withEffect">
                                  <p:stCondLst>
                                    <p:cond delay="0"/>
                                  </p:stCondLst>
                                  <p:childTnLst>
                                    <p:set>
                                      <p:cBhvr>
                                        <p:cTn id="51" dur="1" fill="hold">
                                          <p:stCondLst>
                                            <p:cond delay="0"/>
                                          </p:stCondLst>
                                        </p:cTn>
                                        <p:tgtEl>
                                          <p:spTgt spid="308248"/>
                                        </p:tgtEl>
                                        <p:attrNameLst>
                                          <p:attrName>style.visibility</p:attrName>
                                        </p:attrNameLst>
                                      </p:cBhvr>
                                      <p:to>
                                        <p:strVal val="visible"/>
                                      </p:to>
                                    </p:set>
                                    <p:animEffect transition="in" filter="checkerboard(across)">
                                      <p:cBhvr>
                                        <p:cTn id="52" dur="500"/>
                                        <p:tgtEl>
                                          <p:spTgt spid="308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35" grpId="0" animBg="1"/>
      <p:bldP spid="308236" grpId="0"/>
      <p:bldP spid="308237" grpId="0" animBg="1"/>
      <p:bldP spid="308240" grpId="0"/>
      <p:bldP spid="308241" grpId="0" animBg="1"/>
      <p:bldP spid="308244" grpId="0" animBg="1"/>
      <p:bldP spid="308245" grpId="0" animBg="1"/>
      <p:bldP spid="308246" grpId="0" animBg="1"/>
      <p:bldP spid="308247" grpId="0"/>
      <p:bldP spid="308248" grpId="0" animBg="1"/>
      <p:bldP spid="308249" grpId="0" animBg="1"/>
      <p:bldP spid="308251" grpId="0"/>
      <p:bldP spid="308252"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2136066" y="95864"/>
            <a:ext cx="8207375" cy="685800"/>
          </a:xfrm>
        </p:spPr>
        <p:txBody>
          <a:bodyPr/>
          <a:lstStyle/>
          <a:p>
            <a:pPr eaLnBrk="1" hangingPunct="1"/>
            <a:r>
              <a:rPr lang="it-IT" altLang="en-US" dirty="0"/>
              <a:t>L’ingresso di nuove imprese e la collusione</a:t>
            </a:r>
          </a:p>
        </p:txBody>
      </p:sp>
      <p:sp>
        <p:nvSpPr>
          <p:cNvPr id="241667" name="Rectangle 3"/>
          <p:cNvSpPr>
            <a:spLocks noGrp="1" noChangeArrowheads="1"/>
          </p:cNvSpPr>
          <p:nvPr>
            <p:ph type="body" idx="1"/>
          </p:nvPr>
        </p:nvSpPr>
        <p:spPr>
          <a:xfrm>
            <a:off x="160662" y="771832"/>
            <a:ext cx="11811785" cy="5943600"/>
          </a:xfrm>
        </p:spPr>
        <p:txBody>
          <a:bodyPr/>
          <a:lstStyle/>
          <a:p>
            <a:pPr eaLnBrk="1" hangingPunct="1">
              <a:lnSpc>
                <a:spcPct val="90000"/>
              </a:lnSpc>
            </a:pPr>
            <a:r>
              <a:rPr lang="it-IT" altLang="en-US" sz="2800" dirty="0"/>
              <a:t>La numerosità delle imprese rende più difficile il raggiungimento ed il mantenimento di un accordo collusivo per due motivi, entrambi legati alla maggiore difficoltà di monitorare l’accordo:</a:t>
            </a:r>
          </a:p>
          <a:p>
            <a:pPr lvl="1" eaLnBrk="1" hangingPunct="1">
              <a:lnSpc>
                <a:spcPct val="90000"/>
              </a:lnSpc>
            </a:pPr>
            <a:r>
              <a:rPr lang="it-IT" altLang="en-US" dirty="0"/>
              <a:t>I possibili “traditori” dell’accordo aumentano.</a:t>
            </a:r>
          </a:p>
          <a:p>
            <a:pPr lvl="1" eaLnBrk="1" hangingPunct="1">
              <a:lnSpc>
                <a:spcPct val="90000"/>
              </a:lnSpc>
            </a:pPr>
            <a:r>
              <a:rPr lang="it-IT" altLang="en-US" dirty="0"/>
              <a:t>E’ più facile deviare segretamente dall’accordo.</a:t>
            </a:r>
          </a:p>
          <a:p>
            <a:pPr eaLnBrk="1" hangingPunct="1">
              <a:lnSpc>
                <a:spcPct val="90000"/>
              </a:lnSpc>
            </a:pPr>
            <a:r>
              <a:rPr lang="it-IT" altLang="en-US" sz="2800" dirty="0"/>
              <a:t>Inoltre, anche ammesso che le imprese che partecipano all’accordo resistano “alle tentazioni”, la presenza di extra-profitti attrae nuove imprese sul mercato.</a:t>
            </a:r>
          </a:p>
          <a:p>
            <a:pPr eaLnBrk="1" hangingPunct="1">
              <a:lnSpc>
                <a:spcPct val="90000"/>
              </a:lnSpc>
            </a:pPr>
            <a:r>
              <a:rPr lang="it-IT" altLang="en-US" sz="2800" dirty="0"/>
              <a:t>Le imprese entranti per definizione non partecipano all’accordo e quindi possono vendere ad un prezzo più basso. Questo destabilizza il cartello.</a:t>
            </a:r>
          </a:p>
          <a:p>
            <a:pPr eaLnBrk="1" hangingPunct="1">
              <a:lnSpc>
                <a:spcPct val="90000"/>
              </a:lnSpc>
            </a:pPr>
            <a:r>
              <a:rPr lang="it-IT" altLang="en-US" sz="2800" dirty="0"/>
              <a:t>Quindi in settori privi di particolari barriere all’entrata gli accordi collusivi sono ancora più fragili. </a:t>
            </a:r>
          </a:p>
          <a:p>
            <a:pPr eaLnBrk="1" hangingPunct="1">
              <a:lnSpc>
                <a:spcPct val="90000"/>
              </a:lnSpc>
            </a:pPr>
            <a:r>
              <a:rPr lang="it-IT" altLang="en-US" sz="2800" dirty="0"/>
              <a:t>Se però il mercato è trasparente (= possibilità di </a:t>
            </a:r>
            <a:r>
              <a:rPr lang="it-IT" altLang="en-US" sz="2800" i="1" dirty="0"/>
              <a:t>monitoraggio</a:t>
            </a:r>
            <a:r>
              <a:rPr lang="it-IT" altLang="en-US" sz="2800" dirty="0"/>
              <a:t>) e/o possono essere imposte “sanzioni” di qualche tipo a chi devia, è più facile che l’accordo venga rispettato.</a:t>
            </a:r>
          </a:p>
          <a:p>
            <a:pPr eaLnBrk="1" hangingPunct="1">
              <a:lnSpc>
                <a:spcPct val="90000"/>
              </a:lnSpc>
            </a:pPr>
            <a:endParaRPr lang="it-IT" altLang="en-US" sz="2800" dirty="0"/>
          </a:p>
        </p:txBody>
      </p:sp>
    </p:spTree>
    <p:extLst>
      <p:ext uri="{BB962C8B-B14F-4D97-AF65-F5344CB8AC3E}">
        <p14:creationId xmlns:p14="http://schemas.microsoft.com/office/powerpoint/2010/main" val="926040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166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1667">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41667">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416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3714"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43715"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43716"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43717"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43718" name="Rectangle 6"/>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43719" name="Rectangle 7"/>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43720" name="Rectangle 8"/>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43721" name="Rectangle 9"/>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43722" name="Rectangle 10"/>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43723" name="Rectangle 11"/>
          <p:cNvSpPr>
            <a:spLocks noGrp="1" noChangeArrowheads="1"/>
          </p:cNvSpPr>
          <p:nvPr>
            <p:ph type="title"/>
          </p:nvPr>
        </p:nvSpPr>
        <p:spPr>
          <a:xfrm>
            <a:off x="1524000" y="228600"/>
            <a:ext cx="9144000" cy="6858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dirty="0"/>
              <a:t>La numerosità delle imprese: regola di Cournot</a:t>
            </a:r>
          </a:p>
        </p:txBody>
      </p:sp>
      <p:sp>
        <p:nvSpPr>
          <p:cNvPr id="427020" name="Rectangle 12"/>
          <p:cNvSpPr>
            <a:spLocks noGrp="1" noChangeArrowheads="1"/>
          </p:cNvSpPr>
          <p:nvPr>
            <p:ph type="body" idx="1"/>
          </p:nvPr>
        </p:nvSpPr>
        <p:spPr>
          <a:xfrm>
            <a:off x="292233" y="1066800"/>
            <a:ext cx="11670383" cy="52578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t" anchorCtr="0" compatLnSpc="1">
            <a:prstTxWarp prst="textNoShape">
              <a:avLst/>
            </a:prstTxWarp>
          </a:bodyPr>
          <a:lstStyle/>
          <a:p>
            <a:pPr eaLnBrk="1" hangingPunct="1">
              <a:lnSpc>
                <a:spcPct val="90000"/>
              </a:lnSpc>
              <a:tabLst>
                <a:tab pos="333358" algn="l"/>
                <a:tab pos="742913" algn="l"/>
              </a:tabLst>
            </a:pPr>
            <a:r>
              <a:rPr lang="it-IT" altLang="en-US" sz="2800" dirty="0"/>
              <a:t>In generale, la regola per trovare la quantità </a:t>
            </a:r>
            <a:r>
              <a:rPr lang="it-IT" altLang="en-US" sz="2800" u="sng" dirty="0"/>
              <a:t>totale</a:t>
            </a:r>
            <a:r>
              <a:rPr lang="it-IT" altLang="en-US" sz="2800" dirty="0"/>
              <a:t> prodotta all’equilibrio di Nash in un oligopolio è: </a:t>
            </a:r>
          </a:p>
          <a:p>
            <a:pPr algn="ctr" eaLnBrk="1" hangingPunct="1">
              <a:lnSpc>
                <a:spcPct val="90000"/>
              </a:lnSpc>
              <a:buNone/>
              <a:tabLst>
                <a:tab pos="333358" algn="l"/>
                <a:tab pos="742913" algn="l"/>
              </a:tabLst>
            </a:pPr>
            <a:r>
              <a:rPr lang="it-IT" altLang="en-US" sz="2800" b="1" dirty="0">
                <a:solidFill>
                  <a:srgbClr val="FF0000"/>
                </a:solidFill>
              </a:rPr>
              <a:t>Q* = [n/(n+1)]Q</a:t>
            </a:r>
            <a:r>
              <a:rPr lang="it-IT" altLang="en-US" sz="2800" b="1" baseline="30000" dirty="0">
                <a:solidFill>
                  <a:srgbClr val="FF0000"/>
                </a:solidFill>
              </a:rPr>
              <a:t>PC</a:t>
            </a:r>
            <a:r>
              <a:rPr lang="it-IT" altLang="en-US" sz="2800" dirty="0"/>
              <a:t>, </a:t>
            </a:r>
          </a:p>
          <a:p>
            <a:pPr lvl="1" eaLnBrk="1" hangingPunct="1">
              <a:lnSpc>
                <a:spcPct val="90000"/>
              </a:lnSpc>
              <a:buClr>
                <a:schemeClr val="tx1"/>
              </a:buClr>
              <a:buFontTx/>
              <a:buChar char="•"/>
              <a:tabLst>
                <a:tab pos="333358" algn="l"/>
                <a:tab pos="742913" algn="l"/>
              </a:tabLst>
            </a:pPr>
            <a:r>
              <a:rPr lang="it-IT" altLang="en-US" sz="2400" dirty="0"/>
              <a:t>n è il numero di imprese, Q</a:t>
            </a:r>
            <a:r>
              <a:rPr lang="it-IT" altLang="en-US" sz="2400" baseline="30000" dirty="0"/>
              <a:t>PC </a:t>
            </a:r>
            <a:r>
              <a:rPr lang="it-IT" altLang="en-US" sz="2400" dirty="0"/>
              <a:t>è l’output di concorrenza perfetta.</a:t>
            </a:r>
          </a:p>
          <a:p>
            <a:pPr lvl="1" eaLnBrk="1" hangingPunct="1">
              <a:lnSpc>
                <a:spcPct val="90000"/>
              </a:lnSpc>
              <a:buClr>
                <a:schemeClr val="tx1"/>
              </a:buClr>
              <a:buFontTx/>
              <a:buChar char="•"/>
              <a:tabLst>
                <a:tab pos="333358" algn="l"/>
                <a:tab pos="742913" algn="l"/>
              </a:tabLst>
            </a:pPr>
            <a:r>
              <a:rPr lang="it-IT" altLang="en-US" sz="2400" dirty="0"/>
              <a:t>Nell’esempio: n = 2, Q</a:t>
            </a:r>
            <a:r>
              <a:rPr lang="it-IT" altLang="en-US" sz="2400" baseline="30000" dirty="0"/>
              <a:t>PC</a:t>
            </a:r>
            <a:r>
              <a:rPr lang="it-IT" altLang="en-US" sz="2400" dirty="0"/>
              <a:t> = 120 </a:t>
            </a:r>
            <a:r>
              <a:rPr lang="it-IT" altLang="en-US" sz="2400" dirty="0">
                <a:sym typeface="Symbol" panose="05050102010706020507" pitchFamily="18" charset="2"/>
              </a:rPr>
              <a:t> Q* = 80.</a:t>
            </a:r>
          </a:p>
          <a:p>
            <a:pPr lvl="1" eaLnBrk="1" hangingPunct="1">
              <a:lnSpc>
                <a:spcPct val="90000"/>
              </a:lnSpc>
              <a:buClr>
                <a:schemeClr val="tx1"/>
              </a:buClr>
              <a:buFontTx/>
              <a:buChar char="•"/>
              <a:tabLst>
                <a:tab pos="333358" algn="l"/>
                <a:tab pos="742913" algn="l"/>
              </a:tabLst>
            </a:pPr>
            <a:r>
              <a:rPr lang="it-IT" altLang="en-US" sz="2400" dirty="0">
                <a:sym typeface="Symbol" panose="05050102010706020507" pitchFamily="18" charset="2"/>
              </a:rPr>
              <a:t>Questa regola è stata in realtà formulata nel 1838 (!): è la c.d. </a:t>
            </a:r>
            <a:r>
              <a:rPr lang="it-IT" altLang="en-US" sz="2400" dirty="0">
                <a:solidFill>
                  <a:srgbClr val="FF0000"/>
                </a:solidFill>
                <a:sym typeface="Symbol" panose="05050102010706020507" pitchFamily="18" charset="2"/>
              </a:rPr>
              <a:t>regola di Cournot</a:t>
            </a:r>
            <a:r>
              <a:rPr lang="it-IT" altLang="en-US" sz="2400" dirty="0">
                <a:sym typeface="Symbol" panose="05050102010706020507" pitchFamily="18" charset="2"/>
              </a:rPr>
              <a:t>.</a:t>
            </a:r>
            <a:endParaRPr lang="it-IT" altLang="en-US" sz="2400" dirty="0"/>
          </a:p>
          <a:p>
            <a:pPr eaLnBrk="1" hangingPunct="1">
              <a:lnSpc>
                <a:spcPct val="90000"/>
              </a:lnSpc>
              <a:tabLst>
                <a:tab pos="333358" algn="l"/>
                <a:tab pos="742913" algn="l"/>
              </a:tabLst>
            </a:pPr>
            <a:r>
              <a:rPr lang="it-IT" altLang="en-US" sz="2800" dirty="0">
                <a:solidFill>
                  <a:srgbClr val="FF0000"/>
                </a:solidFill>
              </a:rPr>
              <a:t>Al crescere di </a:t>
            </a:r>
            <a:r>
              <a:rPr lang="it-IT" altLang="en-US" sz="2800" b="1" i="1" dirty="0">
                <a:solidFill>
                  <a:srgbClr val="FF0000"/>
                </a:solidFill>
              </a:rPr>
              <a:t>n</a:t>
            </a:r>
            <a:r>
              <a:rPr lang="it-IT" altLang="en-US" sz="2800" dirty="0"/>
              <a:t>, l’equilibrio di Nash del mercato diviene sempre più simile all’equilibrio della PC. Infatti:</a:t>
            </a:r>
          </a:p>
          <a:p>
            <a:pPr lvl="1" eaLnBrk="1" hangingPunct="1">
              <a:lnSpc>
                <a:spcPct val="90000"/>
              </a:lnSpc>
              <a:tabLst>
                <a:tab pos="333358" algn="l"/>
                <a:tab pos="742913" algn="l"/>
              </a:tabLst>
            </a:pPr>
            <a:r>
              <a:rPr lang="it-IT" altLang="en-US" dirty="0"/>
              <a:t> </a:t>
            </a:r>
            <a:r>
              <a:rPr lang="it-IT" altLang="en-US" sz="2400" dirty="0"/>
              <a:t>il </a:t>
            </a:r>
            <a:r>
              <a:rPr lang="it-IT" altLang="en-US" sz="2400" u="sng" dirty="0"/>
              <a:t>potere di mercato</a:t>
            </a:r>
            <a:r>
              <a:rPr lang="it-IT" altLang="en-US" sz="2400" dirty="0"/>
              <a:t> di ciascuna impresa è sempre minore, </a:t>
            </a:r>
          </a:p>
          <a:p>
            <a:pPr lvl="1" eaLnBrk="1" hangingPunct="1">
              <a:lnSpc>
                <a:spcPct val="90000"/>
              </a:lnSpc>
              <a:tabLst>
                <a:tab pos="333358" algn="l"/>
                <a:tab pos="742913" algn="l"/>
              </a:tabLst>
            </a:pPr>
            <a:r>
              <a:rPr lang="it-IT" altLang="en-US" sz="2400" dirty="0"/>
              <a:t> il </a:t>
            </a:r>
            <a:r>
              <a:rPr lang="it-IT" altLang="en-US" sz="2400" u="sng" dirty="0"/>
              <a:t>prezzo</a:t>
            </a:r>
            <a:r>
              <a:rPr lang="it-IT" altLang="en-US" sz="2400" dirty="0"/>
              <a:t> tende al costo marginale,</a:t>
            </a:r>
          </a:p>
          <a:p>
            <a:pPr lvl="1" eaLnBrk="1" hangingPunct="1">
              <a:lnSpc>
                <a:spcPct val="90000"/>
              </a:lnSpc>
              <a:tabLst>
                <a:tab pos="333358" algn="l"/>
                <a:tab pos="742913" algn="l"/>
              </a:tabLst>
            </a:pPr>
            <a:r>
              <a:rPr lang="it-IT" altLang="en-US" sz="2400" dirty="0"/>
              <a:t> la </a:t>
            </a:r>
            <a:r>
              <a:rPr lang="it-IT" altLang="en-US" sz="2400" u="sng" dirty="0"/>
              <a:t>quantità complessiva</a:t>
            </a:r>
            <a:r>
              <a:rPr lang="it-IT" altLang="en-US" sz="2400" dirty="0"/>
              <a:t> tende a quella socialmente efficiente, </a:t>
            </a:r>
          </a:p>
          <a:p>
            <a:pPr lvl="1" eaLnBrk="1" hangingPunct="1">
              <a:lnSpc>
                <a:spcPct val="90000"/>
              </a:lnSpc>
              <a:tabLst>
                <a:tab pos="333358" algn="l"/>
                <a:tab pos="742913" algn="l"/>
              </a:tabLst>
            </a:pPr>
            <a:r>
              <a:rPr lang="it-IT" altLang="en-US" sz="2400" dirty="0"/>
              <a:t> c.d. </a:t>
            </a:r>
            <a:r>
              <a:rPr lang="it-IT" altLang="en-US" sz="2400" dirty="0">
                <a:solidFill>
                  <a:srgbClr val="FF0000"/>
                </a:solidFill>
              </a:rPr>
              <a:t>teorema di Cournot</a:t>
            </a:r>
            <a:r>
              <a:rPr lang="it-IT" altLang="en-US" sz="2400" dirty="0"/>
              <a:t>: la PC è la </a:t>
            </a:r>
            <a:r>
              <a:rPr lang="it-IT" altLang="en-US" sz="2400" u="sng" dirty="0"/>
              <a:t>situazione limite</a:t>
            </a:r>
            <a:r>
              <a:rPr lang="it-IT" altLang="en-US" sz="2400" dirty="0"/>
              <a:t> quando </a:t>
            </a:r>
            <a:r>
              <a:rPr lang="it-IT" altLang="en-US" sz="2400" dirty="0">
                <a:solidFill>
                  <a:srgbClr val="FF0000"/>
                </a:solidFill>
              </a:rPr>
              <a:t>n </a:t>
            </a:r>
            <a:r>
              <a:rPr lang="it-IT" altLang="en-US" sz="2400" dirty="0">
                <a:solidFill>
                  <a:srgbClr val="FF0000"/>
                </a:solidFill>
                <a:sym typeface="Symbol" panose="05050102010706020507" pitchFamily="18" charset="2"/>
              </a:rPr>
              <a:t> </a:t>
            </a:r>
          </a:p>
        </p:txBody>
      </p:sp>
    </p:spTree>
    <p:extLst>
      <p:ext uri="{BB962C8B-B14F-4D97-AF65-F5344CB8AC3E}">
        <p14:creationId xmlns:p14="http://schemas.microsoft.com/office/powerpoint/2010/main" val="87828145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27020">
                                            <p:txEl>
                                              <p:pRg st="5" end="5"/>
                                            </p:txEl>
                                          </p:spTgt>
                                        </p:tgtEl>
                                        <p:attrNameLst>
                                          <p:attrName>style.visibility</p:attrName>
                                        </p:attrNameLst>
                                      </p:cBhvr>
                                      <p:to>
                                        <p:strVal val="visible"/>
                                      </p:to>
                                    </p:set>
                                    <p:animEffect transition="in" filter="wipe(left)">
                                      <p:cBhvr>
                                        <p:cTn id="7" dur="500"/>
                                        <p:tgtEl>
                                          <p:spTgt spid="427020">
                                            <p:txEl>
                                              <p:pRg st="5" end="5"/>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27020">
                                            <p:txEl>
                                              <p:pRg st="6" end="6"/>
                                            </p:txEl>
                                          </p:spTgt>
                                        </p:tgtEl>
                                        <p:attrNameLst>
                                          <p:attrName>style.visibility</p:attrName>
                                        </p:attrNameLst>
                                      </p:cBhvr>
                                      <p:to>
                                        <p:strVal val="visible"/>
                                      </p:to>
                                    </p:set>
                                    <p:animEffect transition="in" filter="wipe(left)">
                                      <p:cBhvr>
                                        <p:cTn id="10" dur="500"/>
                                        <p:tgtEl>
                                          <p:spTgt spid="427020">
                                            <p:txEl>
                                              <p:pRg st="6" end="6"/>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27020">
                                            <p:txEl>
                                              <p:pRg st="7" end="7"/>
                                            </p:txEl>
                                          </p:spTgt>
                                        </p:tgtEl>
                                        <p:attrNameLst>
                                          <p:attrName>style.visibility</p:attrName>
                                        </p:attrNameLst>
                                      </p:cBhvr>
                                      <p:to>
                                        <p:strVal val="visible"/>
                                      </p:to>
                                    </p:set>
                                    <p:animEffect transition="in" filter="wipe(left)">
                                      <p:cBhvr>
                                        <p:cTn id="13" dur="500"/>
                                        <p:tgtEl>
                                          <p:spTgt spid="427020">
                                            <p:txEl>
                                              <p:pRg st="7" end="7"/>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27020">
                                            <p:txEl>
                                              <p:pRg st="8" end="8"/>
                                            </p:txEl>
                                          </p:spTgt>
                                        </p:tgtEl>
                                        <p:attrNameLst>
                                          <p:attrName>style.visibility</p:attrName>
                                        </p:attrNameLst>
                                      </p:cBhvr>
                                      <p:to>
                                        <p:strVal val="visible"/>
                                      </p:to>
                                    </p:set>
                                    <p:animEffect transition="in" filter="wipe(left)">
                                      <p:cBhvr>
                                        <p:cTn id="16" dur="500"/>
                                        <p:tgtEl>
                                          <p:spTgt spid="427020">
                                            <p:txEl>
                                              <p:pRg st="8" end="8"/>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427020">
                                            <p:txEl>
                                              <p:pRg st="9" end="9"/>
                                            </p:txEl>
                                          </p:spTgt>
                                        </p:tgtEl>
                                        <p:attrNameLst>
                                          <p:attrName>style.visibility</p:attrName>
                                        </p:attrNameLst>
                                      </p:cBhvr>
                                      <p:to>
                                        <p:strVal val="visible"/>
                                      </p:to>
                                    </p:set>
                                    <p:animEffect transition="in" filter="wipe(left)">
                                      <p:cBhvr>
                                        <p:cTn id="19" dur="500"/>
                                        <p:tgtEl>
                                          <p:spTgt spid="42702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20" grpId="0" build="p"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62"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45763"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45764"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45765"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45766" name="Rectangle 6"/>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45767" name="Rectangle 7"/>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45768" name="Rectangle 8"/>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45769" name="Rectangle 9"/>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45770" name="Rectangle 10"/>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45771" name="Rectangle 11"/>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45772" name="Rectangle 12"/>
          <p:cNvSpPr>
            <a:spLocks noGrp="1" noChangeArrowheads="1"/>
          </p:cNvSpPr>
          <p:nvPr>
            <p:ph type="title"/>
          </p:nvPr>
        </p:nvSpPr>
        <p:spPr>
          <a:xfrm>
            <a:off x="2133600" y="304800"/>
            <a:ext cx="8077200" cy="7620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a:t>Ricapitolando: l’oligopolio come un PD</a:t>
            </a:r>
          </a:p>
        </p:txBody>
      </p:sp>
      <p:sp>
        <p:nvSpPr>
          <p:cNvPr id="429069" name="Rectangle 13"/>
          <p:cNvSpPr>
            <a:spLocks noGrp="1" noChangeArrowheads="1"/>
          </p:cNvSpPr>
          <p:nvPr>
            <p:ph type="body" idx="1"/>
          </p:nvPr>
        </p:nvSpPr>
        <p:spPr>
          <a:xfrm>
            <a:off x="0" y="1219200"/>
            <a:ext cx="12192000" cy="4832808"/>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t" anchorCtr="0" compatLnSpc="1">
            <a:prstTxWarp prst="textNoShape">
              <a:avLst/>
            </a:prstTxWarp>
          </a:bodyPr>
          <a:lstStyle/>
          <a:p>
            <a:pPr eaLnBrk="1" hangingPunct="1">
              <a:lnSpc>
                <a:spcPct val="90000"/>
              </a:lnSpc>
              <a:tabLst>
                <a:tab pos="333358" algn="l"/>
                <a:tab pos="742913" algn="l"/>
              </a:tabLst>
            </a:pPr>
            <a:r>
              <a:rPr lang="it-IT" altLang="en-US" sz="2800" dirty="0"/>
              <a:t>Il duopolio di Cournot è un caso di PD. </a:t>
            </a:r>
          </a:p>
          <a:p>
            <a:pPr eaLnBrk="1" hangingPunct="1">
              <a:lnSpc>
                <a:spcPct val="90000"/>
              </a:lnSpc>
              <a:tabLst>
                <a:tab pos="333358" algn="l"/>
                <a:tab pos="742913" algn="l"/>
              </a:tabLst>
            </a:pPr>
            <a:r>
              <a:rPr lang="it-IT" altLang="en-US" sz="2800" dirty="0"/>
              <a:t>Infatti, anche nel duopolio il comportamento individualmente razionale di ciascuna impresa impedisce il mantenimento dell’accordo collusivo e quindi il raggiungimento dell’esito di monopolio.</a:t>
            </a:r>
          </a:p>
          <a:p>
            <a:pPr eaLnBrk="1" hangingPunct="1">
              <a:lnSpc>
                <a:spcPct val="90000"/>
              </a:lnSpc>
              <a:tabLst>
                <a:tab pos="333358" algn="l"/>
                <a:tab pos="742913" algn="l"/>
              </a:tabLst>
            </a:pPr>
            <a:r>
              <a:rPr lang="it-IT" altLang="en-US" sz="2800" dirty="0"/>
              <a:t>Come in un PD, ciascun oligopolista ha interesse a deviare e produrre una quantità superiore a quella di monopolio.</a:t>
            </a:r>
          </a:p>
          <a:p>
            <a:pPr eaLnBrk="1" hangingPunct="1">
              <a:lnSpc>
                <a:spcPct val="90000"/>
              </a:lnSpc>
              <a:tabLst>
                <a:tab pos="333358" algn="l"/>
                <a:tab pos="742913" algn="l"/>
              </a:tabLst>
            </a:pPr>
            <a:r>
              <a:rPr lang="it-IT" altLang="en-US" sz="2800" dirty="0"/>
              <a:t>All’equilibrio di Nash entrambi gli oligopolisti produrranno di più –  e quindi guadagneranno di meno – che in caso di collusione.  </a:t>
            </a:r>
          </a:p>
          <a:p>
            <a:pPr eaLnBrk="1" hangingPunct="1">
              <a:lnSpc>
                <a:spcPct val="90000"/>
              </a:lnSpc>
              <a:tabLst>
                <a:tab pos="333358" algn="l"/>
                <a:tab pos="742913" algn="l"/>
              </a:tabLst>
            </a:pPr>
            <a:r>
              <a:rPr lang="it-IT" altLang="en-US" sz="2800" dirty="0"/>
              <a:t>Se le imprese partecipanti sono tante, se il monitoraggio è difficile e se non esistono barriere all’entrata è invece più difficile che l’accordo resista nel tempo.</a:t>
            </a:r>
          </a:p>
        </p:txBody>
      </p:sp>
    </p:spTree>
    <p:extLst>
      <p:ext uri="{BB962C8B-B14F-4D97-AF65-F5344CB8AC3E}">
        <p14:creationId xmlns:p14="http://schemas.microsoft.com/office/powerpoint/2010/main" val="155763613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29069">
                                            <p:txEl>
                                              <p:pRg st="1" end="1"/>
                                            </p:txEl>
                                          </p:spTgt>
                                        </p:tgtEl>
                                        <p:attrNameLst>
                                          <p:attrName>style.visibility</p:attrName>
                                        </p:attrNameLst>
                                      </p:cBhvr>
                                      <p:to>
                                        <p:strVal val="visible"/>
                                      </p:to>
                                    </p:set>
                                    <p:animEffect transition="in" filter="wipe(left)">
                                      <p:cBhvr>
                                        <p:cTn id="7" dur="500"/>
                                        <p:tgtEl>
                                          <p:spTgt spid="42906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29069">
                                            <p:txEl>
                                              <p:pRg st="2" end="2"/>
                                            </p:txEl>
                                          </p:spTgt>
                                        </p:tgtEl>
                                        <p:attrNameLst>
                                          <p:attrName>style.visibility</p:attrName>
                                        </p:attrNameLst>
                                      </p:cBhvr>
                                      <p:to>
                                        <p:strVal val="visible"/>
                                      </p:to>
                                    </p:set>
                                    <p:animEffect transition="in" filter="wipe(left)">
                                      <p:cBhvr>
                                        <p:cTn id="12" dur="500"/>
                                        <p:tgtEl>
                                          <p:spTgt spid="42906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29069">
                                            <p:txEl>
                                              <p:pRg st="3" end="3"/>
                                            </p:txEl>
                                          </p:spTgt>
                                        </p:tgtEl>
                                        <p:attrNameLst>
                                          <p:attrName>style.visibility</p:attrName>
                                        </p:attrNameLst>
                                      </p:cBhvr>
                                      <p:to>
                                        <p:strVal val="visible"/>
                                      </p:to>
                                    </p:set>
                                    <p:animEffect transition="in" filter="wipe(left)">
                                      <p:cBhvr>
                                        <p:cTn id="17" dur="500"/>
                                        <p:tgtEl>
                                          <p:spTgt spid="42906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29069">
                                            <p:txEl>
                                              <p:pRg st="4" end="4"/>
                                            </p:txEl>
                                          </p:spTgt>
                                        </p:tgtEl>
                                        <p:attrNameLst>
                                          <p:attrName>style.visibility</p:attrName>
                                        </p:attrNameLst>
                                      </p:cBhvr>
                                      <p:to>
                                        <p:strVal val="visible"/>
                                      </p:to>
                                    </p:set>
                                    <p:animEffect transition="in" filter="wipe(left)">
                                      <p:cBhvr>
                                        <p:cTn id="22" dur="500"/>
                                        <p:tgtEl>
                                          <p:spTgt spid="42906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9" grpId="0" uiExpand="1" build="p"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7810"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47811"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47812"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47813"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47814" name="Rectangle 6"/>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47815" name="Rectangle 7"/>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47816" name="Rectangle 8"/>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47817" name="Rectangle 9"/>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47818" name="Rectangle 10"/>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47819" name="Rectangle 11"/>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47820" name="Rectangle 12"/>
          <p:cNvSpPr>
            <a:spLocks noGrp="1" noChangeArrowheads="1"/>
          </p:cNvSpPr>
          <p:nvPr>
            <p:ph type="title"/>
          </p:nvPr>
        </p:nvSpPr>
        <p:spPr>
          <a:xfrm>
            <a:off x="1524000" y="152400"/>
            <a:ext cx="9144000" cy="6858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a:t>La politica economica e l’oligopolio</a:t>
            </a:r>
          </a:p>
        </p:txBody>
      </p:sp>
      <p:sp>
        <p:nvSpPr>
          <p:cNvPr id="431117" name="Rectangle 13"/>
          <p:cNvSpPr>
            <a:spLocks noGrp="1" noChangeArrowheads="1"/>
          </p:cNvSpPr>
          <p:nvPr>
            <p:ph type="body" idx="1"/>
          </p:nvPr>
        </p:nvSpPr>
        <p:spPr>
          <a:xfrm>
            <a:off x="94268" y="1066808"/>
            <a:ext cx="11858920" cy="5063648"/>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t" anchorCtr="0" compatLnSpc="1">
            <a:prstTxWarp prst="textNoShape">
              <a:avLst/>
            </a:prstTxWarp>
          </a:bodyPr>
          <a:lstStyle/>
          <a:p>
            <a:pPr eaLnBrk="1" hangingPunct="1">
              <a:lnSpc>
                <a:spcPct val="90000"/>
              </a:lnSpc>
              <a:tabLst>
                <a:tab pos="333358" algn="l"/>
                <a:tab pos="742913" algn="l"/>
              </a:tabLst>
            </a:pPr>
            <a:r>
              <a:rPr lang="it-IT" altLang="en-US" sz="2800" dirty="0"/>
              <a:t>La collusione tra oligopolisti è “socialmente” desiderabile per gli oligopolisti, ma </a:t>
            </a:r>
            <a:r>
              <a:rPr lang="it-IT" altLang="en-US" sz="2800" u="sng" dirty="0"/>
              <a:t>non</a:t>
            </a:r>
            <a:r>
              <a:rPr lang="it-IT" altLang="en-US" sz="2800" dirty="0"/>
              <a:t> per la società nel suo complesso dato che determina un esito identico a quello di monopolio.</a:t>
            </a:r>
          </a:p>
          <a:p>
            <a:pPr eaLnBrk="1" hangingPunct="1">
              <a:lnSpc>
                <a:spcPct val="90000"/>
              </a:lnSpc>
              <a:tabLst>
                <a:tab pos="333358" algn="l"/>
                <a:tab pos="742913" algn="l"/>
              </a:tabLst>
            </a:pPr>
            <a:r>
              <a:rPr lang="it-IT" altLang="en-US" sz="2800" dirty="0"/>
              <a:t>Dal punto di vista del </a:t>
            </a:r>
            <a:r>
              <a:rPr lang="it-IT" altLang="en-US" sz="2800" u="sng" dirty="0"/>
              <a:t>benessere sociale</a:t>
            </a:r>
            <a:r>
              <a:rPr lang="it-IT" altLang="en-US" sz="2800" dirty="0"/>
              <a:t> è ovviamente meglio che gli oligopolisti competano tra loro e pervengano all’equilibrio di Nash.</a:t>
            </a:r>
          </a:p>
          <a:p>
            <a:pPr eaLnBrk="1" hangingPunct="1">
              <a:lnSpc>
                <a:spcPct val="90000"/>
              </a:lnSpc>
              <a:tabLst>
                <a:tab pos="333358" algn="l"/>
                <a:tab pos="742913" algn="l"/>
              </a:tabLst>
            </a:pPr>
            <a:r>
              <a:rPr lang="it-IT" altLang="en-US" sz="2800" dirty="0"/>
              <a:t>In tutto il mondo, le </a:t>
            </a:r>
            <a:r>
              <a:rPr lang="it-IT" altLang="en-US" sz="2800" dirty="0">
                <a:solidFill>
                  <a:srgbClr val="FF0000"/>
                </a:solidFill>
              </a:rPr>
              <a:t>norme antitrust</a:t>
            </a:r>
            <a:r>
              <a:rPr lang="it-IT" altLang="en-US" sz="2800" dirty="0"/>
              <a:t> vietano espressamente qualsiasi accordo tra imprese volto a spartirsi il mercato e/o a raggiungere un esito di monopolio. </a:t>
            </a:r>
          </a:p>
          <a:p>
            <a:pPr eaLnBrk="1" hangingPunct="1">
              <a:lnSpc>
                <a:spcPct val="90000"/>
              </a:lnSpc>
              <a:tabLst>
                <a:tab pos="333358" algn="l"/>
                <a:tab pos="742913" algn="l"/>
              </a:tabLst>
            </a:pPr>
            <a:r>
              <a:rPr lang="it-IT" altLang="en-US" sz="2800" dirty="0"/>
              <a:t>Non è detto però che dietro un comportamento </a:t>
            </a:r>
            <a:r>
              <a:rPr lang="it-IT" altLang="en-US" sz="2800" u="sng" dirty="0"/>
              <a:t>oggettivamente</a:t>
            </a:r>
            <a:r>
              <a:rPr lang="it-IT" altLang="en-US" sz="2800" dirty="0"/>
              <a:t> collusivo vi sia un vero accordo e non la mera applicazione da parte di ciascuna impresa della razionalità economica. Si può dimostrare infatti che, sotto determinate condizioni (in particolare, la ripetizione del gioco), cooperare può essere l’esito </a:t>
            </a:r>
            <a:r>
              <a:rPr lang="it-IT" altLang="en-US" sz="2800" u="sng" dirty="0"/>
              <a:t>individualmente razionale</a:t>
            </a:r>
            <a:r>
              <a:rPr lang="it-IT" altLang="en-US" sz="2800" dirty="0"/>
              <a:t> anche senza un accordo esplicito e vincolante.</a:t>
            </a:r>
          </a:p>
        </p:txBody>
      </p:sp>
    </p:spTree>
    <p:extLst>
      <p:ext uri="{BB962C8B-B14F-4D97-AF65-F5344CB8AC3E}">
        <p14:creationId xmlns:p14="http://schemas.microsoft.com/office/powerpoint/2010/main" val="1258539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1117">
                                            <p:txEl>
                                              <p:pRg st="2" end="2"/>
                                            </p:txEl>
                                          </p:spTgt>
                                        </p:tgtEl>
                                        <p:attrNameLst>
                                          <p:attrName>style.visibility</p:attrName>
                                        </p:attrNameLst>
                                      </p:cBhvr>
                                      <p:to>
                                        <p:strVal val="visible"/>
                                      </p:to>
                                    </p:set>
                                    <p:animEffect transition="in" filter="wipe(left)">
                                      <p:cBhvr>
                                        <p:cTn id="7" dur="500"/>
                                        <p:tgtEl>
                                          <p:spTgt spid="431117">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1117">
                                            <p:txEl>
                                              <p:pRg st="3" end="3"/>
                                            </p:txEl>
                                          </p:spTgt>
                                        </p:tgtEl>
                                        <p:attrNameLst>
                                          <p:attrName>style.visibility</p:attrName>
                                        </p:attrNameLst>
                                      </p:cBhvr>
                                      <p:to>
                                        <p:strVal val="visible"/>
                                      </p:to>
                                    </p:set>
                                    <p:animEffect transition="in" filter="wipe(left)">
                                      <p:cBhvr>
                                        <p:cTn id="12" dur="500"/>
                                        <p:tgtEl>
                                          <p:spTgt spid="43111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117" grpId="0" build="p"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a:xfrm>
            <a:off x="1752600" y="228600"/>
            <a:ext cx="8686800" cy="914400"/>
          </a:xfrm>
        </p:spPr>
        <p:txBody>
          <a:bodyPr/>
          <a:lstStyle/>
          <a:p>
            <a:pPr eaLnBrk="1" hangingPunct="1"/>
            <a:r>
              <a:rPr lang="it-IT" altLang="en-US"/>
              <a:t>Due problemi per il diritto antitrust</a:t>
            </a:r>
          </a:p>
        </p:txBody>
      </p:sp>
      <p:sp>
        <p:nvSpPr>
          <p:cNvPr id="249859" name="Rectangle 3"/>
          <p:cNvSpPr>
            <a:spLocks noGrp="1" noChangeArrowheads="1"/>
          </p:cNvSpPr>
          <p:nvPr>
            <p:ph type="body" idx="1"/>
          </p:nvPr>
        </p:nvSpPr>
        <p:spPr>
          <a:xfrm>
            <a:off x="131976" y="1219201"/>
            <a:ext cx="11868347" cy="4352041"/>
          </a:xfrm>
        </p:spPr>
        <p:txBody>
          <a:bodyPr/>
          <a:lstStyle/>
          <a:p>
            <a:pPr eaLnBrk="1" hangingPunct="1">
              <a:lnSpc>
                <a:spcPct val="90000"/>
              </a:lnSpc>
            </a:pPr>
            <a:r>
              <a:rPr lang="it-IT" altLang="en-US" sz="2800" dirty="0"/>
              <a:t>Se, come abbiamo visto, la collusione </a:t>
            </a:r>
            <a:r>
              <a:rPr lang="it-IT" altLang="en-US" sz="2800" u="sng" dirty="0"/>
              <a:t>non</a:t>
            </a:r>
            <a:r>
              <a:rPr lang="it-IT" altLang="en-US" sz="2800" dirty="0"/>
              <a:t> è un equilibrio neppure nel semplice caso di duopolio (figuriamoci quando le imprese sono tre o più…), a che servono i divieti antitrust in tema di accordi collusivi?</a:t>
            </a:r>
          </a:p>
          <a:p>
            <a:pPr eaLnBrk="1" hangingPunct="1">
              <a:lnSpc>
                <a:spcPct val="90000"/>
              </a:lnSpc>
            </a:pPr>
            <a:r>
              <a:rPr lang="it-IT" altLang="en-US" sz="2800" dirty="0"/>
              <a:t>Se un comportamento </a:t>
            </a:r>
            <a:r>
              <a:rPr lang="it-IT" altLang="en-US" sz="2800" u="sng" dirty="0"/>
              <a:t>di fatto</a:t>
            </a:r>
            <a:r>
              <a:rPr lang="it-IT" altLang="en-US" sz="2800" dirty="0"/>
              <a:t> collusivo scaturisce dal ragionamento indipendente delle singole imprese, senza alcun accordo tra le stesse, il diritto antitrust deve intervenire o no? </a:t>
            </a:r>
          </a:p>
          <a:p>
            <a:pPr lvl="1" eaLnBrk="1" hangingPunct="1">
              <a:lnSpc>
                <a:spcPct val="90000"/>
              </a:lnSpc>
            </a:pPr>
            <a:r>
              <a:rPr lang="it-IT" altLang="en-US" dirty="0"/>
              <a:t>Ovvero: va condannato </a:t>
            </a:r>
            <a:r>
              <a:rPr lang="it-IT" altLang="en-US" i="1" dirty="0"/>
              <a:t>l’esito </a:t>
            </a:r>
            <a:r>
              <a:rPr lang="it-IT" altLang="en-US" dirty="0"/>
              <a:t>collusivo del mercato oppure </a:t>
            </a:r>
            <a:r>
              <a:rPr lang="it-IT" altLang="en-US" i="1" dirty="0"/>
              <a:t>l’accordo</a:t>
            </a:r>
            <a:r>
              <a:rPr lang="it-IT" altLang="en-US" dirty="0"/>
              <a:t> collusivo tra le imprese? Mi basta osservare una performance di mercato oggettivamente monopolistica per sanzionare le imprese che la determinano oppure devo anche riscontrare l’esplicita volontà collusiva delle stesse? </a:t>
            </a:r>
          </a:p>
        </p:txBody>
      </p:sp>
    </p:spTree>
    <p:extLst>
      <p:ext uri="{BB962C8B-B14F-4D97-AF65-F5344CB8AC3E}">
        <p14:creationId xmlns:p14="http://schemas.microsoft.com/office/powerpoint/2010/main" val="3728899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985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98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1906"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51907"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51908"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51909"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51910" name="Rectangle 6"/>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51911" name="Rectangle 7"/>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51912" name="Rectangle 8"/>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51913" name="Rectangle 9"/>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51914" name="Rectangle 10"/>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51915" name="Rectangle 11"/>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251916" name="Rectangle 12"/>
          <p:cNvSpPr>
            <a:spLocks noGrp="1" noChangeArrowheads="1"/>
          </p:cNvSpPr>
          <p:nvPr>
            <p:ph type="title"/>
          </p:nvPr>
        </p:nvSpPr>
        <p:spPr>
          <a:xfrm>
            <a:off x="1523999" y="97575"/>
            <a:ext cx="9144000" cy="5334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dirty="0"/>
              <a:t>Come può emergere la cooperazione?</a:t>
            </a:r>
          </a:p>
        </p:txBody>
      </p:sp>
      <p:sp>
        <p:nvSpPr>
          <p:cNvPr id="435213" name="Rectangle 13"/>
          <p:cNvSpPr>
            <a:spLocks noGrp="1" noChangeArrowheads="1"/>
          </p:cNvSpPr>
          <p:nvPr>
            <p:ph type="body" idx="1"/>
          </p:nvPr>
        </p:nvSpPr>
        <p:spPr>
          <a:xfrm>
            <a:off x="124121" y="612120"/>
            <a:ext cx="11943761" cy="6080125"/>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t" anchorCtr="0" compatLnSpc="1">
            <a:prstTxWarp prst="textNoShape">
              <a:avLst/>
            </a:prstTxWarp>
          </a:bodyPr>
          <a:lstStyle/>
          <a:p>
            <a:pPr eaLnBrk="1" hangingPunct="1">
              <a:lnSpc>
                <a:spcPct val="90000"/>
              </a:lnSpc>
            </a:pPr>
            <a:r>
              <a:rPr lang="it-IT" altLang="en-US" sz="2400" dirty="0"/>
              <a:t>L’esito del gioco del duopolio sembra confutare la “mano invisibile” di Smith: la razionalità individuale </a:t>
            </a:r>
            <a:r>
              <a:rPr lang="it-IT" altLang="en-US" sz="2400" u="sng" dirty="0"/>
              <a:t>non</a:t>
            </a:r>
            <a:r>
              <a:rPr lang="it-IT" altLang="en-US" sz="2400" dirty="0"/>
              <a:t> conduce all’esito “socialmente” ottimale.</a:t>
            </a:r>
          </a:p>
          <a:p>
            <a:pPr lvl="1" eaLnBrk="1" hangingPunct="1">
              <a:lnSpc>
                <a:spcPct val="90000"/>
              </a:lnSpc>
            </a:pPr>
            <a:r>
              <a:rPr lang="it-IT" altLang="en-US" sz="2000" dirty="0"/>
              <a:t>Di nuovo, “socialmente” significa qui “dal punto di vista dei giocatori”.</a:t>
            </a:r>
          </a:p>
          <a:p>
            <a:pPr eaLnBrk="1" hangingPunct="1">
              <a:lnSpc>
                <a:spcPct val="90000"/>
              </a:lnSpc>
            </a:pPr>
            <a:r>
              <a:rPr lang="it-IT" altLang="en-US" sz="2400" dirty="0"/>
              <a:t>Tuttavia, in molti casi reali di interazione strategica, i giocatori non giocano tra loro una sola “partita”, ma più “partite” successive.</a:t>
            </a:r>
            <a:endParaRPr lang="it-IT" altLang="en-US" sz="2800" dirty="0"/>
          </a:p>
          <a:p>
            <a:pPr eaLnBrk="1" hangingPunct="1">
              <a:lnSpc>
                <a:spcPct val="90000"/>
              </a:lnSpc>
            </a:pPr>
            <a:r>
              <a:rPr lang="it-IT" altLang="en-US" sz="2400" dirty="0"/>
              <a:t>La </a:t>
            </a:r>
            <a:r>
              <a:rPr lang="it-IT" altLang="en-US" sz="2400" dirty="0">
                <a:solidFill>
                  <a:srgbClr val="FF0000"/>
                </a:solidFill>
              </a:rPr>
              <a:t>ripetizione del gioco</a:t>
            </a:r>
            <a:r>
              <a:rPr lang="it-IT" altLang="en-US" sz="2400" dirty="0"/>
              <a:t> può favorire la cooperazione (</a:t>
            </a:r>
            <a:r>
              <a:rPr lang="it-IT" altLang="en-US" sz="2400" dirty="0" err="1"/>
              <a:t>Aumann</a:t>
            </a:r>
            <a:r>
              <a:rPr lang="it-IT" altLang="en-US" sz="2400" dirty="0"/>
              <a:t> 1959):</a:t>
            </a:r>
            <a:endParaRPr lang="it-IT" altLang="en-US" sz="2800" dirty="0"/>
          </a:p>
          <a:p>
            <a:pPr lvl="1" eaLnBrk="1" hangingPunct="1">
              <a:lnSpc>
                <a:spcPct val="90000"/>
              </a:lnSpc>
            </a:pPr>
            <a:r>
              <a:rPr lang="it-IT" altLang="en-US" sz="2400" dirty="0">
                <a:solidFill>
                  <a:srgbClr val="FF0000"/>
                </a:solidFill>
              </a:rPr>
              <a:t>Nash-</a:t>
            </a:r>
            <a:r>
              <a:rPr lang="it-IT" altLang="en-US" sz="2400" dirty="0" err="1">
                <a:solidFill>
                  <a:srgbClr val="FF0000"/>
                </a:solidFill>
              </a:rPr>
              <a:t>reversion</a:t>
            </a:r>
            <a:r>
              <a:rPr lang="it-IT" altLang="en-US" sz="2400" dirty="0">
                <a:solidFill>
                  <a:srgbClr val="FF0000"/>
                </a:solidFill>
              </a:rPr>
              <a:t> </a:t>
            </a:r>
            <a:r>
              <a:rPr lang="it-IT" altLang="en-US" sz="2400" dirty="0" err="1">
                <a:solidFill>
                  <a:srgbClr val="FF0000"/>
                </a:solidFill>
              </a:rPr>
              <a:t>strategy</a:t>
            </a:r>
            <a:r>
              <a:rPr lang="it-IT" altLang="en-US" sz="2400" dirty="0"/>
              <a:t>: inizia cooperando e se il rivale devia puniscilo giocando </a:t>
            </a:r>
            <a:r>
              <a:rPr lang="it-IT" altLang="en-US" sz="2400" u="sng" dirty="0"/>
              <a:t>per sempre</a:t>
            </a:r>
            <a:r>
              <a:rPr lang="it-IT" altLang="en-US" sz="2400" dirty="0"/>
              <a:t> la strategia di equilibrio di Nash.</a:t>
            </a:r>
          </a:p>
          <a:p>
            <a:pPr lvl="2" eaLnBrk="1" hangingPunct="1">
              <a:lnSpc>
                <a:spcPct val="90000"/>
              </a:lnSpc>
            </a:pPr>
            <a:r>
              <a:rPr lang="it-IT" altLang="en-US" sz="2000" dirty="0"/>
              <a:t>Se le imprese danno abbastanza peso ai profitti delle future “partite”, questa strategia conduce alla cooperazione. Ma conviene punire per sempre il rivale?</a:t>
            </a:r>
          </a:p>
          <a:p>
            <a:pPr lvl="1" eaLnBrk="1" hangingPunct="1">
              <a:lnSpc>
                <a:spcPct val="90000"/>
              </a:lnSpc>
            </a:pPr>
            <a:r>
              <a:rPr lang="it-IT" altLang="en-US" sz="2400" dirty="0" err="1">
                <a:solidFill>
                  <a:srgbClr val="FF0000"/>
                </a:solidFill>
              </a:rPr>
              <a:t>Tit</a:t>
            </a:r>
            <a:r>
              <a:rPr lang="it-IT" altLang="en-US" sz="2400" dirty="0">
                <a:solidFill>
                  <a:srgbClr val="FF0000"/>
                </a:solidFill>
              </a:rPr>
              <a:t>-for-</a:t>
            </a:r>
            <a:r>
              <a:rPr lang="it-IT" altLang="en-US" sz="2400" dirty="0" err="1">
                <a:solidFill>
                  <a:srgbClr val="FF0000"/>
                </a:solidFill>
              </a:rPr>
              <a:t>tat</a:t>
            </a:r>
            <a:r>
              <a:rPr lang="it-IT" altLang="en-US" sz="2400" dirty="0">
                <a:solidFill>
                  <a:srgbClr val="FF0000"/>
                </a:solidFill>
              </a:rPr>
              <a:t> </a:t>
            </a:r>
            <a:r>
              <a:rPr lang="it-IT" altLang="en-US" sz="2400" dirty="0" err="1">
                <a:solidFill>
                  <a:srgbClr val="FF0000"/>
                </a:solidFill>
              </a:rPr>
              <a:t>strategy</a:t>
            </a:r>
            <a:r>
              <a:rPr lang="it-IT" altLang="en-US" sz="2400" dirty="0"/>
              <a:t>: inizia cooperando e fa sempre ciò che il rivale ha fatto nella mossa precedente.</a:t>
            </a:r>
          </a:p>
          <a:p>
            <a:pPr lvl="2" eaLnBrk="1" hangingPunct="1">
              <a:lnSpc>
                <a:spcPct val="90000"/>
              </a:lnSpc>
            </a:pPr>
            <a:r>
              <a:rPr lang="it-IT" altLang="en-US" sz="2000" dirty="0"/>
              <a:t>Dato che punire per sempre la deviazione non conviene a nessuno, è meglio perdonare il rivale se questi dà segno di voler ripristinare la cooperazione.</a:t>
            </a:r>
          </a:p>
          <a:p>
            <a:pPr lvl="2" eaLnBrk="1" hangingPunct="1">
              <a:lnSpc>
                <a:spcPct val="90000"/>
              </a:lnSpc>
            </a:pPr>
            <a:r>
              <a:rPr lang="it-IT" altLang="en-US" sz="2000" dirty="0"/>
              <a:t>E’ la strategia alla base della c.d. “legge del taglione” o “occhio per occhio”.</a:t>
            </a:r>
          </a:p>
          <a:p>
            <a:pPr eaLnBrk="1" hangingPunct="1">
              <a:lnSpc>
                <a:spcPct val="90000"/>
              </a:lnSpc>
            </a:pPr>
            <a:r>
              <a:rPr lang="it-IT" altLang="en-US" sz="2400" dirty="0"/>
              <a:t>Smith quindi aveva ragione: la razionalità individuale conduce davvero all’esito socialmente ottimale (per i giocatori!), solo che serve un’interazione </a:t>
            </a:r>
            <a:r>
              <a:rPr lang="it-IT" altLang="en-US" sz="2400" u="sng" dirty="0"/>
              <a:t>ripetuta</a:t>
            </a:r>
            <a:r>
              <a:rPr lang="it-IT" altLang="en-US" sz="2400" dirty="0">
                <a:sym typeface="Symbol" panose="05050102010706020507" pitchFamily="18" charset="2"/>
              </a:rPr>
              <a:t>, non occasionale (</a:t>
            </a:r>
            <a:r>
              <a:rPr lang="it-IT" altLang="en-US" sz="2400" i="1" dirty="0">
                <a:sym typeface="Symbol" panose="05050102010706020507" pitchFamily="18" charset="2"/>
              </a:rPr>
              <a:t>one </a:t>
            </a:r>
            <a:r>
              <a:rPr lang="it-IT" altLang="en-US" sz="2400" i="1" dirty="0" err="1">
                <a:sym typeface="Symbol" panose="05050102010706020507" pitchFamily="18" charset="2"/>
              </a:rPr>
              <a:t>shot</a:t>
            </a:r>
            <a:r>
              <a:rPr lang="it-IT" altLang="en-US" sz="2400" dirty="0">
                <a:sym typeface="Symbol" panose="05050102010706020507" pitchFamily="18" charset="2"/>
              </a:rPr>
              <a:t>).</a:t>
            </a:r>
          </a:p>
        </p:txBody>
      </p:sp>
    </p:spTree>
    <p:extLst>
      <p:ext uri="{BB962C8B-B14F-4D97-AF65-F5344CB8AC3E}">
        <p14:creationId xmlns:p14="http://schemas.microsoft.com/office/powerpoint/2010/main" val="231111280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5213">
                                            <p:txEl>
                                              <p:pRg st="2" end="2"/>
                                            </p:txEl>
                                          </p:spTgt>
                                        </p:tgtEl>
                                        <p:attrNameLst>
                                          <p:attrName>style.visibility</p:attrName>
                                        </p:attrNameLst>
                                      </p:cBhvr>
                                      <p:to>
                                        <p:strVal val="visible"/>
                                      </p:to>
                                    </p:set>
                                    <p:animEffect transition="in" filter="wipe(left)">
                                      <p:cBhvr>
                                        <p:cTn id="7" dur="500"/>
                                        <p:tgtEl>
                                          <p:spTgt spid="435213">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5213">
                                            <p:txEl>
                                              <p:pRg st="3" end="3"/>
                                            </p:txEl>
                                          </p:spTgt>
                                        </p:tgtEl>
                                        <p:attrNameLst>
                                          <p:attrName>style.visibility</p:attrName>
                                        </p:attrNameLst>
                                      </p:cBhvr>
                                      <p:to>
                                        <p:strVal val="visible"/>
                                      </p:to>
                                    </p:set>
                                    <p:animEffect transition="in" filter="wipe(left)">
                                      <p:cBhvr>
                                        <p:cTn id="12" dur="500"/>
                                        <p:tgtEl>
                                          <p:spTgt spid="435213">
                                            <p:txEl>
                                              <p:pRg st="3" end="3"/>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435213">
                                            <p:txEl>
                                              <p:pRg st="4" end="4"/>
                                            </p:txEl>
                                          </p:spTgt>
                                        </p:tgtEl>
                                        <p:attrNameLst>
                                          <p:attrName>style.visibility</p:attrName>
                                        </p:attrNameLst>
                                      </p:cBhvr>
                                      <p:to>
                                        <p:strVal val="visible"/>
                                      </p:to>
                                    </p:set>
                                    <p:animEffect transition="in" filter="wipe(left)">
                                      <p:cBhvr>
                                        <p:cTn id="15" dur="500"/>
                                        <p:tgtEl>
                                          <p:spTgt spid="435213">
                                            <p:txEl>
                                              <p:pRg st="4" end="4"/>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435213">
                                            <p:txEl>
                                              <p:pRg st="5" end="5"/>
                                            </p:txEl>
                                          </p:spTgt>
                                        </p:tgtEl>
                                        <p:attrNameLst>
                                          <p:attrName>style.visibility</p:attrName>
                                        </p:attrNameLst>
                                      </p:cBhvr>
                                      <p:to>
                                        <p:strVal val="visible"/>
                                      </p:to>
                                    </p:set>
                                    <p:animEffect transition="in" filter="wipe(left)">
                                      <p:cBhvr>
                                        <p:cTn id="18" dur="500"/>
                                        <p:tgtEl>
                                          <p:spTgt spid="43521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435213">
                                            <p:txEl>
                                              <p:pRg st="6" end="6"/>
                                            </p:txEl>
                                          </p:spTgt>
                                        </p:tgtEl>
                                        <p:attrNameLst>
                                          <p:attrName>style.visibility</p:attrName>
                                        </p:attrNameLst>
                                      </p:cBhvr>
                                      <p:to>
                                        <p:strVal val="visible"/>
                                      </p:to>
                                    </p:set>
                                    <p:animEffect transition="in" filter="wipe(left)">
                                      <p:cBhvr>
                                        <p:cTn id="23" dur="500"/>
                                        <p:tgtEl>
                                          <p:spTgt spid="435213">
                                            <p:txEl>
                                              <p:pRg st="6" end="6"/>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435213">
                                            <p:txEl>
                                              <p:pRg st="7" end="7"/>
                                            </p:txEl>
                                          </p:spTgt>
                                        </p:tgtEl>
                                        <p:attrNameLst>
                                          <p:attrName>style.visibility</p:attrName>
                                        </p:attrNameLst>
                                      </p:cBhvr>
                                      <p:to>
                                        <p:strVal val="visible"/>
                                      </p:to>
                                    </p:set>
                                    <p:animEffect transition="in" filter="wipe(left)">
                                      <p:cBhvr>
                                        <p:cTn id="26" dur="500"/>
                                        <p:tgtEl>
                                          <p:spTgt spid="435213">
                                            <p:txEl>
                                              <p:pRg st="7" end="7"/>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435213">
                                            <p:txEl>
                                              <p:pRg st="8" end="8"/>
                                            </p:txEl>
                                          </p:spTgt>
                                        </p:tgtEl>
                                        <p:attrNameLst>
                                          <p:attrName>style.visibility</p:attrName>
                                        </p:attrNameLst>
                                      </p:cBhvr>
                                      <p:to>
                                        <p:strVal val="visible"/>
                                      </p:to>
                                    </p:set>
                                    <p:animEffect transition="in" filter="wipe(left)">
                                      <p:cBhvr>
                                        <p:cTn id="29" dur="500"/>
                                        <p:tgtEl>
                                          <p:spTgt spid="435213">
                                            <p:txEl>
                                              <p:pRg st="8" end="8"/>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435213">
                                            <p:txEl>
                                              <p:pRg st="9" end="9"/>
                                            </p:txEl>
                                          </p:spTgt>
                                        </p:tgtEl>
                                        <p:attrNameLst>
                                          <p:attrName>style.visibility</p:attrName>
                                        </p:attrNameLst>
                                      </p:cBhvr>
                                      <p:to>
                                        <p:strVal val="visible"/>
                                      </p:to>
                                    </p:set>
                                    <p:animEffect transition="in" filter="wipe(left)">
                                      <p:cBhvr>
                                        <p:cTn id="34" dur="500"/>
                                        <p:tgtEl>
                                          <p:spTgt spid="43521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5213" grpId="0" uiExpand="1" build="p"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a:xfrm>
            <a:off x="2208213" y="7"/>
            <a:ext cx="7772400" cy="720725"/>
          </a:xfrm>
        </p:spPr>
        <p:txBody>
          <a:bodyPr/>
          <a:lstStyle/>
          <a:p>
            <a:pPr eaLnBrk="1" hangingPunct="1"/>
            <a:r>
              <a:rPr lang="it-IT" altLang="en-US"/>
              <a:t>Cooperare è efficiente?</a:t>
            </a:r>
          </a:p>
        </p:txBody>
      </p:sp>
      <p:sp>
        <p:nvSpPr>
          <p:cNvPr id="253955" name="Rectangle 3"/>
          <p:cNvSpPr>
            <a:spLocks noGrp="1" noChangeArrowheads="1"/>
          </p:cNvSpPr>
          <p:nvPr>
            <p:ph type="body" idx="1"/>
          </p:nvPr>
        </p:nvSpPr>
        <p:spPr>
          <a:xfrm>
            <a:off x="127821" y="692156"/>
            <a:ext cx="11847871" cy="5831192"/>
          </a:xfrm>
        </p:spPr>
        <p:txBody>
          <a:bodyPr/>
          <a:lstStyle/>
          <a:p>
            <a:pPr eaLnBrk="1" hangingPunct="1">
              <a:lnSpc>
                <a:spcPct val="80000"/>
              </a:lnSpc>
            </a:pPr>
            <a:r>
              <a:rPr lang="it-IT" altLang="en-US" sz="2400" dirty="0"/>
              <a:t>La dimostrazione precedente (= la ripetizione dell’interazione agevola la cooperazione tra giocatori) si presta a </a:t>
            </a:r>
            <a:r>
              <a:rPr lang="it-IT" altLang="en-US" sz="2400" u="sng" dirty="0"/>
              <a:t>due interpretazioni</a:t>
            </a:r>
            <a:r>
              <a:rPr lang="it-IT" altLang="en-US" sz="2400" dirty="0"/>
              <a:t>, una negativa ed una positiva dal punto di vista del benessere sociale.</a:t>
            </a:r>
          </a:p>
          <a:p>
            <a:pPr eaLnBrk="1" hangingPunct="1">
              <a:lnSpc>
                <a:spcPct val="80000"/>
              </a:lnSpc>
            </a:pPr>
            <a:r>
              <a:rPr lang="it-IT" altLang="en-US" sz="2400" dirty="0"/>
              <a:t>L’interpretazione </a:t>
            </a:r>
            <a:r>
              <a:rPr lang="it-IT" altLang="en-US" sz="2400" u="sng" dirty="0"/>
              <a:t>negativa</a:t>
            </a:r>
            <a:r>
              <a:rPr lang="it-IT" altLang="en-US" sz="2400" dirty="0"/>
              <a:t> è per il caso specifico dell’</a:t>
            </a:r>
            <a:r>
              <a:rPr lang="it-IT" altLang="en-US" sz="2400" u="sng" dirty="0"/>
              <a:t>oligopolio</a:t>
            </a:r>
            <a:r>
              <a:rPr lang="it-IT" altLang="en-US" sz="2400" dirty="0"/>
              <a:t>. E’ chiaro che se i duopolisti riescono a cooperare (= colludere), il loro benessere privato </a:t>
            </a:r>
            <a:r>
              <a:rPr lang="it-IT" altLang="en-US" sz="2400" u="sng" dirty="0"/>
              <a:t>aumenta</a:t>
            </a:r>
            <a:r>
              <a:rPr lang="it-IT" altLang="en-US" sz="2400" dirty="0"/>
              <a:t>, ma il benessere sociale </a:t>
            </a:r>
            <a:r>
              <a:rPr lang="it-IT" altLang="en-US" sz="2400" u="sng" dirty="0"/>
              <a:t>diminuisce</a:t>
            </a:r>
            <a:r>
              <a:rPr lang="it-IT" altLang="en-US" sz="2400" dirty="0"/>
              <a:t> perché sul mercato prezzo e quantità saranno quelli di monopolio congiunto.</a:t>
            </a:r>
          </a:p>
          <a:p>
            <a:pPr lvl="1" eaLnBrk="1" hangingPunct="1">
              <a:lnSpc>
                <a:spcPct val="80000"/>
              </a:lnSpc>
            </a:pPr>
            <a:r>
              <a:rPr lang="it-IT" altLang="en-US" sz="2400" dirty="0"/>
              <a:t>E’ questa possibilità di collusione “da interazione ripetuta” che giustifica l’illiceità dei cartelli e l’intervento antitrust a difesa della concorrenza.</a:t>
            </a:r>
          </a:p>
          <a:p>
            <a:pPr eaLnBrk="1" hangingPunct="1">
              <a:lnSpc>
                <a:spcPct val="80000"/>
              </a:lnSpc>
            </a:pPr>
            <a:r>
              <a:rPr lang="it-IT" altLang="en-US" sz="2400" dirty="0"/>
              <a:t>L’interpretazione </a:t>
            </a:r>
            <a:r>
              <a:rPr lang="it-IT" altLang="en-US" sz="2400" u="sng" dirty="0"/>
              <a:t>positiva</a:t>
            </a:r>
            <a:r>
              <a:rPr lang="it-IT" altLang="en-US" sz="2400" dirty="0"/>
              <a:t> si ha quando guardiamo al caso generale dello </a:t>
            </a:r>
            <a:r>
              <a:rPr lang="it-IT" altLang="en-US" sz="2400" u="sng" dirty="0"/>
              <a:t>scambio di mercato</a:t>
            </a:r>
            <a:r>
              <a:rPr lang="it-IT" altLang="en-US" sz="2400" dirty="0"/>
              <a:t>. La ripetizione dell’interazione agevola la cooperazione tra agenti economici, cioè un mercato in cui gli agenti non puntano ad ottenere solo il profitto </a:t>
            </a:r>
            <a:r>
              <a:rPr lang="it-IT" altLang="en-US" sz="2400" u="sng" dirty="0"/>
              <a:t>immediato</a:t>
            </a:r>
            <a:r>
              <a:rPr lang="it-IT" altLang="en-US" sz="2400" dirty="0"/>
              <a:t>, ingannando la controparte, ma mirano al profitto di </a:t>
            </a:r>
            <a:r>
              <a:rPr lang="it-IT" altLang="en-US" sz="2400" u="sng" dirty="0"/>
              <a:t>lungo periodo</a:t>
            </a:r>
            <a:r>
              <a:rPr lang="it-IT" altLang="en-US" sz="2400" dirty="0"/>
              <a:t> che deriva dal mantenimento nel tempo di relazioni economiche mutuamente soddisfacenti. Ciò aumenta il benessere sociale. </a:t>
            </a:r>
          </a:p>
          <a:p>
            <a:pPr lvl="1" eaLnBrk="1" hangingPunct="1">
              <a:lnSpc>
                <a:spcPct val="80000"/>
              </a:lnSpc>
            </a:pPr>
            <a:r>
              <a:rPr lang="it-IT" altLang="en-US" sz="2400" dirty="0"/>
              <a:t>Un ristoratore a chi offrirà il pesce migliore? Al cliente occasionale o a quello abituale?</a:t>
            </a:r>
          </a:p>
          <a:p>
            <a:pPr eaLnBrk="1" hangingPunct="1">
              <a:lnSpc>
                <a:spcPct val="80000"/>
              </a:lnSpc>
            </a:pPr>
            <a:r>
              <a:rPr lang="it-IT" altLang="en-US" sz="2400" dirty="0"/>
              <a:t>Quindi Smith, da buon filosofo morale, aveva visto giusto!</a:t>
            </a:r>
          </a:p>
        </p:txBody>
      </p:sp>
    </p:spTree>
    <p:extLst>
      <p:ext uri="{BB962C8B-B14F-4D97-AF65-F5344CB8AC3E}">
        <p14:creationId xmlns:p14="http://schemas.microsoft.com/office/powerpoint/2010/main" val="3643422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395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395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5395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395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39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AC983D-E12E-4064-A6D0-8F4CA9F1DAA0}"/>
              </a:ext>
            </a:extLst>
          </p:cNvPr>
          <p:cNvSpPr>
            <a:spLocks noGrp="1"/>
          </p:cNvSpPr>
          <p:nvPr>
            <p:ph type="title"/>
          </p:nvPr>
        </p:nvSpPr>
        <p:spPr>
          <a:xfrm>
            <a:off x="818607" y="95795"/>
            <a:ext cx="10363200" cy="727165"/>
          </a:xfrm>
        </p:spPr>
        <p:txBody>
          <a:bodyPr/>
          <a:lstStyle/>
          <a:p>
            <a:r>
              <a:rPr lang="it-IT" dirty="0"/>
              <a:t>Competizione «spaziale» e minima differenziazione</a:t>
            </a:r>
          </a:p>
        </p:txBody>
      </p:sp>
      <p:sp>
        <p:nvSpPr>
          <p:cNvPr id="3" name="Segnaposto contenuto 2">
            <a:extLst>
              <a:ext uri="{FF2B5EF4-FFF2-40B4-BE49-F238E27FC236}">
                <a16:creationId xmlns:a16="http://schemas.microsoft.com/office/drawing/2014/main" id="{87D22C36-1975-449F-9CAC-F59D821DAA8C}"/>
              </a:ext>
            </a:extLst>
          </p:cNvPr>
          <p:cNvSpPr>
            <a:spLocks noGrp="1"/>
          </p:cNvSpPr>
          <p:nvPr>
            <p:ph idx="1"/>
          </p:nvPr>
        </p:nvSpPr>
        <p:spPr>
          <a:xfrm>
            <a:off x="0" y="822961"/>
            <a:ext cx="12192000" cy="6035041"/>
          </a:xfrm>
        </p:spPr>
        <p:txBody>
          <a:bodyPr/>
          <a:lstStyle/>
          <a:p>
            <a:r>
              <a:rPr lang="it-IT" sz="2400" dirty="0"/>
              <a:t>Due imprese vendono lo stesso prodotto allo stesso prezzo e competono tra loro solo in termini di posizione geografica nel mercato (p.e. lungo una strada).</a:t>
            </a:r>
          </a:p>
          <a:p>
            <a:r>
              <a:rPr lang="it-IT" sz="2400" dirty="0"/>
              <a:t>E’ il c.d. </a:t>
            </a:r>
            <a:r>
              <a:rPr lang="it-IT" sz="2400" dirty="0">
                <a:solidFill>
                  <a:srgbClr val="FF0000"/>
                </a:solidFill>
              </a:rPr>
              <a:t>modello di competizione spaziale di </a:t>
            </a:r>
            <a:r>
              <a:rPr lang="it-IT" sz="2400" dirty="0" err="1">
                <a:solidFill>
                  <a:srgbClr val="FF0000"/>
                </a:solidFill>
              </a:rPr>
              <a:t>Hotelling</a:t>
            </a:r>
            <a:r>
              <a:rPr lang="it-IT" sz="2400" dirty="0"/>
              <a:t>. Dove si collocheranno le imprese?</a:t>
            </a:r>
          </a:p>
          <a:p>
            <a:r>
              <a:rPr lang="it-IT" sz="2400" dirty="0"/>
              <a:t>Soluzione cooperativa: le imprese si accordano per dividersi il mercato (= la strada). L’accordo richiede che ciascuna si collochi a metà del rispettivo 50% del mercato. </a:t>
            </a:r>
          </a:p>
          <a:p>
            <a:pPr lvl="1"/>
            <a:r>
              <a:rPr lang="it-IT" sz="2000" dirty="0"/>
              <a:t>Questa è anche la soluzione «socialmente» efficiente, perché ciascun compratore non dovrà fare più di un quarto di strada per comprare il bene.</a:t>
            </a:r>
          </a:p>
          <a:p>
            <a:r>
              <a:rPr lang="it-IT" sz="2400" dirty="0"/>
              <a:t>Ma l’accordo non è un equilibrio: a ciascun impresa conviene deviare e spostarsi verso il centro del mercato (cioè verso il confine della propria metà) per «rubare» clienti all’altra.</a:t>
            </a:r>
          </a:p>
          <a:p>
            <a:r>
              <a:rPr lang="it-IT" sz="2400" dirty="0"/>
              <a:t>L’equilibrio non cooperativo si ha quando entrambe si collocano al centro del mercato. Questo risultato è noto come </a:t>
            </a:r>
            <a:r>
              <a:rPr lang="it-IT" sz="2400" dirty="0">
                <a:solidFill>
                  <a:srgbClr val="FF0000"/>
                </a:solidFill>
              </a:rPr>
              <a:t>principio di minima differenziazione spaziale</a:t>
            </a:r>
            <a:r>
              <a:rPr lang="it-IT" sz="2400" dirty="0"/>
              <a:t>.</a:t>
            </a:r>
          </a:p>
          <a:p>
            <a:r>
              <a:rPr lang="it-IT" sz="2400" dirty="0"/>
              <a:t>Esso spiega perché venditori di beni sui quali non si compete su prezzo e qualità (p.e. benzinai, panini, supermarket), si raggruppino tutti in zone limitate delle città o dei centri commerciali, invece di distribuirsi più uniformemente. </a:t>
            </a:r>
          </a:p>
          <a:p>
            <a:pPr lvl="1"/>
            <a:r>
              <a:rPr lang="it-IT" sz="2000" dirty="0"/>
              <a:t>E’ un esito socialmente NON efficiente: qualche cliente dovrà fare molta più strada per trovare un venditore.</a:t>
            </a:r>
          </a:p>
          <a:p>
            <a:endParaRPr lang="it-IT" dirty="0"/>
          </a:p>
          <a:p>
            <a:pPr marL="0" indent="0">
              <a:buNone/>
            </a:pPr>
            <a:endParaRPr lang="it-IT" dirty="0"/>
          </a:p>
        </p:txBody>
      </p:sp>
    </p:spTree>
    <p:extLst>
      <p:ext uri="{BB962C8B-B14F-4D97-AF65-F5344CB8AC3E}">
        <p14:creationId xmlns:p14="http://schemas.microsoft.com/office/powerpoint/2010/main" val="492534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nettore diritto 2">
            <a:extLst>
              <a:ext uri="{FF2B5EF4-FFF2-40B4-BE49-F238E27FC236}">
                <a16:creationId xmlns:a16="http://schemas.microsoft.com/office/drawing/2014/main" id="{6306B4CF-711B-42CC-B8B3-EA63D7FADD67}"/>
              </a:ext>
            </a:extLst>
          </p:cNvPr>
          <p:cNvCxnSpPr>
            <a:cxnSpLocks/>
          </p:cNvCxnSpPr>
          <p:nvPr/>
        </p:nvCxnSpPr>
        <p:spPr bwMode="auto">
          <a:xfrm>
            <a:off x="1077884" y="1629295"/>
            <a:ext cx="10083339" cy="74815"/>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 name="Connettore diritto 4">
            <a:extLst>
              <a:ext uri="{FF2B5EF4-FFF2-40B4-BE49-F238E27FC236}">
                <a16:creationId xmlns:a16="http://schemas.microsoft.com/office/drawing/2014/main" id="{CCC31C5C-E8AA-464A-84F8-0E8326C9670A}"/>
              </a:ext>
            </a:extLst>
          </p:cNvPr>
          <p:cNvCxnSpPr>
            <a:cxnSpLocks/>
          </p:cNvCxnSpPr>
          <p:nvPr/>
        </p:nvCxnSpPr>
        <p:spPr bwMode="auto">
          <a:xfrm>
            <a:off x="6096000" y="1454727"/>
            <a:ext cx="0" cy="498764"/>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Connettore diritto 9">
            <a:extLst>
              <a:ext uri="{FF2B5EF4-FFF2-40B4-BE49-F238E27FC236}">
                <a16:creationId xmlns:a16="http://schemas.microsoft.com/office/drawing/2014/main" id="{60C7DBE2-BF12-4935-9B3B-B16B80BB1A09}"/>
              </a:ext>
            </a:extLst>
          </p:cNvPr>
          <p:cNvCxnSpPr>
            <a:cxnSpLocks/>
          </p:cNvCxnSpPr>
          <p:nvPr/>
        </p:nvCxnSpPr>
        <p:spPr bwMode="auto">
          <a:xfrm>
            <a:off x="8617527" y="1379914"/>
            <a:ext cx="0" cy="498764"/>
          </a:xfrm>
          <a:prstGeom prst="line">
            <a:avLst/>
          </a:prstGeom>
          <a:solidFill>
            <a:schemeClr val="accent1"/>
          </a:solidFill>
          <a:ln w="38100" cap="flat" cmpd="sng" algn="ctr">
            <a:solidFill>
              <a:srgbClr val="00B05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Connettore diritto 10">
            <a:extLst>
              <a:ext uri="{FF2B5EF4-FFF2-40B4-BE49-F238E27FC236}">
                <a16:creationId xmlns:a16="http://schemas.microsoft.com/office/drawing/2014/main" id="{49078EF4-797B-472C-906C-FA81609676D0}"/>
              </a:ext>
            </a:extLst>
          </p:cNvPr>
          <p:cNvCxnSpPr>
            <a:cxnSpLocks/>
          </p:cNvCxnSpPr>
          <p:nvPr/>
        </p:nvCxnSpPr>
        <p:spPr bwMode="auto">
          <a:xfrm>
            <a:off x="3585571" y="1454727"/>
            <a:ext cx="0" cy="498764"/>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CasellaDiTesto 11">
            <a:extLst>
              <a:ext uri="{FF2B5EF4-FFF2-40B4-BE49-F238E27FC236}">
                <a16:creationId xmlns:a16="http://schemas.microsoft.com/office/drawing/2014/main" id="{5E3FA44A-14EB-412F-9DDA-2934CF0B6779}"/>
              </a:ext>
            </a:extLst>
          </p:cNvPr>
          <p:cNvSpPr txBox="1"/>
          <p:nvPr/>
        </p:nvSpPr>
        <p:spPr>
          <a:xfrm>
            <a:off x="875196" y="1644133"/>
            <a:ext cx="300082" cy="369332"/>
          </a:xfrm>
          <a:prstGeom prst="rect">
            <a:avLst/>
          </a:prstGeom>
          <a:noFill/>
        </p:spPr>
        <p:txBody>
          <a:bodyPr wrap="none" rtlCol="0">
            <a:spAutoFit/>
          </a:bodyPr>
          <a:lstStyle/>
          <a:p>
            <a:r>
              <a:rPr lang="it-IT" dirty="0"/>
              <a:t>0</a:t>
            </a:r>
          </a:p>
        </p:txBody>
      </p:sp>
      <p:sp>
        <p:nvSpPr>
          <p:cNvPr id="13" name="CasellaDiTesto 12">
            <a:extLst>
              <a:ext uri="{FF2B5EF4-FFF2-40B4-BE49-F238E27FC236}">
                <a16:creationId xmlns:a16="http://schemas.microsoft.com/office/drawing/2014/main" id="{2B042891-2AFE-4238-B0B2-EF3BA547AD4A}"/>
              </a:ext>
            </a:extLst>
          </p:cNvPr>
          <p:cNvSpPr txBox="1"/>
          <p:nvPr/>
        </p:nvSpPr>
        <p:spPr>
          <a:xfrm>
            <a:off x="10969618" y="1694011"/>
            <a:ext cx="300082" cy="369332"/>
          </a:xfrm>
          <a:prstGeom prst="rect">
            <a:avLst/>
          </a:prstGeom>
          <a:noFill/>
        </p:spPr>
        <p:txBody>
          <a:bodyPr wrap="none" rtlCol="0">
            <a:spAutoFit/>
          </a:bodyPr>
          <a:lstStyle/>
          <a:p>
            <a:r>
              <a:rPr lang="it-IT" dirty="0"/>
              <a:t>1</a:t>
            </a:r>
          </a:p>
        </p:txBody>
      </p:sp>
      <p:sp>
        <p:nvSpPr>
          <p:cNvPr id="14" name="CasellaDiTesto 13">
            <a:extLst>
              <a:ext uri="{FF2B5EF4-FFF2-40B4-BE49-F238E27FC236}">
                <a16:creationId xmlns:a16="http://schemas.microsoft.com/office/drawing/2014/main" id="{40593059-3283-4EB0-ADC4-5C54BC133136}"/>
              </a:ext>
            </a:extLst>
          </p:cNvPr>
          <p:cNvSpPr txBox="1"/>
          <p:nvPr/>
        </p:nvSpPr>
        <p:spPr>
          <a:xfrm>
            <a:off x="8368855" y="1848689"/>
            <a:ext cx="479618" cy="369332"/>
          </a:xfrm>
          <a:prstGeom prst="rect">
            <a:avLst/>
          </a:prstGeom>
          <a:noFill/>
        </p:spPr>
        <p:txBody>
          <a:bodyPr wrap="none" rtlCol="0">
            <a:spAutoFit/>
          </a:bodyPr>
          <a:lstStyle/>
          <a:p>
            <a:r>
              <a:rPr lang="it-IT" b="1" dirty="0">
                <a:solidFill>
                  <a:srgbClr val="00B050"/>
                </a:solidFill>
              </a:rPr>
              <a:t>3/4</a:t>
            </a:r>
          </a:p>
        </p:txBody>
      </p:sp>
      <p:sp>
        <p:nvSpPr>
          <p:cNvPr id="15" name="CasellaDiTesto 14">
            <a:extLst>
              <a:ext uri="{FF2B5EF4-FFF2-40B4-BE49-F238E27FC236}">
                <a16:creationId xmlns:a16="http://schemas.microsoft.com/office/drawing/2014/main" id="{F9C89526-2770-4F18-9D8B-B17A971006C4}"/>
              </a:ext>
            </a:extLst>
          </p:cNvPr>
          <p:cNvSpPr txBox="1"/>
          <p:nvPr/>
        </p:nvSpPr>
        <p:spPr>
          <a:xfrm>
            <a:off x="3277020" y="1888467"/>
            <a:ext cx="479618" cy="369332"/>
          </a:xfrm>
          <a:prstGeom prst="rect">
            <a:avLst/>
          </a:prstGeom>
          <a:noFill/>
        </p:spPr>
        <p:txBody>
          <a:bodyPr wrap="none" rtlCol="0">
            <a:spAutoFit/>
          </a:bodyPr>
          <a:lstStyle/>
          <a:p>
            <a:r>
              <a:rPr lang="it-IT" b="1" dirty="0">
                <a:solidFill>
                  <a:srgbClr val="FF0000"/>
                </a:solidFill>
              </a:rPr>
              <a:t>1/4</a:t>
            </a:r>
          </a:p>
        </p:txBody>
      </p:sp>
      <p:sp>
        <p:nvSpPr>
          <p:cNvPr id="16" name="CasellaDiTesto 15">
            <a:extLst>
              <a:ext uri="{FF2B5EF4-FFF2-40B4-BE49-F238E27FC236}">
                <a16:creationId xmlns:a16="http://schemas.microsoft.com/office/drawing/2014/main" id="{29294A43-000E-4CDE-AD94-A7FD2266A82C}"/>
              </a:ext>
            </a:extLst>
          </p:cNvPr>
          <p:cNvSpPr txBox="1"/>
          <p:nvPr/>
        </p:nvSpPr>
        <p:spPr>
          <a:xfrm>
            <a:off x="5789683" y="1907371"/>
            <a:ext cx="479618" cy="369332"/>
          </a:xfrm>
          <a:prstGeom prst="rect">
            <a:avLst/>
          </a:prstGeom>
          <a:noFill/>
        </p:spPr>
        <p:txBody>
          <a:bodyPr wrap="none" rtlCol="0">
            <a:spAutoFit/>
          </a:bodyPr>
          <a:lstStyle/>
          <a:p>
            <a:r>
              <a:rPr lang="it-IT" dirty="0"/>
              <a:t>1/2</a:t>
            </a:r>
          </a:p>
        </p:txBody>
      </p:sp>
      <p:sp>
        <p:nvSpPr>
          <p:cNvPr id="17" name="CasellaDiTesto 16">
            <a:extLst>
              <a:ext uri="{FF2B5EF4-FFF2-40B4-BE49-F238E27FC236}">
                <a16:creationId xmlns:a16="http://schemas.microsoft.com/office/drawing/2014/main" id="{F23AE4D6-BAF5-4B7A-ADF5-E4290046C216}"/>
              </a:ext>
            </a:extLst>
          </p:cNvPr>
          <p:cNvSpPr txBox="1"/>
          <p:nvPr/>
        </p:nvSpPr>
        <p:spPr>
          <a:xfrm>
            <a:off x="4677702" y="919325"/>
            <a:ext cx="3108957" cy="400110"/>
          </a:xfrm>
          <a:prstGeom prst="rect">
            <a:avLst/>
          </a:prstGeom>
          <a:noFill/>
        </p:spPr>
        <p:txBody>
          <a:bodyPr wrap="square" rtlCol="0">
            <a:spAutoFit/>
          </a:bodyPr>
          <a:lstStyle/>
          <a:p>
            <a:r>
              <a:rPr lang="it-IT" sz="2000" dirty="0"/>
              <a:t>SOLUZIONE</a:t>
            </a:r>
            <a:r>
              <a:rPr lang="it-IT" dirty="0"/>
              <a:t> </a:t>
            </a:r>
            <a:r>
              <a:rPr lang="it-IT" sz="2000" dirty="0"/>
              <a:t>EFFICIENTE</a:t>
            </a:r>
          </a:p>
        </p:txBody>
      </p:sp>
      <p:cxnSp>
        <p:nvCxnSpPr>
          <p:cNvPr id="18" name="Connettore diritto 17">
            <a:extLst>
              <a:ext uri="{FF2B5EF4-FFF2-40B4-BE49-F238E27FC236}">
                <a16:creationId xmlns:a16="http://schemas.microsoft.com/office/drawing/2014/main" id="{DA3566CE-7D15-4AC9-9958-AAD39ED3C70D}"/>
              </a:ext>
            </a:extLst>
          </p:cNvPr>
          <p:cNvCxnSpPr>
            <a:cxnSpLocks/>
          </p:cNvCxnSpPr>
          <p:nvPr/>
        </p:nvCxnSpPr>
        <p:spPr bwMode="auto">
          <a:xfrm>
            <a:off x="1275029" y="3304894"/>
            <a:ext cx="10083339" cy="74815"/>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Connettore diritto 18">
            <a:extLst>
              <a:ext uri="{FF2B5EF4-FFF2-40B4-BE49-F238E27FC236}">
                <a16:creationId xmlns:a16="http://schemas.microsoft.com/office/drawing/2014/main" id="{9584D88A-FD1C-40C0-83B8-75B7397CD683}"/>
              </a:ext>
            </a:extLst>
          </p:cNvPr>
          <p:cNvCxnSpPr>
            <a:cxnSpLocks/>
          </p:cNvCxnSpPr>
          <p:nvPr/>
        </p:nvCxnSpPr>
        <p:spPr bwMode="auto">
          <a:xfrm>
            <a:off x="6298688" y="3130326"/>
            <a:ext cx="0" cy="498764"/>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Connettore diritto 19">
            <a:extLst>
              <a:ext uri="{FF2B5EF4-FFF2-40B4-BE49-F238E27FC236}">
                <a16:creationId xmlns:a16="http://schemas.microsoft.com/office/drawing/2014/main" id="{AB1E052F-F1DB-4CCF-ACED-220A6E8EAFA6}"/>
              </a:ext>
            </a:extLst>
          </p:cNvPr>
          <p:cNvCxnSpPr>
            <a:cxnSpLocks/>
          </p:cNvCxnSpPr>
          <p:nvPr/>
        </p:nvCxnSpPr>
        <p:spPr bwMode="auto">
          <a:xfrm>
            <a:off x="8820215" y="3055511"/>
            <a:ext cx="0" cy="498764"/>
          </a:xfrm>
          <a:prstGeom prst="line">
            <a:avLst/>
          </a:prstGeom>
          <a:solidFill>
            <a:schemeClr val="accent1"/>
          </a:solidFill>
          <a:ln w="38100" cap="flat" cmpd="sng" algn="ctr">
            <a:solidFill>
              <a:srgbClr val="00B05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Connettore diritto 20">
            <a:extLst>
              <a:ext uri="{FF2B5EF4-FFF2-40B4-BE49-F238E27FC236}">
                <a16:creationId xmlns:a16="http://schemas.microsoft.com/office/drawing/2014/main" id="{B88D4BAC-749A-4FC6-A3CB-EF6624736AD0}"/>
              </a:ext>
            </a:extLst>
          </p:cNvPr>
          <p:cNvCxnSpPr>
            <a:cxnSpLocks/>
          </p:cNvCxnSpPr>
          <p:nvPr/>
        </p:nvCxnSpPr>
        <p:spPr bwMode="auto">
          <a:xfrm>
            <a:off x="4830107" y="3084206"/>
            <a:ext cx="0" cy="498764"/>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CasellaDiTesto 21">
            <a:extLst>
              <a:ext uri="{FF2B5EF4-FFF2-40B4-BE49-F238E27FC236}">
                <a16:creationId xmlns:a16="http://schemas.microsoft.com/office/drawing/2014/main" id="{18AC5344-30FC-4C4E-AB4F-C77074959069}"/>
              </a:ext>
            </a:extLst>
          </p:cNvPr>
          <p:cNvSpPr txBox="1"/>
          <p:nvPr/>
        </p:nvSpPr>
        <p:spPr>
          <a:xfrm>
            <a:off x="1077884" y="3319732"/>
            <a:ext cx="300082" cy="369332"/>
          </a:xfrm>
          <a:prstGeom prst="rect">
            <a:avLst/>
          </a:prstGeom>
          <a:noFill/>
        </p:spPr>
        <p:txBody>
          <a:bodyPr wrap="none" rtlCol="0">
            <a:spAutoFit/>
          </a:bodyPr>
          <a:lstStyle/>
          <a:p>
            <a:r>
              <a:rPr lang="it-IT" dirty="0"/>
              <a:t>0</a:t>
            </a:r>
          </a:p>
        </p:txBody>
      </p:sp>
      <p:sp>
        <p:nvSpPr>
          <p:cNvPr id="23" name="CasellaDiTesto 22">
            <a:extLst>
              <a:ext uri="{FF2B5EF4-FFF2-40B4-BE49-F238E27FC236}">
                <a16:creationId xmlns:a16="http://schemas.microsoft.com/office/drawing/2014/main" id="{7C96FC9B-AC8F-4026-B6FE-AD9B66A73E84}"/>
              </a:ext>
            </a:extLst>
          </p:cNvPr>
          <p:cNvSpPr txBox="1"/>
          <p:nvPr/>
        </p:nvSpPr>
        <p:spPr>
          <a:xfrm>
            <a:off x="11172306" y="3369609"/>
            <a:ext cx="300082" cy="369332"/>
          </a:xfrm>
          <a:prstGeom prst="rect">
            <a:avLst/>
          </a:prstGeom>
          <a:noFill/>
        </p:spPr>
        <p:txBody>
          <a:bodyPr wrap="none" rtlCol="0">
            <a:spAutoFit/>
          </a:bodyPr>
          <a:lstStyle/>
          <a:p>
            <a:r>
              <a:rPr lang="it-IT" dirty="0"/>
              <a:t>1</a:t>
            </a:r>
          </a:p>
        </p:txBody>
      </p:sp>
      <p:sp>
        <p:nvSpPr>
          <p:cNvPr id="24" name="CasellaDiTesto 23">
            <a:extLst>
              <a:ext uri="{FF2B5EF4-FFF2-40B4-BE49-F238E27FC236}">
                <a16:creationId xmlns:a16="http://schemas.microsoft.com/office/drawing/2014/main" id="{FB1A2DDA-A173-485B-B7E5-B0B40D301301}"/>
              </a:ext>
            </a:extLst>
          </p:cNvPr>
          <p:cNvSpPr txBox="1"/>
          <p:nvPr/>
        </p:nvSpPr>
        <p:spPr>
          <a:xfrm>
            <a:off x="8571543" y="3524288"/>
            <a:ext cx="479618" cy="369332"/>
          </a:xfrm>
          <a:prstGeom prst="rect">
            <a:avLst/>
          </a:prstGeom>
          <a:noFill/>
        </p:spPr>
        <p:txBody>
          <a:bodyPr wrap="none" rtlCol="0">
            <a:spAutoFit/>
          </a:bodyPr>
          <a:lstStyle/>
          <a:p>
            <a:r>
              <a:rPr lang="it-IT" b="1" dirty="0">
                <a:solidFill>
                  <a:srgbClr val="00B050"/>
                </a:solidFill>
              </a:rPr>
              <a:t>3/4</a:t>
            </a:r>
          </a:p>
        </p:txBody>
      </p:sp>
      <p:sp>
        <p:nvSpPr>
          <p:cNvPr id="25" name="CasellaDiTesto 24">
            <a:extLst>
              <a:ext uri="{FF2B5EF4-FFF2-40B4-BE49-F238E27FC236}">
                <a16:creationId xmlns:a16="http://schemas.microsoft.com/office/drawing/2014/main" id="{5D9426C2-72BA-47A5-B768-A247D2808E68}"/>
              </a:ext>
            </a:extLst>
          </p:cNvPr>
          <p:cNvSpPr txBox="1"/>
          <p:nvPr/>
        </p:nvSpPr>
        <p:spPr>
          <a:xfrm>
            <a:off x="4616136" y="3554275"/>
            <a:ext cx="479618" cy="369332"/>
          </a:xfrm>
          <a:prstGeom prst="rect">
            <a:avLst/>
          </a:prstGeom>
          <a:noFill/>
        </p:spPr>
        <p:txBody>
          <a:bodyPr wrap="none" rtlCol="0">
            <a:spAutoFit/>
          </a:bodyPr>
          <a:lstStyle/>
          <a:p>
            <a:r>
              <a:rPr lang="it-IT" b="1" dirty="0">
                <a:solidFill>
                  <a:srgbClr val="FF0000"/>
                </a:solidFill>
              </a:rPr>
              <a:t>3/8</a:t>
            </a:r>
          </a:p>
        </p:txBody>
      </p:sp>
      <p:sp>
        <p:nvSpPr>
          <p:cNvPr id="26" name="CasellaDiTesto 25">
            <a:extLst>
              <a:ext uri="{FF2B5EF4-FFF2-40B4-BE49-F238E27FC236}">
                <a16:creationId xmlns:a16="http://schemas.microsoft.com/office/drawing/2014/main" id="{15B6BA1C-9571-43BC-9CD6-EB1C1D96BA79}"/>
              </a:ext>
            </a:extLst>
          </p:cNvPr>
          <p:cNvSpPr txBox="1"/>
          <p:nvPr/>
        </p:nvSpPr>
        <p:spPr>
          <a:xfrm>
            <a:off x="5992371" y="3582969"/>
            <a:ext cx="479618" cy="369332"/>
          </a:xfrm>
          <a:prstGeom prst="rect">
            <a:avLst/>
          </a:prstGeom>
          <a:noFill/>
        </p:spPr>
        <p:txBody>
          <a:bodyPr wrap="none" rtlCol="0">
            <a:spAutoFit/>
          </a:bodyPr>
          <a:lstStyle/>
          <a:p>
            <a:r>
              <a:rPr lang="it-IT" dirty="0"/>
              <a:t>1/2</a:t>
            </a:r>
          </a:p>
        </p:txBody>
      </p:sp>
      <p:sp>
        <p:nvSpPr>
          <p:cNvPr id="27" name="CasellaDiTesto 26">
            <a:extLst>
              <a:ext uri="{FF2B5EF4-FFF2-40B4-BE49-F238E27FC236}">
                <a16:creationId xmlns:a16="http://schemas.microsoft.com/office/drawing/2014/main" id="{5E93B823-0F1A-4B95-B378-468621BA012F}"/>
              </a:ext>
            </a:extLst>
          </p:cNvPr>
          <p:cNvSpPr txBox="1"/>
          <p:nvPr/>
        </p:nvSpPr>
        <p:spPr>
          <a:xfrm>
            <a:off x="4677701" y="2556932"/>
            <a:ext cx="3431825" cy="400110"/>
          </a:xfrm>
          <a:prstGeom prst="rect">
            <a:avLst/>
          </a:prstGeom>
          <a:noFill/>
        </p:spPr>
        <p:txBody>
          <a:bodyPr wrap="square" rtlCol="0">
            <a:spAutoFit/>
          </a:bodyPr>
          <a:lstStyle/>
          <a:p>
            <a:r>
              <a:rPr lang="it-IT" sz="2000" dirty="0"/>
              <a:t>DEVIAZIONE STRATEGICA</a:t>
            </a:r>
          </a:p>
        </p:txBody>
      </p:sp>
      <p:cxnSp>
        <p:nvCxnSpPr>
          <p:cNvPr id="28" name="Connettore diritto 27">
            <a:extLst>
              <a:ext uri="{FF2B5EF4-FFF2-40B4-BE49-F238E27FC236}">
                <a16:creationId xmlns:a16="http://schemas.microsoft.com/office/drawing/2014/main" id="{A326F517-F3C6-4856-8275-7A3D6322916C}"/>
              </a:ext>
            </a:extLst>
          </p:cNvPr>
          <p:cNvCxnSpPr>
            <a:cxnSpLocks/>
          </p:cNvCxnSpPr>
          <p:nvPr/>
        </p:nvCxnSpPr>
        <p:spPr bwMode="auto">
          <a:xfrm>
            <a:off x="1312151" y="4937635"/>
            <a:ext cx="10083339" cy="74815"/>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Connettore diritto 28">
            <a:extLst>
              <a:ext uri="{FF2B5EF4-FFF2-40B4-BE49-F238E27FC236}">
                <a16:creationId xmlns:a16="http://schemas.microsoft.com/office/drawing/2014/main" id="{2606E448-8105-4BBD-BDF4-D0F7CD283AE6}"/>
              </a:ext>
            </a:extLst>
          </p:cNvPr>
          <p:cNvCxnSpPr>
            <a:cxnSpLocks/>
          </p:cNvCxnSpPr>
          <p:nvPr/>
        </p:nvCxnSpPr>
        <p:spPr bwMode="auto">
          <a:xfrm>
            <a:off x="6335809" y="4763067"/>
            <a:ext cx="0" cy="498764"/>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Connettore diritto 29">
            <a:extLst>
              <a:ext uri="{FF2B5EF4-FFF2-40B4-BE49-F238E27FC236}">
                <a16:creationId xmlns:a16="http://schemas.microsoft.com/office/drawing/2014/main" id="{54B9DC55-E9C9-4786-BF14-62AD7FFB1BEE}"/>
              </a:ext>
            </a:extLst>
          </p:cNvPr>
          <p:cNvCxnSpPr>
            <a:cxnSpLocks/>
          </p:cNvCxnSpPr>
          <p:nvPr/>
        </p:nvCxnSpPr>
        <p:spPr bwMode="auto">
          <a:xfrm>
            <a:off x="6392731" y="4752970"/>
            <a:ext cx="0" cy="498764"/>
          </a:xfrm>
          <a:prstGeom prst="line">
            <a:avLst/>
          </a:prstGeom>
          <a:solidFill>
            <a:schemeClr val="accent1"/>
          </a:solidFill>
          <a:ln w="38100" cap="flat" cmpd="sng" algn="ctr">
            <a:solidFill>
              <a:srgbClr val="00B05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Connettore diritto 30">
            <a:extLst>
              <a:ext uri="{FF2B5EF4-FFF2-40B4-BE49-F238E27FC236}">
                <a16:creationId xmlns:a16="http://schemas.microsoft.com/office/drawing/2014/main" id="{D093C8FD-5C18-45E8-950B-5009E8578585}"/>
              </a:ext>
            </a:extLst>
          </p:cNvPr>
          <p:cNvCxnSpPr>
            <a:cxnSpLocks/>
          </p:cNvCxnSpPr>
          <p:nvPr/>
        </p:nvCxnSpPr>
        <p:spPr bwMode="auto">
          <a:xfrm>
            <a:off x="6269301" y="4752970"/>
            <a:ext cx="0" cy="498764"/>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CasellaDiTesto 31">
            <a:extLst>
              <a:ext uri="{FF2B5EF4-FFF2-40B4-BE49-F238E27FC236}">
                <a16:creationId xmlns:a16="http://schemas.microsoft.com/office/drawing/2014/main" id="{DE330FF7-4012-4BFD-B88F-0AED4CE1DE4A}"/>
              </a:ext>
            </a:extLst>
          </p:cNvPr>
          <p:cNvSpPr txBox="1"/>
          <p:nvPr/>
        </p:nvSpPr>
        <p:spPr>
          <a:xfrm>
            <a:off x="1115006" y="4952473"/>
            <a:ext cx="300082" cy="369332"/>
          </a:xfrm>
          <a:prstGeom prst="rect">
            <a:avLst/>
          </a:prstGeom>
          <a:noFill/>
        </p:spPr>
        <p:txBody>
          <a:bodyPr wrap="none" rtlCol="0">
            <a:spAutoFit/>
          </a:bodyPr>
          <a:lstStyle/>
          <a:p>
            <a:r>
              <a:rPr lang="it-IT" dirty="0"/>
              <a:t>0</a:t>
            </a:r>
          </a:p>
        </p:txBody>
      </p:sp>
      <p:sp>
        <p:nvSpPr>
          <p:cNvPr id="33" name="CasellaDiTesto 32">
            <a:extLst>
              <a:ext uri="{FF2B5EF4-FFF2-40B4-BE49-F238E27FC236}">
                <a16:creationId xmlns:a16="http://schemas.microsoft.com/office/drawing/2014/main" id="{B01E79A3-FE10-4FF7-AA15-FFD5031CDE4B}"/>
              </a:ext>
            </a:extLst>
          </p:cNvPr>
          <p:cNvSpPr txBox="1"/>
          <p:nvPr/>
        </p:nvSpPr>
        <p:spPr>
          <a:xfrm>
            <a:off x="11209427" y="5002351"/>
            <a:ext cx="300082" cy="369332"/>
          </a:xfrm>
          <a:prstGeom prst="rect">
            <a:avLst/>
          </a:prstGeom>
          <a:noFill/>
        </p:spPr>
        <p:txBody>
          <a:bodyPr wrap="none" rtlCol="0">
            <a:spAutoFit/>
          </a:bodyPr>
          <a:lstStyle/>
          <a:p>
            <a:r>
              <a:rPr lang="it-IT" dirty="0"/>
              <a:t>1</a:t>
            </a:r>
          </a:p>
        </p:txBody>
      </p:sp>
      <p:sp>
        <p:nvSpPr>
          <p:cNvPr id="36" name="CasellaDiTesto 35">
            <a:extLst>
              <a:ext uri="{FF2B5EF4-FFF2-40B4-BE49-F238E27FC236}">
                <a16:creationId xmlns:a16="http://schemas.microsoft.com/office/drawing/2014/main" id="{4C9C9B7D-5306-4E64-AE6D-F441404F6909}"/>
              </a:ext>
            </a:extLst>
          </p:cNvPr>
          <p:cNvSpPr txBox="1"/>
          <p:nvPr/>
        </p:nvSpPr>
        <p:spPr>
          <a:xfrm>
            <a:off x="6029492" y="5215711"/>
            <a:ext cx="479618" cy="369332"/>
          </a:xfrm>
          <a:prstGeom prst="rect">
            <a:avLst/>
          </a:prstGeom>
          <a:noFill/>
        </p:spPr>
        <p:txBody>
          <a:bodyPr wrap="none" rtlCol="0">
            <a:spAutoFit/>
          </a:bodyPr>
          <a:lstStyle/>
          <a:p>
            <a:r>
              <a:rPr lang="it-IT" dirty="0"/>
              <a:t>1/2</a:t>
            </a:r>
          </a:p>
        </p:txBody>
      </p:sp>
      <p:sp>
        <p:nvSpPr>
          <p:cNvPr id="37" name="CasellaDiTesto 36">
            <a:extLst>
              <a:ext uri="{FF2B5EF4-FFF2-40B4-BE49-F238E27FC236}">
                <a16:creationId xmlns:a16="http://schemas.microsoft.com/office/drawing/2014/main" id="{9888B9C5-6491-4E78-8201-F606A0A67BAB}"/>
              </a:ext>
            </a:extLst>
          </p:cNvPr>
          <p:cNvSpPr txBox="1"/>
          <p:nvPr/>
        </p:nvSpPr>
        <p:spPr>
          <a:xfrm>
            <a:off x="4848586" y="4235588"/>
            <a:ext cx="4273727" cy="400110"/>
          </a:xfrm>
          <a:prstGeom prst="rect">
            <a:avLst/>
          </a:prstGeom>
          <a:noFill/>
        </p:spPr>
        <p:txBody>
          <a:bodyPr wrap="square" rtlCol="0">
            <a:spAutoFit/>
          </a:bodyPr>
          <a:lstStyle/>
          <a:p>
            <a:r>
              <a:rPr lang="it-IT" sz="2000" dirty="0"/>
              <a:t>MINIMA DIFFERENZIAZIONE</a:t>
            </a:r>
          </a:p>
        </p:txBody>
      </p:sp>
      <p:cxnSp>
        <p:nvCxnSpPr>
          <p:cNvPr id="38" name="Connettore diritto 37">
            <a:extLst>
              <a:ext uri="{FF2B5EF4-FFF2-40B4-BE49-F238E27FC236}">
                <a16:creationId xmlns:a16="http://schemas.microsoft.com/office/drawing/2014/main" id="{651BFBE7-0F0D-499A-B7CD-24351F416C0D}"/>
              </a:ext>
            </a:extLst>
          </p:cNvPr>
          <p:cNvCxnSpPr>
            <a:cxnSpLocks/>
          </p:cNvCxnSpPr>
          <p:nvPr/>
        </p:nvCxnSpPr>
        <p:spPr bwMode="auto">
          <a:xfrm>
            <a:off x="7359947" y="3092919"/>
            <a:ext cx="0" cy="498764"/>
          </a:xfrm>
          <a:prstGeom prst="line">
            <a:avLst/>
          </a:prstGeom>
          <a:solidFill>
            <a:schemeClr val="accent1"/>
          </a:solidFill>
          <a:ln w="38100" cap="flat" cmpd="sng" algn="ctr">
            <a:solidFill>
              <a:srgbClr val="00B05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CasellaDiTesto 38">
            <a:extLst>
              <a:ext uri="{FF2B5EF4-FFF2-40B4-BE49-F238E27FC236}">
                <a16:creationId xmlns:a16="http://schemas.microsoft.com/office/drawing/2014/main" id="{6CF97113-47A0-4E83-8443-D5AFE933563E}"/>
              </a:ext>
            </a:extLst>
          </p:cNvPr>
          <p:cNvSpPr txBox="1"/>
          <p:nvPr/>
        </p:nvSpPr>
        <p:spPr>
          <a:xfrm>
            <a:off x="7135939" y="3494300"/>
            <a:ext cx="479618" cy="369332"/>
          </a:xfrm>
          <a:prstGeom prst="rect">
            <a:avLst/>
          </a:prstGeom>
          <a:noFill/>
        </p:spPr>
        <p:txBody>
          <a:bodyPr wrap="none" rtlCol="0">
            <a:spAutoFit/>
          </a:bodyPr>
          <a:lstStyle/>
          <a:p>
            <a:r>
              <a:rPr lang="it-IT" b="1" dirty="0">
                <a:solidFill>
                  <a:srgbClr val="00B050"/>
                </a:solidFill>
              </a:rPr>
              <a:t>5/8</a:t>
            </a:r>
          </a:p>
        </p:txBody>
      </p:sp>
      <p:sp>
        <p:nvSpPr>
          <p:cNvPr id="40" name="CasellaDiTesto 39">
            <a:extLst>
              <a:ext uri="{FF2B5EF4-FFF2-40B4-BE49-F238E27FC236}">
                <a16:creationId xmlns:a16="http://schemas.microsoft.com/office/drawing/2014/main" id="{92122BCD-0795-4323-8250-04EE755D2221}"/>
              </a:ext>
            </a:extLst>
          </p:cNvPr>
          <p:cNvSpPr txBox="1"/>
          <p:nvPr/>
        </p:nvSpPr>
        <p:spPr>
          <a:xfrm>
            <a:off x="2381844" y="129081"/>
            <a:ext cx="7428312" cy="400110"/>
          </a:xfrm>
          <a:prstGeom prst="rect">
            <a:avLst/>
          </a:prstGeom>
          <a:noFill/>
        </p:spPr>
        <p:txBody>
          <a:bodyPr wrap="square" rtlCol="0">
            <a:spAutoFit/>
          </a:bodyPr>
          <a:lstStyle/>
          <a:p>
            <a:pPr algn="ctr"/>
            <a:r>
              <a:rPr lang="it-IT" sz="2000" dirty="0">
                <a:solidFill>
                  <a:srgbClr val="FF0000"/>
                </a:solidFill>
              </a:rPr>
              <a:t>In rosso: posizione impresa A 	</a:t>
            </a:r>
            <a:r>
              <a:rPr lang="it-IT" sz="2000" dirty="0">
                <a:solidFill>
                  <a:schemeClr val="accent1">
                    <a:lumMod val="75000"/>
                  </a:schemeClr>
                </a:solidFill>
              </a:rPr>
              <a:t>In verde posizione impresa B</a:t>
            </a:r>
          </a:p>
        </p:txBody>
      </p:sp>
      <p:sp>
        <p:nvSpPr>
          <p:cNvPr id="41" name="Freccia a destra 40">
            <a:extLst>
              <a:ext uri="{FF2B5EF4-FFF2-40B4-BE49-F238E27FC236}">
                <a16:creationId xmlns:a16="http://schemas.microsoft.com/office/drawing/2014/main" id="{E531EF6B-0216-42A4-8B67-87D255E7DFC7}"/>
              </a:ext>
            </a:extLst>
          </p:cNvPr>
          <p:cNvSpPr/>
          <p:nvPr/>
        </p:nvSpPr>
        <p:spPr bwMode="auto">
          <a:xfrm>
            <a:off x="3948545" y="2951018"/>
            <a:ext cx="667584" cy="209295"/>
          </a:xfrm>
          <a:prstGeom prst="rightArrow">
            <a:avLst/>
          </a:prstGeom>
          <a:solidFill>
            <a:srgbClr val="FF0000"/>
          </a:solidFill>
          <a:ln w="127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defTabSz="914377" eaLnBrk="0" fontAlgn="base" hangingPunct="0">
              <a:spcBef>
                <a:spcPct val="0"/>
              </a:spcBef>
              <a:spcAft>
                <a:spcPct val="0"/>
              </a:spcAft>
            </a:pPr>
            <a:endParaRPr lang="it-IT"/>
          </a:p>
        </p:txBody>
      </p:sp>
      <p:sp>
        <p:nvSpPr>
          <p:cNvPr id="43" name="Freccia a destra 42">
            <a:extLst>
              <a:ext uri="{FF2B5EF4-FFF2-40B4-BE49-F238E27FC236}">
                <a16:creationId xmlns:a16="http://schemas.microsoft.com/office/drawing/2014/main" id="{A6BE83BC-688D-4859-8869-D874AF325A04}"/>
              </a:ext>
            </a:extLst>
          </p:cNvPr>
          <p:cNvSpPr/>
          <p:nvPr/>
        </p:nvSpPr>
        <p:spPr bwMode="auto">
          <a:xfrm rot="10800000">
            <a:off x="7656023" y="2995537"/>
            <a:ext cx="667584" cy="209295"/>
          </a:xfrm>
          <a:prstGeom prst="rightArrow">
            <a:avLst/>
          </a:prstGeom>
          <a:solidFill>
            <a:srgbClr val="00B050"/>
          </a:solidFill>
          <a:ln w="12700" cap="flat" cmpd="sng" algn="ctr">
            <a:solidFill>
              <a:srgbClr val="00B05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defTabSz="914377" eaLnBrk="0" fontAlgn="base" hangingPunct="0">
              <a:spcBef>
                <a:spcPct val="0"/>
              </a:spcBef>
              <a:spcAft>
                <a:spcPct val="0"/>
              </a:spcAft>
            </a:pPr>
            <a:endParaRPr lang="it-IT" sz="2400">
              <a:latin typeface="Times New Roman" panose="02020603050405020304" pitchFamily="18" charset="0"/>
            </a:endParaRPr>
          </a:p>
        </p:txBody>
      </p:sp>
      <p:pic>
        <p:nvPicPr>
          <p:cNvPr id="47" name="Elemento grafico 46" descr="Uomo">
            <a:extLst>
              <a:ext uri="{FF2B5EF4-FFF2-40B4-BE49-F238E27FC236}">
                <a16:creationId xmlns:a16="http://schemas.microsoft.com/office/drawing/2014/main" id="{B0B9CCD7-A99E-4BD1-8752-4E8F6ED845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16753" y="1085885"/>
            <a:ext cx="621921" cy="621921"/>
          </a:xfrm>
          <a:prstGeom prst="rect">
            <a:avLst/>
          </a:prstGeom>
        </p:spPr>
      </p:pic>
      <p:pic>
        <p:nvPicPr>
          <p:cNvPr id="49" name="Elemento grafico 48" descr="Donna">
            <a:extLst>
              <a:ext uri="{FF2B5EF4-FFF2-40B4-BE49-F238E27FC236}">
                <a16:creationId xmlns:a16="http://schemas.microsoft.com/office/drawing/2014/main" id="{FE57A8F0-9082-4A7C-9E51-CC930AD314D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72828" y="994151"/>
            <a:ext cx="651576" cy="651576"/>
          </a:xfrm>
          <a:prstGeom prst="rect">
            <a:avLst/>
          </a:prstGeom>
        </p:spPr>
      </p:pic>
      <p:pic>
        <p:nvPicPr>
          <p:cNvPr id="50" name="Elemento grafico 49" descr="Uomo">
            <a:extLst>
              <a:ext uri="{FF2B5EF4-FFF2-40B4-BE49-F238E27FC236}">
                <a16:creationId xmlns:a16="http://schemas.microsoft.com/office/drawing/2014/main" id="{F6B27FB3-0E6B-466B-8810-A7F27496B5C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77973" y="4405001"/>
            <a:ext cx="621921" cy="621921"/>
          </a:xfrm>
          <a:prstGeom prst="rect">
            <a:avLst/>
          </a:prstGeom>
        </p:spPr>
      </p:pic>
      <p:pic>
        <p:nvPicPr>
          <p:cNvPr id="51" name="Elemento grafico 50" descr="Donna">
            <a:extLst>
              <a:ext uri="{FF2B5EF4-FFF2-40B4-BE49-F238E27FC236}">
                <a16:creationId xmlns:a16="http://schemas.microsoft.com/office/drawing/2014/main" id="{C0E24CCC-2362-42F3-A95E-580A80CBC53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93939" y="4302491"/>
            <a:ext cx="651576" cy="651576"/>
          </a:xfrm>
          <a:prstGeom prst="rect">
            <a:avLst/>
          </a:prstGeom>
        </p:spPr>
      </p:pic>
      <p:pic>
        <p:nvPicPr>
          <p:cNvPr id="52" name="Elemento grafico 51" descr="Donna">
            <a:extLst>
              <a:ext uri="{FF2B5EF4-FFF2-40B4-BE49-F238E27FC236}">
                <a16:creationId xmlns:a16="http://schemas.microsoft.com/office/drawing/2014/main" id="{D17D5C95-1824-4A27-B589-12445054B57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857535" y="5510229"/>
            <a:ext cx="651576" cy="651576"/>
          </a:xfrm>
          <a:prstGeom prst="rect">
            <a:avLst/>
          </a:prstGeom>
        </p:spPr>
      </p:pic>
      <p:pic>
        <p:nvPicPr>
          <p:cNvPr id="53" name="Elemento grafico 52" descr="Uomo">
            <a:extLst>
              <a:ext uri="{FF2B5EF4-FFF2-40B4-BE49-F238E27FC236}">
                <a16:creationId xmlns:a16="http://schemas.microsoft.com/office/drawing/2014/main" id="{F35134C9-8E9E-4240-92B1-B34D5753BBB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119554" y="5510230"/>
            <a:ext cx="621921" cy="621921"/>
          </a:xfrm>
          <a:prstGeom prst="rect">
            <a:avLst/>
          </a:prstGeom>
        </p:spPr>
      </p:pic>
      <p:pic>
        <p:nvPicPr>
          <p:cNvPr id="54" name="Elemento grafico 53" descr="Uomo">
            <a:extLst>
              <a:ext uri="{FF2B5EF4-FFF2-40B4-BE49-F238E27FC236}">
                <a16:creationId xmlns:a16="http://schemas.microsoft.com/office/drawing/2014/main" id="{798458E1-11CA-4242-873F-FDEFC2F1217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00392" y="1072092"/>
            <a:ext cx="621921" cy="621921"/>
          </a:xfrm>
          <a:prstGeom prst="rect">
            <a:avLst/>
          </a:prstGeom>
        </p:spPr>
      </p:pic>
      <p:pic>
        <p:nvPicPr>
          <p:cNvPr id="55" name="Elemento grafico 54" descr="Donna">
            <a:extLst>
              <a:ext uri="{FF2B5EF4-FFF2-40B4-BE49-F238E27FC236}">
                <a16:creationId xmlns:a16="http://schemas.microsoft.com/office/drawing/2014/main" id="{00483944-B5F2-4E5C-86AD-DCEB091FF6D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082839" y="1018103"/>
            <a:ext cx="651576" cy="651576"/>
          </a:xfrm>
          <a:prstGeom prst="rect">
            <a:avLst/>
          </a:prstGeom>
        </p:spPr>
      </p:pic>
      <p:sp>
        <p:nvSpPr>
          <p:cNvPr id="56" name="CasellaDiTesto 55">
            <a:extLst>
              <a:ext uri="{FF2B5EF4-FFF2-40B4-BE49-F238E27FC236}">
                <a16:creationId xmlns:a16="http://schemas.microsoft.com/office/drawing/2014/main" id="{B775946B-937B-4D0A-8CFB-96BBFD1E6666}"/>
              </a:ext>
            </a:extLst>
          </p:cNvPr>
          <p:cNvSpPr txBox="1"/>
          <p:nvPr/>
        </p:nvSpPr>
        <p:spPr>
          <a:xfrm>
            <a:off x="3345761" y="3564373"/>
            <a:ext cx="479618" cy="369332"/>
          </a:xfrm>
          <a:prstGeom prst="rect">
            <a:avLst/>
          </a:prstGeom>
          <a:noFill/>
        </p:spPr>
        <p:txBody>
          <a:bodyPr wrap="none" rtlCol="0">
            <a:spAutoFit/>
          </a:bodyPr>
          <a:lstStyle/>
          <a:p>
            <a:r>
              <a:rPr lang="it-IT" b="1" dirty="0">
                <a:solidFill>
                  <a:srgbClr val="FF0000"/>
                </a:solidFill>
              </a:rPr>
              <a:t>1/4</a:t>
            </a:r>
          </a:p>
        </p:txBody>
      </p:sp>
      <p:cxnSp>
        <p:nvCxnSpPr>
          <p:cNvPr id="57" name="Connettore diritto 56">
            <a:extLst>
              <a:ext uri="{FF2B5EF4-FFF2-40B4-BE49-F238E27FC236}">
                <a16:creationId xmlns:a16="http://schemas.microsoft.com/office/drawing/2014/main" id="{50F2ACA6-C9A1-4695-8993-917A5DF703FA}"/>
              </a:ext>
            </a:extLst>
          </p:cNvPr>
          <p:cNvCxnSpPr>
            <a:cxnSpLocks/>
          </p:cNvCxnSpPr>
          <p:nvPr/>
        </p:nvCxnSpPr>
        <p:spPr bwMode="auto">
          <a:xfrm>
            <a:off x="3585571" y="3070351"/>
            <a:ext cx="0" cy="498764"/>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61" name="Elemento grafico 60" descr="Cuore">
            <a:extLst>
              <a:ext uri="{FF2B5EF4-FFF2-40B4-BE49-F238E27FC236}">
                <a16:creationId xmlns:a16="http://schemas.microsoft.com/office/drawing/2014/main" id="{538D4254-439C-418C-AAD4-AEC196446D7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950185" y="6071748"/>
            <a:ext cx="697009" cy="697009"/>
          </a:xfrm>
          <a:prstGeom prst="rect">
            <a:avLst/>
          </a:prstGeom>
        </p:spPr>
      </p:pic>
      <p:sp>
        <p:nvSpPr>
          <p:cNvPr id="62" name="CasellaDiTesto 61">
            <a:extLst>
              <a:ext uri="{FF2B5EF4-FFF2-40B4-BE49-F238E27FC236}">
                <a16:creationId xmlns:a16="http://schemas.microsoft.com/office/drawing/2014/main" id="{2992007B-B048-4F8A-BBD2-062CB32F4E6A}"/>
              </a:ext>
            </a:extLst>
          </p:cNvPr>
          <p:cNvSpPr txBox="1"/>
          <p:nvPr/>
        </p:nvSpPr>
        <p:spPr>
          <a:xfrm>
            <a:off x="6971919" y="5938675"/>
            <a:ext cx="4832155" cy="369332"/>
          </a:xfrm>
          <a:prstGeom prst="rect">
            <a:avLst/>
          </a:prstGeom>
          <a:noFill/>
        </p:spPr>
        <p:txBody>
          <a:bodyPr wrap="square" rtlCol="0">
            <a:spAutoFit/>
          </a:bodyPr>
          <a:lstStyle/>
          <a:p>
            <a:r>
              <a:rPr lang="it-IT" dirty="0"/>
              <a:t>Trade-off tra efficienza e… «socializzazione»?</a:t>
            </a:r>
          </a:p>
        </p:txBody>
      </p:sp>
      <p:sp>
        <p:nvSpPr>
          <p:cNvPr id="65" name="CasellaDiTesto 64">
            <a:extLst>
              <a:ext uri="{FF2B5EF4-FFF2-40B4-BE49-F238E27FC236}">
                <a16:creationId xmlns:a16="http://schemas.microsoft.com/office/drawing/2014/main" id="{A2245E96-1E3F-48E4-B1ED-F753A511354C}"/>
              </a:ext>
            </a:extLst>
          </p:cNvPr>
          <p:cNvSpPr txBox="1"/>
          <p:nvPr/>
        </p:nvSpPr>
        <p:spPr>
          <a:xfrm>
            <a:off x="9449842" y="718707"/>
            <a:ext cx="2078181" cy="369332"/>
          </a:xfrm>
          <a:prstGeom prst="rect">
            <a:avLst/>
          </a:prstGeom>
          <a:noFill/>
        </p:spPr>
        <p:txBody>
          <a:bodyPr wrap="square" rtlCol="0">
            <a:spAutoFit/>
          </a:bodyPr>
          <a:lstStyle/>
          <a:p>
            <a:r>
              <a:rPr lang="it-IT" dirty="0"/>
              <a:t>Cliente impresa B</a:t>
            </a:r>
          </a:p>
        </p:txBody>
      </p:sp>
      <p:sp>
        <p:nvSpPr>
          <p:cNvPr id="66" name="CasellaDiTesto 65">
            <a:extLst>
              <a:ext uri="{FF2B5EF4-FFF2-40B4-BE49-F238E27FC236}">
                <a16:creationId xmlns:a16="http://schemas.microsoft.com/office/drawing/2014/main" id="{F58366E9-8E8E-4E94-99F1-718EB950BB32}"/>
              </a:ext>
            </a:extLst>
          </p:cNvPr>
          <p:cNvSpPr txBox="1"/>
          <p:nvPr/>
        </p:nvSpPr>
        <p:spPr>
          <a:xfrm>
            <a:off x="840892" y="694522"/>
            <a:ext cx="2078181" cy="369332"/>
          </a:xfrm>
          <a:prstGeom prst="rect">
            <a:avLst/>
          </a:prstGeom>
          <a:noFill/>
        </p:spPr>
        <p:txBody>
          <a:bodyPr wrap="square" rtlCol="0">
            <a:spAutoFit/>
          </a:bodyPr>
          <a:lstStyle/>
          <a:p>
            <a:r>
              <a:rPr lang="it-IT" dirty="0"/>
              <a:t>Cliente impresa A</a:t>
            </a:r>
          </a:p>
        </p:txBody>
      </p:sp>
      <p:sp>
        <p:nvSpPr>
          <p:cNvPr id="67" name="Freccia a destra 66">
            <a:extLst>
              <a:ext uri="{FF2B5EF4-FFF2-40B4-BE49-F238E27FC236}">
                <a16:creationId xmlns:a16="http://schemas.microsoft.com/office/drawing/2014/main" id="{F542CEAD-5A0D-47ED-9029-C96ACE8E3204}"/>
              </a:ext>
            </a:extLst>
          </p:cNvPr>
          <p:cNvSpPr/>
          <p:nvPr/>
        </p:nvSpPr>
        <p:spPr bwMode="auto">
          <a:xfrm>
            <a:off x="5255116" y="4654255"/>
            <a:ext cx="667584" cy="209295"/>
          </a:xfrm>
          <a:prstGeom prst="rightArrow">
            <a:avLst/>
          </a:prstGeom>
          <a:solidFill>
            <a:srgbClr val="FF0000"/>
          </a:solidFill>
          <a:ln w="127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defTabSz="914377" eaLnBrk="0" fontAlgn="base" hangingPunct="0">
              <a:spcBef>
                <a:spcPct val="0"/>
              </a:spcBef>
              <a:spcAft>
                <a:spcPct val="0"/>
              </a:spcAft>
            </a:pPr>
            <a:endParaRPr lang="it-IT"/>
          </a:p>
        </p:txBody>
      </p:sp>
      <p:sp>
        <p:nvSpPr>
          <p:cNvPr id="68" name="Freccia a destra 67">
            <a:extLst>
              <a:ext uri="{FF2B5EF4-FFF2-40B4-BE49-F238E27FC236}">
                <a16:creationId xmlns:a16="http://schemas.microsoft.com/office/drawing/2014/main" id="{CF2B5C4F-E01A-4D8D-BEBB-8EF838CF5511}"/>
              </a:ext>
            </a:extLst>
          </p:cNvPr>
          <p:cNvSpPr/>
          <p:nvPr/>
        </p:nvSpPr>
        <p:spPr bwMode="auto">
          <a:xfrm rot="10800000">
            <a:off x="6615903" y="4672110"/>
            <a:ext cx="667584" cy="209295"/>
          </a:xfrm>
          <a:prstGeom prst="rightArrow">
            <a:avLst/>
          </a:prstGeom>
          <a:solidFill>
            <a:srgbClr val="00B050"/>
          </a:solidFill>
          <a:ln w="12700" cap="flat" cmpd="sng" algn="ctr">
            <a:solidFill>
              <a:srgbClr val="00B05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defTabSz="914377" eaLnBrk="0" fontAlgn="base" hangingPunct="0">
              <a:spcBef>
                <a:spcPct val="0"/>
              </a:spcBef>
              <a:spcAft>
                <a:spcPct val="0"/>
              </a:spcAft>
            </a:pPr>
            <a:endParaRPr lang="it-IT" sz="2400">
              <a:latin typeface="Times New Roman" panose="02020603050405020304" pitchFamily="18" charset="0"/>
            </a:endParaRPr>
          </a:p>
        </p:txBody>
      </p:sp>
    </p:spTree>
    <p:extLst>
      <p:ext uri="{BB962C8B-B14F-4D97-AF65-F5344CB8AC3E}">
        <p14:creationId xmlns:p14="http://schemas.microsoft.com/office/powerpoint/2010/main" val="828836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
                                        </p:tgtEl>
                                        <p:attrNameLst>
                                          <p:attrName>style.visibility</p:attrName>
                                        </p:attrNameLst>
                                      </p:cBhvr>
                                      <p:to>
                                        <p:strVal val="visible"/>
                                      </p:to>
                                    </p:set>
                                  </p:childTnLst>
                                </p:cTn>
                              </p:par>
                              <p:par>
                                <p:cTn id="9" presetID="1" presetClass="exit" presetSubtype="0" fill="hold" nodeType="withEffect">
                                  <p:stCondLst>
                                    <p:cond delay="0"/>
                                  </p:stCondLst>
                                  <p:childTnLst>
                                    <p:set>
                                      <p:cBhvr>
                                        <p:cTn id="10" dur="1" fill="hold">
                                          <p:stCondLst>
                                            <p:cond delay="0"/>
                                          </p:stCondLst>
                                        </p:cTn>
                                        <p:tgtEl>
                                          <p:spTgt spid="49"/>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4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xit" presetSubtype="0" fill="hold" grpId="0" nodeType="withEffect">
                                  <p:stCondLst>
                                    <p:cond delay="0"/>
                                  </p:stCondLst>
                                  <p:childTnLst>
                                    <p:set>
                                      <p:cBhvr>
                                        <p:cTn id="22" dur="1" fill="hold">
                                          <p:stCondLst>
                                            <p:cond delay="0"/>
                                          </p:stCondLst>
                                        </p:cTn>
                                        <p:tgtEl>
                                          <p:spTgt spid="56"/>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57"/>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par>
                                <p:cTn id="31" presetID="1" presetClass="exit" presetSubtype="0" fill="hold" nodeType="withEffect">
                                  <p:stCondLst>
                                    <p:cond delay="0"/>
                                  </p:stCondLst>
                                  <p:childTnLst>
                                    <p:set>
                                      <p:cBhvr>
                                        <p:cTn id="32" dur="1" fill="hold">
                                          <p:stCondLst>
                                            <p:cond delay="0"/>
                                          </p:stCondLst>
                                        </p:cTn>
                                        <p:tgtEl>
                                          <p:spTgt spid="20"/>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24"/>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4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3"/>
                                        </p:tgtEl>
                                        <p:attrNameLst>
                                          <p:attrName>style.visibility</p:attrName>
                                        </p:attrNameLst>
                                      </p:cBhvr>
                                      <p:to>
                                        <p:strVal val="visible"/>
                                      </p:to>
                                    </p:set>
                                  </p:childTnLst>
                                </p:cTn>
                              </p:par>
                              <p:par>
                                <p:cTn id="49" presetID="1" presetClass="exit" presetSubtype="0" fill="hold" nodeType="withEffect">
                                  <p:stCondLst>
                                    <p:cond delay="0"/>
                                  </p:stCondLst>
                                  <p:childTnLst>
                                    <p:set>
                                      <p:cBhvr>
                                        <p:cTn id="50" dur="1" fill="hold">
                                          <p:stCondLst>
                                            <p:cond delay="0"/>
                                          </p:stCondLst>
                                        </p:cTn>
                                        <p:tgtEl>
                                          <p:spTgt spid="50"/>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0"/>
                                          </p:stCondLst>
                                        </p:cTn>
                                        <p:tgtEl>
                                          <p:spTgt spid="51"/>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6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39" grpId="0"/>
      <p:bldP spid="41" grpId="0" animBg="1"/>
      <p:bldP spid="43" grpId="0" animBg="1"/>
      <p:bldP spid="56" grpId="0"/>
      <p:bldP spid="62" grpId="0"/>
      <p:bldP spid="67" grpId="0" animBg="1"/>
      <p:bldP spid="68"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CEFDCE-CD9C-4453-8C38-5E4A82EEACAF}"/>
              </a:ext>
            </a:extLst>
          </p:cNvPr>
          <p:cNvSpPr>
            <a:spLocks noGrp="1"/>
          </p:cNvSpPr>
          <p:nvPr>
            <p:ph type="title"/>
          </p:nvPr>
        </p:nvSpPr>
        <p:spPr>
          <a:xfrm>
            <a:off x="914400" y="365760"/>
            <a:ext cx="10363200" cy="1143000"/>
          </a:xfrm>
        </p:spPr>
        <p:txBody>
          <a:bodyPr/>
          <a:lstStyle/>
          <a:p>
            <a:r>
              <a:rPr lang="it-IT" sz="4400" dirty="0"/>
              <a:t>Collocazione e non solo…</a:t>
            </a:r>
          </a:p>
        </p:txBody>
      </p:sp>
      <p:sp>
        <p:nvSpPr>
          <p:cNvPr id="3" name="Segnaposto contenuto 2">
            <a:extLst>
              <a:ext uri="{FF2B5EF4-FFF2-40B4-BE49-F238E27FC236}">
                <a16:creationId xmlns:a16="http://schemas.microsoft.com/office/drawing/2014/main" id="{8AF75AA4-AD87-4D1C-883C-ADC0F3D32EC4}"/>
              </a:ext>
            </a:extLst>
          </p:cNvPr>
          <p:cNvSpPr>
            <a:spLocks noGrp="1"/>
          </p:cNvSpPr>
          <p:nvPr>
            <p:ph idx="1"/>
          </p:nvPr>
        </p:nvSpPr>
        <p:spPr>
          <a:xfrm>
            <a:off x="0" y="1508760"/>
            <a:ext cx="12192000" cy="4114800"/>
          </a:xfrm>
        </p:spPr>
        <p:txBody>
          <a:bodyPr/>
          <a:lstStyle/>
          <a:p>
            <a:r>
              <a:rPr lang="it-IT" dirty="0"/>
              <a:t>L’intuizione di </a:t>
            </a:r>
            <a:r>
              <a:rPr lang="it-IT" dirty="0" err="1"/>
              <a:t>Hotelling</a:t>
            </a:r>
            <a:r>
              <a:rPr lang="it-IT" dirty="0"/>
              <a:t> (1929): la collocazione geografica è solo un esempio; il principio di minima differenziazione vale per qualsiasi specifica caratteristica competitiva.</a:t>
            </a:r>
          </a:p>
          <a:p>
            <a:pPr lvl="1"/>
            <a:r>
              <a:rPr lang="it-IT" dirty="0"/>
              <a:t>Esempi: i partiti politici «tutti uguali»; gli orari di partenza dei voli di compagnie aeree rivali su una data rotta concentrati in un breve intervallo.</a:t>
            </a:r>
          </a:p>
          <a:p>
            <a:r>
              <a:rPr lang="it-IT" dirty="0"/>
              <a:t>Ma se il prodotto può </a:t>
            </a:r>
            <a:r>
              <a:rPr lang="it-IT" i="1" dirty="0"/>
              <a:t>davvero</a:t>
            </a:r>
            <a:r>
              <a:rPr lang="it-IT" dirty="0"/>
              <a:t> distinguersi dagli altri, torna a valere il risultato di </a:t>
            </a:r>
            <a:r>
              <a:rPr lang="it-IT" dirty="0">
                <a:solidFill>
                  <a:srgbClr val="FF0000"/>
                </a:solidFill>
              </a:rPr>
              <a:t>massima differenziazione </a:t>
            </a:r>
            <a:r>
              <a:rPr lang="it-IT" dirty="0"/>
              <a:t>visto nel caso della concorrenza monopolistica.</a:t>
            </a:r>
          </a:p>
        </p:txBody>
      </p:sp>
    </p:spTree>
    <p:extLst>
      <p:ext uri="{BB962C8B-B14F-4D97-AF65-F5344CB8AC3E}">
        <p14:creationId xmlns:p14="http://schemas.microsoft.com/office/powerpoint/2010/main" val="3377501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24931"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24932"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24933"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24934" name="Rectangle 6"/>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24935" name="Rectangle 7"/>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24936" name="Rectangle 8"/>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24937" name="Rectangle 9"/>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24938" name="Rectangle 10"/>
          <p:cNvSpPr>
            <a:spLocks noGrp="1" noChangeArrowheads="1"/>
          </p:cNvSpPr>
          <p:nvPr>
            <p:ph type="title"/>
          </p:nvPr>
        </p:nvSpPr>
        <p:spPr>
          <a:xfrm>
            <a:off x="1524000" y="198923"/>
            <a:ext cx="9144000" cy="5334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dirty="0"/>
              <a:t>Monopolio </a:t>
            </a:r>
            <a:r>
              <a:rPr lang="it-IT" altLang="en-US" i="1" dirty="0"/>
              <a:t>versus</a:t>
            </a:r>
            <a:r>
              <a:rPr lang="it-IT" altLang="en-US" dirty="0"/>
              <a:t> concorrenza perfetta (1)</a:t>
            </a:r>
          </a:p>
        </p:txBody>
      </p:sp>
      <p:sp>
        <p:nvSpPr>
          <p:cNvPr id="310283" name="Rectangle 11"/>
          <p:cNvSpPr>
            <a:spLocks noGrp="1" noChangeArrowheads="1"/>
          </p:cNvSpPr>
          <p:nvPr>
            <p:ph type="body" idx="1"/>
          </p:nvPr>
        </p:nvSpPr>
        <p:spPr>
          <a:xfrm>
            <a:off x="192505" y="838200"/>
            <a:ext cx="11781323" cy="5410200"/>
          </a:xfrm>
          <a:noFill/>
          <a:extLst>
            <a:ext uri="{91240B29-F687-4F45-9708-019B960494DF}">
              <a14:hiddenLine xmlns:a14="http://schemas.microsoft.com/office/drawing/2010/main" w="12700">
                <a:solidFill>
                  <a:srgbClr val="FF0000"/>
                </a:solidFill>
                <a:miter lim="800000"/>
                <a:headEnd/>
                <a:tailEnd/>
              </a14:hiddenLine>
            </a:ext>
          </a:extLst>
        </p:spPr>
        <p:txBody>
          <a:bodyPr vert="horz" wrap="square" lIns="90488" tIns="44451" rIns="90488" bIns="44451" numCol="1" anchor="t" anchorCtr="0" compatLnSpc="1">
            <a:prstTxWarp prst="textNoShape">
              <a:avLst/>
            </a:prstTxWarp>
          </a:bodyPr>
          <a:lstStyle/>
          <a:p>
            <a:pPr eaLnBrk="1" hangingPunct="1">
              <a:lnSpc>
                <a:spcPct val="90000"/>
              </a:lnSpc>
              <a:tabLst>
                <a:tab pos="333358" algn="l"/>
                <a:tab pos="744501" algn="l"/>
              </a:tabLst>
            </a:pPr>
            <a:r>
              <a:rPr lang="it-IT" altLang="en-US" sz="2800" dirty="0">
                <a:solidFill>
                  <a:srgbClr val="FF0000"/>
                </a:solidFill>
              </a:rPr>
              <a:t>Monopolio</a:t>
            </a:r>
            <a:r>
              <a:rPr lang="it-IT" altLang="en-US" sz="2800" dirty="0"/>
              <a:t>: esiste un unico produttore...</a:t>
            </a:r>
          </a:p>
          <a:p>
            <a:pPr eaLnBrk="1" hangingPunct="1">
              <a:lnSpc>
                <a:spcPct val="90000"/>
              </a:lnSpc>
              <a:buNone/>
              <a:tabLst>
                <a:tab pos="333358" algn="l"/>
                <a:tab pos="744501" algn="l"/>
              </a:tabLst>
            </a:pPr>
            <a:r>
              <a:rPr lang="it-IT" altLang="en-US" sz="2800" dirty="0">
                <a:solidFill>
                  <a:schemeClr val="tx2"/>
                </a:solidFill>
                <a:latin typeface="Monotype Sorts" pitchFamily="2" charset="2"/>
              </a:rPr>
              <a:t>	</a:t>
            </a:r>
            <a:r>
              <a:rPr lang="it-IT" altLang="en-US" sz="2800" dirty="0">
                <a:solidFill>
                  <a:schemeClr val="accent2"/>
                </a:solidFill>
                <a:latin typeface="Monotype Sorts" pitchFamily="2" charset="2"/>
              </a:rPr>
              <a:t> </a:t>
            </a:r>
            <a:r>
              <a:rPr lang="it-IT" altLang="en-US" sz="2800" dirty="0"/>
              <a:t>…la cui domanda </a:t>
            </a:r>
            <a:r>
              <a:rPr lang="it-IT" altLang="en-US" sz="2800" u="sng" dirty="0"/>
              <a:t>coincide</a:t>
            </a:r>
            <a:r>
              <a:rPr lang="it-IT" altLang="en-US" sz="2800" dirty="0"/>
              <a:t> con la domanda di mercato e quindi ha andamento </a:t>
            </a:r>
            <a:r>
              <a:rPr lang="it-IT" altLang="en-US" sz="2800" u="sng" dirty="0"/>
              <a:t>discendente</a:t>
            </a:r>
            <a:r>
              <a:rPr lang="it-IT" altLang="en-US" sz="2800" dirty="0"/>
              <a:t>,</a:t>
            </a:r>
          </a:p>
          <a:p>
            <a:pPr eaLnBrk="1" hangingPunct="1">
              <a:lnSpc>
                <a:spcPct val="90000"/>
              </a:lnSpc>
              <a:buNone/>
              <a:tabLst>
                <a:tab pos="333358" algn="l"/>
                <a:tab pos="744501" algn="l"/>
              </a:tabLst>
            </a:pPr>
            <a:r>
              <a:rPr lang="it-IT" altLang="en-US" sz="2800" dirty="0">
                <a:solidFill>
                  <a:schemeClr val="tx2"/>
                </a:solidFill>
                <a:latin typeface="Monotype Sorts" pitchFamily="2" charset="2"/>
              </a:rPr>
              <a:t>	</a:t>
            </a:r>
            <a:r>
              <a:rPr lang="it-IT" altLang="en-US" sz="2800" dirty="0">
                <a:solidFill>
                  <a:schemeClr val="accent2"/>
                </a:solidFill>
                <a:latin typeface="Monotype Sorts" pitchFamily="2" charset="2"/>
              </a:rPr>
              <a:t></a:t>
            </a:r>
            <a:r>
              <a:rPr lang="it-IT" altLang="en-US" sz="2800" dirty="0"/>
              <a:t> …che agisce da </a:t>
            </a:r>
            <a:r>
              <a:rPr lang="it-IT" altLang="en-US" sz="2800" i="1" dirty="0" err="1"/>
              <a:t>price</a:t>
            </a:r>
            <a:r>
              <a:rPr lang="it-IT" altLang="en-US" sz="2800" i="1" dirty="0"/>
              <a:t>-maker</a:t>
            </a:r>
            <a:r>
              <a:rPr lang="it-IT" altLang="en-US" sz="2800" dirty="0"/>
              <a:t> e ottiene </a:t>
            </a:r>
            <a:r>
              <a:rPr lang="it-IT" altLang="en-US" sz="2800" u="sng" dirty="0"/>
              <a:t>extra-</a:t>
            </a:r>
            <a:r>
              <a:rPr lang="it-IT" altLang="en-US" sz="2800" u="sng" dirty="0">
                <a:sym typeface="Symbol" panose="05050102010706020507" pitchFamily="18" charset="2"/>
              </a:rPr>
              <a:t> </a:t>
            </a:r>
            <a:r>
              <a:rPr lang="it-IT" altLang="en-US" sz="2800" dirty="0">
                <a:sym typeface="Symbol" panose="05050102010706020507" pitchFamily="18" charset="2"/>
              </a:rPr>
              <a:t>sia nel breve che nel lungo periodo,</a:t>
            </a:r>
            <a:endParaRPr lang="it-IT" altLang="en-US" sz="2800" dirty="0"/>
          </a:p>
          <a:p>
            <a:pPr eaLnBrk="1" hangingPunct="1">
              <a:lnSpc>
                <a:spcPct val="90000"/>
              </a:lnSpc>
              <a:buNone/>
              <a:tabLst>
                <a:tab pos="333358" algn="l"/>
                <a:tab pos="744501" algn="l"/>
              </a:tabLst>
            </a:pPr>
            <a:r>
              <a:rPr lang="it-IT" altLang="en-US" sz="2800" dirty="0">
                <a:solidFill>
                  <a:schemeClr val="tx2"/>
                </a:solidFill>
                <a:latin typeface="Monotype Sorts" pitchFamily="2" charset="2"/>
              </a:rPr>
              <a:t>	</a:t>
            </a:r>
            <a:r>
              <a:rPr lang="it-IT" altLang="en-US" sz="2800" dirty="0">
                <a:solidFill>
                  <a:schemeClr val="accent2"/>
                </a:solidFill>
                <a:latin typeface="Monotype Sorts" pitchFamily="2" charset="2"/>
              </a:rPr>
              <a:t></a:t>
            </a:r>
            <a:r>
              <a:rPr lang="it-IT" altLang="en-US" sz="2800" dirty="0"/>
              <a:t> …il cui comportamento è </a:t>
            </a:r>
            <a:r>
              <a:rPr lang="it-IT" altLang="en-US" sz="2800" u="sng" dirty="0"/>
              <a:t>vincolato</a:t>
            </a:r>
            <a:r>
              <a:rPr lang="it-IT" altLang="en-US" sz="2800" dirty="0"/>
              <a:t> soltanto dalla domanda (per cui o sceglie Q* o sceglie P*).</a:t>
            </a:r>
          </a:p>
          <a:p>
            <a:pPr eaLnBrk="1" hangingPunct="1">
              <a:lnSpc>
                <a:spcPct val="90000"/>
              </a:lnSpc>
              <a:tabLst>
                <a:tab pos="333358" algn="l"/>
                <a:tab pos="744501" algn="l"/>
              </a:tabLst>
            </a:pPr>
            <a:r>
              <a:rPr lang="it-IT" altLang="en-US" sz="2800" dirty="0">
                <a:solidFill>
                  <a:srgbClr val="FF0000"/>
                </a:solidFill>
              </a:rPr>
              <a:t>Mercato PC</a:t>
            </a:r>
            <a:r>
              <a:rPr lang="it-IT" altLang="en-US" sz="2800" dirty="0"/>
              <a:t>: esistono molte imprese...</a:t>
            </a:r>
          </a:p>
          <a:p>
            <a:pPr eaLnBrk="1" hangingPunct="1">
              <a:lnSpc>
                <a:spcPct val="90000"/>
              </a:lnSpc>
              <a:buNone/>
              <a:tabLst>
                <a:tab pos="333358" algn="l"/>
                <a:tab pos="744501" algn="l"/>
              </a:tabLst>
            </a:pPr>
            <a:r>
              <a:rPr lang="it-IT" altLang="en-US" sz="2800" dirty="0">
                <a:solidFill>
                  <a:schemeClr val="tx2"/>
                </a:solidFill>
                <a:latin typeface="Monotype Sorts" pitchFamily="2" charset="2"/>
              </a:rPr>
              <a:t>	</a:t>
            </a:r>
            <a:r>
              <a:rPr lang="it-IT" altLang="en-US" sz="2800" dirty="0">
                <a:solidFill>
                  <a:schemeClr val="accent2"/>
                </a:solidFill>
                <a:latin typeface="Monotype Sorts" pitchFamily="2" charset="2"/>
              </a:rPr>
              <a:t></a:t>
            </a:r>
            <a:r>
              <a:rPr lang="it-IT" altLang="en-US" sz="2800" dirty="0"/>
              <a:t> …ciascuna delle quali fronteggia una curva di domanda </a:t>
            </a:r>
            <a:r>
              <a:rPr lang="it-IT" altLang="en-US" sz="2800" u="sng" dirty="0"/>
              <a:t>orizzontale</a:t>
            </a:r>
            <a:r>
              <a:rPr lang="it-IT" altLang="en-US" sz="2800" dirty="0"/>
              <a:t>,</a:t>
            </a:r>
          </a:p>
          <a:p>
            <a:pPr eaLnBrk="1" hangingPunct="1">
              <a:lnSpc>
                <a:spcPct val="90000"/>
              </a:lnSpc>
              <a:buNone/>
              <a:tabLst>
                <a:tab pos="333358" algn="l"/>
                <a:tab pos="744501" algn="l"/>
              </a:tabLst>
            </a:pPr>
            <a:r>
              <a:rPr lang="it-IT" altLang="en-US" sz="2800" dirty="0">
                <a:solidFill>
                  <a:schemeClr val="tx2"/>
                </a:solidFill>
                <a:latin typeface="Monotype Sorts" pitchFamily="2" charset="2"/>
              </a:rPr>
              <a:t>	</a:t>
            </a:r>
            <a:r>
              <a:rPr lang="it-IT" altLang="en-US" sz="2800" dirty="0">
                <a:solidFill>
                  <a:schemeClr val="accent2"/>
                </a:solidFill>
                <a:latin typeface="Monotype Sorts" pitchFamily="2" charset="2"/>
              </a:rPr>
              <a:t></a:t>
            </a:r>
            <a:r>
              <a:rPr lang="it-IT" altLang="en-US" sz="2800" dirty="0"/>
              <a:t> …che agiscono da </a:t>
            </a:r>
            <a:r>
              <a:rPr lang="it-IT" altLang="en-US" sz="2800" dirty="0" err="1"/>
              <a:t>price-takers</a:t>
            </a:r>
            <a:r>
              <a:rPr lang="it-IT" altLang="en-US" sz="2800" dirty="0"/>
              <a:t>, </a:t>
            </a:r>
            <a:r>
              <a:rPr lang="it-IT" altLang="en-US" sz="2800" u="sng" dirty="0"/>
              <a:t>senza</a:t>
            </a:r>
            <a:r>
              <a:rPr lang="it-IT" altLang="en-US" sz="2800" dirty="0"/>
              <a:t> ottenere extra-</a:t>
            </a:r>
            <a:r>
              <a:rPr lang="it-IT" altLang="en-US" sz="2800" dirty="0">
                <a:sym typeface="Symbol" panose="05050102010706020507" pitchFamily="18" charset="2"/>
              </a:rPr>
              <a:t> nel lungo periodo.</a:t>
            </a:r>
            <a:endParaRPr lang="it-IT" altLang="en-US" sz="2800" dirty="0"/>
          </a:p>
          <a:p>
            <a:pPr eaLnBrk="1" hangingPunct="1">
              <a:lnSpc>
                <a:spcPct val="90000"/>
              </a:lnSpc>
              <a:buNone/>
              <a:tabLst>
                <a:tab pos="333358" algn="l"/>
                <a:tab pos="744501" algn="l"/>
              </a:tabLst>
            </a:pPr>
            <a:r>
              <a:rPr lang="it-IT" altLang="en-US" sz="2800" dirty="0">
                <a:solidFill>
                  <a:schemeClr val="tx2"/>
                </a:solidFill>
                <a:latin typeface="Monotype Sorts" pitchFamily="2" charset="2"/>
              </a:rPr>
              <a:t>	</a:t>
            </a:r>
            <a:r>
              <a:rPr lang="it-IT" altLang="en-US" sz="2800" dirty="0">
                <a:solidFill>
                  <a:schemeClr val="accent2"/>
                </a:solidFill>
                <a:latin typeface="Monotype Sorts" pitchFamily="2" charset="2"/>
              </a:rPr>
              <a:t></a:t>
            </a:r>
            <a:r>
              <a:rPr lang="it-IT" altLang="en-US" sz="2800" dirty="0"/>
              <a:t> …che al prezzo </a:t>
            </a:r>
            <a:r>
              <a:rPr lang="it-IT" altLang="en-US" sz="2800" u="sng" dirty="0"/>
              <a:t>dato</a:t>
            </a:r>
            <a:r>
              <a:rPr lang="it-IT" altLang="en-US" sz="2800" dirty="0"/>
              <a:t> possono vendere qualsiasi quantità (per cui possono solo scegliere Q*).</a:t>
            </a:r>
          </a:p>
        </p:txBody>
      </p:sp>
    </p:spTree>
    <p:extLst>
      <p:ext uri="{BB962C8B-B14F-4D97-AF65-F5344CB8AC3E}">
        <p14:creationId xmlns:p14="http://schemas.microsoft.com/office/powerpoint/2010/main" val="391411808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0283">
                                            <p:txEl>
                                              <p:pRg st="1" end="1"/>
                                            </p:txEl>
                                          </p:spTgt>
                                        </p:tgtEl>
                                        <p:attrNameLst>
                                          <p:attrName>style.visibility</p:attrName>
                                        </p:attrNameLst>
                                      </p:cBhvr>
                                      <p:to>
                                        <p:strVal val="visible"/>
                                      </p:to>
                                    </p:set>
                                    <p:animEffect transition="in" filter="wipe(left)">
                                      <p:cBhvr>
                                        <p:cTn id="7" dur="500"/>
                                        <p:tgtEl>
                                          <p:spTgt spid="310283">
                                            <p:txEl>
                                              <p:pRg st="1" end="1"/>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10283">
                                            <p:txEl>
                                              <p:pRg st="5" end="5"/>
                                            </p:txEl>
                                          </p:spTgt>
                                        </p:tgtEl>
                                        <p:attrNameLst>
                                          <p:attrName>style.visibility</p:attrName>
                                        </p:attrNameLst>
                                      </p:cBhvr>
                                      <p:to>
                                        <p:strVal val="visible"/>
                                      </p:to>
                                    </p:set>
                                    <p:animEffect transition="in" filter="wipe(left)">
                                      <p:cBhvr>
                                        <p:cTn id="10" dur="500"/>
                                        <p:tgtEl>
                                          <p:spTgt spid="31028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10283">
                                            <p:txEl>
                                              <p:pRg st="2" end="2"/>
                                            </p:txEl>
                                          </p:spTgt>
                                        </p:tgtEl>
                                        <p:attrNameLst>
                                          <p:attrName>style.visibility</p:attrName>
                                        </p:attrNameLst>
                                      </p:cBhvr>
                                      <p:to>
                                        <p:strVal val="visible"/>
                                      </p:to>
                                    </p:set>
                                    <p:animEffect transition="in" filter="wipe(left)">
                                      <p:cBhvr>
                                        <p:cTn id="15" dur="500"/>
                                        <p:tgtEl>
                                          <p:spTgt spid="31028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10283">
                                            <p:txEl>
                                              <p:pRg st="6" end="6"/>
                                            </p:txEl>
                                          </p:spTgt>
                                        </p:tgtEl>
                                        <p:attrNameLst>
                                          <p:attrName>style.visibility</p:attrName>
                                        </p:attrNameLst>
                                      </p:cBhvr>
                                      <p:to>
                                        <p:strVal val="visible"/>
                                      </p:to>
                                    </p:set>
                                    <p:animEffect transition="in" filter="wipe(left)">
                                      <p:cBhvr>
                                        <p:cTn id="18" dur="500"/>
                                        <p:tgtEl>
                                          <p:spTgt spid="31028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10283">
                                            <p:txEl>
                                              <p:pRg st="3" end="3"/>
                                            </p:txEl>
                                          </p:spTgt>
                                        </p:tgtEl>
                                        <p:attrNameLst>
                                          <p:attrName>style.visibility</p:attrName>
                                        </p:attrNameLst>
                                      </p:cBhvr>
                                      <p:to>
                                        <p:strVal val="visible"/>
                                      </p:to>
                                    </p:set>
                                    <p:animEffect transition="in" filter="wipe(left)">
                                      <p:cBhvr>
                                        <p:cTn id="23" dur="500"/>
                                        <p:tgtEl>
                                          <p:spTgt spid="310283">
                                            <p:txEl>
                                              <p:pRg st="3" end="3"/>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10283">
                                            <p:txEl>
                                              <p:pRg st="7" end="7"/>
                                            </p:txEl>
                                          </p:spTgt>
                                        </p:tgtEl>
                                        <p:attrNameLst>
                                          <p:attrName>style.visibility</p:attrName>
                                        </p:attrNameLst>
                                      </p:cBhvr>
                                      <p:to>
                                        <p:strVal val="visible"/>
                                      </p:to>
                                    </p:set>
                                    <p:animEffect transition="in" filter="wipe(left)">
                                      <p:cBhvr>
                                        <p:cTn id="26" dur="500"/>
                                        <p:tgtEl>
                                          <p:spTgt spid="31028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83" grpId="0" uiExpand="1" build="p"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02" name="Picture 2" descr="Cw_f13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8777" y="1638307"/>
            <a:ext cx="8934451" cy="357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03" name="Text Box 3"/>
          <p:cNvSpPr txBox="1">
            <a:spLocks noChangeArrowheads="1"/>
          </p:cNvSpPr>
          <p:nvPr/>
        </p:nvSpPr>
        <p:spPr bwMode="auto">
          <a:xfrm>
            <a:off x="1774830" y="188918"/>
            <a:ext cx="864235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0" fontAlgn="base" hangingPunct="0">
              <a:spcBef>
                <a:spcPct val="0"/>
              </a:spcBef>
              <a:spcAft>
                <a:spcPct val="0"/>
              </a:spcAft>
              <a:buFontTx/>
              <a:buNone/>
            </a:pPr>
            <a:r>
              <a:rPr lang="it-IT" altLang="en-US" sz="3600">
                <a:solidFill>
                  <a:srgbClr val="000000"/>
                </a:solidFill>
                <a:latin typeface="Times New Roman" panose="02020603050405020304" pitchFamily="18" charset="0"/>
              </a:rPr>
              <a:t>Un’altra applicazione della teoria dei giochi:</a:t>
            </a:r>
          </a:p>
          <a:p>
            <a:pPr algn="ctr" eaLnBrk="0" fontAlgn="base" hangingPunct="0">
              <a:spcBef>
                <a:spcPct val="0"/>
              </a:spcBef>
              <a:spcAft>
                <a:spcPct val="0"/>
              </a:spcAft>
              <a:buFontTx/>
              <a:buNone/>
            </a:pPr>
            <a:r>
              <a:rPr lang="it-IT" altLang="en-US" sz="3600">
                <a:solidFill>
                  <a:srgbClr val="000000"/>
                </a:solidFill>
                <a:latin typeface="Times New Roman" panose="02020603050405020304" pitchFamily="18" charset="0"/>
              </a:rPr>
              <a:t>il gioco del coordinamento</a:t>
            </a:r>
          </a:p>
        </p:txBody>
      </p:sp>
      <p:sp>
        <p:nvSpPr>
          <p:cNvPr id="256004" name="Text Box 4"/>
          <p:cNvSpPr txBox="1">
            <a:spLocks noChangeArrowheads="1"/>
          </p:cNvSpPr>
          <p:nvPr/>
        </p:nvSpPr>
        <p:spPr bwMode="auto">
          <a:xfrm>
            <a:off x="1676407" y="5300667"/>
            <a:ext cx="881221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buFontTx/>
              <a:buNone/>
            </a:pPr>
            <a:r>
              <a:rPr lang="it-IT" altLang="en-US" sz="2400">
                <a:solidFill>
                  <a:srgbClr val="000000"/>
                </a:solidFill>
                <a:latin typeface="Times New Roman" panose="02020603050405020304" pitchFamily="18" charset="0"/>
              </a:rPr>
              <a:t>Questo gioco è tipico del caso dei </a:t>
            </a:r>
            <a:r>
              <a:rPr lang="it-IT" altLang="en-US" sz="2400" u="sng">
                <a:solidFill>
                  <a:srgbClr val="000000"/>
                </a:solidFill>
                <a:latin typeface="Times New Roman" panose="02020603050405020304" pitchFamily="18" charset="0"/>
              </a:rPr>
              <a:t>beni di rete</a:t>
            </a:r>
            <a:r>
              <a:rPr lang="it-IT" altLang="en-US" sz="2400">
                <a:solidFill>
                  <a:srgbClr val="000000"/>
                </a:solidFill>
                <a:latin typeface="Times New Roman" panose="02020603050405020304" pitchFamily="18" charset="0"/>
              </a:rPr>
              <a:t>: i giocatori aumentano il</a:t>
            </a:r>
          </a:p>
          <a:p>
            <a:pPr eaLnBrk="0" fontAlgn="base" hangingPunct="0">
              <a:spcBef>
                <a:spcPct val="0"/>
              </a:spcBef>
              <a:spcAft>
                <a:spcPct val="0"/>
              </a:spcAft>
              <a:buFontTx/>
              <a:buNone/>
            </a:pPr>
            <a:r>
              <a:rPr lang="it-IT" altLang="en-US" sz="2400">
                <a:solidFill>
                  <a:srgbClr val="000000"/>
                </a:solidFill>
                <a:latin typeface="Times New Roman" panose="02020603050405020304" pitchFamily="18" charset="0"/>
              </a:rPr>
              <a:t>loro guadagno quando entrambi scelgono lo stesso sistema operativo. Il gioco ha due equilibri di Nash: (Apple, Apple) &amp; (MS, MS).</a:t>
            </a:r>
          </a:p>
        </p:txBody>
      </p:sp>
    </p:spTree>
    <p:extLst>
      <p:ext uri="{BB962C8B-B14F-4D97-AF65-F5344CB8AC3E}">
        <p14:creationId xmlns:p14="http://schemas.microsoft.com/office/powerpoint/2010/main" val="1841150264"/>
      </p:ext>
    </p:extLst>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26979" name="Rectangle 3"/>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26980" name="Rectangle 4"/>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26981" name="Rectangle 5"/>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26982" name="Rectangle 6"/>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26983" name="Rectangle 7"/>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26984" name="Rectangle 8"/>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26985" name="Rectangle 9"/>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26986" name="Rectangle 10"/>
          <p:cNvSpPr>
            <a:spLocks noGrp="1" noChangeArrowheads="1"/>
          </p:cNvSpPr>
          <p:nvPr>
            <p:ph type="title"/>
          </p:nvPr>
        </p:nvSpPr>
        <p:spPr>
          <a:xfrm>
            <a:off x="2209800" y="202933"/>
            <a:ext cx="8153400" cy="533400"/>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ctr" anchorCtr="0" compatLnSpc="1">
            <a:prstTxWarp prst="textNoShape">
              <a:avLst/>
            </a:prstTxWarp>
          </a:bodyPr>
          <a:lstStyle/>
          <a:p>
            <a:pPr eaLnBrk="1" hangingPunct="1"/>
            <a:r>
              <a:rPr lang="it-IT" altLang="en-US" dirty="0"/>
              <a:t>Il ricavo marginale del monopolista</a:t>
            </a:r>
          </a:p>
        </p:txBody>
      </p:sp>
      <p:sp>
        <p:nvSpPr>
          <p:cNvPr id="314379" name="Rectangle 11"/>
          <p:cNvSpPr>
            <a:spLocks noGrp="1" noChangeArrowheads="1"/>
          </p:cNvSpPr>
          <p:nvPr>
            <p:ph type="body" idx="1"/>
          </p:nvPr>
        </p:nvSpPr>
        <p:spPr>
          <a:xfrm>
            <a:off x="0" y="964933"/>
            <a:ext cx="12192000" cy="5512067"/>
          </a:xfrm>
          <a:noFill/>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1" rIns="90488" bIns="44451" numCol="1" anchor="t" anchorCtr="0" compatLnSpc="1">
            <a:prstTxWarp prst="textNoShape">
              <a:avLst/>
            </a:prstTxWarp>
          </a:bodyPr>
          <a:lstStyle/>
          <a:p>
            <a:pPr eaLnBrk="1" hangingPunct="1">
              <a:lnSpc>
                <a:spcPct val="90000"/>
              </a:lnSpc>
              <a:tabLst>
                <a:tab pos="333358" algn="l"/>
                <a:tab pos="744501" algn="l"/>
              </a:tabLst>
            </a:pPr>
            <a:r>
              <a:rPr lang="it-IT" altLang="en-US" sz="2800" dirty="0"/>
              <a:t>Il RM del monopolista è sempre </a:t>
            </a:r>
            <a:r>
              <a:rPr lang="it-IT" altLang="en-US" sz="2800" u="sng" dirty="0"/>
              <a:t>inferiore</a:t>
            </a:r>
            <a:r>
              <a:rPr lang="it-IT" altLang="en-US" sz="2800" dirty="0"/>
              <a:t> al prezzo del bene: </a:t>
            </a:r>
            <a:r>
              <a:rPr lang="it-IT" altLang="en-US" sz="2800" dirty="0">
                <a:solidFill>
                  <a:srgbClr val="FF0000"/>
                </a:solidFill>
              </a:rPr>
              <a:t>RM &lt; P (= </a:t>
            </a:r>
            <a:r>
              <a:rPr lang="it-IT" altLang="en-US" sz="2800" dirty="0" err="1">
                <a:solidFill>
                  <a:srgbClr val="FF0000"/>
                </a:solidFill>
              </a:rPr>
              <a:t>RMe</a:t>
            </a:r>
            <a:r>
              <a:rPr lang="it-IT" altLang="en-US" sz="2800" dirty="0">
                <a:solidFill>
                  <a:srgbClr val="FF0000"/>
                </a:solidFill>
              </a:rPr>
              <a:t>)</a:t>
            </a:r>
            <a:r>
              <a:rPr lang="it-IT" altLang="en-US" sz="2800" b="1" dirty="0"/>
              <a:t>,</a:t>
            </a:r>
            <a:r>
              <a:rPr lang="it-IT" altLang="en-US" sz="2800" dirty="0"/>
              <a:t> quindi la curva del RM è sempre </a:t>
            </a:r>
            <a:r>
              <a:rPr lang="it-IT" altLang="en-US" sz="2800" u="sng" dirty="0"/>
              <a:t>sotto</a:t>
            </a:r>
            <a:r>
              <a:rPr lang="it-IT" altLang="en-US" sz="2800" dirty="0"/>
              <a:t> quella del </a:t>
            </a:r>
            <a:r>
              <a:rPr lang="it-IT" altLang="en-US" sz="2800" dirty="0" err="1"/>
              <a:t>RMe</a:t>
            </a:r>
            <a:r>
              <a:rPr lang="it-IT" altLang="en-US" sz="2800" dirty="0"/>
              <a:t>  (= curva di domanda). Perché?</a:t>
            </a:r>
          </a:p>
          <a:p>
            <a:pPr eaLnBrk="1" hangingPunct="1">
              <a:lnSpc>
                <a:spcPct val="90000"/>
              </a:lnSpc>
              <a:tabLst>
                <a:tab pos="333358" algn="l"/>
                <a:tab pos="744501" algn="l"/>
              </a:tabLst>
            </a:pPr>
            <a:r>
              <a:rPr lang="it-IT" altLang="en-US" sz="2800" dirty="0"/>
              <a:t>Dato che la curva di domanda è discendente, quando il monopolista vuole vendere </a:t>
            </a:r>
            <a:r>
              <a:rPr lang="it-IT" altLang="en-US" sz="2800" u="sng" dirty="0"/>
              <a:t>una unità in più</a:t>
            </a:r>
            <a:r>
              <a:rPr lang="it-IT" altLang="en-US" sz="2800" dirty="0"/>
              <a:t> (unità marginale) deve ridurre il prezzo, ma il prezzo inferiore si applica anche a </a:t>
            </a:r>
            <a:r>
              <a:rPr lang="it-IT" altLang="en-US" sz="2800" u="sng" dirty="0"/>
              <a:t>tutte le unità che avrebbe già potuto vendere </a:t>
            </a:r>
            <a:r>
              <a:rPr lang="it-IT" altLang="en-US" sz="2800" dirty="0"/>
              <a:t>ad un prezzo più elevato → </a:t>
            </a:r>
            <a:r>
              <a:rPr lang="it-IT" altLang="en-US" sz="2800" i="1" dirty="0"/>
              <a:t>legge del prezzo unico</a:t>
            </a:r>
            <a:r>
              <a:rPr lang="it-IT" altLang="en-US" sz="2800" dirty="0"/>
              <a:t>.</a:t>
            </a:r>
          </a:p>
          <a:p>
            <a:pPr eaLnBrk="1" hangingPunct="1">
              <a:lnSpc>
                <a:spcPct val="90000"/>
              </a:lnSpc>
              <a:tabLst>
                <a:tab pos="333358" algn="l"/>
                <a:tab pos="744501" algn="l"/>
              </a:tabLst>
            </a:pPr>
            <a:r>
              <a:rPr lang="it-IT" altLang="en-US" sz="2800" dirty="0"/>
              <a:t>Vi sono due effetti sul ricavo totale RT = P x Q:</a:t>
            </a:r>
          </a:p>
          <a:p>
            <a:pPr lvl="1" eaLnBrk="1" hangingPunct="1">
              <a:lnSpc>
                <a:spcPct val="90000"/>
              </a:lnSpc>
              <a:tabLst>
                <a:tab pos="333358" algn="l"/>
                <a:tab pos="744501" algn="l"/>
              </a:tabLst>
            </a:pPr>
            <a:r>
              <a:rPr lang="it-IT" altLang="en-US" sz="2600" dirty="0">
                <a:solidFill>
                  <a:srgbClr val="FF0000"/>
                </a:solidFill>
              </a:rPr>
              <a:t>Effetto output</a:t>
            </a:r>
            <a:r>
              <a:rPr lang="it-IT" altLang="en-US" sz="2600" dirty="0"/>
              <a:t>: l’impresa vende un’unità in più, quindi RT cresce.</a:t>
            </a:r>
          </a:p>
          <a:p>
            <a:pPr lvl="1" eaLnBrk="1" hangingPunct="1">
              <a:lnSpc>
                <a:spcPct val="90000"/>
              </a:lnSpc>
              <a:tabLst>
                <a:tab pos="333358" algn="l"/>
                <a:tab pos="744501" algn="l"/>
              </a:tabLst>
            </a:pPr>
            <a:r>
              <a:rPr lang="it-IT" altLang="en-US" sz="2600" dirty="0">
                <a:solidFill>
                  <a:srgbClr val="FF0000"/>
                </a:solidFill>
              </a:rPr>
              <a:t>Effetto prezzo</a:t>
            </a:r>
            <a:r>
              <a:rPr lang="it-IT" altLang="en-US" sz="2600" dirty="0"/>
              <a:t>: l’impresa vende tutte le unità a prezzo inferiore, quindi RT cala.</a:t>
            </a:r>
          </a:p>
          <a:p>
            <a:pPr lvl="1" eaLnBrk="1" hangingPunct="1">
              <a:lnSpc>
                <a:spcPct val="90000"/>
              </a:lnSpc>
              <a:tabLst>
                <a:tab pos="333358" algn="l"/>
                <a:tab pos="744501" algn="l"/>
              </a:tabLst>
            </a:pPr>
            <a:r>
              <a:rPr lang="it-IT" altLang="en-US" sz="2600" dirty="0"/>
              <a:t>L’</a:t>
            </a:r>
            <a:r>
              <a:rPr lang="it-IT" altLang="en-US" sz="2600" u="sng" dirty="0"/>
              <a:t>effetto totale</a:t>
            </a:r>
            <a:r>
              <a:rPr lang="it-IT" altLang="en-US" sz="2600" dirty="0"/>
              <a:t>, cioè l’incremento del RT (= il RM), è la somma algebrica dei due effetti e può essere positivo o negativo, ma sicuramente è </a:t>
            </a:r>
            <a:r>
              <a:rPr lang="it-IT" altLang="en-US" sz="2600" u="sng" dirty="0"/>
              <a:t>sempre inferiore</a:t>
            </a:r>
            <a:r>
              <a:rPr lang="it-IT" altLang="en-US" sz="2600" dirty="0"/>
              <a:t> al prezzo a cui viene venduta l’unità addizionale di output. </a:t>
            </a:r>
          </a:p>
        </p:txBody>
      </p:sp>
    </p:spTree>
    <p:extLst>
      <p:ext uri="{BB962C8B-B14F-4D97-AF65-F5344CB8AC3E}">
        <p14:creationId xmlns:p14="http://schemas.microsoft.com/office/powerpoint/2010/main" val="17568144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4379">
                                            <p:txEl>
                                              <p:pRg st="1" end="1"/>
                                            </p:txEl>
                                          </p:spTgt>
                                        </p:tgtEl>
                                        <p:attrNameLst>
                                          <p:attrName>style.visibility</p:attrName>
                                        </p:attrNameLst>
                                      </p:cBhvr>
                                      <p:to>
                                        <p:strVal val="visible"/>
                                      </p:to>
                                    </p:set>
                                    <p:animEffect transition="in" filter="wipe(left)">
                                      <p:cBhvr>
                                        <p:cTn id="7" dur="500"/>
                                        <p:tgtEl>
                                          <p:spTgt spid="31437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4379">
                                            <p:txEl>
                                              <p:pRg st="2" end="2"/>
                                            </p:txEl>
                                          </p:spTgt>
                                        </p:tgtEl>
                                        <p:attrNameLst>
                                          <p:attrName>style.visibility</p:attrName>
                                        </p:attrNameLst>
                                      </p:cBhvr>
                                      <p:to>
                                        <p:strVal val="visible"/>
                                      </p:to>
                                    </p:set>
                                    <p:animEffect transition="in" filter="wipe(left)">
                                      <p:cBhvr>
                                        <p:cTn id="12" dur="500"/>
                                        <p:tgtEl>
                                          <p:spTgt spid="314379">
                                            <p:txEl>
                                              <p:pRg st="2" end="2"/>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14379">
                                            <p:txEl>
                                              <p:pRg st="3" end="3"/>
                                            </p:txEl>
                                          </p:spTgt>
                                        </p:tgtEl>
                                        <p:attrNameLst>
                                          <p:attrName>style.visibility</p:attrName>
                                        </p:attrNameLst>
                                      </p:cBhvr>
                                      <p:to>
                                        <p:strVal val="visible"/>
                                      </p:to>
                                    </p:set>
                                    <p:animEffect transition="in" filter="wipe(left)">
                                      <p:cBhvr>
                                        <p:cTn id="15" dur="500"/>
                                        <p:tgtEl>
                                          <p:spTgt spid="314379">
                                            <p:txEl>
                                              <p:pRg st="3" end="3"/>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14379">
                                            <p:txEl>
                                              <p:pRg st="4" end="4"/>
                                            </p:txEl>
                                          </p:spTgt>
                                        </p:tgtEl>
                                        <p:attrNameLst>
                                          <p:attrName>style.visibility</p:attrName>
                                        </p:attrNameLst>
                                      </p:cBhvr>
                                      <p:to>
                                        <p:strVal val="visible"/>
                                      </p:to>
                                    </p:set>
                                    <p:animEffect transition="in" filter="wipe(left)">
                                      <p:cBhvr>
                                        <p:cTn id="18" dur="500"/>
                                        <p:tgtEl>
                                          <p:spTgt spid="314379">
                                            <p:txEl>
                                              <p:pRg st="4" end="4"/>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14379">
                                            <p:txEl>
                                              <p:pRg st="5" end="5"/>
                                            </p:txEl>
                                          </p:spTgt>
                                        </p:tgtEl>
                                        <p:attrNameLst>
                                          <p:attrName>style.visibility</p:attrName>
                                        </p:attrNameLst>
                                      </p:cBhvr>
                                      <p:to>
                                        <p:strVal val="visible"/>
                                      </p:to>
                                    </p:set>
                                    <p:animEffect transition="in" filter="wipe(left)">
                                      <p:cBhvr>
                                        <p:cTn id="21" dur="500"/>
                                        <p:tgtEl>
                                          <p:spTgt spid="3143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379" grpId="0" build="p" autoUpdateAnimBg="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Struttura predefinita">
  <a:themeElements>
    <a:clrScheme name="1_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Struttura predefinita">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1_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2506</TotalTime>
  <Words>8165</Words>
  <Application>Microsoft Office PowerPoint</Application>
  <PresentationFormat>Widescreen</PresentationFormat>
  <Paragraphs>941</Paragraphs>
  <Slides>80</Slides>
  <Notes>70</Notes>
  <HiddenSlides>0</HiddenSlides>
  <MMClips>0</MMClips>
  <ScaleCrop>false</ScaleCrop>
  <HeadingPairs>
    <vt:vector size="8" baseType="variant">
      <vt:variant>
        <vt:lpstr>Caratteri utilizzati</vt:lpstr>
      </vt:variant>
      <vt:variant>
        <vt:i4>8</vt:i4>
      </vt:variant>
      <vt:variant>
        <vt:lpstr>Tema</vt:lpstr>
      </vt:variant>
      <vt:variant>
        <vt:i4>6</vt:i4>
      </vt:variant>
      <vt:variant>
        <vt:lpstr>Server OLE incorporati</vt:lpstr>
      </vt:variant>
      <vt:variant>
        <vt:i4>1</vt:i4>
      </vt:variant>
      <vt:variant>
        <vt:lpstr>Titoli diapositive</vt:lpstr>
      </vt:variant>
      <vt:variant>
        <vt:i4>80</vt:i4>
      </vt:variant>
    </vt:vector>
  </HeadingPairs>
  <TitlesOfParts>
    <vt:vector size="95" baseType="lpstr">
      <vt:lpstr>Arial</vt:lpstr>
      <vt:lpstr>Book Antiqua</vt:lpstr>
      <vt:lpstr>Calibri</vt:lpstr>
      <vt:lpstr>Calibri Light</vt:lpstr>
      <vt:lpstr>Garamond</vt:lpstr>
      <vt:lpstr>Monotype Sorts</vt:lpstr>
      <vt:lpstr>Times New Roman</vt:lpstr>
      <vt:lpstr>Wingdings</vt:lpstr>
      <vt:lpstr>Tema di Office</vt:lpstr>
      <vt:lpstr>Struttura predefinita</vt:lpstr>
      <vt:lpstr>1_Default Design</vt:lpstr>
      <vt:lpstr>2_Default Design</vt:lpstr>
      <vt:lpstr>1_Struttura predefinita</vt:lpstr>
      <vt:lpstr>3_Default Design</vt:lpstr>
      <vt:lpstr>Documento</vt:lpstr>
      <vt:lpstr>Impresa 2</vt:lpstr>
      <vt:lpstr> MONOPOLIO</vt:lpstr>
      <vt:lpstr>Caratteristiche del monopolio</vt:lpstr>
      <vt:lpstr>Il potere di mercato nella realtà</vt:lpstr>
      <vt:lpstr>Perché esiste il monopolio?</vt:lpstr>
      <vt:lpstr>Il monopolio naturale</vt:lpstr>
      <vt:lpstr>Presentazione standard di PowerPoint</vt:lpstr>
      <vt:lpstr>Monopolio versus concorrenza perfetta (1)</vt:lpstr>
      <vt:lpstr>Il ricavo marginale del monopolista</vt:lpstr>
      <vt:lpstr>Presentazione standard di PowerPoint</vt:lpstr>
      <vt:lpstr>La domanda ed il RM in caso di monopolio</vt:lpstr>
      <vt:lpstr>Presentazione standard di PowerPoint</vt:lpstr>
      <vt:lpstr>La massimizzazione del profitto del monopolista</vt:lpstr>
      <vt:lpstr>L’equilibrio del monopolio</vt:lpstr>
      <vt:lpstr>Il profitto del monopolista</vt:lpstr>
      <vt:lpstr>Monopolio versus concorrenza perfetta (2) </vt:lpstr>
      <vt:lpstr>Un’ipotesi semplificatrice</vt:lpstr>
      <vt:lpstr>Il mark-up e l’elasticità della domanda</vt:lpstr>
      <vt:lpstr>Presentazione standard di PowerPoint</vt:lpstr>
      <vt:lpstr>Presentazione standard di PowerPoint</vt:lpstr>
      <vt:lpstr>La perdita di benessere del monopolio (1)</vt:lpstr>
      <vt:lpstr>Presentazione standard di PowerPoint</vt:lpstr>
      <vt:lpstr>La perdita di benessere del monopolio (2)</vt:lpstr>
      <vt:lpstr>La DWL del monopolio</vt:lpstr>
      <vt:lpstr>Politiche pubbliche anti-monopolio</vt:lpstr>
      <vt:lpstr>Efficienza ed antitrust</vt:lpstr>
      <vt:lpstr>La regulation</vt:lpstr>
      <vt:lpstr>Presentazione standard di PowerPoint</vt:lpstr>
      <vt:lpstr>La discriminazione di prezzo</vt:lpstr>
      <vt:lpstr>Presentazione standard di PowerPoint</vt:lpstr>
      <vt:lpstr>Presentazione standard di PowerPoint</vt:lpstr>
      <vt:lpstr>Presentazione standard di PowerPoint</vt:lpstr>
      <vt:lpstr>Gli effetti della discriminazione di prezzo</vt:lpstr>
      <vt:lpstr>Condizioni per la discriminazione di prezzo</vt:lpstr>
      <vt:lpstr>L’effetto della DP sul benessere sociale</vt:lpstr>
      <vt:lpstr>Il riparto del benessere in un monopolio senza discriminazione</vt:lpstr>
      <vt:lpstr>Presentazione standard di PowerPoint</vt:lpstr>
      <vt:lpstr>Il riparto del benessere nel caso di DP perfetta</vt:lpstr>
      <vt:lpstr>CONCORRENZA MONOPOLISTICA</vt:lpstr>
      <vt:lpstr>Concorrenza monopolistica (MC)</vt:lpstr>
      <vt:lpstr>L’impresa MC nel breve periodo</vt:lpstr>
      <vt:lpstr>L’equilibrio di breve periodo della MC</vt:lpstr>
      <vt:lpstr>L’equilibrio di breve periodo</vt:lpstr>
      <vt:lpstr>L’ingresso di nuove imprese</vt:lpstr>
      <vt:lpstr>L’equilibrio di lungo periodo</vt:lpstr>
      <vt:lpstr>L’equilibrio di lungo periodo:  la nuova condizione di tangenza</vt:lpstr>
      <vt:lpstr>L’effetto dell’entrata  sulla domanda dell’impresa</vt:lpstr>
      <vt:lpstr>Capacità in eccesso</vt:lpstr>
      <vt:lpstr>Presentazione standard di PowerPoint</vt:lpstr>
      <vt:lpstr>Mark up</vt:lpstr>
      <vt:lpstr>Presentazione standard di PowerPoint</vt:lpstr>
      <vt:lpstr>OLIGOPOLIO</vt:lpstr>
      <vt:lpstr>Un nuovo tipo di razionalità</vt:lpstr>
      <vt:lpstr>Caratteristica dell’oligopolio</vt:lpstr>
      <vt:lpstr>Il caso più semplice: il duopolio</vt:lpstr>
      <vt:lpstr>Possibili soluzioni</vt:lpstr>
      <vt:lpstr>Una possibilità strategica: la collusione</vt:lpstr>
      <vt:lpstr>La teoria dei giochi</vt:lpstr>
      <vt:lpstr>Presentazione standard di PowerPoint</vt:lpstr>
      <vt:lpstr>Il dilemma del prigioniero</vt:lpstr>
      <vt:lpstr>Il gioco in forma c.d. “normale”</vt:lpstr>
      <vt:lpstr>Strategia dominante ed equilibrio</vt:lpstr>
      <vt:lpstr>Il  caso generale del  dilemma del prigioniero</vt:lpstr>
      <vt:lpstr>Torniamo a Cournot…</vt:lpstr>
      <vt:lpstr> </vt:lpstr>
      <vt:lpstr>Come si arriva all’equilbrio</vt:lpstr>
      <vt:lpstr>Il duopolio di Cournot in forma di gioco</vt:lpstr>
      <vt:lpstr>Equilibrio di Nash (…e di Cournot)</vt:lpstr>
      <vt:lpstr>L’esito di un mercato oligopolistico</vt:lpstr>
      <vt:lpstr>L’ingresso di nuove imprese e la collusione</vt:lpstr>
      <vt:lpstr>La numerosità delle imprese: regola di Cournot</vt:lpstr>
      <vt:lpstr>Ricapitolando: l’oligopolio come un PD</vt:lpstr>
      <vt:lpstr>La politica economica e l’oligopolio</vt:lpstr>
      <vt:lpstr>Due problemi per il diritto antitrust</vt:lpstr>
      <vt:lpstr>Come può emergere la cooperazione?</vt:lpstr>
      <vt:lpstr>Cooperare è efficiente?</vt:lpstr>
      <vt:lpstr>Competizione «spaziale» e minima differenziazione</vt:lpstr>
      <vt:lpstr>Presentazione standard di PowerPoint</vt:lpstr>
      <vt:lpstr>Collocazione e non solo…</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Impresa 2</dc:title>
  <dc:creator>nicola giocoli</dc:creator>
  <cp:lastModifiedBy>nicola giocoli</cp:lastModifiedBy>
  <cp:revision>76</cp:revision>
  <dcterms:created xsi:type="dcterms:W3CDTF">2015-03-04T08:56:24Z</dcterms:created>
  <dcterms:modified xsi:type="dcterms:W3CDTF">2019-05-07T05:46:29Z</dcterms:modified>
</cp:coreProperties>
</file>