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257" r:id="rId3"/>
    <p:sldId id="258" r:id="rId4"/>
    <p:sldId id="259" r:id="rId5"/>
    <p:sldId id="281" r:id="rId6"/>
    <p:sldId id="260" r:id="rId7"/>
    <p:sldId id="292" r:id="rId8"/>
    <p:sldId id="282" r:id="rId9"/>
    <p:sldId id="283" r:id="rId10"/>
    <p:sldId id="261" r:id="rId11"/>
    <p:sldId id="262" r:id="rId12"/>
    <p:sldId id="263" r:id="rId13"/>
    <p:sldId id="297" r:id="rId14"/>
    <p:sldId id="264" r:id="rId15"/>
    <p:sldId id="294" r:id="rId16"/>
    <p:sldId id="265" r:id="rId17"/>
    <p:sldId id="284" r:id="rId18"/>
    <p:sldId id="285" r:id="rId19"/>
    <p:sldId id="266" r:id="rId20"/>
    <p:sldId id="298" r:id="rId21"/>
    <p:sldId id="268" r:id="rId22"/>
    <p:sldId id="269" r:id="rId23"/>
    <p:sldId id="270" r:id="rId24"/>
    <p:sldId id="293" r:id="rId25"/>
    <p:sldId id="291" r:id="rId26"/>
    <p:sldId id="286" r:id="rId27"/>
    <p:sldId id="288" r:id="rId28"/>
    <p:sldId id="289" r:id="rId29"/>
    <p:sldId id="290" r:id="rId30"/>
    <p:sldId id="280" r:id="rId31"/>
    <p:sldId id="271" r:id="rId32"/>
    <p:sldId id="272" r:id="rId33"/>
    <p:sldId id="273" r:id="rId34"/>
    <p:sldId id="299" r:id="rId35"/>
    <p:sldId id="295" r:id="rId36"/>
    <p:sldId id="274" r:id="rId37"/>
    <p:sldId id="275" r:id="rId38"/>
    <p:sldId id="276" r:id="rId39"/>
    <p:sldId id="277" r:id="rId40"/>
    <p:sldId id="278" r:id="rId41"/>
    <p:sldId id="296" r:id="rId42"/>
    <p:sldId id="279" r:id="rId43"/>
  </p:sldIdLst>
  <p:sldSz cx="9144000" cy="6858000" type="screen4x3"/>
  <p:notesSz cx="6854825" cy="9750425"/>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0066"/>
    <a:srgbClr val="CC00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83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1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vl1pPr>
          </a:lstStyle>
          <a:p>
            <a:pPr>
              <a:defRPr/>
            </a:pPr>
            <a:endParaRPr lang="it-IT" altLang="en-US"/>
          </a:p>
        </p:txBody>
      </p:sp>
      <p:sp>
        <p:nvSpPr>
          <p:cNvPr id="67587" name="Rectangle 3"/>
          <p:cNvSpPr>
            <a:spLocks noGrp="1" noChangeArrowheads="1"/>
          </p:cNvSpPr>
          <p:nvPr>
            <p:ph type="dt" sz="quarter" idx="1"/>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it-IT" altLang="en-US"/>
          </a:p>
        </p:txBody>
      </p:sp>
      <p:sp>
        <p:nvSpPr>
          <p:cNvPr id="67588" name="Rectangle 4"/>
          <p:cNvSpPr>
            <a:spLocks noGrp="1" noChangeArrowheads="1"/>
          </p:cNvSpPr>
          <p:nvPr>
            <p:ph type="ftr" sz="quarter" idx="2"/>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vl1pPr>
          </a:lstStyle>
          <a:p>
            <a:pPr>
              <a:defRPr/>
            </a:pPr>
            <a:endParaRPr lang="it-IT" altLang="en-US"/>
          </a:p>
        </p:txBody>
      </p:sp>
      <p:sp>
        <p:nvSpPr>
          <p:cNvPr id="67589" name="Rectangle 5"/>
          <p:cNvSpPr>
            <a:spLocks noGrp="1" noChangeArrowheads="1"/>
          </p:cNvSpPr>
          <p:nvPr>
            <p:ph type="sldNum" sz="quarter" idx="3"/>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3973FD3-5F53-4F70-A5AA-3760F137F619}"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vl1pPr>
          </a:lstStyle>
          <a:p>
            <a:pPr>
              <a:defRPr/>
            </a:pPr>
            <a:endParaRPr lang="it-IT" altLang="en-US"/>
          </a:p>
        </p:txBody>
      </p:sp>
      <p:sp>
        <p:nvSpPr>
          <p:cNvPr id="27651" name="Rectangle 3"/>
          <p:cNvSpPr>
            <a:spLocks noGrp="1" noChangeArrowheads="1"/>
          </p:cNvSpPr>
          <p:nvPr>
            <p:ph type="dt" idx="1"/>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it-IT" altLang="en-US"/>
          </a:p>
        </p:txBody>
      </p:sp>
      <p:sp>
        <p:nvSpPr>
          <p:cNvPr id="2052" name="Rectangle 4"/>
          <p:cNvSpPr>
            <a:spLocks noGrp="1" noRot="1" noChangeAspect="1"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914400" y="4630738"/>
            <a:ext cx="5026025" cy="43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noProof="0"/>
              <a:t>Fare clic per modificare gli stili del testo dello schema</a:t>
            </a:r>
          </a:p>
          <a:p>
            <a:pPr lvl="1"/>
            <a:r>
              <a:rPr lang="it-IT" altLang="en-US" noProof="0"/>
              <a:t>Secondo livello</a:t>
            </a:r>
          </a:p>
          <a:p>
            <a:pPr lvl="2"/>
            <a:r>
              <a:rPr lang="it-IT" altLang="en-US" noProof="0"/>
              <a:t>Terzo livello</a:t>
            </a:r>
          </a:p>
          <a:p>
            <a:pPr lvl="3"/>
            <a:r>
              <a:rPr lang="it-IT" altLang="en-US" noProof="0"/>
              <a:t>Quarto livello</a:t>
            </a:r>
          </a:p>
          <a:p>
            <a:pPr lvl="4"/>
            <a:r>
              <a:rPr lang="it-IT" altLang="en-US" noProof="0"/>
              <a:t>Quinto livello</a:t>
            </a:r>
          </a:p>
        </p:txBody>
      </p:sp>
      <p:sp>
        <p:nvSpPr>
          <p:cNvPr id="27654" name="Rectangle 6"/>
          <p:cNvSpPr>
            <a:spLocks noGrp="1" noChangeArrowheads="1"/>
          </p:cNvSpPr>
          <p:nvPr>
            <p:ph type="ftr" sz="quarter" idx="4"/>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vl1pPr>
          </a:lstStyle>
          <a:p>
            <a:pPr>
              <a:defRPr/>
            </a:pPr>
            <a:endParaRPr lang="it-IT" altLang="en-US"/>
          </a:p>
        </p:txBody>
      </p:sp>
      <p:sp>
        <p:nvSpPr>
          <p:cNvPr id="27655" name="Rectangle 7"/>
          <p:cNvSpPr>
            <a:spLocks noGrp="1" noChangeArrowheads="1"/>
          </p:cNvSpPr>
          <p:nvPr>
            <p:ph type="sldNum" sz="quarter" idx="5"/>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0A91ADE-C4D9-4274-9970-05D338BDA244}"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601885DC-35DA-4DAD-B11F-E88D83EB1CC6}" type="slidenum">
              <a:rPr lang="it-IT" altLang="en-US"/>
              <a:pPr algn="r"/>
              <a:t>1</a:t>
            </a:fld>
            <a:endParaRPr lang="it-IT"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6539061B-7311-4EE3-9D6F-B869A4D349E3}" type="slidenum">
              <a:rPr lang="it-IT" altLang="en-US"/>
              <a:pPr algn="r"/>
              <a:t>13</a:t>
            </a:fld>
            <a:endParaRPr lang="it-IT"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601579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12C6F53C-54A2-4625-9CC7-1061D44C0503}" type="slidenum">
              <a:rPr lang="it-IT" altLang="en-US"/>
              <a:pPr algn="r"/>
              <a:t>14</a:t>
            </a:fld>
            <a:endParaRPr lang="it-IT"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F934D892-959B-4942-BF79-AA40ED9631ED}" type="slidenum">
              <a:rPr lang="it-IT" altLang="en-US"/>
              <a:pPr algn="r"/>
              <a:t>16</a:t>
            </a:fld>
            <a:endParaRPr lang="it-IT"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3BFF911E-DE41-4402-9EED-201849E93229}" type="slidenum">
              <a:rPr lang="it-IT" altLang="en-US"/>
              <a:pPr algn="r"/>
              <a:t>19</a:t>
            </a:fld>
            <a:endParaRPr lang="it-IT"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F934D892-959B-4942-BF79-AA40ED9631ED}" type="slidenum">
              <a:rPr lang="it-IT" altLang="en-US"/>
              <a:pPr algn="r"/>
              <a:t>20</a:t>
            </a:fld>
            <a:endParaRPr lang="it-IT"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965273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3C40AD54-9371-419D-9E75-1BB579D68104}" type="slidenum">
              <a:rPr lang="it-IT" altLang="en-US"/>
              <a:pPr algn="r"/>
              <a:t>21</a:t>
            </a:fld>
            <a:endParaRPr lang="it-IT"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55E7B9FF-C4B7-4AF4-BF1D-3178EBDED0B6}" type="slidenum">
              <a:rPr lang="it-IT" altLang="en-US"/>
              <a:pPr algn="r"/>
              <a:t>22</a:t>
            </a:fld>
            <a:endParaRPr lang="it-IT"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217AE021-7C00-4A12-B669-7F3D5AF3CDD6}" type="slidenum">
              <a:rPr lang="it-IT" altLang="en-US"/>
              <a:pPr algn="r"/>
              <a:t>23</a:t>
            </a:fld>
            <a:endParaRPr lang="it-IT"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3A14DAA6-FA9E-4830-91EB-99527C7C009E}" type="slidenum">
              <a:rPr lang="it-IT" altLang="en-US">
                <a:solidFill>
                  <a:srgbClr val="000000"/>
                </a:solidFill>
              </a:rPr>
              <a:pPr algn="r"/>
              <a:t>25</a:t>
            </a:fld>
            <a:endParaRPr lang="it-IT" altLang="en-US">
              <a:solidFill>
                <a:srgbClr val="000000"/>
              </a:solidFill>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2C97E62E-2C84-489E-B6D5-3B85A2110E26}" type="slidenum">
              <a:rPr lang="it-IT" altLang="en-US"/>
              <a:pPr algn="r"/>
              <a:t>30</a:t>
            </a:fld>
            <a:endParaRPr lang="it-IT"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9FCCDF68-5C16-4771-ADEF-69555AE870EE}" type="slidenum">
              <a:rPr lang="it-IT" altLang="en-US"/>
              <a:pPr algn="r"/>
              <a:t>2</a:t>
            </a:fld>
            <a:endParaRPr lang="it-IT"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772AE324-32AB-493F-BF62-89B8C448C48A}" type="slidenum">
              <a:rPr lang="it-IT" altLang="en-US"/>
              <a:pPr algn="r"/>
              <a:t>31</a:t>
            </a:fld>
            <a:endParaRPr lang="it-IT"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3C0AB39E-020F-433D-8DF9-33F6F828F438}" type="slidenum">
              <a:rPr lang="it-IT" altLang="en-US"/>
              <a:pPr algn="r"/>
              <a:t>32</a:t>
            </a:fld>
            <a:endParaRPr lang="it-IT"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7A975822-185E-4A92-AAB0-EF8878D31D6D}" type="slidenum">
              <a:rPr lang="it-IT" altLang="en-US"/>
              <a:pPr algn="r"/>
              <a:t>33</a:t>
            </a:fld>
            <a:endParaRPr lang="it-IT"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36B49E60-2989-4D76-A2F4-679757FF87CF}" type="slidenum">
              <a:rPr lang="it-IT" altLang="en-US"/>
              <a:pPr algn="r"/>
              <a:t>36</a:t>
            </a:fld>
            <a:endParaRPr lang="it-IT"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69025D16-3F85-4D78-944A-44F26DAA7391}" type="slidenum">
              <a:rPr lang="it-IT" altLang="en-US"/>
              <a:pPr algn="r"/>
              <a:t>37</a:t>
            </a:fld>
            <a:endParaRPr lang="it-IT"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E5258F52-BB0E-49CC-835E-31DD9A8AAE5D}" type="slidenum">
              <a:rPr lang="it-IT" altLang="en-US"/>
              <a:pPr algn="r"/>
              <a:t>38</a:t>
            </a:fld>
            <a:endParaRPr lang="it-IT"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7FFD58E2-A906-4166-B9E7-CA421849C42A}" type="slidenum">
              <a:rPr lang="it-IT" altLang="en-US"/>
              <a:pPr algn="r"/>
              <a:t>39</a:t>
            </a:fld>
            <a:endParaRPr lang="it-IT" alt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F73ECC43-F431-4AA1-A310-A7E1A0B5F948}" type="slidenum">
              <a:rPr lang="it-IT" altLang="en-US"/>
              <a:pPr algn="r"/>
              <a:t>40</a:t>
            </a:fld>
            <a:endParaRPr lang="it-IT"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E9A64422-851B-47F8-8F23-F8CD69906992}" type="slidenum">
              <a:rPr lang="it-IT" altLang="en-US"/>
              <a:pPr algn="r"/>
              <a:t>42</a:t>
            </a:fld>
            <a:endParaRPr lang="it-IT"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1520E617-BE56-4C51-994D-93D6279DAFC3}" type="slidenum">
              <a:rPr lang="it-IT" altLang="en-US"/>
              <a:pPr algn="r"/>
              <a:t>3</a:t>
            </a:fld>
            <a:endParaRPr lang="it-IT" alt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716B4E2C-89E3-4147-B241-08FC75AC0198}" type="slidenum">
              <a:rPr lang="it-IT" altLang="en-US"/>
              <a:pPr algn="r"/>
              <a:t>4</a:t>
            </a:fld>
            <a:endParaRPr lang="it-IT"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A52779C2-7370-4716-BDD6-559D92D4509D}" type="slidenum">
              <a:rPr lang="it-IT" altLang="en-US"/>
              <a:pPr algn="r"/>
              <a:t>6</a:t>
            </a:fld>
            <a:endParaRPr lang="it-IT" alt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E1F2E4-2680-4E20-B006-E40AD6D9B6BF}" type="slidenum">
              <a:rPr lang="en-US" altLang="it-IT"/>
              <a:pPr/>
              <a:t>7</a:t>
            </a:fld>
            <a:endParaRPr lang="en-US" altLang="it-IT"/>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it-IT" altLang="it-IT"/>
          </a:p>
        </p:txBody>
      </p:sp>
    </p:spTree>
    <p:extLst>
      <p:ext uri="{BB962C8B-B14F-4D97-AF65-F5344CB8AC3E}">
        <p14:creationId xmlns:p14="http://schemas.microsoft.com/office/powerpoint/2010/main" val="31056714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B2440B90-4D60-44A5-A0B2-65DDF6F4DE28}" type="slidenum">
              <a:rPr lang="it-IT" altLang="en-US"/>
              <a:pPr algn="r"/>
              <a:t>10</a:t>
            </a:fld>
            <a:endParaRPr lang="it-IT" alt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6539061B-7311-4EE3-9D6F-B869A4D349E3}" type="slidenum">
              <a:rPr lang="it-IT" altLang="en-US"/>
              <a:pPr algn="r"/>
              <a:t>11</a:t>
            </a:fld>
            <a:endParaRPr lang="it-IT"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C46CB59D-1C52-40C3-AEF3-C5D252FC0E24}" type="slidenum">
              <a:rPr lang="it-IT" altLang="en-US"/>
              <a:pPr algn="r"/>
              <a:t>12</a:t>
            </a:fld>
            <a:endParaRPr lang="it-IT"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9E550085-6EB1-460A-9847-341C9CCD3211}" type="slidenum">
              <a:rPr lang="it-IT" altLang="en-US"/>
              <a:pPr>
                <a:defRPr/>
              </a:pPr>
              <a:t>‹N›</a:t>
            </a:fld>
            <a:endParaRPr lang="it-IT" altLang="en-US"/>
          </a:p>
        </p:txBody>
      </p:sp>
    </p:spTree>
    <p:extLst>
      <p:ext uri="{BB962C8B-B14F-4D97-AF65-F5344CB8AC3E}">
        <p14:creationId xmlns:p14="http://schemas.microsoft.com/office/powerpoint/2010/main" val="267841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72CCF2B2-BB2F-47B0-9E38-51D17AFBC1E1}" type="slidenum">
              <a:rPr lang="it-IT" altLang="en-US"/>
              <a:pPr>
                <a:defRPr/>
              </a:pPr>
              <a:t>‹N›</a:t>
            </a:fld>
            <a:endParaRPr lang="it-IT" altLang="en-US"/>
          </a:p>
        </p:txBody>
      </p:sp>
    </p:spTree>
    <p:extLst>
      <p:ext uri="{BB962C8B-B14F-4D97-AF65-F5344CB8AC3E}">
        <p14:creationId xmlns:p14="http://schemas.microsoft.com/office/powerpoint/2010/main" val="3888898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92659D6-A010-4B71-9D51-5480BC2B77C6}" type="slidenum">
              <a:rPr lang="it-IT" altLang="en-US"/>
              <a:pPr>
                <a:defRPr/>
              </a:pPr>
              <a:t>‹N›</a:t>
            </a:fld>
            <a:endParaRPr lang="it-IT" altLang="en-US"/>
          </a:p>
        </p:txBody>
      </p:sp>
    </p:spTree>
    <p:extLst>
      <p:ext uri="{BB962C8B-B14F-4D97-AF65-F5344CB8AC3E}">
        <p14:creationId xmlns:p14="http://schemas.microsoft.com/office/powerpoint/2010/main" val="3129430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FF475466-9D8B-403A-954C-3810B565C739}" type="slidenum">
              <a:rPr lang="it-IT" altLang="en-US"/>
              <a:pPr>
                <a:defRPr/>
              </a:pPr>
              <a:t>‹N›</a:t>
            </a:fld>
            <a:endParaRPr lang="it-IT" altLang="en-US"/>
          </a:p>
        </p:txBody>
      </p:sp>
    </p:spTree>
    <p:extLst>
      <p:ext uri="{BB962C8B-B14F-4D97-AF65-F5344CB8AC3E}">
        <p14:creationId xmlns:p14="http://schemas.microsoft.com/office/powerpoint/2010/main" val="2536903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40613F1-1B50-4101-A11B-277791040DC7}" type="slidenum">
              <a:rPr lang="it-IT" altLang="en-US"/>
              <a:pPr>
                <a:defRPr/>
              </a:pPr>
              <a:t>‹N›</a:t>
            </a:fld>
            <a:endParaRPr lang="it-IT" altLang="en-US"/>
          </a:p>
        </p:txBody>
      </p:sp>
    </p:spTree>
    <p:extLst>
      <p:ext uri="{BB962C8B-B14F-4D97-AF65-F5344CB8AC3E}">
        <p14:creationId xmlns:p14="http://schemas.microsoft.com/office/powerpoint/2010/main" val="388628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FBA9BE36-6620-4DFA-904F-D38DA4C6F939}" type="slidenum">
              <a:rPr lang="it-IT" altLang="en-US"/>
              <a:pPr>
                <a:defRPr/>
              </a:pPr>
              <a:t>‹N›</a:t>
            </a:fld>
            <a:endParaRPr lang="it-IT" altLang="en-US"/>
          </a:p>
        </p:txBody>
      </p:sp>
    </p:spTree>
    <p:extLst>
      <p:ext uri="{BB962C8B-B14F-4D97-AF65-F5344CB8AC3E}">
        <p14:creationId xmlns:p14="http://schemas.microsoft.com/office/powerpoint/2010/main" val="167620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CCF881D7-7AF5-4D0A-9297-02EF6DA8ACFF}" type="slidenum">
              <a:rPr lang="it-IT" altLang="en-US"/>
              <a:pPr>
                <a:defRPr/>
              </a:pPr>
              <a:t>‹N›</a:t>
            </a:fld>
            <a:endParaRPr lang="it-IT" altLang="en-US"/>
          </a:p>
        </p:txBody>
      </p:sp>
    </p:spTree>
    <p:extLst>
      <p:ext uri="{BB962C8B-B14F-4D97-AF65-F5344CB8AC3E}">
        <p14:creationId xmlns:p14="http://schemas.microsoft.com/office/powerpoint/2010/main" val="120722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A63E199E-4C99-4853-940E-C42F1CC7EB5A}" type="slidenum">
              <a:rPr lang="it-IT" altLang="en-US"/>
              <a:pPr>
                <a:defRPr/>
              </a:pPr>
              <a:t>‹N›</a:t>
            </a:fld>
            <a:endParaRPr lang="it-IT" altLang="en-US"/>
          </a:p>
        </p:txBody>
      </p:sp>
    </p:spTree>
    <p:extLst>
      <p:ext uri="{BB962C8B-B14F-4D97-AF65-F5344CB8AC3E}">
        <p14:creationId xmlns:p14="http://schemas.microsoft.com/office/powerpoint/2010/main" val="2990871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F730680D-82F1-42EE-A002-76EFF8882F13}" type="slidenum">
              <a:rPr lang="it-IT" altLang="en-US"/>
              <a:pPr>
                <a:defRPr/>
              </a:pPr>
              <a:t>‹N›</a:t>
            </a:fld>
            <a:endParaRPr lang="it-IT" altLang="en-US"/>
          </a:p>
        </p:txBody>
      </p:sp>
    </p:spTree>
    <p:extLst>
      <p:ext uri="{BB962C8B-B14F-4D97-AF65-F5344CB8AC3E}">
        <p14:creationId xmlns:p14="http://schemas.microsoft.com/office/powerpoint/2010/main" val="2345266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BB45DBC6-75D5-4459-AB79-33F5957B5B02}" type="slidenum">
              <a:rPr lang="it-IT" altLang="en-US"/>
              <a:pPr>
                <a:defRPr/>
              </a:pPr>
              <a:t>‹N›</a:t>
            </a:fld>
            <a:endParaRPr lang="it-IT" altLang="en-US"/>
          </a:p>
        </p:txBody>
      </p:sp>
    </p:spTree>
    <p:extLst>
      <p:ext uri="{BB962C8B-B14F-4D97-AF65-F5344CB8AC3E}">
        <p14:creationId xmlns:p14="http://schemas.microsoft.com/office/powerpoint/2010/main" val="3564886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21812B32-9925-4AD0-997E-7EF68D0B90D3}" type="slidenum">
              <a:rPr lang="it-IT" altLang="en-US"/>
              <a:pPr>
                <a:defRPr/>
              </a:pPr>
              <a:t>‹N›</a:t>
            </a:fld>
            <a:endParaRPr lang="it-IT" altLang="en-US"/>
          </a:p>
        </p:txBody>
      </p:sp>
    </p:spTree>
    <p:extLst>
      <p:ext uri="{BB962C8B-B14F-4D97-AF65-F5344CB8AC3E}">
        <p14:creationId xmlns:p14="http://schemas.microsoft.com/office/powerpoint/2010/main" val="1767843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B11F0385-246F-4205-91D4-3B530B51B116}" type="slidenum">
              <a:rPr lang="it-IT" altLang="en-US"/>
              <a:pPr>
                <a:defRPr/>
              </a:pPr>
              <a:t>‹N›</a:t>
            </a:fld>
            <a:endParaRPr lang="it-IT" altLang="en-US"/>
          </a:p>
        </p:txBody>
      </p:sp>
    </p:spTree>
    <p:extLst>
      <p:ext uri="{BB962C8B-B14F-4D97-AF65-F5344CB8AC3E}">
        <p14:creationId xmlns:p14="http://schemas.microsoft.com/office/powerpoint/2010/main" val="277827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smtClean="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F573E589-07A8-4A2A-859B-A35A0F172380}"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nchor="ctr"/>
          <a:lstStyle/>
          <a:p>
            <a:pPr eaLnBrk="1" hangingPunct="1"/>
            <a:r>
              <a:rPr lang="it-IT" altLang="en-US" sz="3600" dirty="0"/>
              <a:t>Responsabilità civile</a:t>
            </a:r>
          </a:p>
        </p:txBody>
      </p:sp>
      <p:sp>
        <p:nvSpPr>
          <p:cNvPr id="4099" name="Rectangle 3"/>
          <p:cNvSpPr>
            <a:spLocks noGrp="1" noChangeArrowheads="1"/>
          </p:cNvSpPr>
          <p:nvPr>
            <p:ph type="subTitle" idx="1"/>
          </p:nvPr>
        </p:nvSpPr>
        <p:spPr>
          <a:xfrm>
            <a:off x="1371600" y="3861048"/>
            <a:ext cx="6400800" cy="622300"/>
          </a:xfrm>
        </p:spPr>
        <p:txBody>
          <a:bodyPr/>
          <a:lstStyle/>
          <a:p>
            <a:pPr eaLnBrk="1" hangingPunct="1"/>
            <a:r>
              <a:rPr lang="it-IT" altLang="en-US" sz="2800" dirty="0"/>
              <a:t>Lezione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0"/>
            <a:ext cx="8229600" cy="777875"/>
          </a:xfrm>
        </p:spPr>
        <p:txBody>
          <a:bodyPr/>
          <a:lstStyle/>
          <a:p>
            <a:pPr eaLnBrk="1" hangingPunct="1"/>
            <a:r>
              <a:rPr lang="it-IT" altLang="en-US" sz="3600"/>
              <a:t>Il modello dell’incidente unilaterale</a:t>
            </a:r>
          </a:p>
        </p:txBody>
      </p:sp>
      <p:sp>
        <p:nvSpPr>
          <p:cNvPr id="17411" name="Rectangle 3"/>
          <p:cNvSpPr>
            <a:spLocks noGrp="1" noChangeArrowheads="1"/>
          </p:cNvSpPr>
          <p:nvPr>
            <p:ph type="body" idx="1"/>
          </p:nvPr>
        </p:nvSpPr>
        <p:spPr>
          <a:xfrm>
            <a:off x="0" y="692150"/>
            <a:ext cx="9144000" cy="6165850"/>
          </a:xfrm>
        </p:spPr>
        <p:txBody>
          <a:bodyPr/>
          <a:lstStyle/>
          <a:p>
            <a:pPr eaLnBrk="1" hangingPunct="1"/>
            <a:r>
              <a:rPr lang="it-IT" altLang="en-US" sz="2400" dirty="0" err="1"/>
              <a:t>Hp</a:t>
            </a:r>
            <a:r>
              <a:rPr lang="it-IT" altLang="en-US" sz="2400" dirty="0"/>
              <a:t>: l’entità e probabilità del danno </a:t>
            </a:r>
            <a:r>
              <a:rPr lang="it-IT" altLang="en-US" sz="2400" i="1" dirty="0"/>
              <a:t>d(x)</a:t>
            </a:r>
            <a:r>
              <a:rPr lang="it-IT" altLang="en-US" sz="2400" dirty="0"/>
              <a:t> dipendono solo dall’ ammontare di precauzioni </a:t>
            </a:r>
            <a:r>
              <a:rPr lang="it-IT" altLang="en-US" sz="2400" i="1" dirty="0"/>
              <a:t>x</a:t>
            </a:r>
            <a:r>
              <a:rPr lang="it-IT" altLang="en-US" sz="2400" dirty="0"/>
              <a:t> di D (</a:t>
            </a:r>
            <a:r>
              <a:rPr lang="it-IT" altLang="en-US" sz="2400" u="sng" dirty="0"/>
              <a:t>prevenzione unilaterale</a:t>
            </a:r>
            <a:r>
              <a:rPr lang="it-IT" altLang="en-US" sz="2400" dirty="0"/>
              <a:t>). </a:t>
            </a:r>
          </a:p>
          <a:p>
            <a:pPr eaLnBrk="1" hangingPunct="1">
              <a:buFontTx/>
              <a:buNone/>
            </a:pPr>
            <a:r>
              <a:rPr lang="it-IT" altLang="en-US" sz="2400" dirty="0"/>
              <a:t>	Il danno diminuisce al crescere delle precauzioni </a:t>
            </a:r>
            <a:r>
              <a:rPr lang="it-IT" altLang="en-US" sz="2400" dirty="0">
                <a:sym typeface="Symbol" panose="05050102010706020507" pitchFamily="18" charset="2"/>
              </a:rPr>
              <a:t> d</a:t>
            </a:r>
            <a:r>
              <a:rPr lang="it-IT" altLang="en-US" sz="2400" baseline="-25000" dirty="0">
                <a:sym typeface="Symbol" panose="05050102010706020507" pitchFamily="18" charset="2"/>
              </a:rPr>
              <a:t>x</a:t>
            </a:r>
            <a:r>
              <a:rPr lang="it-IT" altLang="en-US" sz="2400" dirty="0">
                <a:sym typeface="Symbol" panose="05050102010706020507" pitchFamily="18" charset="2"/>
              </a:rPr>
              <a:t>&lt; 0</a:t>
            </a:r>
          </a:p>
          <a:p>
            <a:pPr eaLnBrk="1" hangingPunct="1"/>
            <a:r>
              <a:rPr lang="it-IT" altLang="en-US" sz="2400" dirty="0">
                <a:sym typeface="Symbol" panose="05050102010706020507" pitchFamily="18" charset="2"/>
              </a:rPr>
              <a:t>Utilità di D: </a:t>
            </a:r>
            <a:r>
              <a:rPr lang="it-IT" altLang="en-US" sz="2400" i="1" dirty="0">
                <a:sym typeface="Symbol" panose="05050102010706020507" pitchFamily="18" charset="2"/>
              </a:rPr>
              <a:t>u(x) </a:t>
            </a:r>
            <a:r>
              <a:rPr lang="it-IT" altLang="en-US" sz="2400" dirty="0">
                <a:sym typeface="Symbol" panose="05050102010706020507" pitchFamily="18" charset="2"/>
              </a:rPr>
              <a:t>;</a:t>
            </a:r>
            <a:r>
              <a:rPr lang="it-IT" altLang="en-US" sz="2400" i="1" dirty="0">
                <a:sym typeface="Symbol" panose="05050102010706020507" pitchFamily="18" charset="2"/>
              </a:rPr>
              <a:t> c</a:t>
            </a:r>
            <a:r>
              <a:rPr lang="it-IT" altLang="en-US" sz="2400" dirty="0">
                <a:sym typeface="Symbol" panose="05050102010706020507" pitchFamily="18" charset="2"/>
              </a:rPr>
              <a:t>osto delle precauzioni: </a:t>
            </a:r>
            <a:r>
              <a:rPr lang="it-IT" altLang="en-US" sz="2400" i="1" dirty="0">
                <a:sym typeface="Symbol" panose="05050102010706020507" pitchFamily="18" charset="2"/>
              </a:rPr>
              <a:t>c(x) </a:t>
            </a:r>
            <a:endParaRPr lang="it-IT" altLang="en-US" sz="2400" dirty="0">
              <a:sym typeface="Symbol" panose="05050102010706020507" pitchFamily="18" charset="2"/>
            </a:endParaRPr>
          </a:p>
          <a:p>
            <a:pPr eaLnBrk="1" hangingPunct="1"/>
            <a:r>
              <a:rPr lang="it-IT" altLang="en-US" sz="2400" dirty="0">
                <a:sym typeface="Symbol" panose="05050102010706020507" pitchFamily="18" charset="2"/>
              </a:rPr>
              <a:t>Livello ottimo </a:t>
            </a:r>
            <a:r>
              <a:rPr lang="it-IT" altLang="en-US" sz="2400" u="sng" dirty="0">
                <a:sym typeface="Symbol" panose="05050102010706020507" pitchFamily="18" charset="2"/>
              </a:rPr>
              <a:t>privato</a:t>
            </a:r>
            <a:r>
              <a:rPr lang="it-IT" altLang="en-US" sz="2400" dirty="0">
                <a:sym typeface="Symbol" panose="05050102010706020507" pitchFamily="18" charset="2"/>
              </a:rPr>
              <a:t> delle precauzioni: </a:t>
            </a:r>
          </a:p>
          <a:p>
            <a:pPr eaLnBrk="1" hangingPunct="1">
              <a:buFontTx/>
              <a:buNone/>
            </a:pPr>
            <a:r>
              <a:rPr lang="it-IT" altLang="en-US" sz="2400" dirty="0">
                <a:sym typeface="Symbol" panose="05050102010706020507" pitchFamily="18" charset="2"/>
              </a:rPr>
              <a:t>	x* </a:t>
            </a:r>
            <a:r>
              <a:rPr lang="it-IT" altLang="en-US" sz="2400" dirty="0" err="1">
                <a:sym typeface="Symbol" panose="05050102010706020507" pitchFamily="18" charset="2"/>
              </a:rPr>
              <a:t>t.c</a:t>
            </a:r>
            <a:r>
              <a:rPr lang="it-IT" altLang="en-US" sz="2400" dirty="0">
                <a:sym typeface="Symbol" panose="05050102010706020507" pitchFamily="18" charset="2"/>
              </a:rPr>
              <a:t>. u(x) = b – c(x) è massimo.</a:t>
            </a:r>
          </a:p>
          <a:p>
            <a:pPr eaLnBrk="1" hangingPunct="1"/>
            <a:r>
              <a:rPr lang="it-IT" altLang="en-US" sz="2400" dirty="0">
                <a:sym typeface="Symbol" panose="05050102010706020507" pitchFamily="18" charset="2"/>
              </a:rPr>
              <a:t>Livello ottimo </a:t>
            </a:r>
            <a:r>
              <a:rPr lang="it-IT" altLang="en-US" sz="2400" u="sng" dirty="0">
                <a:sym typeface="Symbol" panose="05050102010706020507" pitchFamily="18" charset="2"/>
              </a:rPr>
              <a:t>sociale</a:t>
            </a:r>
            <a:r>
              <a:rPr lang="it-IT" altLang="en-US" sz="2400" dirty="0">
                <a:sym typeface="Symbol" panose="05050102010706020507" pitchFamily="18" charset="2"/>
              </a:rPr>
              <a:t> delle precauzioni:</a:t>
            </a:r>
          </a:p>
          <a:p>
            <a:pPr eaLnBrk="1" hangingPunct="1">
              <a:buFontTx/>
              <a:buNone/>
            </a:pPr>
            <a:r>
              <a:rPr lang="it-IT" altLang="en-US" sz="2400" dirty="0">
                <a:sym typeface="Symbol" panose="05050102010706020507" pitchFamily="18" charset="2"/>
              </a:rPr>
              <a:t>	x** </a:t>
            </a:r>
            <a:r>
              <a:rPr lang="it-IT" altLang="en-US" sz="2400" dirty="0" err="1">
                <a:sym typeface="Symbol" panose="05050102010706020507" pitchFamily="18" charset="2"/>
              </a:rPr>
              <a:t>t.c</a:t>
            </a:r>
            <a:r>
              <a:rPr lang="it-IT" altLang="en-US" sz="2400" dirty="0">
                <a:sym typeface="Symbol" panose="05050102010706020507" pitchFamily="18" charset="2"/>
              </a:rPr>
              <a:t>. B(x) = u(x) – d(x) è massimo [B(</a:t>
            </a:r>
            <a:r>
              <a:rPr lang="it-IT" altLang="en-US" sz="2400" b="1" baseline="30000" dirty="0">
                <a:sym typeface="Symbol" panose="05050102010706020507" pitchFamily="18" charset="2"/>
              </a:rPr>
              <a:t>.</a:t>
            </a:r>
            <a:r>
              <a:rPr lang="it-IT" altLang="en-US" sz="2400" dirty="0">
                <a:sym typeface="Symbol" panose="05050102010706020507" pitchFamily="18" charset="2"/>
              </a:rPr>
              <a:t>)  benessere sociale]</a:t>
            </a:r>
          </a:p>
          <a:p>
            <a:pPr eaLnBrk="1" hangingPunct="1"/>
            <a:r>
              <a:rPr lang="it-IT" altLang="en-US" sz="2400" dirty="0">
                <a:sym typeface="Symbol" panose="05050102010706020507" pitchFamily="18" charset="2"/>
              </a:rPr>
              <a:t>Se non c’è RC, l’ottimo privato è x* = 0  u(x)</a:t>
            </a:r>
            <a:r>
              <a:rPr lang="it-IT" altLang="en-US" sz="2400" baseline="-25000" dirty="0" err="1">
                <a:sym typeface="Symbol" panose="05050102010706020507" pitchFamily="18" charset="2"/>
              </a:rPr>
              <a:t>max</a:t>
            </a:r>
            <a:r>
              <a:rPr lang="it-IT" altLang="en-US" sz="2400" dirty="0">
                <a:sym typeface="Symbol" panose="05050102010706020507" pitchFamily="18" charset="2"/>
              </a:rPr>
              <a:t> = b, </a:t>
            </a:r>
          </a:p>
          <a:p>
            <a:pPr eaLnBrk="1" hangingPunct="1">
              <a:buFontTx/>
              <a:buNone/>
            </a:pPr>
            <a:r>
              <a:rPr lang="it-IT" altLang="en-US" sz="2400" dirty="0">
                <a:sym typeface="Symbol" panose="05050102010706020507" pitchFamily="18" charset="2"/>
              </a:rPr>
              <a:t>	ovvero: no precauzioni senza responsabilità.</a:t>
            </a:r>
          </a:p>
          <a:p>
            <a:pPr eaLnBrk="1" hangingPunct="1"/>
            <a:r>
              <a:rPr lang="it-IT" altLang="en-US" sz="2400" dirty="0">
                <a:sym typeface="Symbol" panose="05050102010706020507" pitchFamily="18" charset="2"/>
              </a:rPr>
              <a:t>Livello socialmente ottimale di precauzione: </a:t>
            </a:r>
          </a:p>
          <a:p>
            <a:pPr algn="ctr" eaLnBrk="1" hangingPunct="1">
              <a:buFontTx/>
              <a:buNone/>
            </a:pPr>
            <a:r>
              <a:rPr lang="it-IT" altLang="en-US" sz="2400" dirty="0">
                <a:sym typeface="Symbol" panose="05050102010706020507" pitchFamily="18" charset="2"/>
              </a:rPr>
              <a:t>	</a:t>
            </a:r>
            <a:r>
              <a:rPr lang="it-IT" altLang="en-US" sz="2800" b="1" dirty="0">
                <a:sym typeface="Symbol" panose="05050102010706020507" pitchFamily="18" charset="2"/>
              </a:rPr>
              <a:t>x** </a:t>
            </a:r>
            <a:r>
              <a:rPr lang="it-IT" altLang="en-US" sz="2800" b="1" dirty="0" err="1">
                <a:sym typeface="Symbol" panose="05050102010706020507" pitchFamily="18" charset="2"/>
              </a:rPr>
              <a:t>t.c</a:t>
            </a:r>
            <a:r>
              <a:rPr lang="it-IT" altLang="en-US" sz="2800" b="1" dirty="0">
                <a:sym typeface="Symbol" panose="05050102010706020507" pitchFamily="18" charset="2"/>
              </a:rPr>
              <a:t>. c</a:t>
            </a:r>
            <a:r>
              <a:rPr lang="it-IT" altLang="en-US" sz="2800" b="1" baseline="-25000" dirty="0">
                <a:sym typeface="Symbol" panose="05050102010706020507" pitchFamily="18" charset="2"/>
              </a:rPr>
              <a:t>x</a:t>
            </a:r>
            <a:r>
              <a:rPr lang="it-IT" altLang="en-US" sz="2800" b="1" dirty="0">
                <a:sym typeface="Symbol" panose="05050102010706020507" pitchFamily="18" charset="2"/>
              </a:rPr>
              <a:t> = </a:t>
            </a:r>
            <a:r>
              <a:rPr lang="it-IT" altLang="en-US" sz="2800" b="1" dirty="0">
                <a:cs typeface="Arial" panose="020B0604020202020204" pitchFamily="34" charset="0"/>
                <a:sym typeface="Symbol" panose="05050102010706020507" pitchFamily="18" charset="2"/>
              </a:rPr>
              <a:t>– </a:t>
            </a:r>
            <a:r>
              <a:rPr lang="it-IT" altLang="en-US" sz="2800" b="1" dirty="0">
                <a:sym typeface="Symbol" panose="05050102010706020507" pitchFamily="18" charset="2"/>
              </a:rPr>
              <a:t>d</a:t>
            </a:r>
            <a:r>
              <a:rPr lang="it-IT" altLang="en-US" sz="2800" b="1" baseline="-25000" dirty="0">
                <a:sym typeface="Symbol" panose="05050102010706020507" pitchFamily="18" charset="2"/>
              </a:rPr>
              <a:t>x</a:t>
            </a:r>
            <a:r>
              <a:rPr lang="it-IT" altLang="en-US" sz="2800" dirty="0">
                <a:sym typeface="Symbol" panose="05050102010706020507" pitchFamily="18" charset="2"/>
              </a:rPr>
              <a:t> </a:t>
            </a:r>
          </a:p>
          <a:p>
            <a:pPr eaLnBrk="1" hangingPunct="1">
              <a:buFontTx/>
              <a:buNone/>
            </a:pPr>
            <a:r>
              <a:rPr lang="it-IT" altLang="en-US" sz="2400" dirty="0">
                <a:sym typeface="Symbol" panose="05050102010706020507" pitchFamily="18" charset="2"/>
              </a:rPr>
              <a:t>	ovvero: ogni euro speso in x (costo marginale, c</a:t>
            </a:r>
            <a:r>
              <a:rPr lang="it-IT" altLang="en-US" sz="2400" baseline="-25000" dirty="0">
                <a:sym typeface="Symbol" panose="05050102010706020507" pitchFamily="18" charset="2"/>
              </a:rPr>
              <a:t>x</a:t>
            </a:r>
            <a:r>
              <a:rPr lang="it-IT" altLang="en-US" sz="2400" dirty="0">
                <a:sym typeface="Symbol" panose="05050102010706020507" pitchFamily="18" charset="2"/>
              </a:rPr>
              <a:t>) riduce il danno di un euro (beneficio marginale, </a:t>
            </a:r>
            <a:r>
              <a:rPr lang="it-IT" altLang="en-US" sz="2400" dirty="0">
                <a:cs typeface="Arial" panose="020B0604020202020204" pitchFamily="34" charset="0"/>
                <a:sym typeface="Symbol" panose="05050102010706020507" pitchFamily="18" charset="2"/>
              </a:rPr>
              <a:t>– </a:t>
            </a:r>
            <a:r>
              <a:rPr lang="it-IT" altLang="en-US" sz="2400" dirty="0">
                <a:sym typeface="Symbol" panose="05050102010706020507" pitchFamily="18" charset="2"/>
              </a:rPr>
              <a:t>d</a:t>
            </a:r>
            <a:r>
              <a:rPr lang="it-IT" altLang="en-US" sz="2400" baseline="-25000" dirty="0">
                <a:sym typeface="Symbol" panose="05050102010706020507" pitchFamily="18" charset="2"/>
              </a:rPr>
              <a:t>x</a:t>
            </a:r>
            <a:r>
              <a:rPr lang="it-IT" altLang="en-US" sz="2400" dirty="0">
                <a:sym typeface="Symbol" panose="05050102010706020507" pitchFamily="18" charset="2"/>
              </a:rPr>
              <a:t>).</a:t>
            </a:r>
          </a:p>
        </p:txBody>
      </p:sp>
      <p:sp>
        <p:nvSpPr>
          <p:cNvPr id="17412" name="Rectangle 4"/>
          <p:cNvSpPr>
            <a:spLocks noChangeArrowheads="1"/>
          </p:cNvSpPr>
          <p:nvPr/>
        </p:nvSpPr>
        <p:spPr bwMode="auto">
          <a:xfrm>
            <a:off x="3276600" y="5445125"/>
            <a:ext cx="2879725" cy="576263"/>
          </a:xfrm>
          <a:prstGeom prst="rect">
            <a:avLst/>
          </a:prstGeom>
          <a:noFill/>
          <a:ln>
            <a:noFill/>
          </a:ln>
          <a:effectLst/>
          <a:extLst>
            <a:ext uri="{909E8E84-426E-40DD-AFC4-6F175D3DCCD1}">
              <a14:hiddenFill xmlns:a14="http://schemas.microsoft.com/office/drawing/2010/main">
                <a:solidFill>
                  <a:schemeClr val="accent1">
                    <a:alpha val="34117"/>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411">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411">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411">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41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Line 4"/>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59" name="Line 5"/>
          <p:cNvSpPr>
            <a:spLocks noChangeShapeType="1"/>
          </p:cNvSpPr>
          <p:nvPr/>
        </p:nvSpPr>
        <p:spPr bwMode="auto">
          <a:xfrm>
            <a:off x="900113" y="56610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0" name="Arc 6"/>
          <p:cNvSpPr>
            <a:spLocks/>
          </p:cNvSpPr>
          <p:nvPr/>
        </p:nvSpPr>
        <p:spPr bwMode="auto">
          <a:xfrm>
            <a:off x="1331913" y="1270000"/>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1" name="Arc 8"/>
          <p:cNvSpPr>
            <a:spLocks/>
          </p:cNvSpPr>
          <p:nvPr/>
        </p:nvSpPr>
        <p:spPr bwMode="auto">
          <a:xfrm flipH="1" flipV="1">
            <a:off x="1979613" y="692150"/>
            <a:ext cx="5592762" cy="4105275"/>
          </a:xfrm>
          <a:custGeom>
            <a:avLst/>
            <a:gdLst>
              <a:gd name="T0" fmla="*/ 0 w 22668"/>
              <a:gd name="T1" fmla="*/ 4942 h 21600"/>
              <a:gd name="T2" fmla="*/ 5592762 w 22668"/>
              <a:gd name="T3" fmla="*/ 4105275 h 21600"/>
              <a:gd name="T4" fmla="*/ 263502 w 22668"/>
              <a:gd name="T5" fmla="*/ 4105275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2" name="Line 12"/>
          <p:cNvSpPr>
            <a:spLocks noChangeShapeType="1"/>
          </p:cNvSpPr>
          <p:nvPr/>
        </p:nvSpPr>
        <p:spPr bwMode="auto">
          <a:xfrm>
            <a:off x="7019925" y="4797425"/>
            <a:ext cx="0" cy="8636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3" name="Line 13"/>
          <p:cNvSpPr>
            <a:spLocks noChangeShapeType="1"/>
          </p:cNvSpPr>
          <p:nvPr/>
        </p:nvSpPr>
        <p:spPr bwMode="auto">
          <a:xfrm>
            <a:off x="2051050" y="1341438"/>
            <a:ext cx="0" cy="43195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4" name="Line 14"/>
          <p:cNvSpPr>
            <a:spLocks noChangeShapeType="1"/>
          </p:cNvSpPr>
          <p:nvPr/>
        </p:nvSpPr>
        <p:spPr bwMode="auto">
          <a:xfrm>
            <a:off x="4427538" y="1916113"/>
            <a:ext cx="0" cy="374491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5" name="Arc 15"/>
          <p:cNvSpPr>
            <a:spLocks/>
          </p:cNvSpPr>
          <p:nvPr/>
        </p:nvSpPr>
        <p:spPr bwMode="auto">
          <a:xfrm flipH="1">
            <a:off x="1835150" y="4724400"/>
            <a:ext cx="2592388" cy="1584325"/>
          </a:xfrm>
          <a:custGeom>
            <a:avLst/>
            <a:gdLst>
              <a:gd name="T0" fmla="*/ 0 w 21600"/>
              <a:gd name="T1" fmla="*/ 0 h 21600"/>
              <a:gd name="T2" fmla="*/ 2592388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6" name="Arc 17"/>
          <p:cNvSpPr>
            <a:spLocks/>
          </p:cNvSpPr>
          <p:nvPr/>
        </p:nvSpPr>
        <p:spPr bwMode="auto">
          <a:xfrm rot="10800000" flipH="1" flipV="1">
            <a:off x="4427538" y="4724400"/>
            <a:ext cx="2808287" cy="1584325"/>
          </a:xfrm>
          <a:custGeom>
            <a:avLst/>
            <a:gdLst>
              <a:gd name="T0" fmla="*/ 0 w 21600"/>
              <a:gd name="T1" fmla="*/ 0 h 21600"/>
              <a:gd name="T2" fmla="*/ 2808287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7" name="Text Box 18"/>
          <p:cNvSpPr txBox="1">
            <a:spLocks noChangeArrowheads="1"/>
          </p:cNvSpPr>
          <p:nvPr/>
        </p:nvSpPr>
        <p:spPr bwMode="auto">
          <a:xfrm>
            <a:off x="7524750" y="4605338"/>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d(x)</a:t>
            </a:r>
          </a:p>
        </p:txBody>
      </p:sp>
      <p:sp>
        <p:nvSpPr>
          <p:cNvPr id="19468" name="Text Box 19"/>
          <p:cNvSpPr txBox="1">
            <a:spLocks noChangeArrowheads="1"/>
          </p:cNvSpPr>
          <p:nvPr/>
        </p:nvSpPr>
        <p:spPr bwMode="auto">
          <a:xfrm>
            <a:off x="6588125" y="3236913"/>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u(x)</a:t>
            </a:r>
          </a:p>
        </p:txBody>
      </p:sp>
      <p:sp>
        <p:nvSpPr>
          <p:cNvPr id="19469" name="Text Box 20"/>
          <p:cNvSpPr txBox="1">
            <a:spLocks noChangeArrowheads="1"/>
          </p:cNvSpPr>
          <p:nvPr/>
        </p:nvSpPr>
        <p:spPr bwMode="auto">
          <a:xfrm>
            <a:off x="7235825" y="60452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B(x)</a:t>
            </a:r>
          </a:p>
        </p:txBody>
      </p:sp>
      <p:sp>
        <p:nvSpPr>
          <p:cNvPr id="19470" name="Text Box 21"/>
          <p:cNvSpPr txBox="1">
            <a:spLocks noChangeArrowheads="1"/>
          </p:cNvSpPr>
          <p:nvPr/>
        </p:nvSpPr>
        <p:spPr bwMode="auto">
          <a:xfrm>
            <a:off x="8296275" y="53927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x</a:t>
            </a:r>
          </a:p>
        </p:txBody>
      </p:sp>
      <p:sp>
        <p:nvSpPr>
          <p:cNvPr id="19471" name="Text Box 22"/>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a:t>
            </a:r>
          </a:p>
        </p:txBody>
      </p:sp>
      <p:sp>
        <p:nvSpPr>
          <p:cNvPr id="19472" name="Line 23"/>
          <p:cNvSpPr>
            <a:spLocks noChangeShapeType="1"/>
          </p:cNvSpPr>
          <p:nvPr/>
        </p:nvSpPr>
        <p:spPr bwMode="auto">
          <a:xfrm flipH="1">
            <a:off x="1331913" y="1916113"/>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3" name="Line 24"/>
          <p:cNvSpPr>
            <a:spLocks noChangeShapeType="1"/>
          </p:cNvSpPr>
          <p:nvPr/>
        </p:nvSpPr>
        <p:spPr bwMode="auto">
          <a:xfrm flipH="1">
            <a:off x="1331913" y="4149725"/>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4" name="Line 26"/>
          <p:cNvSpPr>
            <a:spLocks noChangeShapeType="1"/>
          </p:cNvSpPr>
          <p:nvPr/>
        </p:nvSpPr>
        <p:spPr bwMode="auto">
          <a:xfrm flipH="1">
            <a:off x="1331913" y="4724400"/>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5" name="Text Box 27"/>
          <p:cNvSpPr txBox="1">
            <a:spLocks noChangeArrowheads="1"/>
          </p:cNvSpPr>
          <p:nvPr/>
        </p:nvSpPr>
        <p:spPr bwMode="auto">
          <a:xfrm>
            <a:off x="539750" y="1700213"/>
            <a:ext cx="8175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u(x**)</a:t>
            </a:r>
          </a:p>
        </p:txBody>
      </p:sp>
      <p:sp>
        <p:nvSpPr>
          <p:cNvPr id="19476" name="Text Box 28"/>
          <p:cNvSpPr txBox="1">
            <a:spLocks noChangeArrowheads="1"/>
          </p:cNvSpPr>
          <p:nvPr/>
        </p:nvSpPr>
        <p:spPr bwMode="auto">
          <a:xfrm>
            <a:off x="539750" y="3933825"/>
            <a:ext cx="8175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d(x**)</a:t>
            </a:r>
          </a:p>
        </p:txBody>
      </p:sp>
      <p:sp>
        <p:nvSpPr>
          <p:cNvPr id="19477" name="Text Box 29"/>
          <p:cNvSpPr txBox="1">
            <a:spLocks noChangeArrowheads="1"/>
          </p:cNvSpPr>
          <p:nvPr/>
        </p:nvSpPr>
        <p:spPr bwMode="auto">
          <a:xfrm>
            <a:off x="539750" y="4508500"/>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B(x**)</a:t>
            </a:r>
          </a:p>
        </p:txBody>
      </p:sp>
      <p:sp>
        <p:nvSpPr>
          <p:cNvPr id="19478" name="Text Box 30"/>
          <p:cNvSpPr txBox="1">
            <a:spLocks noChangeArrowheads="1"/>
          </p:cNvSpPr>
          <p:nvPr/>
        </p:nvSpPr>
        <p:spPr bwMode="auto">
          <a:xfrm>
            <a:off x="4211638" y="5661025"/>
            <a:ext cx="508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x**</a:t>
            </a:r>
          </a:p>
        </p:txBody>
      </p:sp>
      <p:sp>
        <p:nvSpPr>
          <p:cNvPr id="19479" name="Text Box 31"/>
          <p:cNvSpPr txBox="1">
            <a:spLocks noChangeArrowheads="1"/>
          </p:cNvSpPr>
          <p:nvPr/>
        </p:nvSpPr>
        <p:spPr bwMode="auto">
          <a:xfrm>
            <a:off x="468313" y="5851525"/>
            <a:ext cx="409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x*</a:t>
            </a:r>
          </a:p>
        </p:txBody>
      </p:sp>
      <p:sp>
        <p:nvSpPr>
          <p:cNvPr id="19480" name="Line 32"/>
          <p:cNvSpPr>
            <a:spLocks noChangeShapeType="1"/>
          </p:cNvSpPr>
          <p:nvPr/>
        </p:nvSpPr>
        <p:spPr bwMode="auto">
          <a:xfrm flipV="1">
            <a:off x="900113" y="5734050"/>
            <a:ext cx="358775"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81" name="Text Box 34"/>
          <p:cNvSpPr txBox="1">
            <a:spLocks noChangeArrowheads="1"/>
          </p:cNvSpPr>
          <p:nvPr/>
        </p:nvSpPr>
        <p:spPr bwMode="auto">
          <a:xfrm>
            <a:off x="4572000" y="404813"/>
            <a:ext cx="4492625"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b="1" dirty="0"/>
              <a:t>u(x) = b – c(x) </a:t>
            </a:r>
            <a:r>
              <a:rPr lang="it-IT" altLang="en-US" b="1" dirty="0">
                <a:sym typeface="Symbol" panose="05050102010706020507" pitchFamily="18" charset="2"/>
              </a:rPr>
              <a:t> beneficio privato</a:t>
            </a:r>
          </a:p>
          <a:p>
            <a:pPr algn="l" eaLnBrk="1" hangingPunct="1"/>
            <a:endParaRPr lang="it-IT" altLang="en-US" b="1" dirty="0">
              <a:sym typeface="Symbol" panose="05050102010706020507" pitchFamily="18" charset="2"/>
            </a:endParaRPr>
          </a:p>
          <a:p>
            <a:pPr algn="l" eaLnBrk="1" hangingPunct="1"/>
            <a:r>
              <a:rPr lang="it-IT" altLang="en-US" b="1" dirty="0">
                <a:sym typeface="Symbol" panose="05050102010706020507" pitchFamily="18" charset="2"/>
              </a:rPr>
              <a:t>B(x) = u(x) – d(x) =</a:t>
            </a:r>
          </a:p>
          <a:p>
            <a:pPr algn="l" eaLnBrk="1" hangingPunct="1"/>
            <a:r>
              <a:rPr lang="it-IT" altLang="en-US" b="1" dirty="0">
                <a:sym typeface="Symbol" panose="05050102010706020507" pitchFamily="18" charset="2"/>
              </a:rPr>
              <a:t>       = b – c(x) – d(x)  beneficio sociale</a:t>
            </a:r>
          </a:p>
          <a:p>
            <a:pPr algn="l" eaLnBrk="1" hangingPunct="1"/>
            <a:endParaRPr lang="it-IT" altLang="en-US" b="1" dirty="0"/>
          </a:p>
        </p:txBody>
      </p:sp>
      <p:sp>
        <p:nvSpPr>
          <p:cNvPr id="19482" name="Text Box 35"/>
          <p:cNvSpPr txBox="1">
            <a:spLocks noChangeArrowheads="1"/>
          </p:cNvSpPr>
          <p:nvPr/>
        </p:nvSpPr>
        <p:spPr bwMode="auto">
          <a:xfrm>
            <a:off x="1042988" y="10525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A</a:t>
            </a:r>
          </a:p>
        </p:txBody>
      </p:sp>
      <p:sp>
        <p:nvSpPr>
          <p:cNvPr id="19483" name="Text Box 36"/>
          <p:cNvSpPr txBox="1">
            <a:spLocks noChangeArrowheads="1"/>
          </p:cNvSpPr>
          <p:nvPr/>
        </p:nvSpPr>
        <p:spPr bwMode="auto">
          <a:xfrm>
            <a:off x="4427538" y="44370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E</a:t>
            </a:r>
          </a:p>
        </p:txBody>
      </p:sp>
      <p:sp>
        <p:nvSpPr>
          <p:cNvPr id="19484" name="Line 37"/>
          <p:cNvSpPr>
            <a:spLocks noChangeShapeType="1"/>
          </p:cNvSpPr>
          <p:nvPr/>
        </p:nvSpPr>
        <p:spPr bwMode="auto">
          <a:xfrm>
            <a:off x="4356100" y="6021388"/>
            <a:ext cx="0" cy="4318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85" name="Text Box 39"/>
          <p:cNvSpPr txBox="1">
            <a:spLocks noChangeArrowheads="1"/>
          </p:cNvSpPr>
          <p:nvPr/>
        </p:nvSpPr>
        <p:spPr bwMode="auto">
          <a:xfrm>
            <a:off x="1547813" y="6491288"/>
            <a:ext cx="6359525" cy="366712"/>
          </a:xfrm>
          <a:prstGeom prst="rect">
            <a:avLst/>
          </a:prstGeom>
          <a:solidFill>
            <a:schemeClr val="accent1">
              <a:alpha val="76077"/>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b="1" dirty="0"/>
              <a:t>Se x = x**, u(x) e d(x) hanno la stessa pendenza: </a:t>
            </a:r>
            <a:r>
              <a:rPr lang="it-IT" altLang="en-US" dirty="0">
                <a:sym typeface="Symbol" panose="05050102010706020507" pitchFamily="18" charset="2"/>
              </a:rPr>
              <a:t>–</a:t>
            </a:r>
            <a:r>
              <a:rPr lang="it-IT" altLang="en-US" dirty="0"/>
              <a:t> </a:t>
            </a:r>
            <a:r>
              <a:rPr lang="it-IT" altLang="en-US" b="1" dirty="0"/>
              <a:t>c</a:t>
            </a:r>
            <a:r>
              <a:rPr lang="it-IT" altLang="en-US" b="1" baseline="-25000" dirty="0"/>
              <a:t>x</a:t>
            </a:r>
            <a:r>
              <a:rPr lang="it-IT" altLang="en-US" b="1" dirty="0"/>
              <a:t> = d</a:t>
            </a:r>
            <a:r>
              <a:rPr lang="it-IT" altLang="en-US" b="1" baseline="-25000" dirty="0"/>
              <a:t>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8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7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4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48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46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46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46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46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46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48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47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47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47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47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947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947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947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948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9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nimBg="1"/>
      <p:bldP spid="19462" grpId="0" animBg="1"/>
      <p:bldP spid="19463" grpId="0" animBg="1"/>
      <p:bldP spid="19464" grpId="0" animBg="1"/>
      <p:bldP spid="19465" grpId="0" animBg="1"/>
      <p:bldP spid="19466" grpId="0" animBg="1"/>
      <p:bldP spid="19467" grpId="0"/>
      <p:bldP spid="19469" grpId="0"/>
      <p:bldP spid="19472" grpId="0" animBg="1"/>
      <p:bldP spid="19473" grpId="0" animBg="1"/>
      <p:bldP spid="19474" grpId="0" animBg="1"/>
      <p:bldP spid="19475" grpId="0"/>
      <p:bldP spid="19476" grpId="0"/>
      <p:bldP spid="19477" grpId="0"/>
      <p:bldP spid="19478" grpId="0"/>
      <p:bldP spid="19479" grpId="0"/>
      <p:bldP spid="19480" grpId="0" animBg="1"/>
      <p:bldP spid="19481" grpId="0"/>
      <p:bldP spid="19482" grpId="0"/>
      <p:bldP spid="19483" grpId="0"/>
      <p:bldP spid="19484" grpId="0" animBg="1"/>
      <p:bldP spid="1948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229600" cy="777875"/>
          </a:xfrm>
        </p:spPr>
        <p:txBody>
          <a:bodyPr/>
          <a:lstStyle/>
          <a:p>
            <a:pPr eaLnBrk="1" hangingPunct="1"/>
            <a:r>
              <a:rPr lang="it-IT" altLang="en-US" sz="3600" dirty="0"/>
              <a:t>Responsabilità oggettiva</a:t>
            </a:r>
          </a:p>
        </p:txBody>
      </p:sp>
      <p:sp>
        <p:nvSpPr>
          <p:cNvPr id="21507" name="Rectangle 3"/>
          <p:cNvSpPr>
            <a:spLocks noGrp="1" noChangeArrowheads="1"/>
          </p:cNvSpPr>
          <p:nvPr>
            <p:ph type="body" idx="1"/>
          </p:nvPr>
        </p:nvSpPr>
        <p:spPr>
          <a:xfrm>
            <a:off x="125412" y="1024318"/>
            <a:ext cx="8893175" cy="5472608"/>
          </a:xfrm>
        </p:spPr>
        <p:txBody>
          <a:bodyPr/>
          <a:lstStyle/>
          <a:p>
            <a:pPr eaLnBrk="1" hangingPunct="1">
              <a:lnSpc>
                <a:spcPct val="80000"/>
              </a:lnSpc>
            </a:pPr>
            <a:r>
              <a:rPr lang="it-IT" altLang="en-US" sz="2400" dirty="0"/>
              <a:t>Finora abbiamo trattato la responsabilità per colpa (RPC).</a:t>
            </a:r>
          </a:p>
          <a:p>
            <a:pPr eaLnBrk="1" hangingPunct="1">
              <a:lnSpc>
                <a:spcPct val="80000"/>
              </a:lnSpc>
            </a:pPr>
            <a:r>
              <a:rPr lang="it-IT" altLang="en-US" sz="2400" dirty="0"/>
              <a:t>Ma esiste un modo alternativo alla colpa per trovare la soluzione socialmente efficiente: possiamo stabilire che una certa attività sia </a:t>
            </a:r>
            <a:r>
              <a:rPr lang="it-IT" altLang="en-US" sz="2400" u="sng" dirty="0"/>
              <a:t>sempre illecita</a:t>
            </a:r>
            <a:r>
              <a:rPr lang="it-IT" altLang="en-US" sz="2400" dirty="0"/>
              <a:t> e comporti sempre un risarcimento efficiente r = d in caso di incidente.</a:t>
            </a:r>
          </a:p>
          <a:p>
            <a:pPr eaLnBrk="1" hangingPunct="1">
              <a:lnSpc>
                <a:spcPct val="80000"/>
              </a:lnSpc>
            </a:pPr>
            <a:r>
              <a:rPr lang="it-IT" altLang="en-US" sz="2400" dirty="0">
                <a:sym typeface="Symbol" panose="05050102010706020507" pitchFamily="18" charset="2"/>
              </a:rPr>
              <a:t>Si parla di responsabilità oggettiva (RO), in cui</a:t>
            </a:r>
            <a:r>
              <a:rPr lang="it-IT" altLang="en-US" sz="2400" dirty="0"/>
              <a:t> D paga anche se incolpevole (</a:t>
            </a:r>
            <a:r>
              <a:rPr lang="it-IT" altLang="en-US" sz="2400" i="1" dirty="0" err="1"/>
              <a:t>strict</a:t>
            </a:r>
            <a:r>
              <a:rPr lang="it-IT" altLang="en-US" sz="2400" i="1" dirty="0"/>
              <a:t> </a:t>
            </a:r>
            <a:r>
              <a:rPr lang="it-IT" altLang="en-US" sz="2400" i="1" dirty="0" err="1"/>
              <a:t>liability</a:t>
            </a:r>
            <a:r>
              <a:rPr lang="it-IT" altLang="en-US" sz="2400" i="1" dirty="0"/>
              <a:t> </a:t>
            </a:r>
            <a:r>
              <a:rPr lang="it-IT" altLang="en-US" sz="2400" i="1" dirty="0" err="1"/>
              <a:t>rule</a:t>
            </a:r>
            <a:r>
              <a:rPr lang="it-IT" altLang="en-US" sz="2400" dirty="0"/>
              <a:t>).</a:t>
            </a:r>
          </a:p>
          <a:p>
            <a:pPr eaLnBrk="1" hangingPunct="1">
              <a:lnSpc>
                <a:spcPct val="80000"/>
              </a:lnSpc>
            </a:pPr>
            <a:r>
              <a:rPr lang="it-IT" altLang="en-US" sz="2400" dirty="0"/>
              <a:t>Se vale RO, l’illecito viene compiuto se e solo se b &gt; r (= d).</a:t>
            </a:r>
          </a:p>
          <a:p>
            <a:pPr eaLnBrk="1" hangingPunct="1">
              <a:lnSpc>
                <a:spcPct val="80000"/>
              </a:lnSpc>
            </a:pPr>
            <a:r>
              <a:rPr lang="it-IT" altLang="en-US" sz="2400" dirty="0"/>
              <a:t>Quindi RO è efficiente in caso di prevenzione unilaterale.</a:t>
            </a:r>
          </a:p>
          <a:p>
            <a:pPr eaLnBrk="1" hangingPunct="1">
              <a:lnSpc>
                <a:spcPct val="80000"/>
              </a:lnSpc>
            </a:pPr>
            <a:r>
              <a:rPr lang="it-IT" altLang="en-US" sz="2400" dirty="0"/>
              <a:t>Sub RO, se vale r(x) = d(x) avremo:</a:t>
            </a:r>
          </a:p>
          <a:p>
            <a:pPr algn="ctr" eaLnBrk="1" hangingPunct="1">
              <a:lnSpc>
                <a:spcPct val="80000"/>
              </a:lnSpc>
              <a:buFontTx/>
              <a:buNone/>
            </a:pPr>
            <a:r>
              <a:rPr lang="it-IT" altLang="en-US" sz="2400" dirty="0"/>
              <a:t>	u(x)</a:t>
            </a:r>
            <a:r>
              <a:rPr lang="it-IT" altLang="en-US" sz="2400" baseline="30000" dirty="0"/>
              <a:t>RO</a:t>
            </a:r>
            <a:r>
              <a:rPr lang="it-IT" altLang="en-US" sz="2400" dirty="0"/>
              <a:t> = b – c(x) – r(x) = b – c(x) – d(x) = B(x) , </a:t>
            </a:r>
          </a:p>
          <a:p>
            <a:pPr eaLnBrk="1" hangingPunct="1">
              <a:lnSpc>
                <a:spcPct val="80000"/>
              </a:lnSpc>
              <a:buFontTx/>
              <a:buNone/>
            </a:pPr>
            <a:r>
              <a:rPr lang="it-IT" altLang="en-US" sz="2400" dirty="0"/>
              <a:t>	ovvero il beneficio privato è pari al beneficio sociale (</a:t>
            </a:r>
            <a:r>
              <a:rPr lang="it-IT" altLang="en-US" sz="2400" u="sng" dirty="0"/>
              <a:t>perfetta internalizzazione</a:t>
            </a:r>
            <a:r>
              <a:rPr lang="it-IT" altLang="en-US" sz="2400" dirty="0"/>
              <a:t>). </a:t>
            </a:r>
          </a:p>
          <a:p>
            <a:pPr eaLnBrk="1" hangingPunct="1">
              <a:lnSpc>
                <a:spcPct val="80000"/>
              </a:lnSpc>
            </a:pPr>
            <a:r>
              <a:rPr lang="it-IT" altLang="en-US" sz="2400" dirty="0"/>
              <a:t>Segue che x* = x**, cioè RO incentiva la scelta efficiente di x.</a:t>
            </a:r>
          </a:p>
          <a:p>
            <a:pPr lvl="1" eaLnBrk="1" hangingPunct="1">
              <a:lnSpc>
                <a:spcPct val="80000"/>
              </a:lnSpc>
            </a:pPr>
            <a:r>
              <a:rPr lang="it-IT" altLang="en-US" sz="2000" dirty="0" err="1"/>
              <a:t>N.b.</a:t>
            </a:r>
            <a:r>
              <a:rPr lang="it-IT" altLang="en-US" sz="2000" dirty="0"/>
              <a:t>: RO non richiede al legislatore alcuna conoscenza di u(x). La scelta di x è lasciata a chi possiede tale informazione, cioè 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50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50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 Box 34">
            <a:extLst>
              <a:ext uri="{FF2B5EF4-FFF2-40B4-BE49-F238E27FC236}">
                <a16:creationId xmlns:a16="http://schemas.microsoft.com/office/drawing/2014/main" id="{B5A02F39-E27B-4525-BF17-E77A35C40A42}"/>
              </a:ext>
            </a:extLst>
          </p:cNvPr>
          <p:cNvSpPr txBox="1">
            <a:spLocks noChangeArrowheads="1"/>
          </p:cNvSpPr>
          <p:nvPr/>
        </p:nvSpPr>
        <p:spPr bwMode="auto">
          <a:xfrm>
            <a:off x="3563888" y="404813"/>
            <a:ext cx="5500737" cy="1200329"/>
          </a:xfrm>
          <a:prstGeom prst="rect">
            <a:avLst/>
          </a:prstGeom>
          <a:solidFill>
            <a:schemeClr val="accent5"/>
          </a:solidFill>
          <a:ln>
            <a:noFill/>
          </a:ln>
          <a:effectLs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dirty="0"/>
              <a:t>Sub RO il benessere privato di D non è più </a:t>
            </a:r>
            <a:r>
              <a:rPr lang="it-IT" altLang="en-US" b="1" dirty="0"/>
              <a:t>u(x)</a:t>
            </a:r>
            <a:r>
              <a:rPr lang="it-IT" altLang="en-US" dirty="0"/>
              <a:t>, ma </a:t>
            </a:r>
            <a:r>
              <a:rPr lang="it-IT" altLang="en-US" u="sng" dirty="0"/>
              <a:t>coincide</a:t>
            </a:r>
            <a:r>
              <a:rPr lang="it-IT" altLang="en-US" dirty="0"/>
              <a:t> con il benessere sociale </a:t>
            </a:r>
            <a:r>
              <a:rPr lang="it-IT" altLang="en-US" b="1" dirty="0"/>
              <a:t>B(x)</a:t>
            </a:r>
            <a:r>
              <a:rPr lang="it-IT" altLang="en-US" dirty="0"/>
              <a:t>.</a:t>
            </a:r>
          </a:p>
          <a:p>
            <a:pPr eaLnBrk="1" hangingPunct="1"/>
            <a:r>
              <a:rPr lang="it-IT" altLang="en-US" dirty="0">
                <a:sym typeface="Symbol" panose="05050102010706020507" pitchFamily="18" charset="2"/>
              </a:rPr>
              <a:t>Questo perché RO costringe D alla </a:t>
            </a:r>
            <a:r>
              <a:rPr lang="it-IT" altLang="en-US" u="sng" dirty="0">
                <a:sym typeface="Symbol" panose="05050102010706020507" pitchFamily="18" charset="2"/>
              </a:rPr>
              <a:t>perfetta internalizzazione</a:t>
            </a:r>
            <a:r>
              <a:rPr lang="it-IT" altLang="en-US" dirty="0">
                <a:sym typeface="Symbol" panose="05050102010706020507" pitchFamily="18" charset="2"/>
              </a:rPr>
              <a:t> del danno </a:t>
            </a:r>
            <a:r>
              <a:rPr lang="it-IT" altLang="en-US" b="1" dirty="0">
                <a:sym typeface="Symbol" panose="05050102010706020507" pitchFamily="18" charset="2"/>
              </a:rPr>
              <a:t>d(x)</a:t>
            </a:r>
            <a:r>
              <a:rPr lang="it-IT" altLang="en-US" dirty="0">
                <a:sym typeface="Symbol" panose="05050102010706020507" pitchFamily="18" charset="2"/>
              </a:rPr>
              <a:t>.</a:t>
            </a:r>
            <a:endParaRPr lang="it-IT" altLang="en-US" b="1" dirty="0"/>
          </a:p>
        </p:txBody>
      </p:sp>
      <p:sp>
        <p:nvSpPr>
          <p:cNvPr id="19458" name="Line 4"/>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59" name="Line 5"/>
          <p:cNvSpPr>
            <a:spLocks noChangeShapeType="1"/>
          </p:cNvSpPr>
          <p:nvPr/>
        </p:nvSpPr>
        <p:spPr bwMode="auto">
          <a:xfrm>
            <a:off x="900113" y="56610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0" name="Arc 6"/>
          <p:cNvSpPr>
            <a:spLocks/>
          </p:cNvSpPr>
          <p:nvPr/>
        </p:nvSpPr>
        <p:spPr bwMode="auto">
          <a:xfrm>
            <a:off x="1331913" y="1270000"/>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1" name="Arc 8"/>
          <p:cNvSpPr>
            <a:spLocks/>
          </p:cNvSpPr>
          <p:nvPr/>
        </p:nvSpPr>
        <p:spPr bwMode="auto">
          <a:xfrm flipH="1" flipV="1">
            <a:off x="1979613" y="692150"/>
            <a:ext cx="5592762" cy="4105275"/>
          </a:xfrm>
          <a:custGeom>
            <a:avLst/>
            <a:gdLst>
              <a:gd name="T0" fmla="*/ 0 w 22668"/>
              <a:gd name="T1" fmla="*/ 4942 h 21600"/>
              <a:gd name="T2" fmla="*/ 5592762 w 22668"/>
              <a:gd name="T3" fmla="*/ 4105275 h 21600"/>
              <a:gd name="T4" fmla="*/ 263502 w 22668"/>
              <a:gd name="T5" fmla="*/ 4105275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4" name="Line 14"/>
          <p:cNvSpPr>
            <a:spLocks noChangeShapeType="1"/>
          </p:cNvSpPr>
          <p:nvPr/>
        </p:nvSpPr>
        <p:spPr bwMode="auto">
          <a:xfrm>
            <a:off x="4427536" y="4724399"/>
            <a:ext cx="2" cy="93662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65" name="Arc 15"/>
          <p:cNvSpPr>
            <a:spLocks/>
          </p:cNvSpPr>
          <p:nvPr/>
        </p:nvSpPr>
        <p:spPr bwMode="auto">
          <a:xfrm flipH="1">
            <a:off x="1835150" y="4724400"/>
            <a:ext cx="2592388" cy="1584325"/>
          </a:xfrm>
          <a:custGeom>
            <a:avLst/>
            <a:gdLst>
              <a:gd name="T0" fmla="*/ 0 w 21600"/>
              <a:gd name="T1" fmla="*/ 0 h 21600"/>
              <a:gd name="T2" fmla="*/ 2592388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6" name="Arc 17"/>
          <p:cNvSpPr>
            <a:spLocks/>
          </p:cNvSpPr>
          <p:nvPr/>
        </p:nvSpPr>
        <p:spPr bwMode="auto">
          <a:xfrm rot="10800000" flipH="1" flipV="1">
            <a:off x="4427538" y="4724400"/>
            <a:ext cx="2808287" cy="1584325"/>
          </a:xfrm>
          <a:custGeom>
            <a:avLst/>
            <a:gdLst>
              <a:gd name="T0" fmla="*/ 0 w 21600"/>
              <a:gd name="T1" fmla="*/ 0 h 21600"/>
              <a:gd name="T2" fmla="*/ 2808287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9467" name="Text Box 18"/>
          <p:cNvSpPr txBox="1">
            <a:spLocks noChangeArrowheads="1"/>
          </p:cNvSpPr>
          <p:nvPr/>
        </p:nvSpPr>
        <p:spPr bwMode="auto">
          <a:xfrm>
            <a:off x="7524750" y="4605338"/>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d(x)</a:t>
            </a:r>
          </a:p>
        </p:txBody>
      </p:sp>
      <p:sp>
        <p:nvSpPr>
          <p:cNvPr id="19468" name="Text Box 19"/>
          <p:cNvSpPr txBox="1">
            <a:spLocks noChangeArrowheads="1"/>
          </p:cNvSpPr>
          <p:nvPr/>
        </p:nvSpPr>
        <p:spPr bwMode="auto">
          <a:xfrm>
            <a:off x="6588125" y="3236913"/>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u(x)</a:t>
            </a:r>
          </a:p>
        </p:txBody>
      </p:sp>
      <p:sp>
        <p:nvSpPr>
          <p:cNvPr id="19469" name="Text Box 20"/>
          <p:cNvSpPr txBox="1">
            <a:spLocks noChangeArrowheads="1"/>
          </p:cNvSpPr>
          <p:nvPr/>
        </p:nvSpPr>
        <p:spPr bwMode="auto">
          <a:xfrm>
            <a:off x="7235825" y="60452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B(x)</a:t>
            </a:r>
          </a:p>
        </p:txBody>
      </p:sp>
      <p:sp>
        <p:nvSpPr>
          <p:cNvPr id="19470" name="Text Box 21"/>
          <p:cNvSpPr txBox="1">
            <a:spLocks noChangeArrowheads="1"/>
          </p:cNvSpPr>
          <p:nvPr/>
        </p:nvSpPr>
        <p:spPr bwMode="auto">
          <a:xfrm>
            <a:off x="8296275" y="53927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x</a:t>
            </a:r>
          </a:p>
        </p:txBody>
      </p:sp>
      <p:sp>
        <p:nvSpPr>
          <p:cNvPr id="19471" name="Text Box 22"/>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a:t>
            </a:r>
          </a:p>
        </p:txBody>
      </p:sp>
      <p:sp>
        <p:nvSpPr>
          <p:cNvPr id="19474" name="Line 26"/>
          <p:cNvSpPr>
            <a:spLocks noChangeShapeType="1"/>
          </p:cNvSpPr>
          <p:nvPr/>
        </p:nvSpPr>
        <p:spPr bwMode="auto">
          <a:xfrm flipH="1">
            <a:off x="1331913" y="4724400"/>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9477" name="Text Box 29"/>
          <p:cNvSpPr txBox="1">
            <a:spLocks noChangeArrowheads="1"/>
          </p:cNvSpPr>
          <p:nvPr/>
        </p:nvSpPr>
        <p:spPr bwMode="auto">
          <a:xfrm>
            <a:off x="539750" y="4508500"/>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B(x**)</a:t>
            </a:r>
          </a:p>
        </p:txBody>
      </p:sp>
      <p:sp>
        <p:nvSpPr>
          <p:cNvPr id="19482" name="Text Box 35"/>
          <p:cNvSpPr txBox="1">
            <a:spLocks noChangeArrowheads="1"/>
          </p:cNvSpPr>
          <p:nvPr/>
        </p:nvSpPr>
        <p:spPr bwMode="auto">
          <a:xfrm>
            <a:off x="1042988" y="10525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A</a:t>
            </a:r>
          </a:p>
        </p:txBody>
      </p:sp>
      <p:sp>
        <p:nvSpPr>
          <p:cNvPr id="19483" name="Text Box 36"/>
          <p:cNvSpPr txBox="1">
            <a:spLocks noChangeArrowheads="1"/>
          </p:cNvSpPr>
          <p:nvPr/>
        </p:nvSpPr>
        <p:spPr bwMode="auto">
          <a:xfrm>
            <a:off x="4427538" y="44370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E</a:t>
            </a:r>
          </a:p>
        </p:txBody>
      </p:sp>
      <p:sp>
        <p:nvSpPr>
          <p:cNvPr id="30" name="Text Box 30">
            <a:extLst>
              <a:ext uri="{FF2B5EF4-FFF2-40B4-BE49-F238E27FC236}">
                <a16:creationId xmlns:a16="http://schemas.microsoft.com/office/drawing/2014/main" id="{A1FEB483-0298-40E1-A00E-2BA274BE2B42}"/>
              </a:ext>
            </a:extLst>
          </p:cNvPr>
          <p:cNvSpPr txBox="1">
            <a:spLocks noChangeArrowheads="1"/>
          </p:cNvSpPr>
          <p:nvPr/>
        </p:nvSpPr>
        <p:spPr bwMode="auto">
          <a:xfrm>
            <a:off x="4256088" y="5713413"/>
            <a:ext cx="508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x**</a:t>
            </a:r>
          </a:p>
        </p:txBody>
      </p:sp>
    </p:spTree>
    <p:extLst>
      <p:ext uri="{BB962C8B-B14F-4D97-AF65-F5344CB8AC3E}">
        <p14:creationId xmlns:p14="http://schemas.microsoft.com/office/powerpoint/2010/main" val="385947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6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46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4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1000"/>
                                  </p:stCondLst>
                                  <p:childTnLst>
                                    <p:animEffect transition="out" filter="fade">
                                      <p:cBhvr>
                                        <p:cTn id="20" dur="500"/>
                                        <p:tgtEl>
                                          <p:spTgt spid="19460"/>
                                        </p:tgtEl>
                                      </p:cBhvr>
                                    </p:animEffect>
                                    <p:set>
                                      <p:cBhvr>
                                        <p:cTn id="21" dur="1" fill="hold">
                                          <p:stCondLst>
                                            <p:cond delay="499"/>
                                          </p:stCondLst>
                                        </p:cTn>
                                        <p:tgtEl>
                                          <p:spTgt spid="19460"/>
                                        </p:tgtEl>
                                        <p:attrNameLst>
                                          <p:attrName>style.visibility</p:attrName>
                                        </p:attrNameLst>
                                      </p:cBhvr>
                                      <p:to>
                                        <p:strVal val="hidden"/>
                                      </p:to>
                                    </p:set>
                                  </p:childTnLst>
                                </p:cTn>
                              </p:par>
                              <p:par>
                                <p:cTn id="22" presetID="10" presetClass="exit" presetSubtype="0" fill="hold" grpId="1" nodeType="withEffect">
                                  <p:stCondLst>
                                    <p:cond delay="1000"/>
                                  </p:stCondLst>
                                  <p:childTnLst>
                                    <p:animEffect transition="out" filter="fade">
                                      <p:cBhvr>
                                        <p:cTn id="23" dur="500"/>
                                        <p:tgtEl>
                                          <p:spTgt spid="19461"/>
                                        </p:tgtEl>
                                      </p:cBhvr>
                                    </p:animEffect>
                                    <p:set>
                                      <p:cBhvr>
                                        <p:cTn id="24" dur="1" fill="hold">
                                          <p:stCondLst>
                                            <p:cond delay="499"/>
                                          </p:stCondLst>
                                        </p:cTn>
                                        <p:tgtEl>
                                          <p:spTgt spid="19461"/>
                                        </p:tgtEl>
                                        <p:attrNameLst>
                                          <p:attrName>style.visibility</p:attrName>
                                        </p:attrNameLst>
                                      </p:cBhvr>
                                      <p:to>
                                        <p:strVal val="hidden"/>
                                      </p:to>
                                    </p:set>
                                  </p:childTnLst>
                                </p:cTn>
                              </p:par>
                              <p:par>
                                <p:cTn id="25" presetID="10" presetClass="exit" presetSubtype="0" fill="hold" grpId="0" nodeType="withEffect">
                                  <p:stCondLst>
                                    <p:cond delay="1000"/>
                                  </p:stCondLst>
                                  <p:childTnLst>
                                    <p:animEffect transition="out" filter="fade">
                                      <p:cBhvr>
                                        <p:cTn id="26" dur="500"/>
                                        <p:tgtEl>
                                          <p:spTgt spid="19468"/>
                                        </p:tgtEl>
                                      </p:cBhvr>
                                    </p:animEffect>
                                    <p:set>
                                      <p:cBhvr>
                                        <p:cTn id="27" dur="1" fill="hold">
                                          <p:stCondLst>
                                            <p:cond delay="499"/>
                                          </p:stCondLst>
                                        </p:cTn>
                                        <p:tgtEl>
                                          <p:spTgt spid="19468"/>
                                        </p:tgtEl>
                                        <p:attrNameLst>
                                          <p:attrName>style.visibility</p:attrName>
                                        </p:attrNameLst>
                                      </p:cBhvr>
                                      <p:to>
                                        <p:strVal val="hidden"/>
                                      </p:to>
                                    </p:set>
                                  </p:childTnLst>
                                </p:cTn>
                              </p:par>
                              <p:par>
                                <p:cTn id="28" presetID="10" presetClass="exit" presetSubtype="0" fill="hold" grpId="1" nodeType="withEffect">
                                  <p:stCondLst>
                                    <p:cond delay="1000"/>
                                  </p:stCondLst>
                                  <p:childTnLst>
                                    <p:animEffect transition="out" filter="fade">
                                      <p:cBhvr>
                                        <p:cTn id="29" dur="500"/>
                                        <p:tgtEl>
                                          <p:spTgt spid="19467"/>
                                        </p:tgtEl>
                                      </p:cBhvr>
                                    </p:animEffect>
                                    <p:set>
                                      <p:cBhvr>
                                        <p:cTn id="30" dur="1" fill="hold">
                                          <p:stCondLst>
                                            <p:cond delay="499"/>
                                          </p:stCondLst>
                                        </p:cTn>
                                        <p:tgtEl>
                                          <p:spTgt spid="19467"/>
                                        </p:tgtEl>
                                        <p:attrNameLst>
                                          <p:attrName>style.visibility</p:attrName>
                                        </p:attrNameLst>
                                      </p:cBhvr>
                                      <p:to>
                                        <p:strVal val="hidden"/>
                                      </p:to>
                                    </p:set>
                                  </p:childTnLst>
                                </p:cTn>
                              </p:par>
                              <p:par>
                                <p:cTn id="31" presetID="10" presetClass="exit" presetSubtype="0" fill="hold" grpId="0" nodeType="withEffect">
                                  <p:stCondLst>
                                    <p:cond delay="1000"/>
                                  </p:stCondLst>
                                  <p:childTnLst>
                                    <p:animEffect transition="out" filter="fade">
                                      <p:cBhvr>
                                        <p:cTn id="32" dur="500"/>
                                        <p:tgtEl>
                                          <p:spTgt spid="19482"/>
                                        </p:tgtEl>
                                      </p:cBhvr>
                                    </p:animEffect>
                                    <p:set>
                                      <p:cBhvr>
                                        <p:cTn id="33" dur="1" fill="hold">
                                          <p:stCondLst>
                                            <p:cond delay="499"/>
                                          </p:stCondLst>
                                        </p:cTn>
                                        <p:tgtEl>
                                          <p:spTgt spid="19482"/>
                                        </p:tgtEl>
                                        <p:attrNameLst>
                                          <p:attrName>style.visibility</p:attrName>
                                        </p:attrNameLst>
                                      </p:cBhvr>
                                      <p:to>
                                        <p:strVal val="hidden"/>
                                      </p:to>
                                    </p:set>
                                  </p:childTnLst>
                                </p:cTn>
                              </p:par>
                              <p:par>
                                <p:cTn id="34" presetID="1" presetClass="entr" presetSubtype="0" fill="hold" grpId="0" nodeType="withEffect">
                                  <p:stCondLst>
                                    <p:cond delay="0"/>
                                  </p:stCondLst>
                                  <p:childTnLst>
                                    <p:set>
                                      <p:cBhvr>
                                        <p:cTn id="35" dur="1" fill="hold">
                                          <p:stCondLst>
                                            <p:cond delay="0"/>
                                          </p:stCondLst>
                                        </p:cTn>
                                        <p:tgtEl>
                                          <p:spTgt spid="3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9464"/>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19483"/>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19477"/>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9474"/>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9460" grpId="0" animBg="1"/>
      <p:bldP spid="19461" grpId="0" animBg="1"/>
      <p:bldP spid="19461" grpId="1" animBg="1"/>
      <p:bldP spid="19464" grpId="0" animBg="1"/>
      <p:bldP spid="19465" grpId="0" animBg="1"/>
      <p:bldP spid="19466" grpId="0" animBg="1"/>
      <p:bldP spid="19467" grpId="0"/>
      <p:bldP spid="19467" grpId="1"/>
      <p:bldP spid="19468" grpId="0"/>
      <p:bldP spid="19469" grpId="0"/>
      <p:bldP spid="19474" grpId="0" animBg="1"/>
      <p:bldP spid="19477" grpId="0"/>
      <p:bldP spid="19482" grpId="0"/>
      <p:bldP spid="19483" grpId="0"/>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260648"/>
            <a:ext cx="8229600" cy="647700"/>
          </a:xfrm>
        </p:spPr>
        <p:txBody>
          <a:bodyPr/>
          <a:lstStyle/>
          <a:p>
            <a:pPr eaLnBrk="1" hangingPunct="1"/>
            <a:r>
              <a:rPr lang="it-IT" altLang="en-US" sz="3600" dirty="0"/>
              <a:t>Colpa e standard di diligenza</a:t>
            </a:r>
          </a:p>
        </p:txBody>
      </p:sp>
      <p:sp>
        <p:nvSpPr>
          <p:cNvPr id="23555" name="Rectangle 3"/>
          <p:cNvSpPr>
            <a:spLocks noGrp="1" noChangeArrowheads="1"/>
          </p:cNvSpPr>
          <p:nvPr>
            <p:ph type="body" idx="1"/>
          </p:nvPr>
        </p:nvSpPr>
        <p:spPr>
          <a:xfrm>
            <a:off x="151303" y="908348"/>
            <a:ext cx="8863619" cy="5328592"/>
          </a:xfrm>
        </p:spPr>
        <p:txBody>
          <a:bodyPr/>
          <a:lstStyle/>
          <a:p>
            <a:pPr eaLnBrk="1" hangingPunct="1"/>
            <a:r>
              <a:rPr lang="it-IT" altLang="en-US" sz="2800" dirty="0"/>
              <a:t>La responsabilità per colpa (RPC) non è invece mai “automatica”. </a:t>
            </a:r>
          </a:p>
          <a:p>
            <a:pPr eaLnBrk="1" hangingPunct="1"/>
            <a:r>
              <a:rPr lang="it-IT" altLang="en-US" sz="2800" dirty="0"/>
              <a:t>Infatti esiste obbligo al risarcimento </a:t>
            </a:r>
            <a:r>
              <a:rPr lang="it-IT" altLang="en-US" sz="2800" i="1" dirty="0"/>
              <a:t>r</a:t>
            </a:r>
            <a:r>
              <a:rPr lang="it-IT" altLang="en-US" sz="2800" dirty="0"/>
              <a:t> solo se D è, appunto, colpevole.</a:t>
            </a:r>
          </a:p>
          <a:p>
            <a:pPr eaLnBrk="1" hangingPunct="1"/>
            <a:r>
              <a:rPr lang="it-IT" altLang="en-US" sz="2800" dirty="0"/>
              <a:t>Definizione di colpa per AED: D è colpevole se non ha rispettato un certo </a:t>
            </a:r>
            <a:r>
              <a:rPr lang="it-IT" altLang="en-US" sz="2800" u="sng" dirty="0"/>
              <a:t>standard di diligenza</a:t>
            </a:r>
            <a:r>
              <a:rPr lang="it-IT" altLang="en-US" sz="2800" dirty="0"/>
              <a:t> </a:t>
            </a:r>
            <a:r>
              <a:rPr lang="it-IT" altLang="en-US" sz="2800" i="1" dirty="0"/>
              <a:t>s</a:t>
            </a:r>
            <a:r>
              <a:rPr lang="it-IT" altLang="en-US" sz="2800" dirty="0"/>
              <a:t>.</a:t>
            </a:r>
          </a:p>
          <a:p>
            <a:pPr eaLnBrk="1" hangingPunct="1"/>
            <a:r>
              <a:rPr lang="it-IT" altLang="en-US" sz="2800" i="1" dirty="0"/>
              <a:t>Due care</a:t>
            </a:r>
            <a:r>
              <a:rPr lang="it-IT" altLang="en-US" sz="2800" dirty="0"/>
              <a:t>: livello di diligenza che esonera un agente economico dalla responsabilità. </a:t>
            </a:r>
          </a:p>
          <a:p>
            <a:pPr eaLnBrk="1" hangingPunct="1"/>
            <a:r>
              <a:rPr lang="it-IT" altLang="en-US" sz="2800" dirty="0"/>
              <a:t>In altre parole, </a:t>
            </a:r>
            <a:r>
              <a:rPr lang="it-IT" altLang="en-US" sz="2800" i="1" dirty="0"/>
              <a:t>s </a:t>
            </a:r>
            <a:r>
              <a:rPr lang="it-IT" altLang="en-US" sz="2800" dirty="0"/>
              <a:t>è il livello di prevenzione che esonera D dal risarcimento.</a:t>
            </a:r>
          </a:p>
          <a:p>
            <a:pPr lvl="1" eaLnBrk="1" hangingPunct="1">
              <a:buFont typeface="Wingdings" panose="05000000000000000000" pitchFamily="2" charset="2"/>
              <a:buChar char="Ø"/>
            </a:pPr>
            <a:r>
              <a:rPr lang="it-IT" altLang="en-US" dirty="0"/>
              <a:t> Questa è proprio l’intuizione di </a:t>
            </a:r>
            <a:r>
              <a:rPr lang="it-IT" altLang="en-US" dirty="0" err="1"/>
              <a:t>Hand</a:t>
            </a:r>
            <a:r>
              <a:rPr lang="it-IT" altLang="en-US" dirty="0"/>
              <a:t>.</a:t>
            </a:r>
          </a:p>
          <a:p>
            <a:pPr marL="0" indent="0" eaLnBrk="1" hangingPunct="1">
              <a:buNone/>
            </a:pPr>
            <a:endParaRPr lang="it-IT"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a:t>Il principio della </a:t>
            </a:r>
            <a:r>
              <a:rPr lang="it-IT" sz="4000" i="1" dirty="0"/>
              <a:t>due care</a:t>
            </a:r>
          </a:p>
        </p:txBody>
      </p:sp>
      <p:sp>
        <p:nvSpPr>
          <p:cNvPr id="3" name="Segnaposto contenuto 2"/>
          <p:cNvSpPr>
            <a:spLocks noGrp="1"/>
          </p:cNvSpPr>
          <p:nvPr>
            <p:ph idx="1"/>
          </p:nvPr>
        </p:nvSpPr>
        <p:spPr>
          <a:xfrm>
            <a:off x="251520" y="1600201"/>
            <a:ext cx="8568952" cy="4277072"/>
          </a:xfrm>
        </p:spPr>
        <p:txBody>
          <a:bodyPr/>
          <a:lstStyle/>
          <a:p>
            <a:pPr eaLnBrk="1" hangingPunct="1"/>
            <a:r>
              <a:rPr lang="it-IT" altLang="en-US" sz="2800" dirty="0">
                <a:sym typeface="Symbol" panose="05050102010706020507" pitchFamily="18" charset="2"/>
              </a:rPr>
              <a:t> r(x)</a:t>
            </a:r>
            <a:r>
              <a:rPr lang="it-IT" altLang="en-US" sz="2800" dirty="0"/>
              <a:t> (= d(x)) se e solo se x &lt; s</a:t>
            </a:r>
          </a:p>
          <a:p>
            <a:pPr marL="0" indent="0" eaLnBrk="1" hangingPunct="1">
              <a:buNone/>
            </a:pPr>
            <a:r>
              <a:rPr lang="it-IT" altLang="en-US" sz="2800" dirty="0"/>
              <a:t>Ovvero:  u(x)</a:t>
            </a:r>
            <a:r>
              <a:rPr lang="it-IT" altLang="en-US" sz="2800" baseline="30000" dirty="0"/>
              <a:t>RPC</a:t>
            </a:r>
            <a:r>
              <a:rPr lang="it-IT" altLang="en-US" sz="2800" dirty="0"/>
              <a:t>	= b – c(x)  se x &gt; s</a:t>
            </a:r>
          </a:p>
          <a:p>
            <a:pPr eaLnBrk="1" hangingPunct="1">
              <a:buFontTx/>
              <a:buNone/>
            </a:pPr>
            <a:r>
              <a:rPr lang="it-IT" altLang="en-US" sz="2800" dirty="0"/>
              <a:t>		      		= b – c(x) – d(x)  se x &lt; s</a:t>
            </a:r>
          </a:p>
          <a:p>
            <a:pPr eaLnBrk="1" hangingPunct="1"/>
            <a:r>
              <a:rPr lang="it-IT" altLang="en-US" sz="2800" dirty="0"/>
              <a:t>Per D è conveniente fissare x = s. Infatti: </a:t>
            </a:r>
          </a:p>
          <a:p>
            <a:pPr lvl="1" eaLnBrk="1" hangingPunct="1">
              <a:buFont typeface="Wingdings" panose="05000000000000000000" pitchFamily="2" charset="2"/>
              <a:buChar char="Ø"/>
            </a:pPr>
            <a:r>
              <a:rPr lang="it-IT" altLang="en-US" dirty="0"/>
              <a:t> Se x &lt; s, otterrebbe b – c(x) – d(x) = B(x) &lt; u(x)</a:t>
            </a:r>
          </a:p>
          <a:p>
            <a:pPr lvl="1" eaLnBrk="1" hangingPunct="1">
              <a:buFont typeface="Wingdings" panose="05000000000000000000" pitchFamily="2" charset="2"/>
              <a:buChar char="Ø"/>
            </a:pPr>
            <a:r>
              <a:rPr lang="it-IT" altLang="en-US" dirty="0"/>
              <a:t> Se x &gt; s, otterrebbe u(x) &lt; u(s)</a:t>
            </a:r>
          </a:p>
          <a:p>
            <a:pPr lvl="1" eaLnBrk="1" hangingPunct="1">
              <a:buFont typeface="Wingdings" panose="05000000000000000000" pitchFamily="2" charset="2"/>
              <a:buChar char="Ø"/>
            </a:pPr>
            <a:r>
              <a:rPr lang="it-IT" altLang="en-US" dirty="0"/>
              <a:t> Se x = s, ottiene u(s) → il massimo sub RPC.</a:t>
            </a:r>
          </a:p>
          <a:p>
            <a:pPr eaLnBrk="1" hangingPunct="1">
              <a:buFont typeface="Arial" panose="020B0604020202020204" pitchFamily="34" charset="0"/>
              <a:buChar char="•"/>
            </a:pPr>
            <a:r>
              <a:rPr lang="it-IT" sz="2800" dirty="0"/>
              <a:t>Ma la </a:t>
            </a:r>
            <a:r>
              <a:rPr lang="it-IT" sz="2800" i="1" dirty="0"/>
              <a:t>due care </a:t>
            </a:r>
            <a:r>
              <a:rPr lang="it-IT" sz="2800" dirty="0"/>
              <a:t>è socialmente efficiente?</a:t>
            </a:r>
          </a:p>
        </p:txBody>
      </p:sp>
    </p:spTree>
    <p:extLst>
      <p:ext uri="{BB962C8B-B14F-4D97-AF65-F5344CB8AC3E}">
        <p14:creationId xmlns:p14="http://schemas.microsoft.com/office/powerpoint/2010/main" val="419486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3" name="Line 3"/>
          <p:cNvSpPr>
            <a:spLocks noChangeShapeType="1"/>
          </p:cNvSpPr>
          <p:nvPr/>
        </p:nvSpPr>
        <p:spPr bwMode="auto">
          <a:xfrm>
            <a:off x="900113" y="56610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4" name="Arc 4"/>
          <p:cNvSpPr>
            <a:spLocks/>
          </p:cNvSpPr>
          <p:nvPr/>
        </p:nvSpPr>
        <p:spPr bwMode="auto">
          <a:xfrm>
            <a:off x="1331913" y="1270000"/>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05" name="Arc 5"/>
          <p:cNvSpPr>
            <a:spLocks/>
          </p:cNvSpPr>
          <p:nvPr/>
        </p:nvSpPr>
        <p:spPr bwMode="auto">
          <a:xfrm flipH="1" flipV="1">
            <a:off x="1979613" y="692150"/>
            <a:ext cx="5592762" cy="4105275"/>
          </a:xfrm>
          <a:custGeom>
            <a:avLst/>
            <a:gdLst>
              <a:gd name="T0" fmla="*/ 0 w 22668"/>
              <a:gd name="T1" fmla="*/ 4942 h 21600"/>
              <a:gd name="T2" fmla="*/ 5592762 w 22668"/>
              <a:gd name="T3" fmla="*/ 4105275 h 21600"/>
              <a:gd name="T4" fmla="*/ 263502 w 22668"/>
              <a:gd name="T5" fmla="*/ 4105275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06" name="Line 6"/>
          <p:cNvSpPr>
            <a:spLocks noChangeShapeType="1"/>
          </p:cNvSpPr>
          <p:nvPr/>
        </p:nvSpPr>
        <p:spPr bwMode="auto">
          <a:xfrm>
            <a:off x="3852632" y="4772301"/>
            <a:ext cx="0" cy="8636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8" name="Line 8"/>
          <p:cNvSpPr>
            <a:spLocks noChangeShapeType="1"/>
          </p:cNvSpPr>
          <p:nvPr/>
        </p:nvSpPr>
        <p:spPr bwMode="auto">
          <a:xfrm flipH="1">
            <a:off x="4427537" y="4724399"/>
            <a:ext cx="11913" cy="93662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9" name="Arc 9"/>
          <p:cNvSpPr>
            <a:spLocks/>
          </p:cNvSpPr>
          <p:nvPr/>
        </p:nvSpPr>
        <p:spPr bwMode="auto">
          <a:xfrm flipH="1">
            <a:off x="1835150" y="4724400"/>
            <a:ext cx="2592388" cy="1584325"/>
          </a:xfrm>
          <a:custGeom>
            <a:avLst/>
            <a:gdLst>
              <a:gd name="T0" fmla="*/ 0 w 21600"/>
              <a:gd name="T1" fmla="*/ 0 h 21600"/>
              <a:gd name="T2" fmla="*/ 2592388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10" name="Arc 10"/>
          <p:cNvSpPr>
            <a:spLocks/>
          </p:cNvSpPr>
          <p:nvPr/>
        </p:nvSpPr>
        <p:spPr bwMode="auto">
          <a:xfrm rot="10800000" flipH="1" flipV="1">
            <a:off x="4427538" y="4724400"/>
            <a:ext cx="2808287" cy="1584325"/>
          </a:xfrm>
          <a:custGeom>
            <a:avLst/>
            <a:gdLst>
              <a:gd name="T0" fmla="*/ 0 w 21600"/>
              <a:gd name="T1" fmla="*/ 0 h 21600"/>
              <a:gd name="T2" fmla="*/ 2808287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11" name="Text Box 11"/>
          <p:cNvSpPr txBox="1">
            <a:spLocks noChangeArrowheads="1"/>
          </p:cNvSpPr>
          <p:nvPr/>
        </p:nvSpPr>
        <p:spPr bwMode="auto">
          <a:xfrm>
            <a:off x="7524750" y="4605338"/>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d(x)</a:t>
            </a:r>
          </a:p>
        </p:txBody>
      </p:sp>
      <p:sp>
        <p:nvSpPr>
          <p:cNvPr id="25612" name="Text Box 12"/>
          <p:cNvSpPr txBox="1">
            <a:spLocks noChangeArrowheads="1"/>
          </p:cNvSpPr>
          <p:nvPr/>
        </p:nvSpPr>
        <p:spPr bwMode="auto">
          <a:xfrm>
            <a:off x="2484438" y="981075"/>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u(x)</a:t>
            </a:r>
          </a:p>
        </p:txBody>
      </p:sp>
      <p:sp>
        <p:nvSpPr>
          <p:cNvPr id="25613" name="Text Box 13"/>
          <p:cNvSpPr txBox="1">
            <a:spLocks noChangeArrowheads="1"/>
          </p:cNvSpPr>
          <p:nvPr/>
        </p:nvSpPr>
        <p:spPr bwMode="auto">
          <a:xfrm>
            <a:off x="7235825" y="60452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B(x)</a:t>
            </a:r>
          </a:p>
        </p:txBody>
      </p:sp>
      <p:sp>
        <p:nvSpPr>
          <p:cNvPr id="25614" name="Text Box 14"/>
          <p:cNvSpPr txBox="1">
            <a:spLocks noChangeArrowheads="1"/>
          </p:cNvSpPr>
          <p:nvPr/>
        </p:nvSpPr>
        <p:spPr bwMode="auto">
          <a:xfrm>
            <a:off x="8296275" y="53927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x</a:t>
            </a:r>
          </a:p>
        </p:txBody>
      </p:sp>
      <p:sp>
        <p:nvSpPr>
          <p:cNvPr id="25615" name="Text Box 15"/>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a:t>
            </a:r>
          </a:p>
        </p:txBody>
      </p:sp>
      <p:sp>
        <p:nvSpPr>
          <p:cNvPr id="25616" name="Line 16"/>
          <p:cNvSpPr>
            <a:spLocks noChangeShapeType="1"/>
          </p:cNvSpPr>
          <p:nvPr/>
        </p:nvSpPr>
        <p:spPr bwMode="auto">
          <a:xfrm flipH="1">
            <a:off x="1331913" y="1624026"/>
            <a:ext cx="24717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18" name="Line 18"/>
          <p:cNvSpPr>
            <a:spLocks noChangeShapeType="1"/>
          </p:cNvSpPr>
          <p:nvPr/>
        </p:nvSpPr>
        <p:spPr bwMode="auto">
          <a:xfrm flipH="1">
            <a:off x="1344613" y="4772300"/>
            <a:ext cx="2529014" cy="3544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19" name="Text Box 19"/>
          <p:cNvSpPr txBox="1">
            <a:spLocks noChangeArrowheads="1"/>
          </p:cNvSpPr>
          <p:nvPr/>
        </p:nvSpPr>
        <p:spPr bwMode="auto">
          <a:xfrm>
            <a:off x="693612" y="1449922"/>
            <a:ext cx="6207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u(s)</a:t>
            </a:r>
          </a:p>
        </p:txBody>
      </p:sp>
      <p:sp>
        <p:nvSpPr>
          <p:cNvPr id="25620" name="Text Box 22"/>
          <p:cNvSpPr txBox="1">
            <a:spLocks noChangeArrowheads="1"/>
          </p:cNvSpPr>
          <p:nvPr/>
        </p:nvSpPr>
        <p:spPr bwMode="auto">
          <a:xfrm>
            <a:off x="4252410" y="5684099"/>
            <a:ext cx="6076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x**</a:t>
            </a:r>
          </a:p>
        </p:txBody>
      </p:sp>
      <p:sp>
        <p:nvSpPr>
          <p:cNvPr id="25621" name="Text Box 25"/>
          <p:cNvSpPr txBox="1">
            <a:spLocks noChangeArrowheads="1"/>
          </p:cNvSpPr>
          <p:nvPr/>
        </p:nvSpPr>
        <p:spPr bwMode="auto">
          <a:xfrm>
            <a:off x="5076825" y="333375"/>
            <a:ext cx="3455988" cy="1311275"/>
          </a:xfrm>
          <a:prstGeom prst="rect">
            <a:avLst/>
          </a:prstGeom>
          <a:solidFill>
            <a:schemeClr val="accent5"/>
          </a:solidFill>
          <a:ln>
            <a:noFill/>
          </a:ln>
          <a:effectLst/>
          <a:extLst/>
        </p:spPr>
        <p:txBody>
          <a:bodyPr>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Beneficio (netto)</a:t>
            </a:r>
            <a:r>
              <a:rPr lang="it-IT" altLang="en-US" sz="2000" dirty="0">
                <a:sym typeface="Symbol" panose="05050102010706020507" pitchFamily="18" charset="2"/>
              </a:rPr>
              <a:t> privato:</a:t>
            </a:r>
          </a:p>
          <a:p>
            <a:pPr eaLnBrk="1" hangingPunct="1"/>
            <a:r>
              <a:rPr lang="it-IT" altLang="en-US" sz="2000" dirty="0">
                <a:sym typeface="Symbol" panose="05050102010706020507" pitchFamily="18" charset="2"/>
              </a:rPr>
              <a:t>B(x)  se x &lt; s</a:t>
            </a:r>
          </a:p>
          <a:p>
            <a:pPr eaLnBrk="1" hangingPunct="1"/>
            <a:r>
              <a:rPr lang="it-IT" altLang="en-US" sz="2000" dirty="0">
                <a:sym typeface="Symbol" panose="05050102010706020507" pitchFamily="18" charset="2"/>
              </a:rPr>
              <a:t>u(x)  se x  s</a:t>
            </a:r>
          </a:p>
          <a:p>
            <a:pPr algn="l" eaLnBrk="1" hangingPunct="1"/>
            <a:r>
              <a:rPr lang="it-IT" altLang="en-US" sz="2000" dirty="0">
                <a:sym typeface="Symbol" panose="05050102010706020507" pitchFamily="18" charset="2"/>
              </a:rPr>
              <a:t>Max beneficio u(s) per x = s</a:t>
            </a:r>
            <a:endParaRPr lang="it-IT" altLang="en-US" sz="2000" dirty="0"/>
          </a:p>
        </p:txBody>
      </p:sp>
      <p:sp>
        <p:nvSpPr>
          <p:cNvPr id="25622" name="Line 26"/>
          <p:cNvSpPr>
            <a:spLocks noChangeShapeType="1"/>
          </p:cNvSpPr>
          <p:nvPr/>
        </p:nvSpPr>
        <p:spPr bwMode="auto">
          <a:xfrm>
            <a:off x="3852169" y="1644650"/>
            <a:ext cx="21458" cy="30876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25" name="Text Box 35"/>
          <p:cNvSpPr txBox="1">
            <a:spLocks noChangeArrowheads="1"/>
          </p:cNvSpPr>
          <p:nvPr/>
        </p:nvSpPr>
        <p:spPr bwMode="auto">
          <a:xfrm>
            <a:off x="4294188" y="4369335"/>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E</a:t>
            </a:r>
          </a:p>
        </p:txBody>
      </p:sp>
      <p:sp>
        <p:nvSpPr>
          <p:cNvPr id="26" name="Text Box 19"/>
          <p:cNvSpPr txBox="1">
            <a:spLocks noChangeArrowheads="1"/>
          </p:cNvSpPr>
          <p:nvPr/>
        </p:nvSpPr>
        <p:spPr bwMode="auto">
          <a:xfrm>
            <a:off x="709169" y="4572245"/>
            <a:ext cx="6543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B(s)</a:t>
            </a:r>
          </a:p>
        </p:txBody>
      </p:sp>
      <p:pic>
        <p:nvPicPr>
          <p:cNvPr id="2" name="Immagine 1">
            <a:extLst>
              <a:ext uri="{FF2B5EF4-FFF2-40B4-BE49-F238E27FC236}">
                <a16:creationId xmlns:a16="http://schemas.microsoft.com/office/drawing/2014/main" id="{A07D90B7-86AD-4D87-9128-261E6E985457}"/>
              </a:ext>
            </a:extLst>
          </p:cNvPr>
          <p:cNvPicPr>
            <a:picLocks noChangeAspect="1"/>
          </p:cNvPicPr>
          <p:nvPr/>
        </p:nvPicPr>
        <p:blipFill>
          <a:blip r:embed="rId3"/>
          <a:stretch>
            <a:fillRect/>
          </a:stretch>
        </p:blipFill>
        <p:spPr>
          <a:xfrm>
            <a:off x="1792304" y="4765041"/>
            <a:ext cx="2092089" cy="1737359"/>
          </a:xfrm>
          <a:prstGeom prst="rect">
            <a:avLst/>
          </a:prstGeom>
          <a:ln>
            <a:noFill/>
          </a:ln>
        </p:spPr>
      </p:pic>
      <p:pic>
        <p:nvPicPr>
          <p:cNvPr id="5" name="Immagine 4">
            <a:extLst>
              <a:ext uri="{FF2B5EF4-FFF2-40B4-BE49-F238E27FC236}">
                <a16:creationId xmlns:a16="http://schemas.microsoft.com/office/drawing/2014/main" id="{294E82EB-F3CB-481E-9063-65417660D3B8}"/>
              </a:ext>
            </a:extLst>
          </p:cNvPr>
          <p:cNvPicPr>
            <a:picLocks noChangeAspect="1"/>
          </p:cNvPicPr>
          <p:nvPr/>
        </p:nvPicPr>
        <p:blipFill>
          <a:blip r:embed="rId4"/>
          <a:stretch>
            <a:fillRect/>
          </a:stretch>
        </p:blipFill>
        <p:spPr>
          <a:xfrm>
            <a:off x="3843799" y="1632175"/>
            <a:ext cx="3291997" cy="3652825"/>
          </a:xfrm>
          <a:prstGeom prst="rect">
            <a:avLst/>
          </a:prstGeom>
        </p:spPr>
      </p:pic>
      <p:sp>
        <p:nvSpPr>
          <p:cNvPr id="32" name="Text Box 22">
            <a:extLst>
              <a:ext uri="{FF2B5EF4-FFF2-40B4-BE49-F238E27FC236}">
                <a16:creationId xmlns:a16="http://schemas.microsoft.com/office/drawing/2014/main" id="{1507F7C9-918C-4F29-B6A5-3A857D51D97A}"/>
              </a:ext>
            </a:extLst>
          </p:cNvPr>
          <p:cNvSpPr txBox="1">
            <a:spLocks noChangeArrowheads="1"/>
          </p:cNvSpPr>
          <p:nvPr/>
        </p:nvSpPr>
        <p:spPr bwMode="auto">
          <a:xfrm>
            <a:off x="3690506" y="5629335"/>
            <a:ext cx="323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s</a:t>
            </a:r>
          </a:p>
        </p:txBody>
      </p:sp>
      <p:sp>
        <p:nvSpPr>
          <p:cNvPr id="35" name="Text Box 34">
            <a:extLst>
              <a:ext uri="{FF2B5EF4-FFF2-40B4-BE49-F238E27FC236}">
                <a16:creationId xmlns:a16="http://schemas.microsoft.com/office/drawing/2014/main" id="{8602FB40-C506-4D2A-8C1D-127492152F10}"/>
              </a:ext>
            </a:extLst>
          </p:cNvPr>
          <p:cNvSpPr txBox="1">
            <a:spLocks noChangeArrowheads="1"/>
          </p:cNvSpPr>
          <p:nvPr/>
        </p:nvSpPr>
        <p:spPr bwMode="auto">
          <a:xfrm>
            <a:off x="3674707" y="1316832"/>
            <a:ext cx="3642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G</a:t>
            </a:r>
          </a:p>
        </p:txBody>
      </p:sp>
      <p:sp>
        <p:nvSpPr>
          <p:cNvPr id="36" name="Text Box 22">
            <a:extLst>
              <a:ext uri="{FF2B5EF4-FFF2-40B4-BE49-F238E27FC236}">
                <a16:creationId xmlns:a16="http://schemas.microsoft.com/office/drawing/2014/main" id="{4A9DA470-533F-4764-827D-4B9F016EC72A}"/>
              </a:ext>
            </a:extLst>
          </p:cNvPr>
          <p:cNvSpPr txBox="1">
            <a:spLocks noChangeArrowheads="1"/>
          </p:cNvSpPr>
          <p:nvPr/>
        </p:nvSpPr>
        <p:spPr bwMode="auto">
          <a:xfrm>
            <a:off x="3573193" y="4397315"/>
            <a:ext cx="60762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60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6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6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6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6" grpId="0" animBg="1"/>
      <p:bldP spid="25616" grpId="0" animBg="1"/>
      <p:bldP spid="25618" grpId="0" animBg="1"/>
      <p:bldP spid="25619" grpId="0"/>
      <p:bldP spid="25621" grpId="0" animBg="1"/>
      <p:bldP spid="25622" grpId="0" animBg="1"/>
      <p:bldP spid="26" grpId="0"/>
      <p:bldP spid="32" grpId="0"/>
      <p:bldP spid="35" grpId="0"/>
      <p:bldP spid="3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260350"/>
            <a:ext cx="8229600" cy="647700"/>
          </a:xfrm>
        </p:spPr>
        <p:txBody>
          <a:bodyPr/>
          <a:lstStyle/>
          <a:p>
            <a:pPr eaLnBrk="1" hangingPunct="1"/>
            <a:r>
              <a:rPr lang="it-IT" altLang="en-US" sz="3600"/>
              <a:t>Di nuovo l’esempio numerico</a:t>
            </a:r>
          </a:p>
        </p:txBody>
      </p:sp>
      <p:sp>
        <p:nvSpPr>
          <p:cNvPr id="27651" name="Rectangle 3"/>
          <p:cNvSpPr>
            <a:spLocks noGrp="1" noChangeArrowheads="1"/>
          </p:cNvSpPr>
          <p:nvPr>
            <p:ph type="body" idx="1"/>
          </p:nvPr>
        </p:nvSpPr>
        <p:spPr>
          <a:xfrm>
            <a:off x="0" y="1052513"/>
            <a:ext cx="9144000" cy="5184775"/>
          </a:xfrm>
        </p:spPr>
        <p:txBody>
          <a:bodyPr/>
          <a:lstStyle/>
          <a:p>
            <a:pPr eaLnBrk="1" hangingPunct="1"/>
            <a:r>
              <a:rPr lang="it-IT" altLang="en-US" sz="2800"/>
              <a:t>Il livello ottimale del costo sociale totale è 13, che corrisponde alla prevenzione media.</a:t>
            </a:r>
          </a:p>
          <a:p>
            <a:pPr eaLnBrk="1" hangingPunct="1"/>
            <a:r>
              <a:rPr lang="it-IT" altLang="en-US" sz="2800"/>
              <a:t>Se vale RO, il costo totale del danneggiante coincide con quello privato; quindi verrà scelto il livello ottimo di prevenzione, cioè tale da minimizzare entrambi.</a:t>
            </a:r>
          </a:p>
          <a:p>
            <a:pPr eaLnBrk="1" hangingPunct="1"/>
            <a:r>
              <a:rPr lang="it-IT" altLang="en-US" sz="2800"/>
              <a:t>Se vale RPC e lo standard di diligenza è fissato al livello medio, ugualmente il danneggiante sceglierà il livello ottimale di prevenzione.</a:t>
            </a:r>
          </a:p>
          <a:p>
            <a:pPr lvl="1" eaLnBrk="1" hangingPunct="1"/>
            <a:r>
              <a:rPr lang="it-IT" altLang="en-US" sz="2400"/>
              <a:t>Vedi tabella seguente.</a:t>
            </a:r>
          </a:p>
          <a:p>
            <a:pPr eaLnBrk="1" hangingPunct="1"/>
            <a:r>
              <a:rPr lang="it-IT" altLang="en-US" sz="2800"/>
              <a:t>Quindi la soluzione efficiente si può raggiungere sotto entrambi i regimi di responsabilità.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445" name="Group 53"/>
          <p:cNvGraphicFramePr>
            <a:graphicFrameLocks noGrp="1"/>
          </p:cNvGraphicFramePr>
          <p:nvPr>
            <p:ph/>
          </p:nvPr>
        </p:nvGraphicFramePr>
        <p:xfrm>
          <a:off x="107950" y="476250"/>
          <a:ext cx="8856663" cy="5872164"/>
        </p:xfrm>
        <a:graphic>
          <a:graphicData uri="http://schemas.openxmlformats.org/drawingml/2006/table">
            <a:tbl>
              <a:tblPr/>
              <a:tblGrid>
                <a:gridCol w="1871663">
                  <a:extLst>
                    <a:ext uri="{9D8B030D-6E8A-4147-A177-3AD203B41FA5}">
                      <a16:colId xmlns:a16="http://schemas.microsoft.com/office/drawing/2014/main" val="20000"/>
                    </a:ext>
                  </a:extLst>
                </a:gridCol>
                <a:gridCol w="1885950">
                  <a:extLst>
                    <a:ext uri="{9D8B030D-6E8A-4147-A177-3AD203B41FA5}">
                      <a16:colId xmlns:a16="http://schemas.microsoft.com/office/drawing/2014/main" val="20001"/>
                    </a:ext>
                  </a:extLst>
                </a:gridCol>
                <a:gridCol w="1098550">
                  <a:extLst>
                    <a:ext uri="{9D8B030D-6E8A-4147-A177-3AD203B41FA5}">
                      <a16:colId xmlns:a16="http://schemas.microsoft.com/office/drawing/2014/main" val="20002"/>
                    </a:ext>
                  </a:extLst>
                </a:gridCol>
                <a:gridCol w="1939925">
                  <a:extLst>
                    <a:ext uri="{9D8B030D-6E8A-4147-A177-3AD203B41FA5}">
                      <a16:colId xmlns:a16="http://schemas.microsoft.com/office/drawing/2014/main" val="20003"/>
                    </a:ext>
                  </a:extLst>
                </a:gridCol>
                <a:gridCol w="2060575">
                  <a:extLst>
                    <a:ext uri="{9D8B030D-6E8A-4147-A177-3AD203B41FA5}">
                      <a16:colId xmlns:a16="http://schemas.microsoft.com/office/drawing/2014/main" val="20004"/>
                    </a:ext>
                  </a:extLst>
                </a:gridCol>
              </a:tblGrid>
              <a:tr h="140512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Livello di prevenzione</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prevenzione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Resp.</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danno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atteso x resp.</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totale danneggiante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62278">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Nessuno</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SI</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42488">
                <a:tc>
                  <a:txBody>
                    <a:bodyPr/>
                    <a:lstStyle>
                      <a:lvl1pPr marL="533400" indent="-533400" algn="l">
                        <a:spcBef>
                          <a:spcPct val="20000"/>
                        </a:spcBef>
                        <a:defRPr sz="2800">
                          <a:solidFill>
                            <a:schemeClr val="tx1"/>
                          </a:solidFill>
                          <a:latin typeface="Arial" panose="020B0604020202020204" pitchFamily="34" charset="0"/>
                        </a:defRPr>
                      </a:lvl1pPr>
                      <a:lvl2pPr marL="914400" indent="-457200" algn="l">
                        <a:spcBef>
                          <a:spcPct val="20000"/>
                        </a:spcBef>
                        <a:defRPr sz="2400">
                          <a:solidFill>
                            <a:schemeClr val="tx1"/>
                          </a:solidFill>
                          <a:latin typeface="Arial" panose="020B0604020202020204" pitchFamily="34" charset="0"/>
                        </a:defRPr>
                      </a:lvl2pPr>
                      <a:lvl3pPr marL="1295400" indent="-381000" algn="l">
                        <a:spcBef>
                          <a:spcPct val="20000"/>
                        </a:spcBef>
                        <a:defRPr sz="2000">
                          <a:solidFill>
                            <a:schemeClr val="tx1"/>
                          </a:solidFill>
                          <a:latin typeface="Arial" panose="020B0604020202020204" pitchFamily="34" charset="0"/>
                        </a:defRPr>
                      </a:lvl3pPr>
                      <a:lvl4pPr marL="1714500" indent="-342900" algn="l">
                        <a:spcBef>
                          <a:spcPct val="20000"/>
                        </a:spcBef>
                        <a:defRPr>
                          <a:solidFill>
                            <a:schemeClr val="tx1"/>
                          </a:solidFill>
                          <a:latin typeface="Arial" panose="020B0604020202020204" pitchFamily="34" charset="0"/>
                        </a:defRPr>
                      </a:lvl4pPr>
                      <a:lvl5pPr marL="2171700" indent="-342900" algn="l">
                        <a:spcBef>
                          <a:spcPct val="20000"/>
                        </a:spcBef>
                        <a:defRPr>
                          <a:solidFill>
                            <a:schemeClr val="tx1"/>
                          </a:solidFill>
                          <a:latin typeface="Arial" panose="020B0604020202020204" pitchFamily="34" charset="0"/>
                        </a:defRPr>
                      </a:lvl5pPr>
                      <a:lvl6pPr marL="2628900" indent="-342900" fontAlgn="base">
                        <a:spcBef>
                          <a:spcPct val="20000"/>
                        </a:spcBef>
                        <a:spcAft>
                          <a:spcPct val="0"/>
                        </a:spcAft>
                        <a:defRPr>
                          <a:solidFill>
                            <a:schemeClr val="tx1"/>
                          </a:solidFill>
                          <a:latin typeface="Arial" panose="020B0604020202020204" pitchFamily="34" charset="0"/>
                        </a:defRPr>
                      </a:lvl6pPr>
                      <a:lvl7pPr marL="3086100" indent="-342900" fontAlgn="base">
                        <a:spcBef>
                          <a:spcPct val="20000"/>
                        </a:spcBef>
                        <a:spcAft>
                          <a:spcPct val="0"/>
                        </a:spcAft>
                        <a:defRPr>
                          <a:solidFill>
                            <a:schemeClr val="tx1"/>
                          </a:solidFill>
                          <a:latin typeface="Arial" panose="020B0604020202020204" pitchFamily="34" charset="0"/>
                        </a:defRPr>
                      </a:lvl7pPr>
                      <a:lvl8pPr marL="3543300" indent="-342900" fontAlgn="base">
                        <a:spcBef>
                          <a:spcPct val="20000"/>
                        </a:spcBef>
                        <a:spcAft>
                          <a:spcPct val="0"/>
                        </a:spcAft>
                        <a:defRPr>
                          <a:solidFill>
                            <a:schemeClr val="tx1"/>
                          </a:solidFill>
                          <a:latin typeface="Arial" panose="020B0604020202020204" pitchFamily="34" charset="0"/>
                        </a:defRPr>
                      </a:lvl8pPr>
                      <a:lvl9pPr marL="4000500" indent="-342900" fontAlgn="base">
                        <a:spcBef>
                          <a:spcPct val="20000"/>
                        </a:spcBef>
                        <a:spcAft>
                          <a:spcPct val="0"/>
                        </a:spcAft>
                        <a:defRPr>
                          <a:solidFill>
                            <a:schemeClr val="tx1"/>
                          </a:solidFill>
                          <a:latin typeface="Arial" panose="020B0604020202020204" pitchFamily="34" charset="0"/>
                        </a:defRPr>
                      </a:lvl9pPr>
                    </a:lstStyle>
                    <a:p>
                      <a:pPr marL="533400" marR="0" lvl="0" indent="-53340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Medio</a:t>
                      </a:r>
                    </a:p>
                    <a:p>
                      <a:pPr marL="533400" marR="0" lvl="0" indent="-53340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(standard)</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NO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rgbClr val="FF0066"/>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2"/>
                  </a:ext>
                </a:extLst>
              </a:tr>
              <a:tr h="1462278">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Alto</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sym typeface="Symbol" panose="05050102010706020507" pitchFamily="18" charset="2"/>
                        </a:rPr>
                        <a:t>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NO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16632"/>
            <a:ext cx="8229600" cy="1143000"/>
          </a:xfrm>
        </p:spPr>
        <p:txBody>
          <a:bodyPr/>
          <a:lstStyle/>
          <a:p>
            <a:pPr eaLnBrk="1" hangingPunct="1"/>
            <a:r>
              <a:rPr lang="it-IT" altLang="en-US" sz="3600" dirty="0"/>
              <a:t>Lo standard efficiente</a:t>
            </a:r>
          </a:p>
        </p:txBody>
      </p:sp>
      <p:sp>
        <p:nvSpPr>
          <p:cNvPr id="29699" name="Rectangle 3"/>
          <p:cNvSpPr>
            <a:spLocks noGrp="1" noChangeArrowheads="1"/>
          </p:cNvSpPr>
          <p:nvPr>
            <p:ph type="body" idx="1"/>
          </p:nvPr>
        </p:nvSpPr>
        <p:spPr>
          <a:xfrm>
            <a:off x="215516" y="1052736"/>
            <a:ext cx="8712968" cy="5472607"/>
          </a:xfrm>
        </p:spPr>
        <p:txBody>
          <a:bodyPr/>
          <a:lstStyle/>
          <a:p>
            <a:pPr eaLnBrk="1" hangingPunct="1">
              <a:lnSpc>
                <a:spcPct val="90000"/>
              </a:lnSpc>
            </a:pPr>
            <a:r>
              <a:rPr lang="it-IT" altLang="en-US" sz="2800" dirty="0"/>
              <a:t>A che livello il policy maker dovrebbe fissare lo standard di diligenza </a:t>
            </a:r>
            <a:r>
              <a:rPr lang="it-IT" altLang="en-US" sz="2800" i="1" dirty="0"/>
              <a:t>s</a:t>
            </a:r>
            <a:r>
              <a:rPr lang="it-IT" altLang="en-US" sz="2800" dirty="0"/>
              <a:t>? </a:t>
            </a:r>
          </a:p>
          <a:p>
            <a:pPr eaLnBrk="1" hangingPunct="1">
              <a:lnSpc>
                <a:spcPct val="90000"/>
              </a:lnSpc>
            </a:pPr>
            <a:r>
              <a:rPr lang="it-IT" altLang="en-US" sz="2800" dirty="0"/>
              <a:t>Lo standard efficiente è s = x**, ma non è detto che il policy maker lo sappia determinare.</a:t>
            </a:r>
          </a:p>
          <a:p>
            <a:pPr eaLnBrk="1" hangingPunct="1">
              <a:lnSpc>
                <a:spcPct val="90000"/>
              </a:lnSpc>
            </a:pPr>
            <a:r>
              <a:rPr lang="it-IT" altLang="en-US" sz="2800" dirty="0"/>
              <a:t>Per esempio, la legge potrebbe fissare un </a:t>
            </a:r>
            <a:r>
              <a:rPr lang="it-IT" altLang="en-US" sz="2800" i="1" dirty="0"/>
              <a:t>s</a:t>
            </a:r>
            <a:r>
              <a:rPr lang="it-IT" altLang="en-US" sz="2800" dirty="0"/>
              <a:t> così elevato che, per x = s, si ha u(s) &lt; B(x**). </a:t>
            </a:r>
          </a:p>
          <a:p>
            <a:pPr eaLnBrk="1" hangingPunct="1">
              <a:lnSpc>
                <a:spcPct val="90000"/>
              </a:lnSpc>
            </a:pPr>
            <a:r>
              <a:rPr lang="it-IT" altLang="en-US" sz="2800" dirty="0"/>
              <a:t>In questo caso D preferirà fissare x = x**, risarcire d(x**) e ottenere B(x**), piuttosto che adeguarsi allo standard.</a:t>
            </a:r>
          </a:p>
          <a:p>
            <a:pPr eaLnBrk="1" hangingPunct="1">
              <a:lnSpc>
                <a:spcPct val="90000"/>
              </a:lnSpc>
            </a:pPr>
            <a:r>
              <a:rPr lang="it-IT" altLang="en-US" sz="2800" dirty="0"/>
              <a:t>In pratica, in caso di standard troppo elevati è meglio per D risarcire il danno → una definizione di negligenza troppo ampia risulta priva di efficacia (</a:t>
            </a:r>
            <a:r>
              <a:rPr lang="it-IT" altLang="en-US" sz="2800" i="1" dirty="0"/>
              <a:t>le grida manzoniane</a:t>
            </a:r>
            <a:r>
              <a:rPr lang="it-IT" alt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752"/>
            <a:ext cx="8229600" cy="998984"/>
          </a:xfrm>
        </p:spPr>
        <p:txBody>
          <a:bodyPr/>
          <a:lstStyle/>
          <a:p>
            <a:r>
              <a:rPr lang="it-IT" altLang="en-US" sz="3600" dirty="0"/>
              <a:t>Oggetto della responsabilità civile (RC)</a:t>
            </a:r>
            <a:endParaRPr lang="it-IT" sz="3600" dirty="0"/>
          </a:p>
        </p:txBody>
      </p:sp>
      <p:sp>
        <p:nvSpPr>
          <p:cNvPr id="6146" name="Rectangle 3"/>
          <p:cNvSpPr>
            <a:spLocks noGrp="1" noChangeArrowheads="1"/>
          </p:cNvSpPr>
          <p:nvPr>
            <p:ph idx="1"/>
          </p:nvPr>
        </p:nvSpPr>
        <p:spPr>
          <a:xfrm>
            <a:off x="0" y="1052736"/>
            <a:ext cx="9144000" cy="5217443"/>
          </a:xfrm>
        </p:spPr>
        <p:txBody>
          <a:bodyPr/>
          <a:lstStyle/>
          <a:p>
            <a:pPr eaLnBrk="1" hangingPunct="1">
              <a:lnSpc>
                <a:spcPct val="80000"/>
              </a:lnSpc>
            </a:pPr>
            <a:r>
              <a:rPr lang="it-IT" altLang="en-US" sz="2800" dirty="0"/>
              <a:t>Le norme sulla RC obbligano il danneggiante D a risarcire la vittima V del danno subito qualora questo sia conseguenza dell’azione del danneggiante.</a:t>
            </a:r>
          </a:p>
          <a:p>
            <a:pPr eaLnBrk="1" hangingPunct="1">
              <a:lnSpc>
                <a:spcPct val="80000"/>
              </a:lnSpc>
            </a:pPr>
            <a:r>
              <a:rPr lang="it-IT" altLang="en-US" sz="2800" dirty="0"/>
              <a:t>Quattro elementi nell’approccio tradizionale alla RC: </a:t>
            </a:r>
          </a:p>
          <a:p>
            <a:pPr lvl="1" eaLnBrk="1" hangingPunct="1">
              <a:lnSpc>
                <a:spcPct val="80000"/>
              </a:lnSpc>
            </a:pPr>
            <a:r>
              <a:rPr lang="it-IT" altLang="en-US" sz="2400" dirty="0"/>
              <a:t>Danno</a:t>
            </a:r>
          </a:p>
          <a:p>
            <a:pPr lvl="1" eaLnBrk="1" hangingPunct="1">
              <a:lnSpc>
                <a:spcPct val="80000"/>
              </a:lnSpc>
            </a:pPr>
            <a:r>
              <a:rPr lang="it-IT" altLang="en-US" sz="2400" dirty="0"/>
              <a:t>Nesso causale tra atto del convenuto e danno</a:t>
            </a:r>
          </a:p>
          <a:p>
            <a:pPr lvl="1" eaLnBrk="1" hangingPunct="1">
              <a:lnSpc>
                <a:spcPct val="80000"/>
              </a:lnSpc>
            </a:pPr>
            <a:r>
              <a:rPr lang="it-IT" altLang="en-US" sz="2400" dirty="0"/>
              <a:t>Colpa del convenuto</a:t>
            </a:r>
          </a:p>
          <a:p>
            <a:pPr lvl="1" eaLnBrk="1" hangingPunct="1">
              <a:lnSpc>
                <a:spcPct val="80000"/>
              </a:lnSpc>
            </a:pPr>
            <a:r>
              <a:rPr lang="it-IT" altLang="en-US" sz="2400" dirty="0"/>
              <a:t>Ingiustizia del danno</a:t>
            </a:r>
          </a:p>
          <a:p>
            <a:pPr eaLnBrk="1" hangingPunct="1">
              <a:lnSpc>
                <a:spcPct val="80000"/>
              </a:lnSpc>
            </a:pPr>
            <a:r>
              <a:rPr lang="it-IT" altLang="en-US" sz="2800" dirty="0"/>
              <a:t>Questo approccio corrisponde alla </a:t>
            </a:r>
            <a:r>
              <a:rPr lang="it-IT" altLang="en-US" sz="2800" u="sng" dirty="0"/>
              <a:t>funzione distributiva</a:t>
            </a:r>
            <a:r>
              <a:rPr lang="it-IT" altLang="en-US" sz="2800" dirty="0"/>
              <a:t> della RC, i cui obiettivi sono la </a:t>
            </a:r>
            <a:r>
              <a:rPr lang="it-IT" altLang="en-US" sz="2800" u="sng" dirty="0"/>
              <a:t>compensazione della vittima</a:t>
            </a:r>
            <a:r>
              <a:rPr lang="it-IT" altLang="en-US" sz="2800" dirty="0"/>
              <a:t> e la </a:t>
            </a:r>
            <a:r>
              <a:rPr lang="it-IT" altLang="en-US" sz="2800" u="sng" dirty="0"/>
              <a:t>giustizia correttiva</a:t>
            </a:r>
            <a:r>
              <a:rPr lang="it-IT" altLang="en-US" sz="2800" dirty="0"/>
              <a:t> (“punizione” del danneggiante).</a:t>
            </a:r>
          </a:p>
          <a:p>
            <a:pPr eaLnBrk="1" hangingPunct="1">
              <a:lnSpc>
                <a:spcPct val="80000"/>
              </a:lnSpc>
            </a:pPr>
            <a:r>
              <a:rPr lang="it-IT" altLang="en-US" sz="2800" dirty="0"/>
              <a:t>In pratica, la RC mira a ristabilire la distribuzione di benessere precedente il danno.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6">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3" name="Line 3"/>
          <p:cNvSpPr>
            <a:spLocks noChangeShapeType="1"/>
          </p:cNvSpPr>
          <p:nvPr/>
        </p:nvSpPr>
        <p:spPr bwMode="auto">
          <a:xfrm>
            <a:off x="900113" y="56610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4" name="Arc 4"/>
          <p:cNvSpPr>
            <a:spLocks/>
          </p:cNvSpPr>
          <p:nvPr/>
        </p:nvSpPr>
        <p:spPr bwMode="auto">
          <a:xfrm>
            <a:off x="1331913" y="1270000"/>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05" name="Arc 5"/>
          <p:cNvSpPr>
            <a:spLocks/>
          </p:cNvSpPr>
          <p:nvPr/>
        </p:nvSpPr>
        <p:spPr bwMode="auto">
          <a:xfrm flipH="1" flipV="1">
            <a:off x="1979613" y="692150"/>
            <a:ext cx="5592762" cy="4105275"/>
          </a:xfrm>
          <a:custGeom>
            <a:avLst/>
            <a:gdLst>
              <a:gd name="T0" fmla="*/ 0 w 22668"/>
              <a:gd name="T1" fmla="*/ 4942 h 21600"/>
              <a:gd name="T2" fmla="*/ 5592762 w 22668"/>
              <a:gd name="T3" fmla="*/ 4105275 h 21600"/>
              <a:gd name="T4" fmla="*/ 263502 w 22668"/>
              <a:gd name="T5" fmla="*/ 4105275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08" name="Line 8"/>
          <p:cNvSpPr>
            <a:spLocks noChangeShapeType="1"/>
          </p:cNvSpPr>
          <p:nvPr/>
        </p:nvSpPr>
        <p:spPr bwMode="auto">
          <a:xfrm>
            <a:off x="4427538" y="1916113"/>
            <a:ext cx="0" cy="374491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09" name="Arc 9"/>
          <p:cNvSpPr>
            <a:spLocks/>
          </p:cNvSpPr>
          <p:nvPr/>
        </p:nvSpPr>
        <p:spPr bwMode="auto">
          <a:xfrm flipH="1">
            <a:off x="1835150" y="4724400"/>
            <a:ext cx="2592388" cy="1584325"/>
          </a:xfrm>
          <a:custGeom>
            <a:avLst/>
            <a:gdLst>
              <a:gd name="T0" fmla="*/ 0 w 21600"/>
              <a:gd name="T1" fmla="*/ 0 h 21600"/>
              <a:gd name="T2" fmla="*/ 2592388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10" name="Arc 10"/>
          <p:cNvSpPr>
            <a:spLocks/>
          </p:cNvSpPr>
          <p:nvPr/>
        </p:nvSpPr>
        <p:spPr bwMode="auto">
          <a:xfrm rot="10800000" flipH="1" flipV="1">
            <a:off x="4427538" y="4724400"/>
            <a:ext cx="2808287" cy="1584325"/>
          </a:xfrm>
          <a:custGeom>
            <a:avLst/>
            <a:gdLst>
              <a:gd name="T0" fmla="*/ 0 w 21600"/>
              <a:gd name="T1" fmla="*/ 0 h 21600"/>
              <a:gd name="T2" fmla="*/ 2808287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5611" name="Text Box 11"/>
          <p:cNvSpPr txBox="1">
            <a:spLocks noChangeArrowheads="1"/>
          </p:cNvSpPr>
          <p:nvPr/>
        </p:nvSpPr>
        <p:spPr bwMode="auto">
          <a:xfrm>
            <a:off x="7524750" y="4605338"/>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d(x)</a:t>
            </a:r>
          </a:p>
        </p:txBody>
      </p:sp>
      <p:sp>
        <p:nvSpPr>
          <p:cNvPr id="25612" name="Text Box 12"/>
          <p:cNvSpPr txBox="1">
            <a:spLocks noChangeArrowheads="1"/>
          </p:cNvSpPr>
          <p:nvPr/>
        </p:nvSpPr>
        <p:spPr bwMode="auto">
          <a:xfrm>
            <a:off x="2484438" y="981075"/>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u(x)</a:t>
            </a:r>
          </a:p>
        </p:txBody>
      </p:sp>
      <p:sp>
        <p:nvSpPr>
          <p:cNvPr id="25613" name="Text Box 13"/>
          <p:cNvSpPr txBox="1">
            <a:spLocks noChangeArrowheads="1"/>
          </p:cNvSpPr>
          <p:nvPr/>
        </p:nvSpPr>
        <p:spPr bwMode="auto">
          <a:xfrm>
            <a:off x="7235825" y="60452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B(x)</a:t>
            </a:r>
          </a:p>
        </p:txBody>
      </p:sp>
      <p:sp>
        <p:nvSpPr>
          <p:cNvPr id="25614" name="Text Box 14"/>
          <p:cNvSpPr txBox="1">
            <a:spLocks noChangeArrowheads="1"/>
          </p:cNvSpPr>
          <p:nvPr/>
        </p:nvSpPr>
        <p:spPr bwMode="auto">
          <a:xfrm>
            <a:off x="8296275" y="53927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x</a:t>
            </a:r>
          </a:p>
        </p:txBody>
      </p:sp>
      <p:sp>
        <p:nvSpPr>
          <p:cNvPr id="25615" name="Text Box 15"/>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a:t>
            </a:r>
          </a:p>
        </p:txBody>
      </p:sp>
      <p:sp>
        <p:nvSpPr>
          <p:cNvPr id="25616" name="Line 16"/>
          <p:cNvSpPr>
            <a:spLocks noChangeShapeType="1"/>
          </p:cNvSpPr>
          <p:nvPr/>
        </p:nvSpPr>
        <p:spPr bwMode="auto">
          <a:xfrm flipH="1">
            <a:off x="1331913" y="1916113"/>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18" name="Line 18"/>
          <p:cNvSpPr>
            <a:spLocks noChangeShapeType="1"/>
          </p:cNvSpPr>
          <p:nvPr/>
        </p:nvSpPr>
        <p:spPr bwMode="auto">
          <a:xfrm flipH="1">
            <a:off x="1331913" y="4724400"/>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19" name="Text Box 19"/>
          <p:cNvSpPr txBox="1">
            <a:spLocks noChangeArrowheads="1"/>
          </p:cNvSpPr>
          <p:nvPr/>
        </p:nvSpPr>
        <p:spPr bwMode="auto">
          <a:xfrm>
            <a:off x="684213" y="1700213"/>
            <a:ext cx="6207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u(s)</a:t>
            </a:r>
          </a:p>
        </p:txBody>
      </p:sp>
      <p:sp>
        <p:nvSpPr>
          <p:cNvPr id="25620" name="Text Box 22"/>
          <p:cNvSpPr txBox="1">
            <a:spLocks noChangeArrowheads="1"/>
          </p:cNvSpPr>
          <p:nvPr/>
        </p:nvSpPr>
        <p:spPr bwMode="auto">
          <a:xfrm>
            <a:off x="3924300" y="5661025"/>
            <a:ext cx="852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a:t>x**= s</a:t>
            </a:r>
          </a:p>
        </p:txBody>
      </p:sp>
      <p:sp>
        <p:nvSpPr>
          <p:cNvPr id="25621" name="Text Box 25"/>
          <p:cNvSpPr txBox="1">
            <a:spLocks noChangeArrowheads="1"/>
          </p:cNvSpPr>
          <p:nvPr/>
        </p:nvSpPr>
        <p:spPr bwMode="auto">
          <a:xfrm>
            <a:off x="3851920" y="415941"/>
            <a:ext cx="5184575" cy="707886"/>
          </a:xfrm>
          <a:prstGeom prst="rect">
            <a:avLst/>
          </a:prstGeom>
          <a:solidFill>
            <a:schemeClr val="accent5"/>
          </a:solidFill>
          <a:ln>
            <a:noFill/>
          </a:ln>
          <a:effectLs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2000" dirty="0">
                <a:sym typeface="Symbol" panose="05050102010706020507" pitchFamily="18" charset="2"/>
              </a:rPr>
              <a:t>Max beneficio u(s) per x = s</a:t>
            </a:r>
          </a:p>
          <a:p>
            <a:pPr eaLnBrk="1" hangingPunct="1"/>
            <a:r>
              <a:rPr lang="it-IT" altLang="en-US" sz="2000" dirty="0">
                <a:sym typeface="Symbol" panose="05050102010706020507" pitchFamily="18" charset="2"/>
              </a:rPr>
              <a:t>Ma s = x**, quindi x = s = x** → efficienza</a:t>
            </a:r>
            <a:endParaRPr lang="it-IT" altLang="en-US" sz="2000" dirty="0"/>
          </a:p>
        </p:txBody>
      </p:sp>
      <p:sp>
        <p:nvSpPr>
          <p:cNvPr id="25622" name="Line 26"/>
          <p:cNvSpPr>
            <a:spLocks noChangeShapeType="1"/>
          </p:cNvSpPr>
          <p:nvPr/>
        </p:nvSpPr>
        <p:spPr bwMode="auto">
          <a:xfrm>
            <a:off x="4436868" y="1916113"/>
            <a:ext cx="0" cy="28082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624" name="Text Box 34"/>
          <p:cNvSpPr txBox="1">
            <a:spLocks noChangeArrowheads="1"/>
          </p:cNvSpPr>
          <p:nvPr/>
        </p:nvSpPr>
        <p:spPr bwMode="auto">
          <a:xfrm>
            <a:off x="4284663" y="15573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A</a:t>
            </a:r>
          </a:p>
        </p:txBody>
      </p:sp>
      <p:sp>
        <p:nvSpPr>
          <p:cNvPr id="25625" name="Text Box 35"/>
          <p:cNvSpPr txBox="1">
            <a:spLocks noChangeArrowheads="1"/>
          </p:cNvSpPr>
          <p:nvPr/>
        </p:nvSpPr>
        <p:spPr bwMode="auto">
          <a:xfrm>
            <a:off x="4427538" y="44370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E</a:t>
            </a:r>
          </a:p>
        </p:txBody>
      </p:sp>
      <p:sp>
        <p:nvSpPr>
          <p:cNvPr id="26" name="Text Box 19"/>
          <p:cNvSpPr txBox="1">
            <a:spLocks noChangeArrowheads="1"/>
          </p:cNvSpPr>
          <p:nvPr/>
        </p:nvSpPr>
        <p:spPr bwMode="auto">
          <a:xfrm>
            <a:off x="687508" y="4491678"/>
            <a:ext cx="6543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B(s)</a:t>
            </a:r>
          </a:p>
        </p:txBody>
      </p:sp>
      <p:pic>
        <p:nvPicPr>
          <p:cNvPr id="2" name="Immagine 1">
            <a:extLst>
              <a:ext uri="{FF2B5EF4-FFF2-40B4-BE49-F238E27FC236}">
                <a16:creationId xmlns:a16="http://schemas.microsoft.com/office/drawing/2014/main" id="{A07D90B7-86AD-4D87-9128-261E6E985457}"/>
              </a:ext>
            </a:extLst>
          </p:cNvPr>
          <p:cNvPicPr>
            <a:picLocks noChangeAspect="1"/>
          </p:cNvPicPr>
          <p:nvPr/>
        </p:nvPicPr>
        <p:blipFill>
          <a:blip r:embed="rId3"/>
          <a:stretch>
            <a:fillRect/>
          </a:stretch>
        </p:blipFill>
        <p:spPr>
          <a:xfrm>
            <a:off x="1804896" y="4724399"/>
            <a:ext cx="2581730" cy="1582739"/>
          </a:xfrm>
          <a:prstGeom prst="rect">
            <a:avLst/>
          </a:prstGeom>
        </p:spPr>
      </p:pic>
      <p:pic>
        <p:nvPicPr>
          <p:cNvPr id="5" name="Immagine 4">
            <a:extLst>
              <a:ext uri="{FF2B5EF4-FFF2-40B4-BE49-F238E27FC236}">
                <a16:creationId xmlns:a16="http://schemas.microsoft.com/office/drawing/2014/main" id="{294E82EB-F3CB-481E-9063-65417660D3B8}"/>
              </a:ext>
            </a:extLst>
          </p:cNvPr>
          <p:cNvPicPr>
            <a:picLocks noChangeAspect="1"/>
          </p:cNvPicPr>
          <p:nvPr/>
        </p:nvPicPr>
        <p:blipFill>
          <a:blip r:embed="rId4"/>
          <a:stretch>
            <a:fillRect/>
          </a:stretch>
        </p:blipFill>
        <p:spPr>
          <a:xfrm>
            <a:off x="4420306" y="1883653"/>
            <a:ext cx="2670279" cy="3322608"/>
          </a:xfrm>
          <a:prstGeom prst="rect">
            <a:avLst/>
          </a:prstGeom>
        </p:spPr>
      </p:pic>
    </p:spTree>
    <p:extLst>
      <p:ext uri="{BB962C8B-B14F-4D97-AF65-F5344CB8AC3E}">
        <p14:creationId xmlns:p14="http://schemas.microsoft.com/office/powerpoint/2010/main" val="159466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6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6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6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6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6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6" grpId="0" animBg="1"/>
      <p:bldP spid="25618" grpId="0" animBg="1"/>
      <p:bldP spid="25619" grpId="0"/>
      <p:bldP spid="25621" grpId="0" animBg="1"/>
      <p:bldP spid="25622" grpId="0" animBg="1"/>
      <p:bldP spid="25624" grpId="0"/>
      <p:bldP spid="25625" grpId="0"/>
      <p:bldP spid="2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Line 2"/>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47" name="Line 3"/>
          <p:cNvSpPr>
            <a:spLocks noChangeShapeType="1"/>
          </p:cNvSpPr>
          <p:nvPr/>
        </p:nvSpPr>
        <p:spPr bwMode="auto">
          <a:xfrm>
            <a:off x="900113" y="56610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48" name="Arc 4"/>
          <p:cNvSpPr>
            <a:spLocks/>
          </p:cNvSpPr>
          <p:nvPr/>
        </p:nvSpPr>
        <p:spPr bwMode="auto">
          <a:xfrm>
            <a:off x="1331913" y="1270000"/>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49" name="Arc 5"/>
          <p:cNvSpPr>
            <a:spLocks/>
          </p:cNvSpPr>
          <p:nvPr/>
        </p:nvSpPr>
        <p:spPr bwMode="auto">
          <a:xfrm flipH="1" flipV="1">
            <a:off x="1979613" y="692150"/>
            <a:ext cx="5592762" cy="4105275"/>
          </a:xfrm>
          <a:custGeom>
            <a:avLst/>
            <a:gdLst>
              <a:gd name="T0" fmla="*/ 0 w 22668"/>
              <a:gd name="T1" fmla="*/ 4942 h 21600"/>
              <a:gd name="T2" fmla="*/ 5592762 w 22668"/>
              <a:gd name="T3" fmla="*/ 4105275 h 21600"/>
              <a:gd name="T4" fmla="*/ 263502 w 22668"/>
              <a:gd name="T5" fmla="*/ 4105275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50" name="Line 8"/>
          <p:cNvSpPr>
            <a:spLocks noChangeShapeType="1"/>
          </p:cNvSpPr>
          <p:nvPr/>
        </p:nvSpPr>
        <p:spPr bwMode="auto">
          <a:xfrm>
            <a:off x="4427538" y="3644900"/>
            <a:ext cx="0" cy="20161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1" name="Arc 9"/>
          <p:cNvSpPr>
            <a:spLocks/>
          </p:cNvSpPr>
          <p:nvPr/>
        </p:nvSpPr>
        <p:spPr bwMode="auto">
          <a:xfrm flipH="1">
            <a:off x="1979613" y="3644900"/>
            <a:ext cx="2592387" cy="2663825"/>
          </a:xfrm>
          <a:custGeom>
            <a:avLst/>
            <a:gdLst>
              <a:gd name="T0" fmla="*/ 0 w 21600"/>
              <a:gd name="T1" fmla="*/ 0 h 21600"/>
              <a:gd name="T2" fmla="*/ 2592387 w 21600"/>
              <a:gd name="T3" fmla="*/ 2663825 h 21600"/>
              <a:gd name="T4" fmla="*/ 0 w 21600"/>
              <a:gd name="T5" fmla="*/ 26638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52" name="Arc 10"/>
          <p:cNvSpPr>
            <a:spLocks/>
          </p:cNvSpPr>
          <p:nvPr/>
        </p:nvSpPr>
        <p:spPr bwMode="auto">
          <a:xfrm rot="10800000" flipH="1" flipV="1">
            <a:off x="4427538" y="3644900"/>
            <a:ext cx="2665412" cy="2663825"/>
          </a:xfrm>
          <a:custGeom>
            <a:avLst/>
            <a:gdLst>
              <a:gd name="T0" fmla="*/ 0 w 21600"/>
              <a:gd name="T1" fmla="*/ 0 h 21600"/>
              <a:gd name="T2" fmla="*/ 2665412 w 21600"/>
              <a:gd name="T3" fmla="*/ 2663825 h 21600"/>
              <a:gd name="T4" fmla="*/ 0 w 21600"/>
              <a:gd name="T5" fmla="*/ 26638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53" name="Text Box 11"/>
          <p:cNvSpPr txBox="1">
            <a:spLocks noChangeArrowheads="1"/>
          </p:cNvSpPr>
          <p:nvPr/>
        </p:nvSpPr>
        <p:spPr bwMode="auto">
          <a:xfrm>
            <a:off x="7524750" y="4605338"/>
            <a:ext cx="709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d(x)</a:t>
            </a:r>
          </a:p>
        </p:txBody>
      </p:sp>
      <p:sp>
        <p:nvSpPr>
          <p:cNvPr id="31754" name="Text Box 12"/>
          <p:cNvSpPr txBox="1">
            <a:spLocks noChangeArrowheads="1"/>
          </p:cNvSpPr>
          <p:nvPr/>
        </p:nvSpPr>
        <p:spPr bwMode="auto">
          <a:xfrm>
            <a:off x="2374851" y="917836"/>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u(x)</a:t>
            </a:r>
          </a:p>
        </p:txBody>
      </p:sp>
      <p:sp>
        <p:nvSpPr>
          <p:cNvPr id="31755" name="Text Box 13"/>
          <p:cNvSpPr txBox="1">
            <a:spLocks noChangeArrowheads="1"/>
          </p:cNvSpPr>
          <p:nvPr/>
        </p:nvSpPr>
        <p:spPr bwMode="auto">
          <a:xfrm>
            <a:off x="7235825" y="60452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B(x)</a:t>
            </a:r>
          </a:p>
        </p:txBody>
      </p:sp>
      <p:sp>
        <p:nvSpPr>
          <p:cNvPr id="31756" name="Text Box 14"/>
          <p:cNvSpPr txBox="1">
            <a:spLocks noChangeArrowheads="1"/>
          </p:cNvSpPr>
          <p:nvPr/>
        </p:nvSpPr>
        <p:spPr bwMode="auto">
          <a:xfrm>
            <a:off x="8296275" y="5392738"/>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x</a:t>
            </a:r>
          </a:p>
        </p:txBody>
      </p:sp>
      <p:sp>
        <p:nvSpPr>
          <p:cNvPr id="31757" name="Text Box 15"/>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a:t>
            </a:r>
          </a:p>
        </p:txBody>
      </p:sp>
      <p:sp>
        <p:nvSpPr>
          <p:cNvPr id="31758" name="Line 18"/>
          <p:cNvSpPr>
            <a:spLocks noChangeShapeType="1"/>
          </p:cNvSpPr>
          <p:nvPr/>
        </p:nvSpPr>
        <p:spPr bwMode="auto">
          <a:xfrm flipH="1">
            <a:off x="1331913" y="3644900"/>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9" name="Text Box 20"/>
          <p:cNvSpPr txBox="1">
            <a:spLocks noChangeArrowheads="1"/>
          </p:cNvSpPr>
          <p:nvPr/>
        </p:nvSpPr>
        <p:spPr bwMode="auto">
          <a:xfrm>
            <a:off x="4211638" y="5661025"/>
            <a:ext cx="508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a:t>x**</a:t>
            </a:r>
          </a:p>
        </p:txBody>
      </p:sp>
      <p:sp>
        <p:nvSpPr>
          <p:cNvPr id="31760" name="Text Box 21"/>
          <p:cNvSpPr txBox="1">
            <a:spLocks noChangeArrowheads="1"/>
          </p:cNvSpPr>
          <p:nvPr/>
        </p:nvSpPr>
        <p:spPr bwMode="auto">
          <a:xfrm>
            <a:off x="3563888" y="188913"/>
            <a:ext cx="5437237" cy="1015663"/>
          </a:xfrm>
          <a:prstGeom prst="rect">
            <a:avLst/>
          </a:prstGeom>
          <a:solidFill>
            <a:schemeClr val="accent5"/>
          </a:solidFill>
          <a:ln>
            <a:noFill/>
          </a:ln>
          <a:effectLst/>
          <a:extLst/>
        </p:spPr>
        <p:txBody>
          <a:bodyPr wrap="squar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Lo standard s è così elevato che B(x**) &gt; u(s),</a:t>
            </a:r>
          </a:p>
          <a:p>
            <a:pPr algn="l" eaLnBrk="1" hangingPunct="1"/>
            <a:r>
              <a:rPr lang="it-IT" altLang="en-US" sz="2000" dirty="0"/>
              <a:t>per cui è più conveniente per D danneggiare e risarcire piuttosto che rispettare lo standard.</a:t>
            </a:r>
          </a:p>
        </p:txBody>
      </p:sp>
      <p:sp>
        <p:nvSpPr>
          <p:cNvPr id="31761" name="Text Box 24"/>
          <p:cNvSpPr txBox="1">
            <a:spLocks noChangeArrowheads="1"/>
          </p:cNvSpPr>
          <p:nvPr/>
        </p:nvSpPr>
        <p:spPr bwMode="auto">
          <a:xfrm>
            <a:off x="4356100" y="32845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A</a:t>
            </a:r>
          </a:p>
        </p:txBody>
      </p:sp>
      <p:sp>
        <p:nvSpPr>
          <p:cNvPr id="31762" name="Arc 26"/>
          <p:cNvSpPr>
            <a:spLocks/>
          </p:cNvSpPr>
          <p:nvPr/>
        </p:nvSpPr>
        <p:spPr bwMode="auto">
          <a:xfrm rot="10800000" flipH="1" flipV="1">
            <a:off x="4429125" y="3646488"/>
            <a:ext cx="2314575" cy="2663825"/>
          </a:xfrm>
          <a:custGeom>
            <a:avLst/>
            <a:gdLst>
              <a:gd name="T0" fmla="*/ 0 w 18761"/>
              <a:gd name="T1" fmla="*/ 0 h 21600"/>
              <a:gd name="T2" fmla="*/ 2314575 w 18761"/>
              <a:gd name="T3" fmla="*/ 1343628 h 21600"/>
              <a:gd name="T4" fmla="*/ 0 w 18761"/>
              <a:gd name="T5" fmla="*/ 2663825 h 21600"/>
              <a:gd name="T6" fmla="*/ 0 60000 65536"/>
              <a:gd name="T7" fmla="*/ 0 60000 65536"/>
              <a:gd name="T8" fmla="*/ 0 60000 65536"/>
            </a:gdLst>
            <a:ahLst/>
            <a:cxnLst>
              <a:cxn ang="T6">
                <a:pos x="T0" y="T1"/>
              </a:cxn>
              <a:cxn ang="T7">
                <a:pos x="T2" y="T3"/>
              </a:cxn>
              <a:cxn ang="T8">
                <a:pos x="T4" y="T5"/>
              </a:cxn>
            </a:cxnLst>
            <a:rect l="0" t="0" r="r" b="b"/>
            <a:pathLst>
              <a:path w="18761" h="21600" fill="none" extrusionOk="0">
                <a:moveTo>
                  <a:pt x="-1" y="0"/>
                </a:moveTo>
                <a:cubicBezTo>
                  <a:pt x="7756" y="0"/>
                  <a:pt x="14916" y="4158"/>
                  <a:pt x="18760" y="10895"/>
                </a:cubicBezTo>
              </a:path>
              <a:path w="18761" h="21600" stroke="0" extrusionOk="0">
                <a:moveTo>
                  <a:pt x="-1" y="0"/>
                </a:moveTo>
                <a:cubicBezTo>
                  <a:pt x="7756" y="0"/>
                  <a:pt x="14916" y="4158"/>
                  <a:pt x="18760" y="10895"/>
                </a:cubicBezTo>
                <a:lnTo>
                  <a:pt x="0" y="21600"/>
                </a:lnTo>
                <a:lnTo>
                  <a:pt x="-1" y="0"/>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63" name="Line 28"/>
          <p:cNvSpPr>
            <a:spLocks noChangeShapeType="1"/>
          </p:cNvSpPr>
          <p:nvPr/>
        </p:nvSpPr>
        <p:spPr bwMode="auto">
          <a:xfrm>
            <a:off x="6732588" y="3933825"/>
            <a:ext cx="0" cy="17272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4" name="Line 29"/>
          <p:cNvSpPr>
            <a:spLocks noChangeShapeType="1"/>
          </p:cNvSpPr>
          <p:nvPr/>
        </p:nvSpPr>
        <p:spPr bwMode="auto">
          <a:xfrm>
            <a:off x="6732588" y="3933825"/>
            <a:ext cx="0" cy="100806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5" name="Arc 31"/>
          <p:cNvSpPr>
            <a:spLocks/>
          </p:cNvSpPr>
          <p:nvPr/>
        </p:nvSpPr>
        <p:spPr bwMode="auto">
          <a:xfrm>
            <a:off x="1331913" y="3924300"/>
            <a:ext cx="5761037" cy="1376363"/>
          </a:xfrm>
          <a:custGeom>
            <a:avLst/>
            <a:gdLst>
              <a:gd name="T0" fmla="*/ 5416330 w 21593"/>
              <a:gd name="T1" fmla="*/ 0 h 7377"/>
              <a:gd name="T2" fmla="*/ 5761037 w 21593"/>
              <a:gd name="T3" fmla="*/ 1271321 h 7377"/>
              <a:gd name="T4" fmla="*/ 0 w 21593"/>
              <a:gd name="T5" fmla="*/ 1376363 h 7377"/>
              <a:gd name="T6" fmla="*/ 0 60000 65536"/>
              <a:gd name="T7" fmla="*/ 0 60000 65536"/>
              <a:gd name="T8" fmla="*/ 0 60000 65536"/>
            </a:gdLst>
            <a:ahLst/>
            <a:cxnLst>
              <a:cxn ang="T6">
                <a:pos x="T0" y="T1"/>
              </a:cxn>
              <a:cxn ang="T7">
                <a:pos x="T2" y="T3"/>
              </a:cxn>
              <a:cxn ang="T8">
                <a:pos x="T4" y="T5"/>
              </a:cxn>
            </a:cxnLst>
            <a:rect l="0" t="0" r="r" b="b"/>
            <a:pathLst>
              <a:path w="21593" h="7377" fill="none" extrusionOk="0">
                <a:moveTo>
                  <a:pt x="20301" y="-1"/>
                </a:moveTo>
                <a:cubicBezTo>
                  <a:pt x="21095" y="2186"/>
                  <a:pt x="21532" y="4487"/>
                  <a:pt x="21592" y="6814"/>
                </a:cubicBezTo>
              </a:path>
              <a:path w="21593" h="7377" stroke="0" extrusionOk="0">
                <a:moveTo>
                  <a:pt x="20301" y="-1"/>
                </a:moveTo>
                <a:cubicBezTo>
                  <a:pt x="21095" y="2186"/>
                  <a:pt x="21532" y="4487"/>
                  <a:pt x="21592" y="6814"/>
                </a:cubicBezTo>
                <a:lnTo>
                  <a:pt x="0" y="7377"/>
                </a:lnTo>
                <a:lnTo>
                  <a:pt x="20301" y="-1"/>
                </a:lnTo>
                <a:close/>
              </a:path>
            </a:pathLst>
          </a:custGeom>
          <a:noFill/>
          <a:ln w="381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1766" name="Text Box 32"/>
          <p:cNvSpPr txBox="1">
            <a:spLocks noChangeArrowheads="1"/>
          </p:cNvSpPr>
          <p:nvPr/>
        </p:nvSpPr>
        <p:spPr bwMode="auto">
          <a:xfrm>
            <a:off x="611188" y="3357563"/>
            <a:ext cx="781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B(x**)</a:t>
            </a:r>
          </a:p>
        </p:txBody>
      </p:sp>
      <p:sp>
        <p:nvSpPr>
          <p:cNvPr id="31767" name="Line 33"/>
          <p:cNvSpPr>
            <a:spLocks noChangeShapeType="1"/>
          </p:cNvSpPr>
          <p:nvPr/>
        </p:nvSpPr>
        <p:spPr bwMode="auto">
          <a:xfrm flipH="1">
            <a:off x="1331913" y="3933825"/>
            <a:ext cx="540067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8" name="Text Box 34"/>
          <p:cNvSpPr txBox="1">
            <a:spLocks noChangeArrowheads="1"/>
          </p:cNvSpPr>
          <p:nvPr/>
        </p:nvSpPr>
        <p:spPr bwMode="auto">
          <a:xfrm>
            <a:off x="755650" y="3716338"/>
            <a:ext cx="577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u(s)</a:t>
            </a:r>
          </a:p>
        </p:txBody>
      </p:sp>
      <p:sp>
        <p:nvSpPr>
          <p:cNvPr id="31769" name="Text Box 35"/>
          <p:cNvSpPr txBox="1">
            <a:spLocks noChangeArrowheads="1"/>
          </p:cNvSpPr>
          <p:nvPr/>
        </p:nvSpPr>
        <p:spPr bwMode="auto">
          <a:xfrm>
            <a:off x="6588125" y="5589588"/>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a:t>s</a:t>
            </a:r>
          </a:p>
        </p:txBody>
      </p:sp>
      <p:sp>
        <p:nvSpPr>
          <p:cNvPr id="31770" name="Text Box 36"/>
          <p:cNvSpPr txBox="1">
            <a:spLocks noChangeArrowheads="1"/>
          </p:cNvSpPr>
          <p:nvPr/>
        </p:nvSpPr>
        <p:spPr bwMode="auto">
          <a:xfrm>
            <a:off x="6804025" y="37163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6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7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176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7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8" grpId="0" animBg="1"/>
      <p:bldP spid="31760" grpId="0" animBg="1"/>
      <p:bldP spid="31761" grpId="0"/>
      <p:bldP spid="31766" grpId="0"/>
      <p:bldP spid="31767" grpId="0" animBg="1"/>
      <p:bldP spid="31768" grpId="0"/>
      <p:bldP spid="3177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0" y="332656"/>
            <a:ext cx="9144000" cy="6048647"/>
          </a:xfrm>
        </p:spPr>
        <p:txBody>
          <a:bodyPr/>
          <a:lstStyle/>
          <a:p>
            <a:pPr marL="609600" indent="-609600" eaLnBrk="1" hangingPunct="1">
              <a:lnSpc>
                <a:spcPct val="90000"/>
              </a:lnSpc>
            </a:pPr>
            <a:r>
              <a:rPr lang="it-IT" altLang="en-US" sz="2800" dirty="0"/>
              <a:t>Sono possibili quattro casi:</a:t>
            </a:r>
          </a:p>
          <a:p>
            <a:pPr marL="609600" indent="-609600" eaLnBrk="1" hangingPunct="1">
              <a:lnSpc>
                <a:spcPct val="90000"/>
              </a:lnSpc>
              <a:buFontTx/>
              <a:buAutoNum type="arabicPeriod"/>
            </a:pPr>
            <a:r>
              <a:rPr lang="it-IT" altLang="en-US" sz="2800" dirty="0"/>
              <a:t>s = x** </a:t>
            </a:r>
            <a:r>
              <a:rPr lang="it-IT" altLang="en-US" sz="2800" dirty="0">
                <a:sym typeface="Symbol" panose="05050102010706020507" pitchFamily="18" charset="2"/>
              </a:rPr>
              <a:t> lo standard è pari alla precauzione efficiente  RPC è efficiente.</a:t>
            </a:r>
          </a:p>
          <a:p>
            <a:pPr marL="609600" indent="-609600" eaLnBrk="1" hangingPunct="1">
              <a:lnSpc>
                <a:spcPct val="90000"/>
              </a:lnSpc>
              <a:buFontTx/>
              <a:buAutoNum type="arabicPeriod"/>
            </a:pPr>
            <a:r>
              <a:rPr lang="it-IT" altLang="en-US" sz="2800" dirty="0">
                <a:sym typeface="Symbol" panose="05050102010706020507" pitchFamily="18" charset="2"/>
              </a:rPr>
              <a:t>s &lt; x**  lo standard è troppo basso  inefficienza da sotto-investimento in precauzione.</a:t>
            </a:r>
          </a:p>
          <a:p>
            <a:pPr marL="609600" indent="-609600" eaLnBrk="1" hangingPunct="1">
              <a:lnSpc>
                <a:spcPct val="90000"/>
              </a:lnSpc>
              <a:buFontTx/>
              <a:buAutoNum type="arabicPeriod"/>
            </a:pPr>
            <a:r>
              <a:rPr lang="it-IT" altLang="en-US" sz="2800" dirty="0">
                <a:sym typeface="Symbol" panose="05050102010706020507" pitchFamily="18" charset="2"/>
              </a:rPr>
              <a:t>s &gt; x**  lo standard è troppo elevato  inefficienza da sovra-investimento in precauzione.</a:t>
            </a:r>
          </a:p>
          <a:p>
            <a:pPr marL="609600" indent="-609600" eaLnBrk="1" hangingPunct="1">
              <a:lnSpc>
                <a:spcPct val="90000"/>
              </a:lnSpc>
              <a:buFontTx/>
              <a:buAutoNum type="arabicPeriod"/>
            </a:pPr>
            <a:r>
              <a:rPr lang="it-IT" altLang="en-US" sz="2800" dirty="0">
                <a:sym typeface="Symbol" panose="05050102010706020507" pitchFamily="18" charset="2"/>
              </a:rPr>
              <a:t>s &gt;&gt; x**  lo standard viene ignorato  si torna di fatto alla RO, con x = x**  efficienza.</a:t>
            </a:r>
          </a:p>
          <a:p>
            <a:pPr marL="609600" indent="-609600" eaLnBrk="1" hangingPunct="1">
              <a:lnSpc>
                <a:spcPct val="90000"/>
              </a:lnSpc>
            </a:pPr>
            <a:r>
              <a:rPr lang="it-IT" altLang="en-US" sz="2800" dirty="0">
                <a:sym typeface="Symbol" panose="05050102010706020507" pitchFamily="18" charset="2"/>
              </a:rPr>
              <a:t>Quindi l’efficienza di RPC dipende dal livello dello standard (= da come la legge fissa lo standard), mentre sub RO l’efficienza dipende dal livello del risarcimento (= da come la legge quantifica il risarcimento).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79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79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3515" y="332656"/>
            <a:ext cx="8229600" cy="692150"/>
          </a:xfrm>
        </p:spPr>
        <p:txBody>
          <a:bodyPr/>
          <a:lstStyle/>
          <a:p>
            <a:pPr eaLnBrk="1" hangingPunct="1"/>
            <a:r>
              <a:rPr lang="it-IT" altLang="en-US" sz="3600" dirty="0"/>
              <a:t>Confronto tra RO e RPC</a:t>
            </a:r>
          </a:p>
        </p:txBody>
      </p:sp>
      <p:sp>
        <p:nvSpPr>
          <p:cNvPr id="35843" name="Rectangle 3"/>
          <p:cNvSpPr>
            <a:spLocks noGrp="1" noChangeArrowheads="1"/>
          </p:cNvSpPr>
          <p:nvPr>
            <p:ph type="body" idx="1"/>
          </p:nvPr>
        </p:nvSpPr>
        <p:spPr>
          <a:xfrm>
            <a:off x="166009" y="1340768"/>
            <a:ext cx="8798479" cy="4464496"/>
          </a:xfrm>
        </p:spPr>
        <p:txBody>
          <a:bodyPr/>
          <a:lstStyle/>
          <a:p>
            <a:pPr eaLnBrk="1" hangingPunct="1"/>
            <a:r>
              <a:rPr lang="it-IT" altLang="en-US" sz="2800" dirty="0"/>
              <a:t>Ipotizziamo s = x** , cioè che il policy-maker fissi lo standard efficiente.</a:t>
            </a:r>
          </a:p>
          <a:p>
            <a:pPr eaLnBrk="1" hangingPunct="1"/>
            <a:r>
              <a:rPr lang="it-IT" altLang="en-US" sz="2800" dirty="0"/>
              <a:t>Le due forme di responsabilità sono equivalenti?</a:t>
            </a:r>
          </a:p>
          <a:p>
            <a:pPr eaLnBrk="1" hangingPunct="1"/>
            <a:r>
              <a:rPr lang="it-IT" altLang="en-US" sz="2800" dirty="0"/>
              <a:t>Apparentemente sì, ma in realtà… </a:t>
            </a:r>
          </a:p>
          <a:p>
            <a:pPr eaLnBrk="1" hangingPunct="1"/>
            <a:r>
              <a:rPr lang="it-IT" altLang="en-US" sz="2800" dirty="0"/>
              <a:t>… la risposta è </a:t>
            </a:r>
            <a:r>
              <a:rPr lang="it-IT" altLang="en-US" sz="2800" u="sng" dirty="0"/>
              <a:t>negativa</a:t>
            </a:r>
            <a:r>
              <a:rPr lang="it-IT" altLang="en-US" sz="2800" dirty="0"/>
              <a:t> perché:</a:t>
            </a:r>
          </a:p>
          <a:p>
            <a:pPr marL="514350" indent="-514350" eaLnBrk="1" hangingPunct="1">
              <a:buFont typeface="+mj-lt"/>
              <a:buAutoNum type="arabicPeriod"/>
            </a:pPr>
            <a:r>
              <a:rPr lang="it-IT" altLang="en-US" sz="2800" dirty="0"/>
              <a:t>E’ diversa la distribuzione finale del benessere: </a:t>
            </a:r>
            <a:r>
              <a:rPr lang="it-IT" altLang="en-US" sz="2800" dirty="0">
                <a:sym typeface="Symbol" panose="05050102010706020507" pitchFamily="18" charset="2"/>
              </a:rPr>
              <a:t>se vale RPC il danno ricade sulla vittima V.</a:t>
            </a:r>
          </a:p>
          <a:p>
            <a:pPr marL="514350" indent="-514350" eaLnBrk="1" hangingPunct="1">
              <a:buFont typeface="+mj-lt"/>
              <a:buAutoNum type="arabicPeriod"/>
            </a:pPr>
            <a:r>
              <a:rPr lang="it-IT" altLang="en-US" sz="2800" dirty="0">
                <a:sym typeface="Symbol" panose="05050102010706020507" pitchFamily="18" charset="2"/>
              </a:rPr>
              <a:t>Sub RPC, esiste il </a:t>
            </a:r>
            <a:r>
              <a:rPr lang="it-IT" altLang="en-US" sz="2800" u="sng" dirty="0">
                <a:sym typeface="Symbol" panose="05050102010706020507" pitchFamily="18" charset="2"/>
              </a:rPr>
              <a:t>problema del livello di attività</a:t>
            </a:r>
            <a:r>
              <a:rPr lang="it-IT" altLang="en-US" dirty="0">
                <a:sym typeface="Symbol" panose="05050102010706020507" pitchFamily="18" charset="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a:t>Il problema del livello di attività</a:t>
            </a:r>
          </a:p>
        </p:txBody>
      </p:sp>
      <p:sp>
        <p:nvSpPr>
          <p:cNvPr id="3" name="Segnaposto contenuto 2"/>
          <p:cNvSpPr>
            <a:spLocks noGrp="1"/>
          </p:cNvSpPr>
          <p:nvPr>
            <p:ph idx="1"/>
          </p:nvPr>
        </p:nvSpPr>
        <p:spPr>
          <a:xfrm>
            <a:off x="251520" y="1268760"/>
            <a:ext cx="8435280" cy="4968552"/>
          </a:xfrm>
        </p:spPr>
        <p:txBody>
          <a:bodyPr/>
          <a:lstStyle/>
          <a:p>
            <a:pPr eaLnBrk="1" hangingPunct="1"/>
            <a:r>
              <a:rPr lang="it-IT" altLang="en-US" sz="2400" dirty="0">
                <a:sym typeface="Symbol" panose="05050102010706020507" pitchFamily="18" charset="2"/>
              </a:rPr>
              <a:t>Sub RPC si ha B(x)  u(x), quindi è possibile che l’azione venga commessa anche quando B(x) &lt; 0. Questo perché RPC </a:t>
            </a:r>
            <a:r>
              <a:rPr lang="it-IT" altLang="en-US" sz="2400" u="sng" dirty="0">
                <a:sym typeface="Symbol" panose="05050102010706020507" pitchFamily="18" charset="2"/>
              </a:rPr>
              <a:t>non</a:t>
            </a:r>
            <a:r>
              <a:rPr lang="it-IT" altLang="en-US" sz="2400" dirty="0">
                <a:sym typeface="Symbol" panose="05050102010706020507" pitchFamily="18" charset="2"/>
              </a:rPr>
              <a:t> induce l’ammontare efficiente di attività.</a:t>
            </a:r>
          </a:p>
          <a:p>
            <a:pPr eaLnBrk="1" hangingPunct="1"/>
            <a:r>
              <a:rPr lang="it-IT" altLang="en-US" sz="2400" dirty="0">
                <a:sym typeface="Symbol" panose="05050102010706020507" pitchFamily="18" charset="2"/>
              </a:rPr>
              <a:t>P.e. se d(x) &gt; u(x) = b – c(x), x, si avrà B(x) &lt; 0 sempre.</a:t>
            </a:r>
          </a:p>
          <a:p>
            <a:pPr eaLnBrk="1" hangingPunct="1"/>
            <a:r>
              <a:rPr lang="it-IT" altLang="en-US" sz="2400" dirty="0">
                <a:sym typeface="Symbol" panose="05050102010706020507" pitchFamily="18" charset="2"/>
              </a:rPr>
              <a:t>Quindi l’azione non dovrebbe </a:t>
            </a:r>
            <a:r>
              <a:rPr lang="it-IT" altLang="en-US" sz="2400" u="sng" dirty="0">
                <a:sym typeface="Symbol" panose="05050102010706020507" pitchFamily="18" charset="2"/>
              </a:rPr>
              <a:t>mai</a:t>
            </a:r>
            <a:r>
              <a:rPr lang="it-IT" altLang="en-US" sz="2400" dirty="0">
                <a:sym typeface="Symbol" panose="05050102010706020507" pitchFamily="18" charset="2"/>
              </a:rPr>
              <a:t> essere commessa, ma se D rispetta lo standard </a:t>
            </a:r>
            <a:r>
              <a:rPr lang="it-IT" altLang="en-US" sz="2400" i="1" dirty="0">
                <a:sym typeface="Symbol" panose="05050102010706020507" pitchFamily="18" charset="2"/>
              </a:rPr>
              <a:t>s</a:t>
            </a:r>
            <a:r>
              <a:rPr lang="it-IT" altLang="en-US" sz="2400" dirty="0">
                <a:sym typeface="Symbol" panose="05050102010706020507" pitchFamily="18" charset="2"/>
              </a:rPr>
              <a:t>, non paga il risarcimento e svolge comunque l’azione ottenendo u(s) &gt; 0.</a:t>
            </a:r>
          </a:p>
          <a:p>
            <a:pPr eaLnBrk="1" hangingPunct="1"/>
            <a:r>
              <a:rPr lang="it-IT" altLang="en-US" sz="2400" dirty="0">
                <a:sym typeface="Symbol" panose="05050102010706020507" pitchFamily="18" charset="2"/>
              </a:rPr>
              <a:t>Sub RO, invece, il costo marginale dell’azione è sempre </a:t>
            </a:r>
            <a:r>
              <a:rPr lang="it-IT" altLang="en-US" sz="2400" dirty="0" err="1">
                <a:sym typeface="Symbol" panose="05050102010706020507" pitchFamily="18" charset="2"/>
              </a:rPr>
              <a:t>internalizzato</a:t>
            </a:r>
            <a:r>
              <a:rPr lang="it-IT" altLang="en-US" sz="2400" dirty="0">
                <a:sym typeface="Symbol" panose="05050102010706020507" pitchFamily="18" charset="2"/>
              </a:rPr>
              <a:t> (= D risarcisce sempre e comunque), per cui il livello di attività sarà fissato in modo efficiente.</a:t>
            </a:r>
          </a:p>
          <a:p>
            <a:pPr eaLnBrk="1" hangingPunct="1"/>
            <a:r>
              <a:rPr lang="it-IT" altLang="en-US" sz="2400" dirty="0">
                <a:sym typeface="Symbol" panose="05050102010706020507" pitchFamily="18" charset="2"/>
              </a:rPr>
              <a:t>Quindi RPC e RO sono equivalenti (rispetto al benessere sociale) solo se il livello di attività è dato o ininfluente.  </a:t>
            </a:r>
          </a:p>
          <a:p>
            <a:endParaRPr lang="it-IT" dirty="0"/>
          </a:p>
        </p:txBody>
      </p:sp>
    </p:spTree>
    <p:extLst>
      <p:ext uri="{BB962C8B-B14F-4D97-AF65-F5344CB8AC3E}">
        <p14:creationId xmlns:p14="http://schemas.microsoft.com/office/powerpoint/2010/main" val="1467161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Line 4"/>
          <p:cNvSpPr>
            <a:spLocks noChangeShapeType="1"/>
          </p:cNvSpPr>
          <p:nvPr/>
        </p:nvSpPr>
        <p:spPr bwMode="auto">
          <a:xfrm flipV="1">
            <a:off x="1331913" y="404813"/>
            <a:ext cx="0" cy="57610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891" name="Line 5"/>
          <p:cNvSpPr>
            <a:spLocks noChangeShapeType="1"/>
          </p:cNvSpPr>
          <p:nvPr/>
        </p:nvSpPr>
        <p:spPr bwMode="auto">
          <a:xfrm>
            <a:off x="1011238" y="4149725"/>
            <a:ext cx="7416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892" name="Arc 6"/>
          <p:cNvSpPr>
            <a:spLocks/>
          </p:cNvSpPr>
          <p:nvPr/>
        </p:nvSpPr>
        <p:spPr bwMode="auto">
          <a:xfrm>
            <a:off x="1671638" y="2308225"/>
            <a:ext cx="5761037" cy="4032250"/>
          </a:xfrm>
          <a:custGeom>
            <a:avLst/>
            <a:gdLst>
              <a:gd name="T0" fmla="*/ 0 w 21593"/>
              <a:gd name="T1" fmla="*/ 0 h 21600"/>
              <a:gd name="T2" fmla="*/ 5761037 w 21593"/>
              <a:gd name="T3" fmla="*/ 3927150 h 21600"/>
              <a:gd name="T4" fmla="*/ 0 w 21593"/>
              <a:gd name="T5" fmla="*/ 4032250 h 21600"/>
              <a:gd name="T6" fmla="*/ 0 60000 65536"/>
              <a:gd name="T7" fmla="*/ 0 60000 65536"/>
              <a:gd name="T8" fmla="*/ 0 60000 65536"/>
            </a:gdLst>
            <a:ahLst/>
            <a:cxnLst>
              <a:cxn ang="T6">
                <a:pos x="T0" y="T1"/>
              </a:cxn>
              <a:cxn ang="T7">
                <a:pos x="T2" y="T3"/>
              </a:cxn>
              <a:cxn ang="T8">
                <a:pos x="T4" y="T5"/>
              </a:cxn>
            </a:cxnLst>
            <a:rect l="0" t="0" r="r" b="b"/>
            <a:pathLst>
              <a:path w="21593" h="21600" fill="none" extrusionOk="0">
                <a:moveTo>
                  <a:pt x="-1" y="0"/>
                </a:moveTo>
                <a:cubicBezTo>
                  <a:pt x="11710" y="0"/>
                  <a:pt x="21287" y="9330"/>
                  <a:pt x="21592" y="21037"/>
                </a:cubicBezTo>
              </a:path>
              <a:path w="21593" h="21600" stroke="0" extrusionOk="0">
                <a:moveTo>
                  <a:pt x="-1" y="0"/>
                </a:moveTo>
                <a:cubicBezTo>
                  <a:pt x="11710" y="0"/>
                  <a:pt x="21287" y="9330"/>
                  <a:pt x="21592" y="21037"/>
                </a:cubicBezTo>
                <a:lnTo>
                  <a:pt x="0" y="21600"/>
                </a:lnTo>
                <a:lnTo>
                  <a:pt x="-1" y="0"/>
                </a:lnTo>
                <a:close/>
              </a:path>
            </a:pathLst>
          </a:custGeom>
          <a:noFill/>
          <a:ln w="28575">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893" name="Arc 8"/>
          <p:cNvSpPr>
            <a:spLocks/>
          </p:cNvSpPr>
          <p:nvPr/>
        </p:nvSpPr>
        <p:spPr bwMode="auto">
          <a:xfrm flipH="1" flipV="1">
            <a:off x="3400425" y="304800"/>
            <a:ext cx="4862513" cy="3303588"/>
          </a:xfrm>
          <a:custGeom>
            <a:avLst/>
            <a:gdLst>
              <a:gd name="T0" fmla="*/ 0 w 22668"/>
              <a:gd name="T1" fmla="*/ 3977 h 21600"/>
              <a:gd name="T2" fmla="*/ 4863007 w 22668"/>
              <a:gd name="T3" fmla="*/ 3303587 h 21600"/>
              <a:gd name="T4" fmla="*/ 229120 w 22668"/>
              <a:gd name="T5" fmla="*/ 3303587 h 21600"/>
              <a:gd name="T6" fmla="*/ 0 60000 65536"/>
              <a:gd name="T7" fmla="*/ 0 60000 65536"/>
              <a:gd name="T8" fmla="*/ 0 60000 65536"/>
            </a:gdLst>
            <a:ahLst/>
            <a:cxnLst>
              <a:cxn ang="T6">
                <a:pos x="T0" y="T1"/>
              </a:cxn>
              <a:cxn ang="T7">
                <a:pos x="T2" y="T3"/>
              </a:cxn>
              <a:cxn ang="T8">
                <a:pos x="T4" y="T5"/>
              </a:cxn>
            </a:cxnLst>
            <a:rect l="0" t="0" r="r" b="b"/>
            <a:pathLst>
              <a:path w="22668" h="21600" fill="none" extrusionOk="0">
                <a:moveTo>
                  <a:pt x="0" y="26"/>
                </a:moveTo>
                <a:cubicBezTo>
                  <a:pt x="355" y="8"/>
                  <a:pt x="711" y="0"/>
                  <a:pt x="1068" y="0"/>
                </a:cubicBezTo>
                <a:cubicBezTo>
                  <a:pt x="12997" y="0"/>
                  <a:pt x="22668" y="9670"/>
                  <a:pt x="22668" y="21600"/>
                </a:cubicBezTo>
              </a:path>
              <a:path w="22668" h="21600" stroke="0" extrusionOk="0">
                <a:moveTo>
                  <a:pt x="0" y="26"/>
                </a:moveTo>
                <a:cubicBezTo>
                  <a:pt x="355" y="8"/>
                  <a:pt x="711" y="0"/>
                  <a:pt x="1068" y="0"/>
                </a:cubicBezTo>
                <a:cubicBezTo>
                  <a:pt x="12997" y="0"/>
                  <a:pt x="22668" y="9670"/>
                  <a:pt x="22668" y="21600"/>
                </a:cubicBezTo>
                <a:lnTo>
                  <a:pt x="1068" y="21600"/>
                </a:lnTo>
                <a:lnTo>
                  <a:pt x="0" y="26"/>
                </a:lnTo>
                <a:close/>
              </a:path>
            </a:pathLst>
          </a:custGeom>
          <a:noFill/>
          <a:ln w="28575">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896" name="Line 14"/>
          <p:cNvSpPr>
            <a:spLocks noChangeShapeType="1"/>
          </p:cNvSpPr>
          <p:nvPr/>
        </p:nvSpPr>
        <p:spPr bwMode="auto">
          <a:xfrm>
            <a:off x="4427537" y="2420888"/>
            <a:ext cx="1" cy="22971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897" name="Arc 15"/>
          <p:cNvSpPr>
            <a:spLocks/>
          </p:cNvSpPr>
          <p:nvPr/>
        </p:nvSpPr>
        <p:spPr bwMode="auto">
          <a:xfrm flipH="1">
            <a:off x="1835150" y="4724400"/>
            <a:ext cx="2592388" cy="1584325"/>
          </a:xfrm>
          <a:custGeom>
            <a:avLst/>
            <a:gdLst>
              <a:gd name="T0" fmla="*/ 0 w 21600"/>
              <a:gd name="T1" fmla="*/ 0 h 21600"/>
              <a:gd name="T2" fmla="*/ 2592388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898" name="Arc 17"/>
          <p:cNvSpPr>
            <a:spLocks/>
          </p:cNvSpPr>
          <p:nvPr/>
        </p:nvSpPr>
        <p:spPr bwMode="auto">
          <a:xfrm rot="10800000" flipH="1" flipV="1">
            <a:off x="4427538" y="4724400"/>
            <a:ext cx="2808287" cy="1584325"/>
          </a:xfrm>
          <a:custGeom>
            <a:avLst/>
            <a:gdLst>
              <a:gd name="T0" fmla="*/ 0 w 21600"/>
              <a:gd name="T1" fmla="*/ 0 h 21600"/>
              <a:gd name="T2" fmla="*/ 2808287 w 21600"/>
              <a:gd name="T3" fmla="*/ 1584325 h 21600"/>
              <a:gd name="T4" fmla="*/ 0 w 21600"/>
              <a:gd name="T5" fmla="*/ 1584325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7899" name="Text Box 18"/>
          <p:cNvSpPr txBox="1">
            <a:spLocks noChangeArrowheads="1"/>
          </p:cNvSpPr>
          <p:nvPr/>
        </p:nvSpPr>
        <p:spPr bwMode="auto">
          <a:xfrm>
            <a:off x="7875588" y="2965450"/>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solidFill>
                  <a:srgbClr val="000000"/>
                </a:solidFill>
              </a:rPr>
              <a:t>d(x)</a:t>
            </a:r>
          </a:p>
        </p:txBody>
      </p:sp>
      <p:sp>
        <p:nvSpPr>
          <p:cNvPr id="37900" name="Text Box 19"/>
          <p:cNvSpPr txBox="1">
            <a:spLocks noChangeArrowheads="1"/>
          </p:cNvSpPr>
          <p:nvPr/>
        </p:nvSpPr>
        <p:spPr bwMode="auto">
          <a:xfrm>
            <a:off x="7227888" y="4814888"/>
            <a:ext cx="709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solidFill>
                  <a:srgbClr val="000000"/>
                </a:solidFill>
              </a:rPr>
              <a:t>u(x)</a:t>
            </a:r>
          </a:p>
        </p:txBody>
      </p:sp>
      <p:sp>
        <p:nvSpPr>
          <p:cNvPr id="37901" name="Text Box 20"/>
          <p:cNvSpPr txBox="1">
            <a:spLocks noChangeArrowheads="1"/>
          </p:cNvSpPr>
          <p:nvPr/>
        </p:nvSpPr>
        <p:spPr bwMode="auto">
          <a:xfrm>
            <a:off x="6864350" y="6248400"/>
            <a:ext cx="742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solidFill>
                  <a:srgbClr val="000000"/>
                </a:solidFill>
              </a:rPr>
              <a:t>B(x)</a:t>
            </a:r>
          </a:p>
        </p:txBody>
      </p:sp>
      <p:sp>
        <p:nvSpPr>
          <p:cNvPr id="37902" name="Text Box 21"/>
          <p:cNvSpPr txBox="1">
            <a:spLocks noChangeArrowheads="1"/>
          </p:cNvSpPr>
          <p:nvPr/>
        </p:nvSpPr>
        <p:spPr bwMode="auto">
          <a:xfrm>
            <a:off x="8229600" y="409575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solidFill>
                  <a:srgbClr val="000000"/>
                </a:solidFill>
              </a:rPr>
              <a:t>x</a:t>
            </a:r>
          </a:p>
        </p:txBody>
      </p:sp>
      <p:sp>
        <p:nvSpPr>
          <p:cNvPr id="37903" name="Text Box 22"/>
          <p:cNvSpPr txBox="1">
            <a:spLocks noChangeArrowheads="1"/>
          </p:cNvSpPr>
          <p:nvPr/>
        </p:nvSpPr>
        <p:spPr bwMode="auto">
          <a:xfrm>
            <a:off x="971550" y="260350"/>
            <a:ext cx="354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solidFill>
                  <a:srgbClr val="000000"/>
                </a:solidFill>
              </a:rPr>
              <a:t>€</a:t>
            </a:r>
          </a:p>
        </p:txBody>
      </p:sp>
      <p:sp>
        <p:nvSpPr>
          <p:cNvPr id="37905" name="Line 24"/>
          <p:cNvSpPr>
            <a:spLocks noChangeShapeType="1"/>
          </p:cNvSpPr>
          <p:nvPr/>
        </p:nvSpPr>
        <p:spPr bwMode="auto">
          <a:xfrm flipH="1">
            <a:off x="1331913" y="4149725"/>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906" name="Line 26"/>
          <p:cNvSpPr>
            <a:spLocks noChangeShapeType="1"/>
          </p:cNvSpPr>
          <p:nvPr/>
        </p:nvSpPr>
        <p:spPr bwMode="auto">
          <a:xfrm flipH="1">
            <a:off x="1331913" y="4724400"/>
            <a:ext cx="30956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7907" name="Text Box 29"/>
          <p:cNvSpPr txBox="1">
            <a:spLocks noChangeArrowheads="1"/>
          </p:cNvSpPr>
          <p:nvPr/>
        </p:nvSpPr>
        <p:spPr bwMode="auto">
          <a:xfrm>
            <a:off x="539750" y="4508500"/>
            <a:ext cx="846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solidFill>
                  <a:srgbClr val="000000"/>
                </a:solidFill>
              </a:rPr>
              <a:t>B(x**)</a:t>
            </a:r>
          </a:p>
        </p:txBody>
      </p:sp>
      <p:sp>
        <p:nvSpPr>
          <p:cNvPr id="37908" name="Text Box 34"/>
          <p:cNvSpPr txBox="1">
            <a:spLocks noChangeArrowheads="1"/>
          </p:cNvSpPr>
          <p:nvPr/>
        </p:nvSpPr>
        <p:spPr bwMode="auto">
          <a:xfrm>
            <a:off x="4572000" y="404813"/>
            <a:ext cx="4192588" cy="147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b="1" dirty="0">
                <a:solidFill>
                  <a:srgbClr val="000000"/>
                </a:solidFill>
              </a:rPr>
              <a:t>u(x) = b</a:t>
            </a:r>
            <a:r>
              <a:rPr lang="it-IT" altLang="en-US" b="1" dirty="0">
                <a:solidFill>
                  <a:srgbClr val="000000"/>
                </a:solidFill>
                <a:sym typeface="Symbol" panose="05050102010706020507" pitchFamily="18" charset="2"/>
              </a:rPr>
              <a:t>eneficio privato &gt; 0 se x** = s</a:t>
            </a:r>
          </a:p>
          <a:p>
            <a:pPr algn="l" eaLnBrk="1" hangingPunct="1"/>
            <a:endParaRPr lang="it-IT" altLang="en-US" b="1" dirty="0">
              <a:solidFill>
                <a:srgbClr val="000000"/>
              </a:solidFill>
              <a:sym typeface="Symbol" panose="05050102010706020507" pitchFamily="18" charset="2"/>
            </a:endParaRPr>
          </a:p>
          <a:p>
            <a:pPr algn="l" eaLnBrk="1" hangingPunct="1"/>
            <a:r>
              <a:rPr lang="it-IT" altLang="en-US" b="1" dirty="0">
                <a:solidFill>
                  <a:srgbClr val="000000"/>
                </a:solidFill>
                <a:sym typeface="Symbol" panose="05050102010706020507" pitchFamily="18" charset="2"/>
              </a:rPr>
              <a:t>B(x) = beneficio sociale &lt; 0 </a:t>
            </a:r>
            <a:r>
              <a:rPr lang="it-IT" altLang="en-US" b="1" u="sng" dirty="0">
                <a:solidFill>
                  <a:srgbClr val="000000"/>
                </a:solidFill>
                <a:sym typeface="Symbol" panose="05050102010706020507" pitchFamily="18" charset="2"/>
              </a:rPr>
              <a:t>sempre</a:t>
            </a:r>
            <a:r>
              <a:rPr lang="it-IT" altLang="en-US" b="1" dirty="0">
                <a:solidFill>
                  <a:srgbClr val="000000"/>
                </a:solidFill>
                <a:sym typeface="Symbol" panose="05050102010706020507" pitchFamily="18" charset="2"/>
              </a:rPr>
              <a:t> </a:t>
            </a:r>
          </a:p>
          <a:p>
            <a:pPr algn="l" eaLnBrk="1" hangingPunct="1"/>
            <a:r>
              <a:rPr lang="it-IT" altLang="en-US" b="1" dirty="0">
                <a:solidFill>
                  <a:srgbClr val="000000"/>
                </a:solidFill>
                <a:sym typeface="Symbol" panose="05050102010706020507" pitchFamily="18" charset="2"/>
              </a:rPr>
              <a:t>perché d(x) &gt; u(x) sempre</a:t>
            </a:r>
            <a:endParaRPr lang="it-IT" altLang="en-US" b="1" u="sng" dirty="0">
              <a:solidFill>
                <a:srgbClr val="000000"/>
              </a:solidFill>
              <a:sym typeface="Symbol" panose="05050102010706020507" pitchFamily="18" charset="2"/>
            </a:endParaRPr>
          </a:p>
          <a:p>
            <a:pPr algn="l" eaLnBrk="1" hangingPunct="1"/>
            <a:endParaRPr lang="it-IT" altLang="en-US" b="1" dirty="0">
              <a:solidFill>
                <a:srgbClr val="000000"/>
              </a:solidFill>
            </a:endParaRPr>
          </a:p>
        </p:txBody>
      </p:sp>
      <p:sp>
        <p:nvSpPr>
          <p:cNvPr id="37909" name="Text Box 35"/>
          <p:cNvSpPr txBox="1">
            <a:spLocks noChangeArrowheads="1"/>
          </p:cNvSpPr>
          <p:nvPr/>
        </p:nvSpPr>
        <p:spPr bwMode="auto">
          <a:xfrm>
            <a:off x="1042988" y="10525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solidFill>
                  <a:srgbClr val="000000"/>
                </a:solidFill>
              </a:rPr>
              <a:t>A</a:t>
            </a:r>
          </a:p>
        </p:txBody>
      </p:sp>
      <p:sp>
        <p:nvSpPr>
          <p:cNvPr id="37910" name="Text Box 36"/>
          <p:cNvSpPr txBox="1">
            <a:spLocks noChangeArrowheads="1"/>
          </p:cNvSpPr>
          <p:nvPr/>
        </p:nvSpPr>
        <p:spPr bwMode="auto">
          <a:xfrm>
            <a:off x="3998913" y="3873500"/>
            <a:ext cx="85725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solidFill>
                  <a:srgbClr val="000000"/>
                </a:solidFill>
              </a:rPr>
              <a:t>x** = s</a:t>
            </a:r>
          </a:p>
        </p:txBody>
      </p:sp>
      <p:sp>
        <p:nvSpPr>
          <p:cNvPr id="37911" name="CasellaDiTesto 2"/>
          <p:cNvSpPr txBox="1">
            <a:spLocks noChangeArrowheads="1"/>
          </p:cNvSpPr>
          <p:nvPr/>
        </p:nvSpPr>
        <p:spPr bwMode="auto">
          <a:xfrm>
            <a:off x="4259263" y="4706938"/>
            <a:ext cx="3381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it-IT" dirty="0"/>
              <a:t>E</a:t>
            </a:r>
          </a:p>
        </p:txBody>
      </p:sp>
      <p:sp>
        <p:nvSpPr>
          <p:cNvPr id="24" name="Line 14"/>
          <p:cNvSpPr>
            <a:spLocks noChangeShapeType="1"/>
          </p:cNvSpPr>
          <p:nvPr/>
        </p:nvSpPr>
        <p:spPr bwMode="auto">
          <a:xfrm>
            <a:off x="7083116" y="3583316"/>
            <a:ext cx="1" cy="22971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5" name="Line 14"/>
          <p:cNvSpPr>
            <a:spLocks noChangeShapeType="1"/>
          </p:cNvSpPr>
          <p:nvPr/>
        </p:nvSpPr>
        <p:spPr bwMode="auto">
          <a:xfrm flipH="1">
            <a:off x="3346449" y="304800"/>
            <a:ext cx="13019" cy="46005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89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89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9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90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90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79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9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9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6" grpId="0" animBg="1"/>
      <p:bldP spid="37897" grpId="0" animBg="1"/>
      <p:bldP spid="37898" grpId="0" animBg="1"/>
      <p:bldP spid="37901" grpId="0"/>
      <p:bldP spid="37906" grpId="0" animBg="1"/>
      <p:bldP spid="37907" grpId="0"/>
      <p:bldP spid="37908" grpId="0"/>
      <p:bldP spid="37910" grpId="0"/>
      <p:bldP spid="37911" grpId="0"/>
      <p:bldP spid="24" grpId="0" animBg="1"/>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23850" y="274638"/>
            <a:ext cx="8569325" cy="850900"/>
          </a:xfrm>
        </p:spPr>
        <p:txBody>
          <a:bodyPr/>
          <a:lstStyle/>
          <a:p>
            <a:pPr eaLnBrk="1" hangingPunct="1"/>
            <a:r>
              <a:rPr lang="it-IT" altLang="en-US" sz="3600"/>
              <a:t>Il livello di attività nell’esempio numerico</a:t>
            </a:r>
          </a:p>
        </p:txBody>
      </p:sp>
      <p:sp>
        <p:nvSpPr>
          <p:cNvPr id="39939" name="Rectangle 3"/>
          <p:cNvSpPr>
            <a:spLocks noGrp="1" noChangeArrowheads="1"/>
          </p:cNvSpPr>
          <p:nvPr>
            <p:ph type="body" idx="1"/>
          </p:nvPr>
        </p:nvSpPr>
        <p:spPr>
          <a:xfrm>
            <a:off x="0" y="1125538"/>
            <a:ext cx="9144000" cy="5040312"/>
          </a:xfrm>
        </p:spPr>
        <p:txBody>
          <a:bodyPr/>
          <a:lstStyle/>
          <a:p>
            <a:pPr eaLnBrk="1" hangingPunct="1">
              <a:lnSpc>
                <a:spcPct val="90000"/>
              </a:lnSpc>
            </a:pPr>
            <a:r>
              <a:rPr lang="it-IT" altLang="en-US" sz="2800" dirty="0" err="1"/>
              <a:t>Hp</a:t>
            </a:r>
            <a:r>
              <a:rPr lang="it-IT" altLang="en-US" sz="2800" dirty="0"/>
              <a:t> 1: ogni volta che viene svolta l’attività ci si espone al rischio di incidente e quindi va esercitata la prevenzione (= ogni «unità» di attività ha un costo).</a:t>
            </a:r>
          </a:p>
          <a:p>
            <a:pPr eaLnBrk="1" hangingPunct="1">
              <a:lnSpc>
                <a:spcPct val="90000"/>
              </a:lnSpc>
            </a:pPr>
            <a:r>
              <a:rPr lang="it-IT" altLang="en-US" sz="2800" dirty="0" err="1"/>
              <a:t>Hp</a:t>
            </a:r>
            <a:r>
              <a:rPr lang="it-IT" altLang="en-US" sz="2800" dirty="0"/>
              <a:t> 2: L’utilità totale che il danneggiante ottiene dall’attività cresce con il livello della stessa, ma in maniera decrescente, e poi addirittura diminuisce (principio dell’utilità marginale decrescente).</a:t>
            </a:r>
          </a:p>
          <a:p>
            <a:pPr eaLnBrk="1" hangingPunct="1">
              <a:lnSpc>
                <a:spcPct val="90000"/>
              </a:lnSpc>
            </a:pPr>
            <a:r>
              <a:rPr lang="it-IT" altLang="en-US" sz="2800" i="1" dirty="0"/>
              <a:t>Problema 1</a:t>
            </a:r>
            <a:r>
              <a:rPr lang="it-IT" altLang="en-US" sz="2800" dirty="0"/>
              <a:t>: posto che la prevenzione sia sempre quella ottimale, quale livello di attività massimizza il benessere sociale?</a:t>
            </a:r>
          </a:p>
          <a:p>
            <a:pPr eaLnBrk="1" hangingPunct="1">
              <a:lnSpc>
                <a:spcPct val="90000"/>
              </a:lnSpc>
            </a:pPr>
            <a:r>
              <a:rPr lang="it-IT" altLang="en-US" sz="2800" i="1" dirty="0"/>
              <a:t>Problema 2</a:t>
            </a:r>
            <a:r>
              <a:rPr lang="it-IT" altLang="en-US" sz="2800" dirty="0"/>
              <a:t>: con quale regola di responsabilità si realizza il livello efficiente di attività?</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3601" name="Group 113"/>
          <p:cNvGraphicFramePr>
            <a:graphicFrameLocks noGrp="1"/>
          </p:cNvGraphicFramePr>
          <p:nvPr>
            <p:ph/>
          </p:nvPr>
        </p:nvGraphicFramePr>
        <p:xfrm>
          <a:off x="250825" y="333375"/>
          <a:ext cx="8713788" cy="5641977"/>
        </p:xfrm>
        <a:graphic>
          <a:graphicData uri="http://schemas.openxmlformats.org/drawingml/2006/table">
            <a:tbl>
              <a:tblPr/>
              <a:tblGrid>
                <a:gridCol w="1512888">
                  <a:extLst>
                    <a:ext uri="{9D8B030D-6E8A-4147-A177-3AD203B41FA5}">
                      <a16:colId xmlns:a16="http://schemas.microsoft.com/office/drawing/2014/main" val="20000"/>
                    </a:ext>
                  </a:extLst>
                </a:gridCol>
                <a:gridCol w="2087562">
                  <a:extLst>
                    <a:ext uri="{9D8B030D-6E8A-4147-A177-3AD203B41FA5}">
                      <a16:colId xmlns:a16="http://schemas.microsoft.com/office/drawing/2014/main" val="20001"/>
                    </a:ext>
                  </a:extLst>
                </a:gridCol>
                <a:gridCol w="1873250">
                  <a:extLst>
                    <a:ext uri="{9D8B030D-6E8A-4147-A177-3AD203B41FA5}">
                      <a16:colId xmlns:a16="http://schemas.microsoft.com/office/drawing/2014/main" val="20002"/>
                    </a:ext>
                  </a:extLst>
                </a:gridCol>
                <a:gridCol w="1584325">
                  <a:extLst>
                    <a:ext uri="{9D8B030D-6E8A-4147-A177-3AD203B41FA5}">
                      <a16:colId xmlns:a16="http://schemas.microsoft.com/office/drawing/2014/main" val="20003"/>
                    </a:ext>
                  </a:extLst>
                </a:gridCol>
                <a:gridCol w="1655763">
                  <a:extLst>
                    <a:ext uri="{9D8B030D-6E8A-4147-A177-3AD203B41FA5}">
                      <a16:colId xmlns:a16="http://schemas.microsoft.com/office/drawing/2014/main" val="20004"/>
                    </a:ext>
                  </a:extLst>
                </a:gridCol>
              </a:tblGrid>
              <a:tr h="1655762">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Livello di attività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Utilità totale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danneggiante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totale prevenzione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Perdite attese totali x incidente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Benessere sociale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397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97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397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34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3"/>
                  </a:ext>
                </a:extLst>
              </a:tr>
              <a:tr h="6397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874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71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3976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sym typeface="Symbol" panose="05050102010706020507" pitchFamily="18" charset="2"/>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565" name="Group 53"/>
          <p:cNvGraphicFramePr>
            <a:graphicFrameLocks noGrp="1"/>
          </p:cNvGraphicFramePr>
          <p:nvPr>
            <p:ph/>
          </p:nvPr>
        </p:nvGraphicFramePr>
        <p:xfrm>
          <a:off x="468313" y="620713"/>
          <a:ext cx="8351837" cy="5715001"/>
        </p:xfrm>
        <a:graphic>
          <a:graphicData uri="http://schemas.openxmlformats.org/drawingml/2006/table">
            <a:tbl>
              <a:tblPr/>
              <a:tblGrid>
                <a:gridCol w="1790700">
                  <a:extLst>
                    <a:ext uri="{9D8B030D-6E8A-4147-A177-3AD203B41FA5}">
                      <a16:colId xmlns:a16="http://schemas.microsoft.com/office/drawing/2014/main" val="20000"/>
                    </a:ext>
                  </a:extLst>
                </a:gridCol>
                <a:gridCol w="2470150">
                  <a:extLst>
                    <a:ext uri="{9D8B030D-6E8A-4147-A177-3AD203B41FA5}">
                      <a16:colId xmlns:a16="http://schemas.microsoft.com/office/drawing/2014/main" val="20001"/>
                    </a:ext>
                  </a:extLst>
                </a:gridCol>
                <a:gridCol w="2216150">
                  <a:extLst>
                    <a:ext uri="{9D8B030D-6E8A-4147-A177-3AD203B41FA5}">
                      <a16:colId xmlns:a16="http://schemas.microsoft.com/office/drawing/2014/main" val="20002"/>
                    </a:ext>
                  </a:extLst>
                </a:gridCol>
                <a:gridCol w="1874837">
                  <a:extLst>
                    <a:ext uri="{9D8B030D-6E8A-4147-A177-3AD203B41FA5}">
                      <a16:colId xmlns:a16="http://schemas.microsoft.com/office/drawing/2014/main" val="20003"/>
                    </a:ext>
                  </a:extLst>
                </a:gridCol>
              </a:tblGrid>
              <a:tr h="16764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Livello di attività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Utilità totale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danneggiante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totale prevenzione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Diff. tra utilità totale &amp; costo  prevenzione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9288">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7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77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3"/>
                  </a:ext>
                </a:extLst>
              </a:tr>
              <a:tr h="6477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alpha val="50000"/>
                      </a:schemeClr>
                    </a:solidFill>
                  </a:tcPr>
                </a:tc>
                <a:extLst>
                  <a:ext uri="{0D108BD9-81ED-4DB2-BD59-A6C34878D82A}">
                    <a16:rowId xmlns:a16="http://schemas.microsoft.com/office/drawing/2014/main" val="10004"/>
                  </a:ext>
                </a:extLst>
              </a:tr>
              <a:tr h="798513">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71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770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sym typeface="Symbol" panose="05050102010706020507" pitchFamily="18" charset="2"/>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50824" y="188640"/>
            <a:ext cx="8642350" cy="922337"/>
          </a:xfrm>
        </p:spPr>
        <p:txBody>
          <a:bodyPr/>
          <a:lstStyle/>
          <a:p>
            <a:pPr eaLnBrk="1" hangingPunct="1"/>
            <a:r>
              <a:rPr lang="it-IT" altLang="en-US" sz="3600" dirty="0"/>
              <a:t>Livello di attività e confronto tra le regole</a:t>
            </a:r>
          </a:p>
        </p:txBody>
      </p:sp>
      <p:sp>
        <p:nvSpPr>
          <p:cNvPr id="43011" name="Rectangle 3"/>
          <p:cNvSpPr>
            <a:spLocks noGrp="1" noChangeArrowheads="1"/>
          </p:cNvSpPr>
          <p:nvPr>
            <p:ph type="body" idx="1"/>
          </p:nvPr>
        </p:nvSpPr>
        <p:spPr>
          <a:xfrm>
            <a:off x="250824" y="1069015"/>
            <a:ext cx="8785225" cy="5399930"/>
          </a:xfrm>
        </p:spPr>
        <p:txBody>
          <a:bodyPr/>
          <a:lstStyle/>
          <a:p>
            <a:pPr eaLnBrk="1" hangingPunct="1">
              <a:lnSpc>
                <a:spcPct val="90000"/>
              </a:lnSpc>
            </a:pPr>
            <a:r>
              <a:rPr lang="it-IT" altLang="en-US" sz="2800" dirty="0"/>
              <a:t>Sub RO, il livello di attività è efficiente perché, al solito, il danneggiante </a:t>
            </a:r>
            <a:r>
              <a:rPr lang="it-IT" altLang="en-US" sz="2800" dirty="0" err="1"/>
              <a:t>internalizza</a:t>
            </a:r>
            <a:r>
              <a:rPr lang="it-IT" altLang="en-US" sz="2800" dirty="0"/>
              <a:t> perfettamente il costo della propria attività.</a:t>
            </a:r>
          </a:p>
          <a:p>
            <a:pPr eaLnBrk="1" hangingPunct="1">
              <a:lnSpc>
                <a:spcPct val="90000"/>
              </a:lnSpc>
            </a:pPr>
            <a:r>
              <a:rPr lang="it-IT" altLang="en-US" sz="2800" dirty="0"/>
              <a:t>Sub RPC, il livello di attività è invece, nell’esempio numerico, </a:t>
            </a:r>
            <a:r>
              <a:rPr lang="it-IT" altLang="en-US" sz="2800" u="sng" dirty="0"/>
              <a:t>eccessivo</a:t>
            </a:r>
            <a:r>
              <a:rPr lang="it-IT" altLang="en-US" sz="2800" dirty="0"/>
              <a:t>.</a:t>
            </a:r>
          </a:p>
          <a:p>
            <a:pPr eaLnBrk="1" hangingPunct="1">
              <a:lnSpc>
                <a:spcPct val="90000"/>
              </a:lnSpc>
            </a:pPr>
            <a:r>
              <a:rPr lang="it-IT" altLang="en-US" sz="2800" dirty="0"/>
              <a:t>In corrispondenza del livello efficiente, infatti, il beneficio addizionale per il danneggiante (comunque esente da responsabilità, dato che rispetta lo standard) è pari a 9, maggiore del costo addizionale della prevenzione, pari a 3.</a:t>
            </a:r>
          </a:p>
          <a:p>
            <a:pPr eaLnBrk="1" hangingPunct="1">
              <a:lnSpc>
                <a:spcPct val="90000"/>
              </a:lnSpc>
            </a:pPr>
            <a:r>
              <a:rPr lang="it-IT" altLang="en-US" sz="2800" dirty="0"/>
              <a:t>Quindi RO è migliore di RPC, in particolare quando si è in presenza di attività con elevati danni attesi in caso di incidente.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4"/>
          <p:cNvSpPr>
            <a:spLocks noChangeShapeType="1"/>
          </p:cNvSpPr>
          <p:nvPr/>
        </p:nvSpPr>
        <p:spPr bwMode="auto">
          <a:xfrm flipV="1">
            <a:off x="1258888" y="1052513"/>
            <a:ext cx="0" cy="45370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195" name="Line 5"/>
          <p:cNvSpPr>
            <a:spLocks noChangeShapeType="1"/>
          </p:cNvSpPr>
          <p:nvPr/>
        </p:nvSpPr>
        <p:spPr bwMode="auto">
          <a:xfrm>
            <a:off x="1258888" y="5589588"/>
            <a:ext cx="60499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196" name="Arc 6"/>
          <p:cNvSpPr>
            <a:spLocks/>
          </p:cNvSpPr>
          <p:nvPr/>
        </p:nvSpPr>
        <p:spPr bwMode="auto">
          <a:xfrm flipH="1" flipV="1">
            <a:off x="1908175" y="1484313"/>
            <a:ext cx="3600450" cy="3744912"/>
          </a:xfrm>
          <a:custGeom>
            <a:avLst/>
            <a:gdLst>
              <a:gd name="T0" fmla="*/ 0 w 21600"/>
              <a:gd name="T1" fmla="*/ 0 h 21600"/>
              <a:gd name="T2" fmla="*/ 3600450 w 21600"/>
              <a:gd name="T3" fmla="*/ 3744912 h 21600"/>
              <a:gd name="T4" fmla="*/ 0 w 21600"/>
              <a:gd name="T5" fmla="*/ 374491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7" name="Arc 7"/>
          <p:cNvSpPr>
            <a:spLocks/>
          </p:cNvSpPr>
          <p:nvPr/>
        </p:nvSpPr>
        <p:spPr bwMode="auto">
          <a:xfrm flipH="1" flipV="1">
            <a:off x="3132138" y="1052513"/>
            <a:ext cx="3024187" cy="3024187"/>
          </a:xfrm>
          <a:custGeom>
            <a:avLst/>
            <a:gdLst>
              <a:gd name="T0" fmla="*/ 0 w 21600"/>
              <a:gd name="T1" fmla="*/ 0 h 21600"/>
              <a:gd name="T2" fmla="*/ 3024187 w 21600"/>
              <a:gd name="T3" fmla="*/ 3024187 h 21600"/>
              <a:gd name="T4" fmla="*/ 0 w 21600"/>
              <a:gd name="T5" fmla="*/ 302418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FF00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198" name="Text Box 8"/>
          <p:cNvSpPr txBox="1">
            <a:spLocks noChangeArrowheads="1"/>
          </p:cNvSpPr>
          <p:nvPr/>
        </p:nvSpPr>
        <p:spPr bwMode="auto">
          <a:xfrm>
            <a:off x="7164388" y="5589588"/>
            <a:ext cx="904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a:t>Salute</a:t>
            </a:r>
          </a:p>
        </p:txBody>
      </p:sp>
      <p:sp>
        <p:nvSpPr>
          <p:cNvPr id="8199" name="Text Box 9"/>
          <p:cNvSpPr txBox="1">
            <a:spLocks noChangeArrowheads="1"/>
          </p:cNvSpPr>
          <p:nvPr/>
        </p:nvSpPr>
        <p:spPr bwMode="auto">
          <a:xfrm>
            <a:off x="179388" y="908050"/>
            <a:ext cx="1060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a:t>Reddito</a:t>
            </a:r>
          </a:p>
        </p:txBody>
      </p:sp>
      <p:sp>
        <p:nvSpPr>
          <p:cNvPr id="8200" name="Line 10"/>
          <p:cNvSpPr>
            <a:spLocks noChangeShapeType="1"/>
          </p:cNvSpPr>
          <p:nvPr/>
        </p:nvSpPr>
        <p:spPr bwMode="auto">
          <a:xfrm>
            <a:off x="4859338" y="3789363"/>
            <a:ext cx="0" cy="18002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1" name="Line 11"/>
          <p:cNvSpPr>
            <a:spLocks noChangeShapeType="1"/>
          </p:cNvSpPr>
          <p:nvPr/>
        </p:nvSpPr>
        <p:spPr bwMode="auto">
          <a:xfrm flipH="1">
            <a:off x="1258888" y="3789363"/>
            <a:ext cx="360045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2" name="Line 12"/>
          <p:cNvSpPr>
            <a:spLocks noChangeShapeType="1"/>
          </p:cNvSpPr>
          <p:nvPr/>
        </p:nvSpPr>
        <p:spPr bwMode="auto">
          <a:xfrm>
            <a:off x="3419475" y="2349500"/>
            <a:ext cx="0" cy="32400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3" name="Line 13"/>
          <p:cNvSpPr>
            <a:spLocks noChangeShapeType="1"/>
          </p:cNvSpPr>
          <p:nvPr/>
        </p:nvSpPr>
        <p:spPr bwMode="auto">
          <a:xfrm flipH="1">
            <a:off x="1258888" y="2349500"/>
            <a:ext cx="216058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4" name="Text Box 14"/>
          <p:cNvSpPr txBox="1">
            <a:spLocks noChangeArrowheads="1"/>
          </p:cNvSpPr>
          <p:nvPr/>
        </p:nvSpPr>
        <p:spPr bwMode="auto">
          <a:xfrm>
            <a:off x="4840288" y="34480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A</a:t>
            </a:r>
          </a:p>
        </p:txBody>
      </p:sp>
      <p:sp>
        <p:nvSpPr>
          <p:cNvPr id="8205" name="Text Box 15"/>
          <p:cNvSpPr txBox="1">
            <a:spLocks noChangeArrowheads="1"/>
          </p:cNvSpPr>
          <p:nvPr/>
        </p:nvSpPr>
        <p:spPr bwMode="auto">
          <a:xfrm>
            <a:off x="3419475" y="42926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B</a:t>
            </a:r>
          </a:p>
        </p:txBody>
      </p:sp>
      <p:sp>
        <p:nvSpPr>
          <p:cNvPr id="8206" name="Text Box 16"/>
          <p:cNvSpPr txBox="1">
            <a:spLocks noChangeArrowheads="1"/>
          </p:cNvSpPr>
          <p:nvPr/>
        </p:nvSpPr>
        <p:spPr bwMode="auto">
          <a:xfrm>
            <a:off x="3348038" y="2060575"/>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C</a:t>
            </a:r>
          </a:p>
        </p:txBody>
      </p:sp>
      <p:sp>
        <p:nvSpPr>
          <p:cNvPr id="8207" name="Line 17"/>
          <p:cNvSpPr>
            <a:spLocks noChangeShapeType="1"/>
          </p:cNvSpPr>
          <p:nvPr/>
        </p:nvSpPr>
        <p:spPr bwMode="auto">
          <a:xfrm flipH="1">
            <a:off x="1258888" y="4508500"/>
            <a:ext cx="216058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8" name="Text Box 18"/>
          <p:cNvSpPr txBox="1">
            <a:spLocks noChangeArrowheads="1"/>
          </p:cNvSpPr>
          <p:nvPr/>
        </p:nvSpPr>
        <p:spPr bwMode="auto">
          <a:xfrm>
            <a:off x="6156325" y="3787775"/>
            <a:ext cx="466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a:t>u</a:t>
            </a:r>
            <a:r>
              <a:rPr lang="it-IT" altLang="en-US" sz="2400" baseline="-25000"/>
              <a:t>0</a:t>
            </a:r>
            <a:endParaRPr lang="it-IT" altLang="en-US" sz="2400"/>
          </a:p>
        </p:txBody>
      </p:sp>
      <p:sp>
        <p:nvSpPr>
          <p:cNvPr id="8209" name="Text Box 19"/>
          <p:cNvSpPr txBox="1">
            <a:spLocks noChangeArrowheads="1"/>
          </p:cNvSpPr>
          <p:nvPr/>
        </p:nvSpPr>
        <p:spPr bwMode="auto">
          <a:xfrm>
            <a:off x="5508625" y="4941888"/>
            <a:ext cx="466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400" dirty="0"/>
              <a:t>u</a:t>
            </a:r>
            <a:r>
              <a:rPr lang="it-IT" altLang="en-US" sz="2400" baseline="-25000" dirty="0"/>
              <a:t>1</a:t>
            </a:r>
            <a:endParaRPr lang="it-IT" altLang="en-US" sz="2400" dirty="0"/>
          </a:p>
        </p:txBody>
      </p:sp>
      <p:sp>
        <p:nvSpPr>
          <p:cNvPr id="8210" name="Text Box 20"/>
          <p:cNvSpPr txBox="1">
            <a:spLocks noChangeArrowheads="1"/>
          </p:cNvSpPr>
          <p:nvPr/>
        </p:nvSpPr>
        <p:spPr bwMode="auto">
          <a:xfrm>
            <a:off x="827088" y="3573463"/>
            <a:ext cx="433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R</a:t>
            </a:r>
            <a:r>
              <a:rPr lang="it-IT" altLang="en-US" baseline="-25000"/>
              <a:t>0</a:t>
            </a:r>
            <a:endParaRPr lang="it-IT" altLang="en-US"/>
          </a:p>
        </p:txBody>
      </p:sp>
      <p:sp>
        <p:nvSpPr>
          <p:cNvPr id="8211" name="Text Box 21"/>
          <p:cNvSpPr txBox="1">
            <a:spLocks noChangeArrowheads="1"/>
          </p:cNvSpPr>
          <p:nvPr/>
        </p:nvSpPr>
        <p:spPr bwMode="auto">
          <a:xfrm>
            <a:off x="4643438" y="5589588"/>
            <a:ext cx="433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a:t>H</a:t>
            </a:r>
            <a:r>
              <a:rPr lang="it-IT" altLang="en-US" baseline="-25000"/>
              <a:t>0</a:t>
            </a:r>
            <a:endParaRPr lang="it-IT" altLang="en-US"/>
          </a:p>
        </p:txBody>
      </p:sp>
      <p:sp>
        <p:nvSpPr>
          <p:cNvPr id="8212" name="Text Box 22"/>
          <p:cNvSpPr txBox="1">
            <a:spLocks noChangeArrowheads="1"/>
          </p:cNvSpPr>
          <p:nvPr/>
        </p:nvSpPr>
        <p:spPr bwMode="auto">
          <a:xfrm>
            <a:off x="900113" y="4292600"/>
            <a:ext cx="4333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R</a:t>
            </a:r>
            <a:r>
              <a:rPr lang="it-IT" altLang="en-US" baseline="-25000" dirty="0"/>
              <a:t>1</a:t>
            </a:r>
            <a:endParaRPr lang="it-IT" altLang="en-US" dirty="0"/>
          </a:p>
        </p:txBody>
      </p:sp>
      <p:sp>
        <p:nvSpPr>
          <p:cNvPr id="8213" name="Text Box 23"/>
          <p:cNvSpPr txBox="1">
            <a:spLocks noChangeArrowheads="1"/>
          </p:cNvSpPr>
          <p:nvPr/>
        </p:nvSpPr>
        <p:spPr bwMode="auto">
          <a:xfrm>
            <a:off x="3203575" y="5589588"/>
            <a:ext cx="433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H</a:t>
            </a:r>
            <a:r>
              <a:rPr lang="it-IT" altLang="en-US" baseline="-25000" dirty="0"/>
              <a:t>1</a:t>
            </a:r>
            <a:endParaRPr lang="it-IT" altLang="en-US" dirty="0"/>
          </a:p>
        </p:txBody>
      </p:sp>
      <p:sp>
        <p:nvSpPr>
          <p:cNvPr id="8214" name="Text Box 24"/>
          <p:cNvSpPr txBox="1">
            <a:spLocks noChangeArrowheads="1"/>
          </p:cNvSpPr>
          <p:nvPr/>
        </p:nvSpPr>
        <p:spPr bwMode="auto">
          <a:xfrm>
            <a:off x="827088" y="2133600"/>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dirty="0"/>
              <a:t>R*</a:t>
            </a:r>
          </a:p>
        </p:txBody>
      </p:sp>
      <p:sp>
        <p:nvSpPr>
          <p:cNvPr id="8215" name="Text Box 25"/>
          <p:cNvSpPr txBox="1">
            <a:spLocks noChangeArrowheads="1"/>
          </p:cNvSpPr>
          <p:nvPr/>
        </p:nvSpPr>
        <p:spPr bwMode="auto">
          <a:xfrm>
            <a:off x="3635375" y="260350"/>
            <a:ext cx="5354638" cy="1616075"/>
          </a:xfrm>
          <a:prstGeom prst="rect">
            <a:avLst/>
          </a:prstGeom>
          <a:solidFill>
            <a:schemeClr val="accent1">
              <a:alpha val="76077"/>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l" eaLnBrk="1" hangingPunct="1"/>
            <a:r>
              <a:rPr lang="it-IT" altLang="en-US" sz="2000" dirty="0"/>
              <a:t>u</a:t>
            </a:r>
            <a:r>
              <a:rPr lang="it-IT" altLang="en-US" sz="2000" baseline="-25000" dirty="0"/>
              <a:t>0</a:t>
            </a:r>
            <a:r>
              <a:rPr lang="it-IT" altLang="en-US" sz="2000" dirty="0"/>
              <a:t> = u(H</a:t>
            </a:r>
            <a:r>
              <a:rPr lang="it-IT" altLang="en-US" sz="2000" baseline="-25000" dirty="0"/>
              <a:t>0</a:t>
            </a:r>
            <a:r>
              <a:rPr lang="it-IT" altLang="en-US" sz="2000" dirty="0"/>
              <a:t>,R</a:t>
            </a:r>
            <a:r>
              <a:rPr lang="it-IT" altLang="en-US" sz="2000" baseline="-25000" dirty="0"/>
              <a:t>0</a:t>
            </a:r>
            <a:r>
              <a:rPr lang="it-IT" altLang="en-US" sz="2000" dirty="0"/>
              <a:t>) </a:t>
            </a:r>
            <a:r>
              <a:rPr lang="it-IT" altLang="en-US" sz="2000" dirty="0">
                <a:sym typeface="Symbol" panose="05050102010706020507" pitchFamily="18" charset="2"/>
              </a:rPr>
              <a:t> utilità </a:t>
            </a:r>
            <a:r>
              <a:rPr lang="it-IT" altLang="en-US" sz="2000" dirty="0" err="1">
                <a:sym typeface="Symbol" panose="05050102010706020507" pitchFamily="18" charset="2"/>
              </a:rPr>
              <a:t>pre</a:t>
            </a:r>
            <a:r>
              <a:rPr lang="it-IT" altLang="en-US" sz="2000" dirty="0">
                <a:sym typeface="Symbol" panose="05050102010706020507" pitchFamily="18" charset="2"/>
              </a:rPr>
              <a:t>-incidente</a:t>
            </a:r>
          </a:p>
          <a:p>
            <a:pPr algn="l" eaLnBrk="1" hangingPunct="1"/>
            <a:r>
              <a:rPr lang="it-IT" altLang="en-US" sz="2000" dirty="0">
                <a:sym typeface="Symbol" panose="05050102010706020507" pitchFamily="18" charset="2"/>
              </a:rPr>
              <a:t>u</a:t>
            </a:r>
            <a:r>
              <a:rPr lang="it-IT" altLang="en-US" sz="2000" baseline="-25000" dirty="0">
                <a:sym typeface="Symbol" panose="05050102010706020507" pitchFamily="18" charset="2"/>
              </a:rPr>
              <a:t>1</a:t>
            </a:r>
            <a:r>
              <a:rPr lang="it-IT" altLang="en-US" sz="2000" dirty="0">
                <a:sym typeface="Symbol" panose="05050102010706020507" pitchFamily="18" charset="2"/>
              </a:rPr>
              <a:t> = u(H</a:t>
            </a:r>
            <a:r>
              <a:rPr lang="it-IT" altLang="en-US" sz="2000" baseline="-25000" dirty="0">
                <a:sym typeface="Symbol" panose="05050102010706020507" pitchFamily="18" charset="2"/>
              </a:rPr>
              <a:t>1</a:t>
            </a:r>
            <a:r>
              <a:rPr lang="it-IT" altLang="en-US" sz="2000" dirty="0">
                <a:sym typeface="Symbol" panose="05050102010706020507" pitchFamily="18" charset="2"/>
              </a:rPr>
              <a:t>, R</a:t>
            </a:r>
            <a:r>
              <a:rPr lang="it-IT" altLang="en-US" sz="2000" baseline="-25000" dirty="0">
                <a:sym typeface="Symbol" panose="05050102010706020507" pitchFamily="18" charset="2"/>
              </a:rPr>
              <a:t>1</a:t>
            </a:r>
            <a:r>
              <a:rPr lang="it-IT" altLang="en-US" sz="2000" dirty="0">
                <a:sym typeface="Symbol" panose="05050102010706020507" pitchFamily="18" charset="2"/>
              </a:rPr>
              <a:t>)  utilità post-incidente</a:t>
            </a:r>
          </a:p>
          <a:p>
            <a:pPr algn="l" eaLnBrk="1" hangingPunct="1"/>
            <a:endParaRPr lang="it-IT" altLang="en-US" sz="2000" dirty="0">
              <a:sym typeface="Symbol" panose="05050102010706020507" pitchFamily="18" charset="2"/>
            </a:endParaRPr>
          </a:p>
          <a:p>
            <a:pPr algn="l" eaLnBrk="1" hangingPunct="1"/>
            <a:r>
              <a:rPr lang="it-IT" altLang="en-US" sz="2000" dirty="0">
                <a:sym typeface="Symbol" panose="05050102010706020507" pitchFamily="18" charset="2"/>
              </a:rPr>
              <a:t>Se ripristinare H</a:t>
            </a:r>
            <a:r>
              <a:rPr lang="it-IT" altLang="en-US" sz="2000" baseline="-25000" dirty="0">
                <a:sym typeface="Symbol" panose="05050102010706020507" pitchFamily="18" charset="2"/>
              </a:rPr>
              <a:t>0</a:t>
            </a:r>
            <a:r>
              <a:rPr lang="it-IT" altLang="en-US" sz="2000" dirty="0">
                <a:sym typeface="Symbol" panose="05050102010706020507" pitchFamily="18" charset="2"/>
              </a:rPr>
              <a:t> è impossibile, si può tornare</a:t>
            </a:r>
          </a:p>
          <a:p>
            <a:pPr algn="l" eaLnBrk="1" hangingPunct="1"/>
            <a:r>
              <a:rPr lang="it-IT" altLang="en-US" sz="2000" dirty="0">
                <a:sym typeface="Symbol" panose="05050102010706020507" pitchFamily="18" charset="2"/>
              </a:rPr>
              <a:t>ad u</a:t>
            </a:r>
            <a:r>
              <a:rPr lang="it-IT" altLang="en-US" sz="2000" baseline="-25000" dirty="0">
                <a:sym typeface="Symbol" panose="05050102010706020507" pitchFamily="18" charset="2"/>
              </a:rPr>
              <a:t>0</a:t>
            </a:r>
            <a:r>
              <a:rPr lang="it-IT" altLang="en-US" sz="2000" dirty="0">
                <a:sym typeface="Symbol" panose="05050102010706020507" pitchFamily="18" charset="2"/>
              </a:rPr>
              <a:t> con R*-R</a:t>
            </a:r>
            <a:r>
              <a:rPr lang="it-IT" altLang="en-US" sz="2000" baseline="-25000" dirty="0">
                <a:sym typeface="Symbol" panose="05050102010706020507" pitchFamily="18" charset="2"/>
              </a:rPr>
              <a:t>1</a:t>
            </a:r>
            <a:r>
              <a:rPr lang="it-IT" altLang="en-US" sz="2000" dirty="0">
                <a:sym typeface="Symbol" panose="05050102010706020507" pitchFamily="18" charset="2"/>
              </a:rPr>
              <a:t>, a parità di H</a:t>
            </a:r>
            <a:r>
              <a:rPr lang="it-IT" altLang="en-US" sz="2000" baseline="-25000" dirty="0">
                <a:sym typeface="Symbol" panose="05050102010706020507" pitchFamily="18" charset="2"/>
              </a:rPr>
              <a:t>1</a:t>
            </a:r>
            <a:r>
              <a:rPr lang="it-IT" altLang="en-US" sz="2000" dirty="0">
                <a:sym typeface="Symbol" panose="05050102010706020507" pitchFamily="18" charset="2"/>
              </a:rPr>
              <a:t>  risarcimento</a:t>
            </a:r>
          </a:p>
        </p:txBody>
      </p:sp>
      <p:cxnSp>
        <p:nvCxnSpPr>
          <p:cNvPr id="3" name="Connettore diritto 2">
            <a:extLst>
              <a:ext uri="{FF2B5EF4-FFF2-40B4-BE49-F238E27FC236}">
                <a16:creationId xmlns:a16="http://schemas.microsoft.com/office/drawing/2014/main" id="{FD0480FA-64BB-4C86-8832-CAF0E85463D6}"/>
              </a:ext>
            </a:extLst>
          </p:cNvPr>
          <p:cNvCxnSpPr>
            <a:cxnSpLocks/>
            <a:stCxn id="8207" idx="0"/>
            <a:endCxn id="8213" idx="0"/>
          </p:cNvCxnSpPr>
          <p:nvPr/>
        </p:nvCxnSpPr>
        <p:spPr bwMode="auto">
          <a:xfrm>
            <a:off x="3419475" y="4508500"/>
            <a:ext cx="794" cy="1081088"/>
          </a:xfrm>
          <a:prstGeom prst="line">
            <a:avLst/>
          </a:prstGeom>
          <a:solidFill>
            <a:schemeClr val="accent1"/>
          </a:solidFill>
          <a:ln w="9525"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20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20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2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2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2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2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0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202" grpId="0" animBg="1"/>
      <p:bldP spid="8203" grpId="0" animBg="1"/>
      <p:bldP spid="8205" grpId="0"/>
      <p:bldP spid="8206" grpId="0"/>
      <p:bldP spid="8207" grpId="0" animBg="1"/>
      <p:bldP spid="8209" grpId="0"/>
      <p:bldP spid="8212" grpId="0"/>
      <p:bldP spid="8213" grpId="0"/>
      <p:bldP spid="8214" grpId="0"/>
      <p:bldP spid="82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95288" y="188913"/>
            <a:ext cx="8229600" cy="908050"/>
          </a:xfrm>
        </p:spPr>
        <p:txBody>
          <a:bodyPr/>
          <a:lstStyle/>
          <a:p>
            <a:pPr eaLnBrk="1" hangingPunct="1"/>
            <a:r>
              <a:rPr lang="it-IT" altLang="en-US" sz="3600"/>
              <a:t>RC e costi amministrativi</a:t>
            </a:r>
          </a:p>
        </p:txBody>
      </p:sp>
      <p:sp>
        <p:nvSpPr>
          <p:cNvPr id="44035" name="Rectangle 3"/>
          <p:cNvSpPr>
            <a:spLocks noGrp="1" noChangeArrowheads="1"/>
          </p:cNvSpPr>
          <p:nvPr>
            <p:ph type="body" idx="1"/>
          </p:nvPr>
        </p:nvSpPr>
        <p:spPr>
          <a:xfrm>
            <a:off x="0" y="1052513"/>
            <a:ext cx="9144000" cy="5184775"/>
          </a:xfrm>
        </p:spPr>
        <p:txBody>
          <a:bodyPr/>
          <a:lstStyle/>
          <a:p>
            <a:pPr eaLnBrk="1" hangingPunct="1">
              <a:lnSpc>
                <a:spcPct val="90000"/>
              </a:lnSpc>
            </a:pPr>
            <a:r>
              <a:rPr lang="it-IT" altLang="en-US" sz="2800" dirty="0"/>
              <a:t>Quale delle 2 regole è più costosa da amministrare?</a:t>
            </a:r>
          </a:p>
          <a:p>
            <a:pPr eaLnBrk="1" hangingPunct="1">
              <a:lnSpc>
                <a:spcPct val="90000"/>
              </a:lnSpc>
            </a:pPr>
            <a:r>
              <a:rPr lang="it-IT" altLang="en-US" sz="2800" dirty="0"/>
              <a:t>Sub RO, V deve dimostrare di aver subito il danno. Compito del giudice è solo quantificare il danno.</a:t>
            </a:r>
          </a:p>
          <a:p>
            <a:pPr eaLnBrk="1" hangingPunct="1">
              <a:lnSpc>
                <a:spcPct val="90000"/>
              </a:lnSpc>
            </a:pPr>
            <a:r>
              <a:rPr lang="it-IT" altLang="en-US" sz="2800" dirty="0"/>
              <a:t>Sub RPC, V deve dimostrare sia il danno che la colpa di D. Inoltre il giudice, per verificare la colpa di D, deve aver prima stabilito quale sia lo standard di diligenza rilevante (e prima ancora deve averlo fatto la legge!).</a:t>
            </a:r>
          </a:p>
          <a:p>
            <a:pPr eaLnBrk="1" hangingPunct="1">
              <a:lnSpc>
                <a:spcPct val="90000"/>
              </a:lnSpc>
            </a:pPr>
            <a:r>
              <a:rPr lang="it-IT" altLang="en-US" sz="2800" dirty="0"/>
              <a:t>Quindi i costi amministrativi sono maggiori sub RPC. </a:t>
            </a:r>
          </a:p>
          <a:p>
            <a:pPr eaLnBrk="1" hangingPunct="1">
              <a:lnSpc>
                <a:spcPct val="90000"/>
              </a:lnSpc>
            </a:pPr>
            <a:r>
              <a:rPr lang="it-IT" altLang="en-US" sz="2800" dirty="0"/>
              <a:t>Tuttavia, sub RPC i costi sono pari a zero (= non c’è processo) in tutti i casi in cui x </a:t>
            </a:r>
            <a:r>
              <a:rPr lang="it-IT" altLang="en-US" sz="2800" dirty="0">
                <a:sym typeface="Symbol" panose="05050102010706020507" pitchFamily="18" charset="2"/>
              </a:rPr>
              <a:t> s.</a:t>
            </a:r>
          </a:p>
          <a:p>
            <a:pPr eaLnBrk="1" hangingPunct="1">
              <a:lnSpc>
                <a:spcPct val="90000"/>
              </a:lnSpc>
            </a:pPr>
            <a:r>
              <a:rPr lang="it-IT" altLang="en-US" sz="2800" dirty="0">
                <a:sym typeface="Symbol" panose="05050102010706020507" pitchFamily="18" charset="2"/>
              </a:rPr>
              <a:t>Quindi: sub RPC si avranno </a:t>
            </a:r>
            <a:r>
              <a:rPr lang="it-IT" altLang="en-US" sz="2800" i="1" dirty="0">
                <a:sym typeface="Symbol" panose="05050102010706020507" pitchFamily="18" charset="2"/>
              </a:rPr>
              <a:t>meno</a:t>
            </a:r>
            <a:r>
              <a:rPr lang="it-IT" altLang="en-US" sz="2800" dirty="0">
                <a:sym typeface="Symbol" panose="05050102010706020507" pitchFamily="18" charset="2"/>
              </a:rPr>
              <a:t> processi, ma </a:t>
            </a:r>
            <a:r>
              <a:rPr lang="it-IT" altLang="en-US" sz="2800" i="1" dirty="0">
                <a:sym typeface="Symbol" panose="05050102010706020507" pitchFamily="18" charset="2"/>
              </a:rPr>
              <a:t>più costosi</a:t>
            </a:r>
            <a:r>
              <a:rPr lang="it-IT" altLang="en-US" sz="2800" dirty="0">
                <a:sym typeface="Symbol" panose="05050102010706020507" pitchFamily="18" charset="2"/>
              </a:rPr>
              <a:t> (perché più complessi), che sub RO.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8313" y="0"/>
            <a:ext cx="8229600" cy="865188"/>
          </a:xfrm>
        </p:spPr>
        <p:txBody>
          <a:bodyPr/>
          <a:lstStyle/>
          <a:p>
            <a:pPr eaLnBrk="1" hangingPunct="1"/>
            <a:r>
              <a:rPr lang="it-IT" altLang="en-US" sz="3600"/>
              <a:t>Il modello con prevenzione bilaterale</a:t>
            </a:r>
          </a:p>
        </p:txBody>
      </p:sp>
      <p:sp>
        <p:nvSpPr>
          <p:cNvPr id="46083" name="Rectangle 3"/>
          <p:cNvSpPr>
            <a:spLocks noGrp="1" noChangeArrowheads="1"/>
          </p:cNvSpPr>
          <p:nvPr>
            <p:ph type="body" idx="1"/>
          </p:nvPr>
        </p:nvSpPr>
        <p:spPr>
          <a:xfrm>
            <a:off x="179388" y="908050"/>
            <a:ext cx="8785225" cy="5473700"/>
          </a:xfrm>
        </p:spPr>
        <p:txBody>
          <a:bodyPr/>
          <a:lstStyle/>
          <a:p>
            <a:pPr eaLnBrk="1" hangingPunct="1"/>
            <a:r>
              <a:rPr lang="it-IT" altLang="en-US" sz="2800" dirty="0"/>
              <a:t>Cosa accade se entrambe le parti possono prendere precauzioni da cui dipendono l’entità e probabilità del danno?</a:t>
            </a:r>
          </a:p>
          <a:p>
            <a:pPr algn="ctr" eaLnBrk="1" hangingPunct="1">
              <a:buFontTx/>
              <a:buNone/>
            </a:pPr>
            <a:r>
              <a:rPr lang="it-IT" altLang="en-US" sz="2800" dirty="0"/>
              <a:t>	 B(</a:t>
            </a:r>
            <a:r>
              <a:rPr lang="it-IT" altLang="en-US" sz="2800" dirty="0" err="1"/>
              <a:t>x,y</a:t>
            </a:r>
            <a:r>
              <a:rPr lang="it-IT" altLang="en-US" sz="2800" dirty="0"/>
              <a:t>) = b – d(</a:t>
            </a:r>
            <a:r>
              <a:rPr lang="it-IT" altLang="en-US" sz="2800" dirty="0" err="1"/>
              <a:t>x,y</a:t>
            </a:r>
            <a:r>
              <a:rPr lang="it-IT" altLang="en-US" sz="2800" dirty="0"/>
              <a:t>) – c(x) – g(y) </a:t>
            </a:r>
          </a:p>
          <a:p>
            <a:pPr eaLnBrk="1" hangingPunct="1">
              <a:buFontTx/>
              <a:buNone/>
            </a:pPr>
            <a:r>
              <a:rPr lang="it-IT" altLang="en-US" sz="2800" dirty="0"/>
              <a:t>	con d(</a:t>
            </a:r>
            <a:r>
              <a:rPr lang="it-IT" altLang="en-US" sz="2800" dirty="0" err="1"/>
              <a:t>x,y</a:t>
            </a:r>
            <a:r>
              <a:rPr lang="it-IT" altLang="en-US" sz="2800" dirty="0"/>
              <a:t>) </a:t>
            </a:r>
            <a:r>
              <a:rPr lang="it-IT" altLang="en-US" sz="2800" dirty="0">
                <a:sym typeface="Symbol" panose="05050102010706020507" pitchFamily="18" charset="2"/>
              </a:rPr>
              <a:t> danno,  </a:t>
            </a:r>
            <a:r>
              <a:rPr lang="it-IT" altLang="en-US" sz="2800" dirty="0"/>
              <a:t>g(y) </a:t>
            </a:r>
            <a:r>
              <a:rPr lang="it-IT" altLang="en-US" sz="2800" dirty="0">
                <a:sym typeface="Symbol" panose="05050102010706020507" pitchFamily="18" charset="2"/>
              </a:rPr>
              <a:t> costo diligenza per V</a:t>
            </a:r>
          </a:p>
          <a:p>
            <a:pPr eaLnBrk="1" hangingPunct="1"/>
            <a:r>
              <a:rPr lang="it-IT" altLang="en-US" sz="2800" dirty="0"/>
              <a:t>La soluzione socialmente efficiente richiede il rispetto delle condizioni marginali:  </a:t>
            </a:r>
          </a:p>
          <a:p>
            <a:pPr algn="ctr" eaLnBrk="1" hangingPunct="1">
              <a:buFontTx/>
              <a:buNone/>
            </a:pPr>
            <a:r>
              <a:rPr lang="it-IT" altLang="en-US" sz="2800" dirty="0"/>
              <a:t>c</a:t>
            </a:r>
            <a:r>
              <a:rPr lang="it-IT" altLang="en-US" sz="2800" baseline="-25000" dirty="0"/>
              <a:t>x</a:t>
            </a:r>
            <a:r>
              <a:rPr lang="it-IT" altLang="en-US" sz="2800" dirty="0"/>
              <a:t> = – d</a:t>
            </a:r>
            <a:r>
              <a:rPr lang="it-IT" altLang="en-US" sz="2800" baseline="-25000" dirty="0"/>
              <a:t>x</a:t>
            </a:r>
            <a:r>
              <a:rPr lang="it-IT" altLang="en-US" sz="2800" dirty="0"/>
              <a:t>   &amp;   </a:t>
            </a:r>
            <a:r>
              <a:rPr lang="it-IT" altLang="en-US" sz="2800" dirty="0" err="1"/>
              <a:t>g</a:t>
            </a:r>
            <a:r>
              <a:rPr lang="it-IT" altLang="en-US" sz="2800" baseline="-25000" dirty="0" err="1"/>
              <a:t>y</a:t>
            </a:r>
            <a:r>
              <a:rPr lang="it-IT" altLang="en-US" sz="2800" dirty="0"/>
              <a:t> = – </a:t>
            </a:r>
            <a:r>
              <a:rPr lang="it-IT" altLang="en-US" sz="2800" dirty="0" err="1"/>
              <a:t>d</a:t>
            </a:r>
            <a:r>
              <a:rPr lang="it-IT" altLang="en-US" sz="2800" baseline="-25000" dirty="0" err="1"/>
              <a:t>y</a:t>
            </a:r>
            <a:endParaRPr lang="it-IT" altLang="en-US" sz="2800" dirty="0"/>
          </a:p>
          <a:p>
            <a:pPr eaLnBrk="1" hangingPunct="1"/>
            <a:r>
              <a:rPr lang="it-IT" altLang="en-US" sz="2800" dirty="0"/>
              <a:t>La domanda è: per avere una prevenzione efficiente, la legge deve imporre un dovere di diligenza anche alle (potenziali) vittime?</a:t>
            </a:r>
            <a:r>
              <a:rPr lang="it-IT" alt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608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08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274638"/>
            <a:ext cx="8229600" cy="777875"/>
          </a:xfrm>
        </p:spPr>
        <p:txBody>
          <a:bodyPr/>
          <a:lstStyle/>
          <a:p>
            <a:pPr eaLnBrk="1" hangingPunct="1"/>
            <a:r>
              <a:rPr lang="it-IT" altLang="en-US" sz="3600"/>
              <a:t>Responsabilità complementare</a:t>
            </a:r>
          </a:p>
        </p:txBody>
      </p:sp>
      <p:sp>
        <p:nvSpPr>
          <p:cNvPr id="48131" name="Rectangle 3"/>
          <p:cNvSpPr>
            <a:spLocks noGrp="1" noChangeArrowheads="1"/>
          </p:cNvSpPr>
          <p:nvPr>
            <p:ph type="body" idx="1"/>
          </p:nvPr>
        </p:nvSpPr>
        <p:spPr>
          <a:xfrm>
            <a:off x="0" y="1079684"/>
            <a:ext cx="9144000" cy="5184353"/>
          </a:xfrm>
        </p:spPr>
        <p:txBody>
          <a:bodyPr/>
          <a:lstStyle/>
          <a:p>
            <a:pPr eaLnBrk="1" hangingPunct="1"/>
            <a:r>
              <a:rPr lang="it-IT" altLang="en-US" sz="2800" dirty="0"/>
              <a:t>Ricordando che: 1) </a:t>
            </a:r>
            <a:r>
              <a:rPr lang="it-IT" altLang="en-US" sz="2800" i="1" dirty="0"/>
              <a:t>due care</a:t>
            </a:r>
            <a:r>
              <a:rPr lang="it-IT" altLang="en-US" sz="2800" dirty="0"/>
              <a:t> è quel livello di diligenza che esonera un soggetto dalla responsabilità e che…</a:t>
            </a:r>
          </a:p>
          <a:p>
            <a:pPr eaLnBrk="1" hangingPunct="1"/>
            <a:r>
              <a:rPr lang="it-IT" altLang="en-US" sz="2800" dirty="0"/>
              <a:t>… 2) il principio della </a:t>
            </a:r>
            <a:r>
              <a:rPr lang="it-IT" altLang="en-US" sz="2800" i="1" dirty="0"/>
              <a:t>due care </a:t>
            </a:r>
            <a:r>
              <a:rPr lang="it-IT" altLang="en-US" sz="2800" dirty="0"/>
              <a:t>è sia un onere che un vantaggio per quel soggetto,…</a:t>
            </a:r>
          </a:p>
          <a:p>
            <a:pPr eaLnBrk="1" hangingPunct="1"/>
            <a:r>
              <a:rPr lang="it-IT" altLang="en-US" sz="2800" dirty="0"/>
              <a:t>… si dimostra che è l’esistenza di </a:t>
            </a:r>
            <a:r>
              <a:rPr lang="it-IT" altLang="en-US" sz="2800" i="1" dirty="0"/>
              <a:t>due care</a:t>
            </a:r>
            <a:r>
              <a:rPr lang="it-IT" altLang="en-US" sz="2800" dirty="0"/>
              <a:t> a carico di D che induce anche V ad essere diligente.</a:t>
            </a:r>
          </a:p>
          <a:p>
            <a:pPr eaLnBrk="1" hangingPunct="1"/>
            <a:r>
              <a:rPr lang="it-IT" altLang="en-US" sz="2800" dirty="0"/>
              <a:t>Si parla in questo caso di </a:t>
            </a:r>
            <a:r>
              <a:rPr lang="it-IT" altLang="en-US" sz="2800" u="sng" dirty="0"/>
              <a:t>responsabilità complementare</a:t>
            </a:r>
            <a:r>
              <a:rPr lang="it-IT" altLang="en-US" sz="2800" dirty="0"/>
              <a:t> (</a:t>
            </a:r>
            <a:r>
              <a:rPr lang="it-IT" altLang="en-US" sz="2800" i="1" dirty="0" err="1"/>
              <a:t>contributory</a:t>
            </a:r>
            <a:r>
              <a:rPr lang="it-IT" altLang="en-US" sz="2800" i="1" dirty="0"/>
              <a:t> </a:t>
            </a:r>
            <a:r>
              <a:rPr lang="it-IT" altLang="en-US" sz="2800" i="1" dirty="0" err="1"/>
              <a:t>negligence</a:t>
            </a:r>
            <a:r>
              <a:rPr lang="it-IT" altLang="en-US" sz="2800" dirty="0"/>
              <a:t>) di V per il danno subito.</a:t>
            </a:r>
          </a:p>
          <a:p>
            <a:pPr eaLnBrk="1" hangingPunct="1"/>
            <a:r>
              <a:rPr lang="it-IT" altLang="en-US" sz="2800" dirty="0"/>
              <a:t>Invece RO (che </a:t>
            </a:r>
            <a:r>
              <a:rPr lang="it-IT" altLang="en-US" sz="2800" u="sng" dirty="0"/>
              <a:t>non</a:t>
            </a:r>
            <a:r>
              <a:rPr lang="it-IT" altLang="en-US" sz="2800" dirty="0"/>
              <a:t> prevede </a:t>
            </a:r>
            <a:r>
              <a:rPr lang="it-IT" altLang="en-US" sz="2800" i="1" dirty="0"/>
              <a:t>due care</a:t>
            </a:r>
            <a:r>
              <a:rPr lang="it-IT" altLang="en-US" sz="2800" dirty="0"/>
              <a:t>) è sempre </a:t>
            </a:r>
            <a:r>
              <a:rPr lang="it-IT" altLang="en-US" sz="2800" i="1" dirty="0"/>
              <a:t>inefficiente</a:t>
            </a:r>
            <a:r>
              <a:rPr lang="it-IT" altLang="en-US" sz="2800" dirty="0"/>
              <a:t> quando la prevenzione è bilaterale.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1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1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0" y="476250"/>
            <a:ext cx="9144000" cy="5903913"/>
          </a:xfrm>
        </p:spPr>
        <p:txBody>
          <a:bodyPr/>
          <a:lstStyle/>
          <a:p>
            <a:pPr eaLnBrk="1" hangingPunct="1">
              <a:lnSpc>
                <a:spcPct val="80000"/>
              </a:lnSpc>
            </a:pPr>
            <a:r>
              <a:rPr lang="it-IT" altLang="en-US" sz="2400" dirty="0"/>
              <a:t>Sub RO, sarà y* = 0 sempre, perché V non ha alcun incentivo ad investire in precauzione (tanto paga sempre D!) ...</a:t>
            </a:r>
          </a:p>
          <a:p>
            <a:pPr eaLnBrk="1" hangingPunct="1">
              <a:lnSpc>
                <a:spcPct val="80000"/>
              </a:lnSpc>
            </a:pPr>
            <a:r>
              <a:rPr lang="it-IT" altLang="en-US" sz="2400" dirty="0"/>
              <a:t>... ma, dato y* = 0, D investirà per forza in modo </a:t>
            </a:r>
            <a:r>
              <a:rPr lang="it-IT" altLang="en-US" sz="2400" i="1" dirty="0"/>
              <a:t>inefficiente</a:t>
            </a:r>
            <a:r>
              <a:rPr lang="it-IT" altLang="en-US" sz="2400" dirty="0"/>
              <a:t>:</a:t>
            </a:r>
          </a:p>
          <a:p>
            <a:pPr lvl="1" eaLnBrk="1" hangingPunct="1">
              <a:lnSpc>
                <a:spcPct val="80000"/>
              </a:lnSpc>
            </a:pPr>
            <a:r>
              <a:rPr lang="it-IT" altLang="en-US" sz="2400" dirty="0"/>
              <a:t>Eccesso di investimento se le precauzioni sono investimenti sostitutivi.</a:t>
            </a:r>
          </a:p>
          <a:p>
            <a:pPr lvl="1" eaLnBrk="1" hangingPunct="1">
              <a:lnSpc>
                <a:spcPct val="80000"/>
              </a:lnSpc>
            </a:pPr>
            <a:r>
              <a:rPr lang="it-IT" altLang="en-US" sz="2400" dirty="0"/>
              <a:t>Carenza di investimento se le precauzioni sono investimenti complementari.</a:t>
            </a:r>
          </a:p>
          <a:p>
            <a:pPr eaLnBrk="1" hangingPunct="1">
              <a:lnSpc>
                <a:spcPct val="80000"/>
              </a:lnSpc>
            </a:pPr>
            <a:r>
              <a:rPr lang="it-IT" altLang="en-US" sz="2400" dirty="0"/>
              <a:t>Sub RPC, con standard </a:t>
            </a:r>
            <a:r>
              <a:rPr lang="it-IT" altLang="en-US" sz="2400" dirty="0" err="1"/>
              <a:t>s</a:t>
            </a:r>
            <a:r>
              <a:rPr lang="it-IT" altLang="en-US" sz="2400" baseline="-25000" dirty="0" err="1"/>
              <a:t>x</a:t>
            </a:r>
            <a:r>
              <a:rPr lang="it-IT" altLang="en-US" sz="2400" dirty="0"/>
              <a:t> = x**, si avrà invece l’esito efficiente. </a:t>
            </a:r>
          </a:p>
          <a:p>
            <a:pPr eaLnBrk="1" hangingPunct="1">
              <a:lnSpc>
                <a:spcPct val="80000"/>
              </a:lnSpc>
            </a:pPr>
            <a:r>
              <a:rPr lang="it-IT" altLang="en-US" sz="2400" dirty="0"/>
              <a:t>Infatti se D sceglie </a:t>
            </a:r>
            <a:r>
              <a:rPr lang="it-IT" altLang="en-US" sz="2400" dirty="0" err="1"/>
              <a:t>s</a:t>
            </a:r>
            <a:r>
              <a:rPr lang="it-IT" altLang="en-US" sz="2400" baseline="-25000" dirty="0" err="1"/>
              <a:t>x</a:t>
            </a:r>
            <a:r>
              <a:rPr lang="it-IT" altLang="en-US" sz="2400" dirty="0"/>
              <a:t> è esonerato dal risarcimento.</a:t>
            </a:r>
          </a:p>
          <a:p>
            <a:pPr eaLnBrk="1" hangingPunct="1">
              <a:lnSpc>
                <a:spcPct val="80000"/>
              </a:lnSpc>
            </a:pPr>
            <a:r>
              <a:rPr lang="it-IT" altLang="en-US" sz="2400" dirty="0"/>
              <a:t>A quel punto il problema per V diviene:</a:t>
            </a:r>
          </a:p>
          <a:p>
            <a:pPr eaLnBrk="1" hangingPunct="1">
              <a:lnSpc>
                <a:spcPct val="80000"/>
              </a:lnSpc>
              <a:buFontTx/>
              <a:buNone/>
            </a:pPr>
            <a:r>
              <a:rPr lang="it-IT" altLang="en-US" sz="2400" dirty="0"/>
              <a:t>		trovare y* </a:t>
            </a:r>
            <a:r>
              <a:rPr lang="it-IT" altLang="en-US" sz="2400" dirty="0" err="1"/>
              <a:t>t.c</a:t>
            </a:r>
            <a:r>
              <a:rPr lang="it-IT" altLang="en-US" sz="2400" dirty="0"/>
              <a:t>. L(x**,y) = – d(x**,y) – g(y) è </a:t>
            </a:r>
            <a:r>
              <a:rPr lang="it-IT" altLang="en-US" sz="2400" u="sng" dirty="0"/>
              <a:t>minimo</a:t>
            </a:r>
            <a:r>
              <a:rPr lang="it-IT" altLang="en-US" sz="2400" dirty="0"/>
              <a:t>, </a:t>
            </a:r>
          </a:p>
          <a:p>
            <a:pPr eaLnBrk="1" hangingPunct="1">
              <a:lnSpc>
                <a:spcPct val="80000"/>
              </a:lnSpc>
              <a:buFontTx/>
              <a:buNone/>
            </a:pPr>
            <a:r>
              <a:rPr lang="it-IT" altLang="en-US" sz="2400" dirty="0"/>
              <a:t>		dove L(</a:t>
            </a:r>
            <a:r>
              <a:rPr lang="it-IT" altLang="en-US" sz="2400" b="1" baseline="30000" dirty="0"/>
              <a:t>.</a:t>
            </a:r>
            <a:r>
              <a:rPr lang="it-IT" altLang="en-US" sz="2400" dirty="0"/>
              <a:t>) è il costo </a:t>
            </a:r>
            <a:r>
              <a:rPr lang="it-IT" altLang="en-US" sz="2400" i="1" dirty="0"/>
              <a:t>totale</a:t>
            </a:r>
            <a:r>
              <a:rPr lang="it-IT" altLang="en-US" sz="2400" dirty="0"/>
              <a:t> subito da V (inclusivo di g(y)). </a:t>
            </a:r>
          </a:p>
          <a:p>
            <a:pPr eaLnBrk="1" hangingPunct="1">
              <a:lnSpc>
                <a:spcPct val="80000"/>
              </a:lnSpc>
            </a:pPr>
            <a:r>
              <a:rPr lang="it-IT" altLang="en-US" sz="2400" dirty="0"/>
              <a:t>La soluzione è y* </a:t>
            </a:r>
            <a:r>
              <a:rPr lang="it-IT" altLang="en-US" sz="2400" dirty="0" err="1"/>
              <a:t>t.c</a:t>
            </a:r>
            <a:r>
              <a:rPr lang="it-IT" altLang="en-US" sz="2400" dirty="0"/>
              <a:t>. </a:t>
            </a:r>
            <a:r>
              <a:rPr lang="it-IT" altLang="en-US" sz="2400" dirty="0" err="1"/>
              <a:t>g</a:t>
            </a:r>
            <a:r>
              <a:rPr lang="it-IT" altLang="en-US" sz="2400" baseline="-25000" dirty="0" err="1"/>
              <a:t>y</a:t>
            </a:r>
            <a:r>
              <a:rPr lang="it-IT" altLang="en-US" sz="2400" dirty="0"/>
              <a:t> = – </a:t>
            </a:r>
            <a:r>
              <a:rPr lang="it-IT" altLang="en-US" sz="2400" dirty="0" err="1"/>
              <a:t>d</a:t>
            </a:r>
            <a:r>
              <a:rPr lang="it-IT" altLang="en-US" sz="2400" baseline="-25000" dirty="0" err="1"/>
              <a:t>y</a:t>
            </a:r>
            <a:r>
              <a:rPr lang="it-IT" altLang="en-US" sz="2400" dirty="0"/>
              <a:t>, ovvero y* = y** </a:t>
            </a:r>
            <a:r>
              <a:rPr lang="it-IT" altLang="en-US" sz="2400" dirty="0">
                <a:sym typeface="Symbol" panose="05050102010706020507" pitchFamily="18" charset="2"/>
              </a:rPr>
              <a:t> efficienza!</a:t>
            </a:r>
          </a:p>
          <a:p>
            <a:pPr eaLnBrk="1" hangingPunct="1">
              <a:lnSpc>
                <a:spcPct val="80000"/>
              </a:lnSpc>
            </a:pPr>
            <a:r>
              <a:rPr lang="it-IT" altLang="en-US" sz="2400" dirty="0"/>
              <a:t>L’intuizione è che, cercando di minimizzare il danno che ricadrebbe sulle sue spalle, V è indotta ad essere efficiente.</a:t>
            </a:r>
          </a:p>
          <a:p>
            <a:pPr eaLnBrk="1" hangingPunct="1">
              <a:lnSpc>
                <a:spcPct val="80000"/>
              </a:lnSpc>
            </a:pPr>
            <a:r>
              <a:rPr lang="it-IT" altLang="en-US" sz="2400" dirty="0"/>
              <a:t>Quindi RPC è efficiente in caso di prevenzione bilaterale, quando cioè entrambe le parti possono esercitare precauzione.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17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017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0178">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0178">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0178">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178">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78">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0178">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017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B0959C-1747-4FCE-BCB5-82AAEC01665D}"/>
              </a:ext>
            </a:extLst>
          </p:cNvPr>
          <p:cNvSpPr>
            <a:spLocks noGrp="1"/>
          </p:cNvSpPr>
          <p:nvPr>
            <p:ph type="title"/>
          </p:nvPr>
        </p:nvSpPr>
        <p:spPr>
          <a:xfrm>
            <a:off x="611560" y="0"/>
            <a:ext cx="8229600" cy="908720"/>
          </a:xfrm>
        </p:spPr>
        <p:txBody>
          <a:bodyPr/>
          <a:lstStyle/>
          <a:p>
            <a:r>
              <a:rPr lang="it-IT" sz="3600" dirty="0"/>
              <a:t>Investimenti complementari e sostitutivi</a:t>
            </a:r>
          </a:p>
        </p:txBody>
      </p:sp>
      <p:sp>
        <p:nvSpPr>
          <p:cNvPr id="3" name="Segnaposto contenuto 2">
            <a:extLst>
              <a:ext uri="{FF2B5EF4-FFF2-40B4-BE49-F238E27FC236}">
                <a16:creationId xmlns:a16="http://schemas.microsoft.com/office/drawing/2014/main" id="{13C7C315-C35D-4BB7-90D1-1280341FC4B8}"/>
              </a:ext>
            </a:extLst>
          </p:cNvPr>
          <p:cNvSpPr>
            <a:spLocks noGrp="1"/>
          </p:cNvSpPr>
          <p:nvPr>
            <p:ph idx="1"/>
          </p:nvPr>
        </p:nvSpPr>
        <p:spPr>
          <a:xfrm>
            <a:off x="0" y="879355"/>
            <a:ext cx="9144000" cy="5472608"/>
          </a:xfrm>
        </p:spPr>
        <p:txBody>
          <a:bodyPr/>
          <a:lstStyle/>
          <a:p>
            <a:r>
              <a:rPr lang="it-IT" sz="2800" dirty="0"/>
              <a:t>Quando due agenti devono entrambi investire affinché si raggiunga il </a:t>
            </a:r>
            <a:r>
              <a:rPr lang="it-IT" sz="2800" dirty="0" err="1"/>
              <a:t>max</a:t>
            </a:r>
            <a:r>
              <a:rPr lang="it-IT" sz="2800" dirty="0"/>
              <a:t> benessere, sono possibili due casi:</a:t>
            </a:r>
          </a:p>
          <a:p>
            <a:pPr lvl="1"/>
            <a:r>
              <a:rPr lang="it-IT" sz="2400" u="sng" dirty="0"/>
              <a:t>Investimenti complementari</a:t>
            </a:r>
            <a:r>
              <a:rPr lang="it-IT" sz="2400" dirty="0"/>
              <a:t>: ciascun investimento aumenta il valore dell’altro (= più investi tu e più investo io).</a:t>
            </a:r>
          </a:p>
          <a:p>
            <a:pPr lvl="1"/>
            <a:r>
              <a:rPr lang="it-IT" sz="2400" u="sng" dirty="0"/>
              <a:t>Investimenti sostitutivi</a:t>
            </a:r>
            <a:r>
              <a:rPr lang="it-IT" sz="2400" dirty="0"/>
              <a:t>: ciascun investimento è alternativo all’altro (= più investi tu e meno investo io).</a:t>
            </a:r>
          </a:p>
          <a:p>
            <a:r>
              <a:rPr lang="it-IT" sz="2800" dirty="0"/>
              <a:t>Questa distinzione ha molte applicazioni in economia.</a:t>
            </a:r>
          </a:p>
          <a:p>
            <a:r>
              <a:rPr lang="it-IT" sz="2800" dirty="0"/>
              <a:t>In particolare, si presta a considerazioni di tipo strategico perché è un problema di coordinamento.</a:t>
            </a:r>
          </a:p>
          <a:p>
            <a:r>
              <a:rPr lang="it-IT" sz="2800" dirty="0"/>
              <a:t>In teoria dei giochi il concetto di «investimento» viene generalizzato a qualsiasi tipo di azione e si parla di </a:t>
            </a:r>
            <a:r>
              <a:rPr lang="it-IT" sz="2800" i="1" dirty="0" err="1"/>
              <a:t>strategic</a:t>
            </a:r>
            <a:r>
              <a:rPr lang="it-IT" sz="2800" i="1" dirty="0"/>
              <a:t> </a:t>
            </a:r>
            <a:r>
              <a:rPr lang="it-IT" sz="2800" i="1" dirty="0" err="1"/>
              <a:t>complements</a:t>
            </a:r>
            <a:r>
              <a:rPr lang="it-IT" sz="2800" i="1" dirty="0"/>
              <a:t> </a:t>
            </a:r>
            <a:r>
              <a:rPr lang="it-IT" sz="2800" dirty="0"/>
              <a:t>e </a:t>
            </a:r>
            <a:r>
              <a:rPr lang="it-IT" sz="2800" i="1" dirty="0" err="1"/>
              <a:t>strategic</a:t>
            </a:r>
            <a:r>
              <a:rPr lang="it-IT" sz="2800" i="1" dirty="0"/>
              <a:t> </a:t>
            </a:r>
            <a:r>
              <a:rPr lang="it-IT" sz="2800" i="1" dirty="0" err="1"/>
              <a:t>substitutes</a:t>
            </a:r>
            <a:r>
              <a:rPr lang="it-IT" sz="2800" dirty="0"/>
              <a:t>. </a:t>
            </a:r>
          </a:p>
        </p:txBody>
      </p:sp>
    </p:spTree>
    <p:extLst>
      <p:ext uri="{BB962C8B-B14F-4D97-AF65-F5344CB8AC3E}">
        <p14:creationId xmlns:p14="http://schemas.microsoft.com/office/powerpoint/2010/main" val="171519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11358"/>
            <a:ext cx="8229600" cy="897362"/>
          </a:xfrm>
        </p:spPr>
        <p:txBody>
          <a:bodyPr/>
          <a:lstStyle/>
          <a:p>
            <a:r>
              <a:rPr lang="it-IT" sz="4000" dirty="0"/>
              <a:t>Le varie tipologie di colpa</a:t>
            </a:r>
          </a:p>
        </p:txBody>
      </p:sp>
      <p:sp>
        <p:nvSpPr>
          <p:cNvPr id="3" name="Segnaposto contenuto 2"/>
          <p:cNvSpPr>
            <a:spLocks noGrp="1"/>
          </p:cNvSpPr>
          <p:nvPr>
            <p:ph idx="1"/>
          </p:nvPr>
        </p:nvSpPr>
        <p:spPr>
          <a:xfrm>
            <a:off x="0" y="908720"/>
            <a:ext cx="9144000" cy="5400600"/>
          </a:xfrm>
        </p:spPr>
        <p:txBody>
          <a:bodyPr/>
          <a:lstStyle/>
          <a:p>
            <a:pPr eaLnBrk="1" hangingPunct="1">
              <a:lnSpc>
                <a:spcPct val="90000"/>
              </a:lnSpc>
            </a:pPr>
            <a:r>
              <a:rPr lang="it-IT" altLang="en-US" dirty="0"/>
              <a:t>Combinando la </a:t>
            </a:r>
            <a:r>
              <a:rPr lang="it-IT" altLang="en-US" i="1" dirty="0"/>
              <a:t>due care </a:t>
            </a:r>
            <a:r>
              <a:rPr lang="it-IT" altLang="en-US" dirty="0"/>
              <a:t>per D e, volendo, anche per V, si trovano varie tipologie di colpa. </a:t>
            </a:r>
          </a:p>
          <a:p>
            <a:pPr eaLnBrk="1" hangingPunct="1">
              <a:lnSpc>
                <a:spcPct val="90000"/>
              </a:lnSpc>
            </a:pPr>
            <a:r>
              <a:rPr lang="it-IT" altLang="en-US" u="sng" dirty="0"/>
              <a:t>Colpa semplice (</a:t>
            </a:r>
            <a:r>
              <a:rPr lang="it-IT" altLang="en-US" i="1" u="sng" dirty="0" err="1"/>
              <a:t>simple</a:t>
            </a:r>
            <a:r>
              <a:rPr lang="it-IT" altLang="en-US" i="1" u="sng" dirty="0"/>
              <a:t> </a:t>
            </a:r>
            <a:r>
              <a:rPr lang="it-IT" altLang="en-US" i="1" u="sng" dirty="0" err="1"/>
              <a:t>negligence</a:t>
            </a:r>
            <a:r>
              <a:rPr lang="it-IT" altLang="en-US" u="sng" dirty="0"/>
              <a:t>):</a:t>
            </a:r>
          </a:p>
          <a:p>
            <a:pPr marL="0" indent="0" eaLnBrk="1" hangingPunct="1">
              <a:lnSpc>
                <a:spcPct val="90000"/>
              </a:lnSpc>
              <a:buNone/>
            </a:pPr>
            <a:r>
              <a:rPr lang="it-IT" altLang="en-US" dirty="0"/>
              <a:t>D è responsabile se e solo se x &lt; </a:t>
            </a:r>
            <a:r>
              <a:rPr lang="it-IT" altLang="en-US" dirty="0" err="1"/>
              <a:t>s</a:t>
            </a:r>
            <a:r>
              <a:rPr lang="it-IT" altLang="en-US" baseline="-25000" dirty="0" err="1"/>
              <a:t>x</a:t>
            </a:r>
            <a:r>
              <a:rPr lang="it-IT" altLang="en-US" dirty="0"/>
              <a:t>, ovvero indipendentemente da ciò che fa V.</a:t>
            </a:r>
          </a:p>
          <a:p>
            <a:pPr eaLnBrk="1" hangingPunct="1">
              <a:lnSpc>
                <a:spcPct val="90000"/>
              </a:lnSpc>
              <a:buFontTx/>
              <a:buNone/>
            </a:pPr>
            <a:r>
              <a:rPr lang="it-IT" altLang="en-US" dirty="0"/>
              <a:t>	x &lt; </a:t>
            </a:r>
            <a:r>
              <a:rPr lang="it-IT" altLang="en-US" dirty="0" err="1"/>
              <a:t>s</a:t>
            </a:r>
            <a:r>
              <a:rPr lang="it-IT" altLang="en-US" baseline="-25000" dirty="0" err="1"/>
              <a:t>x</a:t>
            </a:r>
            <a:r>
              <a:rPr lang="it-IT" altLang="en-US" baseline="-25000" dirty="0"/>
              <a:t> </a:t>
            </a:r>
            <a:r>
              <a:rPr lang="it-IT" altLang="en-US" dirty="0">
                <a:sym typeface="Symbol" panose="05050102010706020507" pitchFamily="18" charset="2"/>
              </a:rPr>
              <a:t> D è responsabile</a:t>
            </a:r>
          </a:p>
          <a:p>
            <a:pPr eaLnBrk="1" hangingPunct="1">
              <a:lnSpc>
                <a:spcPct val="90000"/>
              </a:lnSpc>
              <a:buFontTx/>
              <a:buNone/>
            </a:pPr>
            <a:r>
              <a:rPr lang="it-IT" altLang="en-US" baseline="-25000" dirty="0">
                <a:sym typeface="Symbol" panose="05050102010706020507" pitchFamily="18" charset="2"/>
              </a:rPr>
              <a:t>	</a:t>
            </a:r>
            <a:r>
              <a:rPr lang="it-IT" altLang="en-US" dirty="0">
                <a:sym typeface="Symbol" panose="05050102010706020507" pitchFamily="18" charset="2"/>
              </a:rPr>
              <a:t>x  </a:t>
            </a:r>
            <a:r>
              <a:rPr lang="it-IT" altLang="en-US" dirty="0" err="1">
                <a:sym typeface="Symbol" panose="05050102010706020507" pitchFamily="18" charset="2"/>
              </a:rPr>
              <a:t>s</a:t>
            </a:r>
            <a:r>
              <a:rPr lang="it-IT" altLang="en-US" baseline="-25000" dirty="0" err="1">
                <a:sym typeface="Symbol" panose="05050102010706020507" pitchFamily="18" charset="2"/>
              </a:rPr>
              <a:t>x</a:t>
            </a:r>
            <a:r>
              <a:rPr lang="it-IT" altLang="en-US" dirty="0">
                <a:sym typeface="Symbol" panose="05050102010706020507" pitchFamily="18" charset="2"/>
              </a:rPr>
              <a:t>  D non è responsabile</a:t>
            </a:r>
          </a:p>
          <a:p>
            <a:pPr eaLnBrk="1" hangingPunct="1">
              <a:lnSpc>
                <a:spcPct val="90000"/>
              </a:lnSpc>
            </a:pPr>
            <a:r>
              <a:rPr lang="it-IT" altLang="en-US" dirty="0">
                <a:sym typeface="Symbol" panose="05050102010706020507" pitchFamily="18" charset="2"/>
              </a:rPr>
              <a:t>Come dimostrato, questa regola può essere efficiente se incentiva V ad esercitare a sua volta il livello ottimale di diligenza, proprio perché teme che D si esoneri mediante </a:t>
            </a:r>
            <a:r>
              <a:rPr lang="it-IT" altLang="en-US" dirty="0" err="1"/>
              <a:t>s</a:t>
            </a:r>
            <a:r>
              <a:rPr lang="it-IT" altLang="en-US" baseline="-25000" dirty="0" err="1"/>
              <a:t>x</a:t>
            </a:r>
            <a:r>
              <a:rPr lang="it-IT" altLang="en-US" dirty="0">
                <a:sym typeface="Symbol" panose="05050102010706020507" pitchFamily="18" charset="2"/>
              </a:rPr>
              <a:t>.</a:t>
            </a:r>
          </a:p>
          <a:p>
            <a:endParaRPr lang="it-IT" dirty="0"/>
          </a:p>
        </p:txBody>
      </p:sp>
    </p:spTree>
    <p:extLst>
      <p:ext uri="{BB962C8B-B14F-4D97-AF65-F5344CB8AC3E}">
        <p14:creationId xmlns:p14="http://schemas.microsoft.com/office/powerpoint/2010/main" val="220471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68313" y="188913"/>
            <a:ext cx="8229600" cy="777875"/>
          </a:xfrm>
        </p:spPr>
        <p:txBody>
          <a:bodyPr/>
          <a:lstStyle/>
          <a:p>
            <a:pPr eaLnBrk="1" hangingPunct="1"/>
            <a:r>
              <a:rPr lang="it-IT" altLang="en-US" sz="3600" dirty="0"/>
              <a:t>Concorso di colpa</a:t>
            </a:r>
          </a:p>
        </p:txBody>
      </p:sp>
      <p:sp>
        <p:nvSpPr>
          <p:cNvPr id="52227" name="Rectangle 3"/>
          <p:cNvSpPr>
            <a:spLocks noGrp="1" noChangeArrowheads="1"/>
          </p:cNvSpPr>
          <p:nvPr>
            <p:ph type="body" idx="1"/>
          </p:nvPr>
        </p:nvSpPr>
        <p:spPr>
          <a:xfrm>
            <a:off x="136525" y="836712"/>
            <a:ext cx="8893175" cy="5805487"/>
          </a:xfrm>
        </p:spPr>
        <p:txBody>
          <a:bodyPr/>
          <a:lstStyle/>
          <a:p>
            <a:pPr eaLnBrk="1" hangingPunct="1"/>
            <a:r>
              <a:rPr lang="it-IT" altLang="en-US" sz="2800" dirty="0"/>
              <a:t>Il danno viene ripartito tenendo conto del grado di colpa delle due parti, valutato rispetto agli standard. </a:t>
            </a:r>
          </a:p>
          <a:p>
            <a:pPr eaLnBrk="1" hangingPunct="1"/>
            <a:r>
              <a:rPr lang="it-IT" altLang="en-US" sz="2800" dirty="0"/>
              <a:t>Quindi, se entrambi violano il proprio standard, il danno è ripartito in base al relativo scostamento:</a:t>
            </a:r>
          </a:p>
          <a:p>
            <a:pPr algn="ctr" eaLnBrk="1" hangingPunct="1">
              <a:buFontTx/>
              <a:buNone/>
            </a:pPr>
            <a:r>
              <a:rPr lang="it-IT" altLang="en-US" sz="2800" dirty="0"/>
              <a:t>	r(</a:t>
            </a:r>
            <a:r>
              <a:rPr lang="it-IT" altLang="en-US" sz="2800" dirty="0" err="1"/>
              <a:t>x,y</a:t>
            </a:r>
            <a:r>
              <a:rPr lang="it-IT" altLang="en-US" sz="2800" dirty="0"/>
              <a:t>) = f(</a:t>
            </a:r>
            <a:r>
              <a:rPr lang="it-IT" altLang="en-US" sz="2800" dirty="0" err="1"/>
              <a:t>s</a:t>
            </a:r>
            <a:r>
              <a:rPr lang="it-IT" altLang="en-US" sz="2800" baseline="-25000" dirty="0" err="1"/>
              <a:t>x</a:t>
            </a:r>
            <a:r>
              <a:rPr lang="it-IT" altLang="en-US" sz="2800" dirty="0"/>
              <a:t> – x , </a:t>
            </a:r>
            <a:r>
              <a:rPr lang="it-IT" altLang="en-US" sz="2800" dirty="0" err="1"/>
              <a:t>s</a:t>
            </a:r>
            <a:r>
              <a:rPr lang="it-IT" altLang="en-US" sz="2800" baseline="-25000" dirty="0" err="1"/>
              <a:t>y</a:t>
            </a:r>
            <a:r>
              <a:rPr lang="it-IT" altLang="en-US" sz="2800" dirty="0"/>
              <a:t> – y)</a:t>
            </a:r>
          </a:p>
          <a:p>
            <a:pPr defTabSz="627063" eaLnBrk="1" hangingPunct="1">
              <a:buFontTx/>
              <a:buNone/>
              <a:tabLst>
                <a:tab pos="808038" algn="l"/>
              </a:tabLst>
            </a:pPr>
            <a:r>
              <a:rPr lang="it-IT" altLang="en-US" sz="2800" dirty="0"/>
              <a:t>		</a:t>
            </a:r>
            <a:r>
              <a:rPr lang="it-IT" altLang="en-US" sz="2400" dirty="0"/>
              <a:t>con </a:t>
            </a:r>
            <a:r>
              <a:rPr lang="it-IT" altLang="en-US" sz="2400" dirty="0" err="1"/>
              <a:t>s</a:t>
            </a:r>
            <a:r>
              <a:rPr lang="it-IT" altLang="en-US" sz="2400" baseline="-25000" dirty="0" err="1"/>
              <a:t>y</a:t>
            </a:r>
            <a:r>
              <a:rPr lang="it-IT" altLang="en-US" sz="2400" dirty="0"/>
              <a:t> </a:t>
            </a:r>
            <a:r>
              <a:rPr lang="it-IT" altLang="en-US" sz="2400" dirty="0">
                <a:sym typeface="Symbol" panose="05050102010706020507" pitchFamily="18" charset="2"/>
              </a:rPr>
              <a:t> standard di diligenza di V; f(</a:t>
            </a:r>
            <a:r>
              <a:rPr lang="it-IT" altLang="en-US" baseline="30000" dirty="0">
                <a:sym typeface="Symbol" panose="05050102010706020507" pitchFamily="18" charset="2"/>
              </a:rPr>
              <a:t>.</a:t>
            </a:r>
            <a:r>
              <a:rPr lang="it-IT" altLang="en-US" sz="2400" dirty="0">
                <a:sym typeface="Symbol" panose="05050102010706020507" pitchFamily="18" charset="2"/>
              </a:rPr>
              <a:t>) → regola di riparto</a:t>
            </a:r>
          </a:p>
          <a:p>
            <a:pPr eaLnBrk="1" hangingPunct="1">
              <a:lnSpc>
                <a:spcPct val="90000"/>
              </a:lnSpc>
            </a:pPr>
            <a:r>
              <a:rPr lang="it-IT" altLang="en-US" sz="2800" dirty="0"/>
              <a:t>La regola è:</a:t>
            </a:r>
          </a:p>
          <a:p>
            <a:pPr eaLnBrk="1" hangingPunct="1">
              <a:lnSpc>
                <a:spcPct val="90000"/>
              </a:lnSpc>
              <a:buFontTx/>
              <a:buNone/>
            </a:pPr>
            <a:r>
              <a:rPr lang="it-IT" altLang="en-US" sz="2400" dirty="0"/>
              <a:t>	x &lt; </a:t>
            </a:r>
            <a:r>
              <a:rPr lang="it-IT" altLang="en-US" sz="2400" dirty="0" err="1"/>
              <a:t>s</a:t>
            </a:r>
            <a:r>
              <a:rPr lang="it-IT" altLang="en-US" sz="2400" baseline="-25000" dirty="0" err="1"/>
              <a:t>x</a:t>
            </a:r>
            <a:r>
              <a:rPr lang="it-IT" altLang="en-US" sz="2400" baseline="-25000" dirty="0"/>
              <a:t> </a:t>
            </a:r>
            <a:r>
              <a:rPr lang="it-IT" altLang="en-US" sz="2400" dirty="0"/>
              <a:t> &amp; y </a:t>
            </a:r>
            <a:r>
              <a:rPr lang="it-IT" altLang="en-US" sz="2400" dirty="0">
                <a:sym typeface="Symbol" panose="05050102010706020507" pitchFamily="18" charset="2"/>
              </a:rPr>
              <a:t></a:t>
            </a:r>
            <a:r>
              <a:rPr lang="it-IT" altLang="en-US" sz="2400" dirty="0"/>
              <a:t> </a:t>
            </a:r>
            <a:r>
              <a:rPr lang="it-IT" altLang="en-US" sz="2400" dirty="0" err="1"/>
              <a:t>s</a:t>
            </a:r>
            <a:r>
              <a:rPr lang="it-IT" altLang="en-US" sz="2400" baseline="-25000" dirty="0" err="1"/>
              <a:t>y</a:t>
            </a:r>
            <a:r>
              <a:rPr lang="it-IT" altLang="en-US" sz="2400" dirty="0"/>
              <a:t>  </a:t>
            </a:r>
            <a:r>
              <a:rPr lang="it-IT" altLang="en-US" sz="2400" dirty="0">
                <a:sym typeface="Symbol" panose="05050102010706020507" pitchFamily="18" charset="2"/>
              </a:rPr>
              <a:t> D è responsabile al 100%</a:t>
            </a:r>
          </a:p>
          <a:p>
            <a:pPr eaLnBrk="1" hangingPunct="1">
              <a:lnSpc>
                <a:spcPct val="90000"/>
              </a:lnSpc>
              <a:buFontTx/>
              <a:buNone/>
            </a:pPr>
            <a:r>
              <a:rPr lang="it-IT" altLang="en-US" sz="2400" dirty="0">
                <a:sym typeface="Symbol" panose="05050102010706020507" pitchFamily="18" charset="2"/>
              </a:rPr>
              <a:t>	x  </a:t>
            </a:r>
            <a:r>
              <a:rPr lang="it-IT" altLang="en-US" sz="2400" dirty="0" err="1">
                <a:sym typeface="Symbol" panose="05050102010706020507" pitchFamily="18" charset="2"/>
              </a:rPr>
              <a:t>s</a:t>
            </a:r>
            <a:r>
              <a:rPr lang="it-IT" altLang="en-US" sz="2400" baseline="-25000" dirty="0" err="1">
                <a:sym typeface="Symbol" panose="05050102010706020507" pitchFamily="18" charset="2"/>
              </a:rPr>
              <a:t>x</a:t>
            </a:r>
            <a:r>
              <a:rPr lang="it-IT" altLang="en-US" sz="2400" dirty="0">
                <a:sym typeface="Symbol" panose="05050102010706020507" pitchFamily="18" charset="2"/>
              </a:rPr>
              <a:t> &amp; y &lt; </a:t>
            </a:r>
            <a:r>
              <a:rPr lang="it-IT" altLang="en-US" sz="2400" dirty="0" err="1">
                <a:sym typeface="Symbol" panose="05050102010706020507" pitchFamily="18" charset="2"/>
              </a:rPr>
              <a:t>s</a:t>
            </a:r>
            <a:r>
              <a:rPr lang="it-IT" altLang="en-US" sz="2400" baseline="-25000" dirty="0" err="1">
                <a:sym typeface="Symbol" panose="05050102010706020507" pitchFamily="18" charset="2"/>
              </a:rPr>
              <a:t>y</a:t>
            </a:r>
            <a:r>
              <a:rPr lang="it-IT" altLang="en-US" sz="2400" dirty="0">
                <a:sym typeface="Symbol" panose="05050102010706020507" pitchFamily="18" charset="2"/>
              </a:rPr>
              <a:t>   V è responsabile al 100%</a:t>
            </a:r>
          </a:p>
          <a:p>
            <a:pPr eaLnBrk="1" hangingPunct="1">
              <a:lnSpc>
                <a:spcPct val="90000"/>
              </a:lnSpc>
              <a:buFontTx/>
              <a:buNone/>
            </a:pPr>
            <a:r>
              <a:rPr lang="it-IT" altLang="en-US" sz="2400" dirty="0">
                <a:sym typeface="Symbol" panose="05050102010706020507" pitchFamily="18" charset="2"/>
              </a:rPr>
              <a:t>	x &lt; </a:t>
            </a:r>
            <a:r>
              <a:rPr lang="it-IT" altLang="en-US" sz="2400" dirty="0" err="1">
                <a:sym typeface="Symbol" panose="05050102010706020507" pitchFamily="18" charset="2"/>
              </a:rPr>
              <a:t>s</a:t>
            </a:r>
            <a:r>
              <a:rPr lang="it-IT" altLang="en-US" sz="2400" baseline="-25000" dirty="0" err="1">
                <a:sym typeface="Symbol" panose="05050102010706020507" pitchFamily="18" charset="2"/>
              </a:rPr>
              <a:t>x</a:t>
            </a:r>
            <a:r>
              <a:rPr lang="it-IT" altLang="en-US" sz="2400" dirty="0">
                <a:sym typeface="Symbol" panose="05050102010706020507" pitchFamily="18" charset="2"/>
              </a:rPr>
              <a:t> &amp; y &lt; </a:t>
            </a:r>
            <a:r>
              <a:rPr lang="it-IT" altLang="en-US" sz="2400" dirty="0" err="1">
                <a:sym typeface="Symbol" panose="05050102010706020507" pitchFamily="18" charset="2"/>
              </a:rPr>
              <a:t>s</a:t>
            </a:r>
            <a:r>
              <a:rPr lang="it-IT" altLang="en-US" sz="2400" baseline="-25000" dirty="0" err="1">
                <a:sym typeface="Symbol" panose="05050102010706020507" pitchFamily="18" charset="2"/>
              </a:rPr>
              <a:t>y</a:t>
            </a:r>
            <a:r>
              <a:rPr lang="it-IT" altLang="en-US" sz="2400" dirty="0">
                <a:sym typeface="Symbol" panose="05050102010706020507" pitchFamily="18" charset="2"/>
              </a:rPr>
              <a:t>   responsabilità ripartita in f. di (</a:t>
            </a:r>
            <a:r>
              <a:rPr lang="it-IT" altLang="en-US" sz="2400" dirty="0" err="1"/>
              <a:t>s</a:t>
            </a:r>
            <a:r>
              <a:rPr lang="it-IT" altLang="en-US" sz="2400" baseline="-25000" dirty="0" err="1"/>
              <a:t>x</a:t>
            </a:r>
            <a:r>
              <a:rPr lang="it-IT" altLang="en-US" sz="2400" dirty="0"/>
              <a:t> – x , </a:t>
            </a:r>
            <a:r>
              <a:rPr lang="it-IT" altLang="en-US" sz="2400" dirty="0" err="1"/>
              <a:t>s</a:t>
            </a:r>
            <a:r>
              <a:rPr lang="it-IT" altLang="en-US" sz="2400" baseline="-25000" dirty="0" err="1"/>
              <a:t>y</a:t>
            </a:r>
            <a:r>
              <a:rPr lang="it-IT" altLang="en-US" sz="2400" dirty="0"/>
              <a:t> – y)</a:t>
            </a:r>
          </a:p>
          <a:p>
            <a:pPr lvl="1" eaLnBrk="1" hangingPunct="1"/>
            <a:r>
              <a:rPr lang="it-IT" altLang="en-US" sz="2400" dirty="0"/>
              <a:t>Nota: come nel caso precedente, V è indotta alla diligenza non da una sua eventuale colpa, ma dall’esistenza della </a:t>
            </a:r>
            <a:r>
              <a:rPr lang="it-IT" altLang="en-US" sz="2400" i="1" dirty="0"/>
              <a:t>due care</a:t>
            </a:r>
            <a:r>
              <a:rPr lang="it-IT" altLang="en-US" sz="2400" dirty="0"/>
              <a:t> per D.</a:t>
            </a:r>
          </a:p>
          <a:p>
            <a:pPr eaLnBrk="1" hangingPunct="1">
              <a:lnSpc>
                <a:spcPct val="90000"/>
              </a:lnSpc>
              <a:buFontTx/>
              <a:buNone/>
            </a:pPr>
            <a:r>
              <a:rPr lang="it-IT" altLang="en-US" sz="2400" dirty="0"/>
              <a:t>	</a:t>
            </a:r>
          </a:p>
          <a:p>
            <a:pPr eaLnBrk="1" hangingPunct="1"/>
            <a:endParaRPr lang="it-IT"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2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222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222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27">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22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46894" y="188640"/>
            <a:ext cx="8229600" cy="777875"/>
          </a:xfrm>
        </p:spPr>
        <p:txBody>
          <a:bodyPr/>
          <a:lstStyle/>
          <a:p>
            <a:pPr eaLnBrk="1" hangingPunct="1"/>
            <a:r>
              <a:rPr lang="it-IT" altLang="en-US" sz="3600" dirty="0"/>
              <a:t>Altre forme di colpa</a:t>
            </a:r>
          </a:p>
        </p:txBody>
      </p:sp>
      <p:sp>
        <p:nvSpPr>
          <p:cNvPr id="54275" name="Rectangle 3"/>
          <p:cNvSpPr>
            <a:spLocks noGrp="1" noChangeArrowheads="1"/>
          </p:cNvSpPr>
          <p:nvPr>
            <p:ph type="body" idx="1"/>
          </p:nvPr>
        </p:nvSpPr>
        <p:spPr>
          <a:xfrm>
            <a:off x="153272" y="966515"/>
            <a:ext cx="8964612" cy="5414813"/>
          </a:xfrm>
        </p:spPr>
        <p:txBody>
          <a:bodyPr/>
          <a:lstStyle/>
          <a:p>
            <a:pPr eaLnBrk="1" hangingPunct="1">
              <a:lnSpc>
                <a:spcPct val="90000"/>
              </a:lnSpc>
            </a:pPr>
            <a:r>
              <a:rPr lang="it-IT" altLang="en-US" sz="2400" dirty="0"/>
              <a:t>Oltre alla colpa semplice ed al concorso di colpa, esistono altre forme di colpa, tutte ugualmente efficienti.</a:t>
            </a:r>
          </a:p>
          <a:p>
            <a:pPr eaLnBrk="1" hangingPunct="1"/>
            <a:r>
              <a:rPr lang="it-IT" altLang="en-US" sz="2400" u="sng" dirty="0"/>
              <a:t>RO con concorso di colpa</a:t>
            </a:r>
            <a:r>
              <a:rPr lang="it-IT" altLang="en-US" sz="2400" dirty="0"/>
              <a:t>: </a:t>
            </a:r>
          </a:p>
          <a:p>
            <a:pPr marL="0" indent="0" eaLnBrk="1" hangingPunct="1">
              <a:buNone/>
            </a:pPr>
            <a:r>
              <a:rPr lang="it-IT" altLang="en-US" sz="2400" dirty="0"/>
              <a:t>D è sempre responsabile, salvo il caso in cui V non sia stata diligente, cioè salvo il caso in cui y &lt; </a:t>
            </a:r>
            <a:r>
              <a:rPr lang="it-IT" altLang="en-US" sz="2400" dirty="0" err="1"/>
              <a:t>s</a:t>
            </a:r>
            <a:r>
              <a:rPr lang="it-IT" altLang="en-US" sz="2400" baseline="-25000" dirty="0" err="1"/>
              <a:t>y</a:t>
            </a:r>
            <a:r>
              <a:rPr lang="it-IT" altLang="en-US" sz="2400" dirty="0"/>
              <a:t> (è la responsabilità tipica del produttore di un prodotto difettoso).</a:t>
            </a:r>
          </a:p>
          <a:p>
            <a:pPr eaLnBrk="1" hangingPunct="1">
              <a:lnSpc>
                <a:spcPct val="80000"/>
              </a:lnSpc>
              <a:buFontTx/>
              <a:buNone/>
            </a:pPr>
            <a:r>
              <a:rPr lang="it-IT" altLang="en-US" sz="2400" dirty="0"/>
              <a:t>	y </a:t>
            </a:r>
            <a:r>
              <a:rPr lang="it-IT" altLang="en-US" sz="2400" dirty="0">
                <a:sym typeface="Symbol" panose="05050102010706020507" pitchFamily="18" charset="2"/>
              </a:rPr>
              <a:t> </a:t>
            </a:r>
            <a:r>
              <a:rPr lang="it-IT" altLang="en-US" sz="2400" dirty="0" err="1">
                <a:sym typeface="Symbol" panose="05050102010706020507" pitchFamily="18" charset="2"/>
              </a:rPr>
              <a:t>s</a:t>
            </a:r>
            <a:r>
              <a:rPr lang="it-IT" altLang="en-US" sz="2400" baseline="-25000" dirty="0" err="1">
                <a:sym typeface="Symbol" panose="05050102010706020507" pitchFamily="18" charset="2"/>
              </a:rPr>
              <a:t>y</a:t>
            </a:r>
            <a:r>
              <a:rPr lang="it-IT" altLang="en-US" sz="2400" dirty="0">
                <a:sym typeface="Symbol" panose="05050102010706020507" pitchFamily="18" charset="2"/>
              </a:rPr>
              <a:t>  D è responsabile</a:t>
            </a:r>
            <a:r>
              <a:rPr lang="it-IT" altLang="en-US" sz="2400" dirty="0"/>
              <a:t> </a:t>
            </a:r>
          </a:p>
          <a:p>
            <a:pPr eaLnBrk="1" hangingPunct="1">
              <a:lnSpc>
                <a:spcPct val="80000"/>
              </a:lnSpc>
              <a:buFontTx/>
              <a:buNone/>
            </a:pPr>
            <a:r>
              <a:rPr lang="it-IT" altLang="en-US" sz="2400" dirty="0"/>
              <a:t>	y &lt; </a:t>
            </a:r>
            <a:r>
              <a:rPr lang="it-IT" altLang="en-US" sz="2400" dirty="0" err="1"/>
              <a:t>s</a:t>
            </a:r>
            <a:r>
              <a:rPr lang="it-IT" altLang="en-US" sz="2400" baseline="-25000" dirty="0" err="1"/>
              <a:t>y</a:t>
            </a:r>
            <a:r>
              <a:rPr lang="it-IT" altLang="en-US" sz="2400" dirty="0"/>
              <a:t> </a:t>
            </a:r>
            <a:r>
              <a:rPr lang="it-IT" altLang="en-US" sz="2400" dirty="0">
                <a:sym typeface="Symbol" panose="05050102010706020507" pitchFamily="18" charset="2"/>
              </a:rPr>
              <a:t> D non è </a:t>
            </a:r>
            <a:r>
              <a:rPr lang="it-IT" altLang="en-US" sz="2400" dirty="0" err="1">
                <a:sym typeface="Symbol" panose="05050102010706020507" pitchFamily="18" charset="2"/>
              </a:rPr>
              <a:t>resp</a:t>
            </a:r>
            <a:r>
              <a:rPr lang="it-IT" altLang="en-US" sz="2400" dirty="0">
                <a:sym typeface="Symbol" panose="05050102010706020507" pitchFamily="18" charset="2"/>
              </a:rPr>
              <a:t>.  onere di diligenza su V</a:t>
            </a:r>
          </a:p>
          <a:p>
            <a:pPr eaLnBrk="1" hangingPunct="1">
              <a:lnSpc>
                <a:spcPct val="80000"/>
              </a:lnSpc>
              <a:buFontTx/>
              <a:buNone/>
            </a:pPr>
            <a:endParaRPr lang="it-IT" altLang="en-US" sz="2400" dirty="0">
              <a:sym typeface="Symbol" panose="05050102010706020507" pitchFamily="18" charset="2"/>
            </a:endParaRPr>
          </a:p>
          <a:p>
            <a:pPr eaLnBrk="1" hangingPunct="1">
              <a:lnSpc>
                <a:spcPct val="90000"/>
              </a:lnSpc>
            </a:pPr>
            <a:r>
              <a:rPr lang="it-IT" altLang="en-US" sz="2400" u="sng" dirty="0"/>
              <a:t>Compensazione delle colpe</a:t>
            </a:r>
            <a:r>
              <a:rPr lang="it-IT" altLang="en-US" sz="2400" dirty="0"/>
              <a:t>: </a:t>
            </a:r>
          </a:p>
          <a:p>
            <a:pPr marL="0" indent="0" eaLnBrk="1" hangingPunct="1">
              <a:lnSpc>
                <a:spcPct val="90000"/>
              </a:lnSpc>
              <a:buNone/>
            </a:pPr>
            <a:r>
              <a:rPr lang="it-IT" altLang="en-US" sz="2400" dirty="0"/>
              <a:t>il danneggiante è esonerato dalla responsabilità se dimostra la propria diligenza oppure se dimostra la negligenza della vittima.</a:t>
            </a:r>
          </a:p>
          <a:p>
            <a:pPr eaLnBrk="1" hangingPunct="1">
              <a:lnSpc>
                <a:spcPct val="90000"/>
              </a:lnSpc>
              <a:buFontTx/>
              <a:buNone/>
            </a:pPr>
            <a:r>
              <a:rPr lang="it-IT" altLang="en-US" sz="2400" dirty="0"/>
              <a:t>	 x &lt; </a:t>
            </a:r>
            <a:r>
              <a:rPr lang="it-IT" altLang="en-US" sz="2400" dirty="0" err="1"/>
              <a:t>s</a:t>
            </a:r>
            <a:r>
              <a:rPr lang="it-IT" altLang="en-US" sz="2400" baseline="-25000" dirty="0" err="1"/>
              <a:t>x</a:t>
            </a:r>
            <a:r>
              <a:rPr lang="it-IT" altLang="en-US" sz="2400" baseline="-25000" dirty="0"/>
              <a:t> </a:t>
            </a:r>
            <a:r>
              <a:rPr lang="it-IT" altLang="en-US" sz="2400" dirty="0"/>
              <a:t> &amp; y </a:t>
            </a:r>
            <a:r>
              <a:rPr lang="it-IT" altLang="en-US" sz="2400" dirty="0">
                <a:sym typeface="Symbol" panose="05050102010706020507" pitchFamily="18" charset="2"/>
              </a:rPr>
              <a:t></a:t>
            </a:r>
            <a:r>
              <a:rPr lang="it-IT" altLang="en-US" sz="2400" dirty="0"/>
              <a:t> </a:t>
            </a:r>
            <a:r>
              <a:rPr lang="it-IT" altLang="en-US" sz="2400" dirty="0" err="1"/>
              <a:t>s</a:t>
            </a:r>
            <a:r>
              <a:rPr lang="it-IT" altLang="en-US" sz="2400" baseline="-25000" dirty="0" err="1"/>
              <a:t>y</a:t>
            </a:r>
            <a:r>
              <a:rPr lang="it-IT" altLang="en-US" sz="2400" dirty="0"/>
              <a:t>  </a:t>
            </a:r>
            <a:r>
              <a:rPr lang="it-IT" altLang="en-US" sz="2400" dirty="0">
                <a:sym typeface="Symbol" panose="05050102010706020507" pitchFamily="18" charset="2"/>
              </a:rPr>
              <a:t> D è responsabile</a:t>
            </a:r>
          </a:p>
          <a:p>
            <a:pPr eaLnBrk="1" hangingPunct="1">
              <a:lnSpc>
                <a:spcPct val="90000"/>
              </a:lnSpc>
              <a:buFontTx/>
              <a:buNone/>
            </a:pPr>
            <a:r>
              <a:rPr lang="it-IT" altLang="en-US" sz="2400" dirty="0"/>
              <a:t>	 </a:t>
            </a:r>
            <a:r>
              <a:rPr lang="it-IT" altLang="en-US" sz="2400" dirty="0">
                <a:sym typeface="Symbol" panose="05050102010706020507" pitchFamily="18" charset="2"/>
              </a:rPr>
              <a:t>x  </a:t>
            </a:r>
            <a:r>
              <a:rPr lang="it-IT" altLang="en-US" sz="2400" dirty="0" err="1">
                <a:sym typeface="Symbol" panose="05050102010706020507" pitchFamily="18" charset="2"/>
              </a:rPr>
              <a:t>s</a:t>
            </a:r>
            <a:r>
              <a:rPr lang="it-IT" altLang="en-US" sz="2400" baseline="-25000" dirty="0" err="1">
                <a:sym typeface="Symbol" panose="05050102010706020507" pitchFamily="18" charset="2"/>
              </a:rPr>
              <a:t>x</a:t>
            </a:r>
            <a:r>
              <a:rPr lang="it-IT" altLang="en-US" sz="2400" dirty="0">
                <a:sym typeface="Symbol" panose="05050102010706020507" pitchFamily="18" charset="2"/>
              </a:rPr>
              <a:t> oppure y &lt; </a:t>
            </a:r>
            <a:r>
              <a:rPr lang="it-IT" altLang="en-US" sz="2400" dirty="0" err="1">
                <a:sym typeface="Symbol" panose="05050102010706020507" pitchFamily="18" charset="2"/>
              </a:rPr>
              <a:t>s</a:t>
            </a:r>
            <a:r>
              <a:rPr lang="it-IT" altLang="en-US" sz="2400" baseline="-25000" dirty="0" err="1">
                <a:sym typeface="Symbol" panose="05050102010706020507" pitchFamily="18" charset="2"/>
              </a:rPr>
              <a:t>y</a:t>
            </a:r>
            <a:r>
              <a:rPr lang="it-IT" altLang="en-US" sz="2400" dirty="0">
                <a:sym typeface="Symbol" panose="05050102010706020507" pitchFamily="18" charset="2"/>
              </a:rPr>
              <a:t>   D non è responsabile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27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27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27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427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427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427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42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692150"/>
          </a:xfrm>
        </p:spPr>
        <p:txBody>
          <a:bodyPr/>
          <a:lstStyle/>
          <a:p>
            <a:pPr eaLnBrk="1" hangingPunct="1"/>
            <a:r>
              <a:rPr lang="it-IT" altLang="en-US" sz="3600" dirty="0"/>
              <a:t>Due tipi di </a:t>
            </a:r>
            <a:r>
              <a:rPr lang="it-IT" altLang="en-US" sz="3600" i="1" dirty="0" err="1"/>
              <a:t>strict</a:t>
            </a:r>
            <a:r>
              <a:rPr lang="it-IT" altLang="en-US" sz="3600" i="1" dirty="0"/>
              <a:t> </a:t>
            </a:r>
            <a:r>
              <a:rPr lang="it-IT" altLang="en-US" sz="3600" i="1" dirty="0" err="1"/>
              <a:t>liability</a:t>
            </a:r>
            <a:endParaRPr lang="it-IT" altLang="en-US" sz="3600" i="1" dirty="0"/>
          </a:p>
        </p:txBody>
      </p:sp>
      <p:sp>
        <p:nvSpPr>
          <p:cNvPr id="56323" name="Rectangle 3"/>
          <p:cNvSpPr>
            <a:spLocks noGrp="1" noChangeArrowheads="1"/>
          </p:cNvSpPr>
          <p:nvPr>
            <p:ph type="body" idx="1"/>
          </p:nvPr>
        </p:nvSpPr>
        <p:spPr>
          <a:xfrm>
            <a:off x="0" y="779389"/>
            <a:ext cx="9144000" cy="5745955"/>
          </a:xfrm>
        </p:spPr>
        <p:txBody>
          <a:bodyPr/>
          <a:lstStyle/>
          <a:p>
            <a:pPr eaLnBrk="1" hangingPunct="1">
              <a:lnSpc>
                <a:spcPct val="80000"/>
              </a:lnSpc>
            </a:pPr>
            <a:r>
              <a:rPr lang="it-IT" altLang="en-US" sz="2800" u="sng" dirty="0"/>
              <a:t>RO semplice</a:t>
            </a:r>
            <a:r>
              <a:rPr lang="it-IT" altLang="en-US" sz="2800" dirty="0"/>
              <a:t>: non esiste un livello di diligenza esonerante (</a:t>
            </a:r>
            <a:r>
              <a:rPr lang="it-IT" altLang="en-US" sz="2800" i="1" dirty="0"/>
              <a:t>due care</a:t>
            </a:r>
            <a:r>
              <a:rPr lang="it-IT" altLang="en-US" sz="2800" dirty="0"/>
              <a:t>) per D, ma D ha comunque un incentivo alla precauzione efficiente. Infatti la sua responsabilità è pari al costo sociale, per cui minimizzare la prima implica minimizzare il secondo.</a:t>
            </a:r>
          </a:p>
          <a:p>
            <a:pPr eaLnBrk="1" hangingPunct="1">
              <a:lnSpc>
                <a:spcPct val="80000"/>
              </a:lnSpc>
            </a:pPr>
            <a:r>
              <a:rPr lang="it-IT" altLang="en-US" sz="2800" dirty="0"/>
              <a:t>Tuttavia sub RO V non è incentivata a esercitare precauzione, per cui RO è un regime efficiente solo se valgono le seguenti condizioni:</a:t>
            </a:r>
          </a:p>
          <a:p>
            <a:pPr lvl="1" eaLnBrk="1" hangingPunct="1">
              <a:lnSpc>
                <a:spcPct val="80000"/>
              </a:lnSpc>
            </a:pPr>
            <a:r>
              <a:rPr lang="it-IT" altLang="en-US" dirty="0"/>
              <a:t>“Tecnologia” unilaterale di prevenzione.</a:t>
            </a:r>
          </a:p>
          <a:p>
            <a:pPr lvl="1" eaLnBrk="1" hangingPunct="1">
              <a:lnSpc>
                <a:spcPct val="80000"/>
              </a:lnSpc>
            </a:pPr>
            <a:r>
              <a:rPr lang="it-IT" altLang="en-US" dirty="0"/>
              <a:t>Risarcimento perfetto (r(x) = d(x)).</a:t>
            </a:r>
          </a:p>
          <a:p>
            <a:pPr lvl="1" eaLnBrk="1" hangingPunct="1">
              <a:lnSpc>
                <a:spcPct val="80000"/>
              </a:lnSpc>
            </a:pPr>
            <a:r>
              <a:rPr lang="it-IT" altLang="en-US" dirty="0"/>
              <a:t>Chiarezza ex ante su chi è D e chi è V.</a:t>
            </a:r>
          </a:p>
          <a:p>
            <a:pPr eaLnBrk="1" hangingPunct="1">
              <a:lnSpc>
                <a:spcPct val="80000"/>
              </a:lnSpc>
            </a:pPr>
            <a:r>
              <a:rPr lang="it-IT" altLang="en-US" sz="2800" dirty="0"/>
              <a:t>Sub </a:t>
            </a:r>
            <a:r>
              <a:rPr lang="it-IT" altLang="en-US" sz="2800" u="sng" dirty="0"/>
              <a:t>RO con concorso di colpa</a:t>
            </a:r>
            <a:r>
              <a:rPr lang="it-IT" altLang="en-US" sz="2800" dirty="0"/>
              <a:t>, invece, l’o</a:t>
            </a:r>
            <a:r>
              <a:rPr lang="it-IT" altLang="en-US" sz="2800" dirty="0">
                <a:sym typeface="Symbol" panose="05050102010706020507" pitchFamily="18" charset="2"/>
              </a:rPr>
              <a:t>nere di diligenza su V permane comunque. Quindi: RO con concorso di colpa è efficiente tanto quanto le regole RPC che prevedono una possibile negligenza di V.</a:t>
            </a:r>
            <a:endParaRPr lang="it-IT"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32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32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63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430"/>
            <a:ext cx="8229600" cy="634082"/>
          </a:xfrm>
        </p:spPr>
        <p:txBody>
          <a:bodyPr/>
          <a:lstStyle/>
          <a:p>
            <a:r>
              <a:rPr lang="it-IT" sz="3600" dirty="0"/>
              <a:t>E in caso di dubbio?</a:t>
            </a:r>
          </a:p>
        </p:txBody>
      </p:sp>
      <p:sp>
        <p:nvSpPr>
          <p:cNvPr id="58370" name="Rectangle 3"/>
          <p:cNvSpPr>
            <a:spLocks noGrp="1" noChangeArrowheads="1"/>
          </p:cNvSpPr>
          <p:nvPr>
            <p:ph idx="1"/>
          </p:nvPr>
        </p:nvSpPr>
        <p:spPr>
          <a:xfrm>
            <a:off x="179512" y="764704"/>
            <a:ext cx="8784976" cy="5688632"/>
          </a:xfrm>
        </p:spPr>
        <p:txBody>
          <a:bodyPr/>
          <a:lstStyle/>
          <a:p>
            <a:pPr eaLnBrk="1" hangingPunct="1">
              <a:lnSpc>
                <a:spcPct val="80000"/>
              </a:lnSpc>
            </a:pPr>
            <a:r>
              <a:rPr lang="it-IT" altLang="en-US" sz="2400" dirty="0"/>
              <a:t>Per avere efficienza occorre che il diritto preveda ...</a:t>
            </a:r>
          </a:p>
          <a:p>
            <a:pPr eaLnBrk="1" hangingPunct="1">
              <a:lnSpc>
                <a:spcPct val="80000"/>
              </a:lnSpc>
              <a:buFontTx/>
              <a:buNone/>
            </a:pPr>
            <a:r>
              <a:rPr lang="it-IT" altLang="en-US" sz="2400" dirty="0"/>
              <a:t>	... RO semplice se prevenzione unilaterale,</a:t>
            </a:r>
          </a:p>
          <a:p>
            <a:pPr eaLnBrk="1" hangingPunct="1">
              <a:lnSpc>
                <a:spcPct val="80000"/>
              </a:lnSpc>
              <a:buFontTx/>
              <a:buNone/>
            </a:pPr>
            <a:r>
              <a:rPr lang="it-IT" altLang="en-US" sz="2400" dirty="0"/>
              <a:t>	... RPC (o varianti) se prevenzione bilaterale.</a:t>
            </a:r>
          </a:p>
          <a:p>
            <a:pPr eaLnBrk="1" hangingPunct="1">
              <a:lnSpc>
                <a:spcPct val="80000"/>
              </a:lnSpc>
              <a:buFontTx/>
              <a:buNone/>
            </a:pPr>
            <a:r>
              <a:rPr lang="it-IT" altLang="en-US" sz="2400" dirty="0"/>
              <a:t>	- </a:t>
            </a:r>
            <a:r>
              <a:rPr lang="it-IT" altLang="en-US" sz="2000" dirty="0"/>
              <a:t>Esempio: RO semplice del produttore, salvo il caso (frequente!) in cui il consumatore possa esercitare cautela nell’uso del prodotto/servizio ed in cui quindi RPC (oppure RO con concorso) è efficiente.</a:t>
            </a:r>
          </a:p>
          <a:p>
            <a:pPr eaLnBrk="1" hangingPunct="1">
              <a:lnSpc>
                <a:spcPct val="80000"/>
              </a:lnSpc>
            </a:pPr>
            <a:r>
              <a:rPr lang="it-IT" altLang="en-US" sz="2400" dirty="0"/>
              <a:t>Ma cosa fare nei casi dubbi? Con quale regola gli eventuali errori sono peggiori dal punto di vista del benessere sociale?</a:t>
            </a:r>
          </a:p>
          <a:p>
            <a:pPr eaLnBrk="1" hangingPunct="1">
              <a:lnSpc>
                <a:spcPct val="80000"/>
              </a:lnSpc>
              <a:buFontTx/>
              <a:buNone/>
            </a:pPr>
            <a:r>
              <a:rPr lang="it-IT" altLang="en-US" sz="2400" dirty="0"/>
              <a:t>1. RO quando la prevenzione è bilaterale: V è esonerata dalla precauzione. Quindi </a:t>
            </a:r>
            <a:r>
              <a:rPr lang="it-IT" altLang="en-US" sz="2400" dirty="0">
                <a:sym typeface="Symbol" panose="05050102010706020507" pitchFamily="18" charset="2"/>
              </a:rPr>
              <a:t> </a:t>
            </a:r>
            <a:r>
              <a:rPr lang="it-IT" altLang="en-US" sz="2400" dirty="0"/>
              <a:t>più incidenti e più gravi.</a:t>
            </a:r>
          </a:p>
          <a:p>
            <a:pPr eaLnBrk="1" hangingPunct="1">
              <a:lnSpc>
                <a:spcPct val="80000"/>
              </a:lnSpc>
              <a:buFontTx/>
              <a:buNone/>
            </a:pPr>
            <a:r>
              <a:rPr lang="it-IT" altLang="en-US" sz="2400" dirty="0"/>
              <a:t>2. RPC quando la prevenzione è unilaterale: D è spinto comunque ad efficienza, mentre V non può far nulla. Quindi non si avrà inefficienza nella prevenzione, ma solo un trasferimento su V (innocente!) del costo degli incidenti nel caso in cui D è diligente.</a:t>
            </a:r>
          </a:p>
          <a:p>
            <a:pPr eaLnBrk="1" hangingPunct="1">
              <a:lnSpc>
                <a:spcPct val="80000"/>
              </a:lnSpc>
            </a:pPr>
            <a:r>
              <a:rPr lang="it-IT" altLang="en-US" sz="2400" dirty="0"/>
              <a:t>Dato che il caso 2. è molto meno costoso per la società, nel dubbio è sempre meglio scegliere RPC.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0">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370">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37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913"/>
            <a:ext cx="8229600" cy="661987"/>
          </a:xfrm>
        </p:spPr>
        <p:txBody>
          <a:bodyPr/>
          <a:lstStyle/>
          <a:p>
            <a:pPr eaLnBrk="1" hangingPunct="1"/>
            <a:r>
              <a:rPr lang="it-IT" altLang="en-US" sz="3600"/>
              <a:t>Approccio AED alla RC</a:t>
            </a:r>
          </a:p>
        </p:txBody>
      </p:sp>
      <p:sp>
        <p:nvSpPr>
          <p:cNvPr id="10243" name="Rectangle 3"/>
          <p:cNvSpPr>
            <a:spLocks noGrp="1" noChangeArrowheads="1"/>
          </p:cNvSpPr>
          <p:nvPr>
            <p:ph type="body" idx="1"/>
          </p:nvPr>
        </p:nvSpPr>
        <p:spPr>
          <a:xfrm>
            <a:off x="0" y="908050"/>
            <a:ext cx="9144000" cy="5949950"/>
          </a:xfrm>
        </p:spPr>
        <p:txBody>
          <a:bodyPr/>
          <a:lstStyle/>
          <a:p>
            <a:pPr eaLnBrk="1" hangingPunct="1">
              <a:lnSpc>
                <a:spcPct val="80000"/>
              </a:lnSpc>
            </a:pPr>
            <a:r>
              <a:rPr lang="it-IT" altLang="en-US" sz="2800" u="sng" dirty="0"/>
              <a:t>Funzione di deterrenza</a:t>
            </a:r>
            <a:r>
              <a:rPr lang="it-IT" altLang="en-US" sz="2800" dirty="0"/>
              <a:t>: scopo della RC è migliorare il benessere sociale, incentivando il comportamento efficiente, attraverso la internalizzazione dei costi esterni, e quindi disincentivando gli atti che distruggono benessere. </a:t>
            </a:r>
          </a:p>
          <a:p>
            <a:pPr eaLnBrk="1" hangingPunct="1">
              <a:lnSpc>
                <a:spcPct val="80000"/>
              </a:lnSpc>
            </a:pPr>
            <a:r>
              <a:rPr lang="it-IT" altLang="en-US" sz="2800" dirty="0"/>
              <a:t>L’enfasi è sulla </a:t>
            </a:r>
            <a:r>
              <a:rPr lang="it-IT" altLang="en-US" sz="2800" u="sng" dirty="0"/>
              <a:t>sanzione</a:t>
            </a:r>
            <a:r>
              <a:rPr lang="it-IT" altLang="en-US" sz="2800" dirty="0"/>
              <a:t> e sull’</a:t>
            </a:r>
            <a:r>
              <a:rPr lang="it-IT" altLang="en-US" sz="2800" u="sng" dirty="0"/>
              <a:t>efficienza</a:t>
            </a:r>
            <a:r>
              <a:rPr lang="it-IT" altLang="en-US" sz="2800" dirty="0"/>
              <a:t>. L’approccio è, al solito, </a:t>
            </a:r>
            <a:r>
              <a:rPr lang="it-IT" altLang="en-US" sz="2800" u="sng" dirty="0" err="1"/>
              <a:t>consequenzialista</a:t>
            </a:r>
            <a:r>
              <a:rPr lang="it-IT" altLang="en-US" sz="2800" dirty="0"/>
              <a:t>: conta solo il risultato finale in termini di benessere sociale.</a:t>
            </a:r>
            <a:endParaRPr lang="it-IT" altLang="en-US" sz="2800" u="sng" dirty="0"/>
          </a:p>
          <a:p>
            <a:pPr lvl="1" eaLnBrk="1" hangingPunct="1">
              <a:lnSpc>
                <a:spcPct val="80000"/>
              </a:lnSpc>
            </a:pPr>
            <a:r>
              <a:rPr lang="it-IT" altLang="en-US" sz="2400" dirty="0"/>
              <a:t>Anche perché la possibilità di </a:t>
            </a:r>
            <a:r>
              <a:rPr lang="it-IT" altLang="en-US" sz="2400" u="sng" dirty="0"/>
              <a:t>assicurarsi</a:t>
            </a:r>
            <a:r>
              <a:rPr lang="it-IT" altLang="en-US" sz="2400" dirty="0"/>
              <a:t> (che vale sia per le vittime che per i danneggianti) attenua sia le esigenze di compensazione che l’effettiva “punizione” del danneggiante.</a:t>
            </a:r>
          </a:p>
          <a:p>
            <a:pPr eaLnBrk="1" hangingPunct="1">
              <a:lnSpc>
                <a:spcPct val="80000"/>
              </a:lnSpc>
            </a:pPr>
            <a:r>
              <a:rPr lang="it-IT" altLang="en-US" sz="2800" dirty="0"/>
              <a:t>Esistono tre modi fondamentali con cui le regole di RC possono aumentare il benessere sociale:</a:t>
            </a:r>
          </a:p>
          <a:p>
            <a:pPr lvl="1" eaLnBrk="1" hangingPunct="1">
              <a:lnSpc>
                <a:spcPct val="80000"/>
              </a:lnSpc>
            </a:pPr>
            <a:r>
              <a:rPr lang="it-IT" altLang="en-US" sz="2400" dirty="0"/>
              <a:t>Incentivare la riduzione dei rischi di incidente.</a:t>
            </a:r>
          </a:p>
          <a:p>
            <a:pPr lvl="1" eaLnBrk="1" hangingPunct="1">
              <a:lnSpc>
                <a:spcPct val="80000"/>
              </a:lnSpc>
            </a:pPr>
            <a:r>
              <a:rPr lang="it-IT" altLang="en-US" sz="2400" dirty="0"/>
              <a:t>Allocare opportunamente il rischio in caso di incidente.</a:t>
            </a:r>
          </a:p>
          <a:p>
            <a:pPr lvl="1" eaLnBrk="1" hangingPunct="1">
              <a:lnSpc>
                <a:spcPct val="80000"/>
              </a:lnSpc>
            </a:pPr>
            <a:r>
              <a:rPr lang="it-IT" altLang="en-US" sz="2400" dirty="0"/>
              <a:t>Ridurre i costi amministrativi per la gestione degli incidenti.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68313" y="0"/>
            <a:ext cx="8229600" cy="765175"/>
          </a:xfrm>
        </p:spPr>
        <p:txBody>
          <a:bodyPr/>
          <a:lstStyle/>
          <a:p>
            <a:pPr eaLnBrk="1" hangingPunct="1"/>
            <a:r>
              <a:rPr lang="it-IT" altLang="en-US" sz="3600"/>
              <a:t>Responsabilità residuale</a:t>
            </a:r>
          </a:p>
        </p:txBody>
      </p:sp>
      <p:sp>
        <p:nvSpPr>
          <p:cNvPr id="60419" name="Rectangle 3"/>
          <p:cNvSpPr>
            <a:spLocks noGrp="1" noChangeArrowheads="1"/>
          </p:cNvSpPr>
          <p:nvPr>
            <p:ph type="body" idx="1"/>
          </p:nvPr>
        </p:nvSpPr>
        <p:spPr>
          <a:xfrm>
            <a:off x="190500" y="792762"/>
            <a:ext cx="8785225" cy="5588565"/>
          </a:xfrm>
        </p:spPr>
        <p:txBody>
          <a:bodyPr/>
          <a:lstStyle/>
          <a:p>
            <a:pPr eaLnBrk="1" hangingPunct="1">
              <a:lnSpc>
                <a:spcPct val="90000"/>
              </a:lnSpc>
            </a:pPr>
            <a:r>
              <a:rPr lang="it-IT" altLang="en-US" sz="2400" dirty="0"/>
              <a:t>Su chi grava alla fine il costo dell’incidente quando tutti sono diligenti (</a:t>
            </a:r>
            <a:r>
              <a:rPr lang="it-IT" altLang="en-US" sz="2400" i="1" dirty="0"/>
              <a:t>problema distributivo</a:t>
            </a:r>
            <a:r>
              <a:rPr lang="it-IT" altLang="en-US" sz="2400" dirty="0"/>
              <a:t> di RC)?</a:t>
            </a:r>
          </a:p>
          <a:p>
            <a:pPr eaLnBrk="1" hangingPunct="1">
              <a:lnSpc>
                <a:spcPct val="90000"/>
              </a:lnSpc>
              <a:buFontTx/>
              <a:buNone/>
            </a:pPr>
            <a:r>
              <a:rPr lang="it-IT" altLang="en-US" sz="2400" dirty="0"/>
              <a:t>	- Su V sub colpa semplice, </a:t>
            </a:r>
          </a:p>
          <a:p>
            <a:pPr eaLnBrk="1" hangingPunct="1">
              <a:lnSpc>
                <a:spcPct val="90000"/>
              </a:lnSpc>
              <a:buFontTx/>
              <a:buNone/>
            </a:pPr>
            <a:r>
              <a:rPr lang="it-IT" altLang="en-US" sz="2400" dirty="0"/>
              <a:t>	- Su D sub RO con concorso di colpa.</a:t>
            </a:r>
          </a:p>
          <a:p>
            <a:pPr eaLnBrk="1" hangingPunct="1">
              <a:lnSpc>
                <a:spcPct val="90000"/>
              </a:lnSpc>
            </a:pPr>
            <a:r>
              <a:rPr lang="it-IT" altLang="en-US" sz="2400" dirty="0"/>
              <a:t>Questo può avere conseguenze anche sul piano allocativo, cioè dell’efficienza del regime di responsabilità.</a:t>
            </a:r>
          </a:p>
          <a:p>
            <a:pPr eaLnBrk="1" hangingPunct="1">
              <a:lnSpc>
                <a:spcPct val="90000"/>
              </a:lnSpc>
            </a:pPr>
            <a:r>
              <a:rPr lang="it-IT" altLang="en-US" sz="2400" dirty="0"/>
              <a:t>Il responsabile residuale internalizza i benefici di ogni azione che riduce l’entità o la probabilità degli incidenti. Tali azioni riguardano sia il livello di precauzione che quello di attività.</a:t>
            </a:r>
          </a:p>
          <a:p>
            <a:pPr eaLnBrk="1" hangingPunct="1">
              <a:lnSpc>
                <a:spcPct val="90000"/>
              </a:lnSpc>
            </a:pPr>
            <a:r>
              <a:rPr lang="it-IT" altLang="en-US" sz="2400" dirty="0"/>
              <a:t>Rispetto alla </a:t>
            </a:r>
            <a:r>
              <a:rPr lang="it-IT" altLang="en-US" sz="2400" u="sng" dirty="0"/>
              <a:t>precauzione</a:t>
            </a:r>
            <a:r>
              <a:rPr lang="it-IT" altLang="en-US" sz="2400" dirty="0"/>
              <a:t>, l’incentivo efficiente è dato da RPC nel caso bilaterale, da RO &amp; RPC nel caso unilaterale.</a:t>
            </a:r>
          </a:p>
          <a:p>
            <a:pPr eaLnBrk="1" hangingPunct="1">
              <a:lnSpc>
                <a:spcPct val="90000"/>
              </a:lnSpc>
            </a:pPr>
            <a:r>
              <a:rPr lang="it-IT" altLang="en-US" sz="2400" dirty="0"/>
              <a:t>Rispetto al </a:t>
            </a:r>
            <a:r>
              <a:rPr lang="it-IT" altLang="en-US" sz="2400" u="sng" dirty="0"/>
              <a:t>livello di attività</a:t>
            </a:r>
            <a:r>
              <a:rPr lang="it-IT" altLang="en-US" sz="2400" dirty="0"/>
              <a:t>, l’incentivo efficiente è dato dalla regola che impone responsabilità residuale sulla parte il cui livello di attività influisce maggiormente su entità e probabilità degli incidenti</a:t>
            </a:r>
            <a:r>
              <a:rPr lang="it-IT" alt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1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41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4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9B35E0-D95D-4E32-9AB6-145E405B0B3D}"/>
              </a:ext>
            </a:extLst>
          </p:cNvPr>
          <p:cNvSpPr>
            <a:spLocks noGrp="1"/>
          </p:cNvSpPr>
          <p:nvPr>
            <p:ph type="title"/>
          </p:nvPr>
        </p:nvSpPr>
        <p:spPr>
          <a:xfrm>
            <a:off x="107504" y="0"/>
            <a:ext cx="8928992" cy="1143000"/>
          </a:xfrm>
        </p:spPr>
        <p:txBody>
          <a:bodyPr/>
          <a:lstStyle/>
          <a:p>
            <a:r>
              <a:rPr lang="it-IT" sz="3600" dirty="0"/>
              <a:t>L’attività bilaterale e il «fallimento» di RC</a:t>
            </a:r>
          </a:p>
        </p:txBody>
      </p:sp>
      <p:sp>
        <p:nvSpPr>
          <p:cNvPr id="3" name="Segnaposto contenuto 2">
            <a:extLst>
              <a:ext uri="{FF2B5EF4-FFF2-40B4-BE49-F238E27FC236}">
                <a16:creationId xmlns:a16="http://schemas.microsoft.com/office/drawing/2014/main" id="{DE16F6FB-1669-4B07-8CED-B717DE3A28E8}"/>
              </a:ext>
            </a:extLst>
          </p:cNvPr>
          <p:cNvSpPr>
            <a:spLocks noGrp="1"/>
          </p:cNvSpPr>
          <p:nvPr>
            <p:ph idx="1"/>
          </p:nvPr>
        </p:nvSpPr>
        <p:spPr>
          <a:xfrm>
            <a:off x="0" y="908720"/>
            <a:ext cx="9144000" cy="5760640"/>
          </a:xfrm>
        </p:spPr>
        <p:txBody>
          <a:bodyPr/>
          <a:lstStyle/>
          <a:p>
            <a:r>
              <a:rPr lang="it-IT" altLang="en-US" sz="2800" dirty="0"/>
              <a:t>Ma cosa accade se anche il livello di attività è bilaterale, cioè dipende dall’azione di entrambi?</a:t>
            </a:r>
          </a:p>
          <a:p>
            <a:r>
              <a:rPr lang="it-IT" altLang="en-US" sz="2800" dirty="0"/>
              <a:t>In questo caso RC «fallisce» rispetto all’efficienza: nessuna regola di RC può incentivare entrambe le parti ad adottare </a:t>
            </a:r>
            <a:r>
              <a:rPr lang="it-IT" altLang="en-US" sz="2800" i="1" dirty="0"/>
              <a:t>anche</a:t>
            </a:r>
            <a:r>
              <a:rPr lang="it-IT" altLang="en-US" sz="2800" dirty="0"/>
              <a:t> il livello efficiente di attività.</a:t>
            </a:r>
          </a:p>
          <a:p>
            <a:r>
              <a:rPr lang="it-IT" altLang="en-US" sz="2800" dirty="0"/>
              <a:t>Principio generale: un unico strumento di </a:t>
            </a:r>
            <a:r>
              <a:rPr lang="it-IT" altLang="en-US" sz="2800" i="1" dirty="0"/>
              <a:t>policy</a:t>
            </a:r>
            <a:r>
              <a:rPr lang="it-IT" altLang="en-US" sz="2800" dirty="0"/>
              <a:t> (p.e. la regola di responsabilità) non può raggiungere due obiettivi (p.e. il livello efficiente di precauzione &amp; il livello efficiente di attività). </a:t>
            </a:r>
          </a:p>
          <a:p>
            <a:pPr lvl="1"/>
            <a:r>
              <a:rPr lang="it-IT" altLang="en-US" sz="2400" dirty="0"/>
              <a:t>In questo caso solo la parte su cui grava la responsabilità residuale sceglierà il livello di attività ottimale, per cui si avrà «troppa» attività dell’altra parte.</a:t>
            </a:r>
          </a:p>
          <a:p>
            <a:pPr lvl="1"/>
            <a:r>
              <a:rPr lang="it-IT" altLang="en-US" sz="2400" dirty="0"/>
              <a:t>La responsabilità residuale influenza così anche l’efficienza!</a:t>
            </a:r>
          </a:p>
          <a:p>
            <a:endParaRPr lang="it-IT" dirty="0"/>
          </a:p>
        </p:txBody>
      </p:sp>
    </p:spTree>
    <p:extLst>
      <p:ext uri="{BB962C8B-B14F-4D97-AF65-F5344CB8AC3E}">
        <p14:creationId xmlns:p14="http://schemas.microsoft.com/office/powerpoint/2010/main" val="36533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395536" y="44550"/>
            <a:ext cx="8229600" cy="792162"/>
          </a:xfrm>
        </p:spPr>
        <p:txBody>
          <a:bodyPr/>
          <a:lstStyle/>
          <a:p>
            <a:pPr eaLnBrk="1" hangingPunct="1"/>
            <a:r>
              <a:rPr lang="it-IT" altLang="en-US" sz="3600" dirty="0"/>
              <a:t>Ancora sulla regola di Hand </a:t>
            </a:r>
          </a:p>
        </p:txBody>
      </p:sp>
      <p:sp>
        <p:nvSpPr>
          <p:cNvPr id="62467" name="Rectangle 3"/>
          <p:cNvSpPr>
            <a:spLocks noGrp="1" noChangeArrowheads="1"/>
          </p:cNvSpPr>
          <p:nvPr>
            <p:ph type="body" idx="1"/>
          </p:nvPr>
        </p:nvSpPr>
        <p:spPr>
          <a:xfrm>
            <a:off x="30581" y="836712"/>
            <a:ext cx="9113419" cy="5545137"/>
          </a:xfrm>
        </p:spPr>
        <p:txBody>
          <a:bodyPr/>
          <a:lstStyle/>
          <a:p>
            <a:pPr eaLnBrk="1" hangingPunct="1">
              <a:lnSpc>
                <a:spcPct val="80000"/>
              </a:lnSpc>
            </a:pPr>
            <a:r>
              <a:rPr lang="it-IT" altLang="en-US" sz="2400" dirty="0"/>
              <a:t>Come fissare lo standard? La regola di Hand dà un aiuto.</a:t>
            </a:r>
          </a:p>
          <a:p>
            <a:pPr eaLnBrk="1" hangingPunct="1">
              <a:lnSpc>
                <a:spcPct val="80000"/>
              </a:lnSpc>
            </a:pPr>
            <a:r>
              <a:rPr lang="it-IT" altLang="en-US" sz="2400" i="1" dirty="0" err="1"/>
              <a:t>Hand’s</a:t>
            </a:r>
            <a:r>
              <a:rPr lang="it-IT" altLang="en-US" sz="2400" i="1" dirty="0"/>
              <a:t> </a:t>
            </a:r>
            <a:r>
              <a:rPr lang="it-IT" altLang="en-US" sz="2400" i="1" dirty="0" err="1"/>
              <a:t>rule</a:t>
            </a:r>
            <a:r>
              <a:rPr lang="it-IT" altLang="en-US" sz="2400" i="1" dirty="0"/>
              <a:t> </a:t>
            </a:r>
            <a:r>
              <a:rPr lang="it-IT" altLang="en-US" sz="2400" dirty="0"/>
              <a:t>(versione “corretta”): D è in colpa se il costo marginale (privato) della sua precauzione è minore del beneficio marginale (sociale) che ne consegue.</a:t>
            </a:r>
          </a:p>
          <a:p>
            <a:pPr lvl="1" eaLnBrk="1" hangingPunct="1">
              <a:lnSpc>
                <a:spcPct val="80000"/>
              </a:lnSpc>
            </a:pPr>
            <a:r>
              <a:rPr lang="it-IT" altLang="en-US" sz="2400" dirty="0"/>
              <a:t>Se c</a:t>
            </a:r>
            <a:r>
              <a:rPr lang="it-IT" altLang="en-US" sz="2400" baseline="-25000" dirty="0"/>
              <a:t>x</a:t>
            </a:r>
            <a:r>
              <a:rPr lang="it-IT" altLang="en-US" sz="2400" dirty="0"/>
              <a:t> è il beneficio privato della </a:t>
            </a:r>
            <a:r>
              <a:rPr lang="it-IT" altLang="en-US" sz="2400" u="sng" dirty="0"/>
              <a:t>non</a:t>
            </a:r>
            <a:r>
              <a:rPr lang="it-IT" altLang="en-US" sz="2400" dirty="0"/>
              <a:t> precauzione e d</a:t>
            </a:r>
            <a:r>
              <a:rPr lang="it-IT" altLang="en-US" sz="2400" baseline="-25000" dirty="0"/>
              <a:t>x</a:t>
            </a:r>
            <a:r>
              <a:rPr lang="it-IT" altLang="en-US" sz="2400" dirty="0"/>
              <a:t> è il costo sociale atteso della </a:t>
            </a:r>
            <a:r>
              <a:rPr lang="it-IT" altLang="en-US" sz="2400" u="sng" dirty="0"/>
              <a:t>non</a:t>
            </a:r>
            <a:r>
              <a:rPr lang="it-IT" altLang="en-US" sz="2400" dirty="0"/>
              <a:t> precauzione</a:t>
            </a:r>
            <a:r>
              <a:rPr lang="it-IT" altLang="en-US" sz="2400"/>
              <a:t>,</a:t>
            </a:r>
            <a:r>
              <a:rPr lang="it-IT" altLang="en-US" sz="2400">
                <a:sym typeface="Symbol" panose="05050102010706020507" pitchFamily="18" charset="2"/>
              </a:rPr>
              <a:t> esisterà </a:t>
            </a:r>
            <a:r>
              <a:rPr lang="it-IT" altLang="en-US" sz="2400" dirty="0">
                <a:sym typeface="Symbol" panose="05050102010706020507" pitchFamily="18" charset="2"/>
              </a:rPr>
              <a:t>colpa se beneficio privato &lt; costo sociale (vedi sopra) </a:t>
            </a:r>
          </a:p>
          <a:p>
            <a:pPr lvl="1" eaLnBrk="1" hangingPunct="1">
              <a:lnSpc>
                <a:spcPct val="80000"/>
              </a:lnSpc>
            </a:pPr>
            <a:r>
              <a:rPr lang="it-IT" altLang="en-US" sz="2400" dirty="0"/>
              <a:t>Ovvero: D è responsabile quando un’ulteriore “unità” di prevenzione sarebbe stata giustificata in termini di costo.</a:t>
            </a:r>
          </a:p>
          <a:p>
            <a:pPr eaLnBrk="1" hangingPunct="1">
              <a:lnSpc>
                <a:spcPct val="80000"/>
              </a:lnSpc>
            </a:pPr>
            <a:r>
              <a:rPr lang="it-IT" altLang="en-US" sz="2400" dirty="0"/>
              <a:t>Ma questo equivale a dire che D è responsabile quando la sua prevenzione non è al livello socialmente efficiente x**.</a:t>
            </a:r>
          </a:p>
          <a:p>
            <a:pPr eaLnBrk="1" hangingPunct="1">
              <a:lnSpc>
                <a:spcPct val="80000"/>
              </a:lnSpc>
            </a:pPr>
            <a:r>
              <a:rPr lang="it-IT" altLang="en-US" sz="2400" dirty="0"/>
              <a:t>Infatti: se x &lt; x**, si ha c</a:t>
            </a:r>
            <a:r>
              <a:rPr lang="it-IT" altLang="en-US" sz="2400" baseline="-25000" dirty="0"/>
              <a:t>x</a:t>
            </a:r>
            <a:r>
              <a:rPr lang="it-IT" altLang="en-US" sz="2400" dirty="0"/>
              <a:t> &lt; </a:t>
            </a:r>
            <a:r>
              <a:rPr lang="it-IT" altLang="en-US" sz="2400" dirty="0">
                <a:cs typeface="Arial" panose="020B0604020202020204" pitchFamily="34" charset="0"/>
              </a:rPr>
              <a:t>–</a:t>
            </a:r>
            <a:r>
              <a:rPr lang="it-IT" altLang="en-US" sz="2400" dirty="0"/>
              <a:t> d</a:t>
            </a:r>
            <a:r>
              <a:rPr lang="it-IT" altLang="en-US" sz="2400" baseline="-25000" dirty="0"/>
              <a:t>x</a:t>
            </a:r>
            <a:r>
              <a:rPr lang="it-IT" altLang="en-US" sz="2400" dirty="0"/>
              <a:t> (= d(x) è più pendente di u(x))</a:t>
            </a:r>
          </a:p>
          <a:p>
            <a:pPr eaLnBrk="1" hangingPunct="1">
              <a:lnSpc>
                <a:spcPct val="80000"/>
              </a:lnSpc>
            </a:pPr>
            <a:r>
              <a:rPr lang="it-IT" altLang="en-US" sz="2400" dirty="0"/>
              <a:t>Applicando ripetutamente la regola a fattispecie simili si può quindi trovare x**, perché, a fronte di casi in cui x non è stato ritenuto sufficiente per esonerare da responsabilità, i potenziali danneggianti aumenteranno la precauzione finché non sarà ritenuta sufficiente. Quello sarà l’x** a cui fissare </a:t>
            </a:r>
            <a:r>
              <a:rPr lang="it-IT" altLang="en-US" sz="2400" dirty="0" err="1"/>
              <a:t>s</a:t>
            </a:r>
            <a:r>
              <a:rPr lang="it-IT" altLang="en-US" sz="2400" baseline="-25000" dirty="0" err="1"/>
              <a:t>x</a:t>
            </a:r>
            <a:r>
              <a:rPr lang="it-IT" altLang="en-US"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2467">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24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it-IT" altLang="en-US" sz="3600" dirty="0"/>
              <a:t>Attività socialmente indesiderabili</a:t>
            </a:r>
          </a:p>
        </p:txBody>
      </p:sp>
      <p:sp>
        <p:nvSpPr>
          <p:cNvPr id="12291" name="Rectangle 3"/>
          <p:cNvSpPr>
            <a:spLocks noGrp="1" noChangeArrowheads="1"/>
          </p:cNvSpPr>
          <p:nvPr>
            <p:ph type="body" idx="1"/>
          </p:nvPr>
        </p:nvSpPr>
        <p:spPr>
          <a:xfrm>
            <a:off x="323850" y="1484313"/>
            <a:ext cx="8640638" cy="4608983"/>
          </a:xfrm>
        </p:spPr>
        <p:txBody>
          <a:bodyPr/>
          <a:lstStyle/>
          <a:p>
            <a:pPr eaLnBrk="1" hangingPunct="1">
              <a:lnSpc>
                <a:spcPct val="90000"/>
              </a:lnSpc>
            </a:pPr>
            <a:r>
              <a:rPr lang="it-IT" altLang="en-US" dirty="0"/>
              <a:t>Quali attività sono illecite secondo AED?</a:t>
            </a:r>
          </a:p>
          <a:p>
            <a:pPr eaLnBrk="1" hangingPunct="1">
              <a:lnSpc>
                <a:spcPct val="90000"/>
              </a:lnSpc>
            </a:pPr>
            <a:r>
              <a:rPr lang="it-IT" altLang="en-US" dirty="0"/>
              <a:t>Sono illecite tutte le attività i cui costi (sociali), indicati con </a:t>
            </a:r>
            <a:r>
              <a:rPr lang="it-IT" altLang="en-US" i="1" dirty="0"/>
              <a:t>d</a:t>
            </a:r>
            <a:r>
              <a:rPr lang="it-IT" altLang="en-US" dirty="0"/>
              <a:t>, eccedono i benefici (privati), indicati con </a:t>
            </a:r>
            <a:r>
              <a:rPr lang="it-IT" altLang="en-US" i="1" dirty="0"/>
              <a:t>b</a:t>
            </a:r>
            <a:r>
              <a:rPr lang="it-IT" altLang="en-US" dirty="0"/>
              <a:t>.  </a:t>
            </a:r>
          </a:p>
          <a:p>
            <a:pPr eaLnBrk="1" hangingPunct="1">
              <a:lnSpc>
                <a:spcPct val="90000"/>
              </a:lnSpc>
            </a:pPr>
            <a:r>
              <a:rPr lang="it-IT" altLang="en-US" dirty="0"/>
              <a:t>Questo perché sono socialmente </a:t>
            </a:r>
            <a:r>
              <a:rPr lang="it-IT" altLang="en-US" u="sng" dirty="0"/>
              <a:t>desiderabili</a:t>
            </a:r>
            <a:r>
              <a:rPr lang="it-IT" altLang="en-US" dirty="0"/>
              <a:t> tutte le attività per cui b &gt; d. </a:t>
            </a:r>
          </a:p>
          <a:p>
            <a:pPr eaLnBrk="1" hangingPunct="1">
              <a:lnSpc>
                <a:spcPct val="90000"/>
              </a:lnSpc>
            </a:pPr>
            <a:r>
              <a:rPr lang="it-IT" altLang="en-US" dirty="0"/>
              <a:t>Sono </a:t>
            </a:r>
            <a:r>
              <a:rPr lang="it-IT" altLang="en-US" u="sng" dirty="0"/>
              <a:t>indesiderabili</a:t>
            </a:r>
            <a:r>
              <a:rPr lang="it-IT" altLang="en-US" dirty="0"/>
              <a:t> quelle per cui b </a:t>
            </a:r>
            <a:r>
              <a:rPr lang="it-IT" altLang="en-US" dirty="0">
                <a:sym typeface="Symbol" panose="05050102010706020507" pitchFamily="18" charset="2"/>
              </a:rPr>
              <a:t> d</a:t>
            </a:r>
            <a:r>
              <a:rPr lang="it-IT" altLang="en-US" i="1" dirty="0">
                <a:sym typeface="Symbol" panose="05050102010706020507" pitchFamily="18" charset="2"/>
              </a:rPr>
              <a:t>.</a:t>
            </a:r>
          </a:p>
          <a:p>
            <a:pPr eaLnBrk="1" hangingPunct="1">
              <a:lnSpc>
                <a:spcPct val="90000"/>
              </a:lnSpc>
            </a:pPr>
            <a:r>
              <a:rPr lang="it-IT" altLang="en-US" i="1" dirty="0">
                <a:sym typeface="Symbol" panose="05050102010706020507" pitchFamily="18" charset="2"/>
              </a:rPr>
              <a:t>Solo le attività indesiderabili dal punto di vista del benessere sociale sono illecite.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16632"/>
            <a:ext cx="8229600" cy="850900"/>
          </a:xfrm>
        </p:spPr>
        <p:txBody>
          <a:bodyPr/>
          <a:lstStyle/>
          <a:p>
            <a:pPr eaLnBrk="1" hangingPunct="1"/>
            <a:r>
              <a:rPr lang="it-IT" altLang="en-US" sz="3600" dirty="0"/>
              <a:t>La regola generale (e quella di </a:t>
            </a:r>
            <a:r>
              <a:rPr lang="it-IT" altLang="en-US" sz="3600" dirty="0" err="1"/>
              <a:t>Hand</a:t>
            </a:r>
            <a:r>
              <a:rPr lang="it-IT" altLang="en-US" sz="3600" dirty="0"/>
              <a:t>)</a:t>
            </a:r>
          </a:p>
        </p:txBody>
      </p:sp>
      <p:sp>
        <p:nvSpPr>
          <p:cNvPr id="13315" name="Rectangle 3"/>
          <p:cNvSpPr>
            <a:spLocks noGrp="1" noChangeArrowheads="1"/>
          </p:cNvSpPr>
          <p:nvPr>
            <p:ph type="body" idx="1"/>
          </p:nvPr>
        </p:nvSpPr>
        <p:spPr>
          <a:xfrm>
            <a:off x="0" y="931212"/>
            <a:ext cx="9144000" cy="5594132"/>
          </a:xfrm>
        </p:spPr>
        <p:txBody>
          <a:bodyPr/>
          <a:lstStyle/>
          <a:p>
            <a:pPr eaLnBrk="1" hangingPunct="1">
              <a:lnSpc>
                <a:spcPts val="3000"/>
              </a:lnSpc>
            </a:pPr>
            <a:r>
              <a:rPr lang="it-IT" altLang="en-US" sz="2800" dirty="0"/>
              <a:t>Il principio generale è: esiste responsabilità (= obbligo di risarcimento), solo se il danno sociale (atteso) eccede il beneficio privato di un certo comportamento.</a:t>
            </a:r>
          </a:p>
          <a:p>
            <a:pPr eaLnBrk="1" hangingPunct="1">
              <a:lnSpc>
                <a:spcPts val="3000"/>
              </a:lnSpc>
            </a:pPr>
            <a:r>
              <a:rPr lang="it-IT" altLang="en-US" sz="2800" dirty="0"/>
              <a:t>Il risarcimento disincentiva l’attività illecita se r </a:t>
            </a:r>
            <a:r>
              <a:rPr lang="it-IT" altLang="en-US" sz="2800" dirty="0">
                <a:sym typeface="Symbol" panose="05050102010706020507" pitchFamily="18" charset="2"/>
              </a:rPr>
              <a:t> b, ma dato che esiste risarcimento solo se b &lt; d, allora fissare un risarcimento pari al danno, r = d, è sufficiente per ottenere l’efficienza (= rappresenta un disincentivo efficiente all’attività illecita).</a:t>
            </a:r>
          </a:p>
          <a:p>
            <a:pPr eaLnBrk="1" hangingPunct="1">
              <a:lnSpc>
                <a:spcPts val="3000"/>
              </a:lnSpc>
            </a:pPr>
            <a:r>
              <a:rPr lang="it-IT" altLang="en-US" sz="2800" dirty="0"/>
              <a:t>Questa regola, che esprime esattamente il punto di vista AED su RC, risale al giudice USA </a:t>
            </a:r>
            <a:r>
              <a:rPr lang="it-IT" altLang="en-US" sz="2800" dirty="0" err="1"/>
              <a:t>Learned</a:t>
            </a:r>
            <a:r>
              <a:rPr lang="it-IT" altLang="en-US" sz="2800" dirty="0"/>
              <a:t> Hand.</a:t>
            </a:r>
          </a:p>
          <a:p>
            <a:pPr eaLnBrk="1" hangingPunct="1">
              <a:lnSpc>
                <a:spcPts val="3000"/>
              </a:lnSpc>
            </a:pPr>
            <a:r>
              <a:rPr lang="it-IT" altLang="en-US" sz="2800" dirty="0" err="1">
                <a:sym typeface="Symbol" panose="05050102010706020507" pitchFamily="18" charset="2"/>
              </a:rPr>
              <a:t>Hand’s</a:t>
            </a:r>
            <a:r>
              <a:rPr lang="it-IT" altLang="en-US" sz="2800" dirty="0">
                <a:sym typeface="Symbol" panose="05050102010706020507" pitchFamily="18" charset="2"/>
              </a:rPr>
              <a:t> </a:t>
            </a:r>
            <a:r>
              <a:rPr lang="it-IT" altLang="en-US" sz="2800" dirty="0" err="1">
                <a:sym typeface="Symbol" panose="05050102010706020507" pitchFamily="18" charset="2"/>
              </a:rPr>
              <a:t>rule</a:t>
            </a:r>
            <a:r>
              <a:rPr lang="it-IT" altLang="en-US" sz="2800" dirty="0">
                <a:sym typeface="Symbol" panose="05050102010706020507" pitchFamily="18" charset="2"/>
              </a:rPr>
              <a:t> (versione «banale»): </a:t>
            </a:r>
            <a:r>
              <a:rPr lang="it-IT" altLang="en-US" sz="3600" dirty="0">
                <a:sym typeface="Symbol" panose="05050102010706020507" pitchFamily="18" charset="2"/>
              </a:rPr>
              <a:t>r = d</a:t>
            </a:r>
          </a:p>
          <a:p>
            <a:pPr eaLnBrk="1" hangingPunct="1">
              <a:lnSpc>
                <a:spcPts val="3000"/>
              </a:lnSpc>
            </a:pPr>
            <a:r>
              <a:rPr lang="it-IT" altLang="en-US" sz="2800" dirty="0">
                <a:sym typeface="Symbol" panose="05050102010706020507" pitchFamily="18" charset="2"/>
              </a:rPr>
              <a:t>In realtà, la «vera» </a:t>
            </a:r>
            <a:r>
              <a:rPr lang="it-IT" altLang="en-US" sz="2800" dirty="0" err="1">
                <a:sym typeface="Symbol" panose="05050102010706020507" pitchFamily="18" charset="2"/>
              </a:rPr>
              <a:t>Hand’s</a:t>
            </a:r>
            <a:r>
              <a:rPr lang="it-IT" altLang="en-US" sz="2800" dirty="0">
                <a:sym typeface="Symbol" panose="05050102010706020507" pitchFamily="18" charset="2"/>
              </a:rPr>
              <a:t> </a:t>
            </a:r>
            <a:r>
              <a:rPr lang="it-IT" altLang="en-US" sz="2800" dirty="0" err="1">
                <a:sym typeface="Symbol" panose="05050102010706020507" pitchFamily="18" charset="2"/>
              </a:rPr>
              <a:t>rule</a:t>
            </a:r>
            <a:r>
              <a:rPr lang="it-IT" altLang="en-US" sz="2800" dirty="0">
                <a:sym typeface="Symbol" panose="05050102010706020507" pitchFamily="18" charset="2"/>
              </a:rPr>
              <a:t> considera il </a:t>
            </a:r>
            <a:r>
              <a:rPr lang="it-IT" altLang="en-US" sz="2800" u="sng" dirty="0">
                <a:sym typeface="Symbol" panose="05050102010706020507" pitchFamily="18" charset="2"/>
              </a:rPr>
              <a:t>costo della precauzione</a:t>
            </a:r>
            <a:r>
              <a:rPr lang="it-IT" altLang="en-US" sz="2800" dirty="0">
                <a:sym typeface="Symbol" panose="05050102010706020507" pitchFamily="18" charset="2"/>
              </a:rPr>
              <a:t> (conoscibile), piuttosto che b (ignoto).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2913" y="53752"/>
            <a:ext cx="8229600" cy="998984"/>
          </a:xfrm>
        </p:spPr>
        <p:txBody>
          <a:bodyPr/>
          <a:lstStyle/>
          <a:p>
            <a:r>
              <a:rPr lang="en-US" altLang="it-IT" sz="4000" dirty="0"/>
              <a:t>The original Hand’s Rule</a:t>
            </a:r>
          </a:p>
        </p:txBody>
      </p:sp>
      <p:sp>
        <p:nvSpPr>
          <p:cNvPr id="5123" name="AutoShape 3"/>
          <p:cNvSpPr>
            <a:spLocks noGrp="1" noChangeAspect="1" noChangeArrowheads="1"/>
          </p:cNvSpPr>
          <p:nvPr>
            <p:ph type="body" idx="1"/>
          </p:nvPr>
        </p:nvSpPr>
        <p:spPr>
          <a:xfrm>
            <a:off x="-4287" y="908720"/>
            <a:ext cx="9144000" cy="5544616"/>
          </a:xfrm>
        </p:spPr>
        <p:txBody>
          <a:bodyPr/>
          <a:lstStyle/>
          <a:p>
            <a:pPr marL="0" indent="17463">
              <a:lnSpc>
                <a:spcPct val="90000"/>
              </a:lnSpc>
              <a:buFontTx/>
              <a:buNone/>
            </a:pPr>
            <a:r>
              <a:rPr lang="en-US" altLang="it-IT" sz="2400" dirty="0"/>
              <a:t>…the owner's duty, as in other similar situations, to provide against resulting injuries is a function of three variables: (1) The probability that [the vessel] will break away; (2) the gravity of the resulting injury, if she does; (3) the burden of adequate precautions. Possibly it serves to bring this notion into relief to state it in algebraic terms: if the probability be called </a:t>
            </a:r>
            <a:r>
              <a:rPr lang="en-US" altLang="it-IT" sz="2400" b="1" dirty="0"/>
              <a:t>P</a:t>
            </a:r>
            <a:r>
              <a:rPr lang="en-US" altLang="it-IT" sz="2400" dirty="0"/>
              <a:t>; the injury, </a:t>
            </a:r>
            <a:r>
              <a:rPr lang="en-US" altLang="it-IT" sz="2400" b="1" dirty="0"/>
              <a:t>L</a:t>
            </a:r>
            <a:r>
              <a:rPr lang="en-US" altLang="it-IT" sz="2400" dirty="0"/>
              <a:t>; and the burden, </a:t>
            </a:r>
            <a:r>
              <a:rPr lang="en-US" altLang="it-IT" sz="2400" b="1" dirty="0"/>
              <a:t>B</a:t>
            </a:r>
            <a:r>
              <a:rPr lang="en-US" altLang="it-IT" sz="2400" dirty="0"/>
              <a:t>; </a:t>
            </a:r>
            <a:r>
              <a:rPr lang="en-US" altLang="it-IT" sz="2400" b="1" dirty="0"/>
              <a:t>liability depends upon whether B is less than L multiplied by P</a:t>
            </a:r>
            <a:r>
              <a:rPr lang="en-US" altLang="it-IT" sz="2400" dirty="0"/>
              <a:t>: i.e., </a:t>
            </a:r>
            <a:r>
              <a:rPr lang="en-US" altLang="it-IT" sz="2400" b="1" u="sng" dirty="0"/>
              <a:t>whether B less than PL</a:t>
            </a:r>
            <a:r>
              <a:rPr lang="en-US" altLang="it-IT" sz="2400" dirty="0"/>
              <a:t>.</a:t>
            </a:r>
          </a:p>
          <a:p>
            <a:pPr marL="0" indent="17463" algn="r">
              <a:lnSpc>
                <a:spcPct val="90000"/>
              </a:lnSpc>
              <a:buFontTx/>
              <a:buNone/>
            </a:pPr>
            <a:r>
              <a:rPr lang="en-US" altLang="it-IT" sz="2400" dirty="0"/>
              <a:t>Judge Learned Hand, in:</a:t>
            </a:r>
            <a:r>
              <a:rPr lang="en-US" altLang="it-IT" sz="2400" i="1" dirty="0"/>
              <a:t> UNITED STATES et al. v. CARROLL TOWING CO., Inc., et al., US CIRCUIT COURT OF APPEALS, 2nd CIRCUIT, 159 F.2d 169, 1947, p.173</a:t>
            </a:r>
          </a:p>
          <a:p>
            <a:pPr>
              <a:lnSpc>
                <a:spcPct val="90000"/>
              </a:lnSpc>
            </a:pPr>
            <a:r>
              <a:rPr lang="it-IT" altLang="it-IT" sz="2400" i="1" dirty="0"/>
              <a:t>Ovvero: </a:t>
            </a:r>
            <a:r>
              <a:rPr lang="it-IT" altLang="it-IT" sz="2400" dirty="0"/>
              <a:t>esiste responsabilità se il costo della precauzione sarebbe stato minore del danno atteso dell’incidente. </a:t>
            </a:r>
          </a:p>
          <a:p>
            <a:pPr>
              <a:lnSpc>
                <a:spcPct val="90000"/>
              </a:lnSpc>
            </a:pPr>
            <a:r>
              <a:rPr lang="it-IT" altLang="it-IT" sz="2400" dirty="0"/>
              <a:t>La logica è: NON prendendo adeguate precauzioni, l’agente ha indotto una perdita netta di benessere sociale non necessaria. </a:t>
            </a:r>
            <a:r>
              <a:rPr lang="it-IT" altLang="it-IT" sz="2400" i="1" dirty="0"/>
              <a:t>Quindi</a:t>
            </a:r>
            <a:r>
              <a:rPr lang="it-IT" altLang="it-IT" sz="2400" dirty="0"/>
              <a:t> è colpevole (= </a:t>
            </a:r>
            <a:r>
              <a:rPr lang="it-IT" altLang="it-IT" sz="2400" i="1" dirty="0" err="1"/>
              <a:t>negligent</a:t>
            </a:r>
            <a:r>
              <a:rPr lang="it-IT" altLang="it-IT" sz="2400" dirty="0"/>
              <a:t>) e deve risarcire.</a:t>
            </a:r>
          </a:p>
        </p:txBody>
      </p:sp>
    </p:spTree>
    <p:extLst>
      <p:ext uri="{BB962C8B-B14F-4D97-AF65-F5344CB8AC3E}">
        <p14:creationId xmlns:p14="http://schemas.microsoft.com/office/powerpoint/2010/main" val="403225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188913"/>
            <a:ext cx="8229600" cy="792162"/>
          </a:xfrm>
        </p:spPr>
        <p:txBody>
          <a:bodyPr/>
          <a:lstStyle/>
          <a:p>
            <a:pPr eaLnBrk="1" hangingPunct="1"/>
            <a:r>
              <a:rPr lang="it-IT" altLang="en-US" sz="3600"/>
              <a:t>Un semplice esempio numerico</a:t>
            </a:r>
          </a:p>
        </p:txBody>
      </p:sp>
      <p:sp>
        <p:nvSpPr>
          <p:cNvPr id="15363" name="Rectangle 3"/>
          <p:cNvSpPr>
            <a:spLocks noGrp="1" noChangeArrowheads="1"/>
          </p:cNvSpPr>
          <p:nvPr>
            <p:ph type="body" idx="1"/>
          </p:nvPr>
        </p:nvSpPr>
        <p:spPr>
          <a:xfrm>
            <a:off x="323850" y="1125538"/>
            <a:ext cx="8640763" cy="5256212"/>
          </a:xfrm>
        </p:spPr>
        <p:txBody>
          <a:bodyPr/>
          <a:lstStyle/>
          <a:p>
            <a:pPr eaLnBrk="1" hangingPunct="1"/>
            <a:r>
              <a:rPr lang="it-IT" altLang="en-US" sz="2800" dirty="0"/>
              <a:t>Danno in caso di incidente = 100€</a:t>
            </a:r>
          </a:p>
          <a:p>
            <a:pPr eaLnBrk="1" hangingPunct="1"/>
            <a:r>
              <a:rPr lang="it-IT" altLang="en-US" sz="2800" dirty="0"/>
              <a:t>Danno atteso = 100€ </a:t>
            </a:r>
            <a:r>
              <a:rPr lang="it-IT" altLang="en-US" sz="2800" dirty="0">
                <a:sym typeface="Symbol" panose="05050102010706020507" pitchFamily="18" charset="2"/>
              </a:rPr>
              <a:t> probabilità incidente</a:t>
            </a:r>
          </a:p>
          <a:p>
            <a:pPr eaLnBrk="1" hangingPunct="1"/>
            <a:r>
              <a:rPr lang="it-IT" altLang="en-US" sz="2800" dirty="0"/>
              <a:t>Costo prevenzione = 3€ per ogni livello</a:t>
            </a:r>
          </a:p>
          <a:p>
            <a:pPr eaLnBrk="1" hangingPunct="1"/>
            <a:r>
              <a:rPr lang="it-IT" altLang="en-US" sz="2800" dirty="0" err="1"/>
              <a:t>Hp</a:t>
            </a:r>
            <a:r>
              <a:rPr lang="it-IT" altLang="en-US" sz="2800" dirty="0"/>
              <a:t>: la probabilità di incidente decresce al crescere del livello di prevenzione. </a:t>
            </a:r>
          </a:p>
          <a:p>
            <a:pPr eaLnBrk="1" hangingPunct="1"/>
            <a:r>
              <a:rPr lang="it-IT" altLang="en-US" sz="2800" dirty="0"/>
              <a:t>Il </a:t>
            </a:r>
            <a:r>
              <a:rPr lang="it-IT" altLang="en-US" sz="2800" u="sng" dirty="0"/>
              <a:t>costo sociale totale</a:t>
            </a:r>
            <a:r>
              <a:rPr lang="it-IT" altLang="en-US" sz="2800" dirty="0"/>
              <a:t> è la somma del danno atteso in caso di incidente più il costo della prevenzione.</a:t>
            </a:r>
          </a:p>
          <a:p>
            <a:pPr eaLnBrk="1" hangingPunct="1"/>
            <a:r>
              <a:rPr lang="it-IT" altLang="en-US" sz="2800" i="1" dirty="0"/>
              <a:t>Problema</a:t>
            </a:r>
            <a:r>
              <a:rPr lang="it-IT" altLang="en-US" sz="2800" dirty="0"/>
              <a:t>: quale regola di responsabilità induce il danneggiante ad adottare il </a:t>
            </a:r>
            <a:r>
              <a:rPr lang="it-IT" altLang="en-US" sz="2800" u="sng" dirty="0"/>
              <a:t>livello ottimale di precauzione</a:t>
            </a:r>
            <a:r>
              <a:rPr lang="it-IT" altLang="en-US" sz="2800" dirty="0"/>
              <a:t> (= il livello di precauzione tale da generare il minor costo sociale totale)?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347" name="Group 51"/>
          <p:cNvGraphicFramePr>
            <a:graphicFrameLocks noGrp="1"/>
          </p:cNvGraphicFramePr>
          <p:nvPr>
            <p:ph/>
          </p:nvPr>
        </p:nvGraphicFramePr>
        <p:xfrm>
          <a:off x="468313" y="476250"/>
          <a:ext cx="8229600" cy="5873750"/>
        </p:xfrm>
        <a:graphic>
          <a:graphicData uri="http://schemas.openxmlformats.org/drawingml/2006/table">
            <a:tbl>
              <a:tblPr/>
              <a:tblGrid>
                <a:gridCol w="1882775">
                  <a:extLst>
                    <a:ext uri="{9D8B030D-6E8A-4147-A177-3AD203B41FA5}">
                      <a16:colId xmlns:a16="http://schemas.microsoft.com/office/drawing/2014/main" val="20000"/>
                    </a:ext>
                  </a:extLst>
                </a:gridCol>
                <a:gridCol w="1871662">
                  <a:extLst>
                    <a:ext uri="{9D8B030D-6E8A-4147-A177-3AD203B41FA5}">
                      <a16:colId xmlns:a16="http://schemas.microsoft.com/office/drawing/2014/main" val="20001"/>
                    </a:ext>
                  </a:extLst>
                </a:gridCol>
                <a:gridCol w="1439863">
                  <a:extLst>
                    <a:ext uri="{9D8B030D-6E8A-4147-A177-3AD203B41FA5}">
                      <a16:colId xmlns:a16="http://schemas.microsoft.com/office/drawing/2014/main" val="20002"/>
                    </a:ext>
                  </a:extLst>
                </a:gridCol>
                <a:gridCol w="1512887">
                  <a:extLst>
                    <a:ext uri="{9D8B030D-6E8A-4147-A177-3AD203B41FA5}">
                      <a16:colId xmlns:a16="http://schemas.microsoft.com/office/drawing/2014/main" val="20003"/>
                    </a:ext>
                  </a:extLst>
                </a:gridCol>
                <a:gridCol w="1522413">
                  <a:extLst>
                    <a:ext uri="{9D8B030D-6E8A-4147-A177-3AD203B41FA5}">
                      <a16:colId xmlns:a16="http://schemas.microsoft.com/office/drawing/2014/main" val="20004"/>
                    </a:ext>
                  </a:extLst>
                </a:gridCol>
              </a:tblGrid>
              <a:tr h="1405120">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Livello di prevenzione</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prevenzione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Prob. incidente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Danno atteso incidente</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rPr>
                        <a:t>Costo sociale totale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62277">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Nessuno</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15</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63865">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dirty="0">
                          <a:ln>
                            <a:noFill/>
                          </a:ln>
                          <a:solidFill>
                            <a:srgbClr val="FF0066"/>
                          </a:solidFill>
                          <a:effectLst/>
                          <a:latin typeface="Arial" panose="020B0604020202020204" pitchFamily="34" charset="0"/>
                        </a:rPr>
                        <a:t>Medio (livello 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3</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10</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rgbClr val="FF0066"/>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66"/>
                          </a:solidFill>
                          <a:effectLst/>
                          <a:latin typeface="Arial" panose="020B0604020202020204" pitchFamily="34" charset="0"/>
                        </a:rPr>
                        <a:t>13</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50000"/>
                      </a:schemeClr>
                    </a:solidFill>
                  </a:tcPr>
                </a:tc>
                <a:extLst>
                  <a:ext uri="{0D108BD9-81ED-4DB2-BD59-A6C34878D82A}">
                    <a16:rowId xmlns:a16="http://schemas.microsoft.com/office/drawing/2014/main" val="10002"/>
                  </a:ext>
                </a:extLst>
              </a:tr>
              <a:tr h="1542488">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Alto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(livello 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sym typeface="Symbol" panose="05050102010706020507" pitchFamily="18" charset="2"/>
                        </a:rPr>
                        <a:t>6</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rPr>
                        <a:t>8</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defRPr>
                      </a:lvl1pPr>
                      <a:lvl2pPr algn="l">
                        <a:spcBef>
                          <a:spcPct val="20000"/>
                        </a:spcBef>
                        <a:defRPr sz="2400">
                          <a:solidFill>
                            <a:schemeClr val="tx1"/>
                          </a:solidFill>
                          <a:latin typeface="Arial" panose="020B0604020202020204" pitchFamily="34" charset="0"/>
                        </a:defRPr>
                      </a:lvl2pPr>
                      <a:lvl3pPr algn="l">
                        <a:spcBef>
                          <a:spcPct val="20000"/>
                        </a:spcBef>
                        <a:defRPr sz="2000">
                          <a:solidFill>
                            <a:schemeClr val="tx1"/>
                          </a:solidFill>
                          <a:latin typeface="Arial" panose="020B0604020202020204" pitchFamily="34" charset="0"/>
                        </a:defRPr>
                      </a:lvl3pPr>
                      <a:lvl4pPr algn="l">
                        <a:spcBef>
                          <a:spcPct val="20000"/>
                        </a:spcBef>
                        <a:defRPr>
                          <a:solidFill>
                            <a:schemeClr val="tx1"/>
                          </a:solidFill>
                          <a:latin typeface="Arial" panose="020B0604020202020204" pitchFamily="34" charset="0"/>
                        </a:defRPr>
                      </a:lvl4pPr>
                      <a:lvl5pPr algn="l">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dirty="0">
                          <a:ln>
                            <a:noFill/>
                          </a:ln>
                          <a:solidFill>
                            <a:schemeClr val="tx1"/>
                          </a:solidFill>
                          <a:effectLst/>
                          <a:latin typeface="Arial" panose="020B0604020202020204" pitchFamily="34" charset="0"/>
                        </a:rPr>
                        <a:t>14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967</TotalTime>
  <Words>3585</Words>
  <Application>Microsoft Office PowerPoint</Application>
  <PresentationFormat>Presentazione su schermo (4:3)</PresentationFormat>
  <Paragraphs>502</Paragraphs>
  <Slides>42</Slides>
  <Notes>28</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42</vt:i4>
      </vt:variant>
    </vt:vector>
  </HeadingPairs>
  <TitlesOfParts>
    <vt:vector size="46" baseType="lpstr">
      <vt:lpstr>Arial</vt:lpstr>
      <vt:lpstr>Symbol</vt:lpstr>
      <vt:lpstr>Wingdings</vt:lpstr>
      <vt:lpstr>Struttura predefinita</vt:lpstr>
      <vt:lpstr>Responsabilità civile</vt:lpstr>
      <vt:lpstr>Oggetto della responsabilità civile (RC)</vt:lpstr>
      <vt:lpstr>Presentazione standard di PowerPoint</vt:lpstr>
      <vt:lpstr>Approccio AED alla RC</vt:lpstr>
      <vt:lpstr>Attività socialmente indesiderabili</vt:lpstr>
      <vt:lpstr>La regola generale (e quella di Hand)</vt:lpstr>
      <vt:lpstr>The original Hand’s Rule</vt:lpstr>
      <vt:lpstr>Un semplice esempio numerico</vt:lpstr>
      <vt:lpstr>Presentazione standard di PowerPoint</vt:lpstr>
      <vt:lpstr>Il modello dell’incidente unilaterale</vt:lpstr>
      <vt:lpstr>Presentazione standard di PowerPoint</vt:lpstr>
      <vt:lpstr>Responsabilità oggettiva</vt:lpstr>
      <vt:lpstr>Presentazione standard di PowerPoint</vt:lpstr>
      <vt:lpstr>Colpa e standard di diligenza</vt:lpstr>
      <vt:lpstr>Il principio della due care</vt:lpstr>
      <vt:lpstr>Presentazione standard di PowerPoint</vt:lpstr>
      <vt:lpstr>Di nuovo l’esempio numerico</vt:lpstr>
      <vt:lpstr>Presentazione standard di PowerPoint</vt:lpstr>
      <vt:lpstr>Lo standard efficiente</vt:lpstr>
      <vt:lpstr>Presentazione standard di PowerPoint</vt:lpstr>
      <vt:lpstr>Presentazione standard di PowerPoint</vt:lpstr>
      <vt:lpstr>Presentazione standard di PowerPoint</vt:lpstr>
      <vt:lpstr>Confronto tra RO e RPC</vt:lpstr>
      <vt:lpstr>Il problema del livello di attività</vt:lpstr>
      <vt:lpstr>Presentazione standard di PowerPoint</vt:lpstr>
      <vt:lpstr>Il livello di attività nell’esempio numerico</vt:lpstr>
      <vt:lpstr>Presentazione standard di PowerPoint</vt:lpstr>
      <vt:lpstr>Presentazione standard di PowerPoint</vt:lpstr>
      <vt:lpstr>Livello di attività e confronto tra le regole</vt:lpstr>
      <vt:lpstr>RC e costi amministrativi</vt:lpstr>
      <vt:lpstr>Il modello con prevenzione bilaterale</vt:lpstr>
      <vt:lpstr>Responsabilità complementare</vt:lpstr>
      <vt:lpstr>Presentazione standard di PowerPoint</vt:lpstr>
      <vt:lpstr>Investimenti complementari e sostitutivi</vt:lpstr>
      <vt:lpstr>Le varie tipologie di colpa</vt:lpstr>
      <vt:lpstr>Concorso di colpa</vt:lpstr>
      <vt:lpstr>Altre forme di colpa</vt:lpstr>
      <vt:lpstr>Due tipi di strict liability</vt:lpstr>
      <vt:lpstr>E in caso di dubbio?</vt:lpstr>
      <vt:lpstr>Responsabilità residuale</vt:lpstr>
      <vt:lpstr>L’attività bilaterale e il «fallimento» di RC</vt:lpstr>
      <vt:lpstr>Ancora sulla regola di Hand </vt:lpstr>
    </vt:vector>
  </TitlesOfParts>
  <Company>Università di Pisa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Responsabilità civile</dc:title>
  <dc:creator>Nicola Giocoli</dc:creator>
  <cp:lastModifiedBy>NICOLA GIOCOLI</cp:lastModifiedBy>
  <cp:revision>78</cp:revision>
  <dcterms:created xsi:type="dcterms:W3CDTF">2006-10-30T08:05:02Z</dcterms:created>
  <dcterms:modified xsi:type="dcterms:W3CDTF">2017-10-26T10:10:45Z</dcterms:modified>
</cp:coreProperties>
</file>