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3.xml" ContentType="application/vnd.openxmlformats-officedocument.themeOverride+xml"/>
  <Override PartName="/ppt/notesSlides/notesSlide16.xml" ContentType="application/vnd.openxmlformats-officedocument.presentationml.notesSlide+xml"/>
  <Override PartName="/ppt/theme/themeOverride4.xml" ContentType="application/vnd.openxmlformats-officedocument.themeOverride+xml"/>
  <Override PartName="/ppt/notesSlides/notesSlide17.xml" ContentType="application/vnd.openxmlformats-officedocument.presentationml.notesSlide+xml"/>
  <Override PartName="/ppt/theme/themeOverride5.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0" r:id="rId3"/>
    <p:sldMasterId id="2147483651" r:id="rId4"/>
    <p:sldMasterId id="2147483654" r:id="rId5"/>
    <p:sldMasterId id="2147483656" r:id="rId6"/>
    <p:sldMasterId id="2147483659" r:id="rId7"/>
    <p:sldMasterId id="2147483794" r:id="rId8"/>
    <p:sldMasterId id="2147483807" r:id="rId9"/>
    <p:sldMasterId id="2147483819" r:id="rId10"/>
    <p:sldMasterId id="2147483843" r:id="rId11"/>
    <p:sldMasterId id="2147483855" r:id="rId12"/>
  </p:sldMasterIdLst>
  <p:notesMasterIdLst>
    <p:notesMasterId r:id="rId133"/>
  </p:notesMasterIdLst>
  <p:handoutMasterIdLst>
    <p:handoutMasterId r:id="rId134"/>
  </p:handoutMasterIdLst>
  <p:sldIdLst>
    <p:sldId id="330" r:id="rId13"/>
    <p:sldId id="445" r:id="rId14"/>
    <p:sldId id="261" r:id="rId15"/>
    <p:sldId id="262" r:id="rId16"/>
    <p:sldId id="263" r:id="rId17"/>
    <p:sldId id="265" r:id="rId18"/>
    <p:sldId id="442" r:id="rId19"/>
    <p:sldId id="441" r:id="rId20"/>
    <p:sldId id="266" r:id="rId21"/>
    <p:sldId id="408" r:id="rId22"/>
    <p:sldId id="269" r:id="rId23"/>
    <p:sldId id="456" r:id="rId24"/>
    <p:sldId id="457" r:id="rId25"/>
    <p:sldId id="458" r:id="rId26"/>
    <p:sldId id="459" r:id="rId27"/>
    <p:sldId id="460" r:id="rId28"/>
    <p:sldId id="461" r:id="rId29"/>
    <p:sldId id="462" r:id="rId30"/>
    <p:sldId id="463" r:id="rId31"/>
    <p:sldId id="464" r:id="rId32"/>
    <p:sldId id="465" r:id="rId33"/>
    <p:sldId id="447" r:id="rId34"/>
    <p:sldId id="409" r:id="rId35"/>
    <p:sldId id="410" r:id="rId36"/>
    <p:sldId id="439" r:id="rId37"/>
    <p:sldId id="412" r:id="rId38"/>
    <p:sldId id="291" r:id="rId39"/>
    <p:sldId id="415" r:id="rId40"/>
    <p:sldId id="256" r:id="rId41"/>
    <p:sldId id="414" r:id="rId42"/>
    <p:sldId id="294" r:id="rId43"/>
    <p:sldId id="295" r:id="rId44"/>
    <p:sldId id="307" r:id="rId45"/>
    <p:sldId id="298" r:id="rId46"/>
    <p:sldId id="299" r:id="rId47"/>
    <p:sldId id="301" r:id="rId48"/>
    <p:sldId id="302" r:id="rId49"/>
    <p:sldId id="316" r:id="rId50"/>
    <p:sldId id="308" r:id="rId51"/>
    <p:sldId id="417" r:id="rId52"/>
    <p:sldId id="436" r:id="rId53"/>
    <p:sldId id="416" r:id="rId54"/>
    <p:sldId id="296" r:id="rId55"/>
    <p:sldId id="440" r:id="rId56"/>
    <p:sldId id="315" r:id="rId57"/>
    <p:sldId id="317" r:id="rId58"/>
    <p:sldId id="320" r:id="rId59"/>
    <p:sldId id="329" r:id="rId60"/>
    <p:sldId id="448" r:id="rId61"/>
    <p:sldId id="443" r:id="rId62"/>
    <p:sldId id="334" r:id="rId63"/>
    <p:sldId id="338" r:id="rId64"/>
    <p:sldId id="281" r:id="rId65"/>
    <p:sldId id="282" r:id="rId66"/>
    <p:sldId id="283" r:id="rId67"/>
    <p:sldId id="284" r:id="rId68"/>
    <p:sldId id="342" r:id="rId69"/>
    <p:sldId id="343" r:id="rId70"/>
    <p:sldId id="344" r:id="rId71"/>
    <p:sldId id="345" r:id="rId72"/>
    <p:sldId id="346" r:id="rId73"/>
    <p:sldId id="347" r:id="rId74"/>
    <p:sldId id="348" r:id="rId75"/>
    <p:sldId id="418" r:id="rId76"/>
    <p:sldId id="335" r:id="rId77"/>
    <p:sldId id="349" r:id="rId78"/>
    <p:sldId id="350" r:id="rId79"/>
    <p:sldId id="337" r:id="rId80"/>
    <p:sldId id="449" r:id="rId81"/>
    <p:sldId id="407" r:id="rId82"/>
    <p:sldId id="451" r:id="rId83"/>
    <p:sldId id="393" r:id="rId84"/>
    <p:sldId id="437" r:id="rId85"/>
    <p:sldId id="444" r:id="rId86"/>
    <p:sldId id="432" r:id="rId87"/>
    <p:sldId id="394" r:id="rId88"/>
    <p:sldId id="433" r:id="rId89"/>
    <p:sldId id="453" r:id="rId90"/>
    <p:sldId id="431" r:id="rId91"/>
    <p:sldId id="438" r:id="rId92"/>
    <p:sldId id="395" r:id="rId93"/>
    <p:sldId id="396" r:id="rId94"/>
    <p:sldId id="397" r:id="rId95"/>
    <p:sldId id="398" r:id="rId96"/>
    <p:sldId id="399" r:id="rId97"/>
    <p:sldId id="400" r:id="rId98"/>
    <p:sldId id="401" r:id="rId99"/>
    <p:sldId id="361" r:id="rId100"/>
    <p:sldId id="403" r:id="rId101"/>
    <p:sldId id="404" r:id="rId102"/>
    <p:sldId id="435" r:id="rId103"/>
    <p:sldId id="434" r:id="rId104"/>
    <p:sldId id="450" r:id="rId105"/>
    <p:sldId id="364" r:id="rId106"/>
    <p:sldId id="372" r:id="rId107"/>
    <p:sldId id="365" r:id="rId108"/>
    <p:sldId id="373" r:id="rId109"/>
    <p:sldId id="366" r:id="rId110"/>
    <p:sldId id="367" r:id="rId111"/>
    <p:sldId id="368" r:id="rId112"/>
    <p:sldId id="370" r:id="rId113"/>
    <p:sldId id="371" r:id="rId114"/>
    <p:sldId id="455" r:id="rId115"/>
    <p:sldId id="369" r:id="rId116"/>
    <p:sldId id="375" r:id="rId117"/>
    <p:sldId id="374" r:id="rId118"/>
    <p:sldId id="376" r:id="rId119"/>
    <p:sldId id="377" r:id="rId120"/>
    <p:sldId id="378" r:id="rId121"/>
    <p:sldId id="388" r:id="rId122"/>
    <p:sldId id="454" r:id="rId123"/>
    <p:sldId id="384" r:id="rId124"/>
    <p:sldId id="385" r:id="rId125"/>
    <p:sldId id="386" r:id="rId126"/>
    <p:sldId id="389" r:id="rId127"/>
    <p:sldId id="379" r:id="rId128"/>
    <p:sldId id="380" r:id="rId129"/>
    <p:sldId id="381" r:id="rId130"/>
    <p:sldId id="382" r:id="rId131"/>
    <p:sldId id="383" r:id="rId132"/>
  </p:sldIdLst>
  <p:sldSz cx="9144000" cy="6858000" type="screen4x3"/>
  <p:notesSz cx="7102475" cy="10233025"/>
  <p:defaultTex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a giocoli" initials="ng" lastIdx="1" clrIdx="0">
    <p:extLst>
      <p:ext uri="{19B8F6BF-5375-455C-9EA6-DF929625EA0E}">
        <p15:presenceInfo xmlns:p15="http://schemas.microsoft.com/office/powerpoint/2012/main" userId="c54aa1942fc4e6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0099"/>
    <a:srgbClr val="FF6600"/>
    <a:srgbClr val="FFFFCC"/>
    <a:srgbClr val="FFFF99"/>
    <a:srgbClr val="9933FF"/>
    <a:srgbClr val="3366FF"/>
    <a:srgbClr val="FF330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676" autoAdjust="0"/>
    <p:restoredTop sz="93899" autoAdjust="0"/>
  </p:normalViewPr>
  <p:slideViewPr>
    <p:cSldViewPr>
      <p:cViewPr varScale="1">
        <p:scale>
          <a:sx n="60" d="100"/>
          <a:sy n="60" d="100"/>
        </p:scale>
        <p:origin x="852" y="36"/>
      </p:cViewPr>
      <p:guideLst>
        <p:guide orient="horz" pos="2160"/>
        <p:guide pos="2880"/>
      </p:guideLst>
    </p:cSldViewPr>
  </p:slideViewPr>
  <p:outlineViewPr>
    <p:cViewPr>
      <p:scale>
        <a:sx n="33" d="100"/>
        <a:sy n="33" d="100"/>
      </p:scale>
      <p:origin x="0" y="-3168"/>
    </p:cViewPr>
  </p:outlineViewPr>
  <p:notesTextViewPr>
    <p:cViewPr>
      <p:scale>
        <a:sx n="100" d="100"/>
        <a:sy n="100" d="100"/>
      </p:scale>
      <p:origin x="0" y="0"/>
    </p:cViewPr>
  </p:notesTextViewPr>
  <p:sorterViewPr>
    <p:cViewPr varScale="1">
      <p:scale>
        <a:sx n="1" d="1"/>
        <a:sy n="1" d="1"/>
      </p:scale>
      <p:origin x="0" y="-26452"/>
    </p:cViewPr>
  </p:sorterViewPr>
  <p:notesViewPr>
    <p:cSldViewPr>
      <p:cViewPr varScale="1">
        <p:scale>
          <a:sx n="52" d="100"/>
          <a:sy n="52" d="100"/>
        </p:scale>
        <p:origin x="-1578" y="-102"/>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05.xml"/><Relationship Id="rId21" Type="http://schemas.openxmlformats.org/officeDocument/2006/relationships/slide" Target="slides/slide9.xml"/><Relationship Id="rId42" Type="http://schemas.openxmlformats.org/officeDocument/2006/relationships/slide" Target="slides/slide30.xml"/><Relationship Id="rId63" Type="http://schemas.openxmlformats.org/officeDocument/2006/relationships/slide" Target="slides/slide51.xml"/><Relationship Id="rId84" Type="http://schemas.openxmlformats.org/officeDocument/2006/relationships/slide" Target="slides/slide72.xml"/><Relationship Id="rId138" Type="http://schemas.openxmlformats.org/officeDocument/2006/relationships/theme" Target="theme/theme1.xml"/><Relationship Id="rId16" Type="http://schemas.openxmlformats.org/officeDocument/2006/relationships/slide" Target="slides/slide4.xml"/><Relationship Id="rId107" Type="http://schemas.openxmlformats.org/officeDocument/2006/relationships/slide" Target="slides/slide95.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102" Type="http://schemas.openxmlformats.org/officeDocument/2006/relationships/slide" Target="slides/slide90.xml"/><Relationship Id="rId123" Type="http://schemas.openxmlformats.org/officeDocument/2006/relationships/slide" Target="slides/slide111.xml"/><Relationship Id="rId128" Type="http://schemas.openxmlformats.org/officeDocument/2006/relationships/slide" Target="slides/slide116.xml"/><Relationship Id="rId5" Type="http://schemas.openxmlformats.org/officeDocument/2006/relationships/slideMaster" Target="slideMasters/slideMaster5.xml"/><Relationship Id="rId90" Type="http://schemas.openxmlformats.org/officeDocument/2006/relationships/slide" Target="slides/slide78.xml"/><Relationship Id="rId95" Type="http://schemas.openxmlformats.org/officeDocument/2006/relationships/slide" Target="slides/slide83.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113" Type="http://schemas.openxmlformats.org/officeDocument/2006/relationships/slide" Target="slides/slide101.xml"/><Relationship Id="rId118" Type="http://schemas.openxmlformats.org/officeDocument/2006/relationships/slide" Target="slides/slide106.xml"/><Relationship Id="rId134" Type="http://schemas.openxmlformats.org/officeDocument/2006/relationships/handoutMaster" Target="handoutMasters/handoutMaster1.xml"/><Relationship Id="rId139" Type="http://schemas.openxmlformats.org/officeDocument/2006/relationships/tableStyles" Target="tableStyles.xml"/><Relationship Id="rId80" Type="http://schemas.openxmlformats.org/officeDocument/2006/relationships/slide" Target="slides/slide68.xml"/><Relationship Id="rId85" Type="http://schemas.openxmlformats.org/officeDocument/2006/relationships/slide" Target="slides/slide73.xml"/><Relationship Id="rId12" Type="http://schemas.openxmlformats.org/officeDocument/2006/relationships/slideMaster" Target="slideMasters/slideMaster12.xml"/><Relationship Id="rId17" Type="http://schemas.openxmlformats.org/officeDocument/2006/relationships/slide" Target="slides/slide5.xml"/><Relationship Id="rId33" Type="http://schemas.openxmlformats.org/officeDocument/2006/relationships/slide" Target="slides/slide21.xml"/><Relationship Id="rId38" Type="http://schemas.openxmlformats.org/officeDocument/2006/relationships/slide" Target="slides/slide26.xml"/><Relationship Id="rId59" Type="http://schemas.openxmlformats.org/officeDocument/2006/relationships/slide" Target="slides/slide47.xml"/><Relationship Id="rId103" Type="http://schemas.openxmlformats.org/officeDocument/2006/relationships/slide" Target="slides/slide91.xml"/><Relationship Id="rId108" Type="http://schemas.openxmlformats.org/officeDocument/2006/relationships/slide" Target="slides/slide96.xml"/><Relationship Id="rId124" Type="http://schemas.openxmlformats.org/officeDocument/2006/relationships/slide" Target="slides/slide112.xml"/><Relationship Id="rId129" Type="http://schemas.openxmlformats.org/officeDocument/2006/relationships/slide" Target="slides/slide117.xml"/><Relationship Id="rId54" Type="http://schemas.openxmlformats.org/officeDocument/2006/relationships/slide" Target="slides/slide42.xml"/><Relationship Id="rId70" Type="http://schemas.openxmlformats.org/officeDocument/2006/relationships/slide" Target="slides/slide58.xml"/><Relationship Id="rId75" Type="http://schemas.openxmlformats.org/officeDocument/2006/relationships/slide" Target="slides/slide63.xml"/><Relationship Id="rId91" Type="http://schemas.openxmlformats.org/officeDocument/2006/relationships/slide" Target="slides/slide79.xml"/><Relationship Id="rId96" Type="http://schemas.openxmlformats.org/officeDocument/2006/relationships/slide" Target="slides/slide84.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1.xml"/><Relationship Id="rId28" Type="http://schemas.openxmlformats.org/officeDocument/2006/relationships/slide" Target="slides/slide16.xml"/><Relationship Id="rId49" Type="http://schemas.openxmlformats.org/officeDocument/2006/relationships/slide" Target="slides/slide37.xml"/><Relationship Id="rId114" Type="http://schemas.openxmlformats.org/officeDocument/2006/relationships/slide" Target="slides/slide102.xml"/><Relationship Id="rId119" Type="http://schemas.openxmlformats.org/officeDocument/2006/relationships/slide" Target="slides/slide107.xml"/><Relationship Id="rId44" Type="http://schemas.openxmlformats.org/officeDocument/2006/relationships/slide" Target="slides/slide32.xml"/><Relationship Id="rId60" Type="http://schemas.openxmlformats.org/officeDocument/2006/relationships/slide" Target="slides/slide48.xml"/><Relationship Id="rId65" Type="http://schemas.openxmlformats.org/officeDocument/2006/relationships/slide" Target="slides/slide53.xml"/><Relationship Id="rId81" Type="http://schemas.openxmlformats.org/officeDocument/2006/relationships/slide" Target="slides/slide69.xml"/><Relationship Id="rId86" Type="http://schemas.openxmlformats.org/officeDocument/2006/relationships/slide" Target="slides/slide74.xml"/><Relationship Id="rId130" Type="http://schemas.openxmlformats.org/officeDocument/2006/relationships/slide" Target="slides/slide118.xml"/><Relationship Id="rId135" Type="http://schemas.openxmlformats.org/officeDocument/2006/relationships/commentAuthors" Target="commentAuthors.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openxmlformats.org/officeDocument/2006/relationships/slide" Target="slides/slide9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slide" Target="slides/slide92.xml"/><Relationship Id="rId120" Type="http://schemas.openxmlformats.org/officeDocument/2006/relationships/slide" Target="slides/slide108.xml"/><Relationship Id="rId125" Type="http://schemas.openxmlformats.org/officeDocument/2006/relationships/slide" Target="slides/slide113.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110" Type="http://schemas.openxmlformats.org/officeDocument/2006/relationships/slide" Target="slides/slide98.xml"/><Relationship Id="rId115" Type="http://schemas.openxmlformats.org/officeDocument/2006/relationships/slide" Target="slides/slide103.xml"/><Relationship Id="rId131" Type="http://schemas.openxmlformats.org/officeDocument/2006/relationships/slide" Target="slides/slide119.xml"/><Relationship Id="rId136" Type="http://schemas.openxmlformats.org/officeDocument/2006/relationships/presProps" Target="presProps.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slide" Target="slides/slide93.xml"/><Relationship Id="rId126" Type="http://schemas.openxmlformats.org/officeDocument/2006/relationships/slide" Target="slides/slide114.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98" Type="http://schemas.openxmlformats.org/officeDocument/2006/relationships/slide" Target="slides/slide86.xml"/><Relationship Id="rId121" Type="http://schemas.openxmlformats.org/officeDocument/2006/relationships/slide" Target="slides/slide109.xml"/><Relationship Id="rId3" Type="http://schemas.openxmlformats.org/officeDocument/2006/relationships/slideMaster" Target="slideMasters/slideMaster3.xml"/><Relationship Id="rId25" Type="http://schemas.openxmlformats.org/officeDocument/2006/relationships/slide" Target="slides/slide13.xml"/><Relationship Id="rId46" Type="http://schemas.openxmlformats.org/officeDocument/2006/relationships/slide" Target="slides/slide34.xml"/><Relationship Id="rId67" Type="http://schemas.openxmlformats.org/officeDocument/2006/relationships/slide" Target="slides/slide55.xml"/><Relationship Id="rId116" Type="http://schemas.openxmlformats.org/officeDocument/2006/relationships/slide" Target="slides/slide104.xml"/><Relationship Id="rId137" Type="http://schemas.openxmlformats.org/officeDocument/2006/relationships/viewProps" Target="viewProps.xml"/><Relationship Id="rId20" Type="http://schemas.openxmlformats.org/officeDocument/2006/relationships/slide" Target="slides/slide8.xml"/><Relationship Id="rId41" Type="http://schemas.openxmlformats.org/officeDocument/2006/relationships/slide" Target="slides/slide29.xml"/><Relationship Id="rId62" Type="http://schemas.openxmlformats.org/officeDocument/2006/relationships/slide" Target="slides/slide50.xml"/><Relationship Id="rId83" Type="http://schemas.openxmlformats.org/officeDocument/2006/relationships/slide" Target="slides/slide71.xml"/><Relationship Id="rId88" Type="http://schemas.openxmlformats.org/officeDocument/2006/relationships/slide" Target="slides/slide76.xml"/><Relationship Id="rId111" Type="http://schemas.openxmlformats.org/officeDocument/2006/relationships/slide" Target="slides/slide99.xml"/><Relationship Id="rId132" Type="http://schemas.openxmlformats.org/officeDocument/2006/relationships/slide" Target="slides/slide120.xml"/><Relationship Id="rId15" Type="http://schemas.openxmlformats.org/officeDocument/2006/relationships/slide" Target="slides/slide3.xml"/><Relationship Id="rId36" Type="http://schemas.openxmlformats.org/officeDocument/2006/relationships/slide" Target="slides/slide24.xml"/><Relationship Id="rId57" Type="http://schemas.openxmlformats.org/officeDocument/2006/relationships/slide" Target="slides/slide45.xml"/><Relationship Id="rId106" Type="http://schemas.openxmlformats.org/officeDocument/2006/relationships/slide" Target="slides/slide94.xml"/><Relationship Id="rId127" Type="http://schemas.openxmlformats.org/officeDocument/2006/relationships/slide" Target="slides/slide115.xml"/><Relationship Id="rId10" Type="http://schemas.openxmlformats.org/officeDocument/2006/relationships/slideMaster" Target="slideMasters/slideMaster10.xml"/><Relationship Id="rId31" Type="http://schemas.openxmlformats.org/officeDocument/2006/relationships/slide" Target="slides/slide19.xml"/><Relationship Id="rId52" Type="http://schemas.openxmlformats.org/officeDocument/2006/relationships/slide" Target="slides/slide40.xml"/><Relationship Id="rId73" Type="http://schemas.openxmlformats.org/officeDocument/2006/relationships/slide" Target="slides/slide61.xml"/><Relationship Id="rId78" Type="http://schemas.openxmlformats.org/officeDocument/2006/relationships/slide" Target="slides/slide66.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122" Type="http://schemas.openxmlformats.org/officeDocument/2006/relationships/slide" Target="slides/slide110.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14.xml"/><Relationship Id="rId47" Type="http://schemas.openxmlformats.org/officeDocument/2006/relationships/slide" Target="slides/slide35.xml"/><Relationship Id="rId68" Type="http://schemas.openxmlformats.org/officeDocument/2006/relationships/slide" Target="slides/slide56.xml"/><Relationship Id="rId89" Type="http://schemas.openxmlformats.org/officeDocument/2006/relationships/slide" Target="slides/slide77.xml"/><Relationship Id="rId112" Type="http://schemas.openxmlformats.org/officeDocument/2006/relationships/slide" Target="slides/slide100.xml"/><Relationship Id="rId13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1"/>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54" tIns="47726" rIns="95454" bIns="47726" numCol="1" anchor="t" anchorCtr="0" compatLnSpc="1">
            <a:prstTxWarp prst="textNoShape">
              <a:avLst/>
            </a:prstTxWarp>
          </a:bodyPr>
          <a:lstStyle>
            <a:lvl1pPr eaLnBrk="1" hangingPunct="1">
              <a:defRPr sz="1300"/>
            </a:lvl1pPr>
          </a:lstStyle>
          <a:p>
            <a:pPr>
              <a:defRPr/>
            </a:pPr>
            <a:endParaRPr lang="it-IT" altLang="it-IT"/>
          </a:p>
        </p:txBody>
      </p:sp>
      <p:sp>
        <p:nvSpPr>
          <p:cNvPr id="39939" name="Rectangle 3"/>
          <p:cNvSpPr>
            <a:spLocks noGrp="1" noChangeArrowheads="1"/>
          </p:cNvSpPr>
          <p:nvPr>
            <p:ph type="dt" sz="quarter" idx="1"/>
          </p:nvPr>
        </p:nvSpPr>
        <p:spPr bwMode="auto">
          <a:xfrm>
            <a:off x="4024122" y="1"/>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54" tIns="47726" rIns="95454" bIns="47726" numCol="1" anchor="t" anchorCtr="0" compatLnSpc="1">
            <a:prstTxWarp prst="textNoShape">
              <a:avLst/>
            </a:prstTxWarp>
          </a:bodyPr>
          <a:lstStyle>
            <a:lvl1pPr algn="r" eaLnBrk="1" hangingPunct="1">
              <a:defRPr sz="1300"/>
            </a:lvl1pPr>
          </a:lstStyle>
          <a:p>
            <a:pPr>
              <a:defRPr/>
            </a:pPr>
            <a:endParaRPr lang="it-IT" altLang="it-IT"/>
          </a:p>
        </p:txBody>
      </p:sp>
      <p:sp>
        <p:nvSpPr>
          <p:cNvPr id="39940" name="Rectangle 4"/>
          <p:cNvSpPr>
            <a:spLocks noGrp="1" noChangeArrowheads="1"/>
          </p:cNvSpPr>
          <p:nvPr>
            <p:ph type="ftr" sz="quarter" idx="2"/>
          </p:nvPr>
        </p:nvSpPr>
        <p:spPr bwMode="auto">
          <a:xfrm>
            <a:off x="0" y="9721126"/>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54" tIns="47726" rIns="95454" bIns="47726" numCol="1" anchor="b" anchorCtr="0" compatLnSpc="1">
            <a:prstTxWarp prst="textNoShape">
              <a:avLst/>
            </a:prstTxWarp>
          </a:bodyPr>
          <a:lstStyle>
            <a:lvl1pPr eaLnBrk="1" hangingPunct="1">
              <a:defRPr sz="1300"/>
            </a:lvl1pPr>
          </a:lstStyle>
          <a:p>
            <a:pPr>
              <a:defRPr/>
            </a:pPr>
            <a:endParaRPr lang="it-IT" altLang="it-IT"/>
          </a:p>
        </p:txBody>
      </p:sp>
      <p:sp>
        <p:nvSpPr>
          <p:cNvPr id="39941" name="Rectangle 5"/>
          <p:cNvSpPr>
            <a:spLocks noGrp="1" noChangeArrowheads="1"/>
          </p:cNvSpPr>
          <p:nvPr>
            <p:ph type="sldNum" sz="quarter" idx="3"/>
          </p:nvPr>
        </p:nvSpPr>
        <p:spPr bwMode="auto">
          <a:xfrm>
            <a:off x="4024122" y="9721126"/>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54" tIns="47726" rIns="95454" bIns="47726" numCol="1" anchor="b" anchorCtr="0" compatLnSpc="1">
            <a:prstTxWarp prst="textNoShape">
              <a:avLst/>
            </a:prstTxWarp>
          </a:bodyPr>
          <a:lstStyle>
            <a:lvl1pPr algn="r" eaLnBrk="1" hangingPunct="1">
              <a:defRPr sz="1300"/>
            </a:lvl1pPr>
          </a:lstStyle>
          <a:p>
            <a:pPr>
              <a:defRPr/>
            </a:pPr>
            <a:fld id="{99BCD220-DDF8-4978-9C0C-E6F15151AF6B}"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54" tIns="47726" rIns="95454" bIns="47726" numCol="1" anchor="t" anchorCtr="0" compatLnSpc="1">
            <a:prstTxWarp prst="textNoShape">
              <a:avLst/>
            </a:prstTxWarp>
          </a:bodyPr>
          <a:lstStyle>
            <a:lvl1pPr eaLnBrk="1" hangingPunct="1">
              <a:defRPr sz="1300"/>
            </a:lvl1pPr>
          </a:lstStyle>
          <a:p>
            <a:pPr>
              <a:defRPr/>
            </a:pPr>
            <a:endParaRPr lang="it-IT" altLang="it-IT"/>
          </a:p>
        </p:txBody>
      </p:sp>
      <p:sp>
        <p:nvSpPr>
          <p:cNvPr id="4099" name="Rectangle 3"/>
          <p:cNvSpPr>
            <a:spLocks noGrp="1" noChangeArrowheads="1"/>
          </p:cNvSpPr>
          <p:nvPr>
            <p:ph type="dt" idx="1"/>
          </p:nvPr>
        </p:nvSpPr>
        <p:spPr bwMode="auto">
          <a:xfrm>
            <a:off x="4024122" y="1"/>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54" tIns="47726" rIns="95454" bIns="47726" numCol="1" anchor="t" anchorCtr="0" compatLnSpc="1">
            <a:prstTxWarp prst="textNoShape">
              <a:avLst/>
            </a:prstTxWarp>
          </a:bodyPr>
          <a:lstStyle>
            <a:lvl1pPr algn="r" eaLnBrk="1" hangingPunct="1">
              <a:defRPr sz="1300"/>
            </a:lvl1pPr>
          </a:lstStyle>
          <a:p>
            <a:pPr>
              <a:defRPr/>
            </a:pPr>
            <a:endParaRPr lang="it-IT" altLang="it-IT"/>
          </a:p>
        </p:txBody>
      </p:sp>
      <p:sp>
        <p:nvSpPr>
          <p:cNvPr id="12292" name="Rectangle 4"/>
          <p:cNvSpPr>
            <a:spLocks noGrp="1" noRot="1" noChangeAspect="1" noChangeArrowheads="1" noTextEdit="1"/>
          </p:cNvSpPr>
          <p:nvPr>
            <p:ph type="sldImg" idx="2"/>
          </p:nvPr>
        </p:nvSpPr>
        <p:spPr bwMode="auto">
          <a:xfrm>
            <a:off x="992188" y="766763"/>
            <a:ext cx="5118100" cy="38401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47444" y="4860564"/>
            <a:ext cx="5207589" cy="460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54" tIns="47726" rIns="95454" bIns="47726" numCol="1" anchor="t" anchorCtr="0" compatLnSpc="1">
            <a:prstTxWarp prst="textNoShape">
              <a:avLst/>
            </a:prstTxWarp>
          </a:bodyPr>
          <a:lstStyle/>
          <a:p>
            <a:pPr lvl="0"/>
            <a:r>
              <a:rPr lang="it-IT" altLang="it-IT" noProof="0"/>
              <a:t>Fare clic per modificare gli stili del testo dello schema</a:t>
            </a:r>
          </a:p>
          <a:p>
            <a:pPr lvl="1"/>
            <a:r>
              <a:rPr lang="it-IT" altLang="it-IT" noProof="0"/>
              <a:t>Secondo livello</a:t>
            </a:r>
          </a:p>
          <a:p>
            <a:pPr lvl="2"/>
            <a:r>
              <a:rPr lang="it-IT" altLang="it-IT" noProof="0"/>
              <a:t>Terzo livello</a:t>
            </a:r>
          </a:p>
          <a:p>
            <a:pPr lvl="3"/>
            <a:r>
              <a:rPr lang="it-IT" altLang="it-IT" noProof="0"/>
              <a:t>Quarto livello</a:t>
            </a:r>
          </a:p>
          <a:p>
            <a:pPr lvl="4"/>
            <a:r>
              <a:rPr lang="it-IT" altLang="it-IT" noProof="0"/>
              <a:t>Quinto livello</a:t>
            </a:r>
          </a:p>
        </p:txBody>
      </p:sp>
      <p:sp>
        <p:nvSpPr>
          <p:cNvPr id="4102" name="Rectangle 6"/>
          <p:cNvSpPr>
            <a:spLocks noGrp="1" noChangeArrowheads="1"/>
          </p:cNvSpPr>
          <p:nvPr>
            <p:ph type="ftr" sz="quarter" idx="4"/>
          </p:nvPr>
        </p:nvSpPr>
        <p:spPr bwMode="auto">
          <a:xfrm>
            <a:off x="0" y="9721126"/>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54" tIns="47726" rIns="95454" bIns="47726" numCol="1" anchor="b" anchorCtr="0" compatLnSpc="1">
            <a:prstTxWarp prst="textNoShape">
              <a:avLst/>
            </a:prstTxWarp>
          </a:bodyPr>
          <a:lstStyle>
            <a:lvl1pPr eaLnBrk="1" hangingPunct="1">
              <a:defRPr sz="1300"/>
            </a:lvl1pPr>
          </a:lstStyle>
          <a:p>
            <a:pPr>
              <a:defRPr/>
            </a:pPr>
            <a:endParaRPr lang="it-IT" altLang="it-IT"/>
          </a:p>
        </p:txBody>
      </p:sp>
      <p:sp>
        <p:nvSpPr>
          <p:cNvPr id="4103" name="Rectangle 7"/>
          <p:cNvSpPr>
            <a:spLocks noGrp="1" noChangeArrowheads="1"/>
          </p:cNvSpPr>
          <p:nvPr>
            <p:ph type="sldNum" sz="quarter" idx="5"/>
          </p:nvPr>
        </p:nvSpPr>
        <p:spPr bwMode="auto">
          <a:xfrm>
            <a:off x="4024122" y="9721126"/>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54" tIns="47726" rIns="95454" bIns="47726" numCol="1" anchor="b" anchorCtr="0" compatLnSpc="1">
            <a:prstTxWarp prst="textNoShape">
              <a:avLst/>
            </a:prstTxWarp>
          </a:bodyPr>
          <a:lstStyle>
            <a:lvl1pPr algn="r" eaLnBrk="1" hangingPunct="1">
              <a:defRPr sz="1300"/>
            </a:lvl1pPr>
          </a:lstStyle>
          <a:p>
            <a:pPr>
              <a:defRPr/>
            </a:pPr>
            <a:fld id="{D44F106E-D624-4101-A43A-BA927123B6A4}"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5E522A90-7B4C-40E7-BB6E-CF98061307B4}" type="slidenum">
              <a:rPr lang="it-IT" altLang="it-IT" sz="1300"/>
              <a:pPr/>
              <a:t>1</a:t>
            </a:fld>
            <a:endParaRPr lang="it-IT" altLang="it-IT" sz="1300"/>
          </a:p>
        </p:txBody>
      </p:sp>
      <p:sp>
        <p:nvSpPr>
          <p:cNvPr id="15363" name="Rectangle 2"/>
          <p:cNvSpPr>
            <a:spLocks noChangeArrowheads="1"/>
          </p:cNvSpPr>
          <p:nvPr/>
        </p:nvSpPr>
        <p:spPr bwMode="auto">
          <a:xfrm>
            <a:off x="4024122" y="1"/>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364" name="Rectangle 3"/>
          <p:cNvSpPr>
            <a:spLocks noChangeArrowheads="1"/>
          </p:cNvSpPr>
          <p:nvPr/>
        </p:nvSpPr>
        <p:spPr bwMode="auto">
          <a:xfrm>
            <a:off x="4024122" y="9721126"/>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886" tIns="0" rIns="19886"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it-IT" sz="1000" i="1"/>
              <a:t>1</a:t>
            </a:r>
          </a:p>
        </p:txBody>
      </p:sp>
      <p:sp>
        <p:nvSpPr>
          <p:cNvPr id="15365" name="Rectangle 4"/>
          <p:cNvSpPr>
            <a:spLocks noChangeArrowheads="1"/>
          </p:cNvSpPr>
          <p:nvPr/>
        </p:nvSpPr>
        <p:spPr bwMode="auto">
          <a:xfrm>
            <a:off x="0" y="9721126"/>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366" name="Rectangle 5"/>
          <p:cNvSpPr>
            <a:spLocks noChangeArrowheads="1"/>
          </p:cNvSpPr>
          <p:nvPr/>
        </p:nvSpPr>
        <p:spPr bwMode="auto">
          <a:xfrm>
            <a:off x="0" y="1"/>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367" name="Rectangle 6"/>
          <p:cNvSpPr>
            <a:spLocks noChangeArrowheads="1"/>
          </p:cNvSpPr>
          <p:nvPr/>
        </p:nvSpPr>
        <p:spPr bwMode="auto">
          <a:xfrm>
            <a:off x="4022449" y="1"/>
            <a:ext cx="3080026" cy="510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368" name="Rectangle 7"/>
          <p:cNvSpPr>
            <a:spLocks noChangeArrowheads="1"/>
          </p:cNvSpPr>
          <p:nvPr/>
        </p:nvSpPr>
        <p:spPr bwMode="auto">
          <a:xfrm>
            <a:off x="4022449" y="9719481"/>
            <a:ext cx="3080026" cy="513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886" tIns="0" rIns="19886"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it-IT" sz="1000" i="1"/>
              <a:t>1</a:t>
            </a:r>
          </a:p>
        </p:txBody>
      </p:sp>
      <p:sp>
        <p:nvSpPr>
          <p:cNvPr id="15369" name="Rectangle 8"/>
          <p:cNvSpPr>
            <a:spLocks noChangeArrowheads="1"/>
          </p:cNvSpPr>
          <p:nvPr/>
        </p:nvSpPr>
        <p:spPr bwMode="auto">
          <a:xfrm>
            <a:off x="-1675" y="9719481"/>
            <a:ext cx="3078354" cy="513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370" name="Rectangle 9"/>
          <p:cNvSpPr>
            <a:spLocks noChangeArrowheads="1"/>
          </p:cNvSpPr>
          <p:nvPr/>
        </p:nvSpPr>
        <p:spPr bwMode="auto">
          <a:xfrm>
            <a:off x="-1675" y="1"/>
            <a:ext cx="3078354" cy="510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371" name="Rectangle 10"/>
          <p:cNvSpPr>
            <a:spLocks noGrp="1" noRot="1" noChangeAspect="1" noChangeArrowheads="1" noTextEdit="1"/>
          </p:cNvSpPr>
          <p:nvPr>
            <p:ph type="sldImg"/>
          </p:nvPr>
        </p:nvSpPr>
        <p:spPr>
          <a:xfrm>
            <a:off x="1004888" y="774700"/>
            <a:ext cx="5094287" cy="3822700"/>
          </a:xfrm>
          <a:ln w="12700" cap="flat"/>
        </p:spPr>
      </p:sp>
      <p:sp>
        <p:nvSpPr>
          <p:cNvPr id="15372" name="Rectangle 11"/>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4460" tIns="46401" rIns="94460" bIns="46401"/>
          <a:lstStyle/>
          <a:p>
            <a:pPr eaLnBrk="1" hangingPunct="1"/>
            <a:endParaRPr lang="it-IT"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050"/>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3333CC"/>
              </a:buClr>
              <a:buSzPct val="100000"/>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38243" name="Rectangle 2051"/>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it-IT" altLang="it-IT"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2</a:t>
            </a:r>
          </a:p>
        </p:txBody>
      </p:sp>
      <p:sp>
        <p:nvSpPr>
          <p:cNvPr id="138244" name="Rectangle 2052"/>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3333CC"/>
              </a:buClr>
              <a:buSzPct val="100000"/>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38245" name="Rectangle 2053"/>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3333CC"/>
              </a:buClr>
              <a:buSzPct val="100000"/>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38246" name="Rectangle 2054"/>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3333CC"/>
              </a:buClr>
              <a:buSzPct val="100000"/>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38247" name="Rectangle 2055"/>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it-IT" altLang="it-IT"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2</a:t>
            </a:r>
          </a:p>
        </p:txBody>
      </p:sp>
      <p:sp>
        <p:nvSpPr>
          <p:cNvPr id="138248" name="Rectangle 2056"/>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3333CC"/>
              </a:buClr>
              <a:buSzPct val="100000"/>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38249" name="Rectangle 2057"/>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3333CC"/>
              </a:buClr>
              <a:buSzPct val="100000"/>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38250" name="Rectangle 2058"/>
          <p:cNvSpPr>
            <a:spLocks noGrp="1" noRot="1" noChangeAspect="1" noChangeArrowheads="1" noTextEdit="1"/>
          </p:cNvSpPr>
          <p:nvPr>
            <p:ph type="sldImg"/>
          </p:nvPr>
        </p:nvSpPr>
        <p:spPr>
          <a:ln cap="flat">
            <a:solidFill>
              <a:schemeClr val="tx1"/>
            </a:solidFill>
          </a:ln>
        </p:spPr>
      </p:sp>
      <p:sp>
        <p:nvSpPr>
          <p:cNvPr id="138251" name="Rectangle 2059"/>
          <p:cNvSpPr>
            <a:spLocks noGrp="1" noChangeArrowheads="1"/>
          </p:cNvSpPr>
          <p:nvPr>
            <p:ph type="body" idx="1"/>
          </p:nvPr>
        </p:nvSpPr>
        <p:spPr>
          <a:noFill/>
        </p:spPr>
        <p:txBody>
          <a:bodyPr/>
          <a:lstStyle/>
          <a:p>
            <a:r>
              <a:rPr lang="it-IT" altLang="it-IT"/>
              <a:t>STAMPARE</a:t>
            </a:r>
          </a:p>
        </p:txBody>
      </p:sp>
    </p:spTree>
    <p:extLst>
      <p:ext uri="{BB962C8B-B14F-4D97-AF65-F5344CB8AC3E}">
        <p14:creationId xmlns:p14="http://schemas.microsoft.com/office/powerpoint/2010/main" val="286303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3333CC"/>
              </a:buClr>
              <a:buSzPct val="100000"/>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0291"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it-IT" altLang="it-IT"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4</a:t>
            </a:r>
          </a:p>
        </p:txBody>
      </p:sp>
      <p:sp>
        <p:nvSpPr>
          <p:cNvPr id="140292"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3333CC"/>
              </a:buClr>
              <a:buSzPct val="100000"/>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0293"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3333CC"/>
              </a:buClr>
              <a:buSzPct val="100000"/>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0294"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3333CC"/>
              </a:buClr>
              <a:buSzPct val="100000"/>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0295"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it-IT" altLang="it-IT"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4</a:t>
            </a:r>
          </a:p>
        </p:txBody>
      </p:sp>
      <p:sp>
        <p:nvSpPr>
          <p:cNvPr id="140296"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3333CC"/>
              </a:buClr>
              <a:buSzPct val="100000"/>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0297"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3333CC"/>
              </a:buClr>
              <a:buSzPct val="100000"/>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0298" name="Rectangle 10"/>
          <p:cNvSpPr>
            <a:spLocks noGrp="1" noRot="1" noChangeAspect="1" noChangeArrowheads="1" noTextEdit="1"/>
          </p:cNvSpPr>
          <p:nvPr>
            <p:ph type="sldImg"/>
          </p:nvPr>
        </p:nvSpPr>
        <p:spPr>
          <a:ln cap="flat">
            <a:solidFill>
              <a:schemeClr val="tx1"/>
            </a:solidFill>
          </a:ln>
        </p:spPr>
      </p:sp>
      <p:sp>
        <p:nvSpPr>
          <p:cNvPr id="140299" name="Rectangle 11"/>
          <p:cNvSpPr>
            <a:spLocks noGrp="1" noChangeArrowheads="1"/>
          </p:cNvSpPr>
          <p:nvPr>
            <p:ph type="body" idx="1"/>
          </p:nvPr>
        </p:nvSpPr>
        <p:spPr>
          <a:noFill/>
        </p:spPr>
        <p:txBody>
          <a:bodyPr/>
          <a:lstStyle/>
          <a:p>
            <a:endParaRPr lang="en-US" altLang="it-IT"/>
          </a:p>
        </p:txBody>
      </p:sp>
    </p:spTree>
    <p:extLst>
      <p:ext uri="{BB962C8B-B14F-4D97-AF65-F5344CB8AC3E}">
        <p14:creationId xmlns:p14="http://schemas.microsoft.com/office/powerpoint/2010/main" val="748491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3333CC"/>
              </a:buClr>
              <a:buSzPct val="100000"/>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2339"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it-IT" altLang="it-IT"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9</a:t>
            </a:r>
          </a:p>
        </p:txBody>
      </p:sp>
      <p:sp>
        <p:nvSpPr>
          <p:cNvPr id="142340"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3333CC"/>
              </a:buClr>
              <a:buSzPct val="100000"/>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2341"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3333CC"/>
              </a:buClr>
              <a:buSzPct val="100000"/>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2342"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3333CC"/>
              </a:buClr>
              <a:buSzPct val="100000"/>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2343"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it-IT" altLang="it-IT"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9</a:t>
            </a:r>
          </a:p>
        </p:txBody>
      </p:sp>
      <p:sp>
        <p:nvSpPr>
          <p:cNvPr id="142344"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3333CC"/>
              </a:buClr>
              <a:buSzPct val="100000"/>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2345"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3333CC"/>
              </a:buClr>
              <a:buSzPct val="100000"/>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2346" name="Rectangle 10"/>
          <p:cNvSpPr>
            <a:spLocks noGrp="1" noRot="1" noChangeAspect="1" noChangeArrowheads="1" noTextEdit="1"/>
          </p:cNvSpPr>
          <p:nvPr>
            <p:ph type="sldImg"/>
          </p:nvPr>
        </p:nvSpPr>
        <p:spPr>
          <a:ln cap="flat">
            <a:solidFill>
              <a:schemeClr val="tx1"/>
            </a:solidFill>
          </a:ln>
        </p:spPr>
      </p:sp>
      <p:sp>
        <p:nvSpPr>
          <p:cNvPr id="142347" name="Rectangle 11"/>
          <p:cNvSpPr>
            <a:spLocks noGrp="1" noChangeArrowheads="1"/>
          </p:cNvSpPr>
          <p:nvPr>
            <p:ph type="body" idx="1"/>
          </p:nvPr>
        </p:nvSpPr>
        <p:spPr>
          <a:noFill/>
        </p:spPr>
        <p:txBody>
          <a:bodyPr/>
          <a:lstStyle/>
          <a:p>
            <a:endParaRPr lang="en-US" altLang="it-IT"/>
          </a:p>
        </p:txBody>
      </p:sp>
    </p:spTree>
    <p:extLst>
      <p:ext uri="{BB962C8B-B14F-4D97-AF65-F5344CB8AC3E}">
        <p14:creationId xmlns:p14="http://schemas.microsoft.com/office/powerpoint/2010/main" val="1794856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p:spPr>
        <p:txBody>
          <a:bodyPr/>
          <a:lstStyle/>
          <a:p>
            <a:endParaRPr lang="en-US" altLang="it-IT"/>
          </a:p>
        </p:txBody>
      </p:sp>
    </p:spTree>
    <p:extLst>
      <p:ext uri="{BB962C8B-B14F-4D97-AF65-F5344CB8AC3E}">
        <p14:creationId xmlns:p14="http://schemas.microsoft.com/office/powerpoint/2010/main" val="1405928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3333CC"/>
              </a:buClr>
              <a:buSzPct val="100000"/>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6435"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it-IT" altLang="it-IT"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23</a:t>
            </a:r>
          </a:p>
        </p:txBody>
      </p:sp>
      <p:sp>
        <p:nvSpPr>
          <p:cNvPr id="146436"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3333CC"/>
              </a:buClr>
              <a:buSzPct val="100000"/>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6437"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3333CC"/>
              </a:buClr>
              <a:buSzPct val="100000"/>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6438"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3333CC"/>
              </a:buClr>
              <a:buSzPct val="100000"/>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6439"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it-IT" altLang="it-IT"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23</a:t>
            </a:r>
          </a:p>
        </p:txBody>
      </p:sp>
      <p:sp>
        <p:nvSpPr>
          <p:cNvPr id="146440"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3333CC"/>
              </a:buClr>
              <a:buSzPct val="100000"/>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6441"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3333CC"/>
              </a:buClr>
              <a:buSzPct val="100000"/>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6442" name="Rectangle 10"/>
          <p:cNvSpPr>
            <a:spLocks noGrp="1" noRot="1" noChangeAspect="1" noChangeArrowheads="1" noTextEdit="1"/>
          </p:cNvSpPr>
          <p:nvPr>
            <p:ph type="sldImg"/>
          </p:nvPr>
        </p:nvSpPr>
        <p:spPr>
          <a:ln cap="flat">
            <a:solidFill>
              <a:schemeClr val="tx1"/>
            </a:solidFill>
          </a:ln>
        </p:spPr>
      </p:sp>
      <p:sp>
        <p:nvSpPr>
          <p:cNvPr id="146443" name="Rectangle 11"/>
          <p:cNvSpPr>
            <a:spLocks noGrp="1" noChangeArrowheads="1"/>
          </p:cNvSpPr>
          <p:nvPr>
            <p:ph type="body" idx="1"/>
          </p:nvPr>
        </p:nvSpPr>
        <p:spPr>
          <a:noFill/>
        </p:spPr>
        <p:txBody>
          <a:bodyPr/>
          <a:lstStyle/>
          <a:p>
            <a:r>
              <a:rPr lang="it-IT" altLang="it-IT"/>
              <a:t>STAMPARE</a:t>
            </a:r>
          </a:p>
        </p:txBody>
      </p:sp>
    </p:spTree>
    <p:extLst>
      <p:ext uri="{BB962C8B-B14F-4D97-AF65-F5344CB8AC3E}">
        <p14:creationId xmlns:p14="http://schemas.microsoft.com/office/powerpoint/2010/main" val="2360893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3333CC"/>
              </a:buClr>
              <a:buSzPct val="100000"/>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52579"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it-IT" altLang="it-IT"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29</a:t>
            </a:r>
          </a:p>
        </p:txBody>
      </p:sp>
      <p:sp>
        <p:nvSpPr>
          <p:cNvPr id="152580"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3333CC"/>
              </a:buClr>
              <a:buSzPct val="100000"/>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52581"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3333CC"/>
              </a:buClr>
              <a:buSzPct val="100000"/>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52582"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3333CC"/>
              </a:buClr>
              <a:buSzPct val="100000"/>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52583"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it-IT" altLang="it-IT"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30</a:t>
            </a:r>
          </a:p>
        </p:txBody>
      </p:sp>
      <p:sp>
        <p:nvSpPr>
          <p:cNvPr id="152584"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3333CC"/>
              </a:buClr>
              <a:buSzPct val="100000"/>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52585"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3333CC"/>
              </a:buClr>
              <a:buSzPct val="100000"/>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52586" name="Rectangle 10"/>
          <p:cNvSpPr>
            <a:spLocks noGrp="1" noRot="1" noChangeAspect="1" noChangeArrowheads="1" noTextEdit="1"/>
          </p:cNvSpPr>
          <p:nvPr>
            <p:ph type="sldImg"/>
          </p:nvPr>
        </p:nvSpPr>
        <p:spPr>
          <a:ln cap="flat">
            <a:solidFill>
              <a:schemeClr val="tx1"/>
            </a:solidFill>
          </a:ln>
        </p:spPr>
      </p:sp>
      <p:sp>
        <p:nvSpPr>
          <p:cNvPr id="152587" name="Rectangle 11"/>
          <p:cNvSpPr>
            <a:spLocks noGrp="1" noChangeArrowheads="1"/>
          </p:cNvSpPr>
          <p:nvPr>
            <p:ph type="body" idx="1"/>
          </p:nvPr>
        </p:nvSpPr>
        <p:spPr>
          <a:noFill/>
        </p:spPr>
        <p:txBody>
          <a:bodyPr/>
          <a:lstStyle/>
          <a:p>
            <a:endParaRPr lang="en-US" altLang="it-IT"/>
          </a:p>
        </p:txBody>
      </p:sp>
    </p:spTree>
    <p:extLst>
      <p:ext uri="{BB962C8B-B14F-4D97-AF65-F5344CB8AC3E}">
        <p14:creationId xmlns:p14="http://schemas.microsoft.com/office/powerpoint/2010/main" val="3768572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3333CC"/>
              </a:buClr>
              <a:buSzPct val="100000"/>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54627"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it-IT" altLang="it-IT"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30</a:t>
            </a:r>
          </a:p>
        </p:txBody>
      </p:sp>
      <p:sp>
        <p:nvSpPr>
          <p:cNvPr id="154628"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3333CC"/>
              </a:buClr>
              <a:buSzPct val="100000"/>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54629"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3333CC"/>
              </a:buClr>
              <a:buSzPct val="100000"/>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54630"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3333CC"/>
              </a:buClr>
              <a:buSzPct val="100000"/>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54631"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it-IT" altLang="it-IT"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31</a:t>
            </a:r>
          </a:p>
        </p:txBody>
      </p:sp>
      <p:sp>
        <p:nvSpPr>
          <p:cNvPr id="154632"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3333CC"/>
              </a:buClr>
              <a:buSzPct val="100000"/>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54633"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3333CC"/>
              </a:buClr>
              <a:buSzPct val="100000"/>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54634" name="Rectangle 10"/>
          <p:cNvSpPr>
            <a:spLocks noGrp="1" noRot="1" noChangeAspect="1" noChangeArrowheads="1" noTextEdit="1"/>
          </p:cNvSpPr>
          <p:nvPr>
            <p:ph type="sldImg"/>
          </p:nvPr>
        </p:nvSpPr>
        <p:spPr>
          <a:ln cap="flat">
            <a:solidFill>
              <a:schemeClr val="tx1"/>
            </a:solidFill>
          </a:ln>
        </p:spPr>
      </p:sp>
      <p:sp>
        <p:nvSpPr>
          <p:cNvPr id="154635" name="Rectangle 11"/>
          <p:cNvSpPr>
            <a:spLocks noGrp="1" noChangeArrowheads="1"/>
          </p:cNvSpPr>
          <p:nvPr>
            <p:ph type="body" idx="1"/>
          </p:nvPr>
        </p:nvSpPr>
        <p:spPr>
          <a:noFill/>
        </p:spPr>
        <p:txBody>
          <a:bodyPr/>
          <a:lstStyle/>
          <a:p>
            <a:endParaRPr lang="en-US" altLang="it-IT"/>
          </a:p>
        </p:txBody>
      </p:sp>
    </p:spTree>
    <p:extLst>
      <p:ext uri="{BB962C8B-B14F-4D97-AF65-F5344CB8AC3E}">
        <p14:creationId xmlns:p14="http://schemas.microsoft.com/office/powerpoint/2010/main" val="787983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3333CC"/>
              </a:buClr>
              <a:buSzPct val="100000"/>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8483"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it-IT" altLang="it-IT"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27</a:t>
            </a:r>
          </a:p>
        </p:txBody>
      </p:sp>
      <p:sp>
        <p:nvSpPr>
          <p:cNvPr id="148484"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3333CC"/>
              </a:buClr>
              <a:buSzPct val="100000"/>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8485"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3333CC"/>
              </a:buClr>
              <a:buSzPct val="100000"/>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8486"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3333CC"/>
              </a:buClr>
              <a:buSzPct val="100000"/>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8487"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it-IT" altLang="it-IT"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28</a:t>
            </a:r>
          </a:p>
        </p:txBody>
      </p:sp>
      <p:sp>
        <p:nvSpPr>
          <p:cNvPr id="148488"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3333CC"/>
              </a:buClr>
              <a:buSzPct val="100000"/>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8489"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3333CC"/>
              </a:buClr>
              <a:buSzPct val="100000"/>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8490" name="Rectangle 10"/>
          <p:cNvSpPr>
            <a:spLocks noGrp="1" noRot="1" noChangeAspect="1" noChangeArrowheads="1" noTextEdit="1"/>
          </p:cNvSpPr>
          <p:nvPr>
            <p:ph type="sldImg"/>
          </p:nvPr>
        </p:nvSpPr>
        <p:spPr>
          <a:ln cap="flat">
            <a:solidFill>
              <a:schemeClr val="tx1"/>
            </a:solidFill>
          </a:ln>
        </p:spPr>
      </p:sp>
      <p:sp>
        <p:nvSpPr>
          <p:cNvPr id="148491" name="Rectangle 11"/>
          <p:cNvSpPr>
            <a:spLocks noGrp="1" noChangeArrowheads="1"/>
          </p:cNvSpPr>
          <p:nvPr>
            <p:ph type="body" idx="1"/>
          </p:nvPr>
        </p:nvSpPr>
        <p:spPr>
          <a:noFill/>
        </p:spPr>
        <p:txBody>
          <a:bodyPr/>
          <a:lstStyle/>
          <a:p>
            <a:r>
              <a:rPr lang="it-IT" altLang="it-IT"/>
              <a:t>STAMPARE</a:t>
            </a:r>
          </a:p>
        </p:txBody>
      </p:sp>
    </p:spTree>
    <p:extLst>
      <p:ext uri="{BB962C8B-B14F-4D97-AF65-F5344CB8AC3E}">
        <p14:creationId xmlns:p14="http://schemas.microsoft.com/office/powerpoint/2010/main" val="2456497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xfrm>
            <a:off x="989013" y="730250"/>
            <a:ext cx="4876800" cy="3657600"/>
          </a:xfrm>
          <a:ln/>
        </p:spPr>
      </p:sp>
      <p:sp>
        <p:nvSpPr>
          <p:cNvPr id="150531" name="Rectangle 3"/>
          <p:cNvSpPr>
            <a:spLocks noGrp="1" noChangeArrowheads="1"/>
          </p:cNvSpPr>
          <p:nvPr>
            <p:ph type="body" idx="1"/>
          </p:nvPr>
        </p:nvSpPr>
        <p:spPr>
          <a:noFill/>
        </p:spPr>
        <p:txBody>
          <a:bodyPr/>
          <a:lstStyle/>
          <a:p>
            <a:r>
              <a:rPr lang="it-IT" altLang="it-IT"/>
              <a:t>STAMPARE</a:t>
            </a:r>
          </a:p>
        </p:txBody>
      </p:sp>
    </p:spTree>
    <p:extLst>
      <p:ext uri="{BB962C8B-B14F-4D97-AF65-F5344CB8AC3E}">
        <p14:creationId xmlns:p14="http://schemas.microsoft.com/office/powerpoint/2010/main" val="1523776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pPr defTabSz="954534">
              <a:defRPr/>
            </a:pPr>
            <a:fld id="{AF844FA0-5B48-4ACA-B61A-C60A8B7B52B4}" type="slidenum">
              <a:rPr lang="it-IT" altLang="it-IT" sz="1300">
                <a:solidFill>
                  <a:srgbClr val="000000"/>
                </a:solidFill>
              </a:rPr>
              <a:pPr defTabSz="954534">
                <a:defRPr/>
              </a:pPr>
              <a:t>23</a:t>
            </a:fld>
            <a:endParaRPr lang="it-IT" altLang="it-IT" sz="1300">
              <a:solidFill>
                <a:srgbClr val="000000"/>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it-IT" altLang="it-IT"/>
          </a:p>
        </p:txBody>
      </p:sp>
    </p:spTree>
    <p:extLst>
      <p:ext uri="{BB962C8B-B14F-4D97-AF65-F5344CB8AC3E}">
        <p14:creationId xmlns:p14="http://schemas.microsoft.com/office/powerpoint/2010/main" val="3449898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C69497FF-8C72-4A78-826A-6B19105F56FF}" type="slidenum">
              <a:rPr lang="it-IT" altLang="it-IT" sz="1300"/>
              <a:pPr/>
              <a:t>3</a:t>
            </a:fld>
            <a:endParaRPr lang="it-IT" altLang="it-IT" sz="1300"/>
          </a:p>
        </p:txBody>
      </p:sp>
      <p:sp>
        <p:nvSpPr>
          <p:cNvPr id="17411" name="Rectangle 2"/>
          <p:cNvSpPr>
            <a:spLocks noChangeArrowheads="1"/>
          </p:cNvSpPr>
          <p:nvPr/>
        </p:nvSpPr>
        <p:spPr bwMode="auto">
          <a:xfrm>
            <a:off x="4024122" y="1"/>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412" name="Rectangle 3"/>
          <p:cNvSpPr>
            <a:spLocks noChangeArrowheads="1"/>
          </p:cNvSpPr>
          <p:nvPr/>
        </p:nvSpPr>
        <p:spPr bwMode="auto">
          <a:xfrm>
            <a:off x="4024122" y="9721126"/>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886" tIns="0" rIns="19886"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it-IT" sz="1000" i="1"/>
              <a:t>7</a:t>
            </a:r>
          </a:p>
        </p:txBody>
      </p:sp>
      <p:sp>
        <p:nvSpPr>
          <p:cNvPr id="17413" name="Rectangle 4"/>
          <p:cNvSpPr>
            <a:spLocks noChangeArrowheads="1"/>
          </p:cNvSpPr>
          <p:nvPr/>
        </p:nvSpPr>
        <p:spPr bwMode="auto">
          <a:xfrm>
            <a:off x="0" y="9721126"/>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414" name="Rectangle 5"/>
          <p:cNvSpPr>
            <a:spLocks noChangeArrowheads="1"/>
          </p:cNvSpPr>
          <p:nvPr/>
        </p:nvSpPr>
        <p:spPr bwMode="auto">
          <a:xfrm>
            <a:off x="0" y="1"/>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415" name="Rectangle 6"/>
          <p:cNvSpPr>
            <a:spLocks noGrp="1" noRot="1" noChangeAspect="1" noChangeArrowheads="1" noTextEdit="1"/>
          </p:cNvSpPr>
          <p:nvPr>
            <p:ph type="sldImg"/>
          </p:nvPr>
        </p:nvSpPr>
        <p:spPr>
          <a:xfrm>
            <a:off x="1004888" y="774700"/>
            <a:ext cx="5094287" cy="3822700"/>
          </a:xfrm>
          <a:solidFill>
            <a:srgbClr val="FFFFFF"/>
          </a:solidFill>
          <a:ln w="12700" cap="flat">
            <a:solidFill>
              <a:schemeClr val="tx1"/>
            </a:solidFill>
          </a:ln>
        </p:spPr>
      </p:sp>
      <p:sp>
        <p:nvSpPr>
          <p:cNvPr id="17416" name="Rectangle 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4460" tIns="46401" rIns="94460" bIns="46401"/>
          <a:lstStyle/>
          <a:p>
            <a:pPr eaLnBrk="1" hangingPunct="1"/>
            <a:r>
              <a:rPr lang="it-IT" altLang="it-IT"/>
              <a:t>STAMPARE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pPr defTabSz="954534">
              <a:defRPr/>
            </a:pPr>
            <a:fld id="{D1B0DC54-1FAD-48C4-8655-614BC9DAB4CF}" type="slidenum">
              <a:rPr lang="it-IT" altLang="it-IT" sz="1300">
                <a:solidFill>
                  <a:srgbClr val="000000"/>
                </a:solidFill>
              </a:rPr>
              <a:pPr defTabSz="954534">
                <a:defRPr/>
              </a:pPr>
              <a:t>24</a:t>
            </a:fld>
            <a:endParaRPr lang="it-IT" altLang="it-IT" sz="1300">
              <a:solidFill>
                <a:srgbClr val="000000"/>
              </a:solidFill>
            </a:endParaRPr>
          </a:p>
        </p:txBody>
      </p:sp>
      <p:sp>
        <p:nvSpPr>
          <p:cNvPr id="38915" name="Rectangle 1026"/>
          <p:cNvSpPr>
            <a:spLocks noGrp="1" noRot="1" noChangeAspect="1" noChangeArrowheads="1" noTextEdit="1"/>
          </p:cNvSpPr>
          <p:nvPr>
            <p:ph type="sldImg"/>
          </p:nvPr>
        </p:nvSpPr>
        <p:spPr>
          <a:xfrm>
            <a:off x="1004888" y="774700"/>
            <a:ext cx="5094287" cy="3822700"/>
          </a:xfrm>
          <a:ln/>
        </p:spPr>
      </p:sp>
      <p:sp>
        <p:nvSpPr>
          <p:cNvPr id="38916" name="Rectangle 1027"/>
          <p:cNvSpPr>
            <a:spLocks noGrp="1" noChangeArrowheads="1"/>
          </p:cNvSpPr>
          <p:nvPr>
            <p:ph type="body" idx="1"/>
          </p:nvPr>
        </p:nvSpPr>
        <p:spPr>
          <a:noFill/>
        </p:spPr>
        <p:txBody>
          <a:bodyPr/>
          <a:lstStyle/>
          <a:p>
            <a:pPr eaLnBrk="1" hangingPunct="1"/>
            <a:endParaRPr lang="it-IT" altLang="it-IT"/>
          </a:p>
        </p:txBody>
      </p:sp>
    </p:spTree>
    <p:extLst>
      <p:ext uri="{BB962C8B-B14F-4D97-AF65-F5344CB8AC3E}">
        <p14:creationId xmlns:p14="http://schemas.microsoft.com/office/powerpoint/2010/main" val="1124888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pPr defTabSz="954534">
              <a:defRPr/>
            </a:pPr>
            <a:fld id="{0FAEA74A-9580-4775-8B27-65EB3E62F2E6}" type="slidenum">
              <a:rPr lang="it-IT" altLang="it-IT" sz="1300">
                <a:solidFill>
                  <a:srgbClr val="000000"/>
                </a:solidFill>
              </a:rPr>
              <a:pPr defTabSz="954534">
                <a:defRPr/>
              </a:pPr>
              <a:t>26</a:t>
            </a:fld>
            <a:endParaRPr lang="it-IT" altLang="it-IT" sz="1300">
              <a:solidFill>
                <a:srgbClr val="000000"/>
              </a:solidFill>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709747" y="4860564"/>
            <a:ext cx="5682984" cy="4605437"/>
          </a:xfrm>
          <a:noFill/>
        </p:spPr>
        <p:txBody>
          <a:bodyPr/>
          <a:lstStyle/>
          <a:p>
            <a:pPr eaLnBrk="1" hangingPunct="1"/>
            <a:endParaRPr lang="it-IT" altLang="it-IT"/>
          </a:p>
        </p:txBody>
      </p:sp>
    </p:spTree>
    <p:extLst>
      <p:ext uri="{BB962C8B-B14F-4D97-AF65-F5344CB8AC3E}">
        <p14:creationId xmlns:p14="http://schemas.microsoft.com/office/powerpoint/2010/main" val="1331441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E921FE29-C191-45DB-AE82-2FB09F606642}" type="slidenum">
              <a:rPr lang="it-IT" altLang="it-IT" sz="1300"/>
              <a:pPr/>
              <a:t>27</a:t>
            </a:fld>
            <a:endParaRPr lang="it-IT" altLang="it-IT" sz="1300"/>
          </a:p>
        </p:txBody>
      </p:sp>
      <p:sp>
        <p:nvSpPr>
          <p:cNvPr id="43011" name="Rectangle 2"/>
          <p:cNvSpPr>
            <a:spLocks noChangeArrowheads="1"/>
          </p:cNvSpPr>
          <p:nvPr/>
        </p:nvSpPr>
        <p:spPr bwMode="auto">
          <a:xfrm>
            <a:off x="4024122" y="1"/>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3012" name="Rectangle 3"/>
          <p:cNvSpPr>
            <a:spLocks noChangeArrowheads="1"/>
          </p:cNvSpPr>
          <p:nvPr/>
        </p:nvSpPr>
        <p:spPr bwMode="auto">
          <a:xfrm>
            <a:off x="4024122" y="9721126"/>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886" tIns="0" rIns="19886"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it-IT" sz="1000" i="1"/>
              <a:t>2</a:t>
            </a:r>
          </a:p>
        </p:txBody>
      </p:sp>
      <p:sp>
        <p:nvSpPr>
          <p:cNvPr id="43013" name="Rectangle 4"/>
          <p:cNvSpPr>
            <a:spLocks noChangeArrowheads="1"/>
          </p:cNvSpPr>
          <p:nvPr/>
        </p:nvSpPr>
        <p:spPr bwMode="auto">
          <a:xfrm>
            <a:off x="0" y="9721126"/>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3014" name="Rectangle 5"/>
          <p:cNvSpPr>
            <a:spLocks noChangeArrowheads="1"/>
          </p:cNvSpPr>
          <p:nvPr/>
        </p:nvSpPr>
        <p:spPr bwMode="auto">
          <a:xfrm>
            <a:off x="0" y="1"/>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3015" name="Rectangle 6"/>
          <p:cNvSpPr>
            <a:spLocks noGrp="1" noRot="1" noChangeAspect="1" noChangeArrowheads="1" noTextEdit="1"/>
          </p:cNvSpPr>
          <p:nvPr>
            <p:ph type="sldImg"/>
          </p:nvPr>
        </p:nvSpPr>
        <p:spPr>
          <a:xfrm>
            <a:off x="1004888" y="774700"/>
            <a:ext cx="5094287" cy="3822700"/>
          </a:xfrm>
          <a:ln w="12700" cap="flat">
            <a:solidFill>
              <a:schemeClr val="tx1"/>
            </a:solidFill>
          </a:ln>
        </p:spPr>
      </p:sp>
      <p:sp>
        <p:nvSpPr>
          <p:cNvPr id="43016" name="Rectangle 7"/>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4460" tIns="46401" rIns="94460" bIns="46401"/>
          <a:lstStyle/>
          <a:p>
            <a:pPr eaLnBrk="1" hangingPunct="1"/>
            <a:endParaRPr lang="it-IT" alt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a:solidFill>
                  <a:srgbClr val="000000">
                    <a:alpha val="100000"/>
                  </a:srgbClr>
                </a:solidFill>
                <a:latin typeface="Calibri"/>
              </a:rPr>
              <a:t>Source: 
World Bank
Release: 
World Development Indicators
Units: 
Current U.S. Dollars, Not Seasonally Adjusted
Frequency: 
          Annual
GDP per capita is gross domestic product divided by midyear population. GDP is the sum of gross value added by all resident producers in the economy plus any product taxes and minus any subsidies not included in the value of the products. It is calculated without making deductions for depreciation of fabricated assets or for depletion and degradation of natural resources. Data are in current U.S. dollars.Source Code: NY.GDP.PCAP.CD
World Bank, 
      Gross Domestic Product Per Capita for Italy [PCAGDPITA646NWDB], 
      retrieved from FRED, 
      Federal Reserve Bank of St. Louis; 
      https://fred.stlouisfed.org/series/PCAGDPITA646NWDB, 
      December 31, 2018.
Source: 
World Bank
Release: 
World Development Indicators
Units: 
Current U.S. Dollars, Not Seasonally Adjusted
Frequency: 
          Annual
GDP per capita is gross domestic product divided by midyear population. GDP is the sum of gross value added by all resident producers in the economy plus any product taxes and minus any subsidies not included in the value of the products. It is calculated without making deductions for depreciation of fabricated assets or for depletion and degradation of natural resources. Data are in current U.S. dollars.Nations that are included in this data series are listed at http://data.worldbank.org/region/EMUSource Code: NY.GDP.PCAP.CD
World Bank, 
      Gross Domestic Product Per Capita for the Euro Area [NYGDPPCAPCDEMU], 
      retrieved from FRED, 
      Federal Reserve Bank of St. Louis; 
      https://fred.stlouisfed.org/series/NYGDPPCAPCDEMU, 
      December 31, 2018.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95908CB6-92CB-4962-9926-EC254467E5BA}" type="slidenum">
              <a:rPr lang="it-IT" altLang="it-IT" sz="1300"/>
              <a:pPr/>
              <a:t>31</a:t>
            </a:fld>
            <a:endParaRPr lang="it-IT" altLang="it-IT" sz="1300"/>
          </a:p>
        </p:txBody>
      </p:sp>
      <p:sp>
        <p:nvSpPr>
          <p:cNvPr id="49155" name="Rectangle 2"/>
          <p:cNvSpPr>
            <a:spLocks noChangeArrowheads="1"/>
          </p:cNvSpPr>
          <p:nvPr/>
        </p:nvSpPr>
        <p:spPr bwMode="auto">
          <a:xfrm>
            <a:off x="4024122" y="1"/>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9156" name="Rectangle 3"/>
          <p:cNvSpPr>
            <a:spLocks noChangeArrowheads="1"/>
          </p:cNvSpPr>
          <p:nvPr/>
        </p:nvSpPr>
        <p:spPr bwMode="auto">
          <a:xfrm>
            <a:off x="4024122" y="9721126"/>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886" tIns="0" rIns="19886"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it-IT" sz="1000" i="1"/>
              <a:t>6</a:t>
            </a:r>
          </a:p>
        </p:txBody>
      </p:sp>
      <p:sp>
        <p:nvSpPr>
          <p:cNvPr id="49157" name="Rectangle 4"/>
          <p:cNvSpPr>
            <a:spLocks noChangeArrowheads="1"/>
          </p:cNvSpPr>
          <p:nvPr/>
        </p:nvSpPr>
        <p:spPr bwMode="auto">
          <a:xfrm>
            <a:off x="0" y="9721126"/>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9158" name="Rectangle 5"/>
          <p:cNvSpPr>
            <a:spLocks noChangeArrowheads="1"/>
          </p:cNvSpPr>
          <p:nvPr/>
        </p:nvSpPr>
        <p:spPr bwMode="auto">
          <a:xfrm>
            <a:off x="0" y="1"/>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9159" name="Rectangle 6"/>
          <p:cNvSpPr>
            <a:spLocks noGrp="1" noRot="1" noChangeAspect="1" noChangeArrowheads="1" noTextEdit="1"/>
          </p:cNvSpPr>
          <p:nvPr>
            <p:ph type="sldImg"/>
          </p:nvPr>
        </p:nvSpPr>
        <p:spPr>
          <a:xfrm>
            <a:off x="1004888" y="774700"/>
            <a:ext cx="5094287" cy="3822700"/>
          </a:xfrm>
          <a:ln w="12700" cap="flat">
            <a:solidFill>
              <a:schemeClr val="tx1"/>
            </a:solidFill>
          </a:ln>
        </p:spPr>
      </p:sp>
      <p:sp>
        <p:nvSpPr>
          <p:cNvPr id="49160" name="Rectangle 7"/>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4460" tIns="46401" rIns="94460" bIns="46401"/>
          <a:lstStyle/>
          <a:p>
            <a:pPr eaLnBrk="1" hangingPunct="1"/>
            <a:endParaRPr lang="it-IT" alt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0BD85539-A09B-4EFA-BBD9-757E9C7D4C29}" type="slidenum">
              <a:rPr lang="it-IT" altLang="it-IT" sz="1300"/>
              <a:pPr/>
              <a:t>32</a:t>
            </a:fld>
            <a:endParaRPr lang="it-IT" altLang="it-IT" sz="1300"/>
          </a:p>
        </p:txBody>
      </p:sp>
      <p:sp>
        <p:nvSpPr>
          <p:cNvPr id="51203" name="Rectangle 2"/>
          <p:cNvSpPr>
            <a:spLocks noGrp="1" noRot="1" noChangeAspect="1" noChangeArrowheads="1" noTextEdit="1"/>
          </p:cNvSpPr>
          <p:nvPr>
            <p:ph type="sldImg"/>
          </p:nvPr>
        </p:nvSpPr>
        <p:spPr>
          <a:xfrm>
            <a:off x="1004888" y="774700"/>
            <a:ext cx="5094287" cy="3822700"/>
          </a:xfrm>
          <a:ln/>
        </p:spPr>
      </p:sp>
      <p:sp>
        <p:nvSpPr>
          <p:cNvPr id="51204" name="Rectangle 3"/>
          <p:cNvSpPr>
            <a:spLocks noGrp="1" noChangeArrowheads="1"/>
          </p:cNvSpPr>
          <p:nvPr>
            <p:ph type="body" idx="1"/>
          </p:nvPr>
        </p:nvSpPr>
        <p:spPr>
          <a:noFill/>
        </p:spPr>
        <p:txBody>
          <a:bodyPr/>
          <a:lstStyle/>
          <a:p>
            <a:pPr eaLnBrk="1" hangingPunct="1"/>
            <a:endParaRPr lang="it-IT" alt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9F389D0B-D1E4-451C-AFEE-BA1500B14359}" type="slidenum">
              <a:rPr lang="it-IT" altLang="it-IT" sz="1300"/>
              <a:pPr/>
              <a:t>33</a:t>
            </a:fld>
            <a:endParaRPr lang="it-IT" altLang="it-IT" sz="13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it-IT" alt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4BC7A799-0EA9-4CF1-B3C6-B6B9702F0893}" type="slidenum">
              <a:rPr lang="it-IT" altLang="it-IT" sz="1300"/>
              <a:pPr/>
              <a:t>34</a:t>
            </a:fld>
            <a:endParaRPr lang="it-IT" altLang="it-IT" sz="1300"/>
          </a:p>
        </p:txBody>
      </p:sp>
      <p:sp>
        <p:nvSpPr>
          <p:cNvPr id="57347" name="Rectangle 2"/>
          <p:cNvSpPr>
            <a:spLocks noChangeArrowheads="1"/>
          </p:cNvSpPr>
          <p:nvPr/>
        </p:nvSpPr>
        <p:spPr bwMode="auto">
          <a:xfrm>
            <a:off x="4024122" y="1"/>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7348" name="Rectangle 3"/>
          <p:cNvSpPr>
            <a:spLocks noChangeArrowheads="1"/>
          </p:cNvSpPr>
          <p:nvPr/>
        </p:nvSpPr>
        <p:spPr bwMode="auto">
          <a:xfrm>
            <a:off x="4024122" y="9721126"/>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886" tIns="0" rIns="19886"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it-IT" sz="1000" i="1"/>
              <a:t>15</a:t>
            </a:r>
          </a:p>
        </p:txBody>
      </p:sp>
      <p:sp>
        <p:nvSpPr>
          <p:cNvPr id="57349" name="Rectangle 4"/>
          <p:cNvSpPr>
            <a:spLocks noChangeArrowheads="1"/>
          </p:cNvSpPr>
          <p:nvPr/>
        </p:nvSpPr>
        <p:spPr bwMode="auto">
          <a:xfrm>
            <a:off x="0" y="9721126"/>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7350" name="Rectangle 5"/>
          <p:cNvSpPr>
            <a:spLocks noChangeArrowheads="1"/>
          </p:cNvSpPr>
          <p:nvPr/>
        </p:nvSpPr>
        <p:spPr bwMode="auto">
          <a:xfrm>
            <a:off x="0" y="1"/>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7351" name="Rectangle 6"/>
          <p:cNvSpPr>
            <a:spLocks noGrp="1" noRot="1" noChangeAspect="1" noChangeArrowheads="1" noTextEdit="1"/>
          </p:cNvSpPr>
          <p:nvPr>
            <p:ph type="sldImg"/>
          </p:nvPr>
        </p:nvSpPr>
        <p:spPr>
          <a:xfrm>
            <a:off x="1004888" y="774700"/>
            <a:ext cx="5094287" cy="3822700"/>
          </a:xfrm>
          <a:ln w="12700" cap="flat">
            <a:solidFill>
              <a:schemeClr val="tx1"/>
            </a:solidFill>
          </a:ln>
        </p:spPr>
      </p:sp>
      <p:sp>
        <p:nvSpPr>
          <p:cNvPr id="57352" name="Rectangle 7"/>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4460" tIns="46401" rIns="94460" bIns="46401"/>
          <a:lstStyle/>
          <a:p>
            <a:pPr eaLnBrk="1" hangingPunct="1"/>
            <a:endParaRPr lang="it-IT" alt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E1E235A6-84A0-408A-8413-87CC8DEB90AA}" type="slidenum">
              <a:rPr lang="it-IT" altLang="it-IT" sz="1300"/>
              <a:pPr/>
              <a:t>35</a:t>
            </a:fld>
            <a:endParaRPr lang="it-IT" altLang="it-IT" sz="1300"/>
          </a:p>
        </p:txBody>
      </p:sp>
      <p:sp>
        <p:nvSpPr>
          <p:cNvPr id="59395" name="Rectangle 2"/>
          <p:cNvSpPr>
            <a:spLocks noChangeArrowheads="1"/>
          </p:cNvSpPr>
          <p:nvPr/>
        </p:nvSpPr>
        <p:spPr bwMode="auto">
          <a:xfrm>
            <a:off x="4024122" y="1"/>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9396" name="Rectangle 3"/>
          <p:cNvSpPr>
            <a:spLocks noChangeArrowheads="1"/>
          </p:cNvSpPr>
          <p:nvPr/>
        </p:nvSpPr>
        <p:spPr bwMode="auto">
          <a:xfrm>
            <a:off x="4024122" y="9721126"/>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886" tIns="0" rIns="19886"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it-IT" sz="1000" i="1"/>
              <a:t>17</a:t>
            </a:r>
          </a:p>
        </p:txBody>
      </p:sp>
      <p:sp>
        <p:nvSpPr>
          <p:cNvPr id="59397" name="Rectangle 4"/>
          <p:cNvSpPr>
            <a:spLocks noChangeArrowheads="1"/>
          </p:cNvSpPr>
          <p:nvPr/>
        </p:nvSpPr>
        <p:spPr bwMode="auto">
          <a:xfrm>
            <a:off x="0" y="9721126"/>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9398" name="Rectangle 5"/>
          <p:cNvSpPr>
            <a:spLocks noChangeArrowheads="1"/>
          </p:cNvSpPr>
          <p:nvPr/>
        </p:nvSpPr>
        <p:spPr bwMode="auto">
          <a:xfrm>
            <a:off x="0" y="1"/>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9399" name="Rectangle 6"/>
          <p:cNvSpPr>
            <a:spLocks noGrp="1" noRot="1" noChangeAspect="1" noChangeArrowheads="1" noTextEdit="1"/>
          </p:cNvSpPr>
          <p:nvPr>
            <p:ph type="sldImg"/>
          </p:nvPr>
        </p:nvSpPr>
        <p:spPr>
          <a:xfrm>
            <a:off x="1004888" y="774700"/>
            <a:ext cx="5094287" cy="3822700"/>
          </a:xfrm>
          <a:ln w="12700" cap="flat">
            <a:solidFill>
              <a:schemeClr val="tx1"/>
            </a:solidFill>
          </a:ln>
        </p:spPr>
      </p:sp>
      <p:sp>
        <p:nvSpPr>
          <p:cNvPr id="59400" name="Rectangle 7"/>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4460" tIns="46401" rIns="94460" bIns="46401"/>
          <a:lstStyle/>
          <a:p>
            <a:pPr eaLnBrk="1" hangingPunct="1"/>
            <a:endParaRPr lang="it-IT" alt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7EE5C172-CD7B-4605-B681-4861DD882FC8}" type="slidenum">
              <a:rPr lang="it-IT" altLang="it-IT" sz="1300"/>
              <a:pPr/>
              <a:t>36</a:t>
            </a:fld>
            <a:endParaRPr lang="it-IT" altLang="it-IT" sz="1300"/>
          </a:p>
        </p:txBody>
      </p:sp>
      <p:sp>
        <p:nvSpPr>
          <p:cNvPr id="61443" name="Rectangle 2"/>
          <p:cNvSpPr>
            <a:spLocks noChangeArrowheads="1"/>
          </p:cNvSpPr>
          <p:nvPr/>
        </p:nvSpPr>
        <p:spPr bwMode="auto">
          <a:xfrm>
            <a:off x="4024122" y="1"/>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1444" name="Rectangle 3"/>
          <p:cNvSpPr>
            <a:spLocks noChangeArrowheads="1"/>
          </p:cNvSpPr>
          <p:nvPr/>
        </p:nvSpPr>
        <p:spPr bwMode="auto">
          <a:xfrm>
            <a:off x="4024122" y="9721126"/>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886" tIns="0" rIns="19886"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it-IT" sz="1000" i="1"/>
              <a:t>25</a:t>
            </a:r>
          </a:p>
        </p:txBody>
      </p:sp>
      <p:sp>
        <p:nvSpPr>
          <p:cNvPr id="61445" name="Rectangle 4"/>
          <p:cNvSpPr>
            <a:spLocks noChangeArrowheads="1"/>
          </p:cNvSpPr>
          <p:nvPr/>
        </p:nvSpPr>
        <p:spPr bwMode="auto">
          <a:xfrm>
            <a:off x="0" y="9721126"/>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1446" name="Rectangle 5"/>
          <p:cNvSpPr>
            <a:spLocks noChangeArrowheads="1"/>
          </p:cNvSpPr>
          <p:nvPr/>
        </p:nvSpPr>
        <p:spPr bwMode="auto">
          <a:xfrm>
            <a:off x="0" y="1"/>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1447" name="Rectangle 6"/>
          <p:cNvSpPr>
            <a:spLocks noGrp="1" noRot="1" noChangeAspect="1" noChangeArrowheads="1" noTextEdit="1"/>
          </p:cNvSpPr>
          <p:nvPr>
            <p:ph type="sldImg"/>
          </p:nvPr>
        </p:nvSpPr>
        <p:spPr>
          <a:xfrm>
            <a:off x="1004888" y="774700"/>
            <a:ext cx="5094287" cy="3822700"/>
          </a:xfrm>
          <a:ln w="12700" cap="flat">
            <a:solidFill>
              <a:schemeClr val="tx1"/>
            </a:solidFill>
          </a:ln>
        </p:spPr>
      </p:sp>
      <p:sp>
        <p:nvSpPr>
          <p:cNvPr id="61448" name="Rectangle 7"/>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4460" tIns="46401" rIns="94460" bIns="46401"/>
          <a:lstStyle/>
          <a:p>
            <a:pPr eaLnBrk="1" hangingPunct="1"/>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9ABAED86-8357-410D-B44A-8C1F10E67412}" type="slidenum">
              <a:rPr lang="it-IT" altLang="it-IT" sz="1300"/>
              <a:pPr/>
              <a:t>4</a:t>
            </a:fld>
            <a:endParaRPr lang="it-IT" altLang="it-IT" sz="1300"/>
          </a:p>
        </p:txBody>
      </p:sp>
      <p:sp>
        <p:nvSpPr>
          <p:cNvPr id="19459" name="Rectangle 2"/>
          <p:cNvSpPr>
            <a:spLocks noChangeArrowheads="1"/>
          </p:cNvSpPr>
          <p:nvPr/>
        </p:nvSpPr>
        <p:spPr bwMode="auto">
          <a:xfrm>
            <a:off x="4024122" y="1"/>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460" name="Rectangle 3"/>
          <p:cNvSpPr>
            <a:spLocks noChangeArrowheads="1"/>
          </p:cNvSpPr>
          <p:nvPr/>
        </p:nvSpPr>
        <p:spPr bwMode="auto">
          <a:xfrm>
            <a:off x="4024122" y="9721126"/>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886" tIns="0" rIns="19886"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it-IT" sz="1000" i="1"/>
              <a:t>20</a:t>
            </a:r>
          </a:p>
        </p:txBody>
      </p:sp>
      <p:sp>
        <p:nvSpPr>
          <p:cNvPr id="19461" name="Rectangle 4"/>
          <p:cNvSpPr>
            <a:spLocks noChangeArrowheads="1"/>
          </p:cNvSpPr>
          <p:nvPr/>
        </p:nvSpPr>
        <p:spPr bwMode="auto">
          <a:xfrm>
            <a:off x="0" y="9721126"/>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462" name="Rectangle 5"/>
          <p:cNvSpPr>
            <a:spLocks noChangeArrowheads="1"/>
          </p:cNvSpPr>
          <p:nvPr/>
        </p:nvSpPr>
        <p:spPr bwMode="auto">
          <a:xfrm>
            <a:off x="0" y="1"/>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463" name="Rectangle 6"/>
          <p:cNvSpPr>
            <a:spLocks noGrp="1" noRot="1" noChangeAspect="1" noChangeArrowheads="1" noTextEdit="1"/>
          </p:cNvSpPr>
          <p:nvPr>
            <p:ph type="sldImg"/>
          </p:nvPr>
        </p:nvSpPr>
        <p:spPr>
          <a:xfrm>
            <a:off x="1004888" y="774700"/>
            <a:ext cx="5094287" cy="3822700"/>
          </a:xfrm>
          <a:solidFill>
            <a:srgbClr val="FFFFFF"/>
          </a:solidFill>
          <a:ln w="12700" cap="flat">
            <a:solidFill>
              <a:schemeClr val="tx1"/>
            </a:solidFill>
          </a:ln>
        </p:spPr>
      </p:sp>
      <p:sp>
        <p:nvSpPr>
          <p:cNvPr id="19464" name="Rectangle 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4460" tIns="46401" rIns="94460" bIns="46401"/>
          <a:lstStyle/>
          <a:p>
            <a:pPr eaLnBrk="1" hangingPunct="1"/>
            <a:endParaRPr lang="it-IT" alt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74CC0D1F-F679-4D29-B70C-B1A0320965B4}" type="slidenum">
              <a:rPr lang="it-IT" altLang="it-IT" sz="1300"/>
              <a:pPr/>
              <a:t>37</a:t>
            </a:fld>
            <a:endParaRPr lang="it-IT" altLang="it-IT" sz="1300"/>
          </a:p>
        </p:txBody>
      </p:sp>
      <p:sp>
        <p:nvSpPr>
          <p:cNvPr id="65539" name="Rectangle 2"/>
          <p:cNvSpPr>
            <a:spLocks noChangeArrowheads="1"/>
          </p:cNvSpPr>
          <p:nvPr/>
        </p:nvSpPr>
        <p:spPr bwMode="auto">
          <a:xfrm>
            <a:off x="4024122" y="1"/>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5540" name="Rectangle 3"/>
          <p:cNvSpPr>
            <a:spLocks noChangeArrowheads="1"/>
          </p:cNvSpPr>
          <p:nvPr/>
        </p:nvSpPr>
        <p:spPr bwMode="auto">
          <a:xfrm>
            <a:off x="4024122" y="9721126"/>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886" tIns="0" rIns="19886"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it-IT" sz="1000" i="1"/>
              <a:t>28</a:t>
            </a:r>
          </a:p>
        </p:txBody>
      </p:sp>
      <p:sp>
        <p:nvSpPr>
          <p:cNvPr id="65541" name="Rectangle 4"/>
          <p:cNvSpPr>
            <a:spLocks noChangeArrowheads="1"/>
          </p:cNvSpPr>
          <p:nvPr/>
        </p:nvSpPr>
        <p:spPr bwMode="auto">
          <a:xfrm>
            <a:off x="0" y="9721126"/>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5542" name="Rectangle 5"/>
          <p:cNvSpPr>
            <a:spLocks noChangeArrowheads="1"/>
          </p:cNvSpPr>
          <p:nvPr/>
        </p:nvSpPr>
        <p:spPr bwMode="auto">
          <a:xfrm>
            <a:off x="0" y="1"/>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5543" name="Rectangle 6"/>
          <p:cNvSpPr>
            <a:spLocks noGrp="1" noRot="1" noChangeAspect="1" noChangeArrowheads="1" noTextEdit="1"/>
          </p:cNvSpPr>
          <p:nvPr>
            <p:ph type="sldImg"/>
          </p:nvPr>
        </p:nvSpPr>
        <p:spPr>
          <a:xfrm>
            <a:off x="1004888" y="774700"/>
            <a:ext cx="5094287" cy="3822700"/>
          </a:xfrm>
          <a:ln w="12700" cap="flat">
            <a:solidFill>
              <a:schemeClr val="tx1"/>
            </a:solidFill>
          </a:ln>
        </p:spPr>
      </p:sp>
      <p:sp>
        <p:nvSpPr>
          <p:cNvPr id="65544" name="Rectangle 7"/>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4460" tIns="46401" rIns="94460" bIns="46401"/>
          <a:lstStyle/>
          <a:p>
            <a:pPr eaLnBrk="1" hangingPunct="1"/>
            <a:endParaRPr lang="it-IT" alt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7867F442-FC4C-4939-89FD-91B472E41E33}" type="slidenum">
              <a:rPr lang="it-IT" altLang="it-IT" sz="1300"/>
              <a:pPr/>
              <a:t>38</a:t>
            </a:fld>
            <a:endParaRPr lang="it-IT" altLang="it-IT" sz="13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it-IT" alt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2C902870-E32F-4696-9FDE-E26CB2C1E81D}" type="slidenum">
              <a:rPr lang="it-IT" altLang="it-IT" sz="1300"/>
              <a:pPr/>
              <a:t>39</a:t>
            </a:fld>
            <a:endParaRPr lang="it-IT" altLang="it-IT" sz="1300"/>
          </a:p>
        </p:txBody>
      </p:sp>
      <p:sp>
        <p:nvSpPr>
          <p:cNvPr id="63491" name="Rectangle 2"/>
          <p:cNvSpPr>
            <a:spLocks noChangeArrowheads="1"/>
          </p:cNvSpPr>
          <p:nvPr/>
        </p:nvSpPr>
        <p:spPr bwMode="auto">
          <a:xfrm>
            <a:off x="4024122" y="1"/>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3492" name="Rectangle 3"/>
          <p:cNvSpPr>
            <a:spLocks noChangeArrowheads="1"/>
          </p:cNvSpPr>
          <p:nvPr/>
        </p:nvSpPr>
        <p:spPr bwMode="auto">
          <a:xfrm>
            <a:off x="4024122" y="9721126"/>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886" tIns="0" rIns="19886"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it-IT" sz="1000" i="1"/>
              <a:t>9</a:t>
            </a:r>
          </a:p>
        </p:txBody>
      </p:sp>
      <p:sp>
        <p:nvSpPr>
          <p:cNvPr id="63493" name="Rectangle 4"/>
          <p:cNvSpPr>
            <a:spLocks noChangeArrowheads="1"/>
          </p:cNvSpPr>
          <p:nvPr/>
        </p:nvSpPr>
        <p:spPr bwMode="auto">
          <a:xfrm>
            <a:off x="0" y="9721126"/>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3494" name="Rectangle 5"/>
          <p:cNvSpPr>
            <a:spLocks noChangeArrowheads="1"/>
          </p:cNvSpPr>
          <p:nvPr/>
        </p:nvSpPr>
        <p:spPr bwMode="auto">
          <a:xfrm>
            <a:off x="0" y="1"/>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3495" name="Rectangle 6"/>
          <p:cNvSpPr>
            <a:spLocks noGrp="1" noRot="1" noChangeAspect="1" noChangeArrowheads="1" noTextEdit="1"/>
          </p:cNvSpPr>
          <p:nvPr>
            <p:ph type="sldImg"/>
          </p:nvPr>
        </p:nvSpPr>
        <p:spPr>
          <a:xfrm>
            <a:off x="1004888" y="774700"/>
            <a:ext cx="5094287" cy="3822700"/>
          </a:xfrm>
          <a:ln w="12700" cap="flat">
            <a:solidFill>
              <a:schemeClr val="tx1"/>
            </a:solidFill>
          </a:ln>
        </p:spPr>
      </p:sp>
      <p:sp>
        <p:nvSpPr>
          <p:cNvPr id="63496" name="Rectangle 7"/>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4460" tIns="46401" rIns="94460" bIns="46401"/>
          <a:lstStyle/>
          <a:p>
            <a:pPr eaLnBrk="1" hangingPunct="1"/>
            <a:endParaRPr lang="it-IT" alt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785094" cy="3733071"/>
          </a:xfrm>
          <a:prstGeom prst="rect">
            <a:avLst/>
          </a:prstGeom>
        </p:spPr>
        <p:txBody>
          <a:bodyPr/>
          <a:lstStyle/>
          <a:p>
            <a:r>
              <a:rPr lang="en-US" sz="1000">
                <a:solidFill>
                  <a:srgbClr val="000000">
                    <a:alpha val="100000"/>
                  </a:srgbClr>
                </a:solidFill>
                <a:latin typeface="Calibri"/>
              </a:rPr>
              <a:t>Source: 
University of Groningen
Source: 
University of California, Davis
Release: 
Penn World Table 9.0
Source ID: rtfpnaWhen using these data in your research, please make the following reference: Feenstra, Robert C., Robert Inklaar and Marcel P. Timmer (2015), "The Next Generation of the Penn World Table" American Economic Review, 105(10), 3150-3182, available for download at www.ggdc.net/pwtFor more information, see http://www.rug.nl/research/ggdc/data/pwt/.
University of Groningen and University of California, Davis, 
      Total Factor Productivity at Constant National Prices for Italy [RTFPNAITA632NRUG], 
      retrieved from FRED, 
      Federal Reserve Bank of St. Louis; 
      https://fred.stlouisfed.org/series/RTFPNAITA632NRUG, 
      April 24, 2017.
</a:t>
            </a:r>
          </a:p>
        </p:txBody>
      </p:sp>
    </p:spTree>
    <p:extLst>
      <p:ext uri="{BB962C8B-B14F-4D97-AF65-F5344CB8AC3E}">
        <p14:creationId xmlns:p14="http://schemas.microsoft.com/office/powerpoint/2010/main" val="11395300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0872244E-7FF8-4F23-B1D7-CAD29F9E7B2C}" type="slidenum">
              <a:rPr lang="it-IT" altLang="it-IT" sz="1300"/>
              <a:pPr/>
              <a:t>43</a:t>
            </a:fld>
            <a:endParaRPr lang="it-IT" altLang="it-IT" sz="1300"/>
          </a:p>
        </p:txBody>
      </p:sp>
      <p:sp>
        <p:nvSpPr>
          <p:cNvPr id="69635" name="Rectangle 2"/>
          <p:cNvSpPr>
            <a:spLocks noChangeArrowheads="1"/>
          </p:cNvSpPr>
          <p:nvPr/>
        </p:nvSpPr>
        <p:spPr bwMode="auto">
          <a:xfrm>
            <a:off x="4024122" y="1"/>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9636" name="Rectangle 3"/>
          <p:cNvSpPr>
            <a:spLocks noChangeArrowheads="1"/>
          </p:cNvSpPr>
          <p:nvPr/>
        </p:nvSpPr>
        <p:spPr bwMode="auto">
          <a:xfrm>
            <a:off x="4024122" y="9721126"/>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886" tIns="0" rIns="19886"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it-IT" sz="1000" i="1"/>
              <a:t>21</a:t>
            </a:r>
          </a:p>
        </p:txBody>
      </p:sp>
      <p:sp>
        <p:nvSpPr>
          <p:cNvPr id="69637" name="Rectangle 4"/>
          <p:cNvSpPr>
            <a:spLocks noChangeArrowheads="1"/>
          </p:cNvSpPr>
          <p:nvPr/>
        </p:nvSpPr>
        <p:spPr bwMode="auto">
          <a:xfrm>
            <a:off x="0" y="9721126"/>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9638" name="Rectangle 5"/>
          <p:cNvSpPr>
            <a:spLocks noChangeArrowheads="1"/>
          </p:cNvSpPr>
          <p:nvPr/>
        </p:nvSpPr>
        <p:spPr bwMode="auto">
          <a:xfrm>
            <a:off x="0" y="1"/>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9639" name="Rectangle 6"/>
          <p:cNvSpPr>
            <a:spLocks noGrp="1" noRot="1" noChangeAspect="1" noChangeArrowheads="1" noTextEdit="1"/>
          </p:cNvSpPr>
          <p:nvPr>
            <p:ph type="sldImg"/>
          </p:nvPr>
        </p:nvSpPr>
        <p:spPr>
          <a:xfrm>
            <a:off x="1004888" y="774700"/>
            <a:ext cx="5094287" cy="3822700"/>
          </a:xfrm>
          <a:ln w="12700" cap="flat">
            <a:solidFill>
              <a:schemeClr val="tx1"/>
            </a:solidFill>
          </a:ln>
        </p:spPr>
      </p:sp>
      <p:sp>
        <p:nvSpPr>
          <p:cNvPr id="69640" name="Rectangle 7"/>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4460" tIns="46401" rIns="94460" bIns="46401"/>
          <a:lstStyle/>
          <a:p>
            <a:pPr eaLnBrk="1" hangingPunct="1"/>
            <a:endParaRPr lang="it-IT" alt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35F62461-3FC5-45DD-ABF5-0EC7E3A8FA07}" type="slidenum">
              <a:rPr lang="it-IT" altLang="it-IT" sz="1300"/>
              <a:pPr/>
              <a:t>45</a:t>
            </a:fld>
            <a:endParaRPr lang="it-IT" altLang="it-IT" sz="13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it-IT" altLang="it-I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96685443-F45B-42DE-A4E5-CBE71638EF38}" type="slidenum">
              <a:rPr lang="it-IT" altLang="it-IT" sz="1300"/>
              <a:pPr/>
              <a:t>46</a:t>
            </a:fld>
            <a:endParaRPr lang="it-IT" altLang="it-IT" sz="130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it-IT" altLang="it-IT"/>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20BB7E18-8FEF-4BFE-A79E-129FF83439D8}" type="slidenum">
              <a:rPr lang="it-IT" altLang="it-IT" sz="1300"/>
              <a:pPr/>
              <a:t>47</a:t>
            </a:fld>
            <a:endParaRPr lang="it-IT" altLang="it-IT" sz="13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endParaRPr lang="it-IT" altLang="it-IT"/>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E1DF2880-E145-4B24-A41D-A7CD4CA5328C}" type="slidenum">
              <a:rPr lang="it-IT" altLang="it-IT" sz="1300"/>
              <a:pPr/>
              <a:t>48</a:t>
            </a:fld>
            <a:endParaRPr lang="it-IT" altLang="it-IT" sz="13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it-IT" altLang="it-IT"/>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EA4DA16-AD1D-4070-BBA7-A8A778BA2A20}" type="slidenum">
              <a:rPr kumimoji="0" lang="it-IT" altLang="it-IT"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it-IT" altLang="it-IT"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it-IT" altLang="it-IT"/>
          </a:p>
        </p:txBody>
      </p:sp>
    </p:spTree>
    <p:extLst>
      <p:ext uri="{BB962C8B-B14F-4D97-AF65-F5344CB8AC3E}">
        <p14:creationId xmlns:p14="http://schemas.microsoft.com/office/powerpoint/2010/main" val="44056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828FEC49-2969-4F08-BE8F-5C5D844FAF8B}" type="slidenum">
              <a:rPr lang="it-IT" altLang="it-IT" sz="1300"/>
              <a:pPr/>
              <a:t>5</a:t>
            </a:fld>
            <a:endParaRPr lang="it-IT" altLang="it-IT" sz="1300"/>
          </a:p>
        </p:txBody>
      </p:sp>
      <p:sp>
        <p:nvSpPr>
          <p:cNvPr id="21507" name="Rectangle 2"/>
          <p:cNvSpPr>
            <a:spLocks noChangeArrowheads="1"/>
          </p:cNvSpPr>
          <p:nvPr/>
        </p:nvSpPr>
        <p:spPr bwMode="auto">
          <a:xfrm>
            <a:off x="4024122" y="1"/>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508" name="Rectangle 3"/>
          <p:cNvSpPr>
            <a:spLocks noChangeArrowheads="1"/>
          </p:cNvSpPr>
          <p:nvPr/>
        </p:nvSpPr>
        <p:spPr bwMode="auto">
          <a:xfrm>
            <a:off x="4024122" y="9721126"/>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886" tIns="0" rIns="19886"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it-IT" sz="1000" i="1"/>
              <a:t>23</a:t>
            </a:r>
          </a:p>
        </p:txBody>
      </p:sp>
      <p:sp>
        <p:nvSpPr>
          <p:cNvPr id="21509" name="Rectangle 4"/>
          <p:cNvSpPr>
            <a:spLocks noChangeArrowheads="1"/>
          </p:cNvSpPr>
          <p:nvPr/>
        </p:nvSpPr>
        <p:spPr bwMode="auto">
          <a:xfrm>
            <a:off x="0" y="9721126"/>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510" name="Rectangle 5"/>
          <p:cNvSpPr>
            <a:spLocks noChangeArrowheads="1"/>
          </p:cNvSpPr>
          <p:nvPr/>
        </p:nvSpPr>
        <p:spPr bwMode="auto">
          <a:xfrm>
            <a:off x="0" y="1"/>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511" name="Rectangle 6"/>
          <p:cNvSpPr>
            <a:spLocks noGrp="1" noRot="1" noChangeAspect="1" noChangeArrowheads="1" noTextEdit="1"/>
          </p:cNvSpPr>
          <p:nvPr>
            <p:ph type="sldImg"/>
          </p:nvPr>
        </p:nvSpPr>
        <p:spPr>
          <a:xfrm>
            <a:off x="1004888" y="774700"/>
            <a:ext cx="5094287" cy="3822700"/>
          </a:xfrm>
          <a:solidFill>
            <a:srgbClr val="FFFFFF"/>
          </a:solidFill>
          <a:ln w="12700" cap="flat">
            <a:solidFill>
              <a:schemeClr val="tx1"/>
            </a:solidFill>
          </a:ln>
        </p:spPr>
      </p:sp>
      <p:sp>
        <p:nvSpPr>
          <p:cNvPr id="21512" name="Rectangle 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4460" tIns="46401" rIns="94460" bIns="46401"/>
          <a:lstStyle/>
          <a:p>
            <a:pPr eaLnBrk="1" hangingPunct="1"/>
            <a:r>
              <a:rPr lang="it-IT" altLang="it-IT"/>
              <a:t>STAMPARE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FC0F0878-9952-451B-8705-1AC221940B1E}" type="slidenum">
              <a:rPr lang="it-IT" altLang="it-IT" sz="1300"/>
              <a:pPr/>
              <a:t>51</a:t>
            </a:fld>
            <a:endParaRPr lang="it-IT" altLang="it-IT" sz="1300"/>
          </a:p>
        </p:txBody>
      </p:sp>
      <p:sp>
        <p:nvSpPr>
          <p:cNvPr id="81923" name="Rectangle 2"/>
          <p:cNvSpPr>
            <a:spLocks noChangeArrowheads="1"/>
          </p:cNvSpPr>
          <p:nvPr/>
        </p:nvSpPr>
        <p:spPr bwMode="auto">
          <a:xfrm>
            <a:off x="4024122" y="1"/>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1924" name="Rectangle 3"/>
          <p:cNvSpPr>
            <a:spLocks noChangeArrowheads="1"/>
          </p:cNvSpPr>
          <p:nvPr/>
        </p:nvSpPr>
        <p:spPr bwMode="auto">
          <a:xfrm>
            <a:off x="4024122" y="9721126"/>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886" tIns="0" rIns="19886"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it-IT" sz="1000" i="1"/>
              <a:t>17</a:t>
            </a:r>
          </a:p>
        </p:txBody>
      </p:sp>
      <p:sp>
        <p:nvSpPr>
          <p:cNvPr id="81925" name="Rectangle 4"/>
          <p:cNvSpPr>
            <a:spLocks noChangeArrowheads="1"/>
          </p:cNvSpPr>
          <p:nvPr/>
        </p:nvSpPr>
        <p:spPr bwMode="auto">
          <a:xfrm>
            <a:off x="0" y="9721126"/>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1926" name="Rectangle 5"/>
          <p:cNvSpPr>
            <a:spLocks noChangeArrowheads="1"/>
          </p:cNvSpPr>
          <p:nvPr/>
        </p:nvSpPr>
        <p:spPr bwMode="auto">
          <a:xfrm>
            <a:off x="0" y="1"/>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1927" name="Rectangle 6"/>
          <p:cNvSpPr>
            <a:spLocks noGrp="1" noRot="1" noChangeAspect="1" noChangeArrowheads="1" noTextEdit="1"/>
          </p:cNvSpPr>
          <p:nvPr>
            <p:ph type="sldImg"/>
          </p:nvPr>
        </p:nvSpPr>
        <p:spPr>
          <a:xfrm>
            <a:off x="1004888" y="774700"/>
            <a:ext cx="5094287" cy="3822700"/>
          </a:xfrm>
          <a:ln w="12700" cap="flat">
            <a:solidFill>
              <a:schemeClr val="tx1"/>
            </a:solidFill>
          </a:ln>
        </p:spPr>
      </p:sp>
      <p:sp>
        <p:nvSpPr>
          <p:cNvPr id="81928" name="Rectangle 7"/>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4460" tIns="46401" rIns="94460" bIns="46401"/>
          <a:lstStyle/>
          <a:p>
            <a:pPr eaLnBrk="1" hangingPunct="1"/>
            <a:endParaRPr lang="it-IT" altLang="it-IT"/>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36CE35CE-A1E5-4A73-BB5F-9E0B12C6789E}" type="slidenum">
              <a:rPr lang="it-IT" altLang="it-IT" sz="1300"/>
              <a:pPr/>
              <a:t>52</a:t>
            </a:fld>
            <a:endParaRPr lang="it-IT" altLang="it-IT" sz="1300"/>
          </a:p>
        </p:txBody>
      </p:sp>
      <p:sp>
        <p:nvSpPr>
          <p:cNvPr id="102403" name="Rectangle 2"/>
          <p:cNvSpPr>
            <a:spLocks noChangeArrowheads="1"/>
          </p:cNvSpPr>
          <p:nvPr/>
        </p:nvSpPr>
        <p:spPr bwMode="auto">
          <a:xfrm>
            <a:off x="4024122" y="1"/>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2404" name="Rectangle 3"/>
          <p:cNvSpPr>
            <a:spLocks noChangeArrowheads="1"/>
          </p:cNvSpPr>
          <p:nvPr/>
        </p:nvSpPr>
        <p:spPr bwMode="auto">
          <a:xfrm>
            <a:off x="4024122" y="9721126"/>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886" tIns="0" rIns="19886"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it-IT" sz="1000" i="1"/>
              <a:t>22</a:t>
            </a:r>
          </a:p>
        </p:txBody>
      </p:sp>
      <p:sp>
        <p:nvSpPr>
          <p:cNvPr id="102405" name="Rectangle 4"/>
          <p:cNvSpPr>
            <a:spLocks noChangeArrowheads="1"/>
          </p:cNvSpPr>
          <p:nvPr/>
        </p:nvSpPr>
        <p:spPr bwMode="auto">
          <a:xfrm>
            <a:off x="0" y="9721126"/>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2406" name="Rectangle 5"/>
          <p:cNvSpPr>
            <a:spLocks noChangeArrowheads="1"/>
          </p:cNvSpPr>
          <p:nvPr/>
        </p:nvSpPr>
        <p:spPr bwMode="auto">
          <a:xfrm>
            <a:off x="0" y="1"/>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2407" name="Rectangle 6"/>
          <p:cNvSpPr>
            <a:spLocks noGrp="1" noRot="1" noChangeAspect="1" noChangeArrowheads="1" noTextEdit="1"/>
          </p:cNvSpPr>
          <p:nvPr>
            <p:ph type="sldImg"/>
          </p:nvPr>
        </p:nvSpPr>
        <p:spPr>
          <a:xfrm>
            <a:off x="1004888" y="774700"/>
            <a:ext cx="5094287" cy="3822700"/>
          </a:xfrm>
          <a:ln w="12700" cap="flat">
            <a:solidFill>
              <a:schemeClr val="tx1"/>
            </a:solidFill>
          </a:ln>
        </p:spPr>
      </p:sp>
      <p:sp>
        <p:nvSpPr>
          <p:cNvPr id="102408" name="Rectangle 7"/>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4460" tIns="46401" rIns="94460" bIns="46401"/>
          <a:lstStyle/>
          <a:p>
            <a:pPr eaLnBrk="1" hangingPunct="1"/>
            <a:endParaRPr lang="it-IT" altLang="it-IT"/>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02500DC-CDC5-4E85-BDF8-879B6FB665E4}" type="slidenum">
              <a:rPr kumimoji="0" lang="it-IT" altLang="it-IT"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it-IT" altLang="it-IT"/>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078748-FCAA-4D6E-9D0A-A7FFCF45E9E8}" type="slidenum">
              <a:rPr kumimoji="0" lang="it-IT" altLang="it-IT"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xfrm>
            <a:off x="673100" y="4687888"/>
            <a:ext cx="5389563" cy="4441825"/>
          </a:xfrm>
          <a:noFill/>
        </p:spPr>
        <p:txBody>
          <a:bodyPr/>
          <a:lstStyle/>
          <a:p>
            <a:pPr eaLnBrk="1" hangingPunct="1"/>
            <a:endParaRPr lang="it-IT" altLang="it-IT"/>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30069C2-6AFF-41AE-AB18-2E5FA1BD2E9F}" type="slidenum">
              <a:rPr kumimoji="0" lang="it-IT" altLang="it-IT"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it-IT" altLang="it-IT"/>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E1D33E1-0D1A-4F5F-A68A-8B2F024180F4}" type="slidenum">
              <a:rPr kumimoji="0" lang="it-IT" altLang="it-IT"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673100" y="4687888"/>
            <a:ext cx="5389563" cy="4441825"/>
          </a:xfrm>
          <a:noFill/>
        </p:spPr>
        <p:txBody>
          <a:bodyPr/>
          <a:lstStyle/>
          <a:p>
            <a:pPr eaLnBrk="1" hangingPunct="1"/>
            <a:endParaRPr lang="it-IT" altLang="it-IT"/>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F6AEAA2B-CB13-48B7-A320-70231480B9D8}" type="slidenum">
              <a:rPr lang="it-IT" altLang="it-IT" sz="1300"/>
              <a:pPr/>
              <a:t>57</a:t>
            </a:fld>
            <a:endParaRPr lang="it-IT" altLang="it-IT" sz="1300"/>
          </a:p>
        </p:txBody>
      </p:sp>
      <p:sp>
        <p:nvSpPr>
          <p:cNvPr id="104451" name="Rectangle 2"/>
          <p:cNvSpPr>
            <a:spLocks noChangeArrowheads="1"/>
          </p:cNvSpPr>
          <p:nvPr/>
        </p:nvSpPr>
        <p:spPr bwMode="auto">
          <a:xfrm>
            <a:off x="4024122" y="1"/>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4452" name="Rectangle 3"/>
          <p:cNvSpPr>
            <a:spLocks noChangeArrowheads="1"/>
          </p:cNvSpPr>
          <p:nvPr/>
        </p:nvSpPr>
        <p:spPr bwMode="auto">
          <a:xfrm>
            <a:off x="4024122" y="9721126"/>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886" tIns="0" rIns="19886"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it-IT" sz="1000" i="1"/>
              <a:t>24</a:t>
            </a:r>
          </a:p>
        </p:txBody>
      </p:sp>
      <p:sp>
        <p:nvSpPr>
          <p:cNvPr id="104453" name="Rectangle 4"/>
          <p:cNvSpPr>
            <a:spLocks noChangeArrowheads="1"/>
          </p:cNvSpPr>
          <p:nvPr/>
        </p:nvSpPr>
        <p:spPr bwMode="auto">
          <a:xfrm>
            <a:off x="0" y="9721126"/>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4454" name="Rectangle 5"/>
          <p:cNvSpPr>
            <a:spLocks noChangeArrowheads="1"/>
          </p:cNvSpPr>
          <p:nvPr/>
        </p:nvSpPr>
        <p:spPr bwMode="auto">
          <a:xfrm>
            <a:off x="0" y="1"/>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4455" name="Rectangle 6"/>
          <p:cNvSpPr>
            <a:spLocks noGrp="1" noRot="1" noChangeAspect="1" noChangeArrowheads="1" noTextEdit="1"/>
          </p:cNvSpPr>
          <p:nvPr>
            <p:ph type="sldImg"/>
          </p:nvPr>
        </p:nvSpPr>
        <p:spPr>
          <a:xfrm>
            <a:off x="1004888" y="774700"/>
            <a:ext cx="5094287" cy="3822700"/>
          </a:xfrm>
          <a:ln w="12700" cap="flat">
            <a:solidFill>
              <a:schemeClr val="tx1"/>
            </a:solidFill>
          </a:ln>
        </p:spPr>
      </p:sp>
      <p:sp>
        <p:nvSpPr>
          <p:cNvPr id="104456" name="Rectangle 7"/>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4460" tIns="46401" rIns="94460" bIns="46401"/>
          <a:lstStyle/>
          <a:p>
            <a:pPr eaLnBrk="1" hangingPunct="1"/>
            <a:endParaRPr lang="it-IT" altLang="it-IT"/>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27878468-C9BC-4BA6-A178-CF8932789A1B}" type="slidenum">
              <a:rPr lang="it-IT" altLang="it-IT" sz="1300"/>
              <a:pPr/>
              <a:t>58</a:t>
            </a:fld>
            <a:endParaRPr lang="it-IT" altLang="it-IT" sz="1300"/>
          </a:p>
        </p:txBody>
      </p:sp>
      <p:sp>
        <p:nvSpPr>
          <p:cNvPr id="114691" name="Rectangle 2050"/>
          <p:cNvSpPr>
            <a:spLocks noChangeArrowheads="1"/>
          </p:cNvSpPr>
          <p:nvPr/>
        </p:nvSpPr>
        <p:spPr bwMode="auto">
          <a:xfrm>
            <a:off x="4024122" y="1"/>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4692" name="Rectangle 2051"/>
          <p:cNvSpPr>
            <a:spLocks noChangeArrowheads="1"/>
          </p:cNvSpPr>
          <p:nvPr/>
        </p:nvSpPr>
        <p:spPr bwMode="auto">
          <a:xfrm>
            <a:off x="4024122" y="9721126"/>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886" tIns="0" rIns="19886"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it-IT" sz="1000" i="1"/>
              <a:t>28</a:t>
            </a:r>
          </a:p>
        </p:txBody>
      </p:sp>
      <p:sp>
        <p:nvSpPr>
          <p:cNvPr id="114693" name="Rectangle 2052"/>
          <p:cNvSpPr>
            <a:spLocks noChangeArrowheads="1"/>
          </p:cNvSpPr>
          <p:nvPr/>
        </p:nvSpPr>
        <p:spPr bwMode="auto">
          <a:xfrm>
            <a:off x="0" y="9721126"/>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4694" name="Rectangle 2053"/>
          <p:cNvSpPr>
            <a:spLocks noChangeArrowheads="1"/>
          </p:cNvSpPr>
          <p:nvPr/>
        </p:nvSpPr>
        <p:spPr bwMode="auto">
          <a:xfrm>
            <a:off x="0" y="1"/>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4695" name="Rectangle 2054"/>
          <p:cNvSpPr>
            <a:spLocks noGrp="1" noRot="1" noChangeAspect="1" noChangeArrowheads="1" noTextEdit="1"/>
          </p:cNvSpPr>
          <p:nvPr>
            <p:ph type="sldImg"/>
          </p:nvPr>
        </p:nvSpPr>
        <p:spPr>
          <a:xfrm>
            <a:off x="1004888" y="774700"/>
            <a:ext cx="5094287" cy="3822700"/>
          </a:xfrm>
          <a:ln w="12700" cap="flat">
            <a:solidFill>
              <a:schemeClr val="tx1"/>
            </a:solidFill>
          </a:ln>
        </p:spPr>
      </p:sp>
      <p:sp>
        <p:nvSpPr>
          <p:cNvPr id="114696" name="Rectangle 2055"/>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4460" tIns="46401" rIns="94460" bIns="46401"/>
          <a:lstStyle/>
          <a:p>
            <a:pPr eaLnBrk="1" hangingPunct="1"/>
            <a:endParaRPr lang="it-IT" altLang="it-IT"/>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230EE79F-9108-4E66-974A-36CEE065478B}" type="slidenum">
              <a:rPr lang="it-IT" altLang="it-IT" sz="1300"/>
              <a:pPr/>
              <a:t>59</a:t>
            </a:fld>
            <a:endParaRPr lang="it-IT" altLang="it-IT" sz="1300"/>
          </a:p>
        </p:txBody>
      </p:sp>
      <p:sp>
        <p:nvSpPr>
          <p:cNvPr id="116739" name="Rectangle 1026"/>
          <p:cNvSpPr>
            <a:spLocks noChangeArrowheads="1"/>
          </p:cNvSpPr>
          <p:nvPr/>
        </p:nvSpPr>
        <p:spPr bwMode="auto">
          <a:xfrm>
            <a:off x="4024122" y="1"/>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6740" name="Rectangle 1027"/>
          <p:cNvSpPr>
            <a:spLocks noChangeArrowheads="1"/>
          </p:cNvSpPr>
          <p:nvPr/>
        </p:nvSpPr>
        <p:spPr bwMode="auto">
          <a:xfrm>
            <a:off x="4024122" y="9721126"/>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886" tIns="0" rIns="19886"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it-IT" sz="1000" i="1"/>
              <a:t>29</a:t>
            </a:r>
          </a:p>
        </p:txBody>
      </p:sp>
      <p:sp>
        <p:nvSpPr>
          <p:cNvPr id="116741" name="Rectangle 1028"/>
          <p:cNvSpPr>
            <a:spLocks noChangeArrowheads="1"/>
          </p:cNvSpPr>
          <p:nvPr/>
        </p:nvSpPr>
        <p:spPr bwMode="auto">
          <a:xfrm>
            <a:off x="0" y="9721126"/>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6742" name="Rectangle 1029"/>
          <p:cNvSpPr>
            <a:spLocks noChangeArrowheads="1"/>
          </p:cNvSpPr>
          <p:nvPr/>
        </p:nvSpPr>
        <p:spPr bwMode="auto">
          <a:xfrm>
            <a:off x="0" y="1"/>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6743" name="Rectangle 1030"/>
          <p:cNvSpPr>
            <a:spLocks noGrp="1" noRot="1" noChangeAspect="1" noChangeArrowheads="1" noTextEdit="1"/>
          </p:cNvSpPr>
          <p:nvPr>
            <p:ph type="sldImg"/>
          </p:nvPr>
        </p:nvSpPr>
        <p:spPr>
          <a:xfrm>
            <a:off x="1004888" y="774700"/>
            <a:ext cx="5094287" cy="3822700"/>
          </a:xfrm>
          <a:ln w="12700" cap="flat">
            <a:solidFill>
              <a:schemeClr val="tx1"/>
            </a:solidFill>
          </a:ln>
        </p:spPr>
      </p:sp>
      <p:sp>
        <p:nvSpPr>
          <p:cNvPr id="116744" name="Rectangle 1031"/>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4460" tIns="46401" rIns="94460" bIns="46401"/>
          <a:lstStyle/>
          <a:p>
            <a:pPr eaLnBrk="1" hangingPunct="1"/>
            <a:endParaRPr lang="it-IT" altLang="it-IT"/>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838F7B23-7125-43A0-BCE6-146CBAAA1F09}" type="slidenum">
              <a:rPr lang="it-IT" altLang="it-IT" sz="1300"/>
              <a:pPr/>
              <a:t>60</a:t>
            </a:fld>
            <a:endParaRPr lang="it-IT" altLang="it-IT" sz="1300"/>
          </a:p>
        </p:txBody>
      </p:sp>
      <p:sp>
        <p:nvSpPr>
          <p:cNvPr id="118787" name="Rectangle 1026"/>
          <p:cNvSpPr>
            <a:spLocks noChangeArrowheads="1"/>
          </p:cNvSpPr>
          <p:nvPr/>
        </p:nvSpPr>
        <p:spPr bwMode="auto">
          <a:xfrm>
            <a:off x="4024122" y="1"/>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8788" name="Rectangle 1027"/>
          <p:cNvSpPr>
            <a:spLocks noChangeArrowheads="1"/>
          </p:cNvSpPr>
          <p:nvPr/>
        </p:nvSpPr>
        <p:spPr bwMode="auto">
          <a:xfrm>
            <a:off x="4024122" y="9721126"/>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886" tIns="0" rIns="19886"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it-IT" sz="1000" i="1"/>
              <a:t>30</a:t>
            </a:r>
          </a:p>
        </p:txBody>
      </p:sp>
      <p:sp>
        <p:nvSpPr>
          <p:cNvPr id="118789" name="Rectangle 1028"/>
          <p:cNvSpPr>
            <a:spLocks noChangeArrowheads="1"/>
          </p:cNvSpPr>
          <p:nvPr/>
        </p:nvSpPr>
        <p:spPr bwMode="auto">
          <a:xfrm>
            <a:off x="0" y="9721126"/>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8790" name="Rectangle 1029"/>
          <p:cNvSpPr>
            <a:spLocks noChangeArrowheads="1"/>
          </p:cNvSpPr>
          <p:nvPr/>
        </p:nvSpPr>
        <p:spPr bwMode="auto">
          <a:xfrm>
            <a:off x="0" y="1"/>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8791" name="Rectangle 1030"/>
          <p:cNvSpPr>
            <a:spLocks noGrp="1" noRot="1" noChangeAspect="1" noChangeArrowheads="1" noTextEdit="1"/>
          </p:cNvSpPr>
          <p:nvPr>
            <p:ph type="sldImg"/>
          </p:nvPr>
        </p:nvSpPr>
        <p:spPr>
          <a:xfrm>
            <a:off x="1004888" y="774700"/>
            <a:ext cx="5094287" cy="3822700"/>
          </a:xfrm>
          <a:ln w="12700" cap="flat">
            <a:solidFill>
              <a:schemeClr val="tx1"/>
            </a:solidFill>
          </a:ln>
        </p:spPr>
      </p:sp>
      <p:sp>
        <p:nvSpPr>
          <p:cNvPr id="118792" name="Rectangle 1031"/>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4460" tIns="46401" rIns="94460" bIns="46401"/>
          <a:lstStyle/>
          <a:p>
            <a:pPr eaLnBrk="1" hangingPunct="1"/>
            <a:endParaRPr lang="it-IT"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2D1114B1-A190-488F-930B-871F5AD8E762}" type="slidenum">
              <a:rPr lang="it-IT" altLang="it-IT" sz="1300"/>
              <a:pPr/>
              <a:t>6</a:t>
            </a:fld>
            <a:endParaRPr lang="it-IT" altLang="it-IT" sz="1300"/>
          </a:p>
        </p:txBody>
      </p:sp>
      <p:sp>
        <p:nvSpPr>
          <p:cNvPr id="27651" name="Rectangle 2"/>
          <p:cNvSpPr>
            <a:spLocks noChangeArrowheads="1"/>
          </p:cNvSpPr>
          <p:nvPr/>
        </p:nvSpPr>
        <p:spPr bwMode="auto">
          <a:xfrm>
            <a:off x="4024122" y="1"/>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7652" name="Rectangle 3"/>
          <p:cNvSpPr>
            <a:spLocks noChangeArrowheads="1"/>
          </p:cNvSpPr>
          <p:nvPr/>
        </p:nvSpPr>
        <p:spPr bwMode="auto">
          <a:xfrm>
            <a:off x="4024122" y="9721126"/>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886" tIns="0" rIns="19886"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it-IT" sz="1000" i="1"/>
              <a:t>31</a:t>
            </a:r>
          </a:p>
        </p:txBody>
      </p:sp>
      <p:sp>
        <p:nvSpPr>
          <p:cNvPr id="27653" name="Rectangle 4"/>
          <p:cNvSpPr>
            <a:spLocks noChangeArrowheads="1"/>
          </p:cNvSpPr>
          <p:nvPr/>
        </p:nvSpPr>
        <p:spPr bwMode="auto">
          <a:xfrm>
            <a:off x="0" y="9721126"/>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7654" name="Rectangle 5"/>
          <p:cNvSpPr>
            <a:spLocks noChangeArrowheads="1"/>
          </p:cNvSpPr>
          <p:nvPr/>
        </p:nvSpPr>
        <p:spPr bwMode="auto">
          <a:xfrm>
            <a:off x="0" y="1"/>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7655" name="Rectangle 6"/>
          <p:cNvSpPr>
            <a:spLocks noGrp="1" noRot="1" noChangeAspect="1" noChangeArrowheads="1" noTextEdit="1"/>
          </p:cNvSpPr>
          <p:nvPr>
            <p:ph type="sldImg"/>
          </p:nvPr>
        </p:nvSpPr>
        <p:spPr>
          <a:xfrm>
            <a:off x="1004888" y="774700"/>
            <a:ext cx="5094287" cy="3822700"/>
          </a:xfrm>
          <a:solidFill>
            <a:srgbClr val="FFFFFF"/>
          </a:solidFill>
          <a:ln w="12700" cap="flat">
            <a:solidFill>
              <a:schemeClr val="tx1"/>
            </a:solidFill>
          </a:ln>
        </p:spPr>
      </p:sp>
      <p:sp>
        <p:nvSpPr>
          <p:cNvPr id="27656" name="Rectangle 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4460" tIns="46401" rIns="94460" bIns="46401"/>
          <a:lstStyle/>
          <a:p>
            <a:pPr eaLnBrk="1" hangingPunct="1"/>
            <a:endParaRPr lang="it-IT" altLang="it-IT"/>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492ACA00-747B-4602-909B-4506EFC59B8D}" type="slidenum">
              <a:rPr lang="it-IT" altLang="it-IT" sz="1300"/>
              <a:pPr/>
              <a:t>61</a:t>
            </a:fld>
            <a:endParaRPr lang="it-IT" altLang="it-IT" sz="1300"/>
          </a:p>
        </p:txBody>
      </p:sp>
      <p:sp>
        <p:nvSpPr>
          <p:cNvPr id="120835" name="Rectangle 2"/>
          <p:cNvSpPr>
            <a:spLocks noChangeArrowheads="1"/>
          </p:cNvSpPr>
          <p:nvPr/>
        </p:nvSpPr>
        <p:spPr bwMode="auto">
          <a:xfrm>
            <a:off x="4024122" y="1"/>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0836" name="Rectangle 3"/>
          <p:cNvSpPr>
            <a:spLocks noChangeArrowheads="1"/>
          </p:cNvSpPr>
          <p:nvPr/>
        </p:nvSpPr>
        <p:spPr bwMode="auto">
          <a:xfrm>
            <a:off x="4024122" y="9721126"/>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886" tIns="0" rIns="19886"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it-IT" sz="1000" i="1"/>
              <a:t>40</a:t>
            </a:r>
          </a:p>
        </p:txBody>
      </p:sp>
      <p:sp>
        <p:nvSpPr>
          <p:cNvPr id="120837" name="Rectangle 4"/>
          <p:cNvSpPr>
            <a:spLocks noChangeArrowheads="1"/>
          </p:cNvSpPr>
          <p:nvPr/>
        </p:nvSpPr>
        <p:spPr bwMode="auto">
          <a:xfrm>
            <a:off x="0" y="9721126"/>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0838" name="Rectangle 5"/>
          <p:cNvSpPr>
            <a:spLocks noChangeArrowheads="1"/>
          </p:cNvSpPr>
          <p:nvPr/>
        </p:nvSpPr>
        <p:spPr bwMode="auto">
          <a:xfrm>
            <a:off x="0" y="1"/>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0839" name="Rectangle 6"/>
          <p:cNvSpPr>
            <a:spLocks noGrp="1" noRot="1" noChangeAspect="1" noChangeArrowheads="1" noTextEdit="1"/>
          </p:cNvSpPr>
          <p:nvPr>
            <p:ph type="sldImg"/>
          </p:nvPr>
        </p:nvSpPr>
        <p:spPr>
          <a:xfrm>
            <a:off x="1004888" y="774700"/>
            <a:ext cx="5094287" cy="3822700"/>
          </a:xfrm>
          <a:ln w="12700" cap="flat">
            <a:solidFill>
              <a:schemeClr val="tx1"/>
            </a:solidFill>
          </a:ln>
        </p:spPr>
      </p:sp>
      <p:sp>
        <p:nvSpPr>
          <p:cNvPr id="120840" name="Rectangle 7"/>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4460" tIns="46401" rIns="94460" bIns="46401"/>
          <a:lstStyle/>
          <a:p>
            <a:pPr eaLnBrk="1" hangingPunct="1"/>
            <a:endParaRPr lang="it-IT" altLang="it-IT"/>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D0FFC855-9C92-4600-B6FB-966ED717159F}" type="slidenum">
              <a:rPr lang="it-IT" altLang="it-IT" sz="1300"/>
              <a:pPr/>
              <a:t>62</a:t>
            </a:fld>
            <a:endParaRPr lang="it-IT" altLang="it-IT" sz="1300"/>
          </a:p>
        </p:txBody>
      </p:sp>
      <p:sp>
        <p:nvSpPr>
          <p:cNvPr id="122883" name="Rectangle 2050"/>
          <p:cNvSpPr>
            <a:spLocks noChangeArrowheads="1"/>
          </p:cNvSpPr>
          <p:nvPr/>
        </p:nvSpPr>
        <p:spPr bwMode="auto">
          <a:xfrm>
            <a:off x="4024122" y="1"/>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2884" name="Rectangle 2051"/>
          <p:cNvSpPr>
            <a:spLocks noChangeArrowheads="1"/>
          </p:cNvSpPr>
          <p:nvPr/>
        </p:nvSpPr>
        <p:spPr bwMode="auto">
          <a:xfrm>
            <a:off x="4024122" y="9721126"/>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886" tIns="0" rIns="19886"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it-IT" sz="1000" i="1"/>
              <a:t>41</a:t>
            </a:r>
          </a:p>
        </p:txBody>
      </p:sp>
      <p:sp>
        <p:nvSpPr>
          <p:cNvPr id="122885" name="Rectangle 2052"/>
          <p:cNvSpPr>
            <a:spLocks noChangeArrowheads="1"/>
          </p:cNvSpPr>
          <p:nvPr/>
        </p:nvSpPr>
        <p:spPr bwMode="auto">
          <a:xfrm>
            <a:off x="0" y="9721126"/>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2886" name="Rectangle 2053"/>
          <p:cNvSpPr>
            <a:spLocks noChangeArrowheads="1"/>
          </p:cNvSpPr>
          <p:nvPr/>
        </p:nvSpPr>
        <p:spPr bwMode="auto">
          <a:xfrm>
            <a:off x="0" y="1"/>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2887" name="Rectangle 2054"/>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4460" tIns="46401" rIns="94460" bIns="46401"/>
          <a:lstStyle/>
          <a:p>
            <a:pPr eaLnBrk="1" hangingPunct="1"/>
            <a:endParaRPr lang="it-IT" altLang="it-IT"/>
          </a:p>
        </p:txBody>
      </p:sp>
      <p:sp>
        <p:nvSpPr>
          <p:cNvPr id="122888" name="Rectangle 2055"/>
          <p:cNvSpPr>
            <a:spLocks noGrp="1" noRot="1" noChangeAspect="1" noChangeArrowheads="1" noTextEdit="1"/>
          </p:cNvSpPr>
          <p:nvPr>
            <p:ph type="sldImg"/>
          </p:nvPr>
        </p:nvSpPr>
        <p:spPr>
          <a:xfrm>
            <a:off x="1004888" y="774700"/>
            <a:ext cx="5094287" cy="3822700"/>
          </a:xfrm>
          <a:ln w="12700" cap="flat"/>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9D3281C6-402A-46C6-BCE9-33EDFADBED41}" type="slidenum">
              <a:rPr lang="it-IT" altLang="it-IT" sz="1300"/>
              <a:pPr/>
              <a:t>63</a:t>
            </a:fld>
            <a:endParaRPr lang="it-IT" altLang="it-IT" sz="1300"/>
          </a:p>
        </p:txBody>
      </p:sp>
      <p:sp>
        <p:nvSpPr>
          <p:cNvPr id="124931" name="Rectangle 2"/>
          <p:cNvSpPr>
            <a:spLocks noChangeArrowheads="1"/>
          </p:cNvSpPr>
          <p:nvPr/>
        </p:nvSpPr>
        <p:spPr bwMode="auto">
          <a:xfrm>
            <a:off x="4024122" y="1"/>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4932" name="Rectangle 3"/>
          <p:cNvSpPr>
            <a:spLocks noChangeArrowheads="1"/>
          </p:cNvSpPr>
          <p:nvPr/>
        </p:nvSpPr>
        <p:spPr bwMode="auto">
          <a:xfrm>
            <a:off x="4024122" y="9721126"/>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886" tIns="0" rIns="19886"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it-IT" sz="1000" i="1"/>
              <a:t>50</a:t>
            </a:r>
          </a:p>
        </p:txBody>
      </p:sp>
      <p:sp>
        <p:nvSpPr>
          <p:cNvPr id="124933" name="Rectangle 4"/>
          <p:cNvSpPr>
            <a:spLocks noChangeArrowheads="1"/>
          </p:cNvSpPr>
          <p:nvPr/>
        </p:nvSpPr>
        <p:spPr bwMode="auto">
          <a:xfrm>
            <a:off x="0" y="9721126"/>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4934" name="Rectangle 5"/>
          <p:cNvSpPr>
            <a:spLocks noChangeArrowheads="1"/>
          </p:cNvSpPr>
          <p:nvPr/>
        </p:nvSpPr>
        <p:spPr bwMode="auto">
          <a:xfrm>
            <a:off x="0" y="1"/>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4935" name="Rectangle 6"/>
          <p:cNvSpPr>
            <a:spLocks noGrp="1" noRot="1" noChangeAspect="1" noChangeArrowheads="1" noTextEdit="1"/>
          </p:cNvSpPr>
          <p:nvPr>
            <p:ph type="sldImg"/>
          </p:nvPr>
        </p:nvSpPr>
        <p:spPr>
          <a:xfrm>
            <a:off x="1004888" y="774700"/>
            <a:ext cx="5094287" cy="3822700"/>
          </a:xfrm>
          <a:ln w="12700" cap="flat">
            <a:solidFill>
              <a:schemeClr val="tx1"/>
            </a:solidFill>
          </a:ln>
        </p:spPr>
      </p:sp>
      <p:sp>
        <p:nvSpPr>
          <p:cNvPr id="124936" name="Rectangle 7"/>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4460" tIns="46401" rIns="94460" bIns="46401"/>
          <a:lstStyle/>
          <a:p>
            <a:pPr eaLnBrk="1" hangingPunct="1"/>
            <a:endParaRPr lang="it-IT" altLang="it-IT"/>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FC0F0878-9952-451B-8705-1AC221940B1E}" type="slidenum">
              <a:rPr lang="it-IT" altLang="it-IT" sz="1300"/>
              <a:pPr/>
              <a:t>64</a:t>
            </a:fld>
            <a:endParaRPr lang="it-IT" altLang="it-IT" sz="1300"/>
          </a:p>
        </p:txBody>
      </p:sp>
      <p:sp>
        <p:nvSpPr>
          <p:cNvPr id="81923" name="Rectangle 2"/>
          <p:cNvSpPr>
            <a:spLocks noChangeArrowheads="1"/>
          </p:cNvSpPr>
          <p:nvPr/>
        </p:nvSpPr>
        <p:spPr bwMode="auto">
          <a:xfrm>
            <a:off x="4024122" y="1"/>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1924" name="Rectangle 3"/>
          <p:cNvSpPr>
            <a:spLocks noChangeArrowheads="1"/>
          </p:cNvSpPr>
          <p:nvPr/>
        </p:nvSpPr>
        <p:spPr bwMode="auto">
          <a:xfrm>
            <a:off x="4024122" y="9721126"/>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886" tIns="0" rIns="19886"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it-IT" sz="1000" i="1"/>
              <a:t>17</a:t>
            </a:r>
          </a:p>
        </p:txBody>
      </p:sp>
      <p:sp>
        <p:nvSpPr>
          <p:cNvPr id="81925" name="Rectangle 4"/>
          <p:cNvSpPr>
            <a:spLocks noChangeArrowheads="1"/>
          </p:cNvSpPr>
          <p:nvPr/>
        </p:nvSpPr>
        <p:spPr bwMode="auto">
          <a:xfrm>
            <a:off x="0" y="9721126"/>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1926" name="Rectangle 5"/>
          <p:cNvSpPr>
            <a:spLocks noChangeArrowheads="1"/>
          </p:cNvSpPr>
          <p:nvPr/>
        </p:nvSpPr>
        <p:spPr bwMode="auto">
          <a:xfrm>
            <a:off x="0" y="1"/>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1927" name="Rectangle 6"/>
          <p:cNvSpPr>
            <a:spLocks noGrp="1" noRot="1" noChangeAspect="1" noChangeArrowheads="1" noTextEdit="1"/>
          </p:cNvSpPr>
          <p:nvPr>
            <p:ph type="sldImg"/>
          </p:nvPr>
        </p:nvSpPr>
        <p:spPr>
          <a:xfrm>
            <a:off x="1004888" y="774700"/>
            <a:ext cx="5094287" cy="3822700"/>
          </a:xfrm>
          <a:ln w="12700" cap="flat">
            <a:solidFill>
              <a:schemeClr val="tx1"/>
            </a:solidFill>
          </a:ln>
        </p:spPr>
      </p:sp>
      <p:sp>
        <p:nvSpPr>
          <p:cNvPr id="81928" name="Rectangle 7"/>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4460" tIns="46401" rIns="94460" bIns="46401"/>
          <a:lstStyle/>
          <a:p>
            <a:pPr eaLnBrk="1" hangingPunct="1"/>
            <a:endParaRPr lang="it-IT" altLang="it-IT"/>
          </a:p>
        </p:txBody>
      </p:sp>
    </p:spTree>
    <p:extLst>
      <p:ext uri="{BB962C8B-B14F-4D97-AF65-F5344CB8AC3E}">
        <p14:creationId xmlns:p14="http://schemas.microsoft.com/office/powerpoint/2010/main" val="35097234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7787DC34-049E-4422-AA8A-01220B570C36}" type="slidenum">
              <a:rPr lang="it-IT" altLang="it-IT" sz="1300"/>
              <a:pPr/>
              <a:t>65</a:t>
            </a:fld>
            <a:endParaRPr lang="it-IT" altLang="it-IT" sz="1300"/>
          </a:p>
        </p:txBody>
      </p:sp>
      <p:sp>
        <p:nvSpPr>
          <p:cNvPr id="83971" name="Rectangle 2"/>
          <p:cNvSpPr>
            <a:spLocks noChangeArrowheads="1"/>
          </p:cNvSpPr>
          <p:nvPr/>
        </p:nvSpPr>
        <p:spPr bwMode="auto">
          <a:xfrm>
            <a:off x="4024122" y="1"/>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972" name="Rectangle 3"/>
          <p:cNvSpPr>
            <a:spLocks noChangeArrowheads="1"/>
          </p:cNvSpPr>
          <p:nvPr/>
        </p:nvSpPr>
        <p:spPr bwMode="auto">
          <a:xfrm>
            <a:off x="4024122" y="9721126"/>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886" tIns="0" rIns="19886"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it-IT" sz="1000" i="1"/>
              <a:t>20</a:t>
            </a:r>
          </a:p>
        </p:txBody>
      </p:sp>
      <p:sp>
        <p:nvSpPr>
          <p:cNvPr id="83973" name="Rectangle 4"/>
          <p:cNvSpPr>
            <a:spLocks noChangeArrowheads="1"/>
          </p:cNvSpPr>
          <p:nvPr/>
        </p:nvSpPr>
        <p:spPr bwMode="auto">
          <a:xfrm>
            <a:off x="0" y="9721126"/>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974" name="Rectangle 5"/>
          <p:cNvSpPr>
            <a:spLocks noChangeArrowheads="1"/>
          </p:cNvSpPr>
          <p:nvPr/>
        </p:nvSpPr>
        <p:spPr bwMode="auto">
          <a:xfrm>
            <a:off x="0" y="1"/>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975" name="Rectangle 6"/>
          <p:cNvSpPr>
            <a:spLocks noGrp="1" noRot="1" noChangeAspect="1" noChangeArrowheads="1" noTextEdit="1"/>
          </p:cNvSpPr>
          <p:nvPr>
            <p:ph type="sldImg"/>
          </p:nvPr>
        </p:nvSpPr>
        <p:spPr>
          <a:xfrm>
            <a:off x="1004888" y="774700"/>
            <a:ext cx="5094287" cy="3822700"/>
          </a:xfrm>
          <a:ln w="12700" cap="flat">
            <a:solidFill>
              <a:schemeClr val="tx1"/>
            </a:solidFill>
          </a:ln>
        </p:spPr>
      </p:sp>
      <p:sp>
        <p:nvSpPr>
          <p:cNvPr id="83976" name="Rectangle 7"/>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4460" tIns="46401" rIns="94460" bIns="46401"/>
          <a:lstStyle/>
          <a:p>
            <a:pPr eaLnBrk="1" hangingPunct="1"/>
            <a:endParaRPr lang="it-IT" altLang="it-IT"/>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CF546E9B-2C72-4145-A0E5-AAFC8AD0A069}" type="slidenum">
              <a:rPr lang="it-IT" altLang="it-IT" sz="1300"/>
              <a:pPr/>
              <a:t>66</a:t>
            </a:fld>
            <a:endParaRPr lang="it-IT" altLang="it-IT" sz="1300"/>
          </a:p>
        </p:txBody>
      </p:sp>
      <p:sp>
        <p:nvSpPr>
          <p:cNvPr id="126979" name="Rectangle 1026"/>
          <p:cNvSpPr>
            <a:spLocks noChangeArrowheads="1"/>
          </p:cNvSpPr>
          <p:nvPr/>
        </p:nvSpPr>
        <p:spPr bwMode="auto">
          <a:xfrm>
            <a:off x="4024122" y="1"/>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6980" name="Rectangle 1027"/>
          <p:cNvSpPr>
            <a:spLocks noChangeArrowheads="1"/>
          </p:cNvSpPr>
          <p:nvPr/>
        </p:nvSpPr>
        <p:spPr bwMode="auto">
          <a:xfrm>
            <a:off x="4024122" y="9721126"/>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886" tIns="0" rIns="19886"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it-IT" sz="1000" i="1"/>
              <a:t>51</a:t>
            </a:r>
          </a:p>
        </p:txBody>
      </p:sp>
      <p:sp>
        <p:nvSpPr>
          <p:cNvPr id="126981" name="Rectangle 1028"/>
          <p:cNvSpPr>
            <a:spLocks noChangeArrowheads="1"/>
          </p:cNvSpPr>
          <p:nvPr/>
        </p:nvSpPr>
        <p:spPr bwMode="auto">
          <a:xfrm>
            <a:off x="0" y="9721126"/>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6982" name="Rectangle 1029"/>
          <p:cNvSpPr>
            <a:spLocks noChangeArrowheads="1"/>
          </p:cNvSpPr>
          <p:nvPr/>
        </p:nvSpPr>
        <p:spPr bwMode="auto">
          <a:xfrm>
            <a:off x="0" y="1"/>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6983" name="Rectangle 1030"/>
          <p:cNvSpPr>
            <a:spLocks noGrp="1" noRot="1" noChangeAspect="1" noChangeArrowheads="1" noTextEdit="1"/>
          </p:cNvSpPr>
          <p:nvPr>
            <p:ph type="sldImg"/>
          </p:nvPr>
        </p:nvSpPr>
        <p:spPr>
          <a:xfrm>
            <a:off x="1004888" y="774700"/>
            <a:ext cx="5094287" cy="3822700"/>
          </a:xfrm>
          <a:ln w="12700" cap="flat">
            <a:solidFill>
              <a:schemeClr val="tx1"/>
            </a:solidFill>
          </a:ln>
        </p:spPr>
      </p:sp>
      <p:sp>
        <p:nvSpPr>
          <p:cNvPr id="126984" name="Rectangle 1031"/>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4460" tIns="46401" rIns="94460" bIns="46401"/>
          <a:lstStyle/>
          <a:p>
            <a:pPr eaLnBrk="1" hangingPunct="1"/>
            <a:endParaRPr lang="it-IT" altLang="it-IT"/>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C6F05262-3BB4-4667-8527-BB7BD645FC04}" type="slidenum">
              <a:rPr lang="it-IT" altLang="it-IT" sz="1300"/>
              <a:pPr/>
              <a:t>67</a:t>
            </a:fld>
            <a:endParaRPr lang="it-IT" altLang="it-IT" sz="1300"/>
          </a:p>
        </p:txBody>
      </p:sp>
      <p:sp>
        <p:nvSpPr>
          <p:cNvPr id="129027" name="Rectangle 2"/>
          <p:cNvSpPr>
            <a:spLocks noChangeArrowheads="1"/>
          </p:cNvSpPr>
          <p:nvPr/>
        </p:nvSpPr>
        <p:spPr bwMode="auto">
          <a:xfrm>
            <a:off x="4024122" y="1"/>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9028" name="Rectangle 3"/>
          <p:cNvSpPr>
            <a:spLocks noChangeArrowheads="1"/>
          </p:cNvSpPr>
          <p:nvPr/>
        </p:nvSpPr>
        <p:spPr bwMode="auto">
          <a:xfrm>
            <a:off x="4024122" y="9721126"/>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886" tIns="0" rIns="19886"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it-IT" sz="1000" i="1"/>
              <a:t>62</a:t>
            </a:r>
          </a:p>
        </p:txBody>
      </p:sp>
      <p:sp>
        <p:nvSpPr>
          <p:cNvPr id="129029" name="Rectangle 4"/>
          <p:cNvSpPr>
            <a:spLocks noChangeArrowheads="1"/>
          </p:cNvSpPr>
          <p:nvPr/>
        </p:nvSpPr>
        <p:spPr bwMode="auto">
          <a:xfrm>
            <a:off x="0" y="9721126"/>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9030" name="Rectangle 5"/>
          <p:cNvSpPr>
            <a:spLocks noChangeArrowheads="1"/>
          </p:cNvSpPr>
          <p:nvPr/>
        </p:nvSpPr>
        <p:spPr bwMode="auto">
          <a:xfrm>
            <a:off x="0" y="1"/>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9031" name="Rectangle 6"/>
          <p:cNvSpPr>
            <a:spLocks noGrp="1" noRot="1" noChangeAspect="1" noChangeArrowheads="1" noTextEdit="1"/>
          </p:cNvSpPr>
          <p:nvPr>
            <p:ph type="sldImg"/>
          </p:nvPr>
        </p:nvSpPr>
        <p:spPr>
          <a:xfrm>
            <a:off x="1004888" y="774700"/>
            <a:ext cx="5094287" cy="3822700"/>
          </a:xfrm>
          <a:ln w="12700" cap="flat">
            <a:solidFill>
              <a:schemeClr val="tx1"/>
            </a:solidFill>
          </a:ln>
        </p:spPr>
      </p:sp>
      <p:sp>
        <p:nvSpPr>
          <p:cNvPr id="129032" name="Rectangle 7"/>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4460" tIns="46401" rIns="94460" bIns="46401"/>
          <a:lstStyle/>
          <a:p>
            <a:pPr eaLnBrk="1" hangingPunct="1"/>
            <a:endParaRPr lang="it-IT" altLang="it-IT"/>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C7E82A6A-F9B3-47DC-A91A-E054D2E958E4}" type="slidenum">
              <a:rPr lang="it-IT" altLang="it-IT" sz="1300"/>
              <a:pPr/>
              <a:t>68</a:t>
            </a:fld>
            <a:endParaRPr lang="it-IT" altLang="it-IT" sz="1300"/>
          </a:p>
        </p:txBody>
      </p:sp>
      <p:sp>
        <p:nvSpPr>
          <p:cNvPr id="88067" name="Rectangle 2"/>
          <p:cNvSpPr>
            <a:spLocks noGrp="1" noRot="1" noChangeAspect="1" noChangeArrowheads="1" noTextEdit="1"/>
          </p:cNvSpPr>
          <p:nvPr>
            <p:ph type="sldImg"/>
          </p:nvPr>
        </p:nvSpPr>
        <p:spPr>
          <a:xfrm>
            <a:off x="1004888" y="774700"/>
            <a:ext cx="5094287" cy="3822700"/>
          </a:xfrm>
          <a:ln/>
        </p:spPr>
      </p:sp>
      <p:sp>
        <p:nvSpPr>
          <p:cNvPr id="88068" name="Rectangle 3"/>
          <p:cNvSpPr>
            <a:spLocks noGrp="1" noChangeArrowheads="1"/>
          </p:cNvSpPr>
          <p:nvPr>
            <p:ph type="body" idx="1"/>
          </p:nvPr>
        </p:nvSpPr>
        <p:spPr>
          <a:noFill/>
        </p:spPr>
        <p:txBody>
          <a:bodyPr/>
          <a:lstStyle/>
          <a:p>
            <a:pPr eaLnBrk="1" hangingPunct="1"/>
            <a:endParaRPr lang="it-IT" altLang="it-IT"/>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CB2889A1-D9AA-4A20-B75A-E32E547E5585}" type="slidenum">
              <a:rPr lang="it-IT" altLang="it-IT" sz="1300">
                <a:solidFill>
                  <a:srgbClr val="000000"/>
                </a:solidFill>
              </a:rPr>
              <a:pPr/>
              <a:t>70</a:t>
            </a:fld>
            <a:endParaRPr lang="it-IT" altLang="it-IT" sz="1300">
              <a:solidFill>
                <a:srgbClr val="000000"/>
              </a:solidFill>
            </a:endParaRPr>
          </a:p>
        </p:txBody>
      </p:sp>
      <p:sp>
        <p:nvSpPr>
          <p:cNvPr id="86019" name="Rectangle 1026"/>
          <p:cNvSpPr>
            <a:spLocks noGrp="1" noRot="1" noChangeAspect="1" noChangeArrowheads="1" noTextEdit="1"/>
          </p:cNvSpPr>
          <p:nvPr>
            <p:ph type="sldImg"/>
          </p:nvPr>
        </p:nvSpPr>
        <p:spPr>
          <a:ln/>
        </p:spPr>
      </p:sp>
      <p:sp>
        <p:nvSpPr>
          <p:cNvPr id="86020" name="Rectangle 1027"/>
          <p:cNvSpPr>
            <a:spLocks noGrp="1" noChangeArrowheads="1"/>
          </p:cNvSpPr>
          <p:nvPr>
            <p:ph type="body" idx="1"/>
          </p:nvPr>
        </p:nvSpPr>
        <p:spPr>
          <a:noFill/>
        </p:spPr>
        <p:txBody>
          <a:bodyPr/>
          <a:lstStyle/>
          <a:p>
            <a:pPr eaLnBrk="1" hangingPunct="1"/>
            <a:endParaRPr lang="en-US" altLang="it-IT"/>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DEE6EAD3-DF92-47D5-8302-22E883EA0EE4}" type="slidenum">
              <a:rPr lang="it-IT" altLang="it-IT" sz="1300"/>
              <a:pPr/>
              <a:t>72</a:t>
            </a:fld>
            <a:endParaRPr lang="it-IT" altLang="it-IT" sz="1300"/>
          </a:p>
        </p:txBody>
      </p:sp>
      <p:sp>
        <p:nvSpPr>
          <p:cNvPr id="94211" name="Rectangle 1026"/>
          <p:cNvSpPr>
            <a:spLocks noGrp="1" noRot="1" noChangeAspect="1" noChangeArrowheads="1" noTextEdit="1"/>
          </p:cNvSpPr>
          <p:nvPr>
            <p:ph type="sldImg"/>
          </p:nvPr>
        </p:nvSpPr>
        <p:spPr>
          <a:ln/>
        </p:spPr>
      </p:sp>
      <p:sp>
        <p:nvSpPr>
          <p:cNvPr id="94212" name="Rectangle 1027"/>
          <p:cNvSpPr>
            <a:spLocks noGrp="1" noChangeArrowheads="1"/>
          </p:cNvSpPr>
          <p:nvPr>
            <p:ph type="body" idx="1"/>
          </p:nvPr>
        </p:nvSpPr>
        <p:spPr>
          <a:noFill/>
        </p:spPr>
        <p:txBody>
          <a:bodyPr/>
          <a:lstStyle/>
          <a:p>
            <a:pPr eaLnBrk="1" hangingPunct="1"/>
            <a:endParaRPr lang="en-US" alt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EA4DA16-AD1D-4070-BBA7-A8A778BA2A20}" type="slidenum">
              <a:rPr kumimoji="0" lang="it-IT" altLang="it-IT"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it-IT" altLang="it-IT"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it-IT" altLang="it-IT"/>
          </a:p>
        </p:txBody>
      </p:sp>
    </p:spTree>
    <p:extLst>
      <p:ext uri="{BB962C8B-B14F-4D97-AF65-F5344CB8AC3E}">
        <p14:creationId xmlns:p14="http://schemas.microsoft.com/office/powerpoint/2010/main" val="33193558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CA8CE01F-CD0F-4785-8E9D-2BE1A7C6EF35}" type="slidenum">
              <a:rPr lang="it-IT" altLang="it-IT" sz="1300"/>
              <a:pPr/>
              <a:t>76</a:t>
            </a:fld>
            <a:endParaRPr lang="it-IT" altLang="it-IT" sz="1300"/>
          </a:p>
        </p:txBody>
      </p:sp>
      <p:sp>
        <p:nvSpPr>
          <p:cNvPr id="96259" name="Rectangle 1026"/>
          <p:cNvSpPr>
            <a:spLocks noGrp="1" noRot="1" noChangeAspect="1" noChangeArrowheads="1" noTextEdit="1"/>
          </p:cNvSpPr>
          <p:nvPr>
            <p:ph type="sldImg"/>
          </p:nvPr>
        </p:nvSpPr>
        <p:spPr>
          <a:xfrm>
            <a:off x="1004888" y="774700"/>
            <a:ext cx="5094287" cy="3822700"/>
          </a:xfrm>
          <a:ln/>
        </p:spPr>
      </p:sp>
      <p:sp>
        <p:nvSpPr>
          <p:cNvPr id="96260" name="Rectangle 1027"/>
          <p:cNvSpPr>
            <a:spLocks noGrp="1" noChangeArrowheads="1"/>
          </p:cNvSpPr>
          <p:nvPr>
            <p:ph type="body" idx="1"/>
          </p:nvPr>
        </p:nvSpPr>
        <p:spPr>
          <a:noFill/>
        </p:spPr>
        <p:txBody>
          <a:bodyPr/>
          <a:lstStyle/>
          <a:p>
            <a:pPr eaLnBrk="1" hangingPunct="1"/>
            <a:endParaRPr lang="en-US" altLang="it-IT"/>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CA8CE01F-CD0F-4785-8E9D-2BE1A7C6EF35}" type="slidenum">
              <a:rPr lang="it-IT" altLang="it-IT" sz="1300"/>
              <a:pPr/>
              <a:t>77</a:t>
            </a:fld>
            <a:endParaRPr lang="it-IT" altLang="it-IT" sz="1300"/>
          </a:p>
        </p:txBody>
      </p:sp>
      <p:sp>
        <p:nvSpPr>
          <p:cNvPr id="96259" name="Rectangle 1026"/>
          <p:cNvSpPr>
            <a:spLocks noGrp="1" noRot="1" noChangeAspect="1" noChangeArrowheads="1" noTextEdit="1"/>
          </p:cNvSpPr>
          <p:nvPr>
            <p:ph type="sldImg"/>
          </p:nvPr>
        </p:nvSpPr>
        <p:spPr>
          <a:xfrm>
            <a:off x="1004888" y="774700"/>
            <a:ext cx="5094287" cy="3822700"/>
          </a:xfrm>
          <a:ln/>
        </p:spPr>
      </p:sp>
      <p:sp>
        <p:nvSpPr>
          <p:cNvPr id="96260" name="Rectangle 1027"/>
          <p:cNvSpPr>
            <a:spLocks noGrp="1" noChangeArrowheads="1"/>
          </p:cNvSpPr>
          <p:nvPr>
            <p:ph type="body" idx="1"/>
          </p:nvPr>
        </p:nvSpPr>
        <p:spPr>
          <a:noFill/>
        </p:spPr>
        <p:txBody>
          <a:bodyPr/>
          <a:lstStyle/>
          <a:p>
            <a:pPr eaLnBrk="1" hangingPunct="1"/>
            <a:endParaRPr lang="en-US" altLang="it-IT"/>
          </a:p>
        </p:txBody>
      </p:sp>
    </p:spTree>
    <p:extLst>
      <p:ext uri="{BB962C8B-B14F-4D97-AF65-F5344CB8AC3E}">
        <p14:creationId xmlns:p14="http://schemas.microsoft.com/office/powerpoint/2010/main" val="37703630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CD003F4B-5488-4FA9-BE36-FCE017A05C65}" type="slidenum">
              <a:rPr lang="it-IT" altLang="it-IT" sz="1300"/>
              <a:pPr/>
              <a:t>81</a:t>
            </a:fld>
            <a:endParaRPr lang="it-IT" altLang="it-IT" sz="13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p:spPr>
        <p:txBody>
          <a:bodyPr/>
          <a:lstStyle/>
          <a:p>
            <a:pPr eaLnBrk="1" hangingPunct="1"/>
            <a:endParaRPr lang="en-US" altLang="it-IT"/>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B8854A0B-2579-4AFE-AA13-2D2A81BB462D}" type="slidenum">
              <a:rPr lang="it-IT" altLang="it-IT" sz="1300"/>
              <a:pPr/>
              <a:t>82</a:t>
            </a:fld>
            <a:endParaRPr lang="it-IT" altLang="it-IT" sz="130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p:spPr>
        <p:txBody>
          <a:bodyPr/>
          <a:lstStyle/>
          <a:p>
            <a:pPr eaLnBrk="1" hangingPunct="1"/>
            <a:endParaRPr lang="en-US" altLang="it-IT"/>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2C54D225-053A-4864-A6CD-BCA1FD2254F2}" type="slidenum">
              <a:rPr lang="it-IT" altLang="it-IT" sz="1300"/>
              <a:pPr/>
              <a:t>83</a:t>
            </a:fld>
            <a:endParaRPr lang="it-IT" altLang="it-IT" sz="130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p:spPr>
        <p:txBody>
          <a:bodyPr/>
          <a:lstStyle/>
          <a:p>
            <a:pPr eaLnBrk="1" hangingPunct="1"/>
            <a:endParaRPr lang="en-US" altLang="it-IT"/>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DEFDDFC4-1B1F-4357-AAF2-770756F9DFFA}" type="slidenum">
              <a:rPr lang="it-IT" altLang="it-IT" sz="1300"/>
              <a:pPr/>
              <a:t>84</a:t>
            </a:fld>
            <a:endParaRPr lang="it-IT" altLang="it-IT" sz="130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p:spPr>
        <p:txBody>
          <a:bodyPr/>
          <a:lstStyle/>
          <a:p>
            <a:pPr eaLnBrk="1" hangingPunct="1"/>
            <a:endParaRPr lang="en-US" altLang="it-IT"/>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B7262937-5C07-4A07-B43C-194308EFF38E}" type="slidenum">
              <a:rPr lang="it-IT" altLang="it-IT" sz="1300"/>
              <a:pPr/>
              <a:t>85</a:t>
            </a:fld>
            <a:endParaRPr lang="it-IT" altLang="it-IT" sz="130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p:spPr>
        <p:txBody>
          <a:bodyPr/>
          <a:lstStyle/>
          <a:p>
            <a:pPr eaLnBrk="1" hangingPunct="1"/>
            <a:endParaRPr lang="en-US" altLang="it-IT"/>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AAB82503-CE25-41D3-A0F5-14D648B21464}" type="slidenum">
              <a:rPr lang="it-IT" altLang="it-IT" sz="1300"/>
              <a:pPr/>
              <a:t>86</a:t>
            </a:fld>
            <a:endParaRPr lang="it-IT" altLang="it-IT" sz="130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pPr eaLnBrk="1" hangingPunct="1"/>
            <a:endParaRPr lang="en-US" altLang="it-IT"/>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072D1544-5162-4C70-9010-82EBC9943278}" type="slidenum">
              <a:rPr lang="it-IT" altLang="it-IT" sz="1300"/>
              <a:pPr/>
              <a:t>87</a:t>
            </a:fld>
            <a:endParaRPr lang="it-IT" altLang="it-IT" sz="1300"/>
          </a:p>
        </p:txBody>
      </p:sp>
      <p:sp>
        <p:nvSpPr>
          <p:cNvPr id="147459" name="Rectangle 2"/>
          <p:cNvSpPr>
            <a:spLocks noGrp="1" noRot="1" noChangeAspect="1" noChangeArrowheads="1" noTextEdit="1"/>
          </p:cNvSpPr>
          <p:nvPr>
            <p:ph type="sldImg"/>
          </p:nvPr>
        </p:nvSpPr>
        <p:spPr>
          <a:xfrm>
            <a:off x="1004888" y="774700"/>
            <a:ext cx="5094287" cy="3822700"/>
          </a:xfrm>
          <a:ln/>
        </p:spPr>
      </p:sp>
      <p:sp>
        <p:nvSpPr>
          <p:cNvPr id="147460" name="Rectangle 3"/>
          <p:cNvSpPr>
            <a:spLocks noGrp="1" noChangeArrowheads="1"/>
          </p:cNvSpPr>
          <p:nvPr>
            <p:ph type="body" idx="1"/>
          </p:nvPr>
        </p:nvSpPr>
        <p:spPr>
          <a:noFill/>
        </p:spPr>
        <p:txBody>
          <a:bodyPr/>
          <a:lstStyle/>
          <a:p>
            <a:pPr eaLnBrk="1" hangingPunct="1"/>
            <a:endParaRPr lang="en-US" altLang="it-IT"/>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FC0AE21E-B3C6-4D23-B32E-F1623FDCB8D9}" type="slidenum">
              <a:rPr lang="it-IT" altLang="it-IT" sz="1300"/>
              <a:pPr/>
              <a:t>88</a:t>
            </a:fld>
            <a:endParaRPr lang="it-IT" altLang="it-IT" sz="1300"/>
          </a:p>
        </p:txBody>
      </p:sp>
      <p:sp>
        <p:nvSpPr>
          <p:cNvPr id="131075" name="Rectangle 1026"/>
          <p:cNvSpPr>
            <a:spLocks noGrp="1" noRot="1" noChangeAspect="1" noChangeArrowheads="1" noTextEdit="1"/>
          </p:cNvSpPr>
          <p:nvPr>
            <p:ph type="sldImg"/>
          </p:nvPr>
        </p:nvSpPr>
        <p:spPr>
          <a:ln/>
        </p:spPr>
      </p:sp>
      <p:sp>
        <p:nvSpPr>
          <p:cNvPr id="131076" name="Rectangle 1027"/>
          <p:cNvSpPr>
            <a:spLocks noGrp="1" noChangeArrowheads="1"/>
          </p:cNvSpPr>
          <p:nvPr>
            <p:ph type="body" idx="1"/>
          </p:nvPr>
        </p:nvSpPr>
        <p:spPr>
          <a:noFill/>
        </p:spPr>
        <p:txBody>
          <a:bodyPr/>
          <a:lstStyle/>
          <a:p>
            <a:pPr eaLnBrk="1" hangingPunct="1"/>
            <a:endParaRPr lang="it-IT" alt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08DECE4F-1C0F-4930-B7E7-703AC3DCF294}" type="slidenum">
              <a:rPr lang="it-IT" altLang="it-IT" sz="1300"/>
              <a:pPr/>
              <a:t>9</a:t>
            </a:fld>
            <a:endParaRPr lang="it-IT" altLang="it-IT" sz="1300"/>
          </a:p>
        </p:txBody>
      </p:sp>
      <p:sp>
        <p:nvSpPr>
          <p:cNvPr id="31747" name="Rectangle 2"/>
          <p:cNvSpPr>
            <a:spLocks noChangeArrowheads="1"/>
          </p:cNvSpPr>
          <p:nvPr/>
        </p:nvSpPr>
        <p:spPr bwMode="auto">
          <a:xfrm>
            <a:off x="4024122" y="1"/>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748" name="Rectangle 3"/>
          <p:cNvSpPr>
            <a:spLocks noChangeArrowheads="1"/>
          </p:cNvSpPr>
          <p:nvPr/>
        </p:nvSpPr>
        <p:spPr bwMode="auto">
          <a:xfrm>
            <a:off x="4024122" y="9721126"/>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886" tIns="0" rIns="19886"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it-IT" sz="1000" i="1"/>
              <a:t>32</a:t>
            </a:r>
          </a:p>
        </p:txBody>
      </p:sp>
      <p:sp>
        <p:nvSpPr>
          <p:cNvPr id="31749" name="Rectangle 4"/>
          <p:cNvSpPr>
            <a:spLocks noChangeArrowheads="1"/>
          </p:cNvSpPr>
          <p:nvPr/>
        </p:nvSpPr>
        <p:spPr bwMode="auto">
          <a:xfrm>
            <a:off x="0" y="9721126"/>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750" name="Rectangle 5"/>
          <p:cNvSpPr>
            <a:spLocks noChangeArrowheads="1"/>
          </p:cNvSpPr>
          <p:nvPr/>
        </p:nvSpPr>
        <p:spPr bwMode="auto">
          <a:xfrm>
            <a:off x="0" y="1"/>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751" name="Rectangle 6"/>
          <p:cNvSpPr>
            <a:spLocks noGrp="1" noRot="1" noChangeAspect="1" noChangeArrowheads="1" noTextEdit="1"/>
          </p:cNvSpPr>
          <p:nvPr>
            <p:ph type="sldImg"/>
          </p:nvPr>
        </p:nvSpPr>
        <p:spPr>
          <a:xfrm>
            <a:off x="1004888" y="774700"/>
            <a:ext cx="5094287" cy="3822700"/>
          </a:xfrm>
          <a:solidFill>
            <a:srgbClr val="FFFFFF"/>
          </a:solidFill>
          <a:ln w="12700" cap="flat">
            <a:solidFill>
              <a:schemeClr val="tx1"/>
            </a:solidFill>
          </a:ln>
        </p:spPr>
      </p:sp>
      <p:sp>
        <p:nvSpPr>
          <p:cNvPr id="31752" name="Rectangle 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4460" tIns="46401" rIns="94460" bIns="46401"/>
          <a:lstStyle/>
          <a:p>
            <a:pPr eaLnBrk="1" hangingPunct="1"/>
            <a:endParaRPr lang="it-IT" altLang="it-IT"/>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4F6C5803-2812-4D45-9D3C-A377E111205C}" type="slidenum">
              <a:rPr lang="it-IT" altLang="it-IT" sz="1300"/>
              <a:pPr/>
              <a:t>89</a:t>
            </a:fld>
            <a:endParaRPr lang="it-IT" altLang="it-IT" sz="130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xfrm>
            <a:off x="709747" y="4860564"/>
            <a:ext cx="5682984" cy="4605437"/>
          </a:xfrm>
          <a:noFill/>
        </p:spPr>
        <p:txBody>
          <a:bodyPr/>
          <a:lstStyle/>
          <a:p>
            <a:pPr eaLnBrk="1" hangingPunct="1"/>
            <a:endParaRPr lang="en-US" altLang="it-IT"/>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A43B725F-3240-49C5-84A6-89E46214FA1F}" type="slidenum">
              <a:rPr lang="it-IT" altLang="it-IT" sz="1300"/>
              <a:pPr/>
              <a:t>90</a:t>
            </a:fld>
            <a:endParaRPr lang="it-IT" altLang="it-IT" sz="1300"/>
          </a:p>
        </p:txBody>
      </p:sp>
      <p:sp>
        <p:nvSpPr>
          <p:cNvPr id="153603" name="Rectangle 2"/>
          <p:cNvSpPr>
            <a:spLocks noGrp="1" noRot="1" noChangeAspect="1" noChangeArrowheads="1" noTextEdit="1"/>
          </p:cNvSpPr>
          <p:nvPr>
            <p:ph type="sldImg"/>
          </p:nvPr>
        </p:nvSpPr>
        <p:spPr>
          <a:xfrm>
            <a:off x="1004888" y="774700"/>
            <a:ext cx="5094287" cy="3822700"/>
          </a:xfrm>
          <a:ln/>
        </p:spPr>
      </p:sp>
      <p:sp>
        <p:nvSpPr>
          <p:cNvPr id="153604" name="Rectangle 3"/>
          <p:cNvSpPr>
            <a:spLocks noGrp="1" noChangeArrowheads="1"/>
          </p:cNvSpPr>
          <p:nvPr>
            <p:ph type="body" idx="1"/>
          </p:nvPr>
        </p:nvSpPr>
        <p:spPr>
          <a:noFill/>
        </p:spPr>
        <p:txBody>
          <a:bodyPr/>
          <a:lstStyle/>
          <a:p>
            <a:pPr eaLnBrk="1" hangingPunct="1"/>
            <a:endParaRPr lang="en-US" altLang="it-IT"/>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9E9A917B-451C-47A5-A919-D1886A999985}" type="slidenum">
              <a:rPr lang="it-IT" altLang="it-IT" sz="1300"/>
              <a:pPr/>
              <a:t>94</a:t>
            </a:fld>
            <a:endParaRPr lang="it-IT" altLang="it-IT" sz="1300"/>
          </a:p>
        </p:txBody>
      </p:sp>
      <p:sp>
        <p:nvSpPr>
          <p:cNvPr id="171011" name="Rectangle 2"/>
          <p:cNvSpPr>
            <a:spLocks noChangeArrowheads="1"/>
          </p:cNvSpPr>
          <p:nvPr/>
        </p:nvSpPr>
        <p:spPr bwMode="auto">
          <a:xfrm>
            <a:off x="4022449" y="1"/>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1012" name="Rectangle 3"/>
          <p:cNvSpPr>
            <a:spLocks noChangeArrowheads="1"/>
          </p:cNvSpPr>
          <p:nvPr/>
        </p:nvSpPr>
        <p:spPr bwMode="auto">
          <a:xfrm>
            <a:off x="4022449" y="9721126"/>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886" tIns="0" rIns="19886"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it-IT" sz="1000" i="1"/>
              <a:t>2</a:t>
            </a:r>
          </a:p>
        </p:txBody>
      </p:sp>
      <p:sp>
        <p:nvSpPr>
          <p:cNvPr id="171013" name="Rectangle 4"/>
          <p:cNvSpPr>
            <a:spLocks noChangeArrowheads="1"/>
          </p:cNvSpPr>
          <p:nvPr/>
        </p:nvSpPr>
        <p:spPr bwMode="auto">
          <a:xfrm>
            <a:off x="1" y="9721126"/>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1014" name="Rectangle 5"/>
          <p:cNvSpPr>
            <a:spLocks noChangeArrowheads="1"/>
          </p:cNvSpPr>
          <p:nvPr/>
        </p:nvSpPr>
        <p:spPr bwMode="auto">
          <a:xfrm>
            <a:off x="1" y="1"/>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1015" name="Rectangle 6"/>
          <p:cNvSpPr>
            <a:spLocks noGrp="1" noRot="1" noChangeAspect="1" noChangeArrowheads="1" noTextEdit="1"/>
          </p:cNvSpPr>
          <p:nvPr>
            <p:ph type="sldImg"/>
          </p:nvPr>
        </p:nvSpPr>
        <p:spPr>
          <a:xfrm>
            <a:off x="1004888" y="774700"/>
            <a:ext cx="5092700" cy="3821113"/>
          </a:xfrm>
          <a:ln w="12700" cap="flat">
            <a:solidFill>
              <a:schemeClr val="tx1"/>
            </a:solidFill>
          </a:ln>
        </p:spPr>
      </p:sp>
      <p:sp>
        <p:nvSpPr>
          <p:cNvPr id="171016" name="Rectangle 7"/>
          <p:cNvSpPr>
            <a:spLocks noGrp="1" noChangeArrowheads="1"/>
          </p:cNvSpPr>
          <p:nvPr>
            <p:ph type="body" idx="1"/>
          </p:nvPr>
        </p:nvSpPr>
        <p:spPr>
          <a:xfrm>
            <a:off x="947444" y="4860564"/>
            <a:ext cx="5207589" cy="4607083"/>
          </a:xfrm>
          <a:noFill/>
          <a:extLst>
            <a:ext uri="{91240B29-F687-4F45-9708-019B960494DF}">
              <a14:hiddenLine xmlns:a14="http://schemas.microsoft.com/office/drawing/2010/main" w="12700">
                <a:solidFill>
                  <a:schemeClr val="tx1"/>
                </a:solidFill>
                <a:miter lim="800000"/>
                <a:headEnd/>
                <a:tailEnd/>
              </a14:hiddenLine>
            </a:ext>
          </a:extLst>
        </p:spPr>
        <p:txBody>
          <a:bodyPr lIns="94460" tIns="46401" rIns="94460" bIns="46401"/>
          <a:lstStyle/>
          <a:p>
            <a:pPr eaLnBrk="1" hangingPunct="1"/>
            <a:endParaRPr lang="it-IT" altLang="it-IT"/>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003B1207-6471-4A9C-9E70-AADE6E879ED6}" type="slidenum">
              <a:rPr lang="it-IT" altLang="it-IT" sz="1300"/>
              <a:pPr/>
              <a:t>95</a:t>
            </a:fld>
            <a:endParaRPr lang="it-IT" altLang="it-IT" sz="1300"/>
          </a:p>
        </p:txBody>
      </p:sp>
      <p:sp>
        <p:nvSpPr>
          <p:cNvPr id="173059" name="Rectangle 1026"/>
          <p:cNvSpPr>
            <a:spLocks noGrp="1" noRot="1" noChangeAspect="1" noChangeArrowheads="1" noTextEdit="1"/>
          </p:cNvSpPr>
          <p:nvPr>
            <p:ph type="sldImg"/>
          </p:nvPr>
        </p:nvSpPr>
        <p:spPr>
          <a:ln/>
        </p:spPr>
      </p:sp>
      <p:sp>
        <p:nvSpPr>
          <p:cNvPr id="173060" name="Rectangle 1027"/>
          <p:cNvSpPr>
            <a:spLocks noGrp="1" noChangeArrowheads="1"/>
          </p:cNvSpPr>
          <p:nvPr>
            <p:ph type="body" idx="1"/>
          </p:nvPr>
        </p:nvSpPr>
        <p:spPr>
          <a:noFill/>
        </p:spPr>
        <p:txBody>
          <a:bodyPr/>
          <a:lstStyle/>
          <a:p>
            <a:pPr eaLnBrk="1" hangingPunct="1"/>
            <a:endParaRPr lang="it-IT" altLang="it-IT"/>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CA9DEB86-49DC-4B30-940E-78C646EE9DED}" type="slidenum">
              <a:rPr lang="it-IT" altLang="it-IT" sz="1300"/>
              <a:pPr/>
              <a:t>96</a:t>
            </a:fld>
            <a:endParaRPr lang="it-IT" altLang="it-IT" sz="1300"/>
          </a:p>
        </p:txBody>
      </p:sp>
      <p:sp>
        <p:nvSpPr>
          <p:cNvPr id="175107" name="Rectangle 2"/>
          <p:cNvSpPr>
            <a:spLocks noChangeArrowheads="1"/>
          </p:cNvSpPr>
          <p:nvPr/>
        </p:nvSpPr>
        <p:spPr bwMode="auto">
          <a:xfrm>
            <a:off x="4022449" y="1"/>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5108" name="Rectangle 3"/>
          <p:cNvSpPr>
            <a:spLocks noChangeArrowheads="1"/>
          </p:cNvSpPr>
          <p:nvPr/>
        </p:nvSpPr>
        <p:spPr bwMode="auto">
          <a:xfrm>
            <a:off x="4022449" y="9721126"/>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886" tIns="0" rIns="19886"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it-IT" sz="1000" i="1"/>
              <a:t>6</a:t>
            </a:r>
          </a:p>
        </p:txBody>
      </p:sp>
      <p:sp>
        <p:nvSpPr>
          <p:cNvPr id="175109" name="Rectangle 4"/>
          <p:cNvSpPr>
            <a:spLocks noChangeArrowheads="1"/>
          </p:cNvSpPr>
          <p:nvPr/>
        </p:nvSpPr>
        <p:spPr bwMode="auto">
          <a:xfrm>
            <a:off x="1" y="9721126"/>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5110" name="Rectangle 5"/>
          <p:cNvSpPr>
            <a:spLocks noChangeArrowheads="1"/>
          </p:cNvSpPr>
          <p:nvPr/>
        </p:nvSpPr>
        <p:spPr bwMode="auto">
          <a:xfrm>
            <a:off x="1" y="1"/>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5111" name="Rectangle 6"/>
          <p:cNvSpPr>
            <a:spLocks noGrp="1" noRot="1" noChangeAspect="1" noChangeArrowheads="1" noTextEdit="1"/>
          </p:cNvSpPr>
          <p:nvPr>
            <p:ph type="sldImg"/>
          </p:nvPr>
        </p:nvSpPr>
        <p:spPr>
          <a:xfrm>
            <a:off x="1004888" y="774700"/>
            <a:ext cx="5092700" cy="3821113"/>
          </a:xfrm>
          <a:ln w="12700" cap="flat">
            <a:solidFill>
              <a:schemeClr val="tx1"/>
            </a:solidFill>
          </a:ln>
        </p:spPr>
      </p:sp>
      <p:sp>
        <p:nvSpPr>
          <p:cNvPr id="175112" name="Rectangle 7"/>
          <p:cNvSpPr>
            <a:spLocks noGrp="1" noChangeArrowheads="1"/>
          </p:cNvSpPr>
          <p:nvPr>
            <p:ph type="body" idx="1"/>
          </p:nvPr>
        </p:nvSpPr>
        <p:spPr>
          <a:xfrm>
            <a:off x="947444" y="4860564"/>
            <a:ext cx="5207589" cy="4607083"/>
          </a:xfrm>
          <a:noFill/>
          <a:extLst>
            <a:ext uri="{91240B29-F687-4F45-9708-019B960494DF}">
              <a14:hiddenLine xmlns:a14="http://schemas.microsoft.com/office/drawing/2010/main" w="12700">
                <a:solidFill>
                  <a:schemeClr val="tx1"/>
                </a:solidFill>
                <a:miter lim="800000"/>
                <a:headEnd/>
                <a:tailEnd/>
              </a14:hiddenLine>
            </a:ext>
          </a:extLst>
        </p:spPr>
        <p:txBody>
          <a:bodyPr lIns="94460" tIns="46401" rIns="94460" bIns="46401"/>
          <a:lstStyle/>
          <a:p>
            <a:pPr eaLnBrk="1" hangingPunct="1"/>
            <a:endParaRPr lang="en-US" altLang="it-IT"/>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0789B8F6-CD88-4C73-894C-3FB8E4994595}" type="slidenum">
              <a:rPr lang="it-IT" altLang="it-IT" sz="1300"/>
              <a:pPr/>
              <a:t>97</a:t>
            </a:fld>
            <a:endParaRPr lang="it-IT" altLang="it-IT" sz="130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p:spPr>
        <p:txBody>
          <a:bodyPr/>
          <a:lstStyle/>
          <a:p>
            <a:pPr eaLnBrk="1" hangingPunct="1"/>
            <a:endParaRPr lang="it-IT" altLang="it-IT"/>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118B7891-AAB1-4166-A9CB-8A0022F55388}" type="slidenum">
              <a:rPr lang="it-IT" altLang="it-IT" sz="1300"/>
              <a:pPr/>
              <a:t>98</a:t>
            </a:fld>
            <a:endParaRPr lang="it-IT" altLang="it-IT" sz="1300"/>
          </a:p>
        </p:txBody>
      </p:sp>
      <p:sp>
        <p:nvSpPr>
          <p:cNvPr id="179203" name="Rectangle 2"/>
          <p:cNvSpPr>
            <a:spLocks noChangeArrowheads="1"/>
          </p:cNvSpPr>
          <p:nvPr/>
        </p:nvSpPr>
        <p:spPr bwMode="auto">
          <a:xfrm>
            <a:off x="4022449" y="1"/>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9204" name="Rectangle 3"/>
          <p:cNvSpPr>
            <a:spLocks noChangeArrowheads="1"/>
          </p:cNvSpPr>
          <p:nvPr/>
        </p:nvSpPr>
        <p:spPr bwMode="auto">
          <a:xfrm>
            <a:off x="4022449" y="9721126"/>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886" tIns="0" rIns="19886"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it-IT" sz="1000" i="1"/>
              <a:t>11</a:t>
            </a:r>
          </a:p>
        </p:txBody>
      </p:sp>
      <p:sp>
        <p:nvSpPr>
          <p:cNvPr id="179205" name="Rectangle 4"/>
          <p:cNvSpPr>
            <a:spLocks noChangeArrowheads="1"/>
          </p:cNvSpPr>
          <p:nvPr/>
        </p:nvSpPr>
        <p:spPr bwMode="auto">
          <a:xfrm>
            <a:off x="1" y="9721126"/>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9206" name="Rectangle 5"/>
          <p:cNvSpPr>
            <a:spLocks noChangeArrowheads="1"/>
          </p:cNvSpPr>
          <p:nvPr/>
        </p:nvSpPr>
        <p:spPr bwMode="auto">
          <a:xfrm>
            <a:off x="1" y="1"/>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9207" name="Rectangle 6"/>
          <p:cNvSpPr>
            <a:spLocks noGrp="1" noRot="1" noChangeAspect="1" noChangeArrowheads="1" noTextEdit="1"/>
          </p:cNvSpPr>
          <p:nvPr>
            <p:ph type="sldImg"/>
          </p:nvPr>
        </p:nvSpPr>
        <p:spPr>
          <a:xfrm>
            <a:off x="1004888" y="774700"/>
            <a:ext cx="5092700" cy="3821113"/>
          </a:xfrm>
          <a:ln w="12700" cap="flat">
            <a:solidFill>
              <a:schemeClr val="tx1"/>
            </a:solidFill>
          </a:ln>
        </p:spPr>
      </p:sp>
      <p:sp>
        <p:nvSpPr>
          <p:cNvPr id="179208" name="Rectangle 7"/>
          <p:cNvSpPr>
            <a:spLocks noGrp="1" noChangeArrowheads="1"/>
          </p:cNvSpPr>
          <p:nvPr>
            <p:ph type="body" idx="1"/>
          </p:nvPr>
        </p:nvSpPr>
        <p:spPr>
          <a:xfrm>
            <a:off x="947444" y="4860564"/>
            <a:ext cx="5207589" cy="4607083"/>
          </a:xfrm>
          <a:noFill/>
          <a:extLst>
            <a:ext uri="{91240B29-F687-4F45-9708-019B960494DF}">
              <a14:hiddenLine xmlns:a14="http://schemas.microsoft.com/office/drawing/2010/main" w="12700">
                <a:solidFill>
                  <a:schemeClr val="tx1"/>
                </a:solidFill>
                <a:miter lim="800000"/>
                <a:headEnd/>
                <a:tailEnd/>
              </a14:hiddenLine>
            </a:ext>
          </a:extLst>
        </p:spPr>
        <p:txBody>
          <a:bodyPr lIns="94460" tIns="46401" rIns="94460" bIns="46401"/>
          <a:lstStyle/>
          <a:p>
            <a:pPr eaLnBrk="1" hangingPunct="1"/>
            <a:endParaRPr lang="en-US" altLang="it-IT"/>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4CDB37D2-BE43-4A9B-88E6-5C26D11834BB}" type="slidenum">
              <a:rPr lang="it-IT" altLang="it-IT" sz="1300"/>
              <a:pPr/>
              <a:t>99</a:t>
            </a:fld>
            <a:endParaRPr lang="it-IT" altLang="it-IT" sz="1300"/>
          </a:p>
        </p:txBody>
      </p:sp>
      <p:sp>
        <p:nvSpPr>
          <p:cNvPr id="181251" name="Rectangle 2"/>
          <p:cNvSpPr>
            <a:spLocks noChangeArrowheads="1"/>
          </p:cNvSpPr>
          <p:nvPr/>
        </p:nvSpPr>
        <p:spPr bwMode="auto">
          <a:xfrm>
            <a:off x="4022449" y="1"/>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1252" name="Rectangle 3"/>
          <p:cNvSpPr>
            <a:spLocks noChangeArrowheads="1"/>
          </p:cNvSpPr>
          <p:nvPr/>
        </p:nvSpPr>
        <p:spPr bwMode="auto">
          <a:xfrm>
            <a:off x="4022449" y="9721126"/>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886" tIns="0" rIns="19886"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it-IT" sz="1000" i="1"/>
              <a:t>14</a:t>
            </a:r>
          </a:p>
        </p:txBody>
      </p:sp>
      <p:sp>
        <p:nvSpPr>
          <p:cNvPr id="181253" name="Rectangle 4"/>
          <p:cNvSpPr>
            <a:spLocks noChangeArrowheads="1"/>
          </p:cNvSpPr>
          <p:nvPr/>
        </p:nvSpPr>
        <p:spPr bwMode="auto">
          <a:xfrm>
            <a:off x="1" y="9721126"/>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1254" name="Rectangle 5"/>
          <p:cNvSpPr>
            <a:spLocks noChangeArrowheads="1"/>
          </p:cNvSpPr>
          <p:nvPr/>
        </p:nvSpPr>
        <p:spPr bwMode="auto">
          <a:xfrm>
            <a:off x="1" y="1"/>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1255" name="Rectangle 6"/>
          <p:cNvSpPr>
            <a:spLocks noGrp="1" noRot="1" noChangeAspect="1" noChangeArrowheads="1" noTextEdit="1"/>
          </p:cNvSpPr>
          <p:nvPr>
            <p:ph type="sldImg"/>
          </p:nvPr>
        </p:nvSpPr>
        <p:spPr>
          <a:xfrm>
            <a:off x="1004888" y="774700"/>
            <a:ext cx="5092700" cy="3821113"/>
          </a:xfrm>
          <a:ln w="12700" cap="flat">
            <a:solidFill>
              <a:schemeClr val="tx1"/>
            </a:solidFill>
          </a:ln>
        </p:spPr>
      </p:sp>
      <p:sp>
        <p:nvSpPr>
          <p:cNvPr id="181256" name="Rectangle 7"/>
          <p:cNvSpPr>
            <a:spLocks noGrp="1" noChangeArrowheads="1"/>
          </p:cNvSpPr>
          <p:nvPr>
            <p:ph type="body" idx="1"/>
          </p:nvPr>
        </p:nvSpPr>
        <p:spPr>
          <a:xfrm>
            <a:off x="947444" y="4860564"/>
            <a:ext cx="5207589" cy="4607083"/>
          </a:xfrm>
          <a:noFill/>
          <a:extLst>
            <a:ext uri="{91240B29-F687-4F45-9708-019B960494DF}">
              <a14:hiddenLine xmlns:a14="http://schemas.microsoft.com/office/drawing/2010/main" w="12700">
                <a:solidFill>
                  <a:schemeClr val="tx1"/>
                </a:solidFill>
                <a:miter lim="800000"/>
                <a:headEnd/>
                <a:tailEnd/>
              </a14:hiddenLine>
            </a:ext>
          </a:extLst>
        </p:spPr>
        <p:txBody>
          <a:bodyPr lIns="94460" tIns="46401" rIns="94460" bIns="46401"/>
          <a:lstStyle/>
          <a:p>
            <a:pPr eaLnBrk="1" hangingPunct="1"/>
            <a:endParaRPr lang="en-US" altLang="it-IT"/>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DCB005D7-99A9-459F-8373-63CA78381893}" type="slidenum">
              <a:rPr lang="it-IT" altLang="it-IT" sz="1300"/>
              <a:pPr/>
              <a:t>100</a:t>
            </a:fld>
            <a:endParaRPr lang="it-IT" altLang="it-IT" sz="1300"/>
          </a:p>
        </p:txBody>
      </p:sp>
      <p:sp>
        <p:nvSpPr>
          <p:cNvPr id="183299" name="Rectangle 2"/>
          <p:cNvSpPr>
            <a:spLocks noGrp="1" noRot="1" noChangeAspect="1" noChangeArrowheads="1" noTextEdit="1"/>
          </p:cNvSpPr>
          <p:nvPr>
            <p:ph type="sldImg"/>
          </p:nvPr>
        </p:nvSpPr>
        <p:spPr>
          <a:xfrm>
            <a:off x="992188" y="765175"/>
            <a:ext cx="5121275" cy="3841750"/>
          </a:xfrm>
          <a:ln/>
        </p:spPr>
      </p:sp>
      <p:sp>
        <p:nvSpPr>
          <p:cNvPr id="183300" name="Rectangle 3"/>
          <p:cNvSpPr>
            <a:spLocks noGrp="1" noChangeArrowheads="1"/>
          </p:cNvSpPr>
          <p:nvPr>
            <p:ph type="body" idx="1"/>
          </p:nvPr>
        </p:nvSpPr>
        <p:spPr>
          <a:xfrm>
            <a:off x="947444" y="4860564"/>
            <a:ext cx="5207589" cy="4607083"/>
          </a:xfrm>
          <a:noFill/>
        </p:spPr>
        <p:txBody>
          <a:bodyPr/>
          <a:lstStyle/>
          <a:p>
            <a:pPr eaLnBrk="1" hangingPunct="1"/>
            <a:endParaRPr lang="it-IT" altLang="it-IT"/>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817F0AB6-116F-4B5E-801E-4F9F9D4EC819}" type="slidenum">
              <a:rPr lang="it-IT" altLang="it-IT" sz="1300"/>
              <a:pPr/>
              <a:t>101</a:t>
            </a:fld>
            <a:endParaRPr lang="it-IT" altLang="it-IT" sz="1300"/>
          </a:p>
        </p:txBody>
      </p:sp>
      <p:sp>
        <p:nvSpPr>
          <p:cNvPr id="191491" name="Rectangle 2"/>
          <p:cNvSpPr>
            <a:spLocks noChangeArrowheads="1"/>
          </p:cNvSpPr>
          <p:nvPr/>
        </p:nvSpPr>
        <p:spPr bwMode="auto">
          <a:xfrm>
            <a:off x="4022449" y="1"/>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1492" name="Rectangle 3"/>
          <p:cNvSpPr>
            <a:spLocks noChangeArrowheads="1"/>
          </p:cNvSpPr>
          <p:nvPr/>
        </p:nvSpPr>
        <p:spPr bwMode="auto">
          <a:xfrm>
            <a:off x="4022449" y="9721126"/>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886" tIns="0" rIns="19886"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it-IT" sz="1000" i="1"/>
              <a:t>8</a:t>
            </a:r>
          </a:p>
        </p:txBody>
      </p:sp>
      <p:sp>
        <p:nvSpPr>
          <p:cNvPr id="191493" name="Rectangle 4"/>
          <p:cNvSpPr>
            <a:spLocks noChangeArrowheads="1"/>
          </p:cNvSpPr>
          <p:nvPr/>
        </p:nvSpPr>
        <p:spPr bwMode="auto">
          <a:xfrm>
            <a:off x="1" y="9721126"/>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1494" name="Rectangle 5"/>
          <p:cNvSpPr>
            <a:spLocks noChangeArrowheads="1"/>
          </p:cNvSpPr>
          <p:nvPr/>
        </p:nvSpPr>
        <p:spPr bwMode="auto">
          <a:xfrm>
            <a:off x="1" y="1"/>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1495" name="Rectangle 6"/>
          <p:cNvSpPr>
            <a:spLocks noChangeArrowheads="1"/>
          </p:cNvSpPr>
          <p:nvPr/>
        </p:nvSpPr>
        <p:spPr bwMode="auto">
          <a:xfrm>
            <a:off x="4022449" y="1"/>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1496" name="Rectangle 7"/>
          <p:cNvSpPr>
            <a:spLocks noChangeArrowheads="1"/>
          </p:cNvSpPr>
          <p:nvPr/>
        </p:nvSpPr>
        <p:spPr bwMode="auto">
          <a:xfrm>
            <a:off x="4022449" y="9721126"/>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886" tIns="0" rIns="19886"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it-IT" sz="1000" i="1"/>
              <a:t>8</a:t>
            </a:r>
          </a:p>
        </p:txBody>
      </p:sp>
      <p:sp>
        <p:nvSpPr>
          <p:cNvPr id="191497" name="Rectangle 8"/>
          <p:cNvSpPr>
            <a:spLocks noChangeArrowheads="1"/>
          </p:cNvSpPr>
          <p:nvPr/>
        </p:nvSpPr>
        <p:spPr bwMode="auto">
          <a:xfrm>
            <a:off x="1" y="9721126"/>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1498" name="Rectangle 9"/>
          <p:cNvSpPr>
            <a:spLocks noChangeArrowheads="1"/>
          </p:cNvSpPr>
          <p:nvPr/>
        </p:nvSpPr>
        <p:spPr bwMode="auto">
          <a:xfrm>
            <a:off x="1" y="1"/>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1499" name="Rectangle 10"/>
          <p:cNvSpPr>
            <a:spLocks noChangeArrowheads="1"/>
          </p:cNvSpPr>
          <p:nvPr/>
        </p:nvSpPr>
        <p:spPr bwMode="auto">
          <a:xfrm>
            <a:off x="4022449" y="1"/>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1500" name="Rectangle 11"/>
          <p:cNvSpPr>
            <a:spLocks noChangeArrowheads="1"/>
          </p:cNvSpPr>
          <p:nvPr/>
        </p:nvSpPr>
        <p:spPr bwMode="auto">
          <a:xfrm>
            <a:off x="4022449" y="9721126"/>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886" tIns="0" rIns="19886"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it-IT" sz="1000" i="1"/>
              <a:t>8</a:t>
            </a:r>
          </a:p>
        </p:txBody>
      </p:sp>
      <p:sp>
        <p:nvSpPr>
          <p:cNvPr id="191501" name="Rectangle 12"/>
          <p:cNvSpPr>
            <a:spLocks noChangeArrowheads="1"/>
          </p:cNvSpPr>
          <p:nvPr/>
        </p:nvSpPr>
        <p:spPr bwMode="auto">
          <a:xfrm>
            <a:off x="1" y="9721126"/>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1502" name="Rectangle 13"/>
          <p:cNvSpPr>
            <a:spLocks noChangeArrowheads="1"/>
          </p:cNvSpPr>
          <p:nvPr/>
        </p:nvSpPr>
        <p:spPr bwMode="auto">
          <a:xfrm>
            <a:off x="1" y="1"/>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1503" name="Rectangle 14"/>
          <p:cNvSpPr>
            <a:spLocks noGrp="1" noRot="1" noChangeAspect="1" noChangeArrowheads="1" noTextEdit="1"/>
          </p:cNvSpPr>
          <p:nvPr>
            <p:ph type="sldImg"/>
          </p:nvPr>
        </p:nvSpPr>
        <p:spPr>
          <a:xfrm>
            <a:off x="1004888" y="774700"/>
            <a:ext cx="5092700" cy="3821113"/>
          </a:xfrm>
          <a:ln w="12700" cap="flat">
            <a:solidFill>
              <a:schemeClr val="tx1"/>
            </a:solidFill>
          </a:ln>
        </p:spPr>
      </p:sp>
      <p:sp>
        <p:nvSpPr>
          <p:cNvPr id="191504" name="Rectangle 15"/>
          <p:cNvSpPr>
            <a:spLocks noGrp="1" noChangeArrowheads="1"/>
          </p:cNvSpPr>
          <p:nvPr>
            <p:ph type="body" idx="1"/>
          </p:nvPr>
        </p:nvSpPr>
        <p:spPr>
          <a:xfrm>
            <a:off x="947444" y="4860564"/>
            <a:ext cx="5207589" cy="4607083"/>
          </a:xfrm>
          <a:noFill/>
          <a:extLst>
            <a:ext uri="{91240B29-F687-4F45-9708-019B960494DF}">
              <a14:hiddenLine xmlns:a14="http://schemas.microsoft.com/office/drawing/2010/main" w="12700">
                <a:solidFill>
                  <a:schemeClr val="tx1"/>
                </a:solidFill>
                <a:miter lim="800000"/>
                <a:headEnd/>
                <a:tailEnd/>
              </a14:hiddenLine>
            </a:ext>
          </a:extLst>
        </p:spPr>
        <p:txBody>
          <a:bodyPr lIns="94460" tIns="46401" rIns="94460" bIns="46401"/>
          <a:lstStyle/>
          <a:p>
            <a:pPr eaLnBrk="1" hangingPunct="1"/>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pPr defTabSz="954534">
              <a:defRPr/>
            </a:pPr>
            <a:fld id="{B13B9DFC-8AF9-4BBC-9C02-7EB2F866B4CA}" type="slidenum">
              <a:rPr lang="it-IT" altLang="it-IT" sz="1300">
                <a:solidFill>
                  <a:srgbClr val="000000"/>
                </a:solidFill>
              </a:rPr>
              <a:pPr defTabSz="954534">
                <a:defRPr/>
              </a:pPr>
              <a:t>10</a:t>
            </a:fld>
            <a:endParaRPr lang="it-IT" altLang="it-IT" sz="1300">
              <a:solidFill>
                <a:srgbClr val="000000"/>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it-IT" altLang="it-IT"/>
          </a:p>
        </p:txBody>
      </p:sp>
    </p:spTree>
    <p:extLst>
      <p:ext uri="{BB962C8B-B14F-4D97-AF65-F5344CB8AC3E}">
        <p14:creationId xmlns:p14="http://schemas.microsoft.com/office/powerpoint/2010/main" val="399284614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2C38B8CC-9C93-4D47-9F98-D7425D8EB891}" type="slidenum">
              <a:rPr lang="it-IT" altLang="it-IT" sz="1300"/>
              <a:pPr/>
              <a:t>102</a:t>
            </a:fld>
            <a:endParaRPr lang="it-IT" altLang="it-IT" sz="1300"/>
          </a:p>
        </p:txBody>
      </p:sp>
      <p:sp>
        <p:nvSpPr>
          <p:cNvPr id="193539" name="Rectangle 2"/>
          <p:cNvSpPr>
            <a:spLocks noChangeArrowheads="1"/>
          </p:cNvSpPr>
          <p:nvPr/>
        </p:nvSpPr>
        <p:spPr bwMode="auto">
          <a:xfrm>
            <a:off x="4022449" y="1"/>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3540" name="Rectangle 3"/>
          <p:cNvSpPr>
            <a:spLocks noChangeArrowheads="1"/>
          </p:cNvSpPr>
          <p:nvPr/>
        </p:nvSpPr>
        <p:spPr bwMode="auto">
          <a:xfrm>
            <a:off x="4022449" y="9721126"/>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886" tIns="0" rIns="19886"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it-IT" sz="1000" i="1"/>
              <a:t>5</a:t>
            </a:r>
          </a:p>
        </p:txBody>
      </p:sp>
      <p:sp>
        <p:nvSpPr>
          <p:cNvPr id="193541" name="Rectangle 4"/>
          <p:cNvSpPr>
            <a:spLocks noChangeArrowheads="1"/>
          </p:cNvSpPr>
          <p:nvPr/>
        </p:nvSpPr>
        <p:spPr bwMode="auto">
          <a:xfrm>
            <a:off x="1" y="9721126"/>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3542" name="Rectangle 5"/>
          <p:cNvSpPr>
            <a:spLocks noChangeArrowheads="1"/>
          </p:cNvSpPr>
          <p:nvPr/>
        </p:nvSpPr>
        <p:spPr bwMode="auto">
          <a:xfrm>
            <a:off x="1" y="1"/>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3543" name="Rectangle 6"/>
          <p:cNvSpPr>
            <a:spLocks noChangeArrowheads="1"/>
          </p:cNvSpPr>
          <p:nvPr/>
        </p:nvSpPr>
        <p:spPr bwMode="auto">
          <a:xfrm>
            <a:off x="4022449" y="1"/>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3544" name="Rectangle 7"/>
          <p:cNvSpPr>
            <a:spLocks noChangeArrowheads="1"/>
          </p:cNvSpPr>
          <p:nvPr/>
        </p:nvSpPr>
        <p:spPr bwMode="auto">
          <a:xfrm>
            <a:off x="4022449" y="9721126"/>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886" tIns="0" rIns="19886"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it-IT" sz="1000" i="1"/>
              <a:t>5</a:t>
            </a:r>
          </a:p>
        </p:txBody>
      </p:sp>
      <p:sp>
        <p:nvSpPr>
          <p:cNvPr id="193545" name="Rectangle 8"/>
          <p:cNvSpPr>
            <a:spLocks noChangeArrowheads="1"/>
          </p:cNvSpPr>
          <p:nvPr/>
        </p:nvSpPr>
        <p:spPr bwMode="auto">
          <a:xfrm>
            <a:off x="1" y="9721126"/>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3546" name="Rectangle 9"/>
          <p:cNvSpPr>
            <a:spLocks noChangeArrowheads="1"/>
          </p:cNvSpPr>
          <p:nvPr/>
        </p:nvSpPr>
        <p:spPr bwMode="auto">
          <a:xfrm>
            <a:off x="1" y="1"/>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3547" name="Rectangle 10"/>
          <p:cNvSpPr>
            <a:spLocks noChangeArrowheads="1"/>
          </p:cNvSpPr>
          <p:nvPr/>
        </p:nvSpPr>
        <p:spPr bwMode="auto">
          <a:xfrm>
            <a:off x="4022449" y="1"/>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3548" name="Rectangle 11"/>
          <p:cNvSpPr>
            <a:spLocks noChangeArrowheads="1"/>
          </p:cNvSpPr>
          <p:nvPr/>
        </p:nvSpPr>
        <p:spPr bwMode="auto">
          <a:xfrm>
            <a:off x="4022449" y="9721126"/>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886" tIns="0" rIns="19886"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it-IT" sz="1000" i="1"/>
              <a:t>5</a:t>
            </a:r>
          </a:p>
        </p:txBody>
      </p:sp>
      <p:sp>
        <p:nvSpPr>
          <p:cNvPr id="193549" name="Rectangle 12"/>
          <p:cNvSpPr>
            <a:spLocks noChangeArrowheads="1"/>
          </p:cNvSpPr>
          <p:nvPr/>
        </p:nvSpPr>
        <p:spPr bwMode="auto">
          <a:xfrm>
            <a:off x="1" y="9721126"/>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3550" name="Rectangle 13"/>
          <p:cNvSpPr>
            <a:spLocks noChangeArrowheads="1"/>
          </p:cNvSpPr>
          <p:nvPr/>
        </p:nvSpPr>
        <p:spPr bwMode="auto">
          <a:xfrm>
            <a:off x="1" y="1"/>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3551" name="Rectangle 14"/>
          <p:cNvSpPr>
            <a:spLocks noGrp="1" noRot="1" noChangeAspect="1" noChangeArrowheads="1" noTextEdit="1"/>
          </p:cNvSpPr>
          <p:nvPr>
            <p:ph type="sldImg"/>
          </p:nvPr>
        </p:nvSpPr>
        <p:spPr>
          <a:xfrm>
            <a:off x="1004888" y="774700"/>
            <a:ext cx="5092700" cy="3821113"/>
          </a:xfrm>
          <a:ln w="12700" cap="flat">
            <a:solidFill>
              <a:schemeClr val="tx1"/>
            </a:solidFill>
          </a:ln>
        </p:spPr>
      </p:sp>
      <p:sp>
        <p:nvSpPr>
          <p:cNvPr id="193552" name="Rectangle 15"/>
          <p:cNvSpPr>
            <a:spLocks noGrp="1" noChangeArrowheads="1"/>
          </p:cNvSpPr>
          <p:nvPr>
            <p:ph type="body" idx="1"/>
          </p:nvPr>
        </p:nvSpPr>
        <p:spPr>
          <a:xfrm>
            <a:off x="947444" y="4860564"/>
            <a:ext cx="5207589" cy="4607083"/>
          </a:xfrm>
          <a:noFill/>
          <a:extLst>
            <a:ext uri="{91240B29-F687-4F45-9708-019B960494DF}">
              <a14:hiddenLine xmlns:a14="http://schemas.microsoft.com/office/drawing/2010/main" w="12700">
                <a:solidFill>
                  <a:schemeClr val="tx1"/>
                </a:solidFill>
                <a:miter lim="800000"/>
                <a:headEnd/>
                <a:tailEnd/>
              </a14:hiddenLine>
            </a:ext>
          </a:extLst>
        </p:spPr>
        <p:txBody>
          <a:bodyPr lIns="94460" tIns="46401" rIns="94460" bIns="46401"/>
          <a:lstStyle/>
          <a:p>
            <a:pPr eaLnBrk="1" hangingPunct="1"/>
            <a:endParaRPr lang="it-IT" altLang="it-IT"/>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2236C764-7C39-4DBC-9CED-0F775934F282}" type="slidenum">
              <a:rPr lang="it-IT" altLang="it-IT" sz="1300"/>
              <a:pPr/>
              <a:t>104</a:t>
            </a:fld>
            <a:endParaRPr lang="it-IT" altLang="it-IT" sz="1300"/>
          </a:p>
        </p:txBody>
      </p:sp>
      <p:sp>
        <p:nvSpPr>
          <p:cNvPr id="185347" name="Rectangle 2"/>
          <p:cNvSpPr>
            <a:spLocks noGrp="1" noRot="1" noChangeAspect="1" noChangeArrowheads="1" noTextEdit="1"/>
          </p:cNvSpPr>
          <p:nvPr>
            <p:ph type="sldImg"/>
          </p:nvPr>
        </p:nvSpPr>
        <p:spPr>
          <a:xfrm>
            <a:off x="1004888" y="774700"/>
            <a:ext cx="5094287" cy="3822700"/>
          </a:xfrm>
          <a:ln/>
        </p:spPr>
      </p:sp>
      <p:sp>
        <p:nvSpPr>
          <p:cNvPr id="185348" name="Rectangle 3"/>
          <p:cNvSpPr>
            <a:spLocks noGrp="1" noChangeArrowheads="1"/>
          </p:cNvSpPr>
          <p:nvPr>
            <p:ph type="body" idx="1"/>
          </p:nvPr>
        </p:nvSpPr>
        <p:spPr>
          <a:noFill/>
        </p:spPr>
        <p:txBody>
          <a:bodyPr/>
          <a:lstStyle/>
          <a:p>
            <a:pPr eaLnBrk="1" hangingPunct="1"/>
            <a:endParaRPr lang="it-IT" altLang="it-IT"/>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E2A00C98-E6FC-4793-AAF0-266D12024AE5}" type="slidenum">
              <a:rPr lang="it-IT" altLang="it-IT" sz="1300"/>
              <a:pPr/>
              <a:t>105</a:t>
            </a:fld>
            <a:endParaRPr lang="it-IT" altLang="it-IT" sz="130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xfrm>
            <a:off x="709747" y="4860564"/>
            <a:ext cx="5682984" cy="4605437"/>
          </a:xfrm>
          <a:noFill/>
        </p:spPr>
        <p:txBody>
          <a:bodyPr/>
          <a:lstStyle/>
          <a:p>
            <a:pPr eaLnBrk="1" hangingPunct="1"/>
            <a:endParaRPr lang="it-IT" altLang="it-IT"/>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EA709EC9-E3B8-4E16-A465-D9BD1103A702}" type="slidenum">
              <a:rPr lang="it-IT" altLang="it-IT" sz="1300"/>
              <a:pPr/>
              <a:t>106</a:t>
            </a:fld>
            <a:endParaRPr lang="it-IT" altLang="it-IT" sz="1300"/>
          </a:p>
        </p:txBody>
      </p:sp>
      <p:sp>
        <p:nvSpPr>
          <p:cNvPr id="189443" name="Rectangle 1026"/>
          <p:cNvSpPr>
            <a:spLocks noGrp="1" noRot="1" noChangeAspect="1" noChangeArrowheads="1" noTextEdit="1"/>
          </p:cNvSpPr>
          <p:nvPr>
            <p:ph type="sldImg"/>
          </p:nvPr>
        </p:nvSpPr>
        <p:spPr>
          <a:ln/>
        </p:spPr>
      </p:sp>
      <p:sp>
        <p:nvSpPr>
          <p:cNvPr id="189444" name="Rectangle 1027"/>
          <p:cNvSpPr>
            <a:spLocks noGrp="1" noChangeArrowheads="1"/>
          </p:cNvSpPr>
          <p:nvPr>
            <p:ph type="body" idx="1"/>
          </p:nvPr>
        </p:nvSpPr>
        <p:spPr>
          <a:noFill/>
        </p:spPr>
        <p:txBody>
          <a:bodyPr/>
          <a:lstStyle/>
          <a:p>
            <a:pPr eaLnBrk="1" hangingPunct="1"/>
            <a:endParaRPr lang="it-IT" altLang="it-IT"/>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100768F3-FD03-4055-9FEE-6E2C9BAE5AAE}" type="slidenum">
              <a:rPr lang="it-IT" altLang="it-IT" sz="1300"/>
              <a:pPr/>
              <a:t>107</a:t>
            </a:fld>
            <a:endParaRPr lang="it-IT" altLang="it-IT" sz="1300"/>
          </a:p>
        </p:txBody>
      </p:sp>
      <p:sp>
        <p:nvSpPr>
          <p:cNvPr id="195587" name="Rectangle 2"/>
          <p:cNvSpPr>
            <a:spLocks noChangeArrowheads="1"/>
          </p:cNvSpPr>
          <p:nvPr/>
        </p:nvSpPr>
        <p:spPr bwMode="auto">
          <a:xfrm>
            <a:off x="4022449" y="1"/>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5588" name="Rectangle 3"/>
          <p:cNvSpPr>
            <a:spLocks noChangeArrowheads="1"/>
          </p:cNvSpPr>
          <p:nvPr/>
        </p:nvSpPr>
        <p:spPr bwMode="auto">
          <a:xfrm>
            <a:off x="4022449" y="9721126"/>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886" tIns="0" rIns="19886"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it-IT" sz="1000" i="1"/>
              <a:t>9</a:t>
            </a:r>
          </a:p>
        </p:txBody>
      </p:sp>
      <p:sp>
        <p:nvSpPr>
          <p:cNvPr id="195589" name="Rectangle 4"/>
          <p:cNvSpPr>
            <a:spLocks noChangeArrowheads="1"/>
          </p:cNvSpPr>
          <p:nvPr/>
        </p:nvSpPr>
        <p:spPr bwMode="auto">
          <a:xfrm>
            <a:off x="1" y="9721126"/>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5590" name="Rectangle 5"/>
          <p:cNvSpPr>
            <a:spLocks noChangeArrowheads="1"/>
          </p:cNvSpPr>
          <p:nvPr/>
        </p:nvSpPr>
        <p:spPr bwMode="auto">
          <a:xfrm>
            <a:off x="1" y="1"/>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5591" name="Rectangle 6"/>
          <p:cNvSpPr>
            <a:spLocks noGrp="1" noRot="1" noChangeAspect="1" noChangeArrowheads="1" noTextEdit="1"/>
          </p:cNvSpPr>
          <p:nvPr>
            <p:ph type="sldImg"/>
          </p:nvPr>
        </p:nvSpPr>
        <p:spPr>
          <a:xfrm>
            <a:off x="1004888" y="774700"/>
            <a:ext cx="5092700" cy="3821113"/>
          </a:xfrm>
          <a:ln w="12700" cap="flat">
            <a:solidFill>
              <a:schemeClr val="tx1"/>
            </a:solidFill>
          </a:ln>
        </p:spPr>
      </p:sp>
      <p:sp>
        <p:nvSpPr>
          <p:cNvPr id="195592" name="Rectangle 7"/>
          <p:cNvSpPr>
            <a:spLocks noGrp="1" noChangeArrowheads="1"/>
          </p:cNvSpPr>
          <p:nvPr>
            <p:ph type="body" idx="1"/>
          </p:nvPr>
        </p:nvSpPr>
        <p:spPr>
          <a:xfrm>
            <a:off x="947444" y="4860564"/>
            <a:ext cx="5207589" cy="4607083"/>
          </a:xfrm>
          <a:noFill/>
          <a:extLst>
            <a:ext uri="{91240B29-F687-4F45-9708-019B960494DF}">
              <a14:hiddenLine xmlns:a14="http://schemas.microsoft.com/office/drawing/2010/main" w="12700">
                <a:solidFill>
                  <a:schemeClr val="tx1"/>
                </a:solidFill>
                <a:miter lim="800000"/>
                <a:headEnd/>
                <a:tailEnd/>
              </a14:hiddenLine>
            </a:ext>
          </a:extLst>
        </p:spPr>
        <p:txBody>
          <a:bodyPr lIns="94460" tIns="46401" rIns="94460" bIns="46401"/>
          <a:lstStyle/>
          <a:p>
            <a:pPr eaLnBrk="1" hangingPunct="1"/>
            <a:endParaRPr lang="it-IT" altLang="it-IT"/>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C5BE3C82-D26D-44A8-9F68-D0008E6DF2D8}" type="slidenum">
              <a:rPr lang="it-IT" altLang="it-IT" sz="1300"/>
              <a:pPr/>
              <a:t>108</a:t>
            </a:fld>
            <a:endParaRPr lang="it-IT" altLang="it-IT" sz="1300"/>
          </a:p>
        </p:txBody>
      </p:sp>
      <p:sp>
        <p:nvSpPr>
          <p:cNvPr id="197635" name="Rectangle 2"/>
          <p:cNvSpPr>
            <a:spLocks noChangeArrowheads="1"/>
          </p:cNvSpPr>
          <p:nvPr/>
        </p:nvSpPr>
        <p:spPr bwMode="auto">
          <a:xfrm>
            <a:off x="4022449" y="1"/>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7636" name="Rectangle 3"/>
          <p:cNvSpPr>
            <a:spLocks noChangeArrowheads="1"/>
          </p:cNvSpPr>
          <p:nvPr/>
        </p:nvSpPr>
        <p:spPr bwMode="auto">
          <a:xfrm>
            <a:off x="4022449" y="9721126"/>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886" tIns="0" rIns="19886"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it-IT" sz="1000" i="1"/>
              <a:t>16</a:t>
            </a:r>
          </a:p>
        </p:txBody>
      </p:sp>
      <p:sp>
        <p:nvSpPr>
          <p:cNvPr id="197637" name="Rectangle 4"/>
          <p:cNvSpPr>
            <a:spLocks noChangeArrowheads="1"/>
          </p:cNvSpPr>
          <p:nvPr/>
        </p:nvSpPr>
        <p:spPr bwMode="auto">
          <a:xfrm>
            <a:off x="1" y="9721126"/>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7638" name="Rectangle 5"/>
          <p:cNvSpPr>
            <a:spLocks noChangeArrowheads="1"/>
          </p:cNvSpPr>
          <p:nvPr/>
        </p:nvSpPr>
        <p:spPr bwMode="auto">
          <a:xfrm>
            <a:off x="1" y="1"/>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7639" name="Rectangle 6"/>
          <p:cNvSpPr>
            <a:spLocks noGrp="1" noRot="1" noChangeAspect="1" noChangeArrowheads="1" noTextEdit="1"/>
          </p:cNvSpPr>
          <p:nvPr>
            <p:ph type="sldImg"/>
          </p:nvPr>
        </p:nvSpPr>
        <p:spPr>
          <a:xfrm>
            <a:off x="1004888" y="774700"/>
            <a:ext cx="5092700" cy="3821113"/>
          </a:xfrm>
          <a:ln w="12700" cap="flat">
            <a:solidFill>
              <a:schemeClr val="tx1"/>
            </a:solidFill>
          </a:ln>
        </p:spPr>
      </p:sp>
      <p:sp>
        <p:nvSpPr>
          <p:cNvPr id="197640" name="Rectangle 7"/>
          <p:cNvSpPr>
            <a:spLocks noGrp="1" noChangeArrowheads="1"/>
          </p:cNvSpPr>
          <p:nvPr>
            <p:ph type="body" idx="1"/>
          </p:nvPr>
        </p:nvSpPr>
        <p:spPr>
          <a:xfrm>
            <a:off x="947444" y="4860564"/>
            <a:ext cx="5207589" cy="4607083"/>
          </a:xfrm>
          <a:noFill/>
          <a:extLst>
            <a:ext uri="{91240B29-F687-4F45-9708-019B960494DF}">
              <a14:hiddenLine xmlns:a14="http://schemas.microsoft.com/office/drawing/2010/main" w="12700">
                <a:solidFill>
                  <a:schemeClr val="tx1"/>
                </a:solidFill>
                <a:miter lim="800000"/>
                <a:headEnd/>
                <a:tailEnd/>
              </a14:hiddenLine>
            </a:ext>
          </a:extLst>
        </p:spPr>
        <p:txBody>
          <a:bodyPr lIns="94460" tIns="46401" rIns="94460" bIns="46401"/>
          <a:lstStyle/>
          <a:p>
            <a:pPr eaLnBrk="1" hangingPunct="1"/>
            <a:endParaRPr lang="en-US" altLang="it-IT"/>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89CC8825-D851-4AB6-B101-5424E7F8FF12}" type="slidenum">
              <a:rPr lang="it-IT" altLang="it-IT" sz="1300"/>
              <a:pPr/>
              <a:t>109</a:t>
            </a:fld>
            <a:endParaRPr lang="it-IT" altLang="it-IT" sz="1300"/>
          </a:p>
        </p:txBody>
      </p:sp>
      <p:sp>
        <p:nvSpPr>
          <p:cNvPr id="199683" name="Rectangle 2"/>
          <p:cNvSpPr>
            <a:spLocks noChangeArrowheads="1"/>
          </p:cNvSpPr>
          <p:nvPr/>
        </p:nvSpPr>
        <p:spPr bwMode="auto">
          <a:xfrm>
            <a:off x="4022449" y="1"/>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9684" name="Rectangle 3"/>
          <p:cNvSpPr>
            <a:spLocks noChangeArrowheads="1"/>
          </p:cNvSpPr>
          <p:nvPr/>
        </p:nvSpPr>
        <p:spPr bwMode="auto">
          <a:xfrm>
            <a:off x="4022449" y="9721126"/>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886" tIns="0" rIns="19886"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it-IT" sz="1000" i="1"/>
              <a:t>18</a:t>
            </a:r>
          </a:p>
        </p:txBody>
      </p:sp>
      <p:sp>
        <p:nvSpPr>
          <p:cNvPr id="199685" name="Rectangle 4"/>
          <p:cNvSpPr>
            <a:spLocks noChangeArrowheads="1"/>
          </p:cNvSpPr>
          <p:nvPr/>
        </p:nvSpPr>
        <p:spPr bwMode="auto">
          <a:xfrm>
            <a:off x="1" y="9721126"/>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9686" name="Rectangle 5"/>
          <p:cNvSpPr>
            <a:spLocks noChangeArrowheads="1"/>
          </p:cNvSpPr>
          <p:nvPr/>
        </p:nvSpPr>
        <p:spPr bwMode="auto">
          <a:xfrm>
            <a:off x="1" y="1"/>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9687" name="Rectangle 6"/>
          <p:cNvSpPr>
            <a:spLocks noGrp="1" noRot="1" noChangeAspect="1" noChangeArrowheads="1" noTextEdit="1"/>
          </p:cNvSpPr>
          <p:nvPr>
            <p:ph type="sldImg"/>
          </p:nvPr>
        </p:nvSpPr>
        <p:spPr>
          <a:xfrm>
            <a:off x="1004888" y="774700"/>
            <a:ext cx="5092700" cy="3821113"/>
          </a:xfrm>
          <a:ln w="12700" cap="flat">
            <a:solidFill>
              <a:schemeClr val="tx1"/>
            </a:solidFill>
          </a:ln>
        </p:spPr>
      </p:sp>
      <p:sp>
        <p:nvSpPr>
          <p:cNvPr id="199688" name="Rectangle 7"/>
          <p:cNvSpPr>
            <a:spLocks noGrp="1" noChangeArrowheads="1"/>
          </p:cNvSpPr>
          <p:nvPr>
            <p:ph type="body" idx="1"/>
          </p:nvPr>
        </p:nvSpPr>
        <p:spPr>
          <a:xfrm>
            <a:off x="947444" y="4860564"/>
            <a:ext cx="5207589" cy="4607083"/>
          </a:xfrm>
          <a:noFill/>
          <a:extLst>
            <a:ext uri="{91240B29-F687-4F45-9708-019B960494DF}">
              <a14:hiddenLine xmlns:a14="http://schemas.microsoft.com/office/drawing/2010/main" w="12700">
                <a:solidFill>
                  <a:schemeClr val="tx1"/>
                </a:solidFill>
                <a:miter lim="800000"/>
                <a:headEnd/>
                <a:tailEnd/>
              </a14:hiddenLine>
            </a:ext>
          </a:extLst>
        </p:spPr>
        <p:txBody>
          <a:bodyPr lIns="94460" tIns="46401" rIns="94460" bIns="46401"/>
          <a:lstStyle/>
          <a:p>
            <a:pPr eaLnBrk="1" hangingPunct="1"/>
            <a:endParaRPr lang="en-US" altLang="it-IT"/>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D2BBF545-86D0-415E-8917-A1BFCDB5ED3C}" type="slidenum">
              <a:rPr lang="it-IT" altLang="it-IT" sz="1300"/>
              <a:pPr/>
              <a:t>110</a:t>
            </a:fld>
            <a:endParaRPr lang="it-IT" altLang="it-IT" sz="1300"/>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p:spPr>
        <p:txBody>
          <a:bodyPr/>
          <a:lstStyle/>
          <a:p>
            <a:pPr eaLnBrk="1" hangingPunct="1"/>
            <a:endParaRPr lang="it-IT" altLang="it-IT"/>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9DE58424-ED7A-4876-82EB-B6093219971F}" type="slidenum">
              <a:rPr lang="it-IT" altLang="it-IT" sz="1300"/>
              <a:pPr/>
              <a:t>112</a:t>
            </a:fld>
            <a:endParaRPr lang="it-IT" altLang="it-IT" sz="1300"/>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xfrm>
            <a:off x="709747" y="4860564"/>
            <a:ext cx="5682984" cy="4605437"/>
          </a:xfrm>
          <a:noFill/>
        </p:spPr>
        <p:txBody>
          <a:bodyPr/>
          <a:lstStyle/>
          <a:p>
            <a:pPr eaLnBrk="1" hangingPunct="1"/>
            <a:endParaRPr lang="it-IT" altLang="it-IT"/>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1B9C58AC-7699-4B53-8903-6036E7361DD1}" type="slidenum">
              <a:rPr lang="it-IT" altLang="it-IT" sz="1300"/>
              <a:pPr/>
              <a:t>113</a:t>
            </a:fld>
            <a:endParaRPr lang="it-IT" altLang="it-IT" sz="1300"/>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p:spPr>
        <p:txBody>
          <a:bodyPr/>
          <a:lstStyle/>
          <a:p>
            <a:pPr eaLnBrk="1" hangingPunct="1"/>
            <a:endParaRPr lang="it-IT" alt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DF0E2E27-40D2-45B2-A26B-272525052750}" type="slidenum">
              <a:rPr lang="it-IT" altLang="it-IT" sz="1300"/>
              <a:pPr/>
              <a:t>11</a:t>
            </a:fld>
            <a:endParaRPr lang="it-IT" altLang="it-IT" sz="1300"/>
          </a:p>
        </p:txBody>
      </p:sp>
      <p:sp>
        <p:nvSpPr>
          <p:cNvPr id="25603" name="Rectangle 2"/>
          <p:cNvSpPr>
            <a:spLocks noChangeArrowheads="1"/>
          </p:cNvSpPr>
          <p:nvPr/>
        </p:nvSpPr>
        <p:spPr bwMode="auto">
          <a:xfrm>
            <a:off x="4024122" y="1"/>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5604" name="Rectangle 3"/>
          <p:cNvSpPr>
            <a:spLocks noChangeArrowheads="1"/>
          </p:cNvSpPr>
          <p:nvPr/>
        </p:nvSpPr>
        <p:spPr bwMode="auto">
          <a:xfrm>
            <a:off x="4024122" y="9721126"/>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886" tIns="0" rIns="19886"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it-IT" sz="1000" i="1"/>
              <a:t>40</a:t>
            </a:r>
          </a:p>
        </p:txBody>
      </p:sp>
      <p:sp>
        <p:nvSpPr>
          <p:cNvPr id="25605" name="Rectangle 4"/>
          <p:cNvSpPr>
            <a:spLocks noChangeArrowheads="1"/>
          </p:cNvSpPr>
          <p:nvPr/>
        </p:nvSpPr>
        <p:spPr bwMode="auto">
          <a:xfrm>
            <a:off x="0" y="9721126"/>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5606" name="Rectangle 5"/>
          <p:cNvSpPr>
            <a:spLocks noChangeArrowheads="1"/>
          </p:cNvSpPr>
          <p:nvPr/>
        </p:nvSpPr>
        <p:spPr bwMode="auto">
          <a:xfrm>
            <a:off x="0" y="1"/>
            <a:ext cx="3078354"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5607" name="Rectangle 6"/>
          <p:cNvSpPr>
            <a:spLocks noGrp="1" noRot="1" noChangeAspect="1" noChangeArrowheads="1" noTextEdit="1"/>
          </p:cNvSpPr>
          <p:nvPr>
            <p:ph type="sldImg"/>
          </p:nvPr>
        </p:nvSpPr>
        <p:spPr>
          <a:xfrm>
            <a:off x="1004888" y="774700"/>
            <a:ext cx="5094287" cy="3822700"/>
          </a:xfrm>
          <a:solidFill>
            <a:srgbClr val="FFFFFF"/>
          </a:solidFill>
          <a:ln w="12700" cap="flat">
            <a:solidFill>
              <a:schemeClr val="tx1"/>
            </a:solidFill>
          </a:ln>
        </p:spPr>
      </p:sp>
      <p:sp>
        <p:nvSpPr>
          <p:cNvPr id="25608" name="Rectangle 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4460" tIns="46401" rIns="94460" bIns="46401"/>
          <a:lstStyle/>
          <a:p>
            <a:pPr eaLnBrk="1" hangingPunct="1"/>
            <a:r>
              <a:rPr lang="it-IT" altLang="it-IT"/>
              <a:t>STAMPARE</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3EE47D96-1A12-4947-97B8-149DD03F6F43}" type="slidenum">
              <a:rPr lang="it-IT" altLang="it-IT" sz="1300"/>
              <a:pPr/>
              <a:t>114</a:t>
            </a:fld>
            <a:endParaRPr lang="it-IT" altLang="it-IT" sz="130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p:spPr>
        <p:txBody>
          <a:bodyPr/>
          <a:lstStyle/>
          <a:p>
            <a:pPr eaLnBrk="1" hangingPunct="1"/>
            <a:endParaRPr lang="it-IT" altLang="it-IT"/>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7BA6067E-1AB4-464A-B4BA-F9994D91FEEB}" type="slidenum">
              <a:rPr lang="it-IT" altLang="it-IT" sz="1300"/>
              <a:pPr/>
              <a:t>115</a:t>
            </a:fld>
            <a:endParaRPr lang="it-IT" altLang="it-IT" sz="130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p:spPr>
        <p:txBody>
          <a:bodyPr/>
          <a:lstStyle/>
          <a:p>
            <a:pPr eaLnBrk="1" hangingPunct="1"/>
            <a:endParaRPr lang="it-IT" altLang="it-IT"/>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894C1907-52E5-45EF-8573-92C4882B6689}" type="slidenum">
              <a:rPr lang="it-IT" altLang="it-IT" sz="1300"/>
              <a:pPr/>
              <a:t>116</a:t>
            </a:fld>
            <a:endParaRPr lang="it-IT" altLang="it-IT" sz="1300"/>
          </a:p>
        </p:txBody>
      </p:sp>
      <p:sp>
        <p:nvSpPr>
          <p:cNvPr id="209923" name="Rectangle 2"/>
          <p:cNvSpPr>
            <a:spLocks noChangeArrowheads="1"/>
          </p:cNvSpPr>
          <p:nvPr/>
        </p:nvSpPr>
        <p:spPr bwMode="auto">
          <a:xfrm>
            <a:off x="4022449" y="1"/>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9924" name="Rectangle 3"/>
          <p:cNvSpPr>
            <a:spLocks noChangeArrowheads="1"/>
          </p:cNvSpPr>
          <p:nvPr/>
        </p:nvSpPr>
        <p:spPr bwMode="auto">
          <a:xfrm>
            <a:off x="4022449" y="9721126"/>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886" tIns="0" rIns="19886"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it-IT" sz="1000" i="1"/>
              <a:t>26</a:t>
            </a:r>
          </a:p>
        </p:txBody>
      </p:sp>
      <p:sp>
        <p:nvSpPr>
          <p:cNvPr id="209925" name="Rectangle 4"/>
          <p:cNvSpPr>
            <a:spLocks noChangeArrowheads="1"/>
          </p:cNvSpPr>
          <p:nvPr/>
        </p:nvSpPr>
        <p:spPr bwMode="auto">
          <a:xfrm>
            <a:off x="1" y="9721126"/>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9926" name="Rectangle 5"/>
          <p:cNvSpPr>
            <a:spLocks noChangeArrowheads="1"/>
          </p:cNvSpPr>
          <p:nvPr/>
        </p:nvSpPr>
        <p:spPr bwMode="auto">
          <a:xfrm>
            <a:off x="1" y="1"/>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9927" name="Rectangle 6"/>
          <p:cNvSpPr>
            <a:spLocks noGrp="1" noRot="1" noChangeAspect="1" noChangeArrowheads="1" noTextEdit="1"/>
          </p:cNvSpPr>
          <p:nvPr>
            <p:ph type="sldImg"/>
          </p:nvPr>
        </p:nvSpPr>
        <p:spPr>
          <a:xfrm>
            <a:off x="1004888" y="774700"/>
            <a:ext cx="5092700" cy="3821113"/>
          </a:xfrm>
          <a:ln w="12700" cap="flat">
            <a:solidFill>
              <a:schemeClr val="tx1"/>
            </a:solidFill>
          </a:ln>
        </p:spPr>
      </p:sp>
      <p:sp>
        <p:nvSpPr>
          <p:cNvPr id="209928" name="Rectangle 7"/>
          <p:cNvSpPr>
            <a:spLocks noGrp="1" noChangeArrowheads="1"/>
          </p:cNvSpPr>
          <p:nvPr>
            <p:ph type="body" idx="1"/>
          </p:nvPr>
        </p:nvSpPr>
        <p:spPr>
          <a:xfrm>
            <a:off x="947444" y="4860564"/>
            <a:ext cx="5207589" cy="4607083"/>
          </a:xfrm>
          <a:noFill/>
          <a:extLst>
            <a:ext uri="{91240B29-F687-4F45-9708-019B960494DF}">
              <a14:hiddenLine xmlns:a14="http://schemas.microsoft.com/office/drawing/2010/main" w="12700">
                <a:solidFill>
                  <a:schemeClr val="tx1"/>
                </a:solidFill>
                <a:miter lim="800000"/>
                <a:headEnd/>
                <a:tailEnd/>
              </a14:hiddenLine>
            </a:ext>
          </a:extLst>
        </p:spPr>
        <p:txBody>
          <a:bodyPr lIns="94460" tIns="46401" rIns="94460" bIns="46401"/>
          <a:lstStyle/>
          <a:p>
            <a:pPr eaLnBrk="1" hangingPunct="1"/>
            <a:endParaRPr lang="it-IT" altLang="it-IT"/>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CC0AF9EF-01D0-45FF-AF8A-F8B629C0BD6A}" type="slidenum">
              <a:rPr lang="it-IT" altLang="it-IT" sz="1300"/>
              <a:pPr/>
              <a:t>117</a:t>
            </a:fld>
            <a:endParaRPr lang="it-IT" altLang="it-IT" sz="1300"/>
          </a:p>
        </p:txBody>
      </p:sp>
      <p:sp>
        <p:nvSpPr>
          <p:cNvPr id="211971" name="Rectangle 2"/>
          <p:cNvSpPr>
            <a:spLocks noChangeArrowheads="1"/>
          </p:cNvSpPr>
          <p:nvPr/>
        </p:nvSpPr>
        <p:spPr bwMode="auto">
          <a:xfrm>
            <a:off x="4022449" y="1"/>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1972" name="Rectangle 3"/>
          <p:cNvSpPr>
            <a:spLocks noChangeArrowheads="1"/>
          </p:cNvSpPr>
          <p:nvPr/>
        </p:nvSpPr>
        <p:spPr bwMode="auto">
          <a:xfrm>
            <a:off x="4022449" y="9721126"/>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886" tIns="0" rIns="19886"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it-IT" sz="1000" i="1"/>
              <a:t>31</a:t>
            </a:r>
          </a:p>
        </p:txBody>
      </p:sp>
      <p:sp>
        <p:nvSpPr>
          <p:cNvPr id="211973" name="Rectangle 4"/>
          <p:cNvSpPr>
            <a:spLocks noChangeArrowheads="1"/>
          </p:cNvSpPr>
          <p:nvPr/>
        </p:nvSpPr>
        <p:spPr bwMode="auto">
          <a:xfrm>
            <a:off x="1" y="9721126"/>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1974" name="Rectangle 5"/>
          <p:cNvSpPr>
            <a:spLocks noChangeArrowheads="1"/>
          </p:cNvSpPr>
          <p:nvPr/>
        </p:nvSpPr>
        <p:spPr bwMode="auto">
          <a:xfrm>
            <a:off x="1" y="1"/>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1975" name="Rectangle 6"/>
          <p:cNvSpPr>
            <a:spLocks noGrp="1" noRot="1" noChangeAspect="1" noChangeArrowheads="1" noTextEdit="1"/>
          </p:cNvSpPr>
          <p:nvPr>
            <p:ph type="sldImg"/>
          </p:nvPr>
        </p:nvSpPr>
        <p:spPr>
          <a:xfrm>
            <a:off x="1004888" y="774700"/>
            <a:ext cx="5092700" cy="3821113"/>
          </a:xfrm>
          <a:ln w="12700" cap="flat">
            <a:solidFill>
              <a:schemeClr val="tx1"/>
            </a:solidFill>
          </a:ln>
        </p:spPr>
      </p:sp>
      <p:sp>
        <p:nvSpPr>
          <p:cNvPr id="211976" name="Rectangle 7"/>
          <p:cNvSpPr>
            <a:spLocks noGrp="1" noChangeArrowheads="1"/>
          </p:cNvSpPr>
          <p:nvPr>
            <p:ph type="body" idx="1"/>
          </p:nvPr>
        </p:nvSpPr>
        <p:spPr>
          <a:xfrm>
            <a:off x="947444" y="4860564"/>
            <a:ext cx="5207589" cy="4607083"/>
          </a:xfrm>
          <a:noFill/>
          <a:extLst>
            <a:ext uri="{91240B29-F687-4F45-9708-019B960494DF}">
              <a14:hiddenLine xmlns:a14="http://schemas.microsoft.com/office/drawing/2010/main" w="12700">
                <a:solidFill>
                  <a:schemeClr val="tx1"/>
                </a:solidFill>
                <a:miter lim="800000"/>
                <a:headEnd/>
                <a:tailEnd/>
              </a14:hiddenLine>
            </a:ext>
          </a:extLst>
        </p:spPr>
        <p:txBody>
          <a:bodyPr lIns="94460" tIns="46401" rIns="94460" bIns="46401"/>
          <a:lstStyle/>
          <a:p>
            <a:pPr eaLnBrk="1" hangingPunct="1"/>
            <a:endParaRPr lang="it-IT" altLang="it-IT"/>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F6819A4F-EFBC-4DBA-90FD-0B72162CE423}" type="slidenum">
              <a:rPr lang="it-IT" altLang="it-IT" sz="1300"/>
              <a:pPr/>
              <a:t>118</a:t>
            </a:fld>
            <a:endParaRPr lang="it-IT" altLang="it-IT" sz="1300"/>
          </a:p>
        </p:txBody>
      </p:sp>
      <p:sp>
        <p:nvSpPr>
          <p:cNvPr id="216067" name="Rectangle 2"/>
          <p:cNvSpPr>
            <a:spLocks noChangeArrowheads="1"/>
          </p:cNvSpPr>
          <p:nvPr/>
        </p:nvSpPr>
        <p:spPr bwMode="auto">
          <a:xfrm>
            <a:off x="4022449" y="1"/>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6068" name="Rectangle 3"/>
          <p:cNvSpPr>
            <a:spLocks noChangeArrowheads="1"/>
          </p:cNvSpPr>
          <p:nvPr/>
        </p:nvSpPr>
        <p:spPr bwMode="auto">
          <a:xfrm>
            <a:off x="4022449" y="9721126"/>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886" tIns="0" rIns="19886"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it-IT" sz="1000" i="1"/>
              <a:t>34</a:t>
            </a:r>
          </a:p>
        </p:txBody>
      </p:sp>
      <p:sp>
        <p:nvSpPr>
          <p:cNvPr id="216069" name="Rectangle 4"/>
          <p:cNvSpPr>
            <a:spLocks noChangeArrowheads="1"/>
          </p:cNvSpPr>
          <p:nvPr/>
        </p:nvSpPr>
        <p:spPr bwMode="auto">
          <a:xfrm>
            <a:off x="1" y="9721126"/>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6070" name="Rectangle 5"/>
          <p:cNvSpPr>
            <a:spLocks noChangeArrowheads="1"/>
          </p:cNvSpPr>
          <p:nvPr/>
        </p:nvSpPr>
        <p:spPr bwMode="auto">
          <a:xfrm>
            <a:off x="1" y="1"/>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6071" name="Rectangle 6"/>
          <p:cNvSpPr>
            <a:spLocks noGrp="1" noRot="1" noChangeAspect="1" noChangeArrowheads="1" noTextEdit="1"/>
          </p:cNvSpPr>
          <p:nvPr>
            <p:ph type="sldImg"/>
          </p:nvPr>
        </p:nvSpPr>
        <p:spPr>
          <a:xfrm>
            <a:off x="1004888" y="774700"/>
            <a:ext cx="5092700" cy="3821113"/>
          </a:xfrm>
          <a:ln w="12700" cap="flat">
            <a:solidFill>
              <a:schemeClr val="tx1"/>
            </a:solidFill>
          </a:ln>
        </p:spPr>
      </p:sp>
      <p:sp>
        <p:nvSpPr>
          <p:cNvPr id="216072" name="Rectangle 7"/>
          <p:cNvSpPr>
            <a:spLocks noGrp="1" noChangeArrowheads="1"/>
          </p:cNvSpPr>
          <p:nvPr>
            <p:ph type="body" idx="1"/>
          </p:nvPr>
        </p:nvSpPr>
        <p:spPr>
          <a:xfrm>
            <a:off x="947444" y="4860564"/>
            <a:ext cx="5207589" cy="4607083"/>
          </a:xfrm>
          <a:noFill/>
          <a:extLst>
            <a:ext uri="{91240B29-F687-4F45-9708-019B960494DF}">
              <a14:hiddenLine xmlns:a14="http://schemas.microsoft.com/office/drawing/2010/main" w="12700">
                <a:solidFill>
                  <a:schemeClr val="tx1"/>
                </a:solidFill>
                <a:miter lim="800000"/>
                <a:headEnd/>
                <a:tailEnd/>
              </a14:hiddenLine>
            </a:ext>
          </a:extLst>
        </p:spPr>
        <p:txBody>
          <a:bodyPr lIns="94460" tIns="46401" rIns="94460" bIns="46401"/>
          <a:lstStyle/>
          <a:p>
            <a:pPr eaLnBrk="1" hangingPunct="1"/>
            <a:endParaRPr lang="it-IT" altLang="it-IT"/>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C6C80871-768E-4801-93DE-31FE1A14919A}" type="slidenum">
              <a:rPr lang="it-IT" altLang="it-IT" sz="1300"/>
              <a:pPr/>
              <a:t>119</a:t>
            </a:fld>
            <a:endParaRPr lang="it-IT" altLang="it-IT" sz="1300"/>
          </a:p>
        </p:txBody>
      </p:sp>
      <p:sp>
        <p:nvSpPr>
          <p:cNvPr id="218115" name="Rectangle 2"/>
          <p:cNvSpPr>
            <a:spLocks noChangeArrowheads="1"/>
          </p:cNvSpPr>
          <p:nvPr/>
        </p:nvSpPr>
        <p:spPr bwMode="auto">
          <a:xfrm>
            <a:off x="4022449" y="1"/>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8116" name="Rectangle 3"/>
          <p:cNvSpPr>
            <a:spLocks noChangeArrowheads="1"/>
          </p:cNvSpPr>
          <p:nvPr/>
        </p:nvSpPr>
        <p:spPr bwMode="auto">
          <a:xfrm>
            <a:off x="4022449" y="9721126"/>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886" tIns="0" rIns="19886"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it-IT" sz="1000" i="1"/>
              <a:t>37</a:t>
            </a:r>
          </a:p>
        </p:txBody>
      </p:sp>
      <p:sp>
        <p:nvSpPr>
          <p:cNvPr id="218117" name="Rectangle 4"/>
          <p:cNvSpPr>
            <a:spLocks noChangeArrowheads="1"/>
          </p:cNvSpPr>
          <p:nvPr/>
        </p:nvSpPr>
        <p:spPr bwMode="auto">
          <a:xfrm>
            <a:off x="1" y="9721126"/>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8118" name="Rectangle 5"/>
          <p:cNvSpPr>
            <a:spLocks noChangeArrowheads="1"/>
          </p:cNvSpPr>
          <p:nvPr/>
        </p:nvSpPr>
        <p:spPr bwMode="auto">
          <a:xfrm>
            <a:off x="1" y="1"/>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8119" name="Rectangle 6"/>
          <p:cNvSpPr>
            <a:spLocks noGrp="1" noRot="1" noChangeAspect="1" noChangeArrowheads="1" noTextEdit="1"/>
          </p:cNvSpPr>
          <p:nvPr>
            <p:ph type="sldImg"/>
          </p:nvPr>
        </p:nvSpPr>
        <p:spPr>
          <a:xfrm>
            <a:off x="1004888" y="774700"/>
            <a:ext cx="5092700" cy="3821113"/>
          </a:xfrm>
          <a:ln w="12700" cap="flat">
            <a:solidFill>
              <a:schemeClr val="tx1"/>
            </a:solidFill>
          </a:ln>
        </p:spPr>
      </p:sp>
      <p:sp>
        <p:nvSpPr>
          <p:cNvPr id="218120" name="Rectangle 7"/>
          <p:cNvSpPr>
            <a:spLocks noGrp="1" noChangeArrowheads="1"/>
          </p:cNvSpPr>
          <p:nvPr>
            <p:ph type="body" idx="1"/>
          </p:nvPr>
        </p:nvSpPr>
        <p:spPr>
          <a:xfrm>
            <a:off x="947444" y="4860564"/>
            <a:ext cx="5207589" cy="4607083"/>
          </a:xfrm>
          <a:noFill/>
          <a:extLst>
            <a:ext uri="{91240B29-F687-4F45-9708-019B960494DF}">
              <a14:hiddenLine xmlns:a14="http://schemas.microsoft.com/office/drawing/2010/main" w="12700">
                <a:solidFill>
                  <a:schemeClr val="tx1"/>
                </a:solidFill>
                <a:miter lim="800000"/>
                <a:headEnd/>
                <a:tailEnd/>
              </a14:hiddenLine>
            </a:ext>
          </a:extLst>
        </p:spPr>
        <p:txBody>
          <a:bodyPr lIns="94460" tIns="46401" rIns="94460" bIns="46401"/>
          <a:lstStyle/>
          <a:p>
            <a:pPr eaLnBrk="1" hangingPunct="1"/>
            <a:endParaRPr lang="it-IT" altLang="it-IT"/>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5559" indent="-298292">
              <a:defRPr sz="2500">
                <a:solidFill>
                  <a:schemeClr val="tx1"/>
                </a:solidFill>
                <a:latin typeface="Times New Roman" panose="02020603050405020304" pitchFamily="18" charset="0"/>
              </a:defRPr>
            </a:lvl2pPr>
            <a:lvl3pPr marL="1193167" indent="-238633">
              <a:defRPr sz="2500">
                <a:solidFill>
                  <a:schemeClr val="tx1"/>
                </a:solidFill>
                <a:latin typeface="Times New Roman" panose="02020603050405020304" pitchFamily="18" charset="0"/>
              </a:defRPr>
            </a:lvl3pPr>
            <a:lvl4pPr marL="1670435" indent="-238633">
              <a:defRPr sz="2500">
                <a:solidFill>
                  <a:schemeClr val="tx1"/>
                </a:solidFill>
                <a:latin typeface="Times New Roman" panose="02020603050405020304" pitchFamily="18" charset="0"/>
              </a:defRPr>
            </a:lvl4pPr>
            <a:lvl5pPr marL="2147701" indent="-238633">
              <a:defRPr sz="2500">
                <a:solidFill>
                  <a:schemeClr val="tx1"/>
                </a:solidFill>
                <a:latin typeface="Times New Roman" panose="02020603050405020304" pitchFamily="18" charset="0"/>
              </a:defRPr>
            </a:lvl5pPr>
            <a:lvl6pPr marL="2624969" indent="-238633" eaLnBrk="0" fontAlgn="base" hangingPunct="0">
              <a:spcBef>
                <a:spcPct val="0"/>
              </a:spcBef>
              <a:spcAft>
                <a:spcPct val="0"/>
              </a:spcAft>
              <a:defRPr sz="2500">
                <a:solidFill>
                  <a:schemeClr val="tx1"/>
                </a:solidFill>
                <a:latin typeface="Times New Roman" panose="02020603050405020304" pitchFamily="18" charset="0"/>
              </a:defRPr>
            </a:lvl6pPr>
            <a:lvl7pPr marL="3102235" indent="-238633" eaLnBrk="0" fontAlgn="base" hangingPunct="0">
              <a:spcBef>
                <a:spcPct val="0"/>
              </a:spcBef>
              <a:spcAft>
                <a:spcPct val="0"/>
              </a:spcAft>
              <a:defRPr sz="2500">
                <a:solidFill>
                  <a:schemeClr val="tx1"/>
                </a:solidFill>
                <a:latin typeface="Times New Roman" panose="02020603050405020304" pitchFamily="18" charset="0"/>
              </a:defRPr>
            </a:lvl7pPr>
            <a:lvl8pPr marL="3579503" indent="-238633" eaLnBrk="0" fontAlgn="base" hangingPunct="0">
              <a:spcBef>
                <a:spcPct val="0"/>
              </a:spcBef>
              <a:spcAft>
                <a:spcPct val="0"/>
              </a:spcAft>
              <a:defRPr sz="2500">
                <a:solidFill>
                  <a:schemeClr val="tx1"/>
                </a:solidFill>
                <a:latin typeface="Times New Roman" panose="02020603050405020304" pitchFamily="18" charset="0"/>
              </a:defRPr>
            </a:lvl8pPr>
            <a:lvl9pPr marL="4056769" indent="-238633" eaLnBrk="0" fontAlgn="base" hangingPunct="0">
              <a:spcBef>
                <a:spcPct val="0"/>
              </a:spcBef>
              <a:spcAft>
                <a:spcPct val="0"/>
              </a:spcAft>
              <a:defRPr sz="2500">
                <a:solidFill>
                  <a:schemeClr val="tx1"/>
                </a:solidFill>
                <a:latin typeface="Times New Roman" panose="02020603050405020304" pitchFamily="18" charset="0"/>
              </a:defRPr>
            </a:lvl9pPr>
          </a:lstStyle>
          <a:p>
            <a:fld id="{20E20B1F-AD2B-4034-A4C1-D72BC39E8B0D}" type="slidenum">
              <a:rPr lang="it-IT" altLang="it-IT" sz="1300"/>
              <a:pPr/>
              <a:t>120</a:t>
            </a:fld>
            <a:endParaRPr lang="it-IT" altLang="it-IT" sz="1300"/>
          </a:p>
        </p:txBody>
      </p:sp>
      <p:sp>
        <p:nvSpPr>
          <p:cNvPr id="220163" name="Rectangle 2"/>
          <p:cNvSpPr>
            <a:spLocks noChangeArrowheads="1"/>
          </p:cNvSpPr>
          <p:nvPr/>
        </p:nvSpPr>
        <p:spPr bwMode="auto">
          <a:xfrm>
            <a:off x="4022449" y="1"/>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0164" name="Rectangle 3"/>
          <p:cNvSpPr>
            <a:spLocks noChangeArrowheads="1"/>
          </p:cNvSpPr>
          <p:nvPr/>
        </p:nvSpPr>
        <p:spPr bwMode="auto">
          <a:xfrm>
            <a:off x="4022449" y="9721126"/>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886" tIns="0" rIns="19886"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it-IT" sz="1000" i="1"/>
              <a:t>39</a:t>
            </a:r>
          </a:p>
        </p:txBody>
      </p:sp>
      <p:sp>
        <p:nvSpPr>
          <p:cNvPr id="220165" name="Rectangle 4"/>
          <p:cNvSpPr>
            <a:spLocks noChangeArrowheads="1"/>
          </p:cNvSpPr>
          <p:nvPr/>
        </p:nvSpPr>
        <p:spPr bwMode="auto">
          <a:xfrm>
            <a:off x="1" y="9721126"/>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0166" name="Rectangle 5"/>
          <p:cNvSpPr>
            <a:spLocks noChangeArrowheads="1"/>
          </p:cNvSpPr>
          <p:nvPr/>
        </p:nvSpPr>
        <p:spPr bwMode="auto">
          <a:xfrm>
            <a:off x="1" y="1"/>
            <a:ext cx="3080026" cy="5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54" tIns="47726" rIns="95454" bIns="47726"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0167" name="Rectangle 6"/>
          <p:cNvSpPr>
            <a:spLocks noGrp="1" noRot="1" noChangeAspect="1" noChangeArrowheads="1" noTextEdit="1"/>
          </p:cNvSpPr>
          <p:nvPr>
            <p:ph type="sldImg"/>
          </p:nvPr>
        </p:nvSpPr>
        <p:spPr>
          <a:xfrm>
            <a:off x="1004888" y="774700"/>
            <a:ext cx="5092700" cy="3821113"/>
          </a:xfrm>
          <a:ln w="12700" cap="flat">
            <a:solidFill>
              <a:schemeClr val="tx1"/>
            </a:solidFill>
          </a:ln>
        </p:spPr>
      </p:sp>
      <p:sp>
        <p:nvSpPr>
          <p:cNvPr id="220168" name="Rectangle 7"/>
          <p:cNvSpPr>
            <a:spLocks noGrp="1" noChangeArrowheads="1"/>
          </p:cNvSpPr>
          <p:nvPr>
            <p:ph type="body" idx="1"/>
          </p:nvPr>
        </p:nvSpPr>
        <p:spPr>
          <a:xfrm>
            <a:off x="947444" y="4860564"/>
            <a:ext cx="5207589" cy="4607083"/>
          </a:xfrm>
          <a:noFill/>
          <a:extLst>
            <a:ext uri="{91240B29-F687-4F45-9708-019B960494DF}">
              <a14:hiddenLine xmlns:a14="http://schemas.microsoft.com/office/drawing/2010/main" w="12700">
                <a:solidFill>
                  <a:schemeClr val="tx1"/>
                </a:solidFill>
                <a:miter lim="800000"/>
                <a:headEnd/>
                <a:tailEnd/>
              </a14:hiddenLine>
            </a:ext>
          </a:extLst>
        </p:spPr>
        <p:txBody>
          <a:bodyPr lIns="94460" tIns="46401" rIns="94460" bIns="46401"/>
          <a:lstStyle/>
          <a:p>
            <a:pPr eaLnBrk="1" hangingPunct="1"/>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82C1A0AB-0847-4B60-AC6C-722B6838D186}" type="slidenum">
              <a:rPr lang="it-IT" altLang="it-IT"/>
              <a:pPr>
                <a:defRPr/>
              </a:pPr>
              <a:t>‹N›</a:t>
            </a:fld>
            <a:endParaRPr lang="it-IT" altLang="it-IT"/>
          </a:p>
        </p:txBody>
      </p:sp>
    </p:spTree>
    <p:extLst>
      <p:ext uri="{BB962C8B-B14F-4D97-AF65-F5344CB8AC3E}">
        <p14:creationId xmlns:p14="http://schemas.microsoft.com/office/powerpoint/2010/main" val="1478549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C3AF143A-1ACC-4858-9B2F-F6F5CA9FE0A5}" type="slidenum">
              <a:rPr lang="it-IT" altLang="it-IT"/>
              <a:pPr>
                <a:defRPr/>
              </a:pPr>
              <a:t>‹N›</a:t>
            </a:fld>
            <a:endParaRPr lang="it-IT" altLang="it-IT"/>
          </a:p>
        </p:txBody>
      </p:sp>
    </p:spTree>
    <p:extLst>
      <p:ext uri="{BB962C8B-B14F-4D97-AF65-F5344CB8AC3E}">
        <p14:creationId xmlns:p14="http://schemas.microsoft.com/office/powerpoint/2010/main" val="112164696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5C789E18-9F95-471B-B214-AABCC898C0E4}" type="slidenum">
              <a:rPr lang="it-IT" altLang="it-IT"/>
              <a:pPr>
                <a:defRPr/>
              </a:pPr>
              <a:t>‹N›</a:t>
            </a:fld>
            <a:endParaRPr lang="it-IT" altLang="it-IT"/>
          </a:p>
        </p:txBody>
      </p:sp>
    </p:spTree>
    <p:extLst>
      <p:ext uri="{BB962C8B-B14F-4D97-AF65-F5344CB8AC3E}">
        <p14:creationId xmlns:p14="http://schemas.microsoft.com/office/powerpoint/2010/main" val="170809438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F74429F8-4F1B-4FF7-89DA-312FE0E68A7A}" type="slidenum">
              <a:rPr lang="it-IT" altLang="it-IT"/>
              <a:pPr>
                <a:defRPr/>
              </a:pPr>
              <a:t>‹N›</a:t>
            </a:fld>
            <a:endParaRPr lang="it-IT" altLang="it-IT"/>
          </a:p>
        </p:txBody>
      </p:sp>
    </p:spTree>
    <p:extLst>
      <p:ext uri="{BB962C8B-B14F-4D97-AF65-F5344CB8AC3E}">
        <p14:creationId xmlns:p14="http://schemas.microsoft.com/office/powerpoint/2010/main" val="245934792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Tree>
    <p:extLst>
      <p:ext uri="{BB962C8B-B14F-4D97-AF65-F5344CB8AC3E}">
        <p14:creationId xmlns:p14="http://schemas.microsoft.com/office/powerpoint/2010/main" val="30277612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67706439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stili del testo dello schema</a:t>
            </a:r>
          </a:p>
        </p:txBody>
      </p:sp>
    </p:spTree>
    <p:extLst>
      <p:ext uri="{BB962C8B-B14F-4D97-AF65-F5344CB8AC3E}">
        <p14:creationId xmlns:p14="http://schemas.microsoft.com/office/powerpoint/2010/main" val="60760601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2496656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26944854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21328378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826376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Tree>
    <p:extLst>
      <p:ext uri="{BB962C8B-B14F-4D97-AF65-F5344CB8AC3E}">
        <p14:creationId xmlns:p14="http://schemas.microsoft.com/office/powerpoint/2010/main" val="1771669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78DE0305-6852-40FB-8FB4-C73F8CC72E60}" type="slidenum">
              <a:rPr lang="it-IT" altLang="it-IT"/>
              <a:pPr>
                <a:defRPr/>
              </a:pPr>
              <a:t>‹N›</a:t>
            </a:fld>
            <a:endParaRPr lang="it-IT" altLang="it-IT"/>
          </a:p>
        </p:txBody>
      </p:sp>
    </p:spTree>
    <p:extLst>
      <p:ext uri="{BB962C8B-B14F-4D97-AF65-F5344CB8AC3E}">
        <p14:creationId xmlns:p14="http://schemas.microsoft.com/office/powerpoint/2010/main" val="96943810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Tree>
    <p:extLst>
      <p:ext uri="{BB962C8B-B14F-4D97-AF65-F5344CB8AC3E}">
        <p14:creationId xmlns:p14="http://schemas.microsoft.com/office/powerpoint/2010/main" val="321276272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75386074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228600"/>
            <a:ext cx="1943100" cy="58674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228600"/>
            <a:ext cx="5676900" cy="5867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20448576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Tree>
    <p:extLst>
      <p:ext uri="{BB962C8B-B14F-4D97-AF65-F5344CB8AC3E}">
        <p14:creationId xmlns:p14="http://schemas.microsoft.com/office/powerpoint/2010/main" val="126028305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56778190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stili del testo dello schema</a:t>
            </a:r>
          </a:p>
        </p:txBody>
      </p:sp>
    </p:spTree>
    <p:extLst>
      <p:ext uri="{BB962C8B-B14F-4D97-AF65-F5344CB8AC3E}">
        <p14:creationId xmlns:p14="http://schemas.microsoft.com/office/powerpoint/2010/main" val="320509139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99178255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85995342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65114566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032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9E3E1A11-6CB2-4E5B-B405-417120104522}" type="slidenum">
              <a:rPr lang="it-IT" altLang="it-IT"/>
              <a:pPr>
                <a:defRPr/>
              </a:pPr>
              <a:t>‹N›</a:t>
            </a:fld>
            <a:endParaRPr lang="it-IT" altLang="it-IT"/>
          </a:p>
        </p:txBody>
      </p:sp>
    </p:spTree>
    <p:extLst>
      <p:ext uri="{BB962C8B-B14F-4D97-AF65-F5344CB8AC3E}">
        <p14:creationId xmlns:p14="http://schemas.microsoft.com/office/powerpoint/2010/main" val="388693520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Tree>
    <p:extLst>
      <p:ext uri="{BB962C8B-B14F-4D97-AF65-F5344CB8AC3E}">
        <p14:creationId xmlns:p14="http://schemas.microsoft.com/office/powerpoint/2010/main" val="45152359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Tree>
    <p:extLst>
      <p:ext uri="{BB962C8B-B14F-4D97-AF65-F5344CB8AC3E}">
        <p14:creationId xmlns:p14="http://schemas.microsoft.com/office/powerpoint/2010/main" val="409013373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23905914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228600"/>
            <a:ext cx="1943100" cy="58674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228600"/>
            <a:ext cx="5676900" cy="5867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176203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Tree>
    <p:extLst>
      <p:ext uri="{BB962C8B-B14F-4D97-AF65-F5344CB8AC3E}">
        <p14:creationId xmlns:p14="http://schemas.microsoft.com/office/powerpoint/2010/main" val="2596809154"/>
      </p:ext>
    </p:extLst>
  </p:cSld>
  <p:clrMapOvr>
    <a:masterClrMapping/>
  </p:clrMapOvr>
  <p:transition spd="med">
    <p:wipe dir="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398094396"/>
      </p:ext>
    </p:extLst>
  </p:cSld>
  <p:clrMapOvr>
    <a:masterClrMapping/>
  </p:clrMapOvr>
  <p:transition spd="med">
    <p:wipe dir="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stili del testo dello schema</a:t>
            </a:r>
          </a:p>
        </p:txBody>
      </p:sp>
    </p:spTree>
    <p:extLst>
      <p:ext uri="{BB962C8B-B14F-4D97-AF65-F5344CB8AC3E}">
        <p14:creationId xmlns:p14="http://schemas.microsoft.com/office/powerpoint/2010/main" val="574897759"/>
      </p:ext>
    </p:extLst>
  </p:cSld>
  <p:clrMapOvr>
    <a:masterClrMapping/>
  </p:clrMapOvr>
  <p:transition spd="med">
    <p:wipe dir="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01044769"/>
      </p:ext>
    </p:extLst>
  </p:cSld>
  <p:clrMapOvr>
    <a:masterClrMapping/>
  </p:clrMapOvr>
  <p:transition spd="med">
    <p:wipe dir="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014079131"/>
      </p:ext>
    </p:extLst>
  </p:cSld>
  <p:clrMapOvr>
    <a:masterClrMapping/>
  </p:clrMapOvr>
  <p:transition spd="med">
    <p:wipe dir="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74592073"/>
      </p:ext>
    </p:extLst>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F66629B0-B401-40E7-AB42-E26FF0349990}" type="slidenum">
              <a:rPr lang="it-IT" altLang="it-IT"/>
              <a:pPr>
                <a:defRPr/>
              </a:pPr>
              <a:t>‹N›</a:t>
            </a:fld>
            <a:endParaRPr lang="it-IT" altLang="it-IT"/>
          </a:p>
        </p:txBody>
      </p:sp>
    </p:spTree>
    <p:extLst>
      <p:ext uri="{BB962C8B-B14F-4D97-AF65-F5344CB8AC3E}">
        <p14:creationId xmlns:p14="http://schemas.microsoft.com/office/powerpoint/2010/main" val="119709443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0882276"/>
      </p:ext>
    </p:extLst>
  </p:cSld>
  <p:clrMapOvr>
    <a:masterClrMapping/>
  </p:clrMapOvr>
  <p:transition spd="med">
    <p:wipe dir="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Tree>
    <p:extLst>
      <p:ext uri="{BB962C8B-B14F-4D97-AF65-F5344CB8AC3E}">
        <p14:creationId xmlns:p14="http://schemas.microsoft.com/office/powerpoint/2010/main" val="2364122107"/>
      </p:ext>
    </p:extLst>
  </p:cSld>
  <p:clrMapOvr>
    <a:masterClrMapping/>
  </p:clrMapOvr>
  <p:transition spd="med">
    <p:wipe dir="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Tree>
    <p:extLst>
      <p:ext uri="{BB962C8B-B14F-4D97-AF65-F5344CB8AC3E}">
        <p14:creationId xmlns:p14="http://schemas.microsoft.com/office/powerpoint/2010/main" val="1939977157"/>
      </p:ext>
    </p:extLst>
  </p:cSld>
  <p:clrMapOvr>
    <a:masterClrMapping/>
  </p:clrMapOvr>
  <p:transition spd="med">
    <p:wipe dir="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448638548"/>
      </p:ext>
    </p:extLst>
  </p:cSld>
  <p:clrMapOvr>
    <a:masterClrMapping/>
  </p:clrMapOvr>
  <p:transition spd="med">
    <p:wipe dir="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808924485"/>
      </p:ext>
    </p:extLst>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927AE80C-D5FC-4977-B7F9-C8C8C53C08FB}" type="slidenum">
              <a:rPr lang="it-IT" altLang="it-IT"/>
              <a:pPr>
                <a:defRPr/>
              </a:pPr>
              <a:t>‹N›</a:t>
            </a:fld>
            <a:endParaRPr lang="it-IT" altLang="it-IT"/>
          </a:p>
        </p:txBody>
      </p:sp>
    </p:spTree>
    <p:extLst>
      <p:ext uri="{BB962C8B-B14F-4D97-AF65-F5344CB8AC3E}">
        <p14:creationId xmlns:p14="http://schemas.microsoft.com/office/powerpoint/2010/main" val="1664821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72D6D03B-9661-4E9C-B7E0-3CD481977A7A}" type="slidenum">
              <a:rPr lang="it-IT" altLang="it-IT"/>
              <a:pPr>
                <a:defRPr/>
              </a:pPr>
              <a:t>‹N›</a:t>
            </a:fld>
            <a:endParaRPr lang="it-IT" altLang="it-IT"/>
          </a:p>
        </p:txBody>
      </p:sp>
    </p:spTree>
    <p:extLst>
      <p:ext uri="{BB962C8B-B14F-4D97-AF65-F5344CB8AC3E}">
        <p14:creationId xmlns:p14="http://schemas.microsoft.com/office/powerpoint/2010/main" val="3097382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9" name="Rectangle 6"/>
          <p:cNvSpPr>
            <a:spLocks noGrp="1" noChangeArrowheads="1"/>
          </p:cNvSpPr>
          <p:nvPr>
            <p:ph type="sldNum" sz="quarter" idx="12"/>
          </p:nvPr>
        </p:nvSpPr>
        <p:spPr>
          <a:ln/>
        </p:spPr>
        <p:txBody>
          <a:bodyPr/>
          <a:lstStyle>
            <a:lvl1pPr>
              <a:defRPr/>
            </a:lvl1pPr>
          </a:lstStyle>
          <a:p>
            <a:pPr>
              <a:defRPr/>
            </a:pPr>
            <a:fld id="{62A77501-87EA-49E2-B778-F5975A99E6CD}" type="slidenum">
              <a:rPr lang="it-IT" altLang="it-IT"/>
              <a:pPr>
                <a:defRPr/>
              </a:pPr>
              <a:t>‹N›</a:t>
            </a:fld>
            <a:endParaRPr lang="it-IT" altLang="it-IT"/>
          </a:p>
        </p:txBody>
      </p:sp>
    </p:spTree>
    <p:extLst>
      <p:ext uri="{BB962C8B-B14F-4D97-AF65-F5344CB8AC3E}">
        <p14:creationId xmlns:p14="http://schemas.microsoft.com/office/powerpoint/2010/main" val="3704414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5" name="Rectangle 6"/>
          <p:cNvSpPr>
            <a:spLocks noGrp="1" noChangeArrowheads="1"/>
          </p:cNvSpPr>
          <p:nvPr>
            <p:ph type="sldNum" sz="quarter" idx="12"/>
          </p:nvPr>
        </p:nvSpPr>
        <p:spPr>
          <a:ln/>
        </p:spPr>
        <p:txBody>
          <a:bodyPr/>
          <a:lstStyle>
            <a:lvl1pPr>
              <a:defRPr/>
            </a:lvl1pPr>
          </a:lstStyle>
          <a:p>
            <a:pPr>
              <a:defRPr/>
            </a:pPr>
            <a:fld id="{95E2F3FD-2D88-4F91-85BB-1DC2CA23F33E}" type="slidenum">
              <a:rPr lang="it-IT" altLang="it-IT"/>
              <a:pPr>
                <a:defRPr/>
              </a:pPr>
              <a:t>‹N›</a:t>
            </a:fld>
            <a:endParaRPr lang="it-IT" altLang="it-IT"/>
          </a:p>
        </p:txBody>
      </p:sp>
    </p:spTree>
    <p:extLst>
      <p:ext uri="{BB962C8B-B14F-4D97-AF65-F5344CB8AC3E}">
        <p14:creationId xmlns:p14="http://schemas.microsoft.com/office/powerpoint/2010/main" val="15778960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4" name="Rectangle 6"/>
          <p:cNvSpPr>
            <a:spLocks noGrp="1" noChangeArrowheads="1"/>
          </p:cNvSpPr>
          <p:nvPr>
            <p:ph type="sldNum" sz="quarter" idx="12"/>
          </p:nvPr>
        </p:nvSpPr>
        <p:spPr>
          <a:ln/>
        </p:spPr>
        <p:txBody>
          <a:bodyPr/>
          <a:lstStyle>
            <a:lvl1pPr>
              <a:defRPr/>
            </a:lvl1pPr>
          </a:lstStyle>
          <a:p>
            <a:pPr>
              <a:defRPr/>
            </a:pPr>
            <a:fld id="{3620E24A-E169-4DCC-A87A-FC37BFEEBCF9}" type="slidenum">
              <a:rPr lang="it-IT" altLang="it-IT"/>
              <a:pPr>
                <a:defRPr/>
              </a:pPr>
              <a:t>‹N›</a:t>
            </a:fld>
            <a:endParaRPr lang="it-IT" altLang="it-IT"/>
          </a:p>
        </p:txBody>
      </p:sp>
    </p:spTree>
    <p:extLst>
      <p:ext uri="{BB962C8B-B14F-4D97-AF65-F5344CB8AC3E}">
        <p14:creationId xmlns:p14="http://schemas.microsoft.com/office/powerpoint/2010/main" val="1285121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4D0E99A8-3DB8-419F-B26C-47FABC2B21EC}" type="slidenum">
              <a:rPr lang="it-IT" altLang="it-IT"/>
              <a:pPr>
                <a:defRPr/>
              </a:pPr>
              <a:t>‹N›</a:t>
            </a:fld>
            <a:endParaRPr lang="it-IT" altLang="it-IT"/>
          </a:p>
        </p:txBody>
      </p:sp>
    </p:spTree>
    <p:extLst>
      <p:ext uri="{BB962C8B-B14F-4D97-AF65-F5344CB8AC3E}">
        <p14:creationId xmlns:p14="http://schemas.microsoft.com/office/powerpoint/2010/main" val="2094974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115C3A8C-E76E-41F1-A42A-53B8EF3D5F5A}" type="slidenum">
              <a:rPr lang="it-IT" altLang="it-IT"/>
              <a:pPr>
                <a:defRPr/>
              </a:pPr>
              <a:t>‹N›</a:t>
            </a:fld>
            <a:endParaRPr lang="it-IT" altLang="it-IT"/>
          </a:p>
        </p:txBody>
      </p:sp>
    </p:spTree>
    <p:extLst>
      <p:ext uri="{BB962C8B-B14F-4D97-AF65-F5344CB8AC3E}">
        <p14:creationId xmlns:p14="http://schemas.microsoft.com/office/powerpoint/2010/main" val="2699722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F5FAB03C-AD5B-4EE3-A11F-3DB26F17786D}" type="slidenum">
              <a:rPr lang="it-IT" altLang="it-IT"/>
              <a:pPr>
                <a:defRPr/>
              </a:pPr>
              <a:t>‹N›</a:t>
            </a:fld>
            <a:endParaRPr lang="it-IT" altLang="it-IT"/>
          </a:p>
        </p:txBody>
      </p:sp>
    </p:spTree>
    <p:extLst>
      <p:ext uri="{BB962C8B-B14F-4D97-AF65-F5344CB8AC3E}">
        <p14:creationId xmlns:p14="http://schemas.microsoft.com/office/powerpoint/2010/main" val="3889940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89EDF700-5DB5-4EC4-8D50-2242CE5D7120}" type="slidenum">
              <a:rPr lang="it-IT" altLang="it-IT"/>
              <a:pPr>
                <a:defRPr/>
              </a:pPr>
              <a:t>‹N›</a:t>
            </a:fld>
            <a:endParaRPr lang="it-IT" altLang="it-IT"/>
          </a:p>
        </p:txBody>
      </p:sp>
    </p:spTree>
    <p:extLst>
      <p:ext uri="{BB962C8B-B14F-4D97-AF65-F5344CB8AC3E}">
        <p14:creationId xmlns:p14="http://schemas.microsoft.com/office/powerpoint/2010/main" val="22039899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2063CA2F-3954-44CD-BFB5-4FA1A6953E05}" type="slidenum">
              <a:rPr lang="it-IT" altLang="it-IT"/>
              <a:pPr>
                <a:defRPr/>
              </a:pPr>
              <a:t>‹N›</a:t>
            </a:fld>
            <a:endParaRPr lang="it-IT" altLang="it-IT"/>
          </a:p>
        </p:txBody>
      </p:sp>
    </p:spTree>
    <p:extLst>
      <p:ext uri="{BB962C8B-B14F-4D97-AF65-F5344CB8AC3E}">
        <p14:creationId xmlns:p14="http://schemas.microsoft.com/office/powerpoint/2010/main" val="11623180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Tree>
    <p:extLst>
      <p:ext uri="{BB962C8B-B14F-4D97-AF65-F5344CB8AC3E}">
        <p14:creationId xmlns:p14="http://schemas.microsoft.com/office/powerpoint/2010/main" val="3693987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4206800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stili del testo dello schema</a:t>
            </a:r>
          </a:p>
        </p:txBody>
      </p:sp>
    </p:spTree>
    <p:extLst>
      <p:ext uri="{BB962C8B-B14F-4D97-AF65-F5344CB8AC3E}">
        <p14:creationId xmlns:p14="http://schemas.microsoft.com/office/powerpoint/2010/main" val="15535698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6240352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9411562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17956871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1167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9807A06F-4C1E-4B49-8E22-53A97BE4FFF4}" type="slidenum">
              <a:rPr lang="it-IT" altLang="it-IT"/>
              <a:pPr>
                <a:defRPr/>
              </a:pPr>
              <a:t>‹N›</a:t>
            </a:fld>
            <a:endParaRPr lang="it-IT" altLang="it-IT"/>
          </a:p>
        </p:txBody>
      </p:sp>
    </p:spTree>
    <p:extLst>
      <p:ext uri="{BB962C8B-B14F-4D97-AF65-F5344CB8AC3E}">
        <p14:creationId xmlns:p14="http://schemas.microsoft.com/office/powerpoint/2010/main" val="42203494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Tree>
    <p:extLst>
      <p:ext uri="{BB962C8B-B14F-4D97-AF65-F5344CB8AC3E}">
        <p14:creationId xmlns:p14="http://schemas.microsoft.com/office/powerpoint/2010/main" val="14319679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Tree>
    <p:extLst>
      <p:ext uri="{BB962C8B-B14F-4D97-AF65-F5344CB8AC3E}">
        <p14:creationId xmlns:p14="http://schemas.microsoft.com/office/powerpoint/2010/main" val="3351487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6742064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228600"/>
            <a:ext cx="1943100" cy="58674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228600"/>
            <a:ext cx="5676900" cy="5867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0070101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58909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Tree>
    <p:extLst>
      <p:ext uri="{BB962C8B-B14F-4D97-AF65-F5344CB8AC3E}">
        <p14:creationId xmlns:p14="http://schemas.microsoft.com/office/powerpoint/2010/main" val="700573319"/>
      </p:ext>
    </p:extLst>
  </p:cSld>
  <p:clrMapOvr>
    <a:masterClrMapping/>
  </p:clrMapOvr>
  <p:transition spd="med">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956415398"/>
      </p:ext>
    </p:extLst>
  </p:cSld>
  <p:clrMapOvr>
    <a:masterClrMapping/>
  </p:clrMapOvr>
  <p:transition spd="med">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stili del testo dello schema</a:t>
            </a:r>
          </a:p>
        </p:txBody>
      </p:sp>
    </p:spTree>
    <p:extLst>
      <p:ext uri="{BB962C8B-B14F-4D97-AF65-F5344CB8AC3E}">
        <p14:creationId xmlns:p14="http://schemas.microsoft.com/office/powerpoint/2010/main" val="2793553329"/>
      </p:ext>
    </p:extLst>
  </p:cSld>
  <p:clrMapOvr>
    <a:masterClrMapping/>
  </p:clrMapOvr>
  <p:transition spd="med">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666645854"/>
      </p:ext>
    </p:extLst>
  </p:cSld>
  <p:clrMapOvr>
    <a:masterClrMapping/>
  </p:clrMapOvr>
  <p:transition spd="med">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550930765"/>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A3165D93-A6BA-47D3-9C78-921B8B1A5A77}" type="slidenum">
              <a:rPr lang="it-IT" altLang="it-IT"/>
              <a:pPr>
                <a:defRPr/>
              </a:pPr>
              <a:t>‹N›</a:t>
            </a:fld>
            <a:endParaRPr lang="it-IT" altLang="it-IT"/>
          </a:p>
        </p:txBody>
      </p:sp>
    </p:spTree>
    <p:extLst>
      <p:ext uri="{BB962C8B-B14F-4D97-AF65-F5344CB8AC3E}">
        <p14:creationId xmlns:p14="http://schemas.microsoft.com/office/powerpoint/2010/main" val="11754587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4265019304"/>
      </p:ext>
    </p:extLst>
  </p:cSld>
  <p:clrMapOvr>
    <a:masterClrMapping/>
  </p:clrMapOvr>
  <p:transition spd="med">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876421962"/>
      </p:ext>
    </p:extLst>
  </p:cSld>
  <p:clrMapOvr>
    <a:masterClrMapping/>
  </p:clrMapOvr>
  <p:transition spd="med">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Tree>
    <p:extLst>
      <p:ext uri="{BB962C8B-B14F-4D97-AF65-F5344CB8AC3E}">
        <p14:creationId xmlns:p14="http://schemas.microsoft.com/office/powerpoint/2010/main" val="198744215"/>
      </p:ext>
    </p:extLst>
  </p:cSld>
  <p:clrMapOvr>
    <a:masterClrMapping/>
  </p:clrMapOvr>
  <p:transition spd="med">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Tree>
    <p:extLst>
      <p:ext uri="{BB962C8B-B14F-4D97-AF65-F5344CB8AC3E}">
        <p14:creationId xmlns:p14="http://schemas.microsoft.com/office/powerpoint/2010/main" val="947400447"/>
      </p:ext>
    </p:extLst>
  </p:cSld>
  <p:clrMapOvr>
    <a:masterClrMapping/>
  </p:clrMapOvr>
  <p:transition spd="med">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335155312"/>
      </p:ext>
    </p:extLst>
  </p:cSld>
  <p:clrMapOvr>
    <a:masterClrMapping/>
  </p:clrMapOvr>
  <p:transition spd="med">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905763807"/>
      </p:ext>
    </p:extLst>
  </p:cSld>
  <p:clrMapOvr>
    <a:masterClrMapping/>
  </p:clrMapOvr>
  <p:transition spd="med">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Tree>
    <p:extLst>
      <p:ext uri="{BB962C8B-B14F-4D97-AF65-F5344CB8AC3E}">
        <p14:creationId xmlns:p14="http://schemas.microsoft.com/office/powerpoint/2010/main" val="11883199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1520080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stili del testo dello schema</a:t>
            </a:r>
          </a:p>
        </p:txBody>
      </p:sp>
    </p:spTree>
    <p:extLst>
      <p:ext uri="{BB962C8B-B14F-4D97-AF65-F5344CB8AC3E}">
        <p14:creationId xmlns:p14="http://schemas.microsoft.com/office/powerpoint/2010/main" val="31742835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157701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9" name="Rectangle 6"/>
          <p:cNvSpPr>
            <a:spLocks noGrp="1" noChangeArrowheads="1"/>
          </p:cNvSpPr>
          <p:nvPr>
            <p:ph type="sldNum" sz="quarter" idx="12"/>
          </p:nvPr>
        </p:nvSpPr>
        <p:spPr>
          <a:ln/>
        </p:spPr>
        <p:txBody>
          <a:bodyPr/>
          <a:lstStyle>
            <a:lvl1pPr>
              <a:defRPr/>
            </a:lvl1pPr>
          </a:lstStyle>
          <a:p>
            <a:pPr>
              <a:defRPr/>
            </a:pPr>
            <a:fld id="{62B3FBF3-B147-469E-AF8A-881312BA8E48}" type="slidenum">
              <a:rPr lang="it-IT" altLang="it-IT"/>
              <a:pPr>
                <a:defRPr/>
              </a:pPr>
              <a:t>‹N›</a:t>
            </a:fld>
            <a:endParaRPr lang="it-IT" altLang="it-IT"/>
          </a:p>
        </p:txBody>
      </p:sp>
    </p:spTree>
    <p:extLst>
      <p:ext uri="{BB962C8B-B14F-4D97-AF65-F5344CB8AC3E}">
        <p14:creationId xmlns:p14="http://schemas.microsoft.com/office/powerpoint/2010/main" val="19420387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7548355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19190099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5659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Tree>
    <p:extLst>
      <p:ext uri="{BB962C8B-B14F-4D97-AF65-F5344CB8AC3E}">
        <p14:creationId xmlns:p14="http://schemas.microsoft.com/office/powerpoint/2010/main" val="16171620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Tree>
    <p:extLst>
      <p:ext uri="{BB962C8B-B14F-4D97-AF65-F5344CB8AC3E}">
        <p14:creationId xmlns:p14="http://schemas.microsoft.com/office/powerpoint/2010/main" val="104269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3856546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228600"/>
            <a:ext cx="1943100" cy="58674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228600"/>
            <a:ext cx="5676900" cy="5867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7332956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Rectangle 2052"/>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2053"/>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2054"/>
          <p:cNvSpPr>
            <a:spLocks noGrp="1" noChangeArrowheads="1"/>
          </p:cNvSpPr>
          <p:nvPr>
            <p:ph type="sldNum" sz="quarter" idx="12"/>
          </p:nvPr>
        </p:nvSpPr>
        <p:spPr>
          <a:ln/>
        </p:spPr>
        <p:txBody>
          <a:bodyPr/>
          <a:lstStyle>
            <a:lvl1pPr>
              <a:defRPr/>
            </a:lvl1pPr>
          </a:lstStyle>
          <a:p>
            <a:pPr>
              <a:defRPr/>
            </a:pPr>
            <a:fld id="{250A936F-D1DA-4306-8E8C-5D3A0368C35E}" type="slidenum">
              <a:rPr lang="it-IT" altLang="it-IT"/>
              <a:pPr>
                <a:defRPr/>
              </a:pPr>
              <a:t>‹N›</a:t>
            </a:fld>
            <a:endParaRPr lang="it-IT" altLang="it-IT"/>
          </a:p>
        </p:txBody>
      </p:sp>
    </p:spTree>
    <p:extLst>
      <p:ext uri="{BB962C8B-B14F-4D97-AF65-F5344CB8AC3E}">
        <p14:creationId xmlns:p14="http://schemas.microsoft.com/office/powerpoint/2010/main" val="12169299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2052"/>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2053"/>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2054"/>
          <p:cNvSpPr>
            <a:spLocks noGrp="1" noChangeArrowheads="1"/>
          </p:cNvSpPr>
          <p:nvPr>
            <p:ph type="sldNum" sz="quarter" idx="12"/>
          </p:nvPr>
        </p:nvSpPr>
        <p:spPr>
          <a:ln/>
        </p:spPr>
        <p:txBody>
          <a:bodyPr/>
          <a:lstStyle>
            <a:lvl1pPr>
              <a:defRPr/>
            </a:lvl1pPr>
          </a:lstStyle>
          <a:p>
            <a:pPr>
              <a:defRPr/>
            </a:pPr>
            <a:fld id="{85713B9C-3EC1-483D-AF94-6305DB93AE7C}" type="slidenum">
              <a:rPr lang="it-IT" altLang="it-IT"/>
              <a:pPr>
                <a:defRPr/>
              </a:pPr>
              <a:t>‹N›</a:t>
            </a:fld>
            <a:endParaRPr lang="it-IT" altLang="it-IT"/>
          </a:p>
        </p:txBody>
      </p:sp>
    </p:spTree>
    <p:extLst>
      <p:ext uri="{BB962C8B-B14F-4D97-AF65-F5344CB8AC3E}">
        <p14:creationId xmlns:p14="http://schemas.microsoft.com/office/powerpoint/2010/main" val="15410092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stili del testo dello schema</a:t>
            </a:r>
          </a:p>
        </p:txBody>
      </p:sp>
      <p:sp>
        <p:nvSpPr>
          <p:cNvPr id="4" name="Rectangle 2052"/>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2053"/>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2054"/>
          <p:cNvSpPr>
            <a:spLocks noGrp="1" noChangeArrowheads="1"/>
          </p:cNvSpPr>
          <p:nvPr>
            <p:ph type="sldNum" sz="quarter" idx="12"/>
          </p:nvPr>
        </p:nvSpPr>
        <p:spPr>
          <a:ln/>
        </p:spPr>
        <p:txBody>
          <a:bodyPr/>
          <a:lstStyle>
            <a:lvl1pPr>
              <a:defRPr/>
            </a:lvl1pPr>
          </a:lstStyle>
          <a:p>
            <a:pPr>
              <a:defRPr/>
            </a:pPr>
            <a:fld id="{B6D0B117-C58A-47DD-8F9B-092FEAF466C8}" type="slidenum">
              <a:rPr lang="it-IT" altLang="it-IT"/>
              <a:pPr>
                <a:defRPr/>
              </a:pPr>
              <a:t>‹N›</a:t>
            </a:fld>
            <a:endParaRPr lang="it-IT" altLang="it-IT"/>
          </a:p>
        </p:txBody>
      </p:sp>
    </p:spTree>
    <p:extLst>
      <p:ext uri="{BB962C8B-B14F-4D97-AF65-F5344CB8AC3E}">
        <p14:creationId xmlns:p14="http://schemas.microsoft.com/office/powerpoint/2010/main" val="917586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5" name="Rectangle 6"/>
          <p:cNvSpPr>
            <a:spLocks noGrp="1" noChangeArrowheads="1"/>
          </p:cNvSpPr>
          <p:nvPr>
            <p:ph type="sldNum" sz="quarter" idx="12"/>
          </p:nvPr>
        </p:nvSpPr>
        <p:spPr>
          <a:ln/>
        </p:spPr>
        <p:txBody>
          <a:bodyPr/>
          <a:lstStyle>
            <a:lvl1pPr>
              <a:defRPr/>
            </a:lvl1pPr>
          </a:lstStyle>
          <a:p>
            <a:pPr>
              <a:defRPr/>
            </a:pPr>
            <a:fld id="{FCBF924A-8C1F-4E9C-80D7-6F8A8241AFD3}" type="slidenum">
              <a:rPr lang="it-IT" altLang="it-IT"/>
              <a:pPr>
                <a:defRPr/>
              </a:pPr>
              <a:t>‹N›</a:t>
            </a:fld>
            <a:endParaRPr lang="it-IT" altLang="it-IT"/>
          </a:p>
        </p:txBody>
      </p:sp>
    </p:spTree>
    <p:extLst>
      <p:ext uri="{BB962C8B-B14F-4D97-AF65-F5344CB8AC3E}">
        <p14:creationId xmlns:p14="http://schemas.microsoft.com/office/powerpoint/2010/main" val="30850021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2052"/>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2053"/>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2054"/>
          <p:cNvSpPr>
            <a:spLocks noGrp="1" noChangeArrowheads="1"/>
          </p:cNvSpPr>
          <p:nvPr>
            <p:ph type="sldNum" sz="quarter" idx="12"/>
          </p:nvPr>
        </p:nvSpPr>
        <p:spPr>
          <a:ln/>
        </p:spPr>
        <p:txBody>
          <a:bodyPr/>
          <a:lstStyle>
            <a:lvl1pPr>
              <a:defRPr/>
            </a:lvl1pPr>
          </a:lstStyle>
          <a:p>
            <a:pPr>
              <a:defRPr/>
            </a:pPr>
            <a:fld id="{19F86183-0DFD-4801-83E5-2355CB4058E6}" type="slidenum">
              <a:rPr lang="it-IT" altLang="it-IT"/>
              <a:pPr>
                <a:defRPr/>
              </a:pPr>
              <a:t>‹N›</a:t>
            </a:fld>
            <a:endParaRPr lang="it-IT" altLang="it-IT"/>
          </a:p>
        </p:txBody>
      </p:sp>
    </p:spTree>
    <p:extLst>
      <p:ext uri="{BB962C8B-B14F-4D97-AF65-F5344CB8AC3E}">
        <p14:creationId xmlns:p14="http://schemas.microsoft.com/office/powerpoint/2010/main" val="15377898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2052"/>
          <p:cNvSpPr>
            <a:spLocks noGrp="1" noChangeArrowheads="1"/>
          </p:cNvSpPr>
          <p:nvPr>
            <p:ph type="dt" sz="half" idx="10"/>
          </p:nvPr>
        </p:nvSpPr>
        <p:spPr>
          <a:ln/>
        </p:spPr>
        <p:txBody>
          <a:bodyPr/>
          <a:lstStyle>
            <a:lvl1pPr>
              <a:defRPr/>
            </a:lvl1pPr>
          </a:lstStyle>
          <a:p>
            <a:pPr>
              <a:defRPr/>
            </a:pPr>
            <a:endParaRPr lang="it-IT" altLang="it-IT"/>
          </a:p>
        </p:txBody>
      </p:sp>
      <p:sp>
        <p:nvSpPr>
          <p:cNvPr id="8" name="Rectangle 2053"/>
          <p:cNvSpPr>
            <a:spLocks noGrp="1" noChangeArrowheads="1"/>
          </p:cNvSpPr>
          <p:nvPr>
            <p:ph type="ftr" sz="quarter" idx="11"/>
          </p:nvPr>
        </p:nvSpPr>
        <p:spPr>
          <a:ln/>
        </p:spPr>
        <p:txBody>
          <a:bodyPr/>
          <a:lstStyle>
            <a:lvl1pPr>
              <a:defRPr/>
            </a:lvl1pPr>
          </a:lstStyle>
          <a:p>
            <a:pPr>
              <a:defRPr/>
            </a:pPr>
            <a:endParaRPr lang="it-IT" altLang="it-IT"/>
          </a:p>
        </p:txBody>
      </p:sp>
      <p:sp>
        <p:nvSpPr>
          <p:cNvPr id="9" name="Rectangle 2054"/>
          <p:cNvSpPr>
            <a:spLocks noGrp="1" noChangeArrowheads="1"/>
          </p:cNvSpPr>
          <p:nvPr>
            <p:ph type="sldNum" sz="quarter" idx="12"/>
          </p:nvPr>
        </p:nvSpPr>
        <p:spPr>
          <a:ln/>
        </p:spPr>
        <p:txBody>
          <a:bodyPr/>
          <a:lstStyle>
            <a:lvl1pPr>
              <a:defRPr/>
            </a:lvl1pPr>
          </a:lstStyle>
          <a:p>
            <a:pPr>
              <a:defRPr/>
            </a:pPr>
            <a:fld id="{F0CC139A-1C8A-4974-A9C0-EB6DE3A76564}" type="slidenum">
              <a:rPr lang="it-IT" altLang="it-IT"/>
              <a:pPr>
                <a:defRPr/>
              </a:pPr>
              <a:t>‹N›</a:t>
            </a:fld>
            <a:endParaRPr lang="it-IT" altLang="it-IT"/>
          </a:p>
        </p:txBody>
      </p:sp>
    </p:spTree>
    <p:extLst>
      <p:ext uri="{BB962C8B-B14F-4D97-AF65-F5344CB8AC3E}">
        <p14:creationId xmlns:p14="http://schemas.microsoft.com/office/powerpoint/2010/main" val="1711753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2052"/>
          <p:cNvSpPr>
            <a:spLocks noGrp="1" noChangeArrowheads="1"/>
          </p:cNvSpPr>
          <p:nvPr>
            <p:ph type="dt" sz="half" idx="10"/>
          </p:nvPr>
        </p:nvSpPr>
        <p:spPr>
          <a:ln/>
        </p:spPr>
        <p:txBody>
          <a:bodyPr/>
          <a:lstStyle>
            <a:lvl1pPr>
              <a:defRPr/>
            </a:lvl1pPr>
          </a:lstStyle>
          <a:p>
            <a:pPr>
              <a:defRPr/>
            </a:pPr>
            <a:endParaRPr lang="it-IT" altLang="it-IT"/>
          </a:p>
        </p:txBody>
      </p:sp>
      <p:sp>
        <p:nvSpPr>
          <p:cNvPr id="4" name="Rectangle 2053"/>
          <p:cNvSpPr>
            <a:spLocks noGrp="1" noChangeArrowheads="1"/>
          </p:cNvSpPr>
          <p:nvPr>
            <p:ph type="ftr" sz="quarter" idx="11"/>
          </p:nvPr>
        </p:nvSpPr>
        <p:spPr>
          <a:ln/>
        </p:spPr>
        <p:txBody>
          <a:bodyPr/>
          <a:lstStyle>
            <a:lvl1pPr>
              <a:defRPr/>
            </a:lvl1pPr>
          </a:lstStyle>
          <a:p>
            <a:pPr>
              <a:defRPr/>
            </a:pPr>
            <a:endParaRPr lang="it-IT" altLang="it-IT"/>
          </a:p>
        </p:txBody>
      </p:sp>
      <p:sp>
        <p:nvSpPr>
          <p:cNvPr id="5" name="Rectangle 2054"/>
          <p:cNvSpPr>
            <a:spLocks noGrp="1" noChangeArrowheads="1"/>
          </p:cNvSpPr>
          <p:nvPr>
            <p:ph type="sldNum" sz="quarter" idx="12"/>
          </p:nvPr>
        </p:nvSpPr>
        <p:spPr>
          <a:ln/>
        </p:spPr>
        <p:txBody>
          <a:bodyPr/>
          <a:lstStyle>
            <a:lvl1pPr>
              <a:defRPr/>
            </a:lvl1pPr>
          </a:lstStyle>
          <a:p>
            <a:pPr>
              <a:defRPr/>
            </a:pPr>
            <a:fld id="{AD77975A-C36F-4791-BD38-C9D16D9CEE35}" type="slidenum">
              <a:rPr lang="it-IT" altLang="it-IT"/>
              <a:pPr>
                <a:defRPr/>
              </a:pPr>
              <a:t>‹N›</a:t>
            </a:fld>
            <a:endParaRPr lang="it-IT" altLang="it-IT"/>
          </a:p>
        </p:txBody>
      </p:sp>
    </p:spTree>
    <p:extLst>
      <p:ext uri="{BB962C8B-B14F-4D97-AF65-F5344CB8AC3E}">
        <p14:creationId xmlns:p14="http://schemas.microsoft.com/office/powerpoint/2010/main" val="4251200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2052"/>
          <p:cNvSpPr>
            <a:spLocks noGrp="1" noChangeArrowheads="1"/>
          </p:cNvSpPr>
          <p:nvPr>
            <p:ph type="dt" sz="half" idx="10"/>
          </p:nvPr>
        </p:nvSpPr>
        <p:spPr>
          <a:ln/>
        </p:spPr>
        <p:txBody>
          <a:bodyPr/>
          <a:lstStyle>
            <a:lvl1pPr>
              <a:defRPr/>
            </a:lvl1pPr>
          </a:lstStyle>
          <a:p>
            <a:pPr>
              <a:defRPr/>
            </a:pPr>
            <a:endParaRPr lang="it-IT" altLang="it-IT"/>
          </a:p>
        </p:txBody>
      </p:sp>
      <p:sp>
        <p:nvSpPr>
          <p:cNvPr id="3" name="Rectangle 2053"/>
          <p:cNvSpPr>
            <a:spLocks noGrp="1" noChangeArrowheads="1"/>
          </p:cNvSpPr>
          <p:nvPr>
            <p:ph type="ftr" sz="quarter" idx="11"/>
          </p:nvPr>
        </p:nvSpPr>
        <p:spPr>
          <a:ln/>
        </p:spPr>
        <p:txBody>
          <a:bodyPr/>
          <a:lstStyle>
            <a:lvl1pPr>
              <a:defRPr/>
            </a:lvl1pPr>
          </a:lstStyle>
          <a:p>
            <a:pPr>
              <a:defRPr/>
            </a:pPr>
            <a:endParaRPr lang="it-IT" altLang="it-IT"/>
          </a:p>
        </p:txBody>
      </p:sp>
      <p:sp>
        <p:nvSpPr>
          <p:cNvPr id="4" name="Rectangle 2054"/>
          <p:cNvSpPr>
            <a:spLocks noGrp="1" noChangeArrowheads="1"/>
          </p:cNvSpPr>
          <p:nvPr>
            <p:ph type="sldNum" sz="quarter" idx="12"/>
          </p:nvPr>
        </p:nvSpPr>
        <p:spPr>
          <a:ln/>
        </p:spPr>
        <p:txBody>
          <a:bodyPr/>
          <a:lstStyle>
            <a:lvl1pPr>
              <a:defRPr/>
            </a:lvl1pPr>
          </a:lstStyle>
          <a:p>
            <a:pPr>
              <a:defRPr/>
            </a:pPr>
            <a:fld id="{EC989B41-97E9-409F-B921-4C4879142881}" type="slidenum">
              <a:rPr lang="it-IT" altLang="it-IT"/>
              <a:pPr>
                <a:defRPr/>
              </a:pPr>
              <a:t>‹N›</a:t>
            </a:fld>
            <a:endParaRPr lang="it-IT" altLang="it-IT"/>
          </a:p>
        </p:txBody>
      </p:sp>
    </p:spTree>
    <p:extLst>
      <p:ext uri="{BB962C8B-B14F-4D97-AF65-F5344CB8AC3E}">
        <p14:creationId xmlns:p14="http://schemas.microsoft.com/office/powerpoint/2010/main" val="18917069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Rectangle 2052"/>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2053"/>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2054"/>
          <p:cNvSpPr>
            <a:spLocks noGrp="1" noChangeArrowheads="1"/>
          </p:cNvSpPr>
          <p:nvPr>
            <p:ph type="sldNum" sz="quarter" idx="12"/>
          </p:nvPr>
        </p:nvSpPr>
        <p:spPr>
          <a:ln/>
        </p:spPr>
        <p:txBody>
          <a:bodyPr/>
          <a:lstStyle>
            <a:lvl1pPr>
              <a:defRPr/>
            </a:lvl1pPr>
          </a:lstStyle>
          <a:p>
            <a:pPr>
              <a:defRPr/>
            </a:pPr>
            <a:fld id="{341085A0-3995-443F-B858-A151EAFDBEC6}" type="slidenum">
              <a:rPr lang="it-IT" altLang="it-IT"/>
              <a:pPr>
                <a:defRPr/>
              </a:pPr>
              <a:t>‹N›</a:t>
            </a:fld>
            <a:endParaRPr lang="it-IT" altLang="it-IT"/>
          </a:p>
        </p:txBody>
      </p:sp>
    </p:spTree>
    <p:extLst>
      <p:ext uri="{BB962C8B-B14F-4D97-AF65-F5344CB8AC3E}">
        <p14:creationId xmlns:p14="http://schemas.microsoft.com/office/powerpoint/2010/main" val="38278029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Rectangle 2052"/>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2053"/>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2054"/>
          <p:cNvSpPr>
            <a:spLocks noGrp="1" noChangeArrowheads="1"/>
          </p:cNvSpPr>
          <p:nvPr>
            <p:ph type="sldNum" sz="quarter" idx="12"/>
          </p:nvPr>
        </p:nvSpPr>
        <p:spPr>
          <a:ln/>
        </p:spPr>
        <p:txBody>
          <a:bodyPr/>
          <a:lstStyle>
            <a:lvl1pPr>
              <a:defRPr/>
            </a:lvl1pPr>
          </a:lstStyle>
          <a:p>
            <a:pPr>
              <a:defRPr/>
            </a:pPr>
            <a:fld id="{A7562609-CA4F-424F-873C-BA104A6A2737}" type="slidenum">
              <a:rPr lang="it-IT" altLang="it-IT"/>
              <a:pPr>
                <a:defRPr/>
              </a:pPr>
              <a:t>‹N›</a:t>
            </a:fld>
            <a:endParaRPr lang="it-IT" altLang="it-IT"/>
          </a:p>
        </p:txBody>
      </p:sp>
    </p:spTree>
    <p:extLst>
      <p:ext uri="{BB962C8B-B14F-4D97-AF65-F5344CB8AC3E}">
        <p14:creationId xmlns:p14="http://schemas.microsoft.com/office/powerpoint/2010/main" val="36078977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2052"/>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2053"/>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2054"/>
          <p:cNvSpPr>
            <a:spLocks noGrp="1" noChangeArrowheads="1"/>
          </p:cNvSpPr>
          <p:nvPr>
            <p:ph type="sldNum" sz="quarter" idx="12"/>
          </p:nvPr>
        </p:nvSpPr>
        <p:spPr>
          <a:ln/>
        </p:spPr>
        <p:txBody>
          <a:bodyPr/>
          <a:lstStyle>
            <a:lvl1pPr>
              <a:defRPr/>
            </a:lvl1pPr>
          </a:lstStyle>
          <a:p>
            <a:pPr>
              <a:defRPr/>
            </a:pPr>
            <a:fld id="{DAC59143-D229-459B-B528-9C6D32B86B18}" type="slidenum">
              <a:rPr lang="it-IT" altLang="it-IT"/>
              <a:pPr>
                <a:defRPr/>
              </a:pPr>
              <a:t>‹N›</a:t>
            </a:fld>
            <a:endParaRPr lang="it-IT" altLang="it-IT"/>
          </a:p>
        </p:txBody>
      </p:sp>
    </p:spTree>
    <p:extLst>
      <p:ext uri="{BB962C8B-B14F-4D97-AF65-F5344CB8AC3E}">
        <p14:creationId xmlns:p14="http://schemas.microsoft.com/office/powerpoint/2010/main" val="18911031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2052"/>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2053"/>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2054"/>
          <p:cNvSpPr>
            <a:spLocks noGrp="1" noChangeArrowheads="1"/>
          </p:cNvSpPr>
          <p:nvPr>
            <p:ph type="sldNum" sz="quarter" idx="12"/>
          </p:nvPr>
        </p:nvSpPr>
        <p:spPr>
          <a:ln/>
        </p:spPr>
        <p:txBody>
          <a:bodyPr/>
          <a:lstStyle>
            <a:lvl1pPr>
              <a:defRPr/>
            </a:lvl1pPr>
          </a:lstStyle>
          <a:p>
            <a:pPr>
              <a:defRPr/>
            </a:pPr>
            <a:fld id="{33866664-BC9C-45FB-AE4A-2F75F7943B2C}" type="slidenum">
              <a:rPr lang="it-IT" altLang="it-IT"/>
              <a:pPr>
                <a:defRPr/>
              </a:pPr>
              <a:t>‹N›</a:t>
            </a:fld>
            <a:endParaRPr lang="it-IT" altLang="it-IT"/>
          </a:p>
        </p:txBody>
      </p:sp>
    </p:spTree>
    <p:extLst>
      <p:ext uri="{BB962C8B-B14F-4D97-AF65-F5344CB8AC3E}">
        <p14:creationId xmlns:p14="http://schemas.microsoft.com/office/powerpoint/2010/main" val="36453117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Tree>
    <p:extLst>
      <p:ext uri="{BB962C8B-B14F-4D97-AF65-F5344CB8AC3E}">
        <p14:creationId xmlns:p14="http://schemas.microsoft.com/office/powerpoint/2010/main" val="2439931943"/>
      </p:ext>
    </p:extLst>
  </p:cSld>
  <p:clrMapOvr>
    <a:masterClrMapping/>
  </p:clrMapOvr>
  <p:transition spd="med">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166205286"/>
      </p:ext>
    </p:extLst>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4" name="Rectangle 6"/>
          <p:cNvSpPr>
            <a:spLocks noGrp="1" noChangeArrowheads="1"/>
          </p:cNvSpPr>
          <p:nvPr>
            <p:ph type="sldNum" sz="quarter" idx="12"/>
          </p:nvPr>
        </p:nvSpPr>
        <p:spPr>
          <a:ln/>
        </p:spPr>
        <p:txBody>
          <a:bodyPr/>
          <a:lstStyle>
            <a:lvl1pPr>
              <a:defRPr/>
            </a:lvl1pPr>
          </a:lstStyle>
          <a:p>
            <a:pPr>
              <a:defRPr/>
            </a:pPr>
            <a:fld id="{AF9F8ED1-A337-4C7C-AE3B-03AF68CEF933}" type="slidenum">
              <a:rPr lang="it-IT" altLang="it-IT"/>
              <a:pPr>
                <a:defRPr/>
              </a:pPr>
              <a:t>‹N›</a:t>
            </a:fld>
            <a:endParaRPr lang="it-IT" altLang="it-IT"/>
          </a:p>
        </p:txBody>
      </p:sp>
    </p:spTree>
    <p:extLst>
      <p:ext uri="{BB962C8B-B14F-4D97-AF65-F5344CB8AC3E}">
        <p14:creationId xmlns:p14="http://schemas.microsoft.com/office/powerpoint/2010/main" val="30044128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stili del testo dello schema</a:t>
            </a:r>
          </a:p>
        </p:txBody>
      </p:sp>
    </p:spTree>
    <p:extLst>
      <p:ext uri="{BB962C8B-B14F-4D97-AF65-F5344CB8AC3E}">
        <p14:creationId xmlns:p14="http://schemas.microsoft.com/office/powerpoint/2010/main" val="3362553649"/>
      </p:ext>
    </p:extLst>
  </p:cSld>
  <p:clrMapOvr>
    <a:masterClrMapping/>
  </p:clrMapOvr>
  <p:transition spd="med">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024127816"/>
      </p:ext>
    </p:extLst>
  </p:cSld>
  <p:clrMapOvr>
    <a:masterClrMapping/>
  </p:clrMapOvr>
  <p:transition spd="med">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491464038"/>
      </p:ext>
    </p:extLst>
  </p:cSld>
  <p:clrMapOvr>
    <a:masterClrMapping/>
  </p:clrMapOvr>
  <p:transition spd="med">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560091781"/>
      </p:ext>
    </p:extLst>
  </p:cSld>
  <p:clrMapOvr>
    <a:masterClrMapping/>
  </p:clrMapOvr>
  <p:transition spd="med">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946831"/>
      </p:ext>
    </p:extLst>
  </p:cSld>
  <p:clrMapOvr>
    <a:masterClrMapping/>
  </p:clrMapOvr>
  <p:transition spd="med">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Tree>
    <p:extLst>
      <p:ext uri="{BB962C8B-B14F-4D97-AF65-F5344CB8AC3E}">
        <p14:creationId xmlns:p14="http://schemas.microsoft.com/office/powerpoint/2010/main" val="2052887528"/>
      </p:ext>
    </p:extLst>
  </p:cSld>
  <p:clrMapOvr>
    <a:masterClrMapping/>
  </p:clrMapOvr>
  <p:transition spd="med">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Tree>
    <p:extLst>
      <p:ext uri="{BB962C8B-B14F-4D97-AF65-F5344CB8AC3E}">
        <p14:creationId xmlns:p14="http://schemas.microsoft.com/office/powerpoint/2010/main" val="2340569423"/>
      </p:ext>
    </p:extLst>
  </p:cSld>
  <p:clrMapOvr>
    <a:masterClrMapping/>
  </p:clrMapOvr>
  <p:transition spd="med">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607354544"/>
      </p:ext>
    </p:extLst>
  </p:cSld>
  <p:clrMapOvr>
    <a:masterClrMapping/>
  </p:clrMapOvr>
  <p:transition spd="med">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138092776"/>
      </p:ext>
    </p:extLst>
  </p:cSld>
  <p:clrMapOvr>
    <a:masterClrMapping/>
  </p:clrMapOvr>
  <p:transition spd="med">
    <p:wipe dir="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ADED9AEC-C52E-4311-9807-A879221911DF}" type="slidenum">
              <a:rPr lang="it-IT" altLang="it-IT"/>
              <a:pPr>
                <a:defRPr/>
              </a:pPr>
              <a:t>‹N›</a:t>
            </a:fld>
            <a:endParaRPr lang="it-IT" altLang="it-IT"/>
          </a:p>
        </p:txBody>
      </p:sp>
    </p:spTree>
    <p:extLst>
      <p:ext uri="{BB962C8B-B14F-4D97-AF65-F5344CB8AC3E}">
        <p14:creationId xmlns:p14="http://schemas.microsoft.com/office/powerpoint/2010/main" val="544618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51FA6FC7-D5BC-4F8F-8E2B-5FED972A36B2}" type="slidenum">
              <a:rPr lang="it-IT" altLang="it-IT"/>
              <a:pPr>
                <a:defRPr/>
              </a:pPr>
              <a:t>‹N›</a:t>
            </a:fld>
            <a:endParaRPr lang="it-IT" altLang="it-IT"/>
          </a:p>
        </p:txBody>
      </p:sp>
    </p:spTree>
    <p:extLst>
      <p:ext uri="{BB962C8B-B14F-4D97-AF65-F5344CB8AC3E}">
        <p14:creationId xmlns:p14="http://schemas.microsoft.com/office/powerpoint/2010/main" val="195916944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8B62631B-F146-4386-9C7B-FBDF0C4D8D65}" type="slidenum">
              <a:rPr lang="it-IT" altLang="it-IT"/>
              <a:pPr>
                <a:defRPr/>
              </a:pPr>
              <a:t>‹N›</a:t>
            </a:fld>
            <a:endParaRPr lang="it-IT" altLang="it-IT"/>
          </a:p>
        </p:txBody>
      </p:sp>
    </p:spTree>
    <p:extLst>
      <p:ext uri="{BB962C8B-B14F-4D97-AF65-F5344CB8AC3E}">
        <p14:creationId xmlns:p14="http://schemas.microsoft.com/office/powerpoint/2010/main" val="25159481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9979D393-EAE3-4C8F-B1C0-A023F4A2FE73}" type="slidenum">
              <a:rPr lang="it-IT" altLang="it-IT"/>
              <a:pPr>
                <a:defRPr/>
              </a:pPr>
              <a:t>‹N›</a:t>
            </a:fld>
            <a:endParaRPr lang="it-IT" altLang="it-IT"/>
          </a:p>
        </p:txBody>
      </p:sp>
    </p:spTree>
    <p:extLst>
      <p:ext uri="{BB962C8B-B14F-4D97-AF65-F5344CB8AC3E}">
        <p14:creationId xmlns:p14="http://schemas.microsoft.com/office/powerpoint/2010/main" val="21867612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D08DA3FE-C54B-4896-B6B4-76E714AEB2E0}" type="slidenum">
              <a:rPr lang="it-IT" altLang="it-IT"/>
              <a:pPr>
                <a:defRPr/>
              </a:pPr>
              <a:t>‹N›</a:t>
            </a:fld>
            <a:endParaRPr lang="it-IT" altLang="it-IT"/>
          </a:p>
        </p:txBody>
      </p:sp>
    </p:spTree>
    <p:extLst>
      <p:ext uri="{BB962C8B-B14F-4D97-AF65-F5344CB8AC3E}">
        <p14:creationId xmlns:p14="http://schemas.microsoft.com/office/powerpoint/2010/main" val="347205853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9" name="Rectangle 6"/>
          <p:cNvSpPr>
            <a:spLocks noGrp="1" noChangeArrowheads="1"/>
          </p:cNvSpPr>
          <p:nvPr>
            <p:ph type="sldNum" sz="quarter" idx="12"/>
          </p:nvPr>
        </p:nvSpPr>
        <p:spPr>
          <a:ln/>
        </p:spPr>
        <p:txBody>
          <a:bodyPr/>
          <a:lstStyle>
            <a:lvl1pPr>
              <a:defRPr/>
            </a:lvl1pPr>
          </a:lstStyle>
          <a:p>
            <a:pPr>
              <a:defRPr/>
            </a:pPr>
            <a:fld id="{7CE060DF-C203-4301-8C50-B65CE1213F82}" type="slidenum">
              <a:rPr lang="it-IT" altLang="it-IT"/>
              <a:pPr>
                <a:defRPr/>
              </a:pPr>
              <a:t>‹N›</a:t>
            </a:fld>
            <a:endParaRPr lang="it-IT" altLang="it-IT"/>
          </a:p>
        </p:txBody>
      </p:sp>
    </p:spTree>
    <p:extLst>
      <p:ext uri="{BB962C8B-B14F-4D97-AF65-F5344CB8AC3E}">
        <p14:creationId xmlns:p14="http://schemas.microsoft.com/office/powerpoint/2010/main" val="13992212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5" name="Rectangle 6"/>
          <p:cNvSpPr>
            <a:spLocks noGrp="1" noChangeArrowheads="1"/>
          </p:cNvSpPr>
          <p:nvPr>
            <p:ph type="sldNum" sz="quarter" idx="12"/>
          </p:nvPr>
        </p:nvSpPr>
        <p:spPr>
          <a:ln/>
        </p:spPr>
        <p:txBody>
          <a:bodyPr/>
          <a:lstStyle>
            <a:lvl1pPr>
              <a:defRPr/>
            </a:lvl1pPr>
          </a:lstStyle>
          <a:p>
            <a:pPr>
              <a:defRPr/>
            </a:pPr>
            <a:fld id="{39AFDBC4-012E-4242-899C-B00769F4B63A}" type="slidenum">
              <a:rPr lang="it-IT" altLang="it-IT"/>
              <a:pPr>
                <a:defRPr/>
              </a:pPr>
              <a:t>‹N›</a:t>
            </a:fld>
            <a:endParaRPr lang="it-IT" altLang="it-IT"/>
          </a:p>
        </p:txBody>
      </p:sp>
    </p:spTree>
    <p:extLst>
      <p:ext uri="{BB962C8B-B14F-4D97-AF65-F5344CB8AC3E}">
        <p14:creationId xmlns:p14="http://schemas.microsoft.com/office/powerpoint/2010/main" val="333838768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4" name="Rectangle 6"/>
          <p:cNvSpPr>
            <a:spLocks noGrp="1" noChangeArrowheads="1"/>
          </p:cNvSpPr>
          <p:nvPr>
            <p:ph type="sldNum" sz="quarter" idx="12"/>
          </p:nvPr>
        </p:nvSpPr>
        <p:spPr>
          <a:ln/>
        </p:spPr>
        <p:txBody>
          <a:bodyPr/>
          <a:lstStyle>
            <a:lvl1pPr>
              <a:defRPr/>
            </a:lvl1pPr>
          </a:lstStyle>
          <a:p>
            <a:pPr>
              <a:defRPr/>
            </a:pPr>
            <a:fld id="{6761F4F6-F8F1-4D18-B28E-AB3961A4C40C}" type="slidenum">
              <a:rPr lang="it-IT" altLang="it-IT"/>
              <a:pPr>
                <a:defRPr/>
              </a:pPr>
              <a:t>‹N›</a:t>
            </a:fld>
            <a:endParaRPr lang="it-IT" altLang="it-IT"/>
          </a:p>
        </p:txBody>
      </p:sp>
    </p:spTree>
    <p:extLst>
      <p:ext uri="{BB962C8B-B14F-4D97-AF65-F5344CB8AC3E}">
        <p14:creationId xmlns:p14="http://schemas.microsoft.com/office/powerpoint/2010/main" val="7420075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F187F45A-EB75-4BDF-8E53-B278F790A0BA}" type="slidenum">
              <a:rPr lang="it-IT" altLang="it-IT"/>
              <a:pPr>
                <a:defRPr/>
              </a:pPr>
              <a:t>‹N›</a:t>
            </a:fld>
            <a:endParaRPr lang="it-IT" altLang="it-IT"/>
          </a:p>
        </p:txBody>
      </p:sp>
    </p:spTree>
    <p:extLst>
      <p:ext uri="{BB962C8B-B14F-4D97-AF65-F5344CB8AC3E}">
        <p14:creationId xmlns:p14="http://schemas.microsoft.com/office/powerpoint/2010/main" val="33237019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21C6A54F-436C-4686-B28D-B49498AEBE6F}" type="slidenum">
              <a:rPr lang="it-IT" altLang="it-IT"/>
              <a:pPr>
                <a:defRPr/>
              </a:pPr>
              <a:t>‹N›</a:t>
            </a:fld>
            <a:endParaRPr lang="it-IT" altLang="it-IT"/>
          </a:p>
        </p:txBody>
      </p:sp>
    </p:spTree>
    <p:extLst>
      <p:ext uri="{BB962C8B-B14F-4D97-AF65-F5344CB8AC3E}">
        <p14:creationId xmlns:p14="http://schemas.microsoft.com/office/powerpoint/2010/main" val="196510081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E37DCD13-0BF3-4D06-86BB-24C8B25AB1E2}" type="slidenum">
              <a:rPr lang="it-IT" altLang="it-IT"/>
              <a:pPr>
                <a:defRPr/>
              </a:pPr>
              <a:t>‹N›</a:t>
            </a:fld>
            <a:endParaRPr lang="it-IT" altLang="it-IT"/>
          </a:p>
        </p:txBody>
      </p:sp>
    </p:spTree>
    <p:extLst>
      <p:ext uri="{BB962C8B-B14F-4D97-AF65-F5344CB8AC3E}">
        <p14:creationId xmlns:p14="http://schemas.microsoft.com/office/powerpoint/2010/main" val="304409165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F203CA60-C15E-499A-ABCA-4A9DF116CB25}" type="slidenum">
              <a:rPr lang="it-IT" altLang="it-IT"/>
              <a:pPr>
                <a:defRPr/>
              </a:pPr>
              <a:t>‹N›</a:t>
            </a:fld>
            <a:endParaRPr lang="it-IT" altLang="it-IT"/>
          </a:p>
        </p:txBody>
      </p:sp>
    </p:spTree>
    <p:extLst>
      <p:ext uri="{BB962C8B-B14F-4D97-AF65-F5344CB8AC3E}">
        <p14:creationId xmlns:p14="http://schemas.microsoft.com/office/powerpoint/2010/main" val="3712101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EB04FE7B-F470-46F1-85E8-5528FBC5EBAA}" type="slidenum">
              <a:rPr lang="it-IT" altLang="it-IT"/>
              <a:pPr>
                <a:defRPr/>
              </a:pPr>
              <a:t>‹N›</a:t>
            </a:fld>
            <a:endParaRPr lang="it-IT" altLang="it-IT"/>
          </a:p>
        </p:txBody>
      </p:sp>
    </p:spTree>
    <p:extLst>
      <p:ext uri="{BB962C8B-B14F-4D97-AF65-F5344CB8AC3E}">
        <p14:creationId xmlns:p14="http://schemas.microsoft.com/office/powerpoint/2010/main" val="77359379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AndTx" preserve="1">
  <p:cSld name="Titolo, contenuto e tes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6482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05B28093-F00E-4B28-B8E5-EE160266597D}" type="slidenum">
              <a:rPr lang="it-IT" altLang="it-IT"/>
              <a:pPr>
                <a:defRPr/>
              </a:pPr>
              <a:t>‹N›</a:t>
            </a:fld>
            <a:endParaRPr lang="it-IT" altLang="it-IT"/>
          </a:p>
        </p:txBody>
      </p:sp>
    </p:spTree>
    <p:extLst>
      <p:ext uri="{BB962C8B-B14F-4D97-AF65-F5344CB8AC3E}">
        <p14:creationId xmlns:p14="http://schemas.microsoft.com/office/powerpoint/2010/main" val="316701338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10449004-8FAE-4D88-B32C-81EE95F38BF6}" type="slidenum">
              <a:rPr lang="it-IT" altLang="it-IT"/>
              <a:pPr>
                <a:defRPr/>
              </a:pPr>
              <a:t>‹N›</a:t>
            </a:fld>
            <a:endParaRPr lang="it-IT" altLang="it-IT"/>
          </a:p>
        </p:txBody>
      </p:sp>
    </p:spTree>
    <p:extLst>
      <p:ext uri="{BB962C8B-B14F-4D97-AF65-F5344CB8AC3E}">
        <p14:creationId xmlns:p14="http://schemas.microsoft.com/office/powerpoint/2010/main" val="33122995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3D55E4F4-3085-41E5-A0DD-D040BC7C6112}" type="slidenum">
              <a:rPr lang="it-IT" altLang="it-IT"/>
              <a:pPr>
                <a:defRPr/>
              </a:pPr>
              <a:t>‹N›</a:t>
            </a:fld>
            <a:endParaRPr lang="it-IT" altLang="it-IT"/>
          </a:p>
        </p:txBody>
      </p:sp>
    </p:spTree>
    <p:extLst>
      <p:ext uri="{BB962C8B-B14F-4D97-AF65-F5344CB8AC3E}">
        <p14:creationId xmlns:p14="http://schemas.microsoft.com/office/powerpoint/2010/main" val="38766691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BB06C803-4117-4D28-94AF-8F253A23833D}" type="slidenum">
              <a:rPr lang="it-IT" altLang="it-IT"/>
              <a:pPr>
                <a:defRPr/>
              </a:pPr>
              <a:t>‹N›</a:t>
            </a:fld>
            <a:endParaRPr lang="it-IT" altLang="it-IT"/>
          </a:p>
        </p:txBody>
      </p:sp>
    </p:spTree>
    <p:extLst>
      <p:ext uri="{BB962C8B-B14F-4D97-AF65-F5344CB8AC3E}">
        <p14:creationId xmlns:p14="http://schemas.microsoft.com/office/powerpoint/2010/main" val="288892671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B6852611-6A6D-4384-A6EF-26605A2E9B47}" type="slidenum">
              <a:rPr lang="it-IT" altLang="it-IT"/>
              <a:pPr>
                <a:defRPr/>
              </a:pPr>
              <a:t>‹N›</a:t>
            </a:fld>
            <a:endParaRPr lang="it-IT" altLang="it-IT"/>
          </a:p>
        </p:txBody>
      </p:sp>
    </p:spTree>
    <p:extLst>
      <p:ext uri="{BB962C8B-B14F-4D97-AF65-F5344CB8AC3E}">
        <p14:creationId xmlns:p14="http://schemas.microsoft.com/office/powerpoint/2010/main" val="337798893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9" name="Rectangle 6"/>
          <p:cNvSpPr>
            <a:spLocks noGrp="1" noChangeArrowheads="1"/>
          </p:cNvSpPr>
          <p:nvPr>
            <p:ph type="sldNum" sz="quarter" idx="12"/>
          </p:nvPr>
        </p:nvSpPr>
        <p:spPr>
          <a:ln/>
        </p:spPr>
        <p:txBody>
          <a:bodyPr/>
          <a:lstStyle>
            <a:lvl1pPr>
              <a:defRPr/>
            </a:lvl1pPr>
          </a:lstStyle>
          <a:p>
            <a:pPr>
              <a:defRPr/>
            </a:pPr>
            <a:fld id="{C630F032-92C8-4643-A6A7-48AA5F5DB774}" type="slidenum">
              <a:rPr lang="it-IT" altLang="it-IT"/>
              <a:pPr>
                <a:defRPr/>
              </a:pPr>
              <a:t>‹N›</a:t>
            </a:fld>
            <a:endParaRPr lang="it-IT" altLang="it-IT"/>
          </a:p>
        </p:txBody>
      </p:sp>
    </p:spTree>
    <p:extLst>
      <p:ext uri="{BB962C8B-B14F-4D97-AF65-F5344CB8AC3E}">
        <p14:creationId xmlns:p14="http://schemas.microsoft.com/office/powerpoint/2010/main" val="13160735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5" name="Rectangle 6"/>
          <p:cNvSpPr>
            <a:spLocks noGrp="1" noChangeArrowheads="1"/>
          </p:cNvSpPr>
          <p:nvPr>
            <p:ph type="sldNum" sz="quarter" idx="12"/>
          </p:nvPr>
        </p:nvSpPr>
        <p:spPr>
          <a:ln/>
        </p:spPr>
        <p:txBody>
          <a:bodyPr/>
          <a:lstStyle>
            <a:lvl1pPr>
              <a:defRPr/>
            </a:lvl1pPr>
          </a:lstStyle>
          <a:p>
            <a:pPr>
              <a:defRPr/>
            </a:pPr>
            <a:fld id="{7A0C51ED-EA79-444E-A04C-C5E9B574F665}" type="slidenum">
              <a:rPr lang="it-IT" altLang="it-IT"/>
              <a:pPr>
                <a:defRPr/>
              </a:pPr>
              <a:t>‹N›</a:t>
            </a:fld>
            <a:endParaRPr lang="it-IT" altLang="it-IT"/>
          </a:p>
        </p:txBody>
      </p:sp>
    </p:spTree>
    <p:extLst>
      <p:ext uri="{BB962C8B-B14F-4D97-AF65-F5344CB8AC3E}">
        <p14:creationId xmlns:p14="http://schemas.microsoft.com/office/powerpoint/2010/main" val="102479921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4" name="Rectangle 6"/>
          <p:cNvSpPr>
            <a:spLocks noGrp="1" noChangeArrowheads="1"/>
          </p:cNvSpPr>
          <p:nvPr>
            <p:ph type="sldNum" sz="quarter" idx="12"/>
          </p:nvPr>
        </p:nvSpPr>
        <p:spPr>
          <a:ln/>
        </p:spPr>
        <p:txBody>
          <a:bodyPr/>
          <a:lstStyle>
            <a:lvl1pPr>
              <a:defRPr/>
            </a:lvl1pPr>
          </a:lstStyle>
          <a:p>
            <a:pPr>
              <a:defRPr/>
            </a:pPr>
            <a:fld id="{28E7BF38-B80A-48FE-905F-520359B423D2}" type="slidenum">
              <a:rPr lang="it-IT" altLang="it-IT"/>
              <a:pPr>
                <a:defRPr/>
              </a:pPr>
              <a:t>‹N›</a:t>
            </a:fld>
            <a:endParaRPr lang="it-IT" altLang="it-IT"/>
          </a:p>
        </p:txBody>
      </p:sp>
    </p:spTree>
    <p:extLst>
      <p:ext uri="{BB962C8B-B14F-4D97-AF65-F5344CB8AC3E}">
        <p14:creationId xmlns:p14="http://schemas.microsoft.com/office/powerpoint/2010/main" val="4454121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FF08ED1E-05EE-4757-A7FE-EE7598D13E3D}" type="slidenum">
              <a:rPr lang="it-IT" altLang="it-IT"/>
              <a:pPr>
                <a:defRPr/>
              </a:pPr>
              <a:t>‹N›</a:t>
            </a:fld>
            <a:endParaRPr lang="it-IT" altLang="it-IT"/>
          </a:p>
        </p:txBody>
      </p:sp>
    </p:spTree>
    <p:extLst>
      <p:ext uri="{BB962C8B-B14F-4D97-AF65-F5344CB8AC3E}">
        <p14:creationId xmlns:p14="http://schemas.microsoft.com/office/powerpoint/2010/main" val="20163140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DFAD015B-84FD-4969-95B4-74C1FF7C610A}" type="slidenum">
              <a:rPr lang="it-IT" altLang="it-IT"/>
              <a:pPr>
                <a:defRPr/>
              </a:pPr>
              <a:t>‹N›</a:t>
            </a:fld>
            <a:endParaRPr lang="it-IT" altLang="it-IT"/>
          </a:p>
        </p:txBody>
      </p:sp>
    </p:spTree>
    <p:extLst>
      <p:ext uri="{BB962C8B-B14F-4D97-AF65-F5344CB8AC3E}">
        <p14:creationId xmlns:p14="http://schemas.microsoft.com/office/powerpoint/2010/main" val="3293151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2.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8.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it-IT" alt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it-IT" alt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7C98C65-D24F-4791-B131-E62A946C4130}"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FF"/>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it-IT" altLang="it-IT"/>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it-IT" altLang="it-IT"/>
              <a:t>Click to edit Master text styles</a:t>
            </a:r>
          </a:p>
          <a:p>
            <a:pPr lvl="1"/>
            <a:r>
              <a:rPr lang="it-IT" altLang="it-IT"/>
              <a:t>Second Level</a:t>
            </a:r>
          </a:p>
          <a:p>
            <a:pPr lvl="2"/>
            <a:r>
              <a:rPr lang="it-IT" altLang="it-IT"/>
              <a:t>Third Level</a:t>
            </a:r>
          </a:p>
          <a:p>
            <a:pPr lvl="3"/>
            <a:r>
              <a:rPr lang="it-IT" altLang="it-IT"/>
              <a:t>Fourth Level</a:t>
            </a:r>
          </a:p>
          <a:p>
            <a:pPr lvl="4"/>
            <a:r>
              <a:rPr lang="it-IT" altLang="it-IT"/>
              <a:t>Fifth Level</a:t>
            </a:r>
          </a:p>
        </p:txBody>
      </p:sp>
      <p:sp>
        <p:nvSpPr>
          <p:cNvPr id="1028" name="Rectangle 4"/>
          <p:cNvSpPr>
            <a:spLocks noChangeArrowheads="1"/>
          </p:cNvSpPr>
          <p:nvPr/>
        </p:nvSpPr>
        <p:spPr bwMode="auto">
          <a:xfrm>
            <a:off x="1139825" y="6470650"/>
            <a:ext cx="23574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SzPct val="100000"/>
              <a:buFont typeface="Monotype Sorts" pitchFamily="2" charset="2"/>
              <a:buChar char="ä"/>
              <a:defRPr sz="2000">
                <a:solidFill>
                  <a:schemeClr val="tx1"/>
                </a:solidFill>
                <a:latin typeface="Times New Roman" panose="02020603050405020304" pitchFamily="18" charset="0"/>
              </a:defRPr>
            </a:lvl1pPr>
            <a:lvl2pPr marL="742950" indent="-285750">
              <a:spcBef>
                <a:spcPct val="20000"/>
              </a:spcBef>
              <a:buClr>
                <a:schemeClr val="accent2"/>
              </a:buClr>
              <a:buSzPct val="100000"/>
              <a:buFont typeface="Monotype Sorts" pitchFamily="2" charset="2"/>
              <a:buChar char="ä"/>
              <a:defRPr sz="2000">
                <a:solidFill>
                  <a:schemeClr val="tx1"/>
                </a:solidFill>
                <a:latin typeface="Times New Roman" panose="02020603050405020304" pitchFamily="18" charset="0"/>
              </a:defRPr>
            </a:lvl2pPr>
            <a:lvl3pPr marL="1143000" indent="-228600">
              <a:spcBef>
                <a:spcPct val="20000"/>
              </a:spcBef>
              <a:buClr>
                <a:schemeClr val="accent2"/>
              </a:buClr>
              <a:buSzPct val="100000"/>
              <a:buFont typeface="Monotype Sorts" pitchFamily="2" charset="2"/>
              <a:buChar char="ä"/>
              <a:defRPr sz="2000">
                <a:solidFill>
                  <a:schemeClr val="tx1"/>
                </a:solidFill>
                <a:latin typeface="Times New Roman" panose="02020603050405020304" pitchFamily="18" charset="0"/>
              </a:defRPr>
            </a:lvl3pPr>
            <a:lvl4pPr marL="1600200" indent="-228600">
              <a:spcBef>
                <a:spcPct val="20000"/>
              </a:spcBef>
              <a:buClr>
                <a:schemeClr val="accent2"/>
              </a:buClr>
              <a:buSzPct val="100000"/>
              <a:buFont typeface="Monotype Sorts" pitchFamily="2" charset="2"/>
              <a:buChar char="ä"/>
              <a:defRPr sz="2000">
                <a:solidFill>
                  <a:schemeClr val="tx1"/>
                </a:solidFill>
                <a:latin typeface="Times New Roman" panose="02020603050405020304" pitchFamily="18" charset="0"/>
              </a:defRPr>
            </a:lvl4pPr>
            <a:lvl5pPr marL="2057400" indent="-228600">
              <a:spcBef>
                <a:spcPct val="20000"/>
              </a:spcBef>
              <a:buClr>
                <a:schemeClr val="accent2"/>
              </a:buClr>
              <a:buSzPct val="100000"/>
              <a:buFont typeface="Monotype Sorts" pitchFamily="2" charset="2"/>
              <a:buChar char="ä"/>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100000"/>
              <a:buFont typeface="Monotype Sorts" pitchFamily="2" charset="2"/>
              <a:buChar char="ä"/>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100000"/>
              <a:buFont typeface="Monotype Sorts" pitchFamily="2" charset="2"/>
              <a:buChar char="ä"/>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100000"/>
              <a:buFont typeface="Monotype Sorts" pitchFamily="2" charset="2"/>
              <a:buChar char="ä"/>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100000"/>
              <a:buFont typeface="Monotype Sorts" pitchFamily="2" charset="2"/>
              <a:buChar char="ä"/>
              <a:defRPr sz="2000">
                <a:solidFill>
                  <a:schemeClr val="tx1"/>
                </a:solidFill>
                <a:latin typeface="Times New Roman" panose="02020603050405020304" pitchFamily="18" charset="0"/>
              </a:defRPr>
            </a:lvl9pPr>
          </a:lstStyle>
          <a:p>
            <a:pPr>
              <a:defRPr/>
            </a:pPr>
            <a:endParaRPr lang="it-IT" altLang="it-IT"/>
          </a:p>
        </p:txBody>
      </p:sp>
      <p:sp>
        <p:nvSpPr>
          <p:cNvPr id="1029" name="Rectangle 5"/>
          <p:cNvSpPr>
            <a:spLocks noChangeArrowheads="1"/>
          </p:cNvSpPr>
          <p:nvPr/>
        </p:nvSpPr>
        <p:spPr bwMode="auto">
          <a:xfrm>
            <a:off x="1096963" y="6451600"/>
            <a:ext cx="2265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SzPct val="100000"/>
              <a:buFont typeface="Monotype Sorts" pitchFamily="2" charset="2"/>
              <a:buChar char="ä"/>
              <a:defRPr sz="2000">
                <a:solidFill>
                  <a:schemeClr val="tx1"/>
                </a:solidFill>
                <a:latin typeface="Times New Roman" panose="02020603050405020304" pitchFamily="18" charset="0"/>
              </a:defRPr>
            </a:lvl1pPr>
            <a:lvl2pPr marL="742950" indent="-285750">
              <a:spcBef>
                <a:spcPct val="20000"/>
              </a:spcBef>
              <a:buClr>
                <a:schemeClr val="accent2"/>
              </a:buClr>
              <a:buSzPct val="100000"/>
              <a:buFont typeface="Monotype Sorts" pitchFamily="2" charset="2"/>
              <a:buChar char="ä"/>
              <a:defRPr sz="2000">
                <a:solidFill>
                  <a:schemeClr val="tx1"/>
                </a:solidFill>
                <a:latin typeface="Times New Roman" panose="02020603050405020304" pitchFamily="18" charset="0"/>
              </a:defRPr>
            </a:lvl2pPr>
            <a:lvl3pPr marL="1143000" indent="-228600">
              <a:spcBef>
                <a:spcPct val="20000"/>
              </a:spcBef>
              <a:buClr>
                <a:schemeClr val="accent2"/>
              </a:buClr>
              <a:buSzPct val="100000"/>
              <a:buFont typeface="Monotype Sorts" pitchFamily="2" charset="2"/>
              <a:buChar char="ä"/>
              <a:defRPr sz="2000">
                <a:solidFill>
                  <a:schemeClr val="tx1"/>
                </a:solidFill>
                <a:latin typeface="Times New Roman" panose="02020603050405020304" pitchFamily="18" charset="0"/>
              </a:defRPr>
            </a:lvl3pPr>
            <a:lvl4pPr marL="1600200" indent="-228600">
              <a:spcBef>
                <a:spcPct val="20000"/>
              </a:spcBef>
              <a:buClr>
                <a:schemeClr val="accent2"/>
              </a:buClr>
              <a:buSzPct val="100000"/>
              <a:buFont typeface="Monotype Sorts" pitchFamily="2" charset="2"/>
              <a:buChar char="ä"/>
              <a:defRPr sz="2000">
                <a:solidFill>
                  <a:schemeClr val="tx1"/>
                </a:solidFill>
                <a:latin typeface="Times New Roman" panose="02020603050405020304" pitchFamily="18" charset="0"/>
              </a:defRPr>
            </a:lvl4pPr>
            <a:lvl5pPr marL="2057400" indent="-228600">
              <a:spcBef>
                <a:spcPct val="20000"/>
              </a:spcBef>
              <a:buClr>
                <a:schemeClr val="accent2"/>
              </a:buClr>
              <a:buSzPct val="100000"/>
              <a:buFont typeface="Monotype Sorts" pitchFamily="2" charset="2"/>
              <a:buChar char="ä"/>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100000"/>
              <a:buFont typeface="Monotype Sorts" pitchFamily="2" charset="2"/>
              <a:buChar char="ä"/>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100000"/>
              <a:buFont typeface="Monotype Sorts" pitchFamily="2" charset="2"/>
              <a:buChar char="ä"/>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100000"/>
              <a:buFont typeface="Monotype Sorts" pitchFamily="2" charset="2"/>
              <a:buChar char="ä"/>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100000"/>
              <a:buFont typeface="Monotype Sorts" pitchFamily="2" charset="2"/>
              <a:buChar char="ä"/>
              <a:defRPr sz="2000">
                <a:solidFill>
                  <a:schemeClr val="tx1"/>
                </a:solidFill>
                <a:latin typeface="Times New Roman" panose="02020603050405020304" pitchFamily="18" charset="0"/>
              </a:defRPr>
            </a:lvl9pPr>
          </a:lstStyle>
          <a:p>
            <a:pPr>
              <a:defRPr/>
            </a:pPr>
            <a:endParaRPr lang="it-IT" altLang="it-IT"/>
          </a:p>
        </p:txBody>
      </p:sp>
    </p:spTree>
    <p:extLst>
      <p:ext uri="{BB962C8B-B14F-4D97-AF65-F5344CB8AC3E}">
        <p14:creationId xmlns:p14="http://schemas.microsoft.com/office/powerpoint/2010/main" val="3014735518"/>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ctr" rtl="0" eaLnBrk="0" fontAlgn="base" hangingPunct="0">
        <a:spcBef>
          <a:spcPct val="0"/>
        </a:spcBef>
        <a:spcAft>
          <a:spcPct val="0"/>
        </a:spcAft>
        <a:defRPr sz="3600" kern="12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anose="02020603050405020304" pitchFamily="18" charset="0"/>
        </a:defRPr>
      </a:lvl2pPr>
      <a:lvl3pPr algn="ctr" rtl="0" eaLnBrk="0" fontAlgn="base" hangingPunct="0">
        <a:spcBef>
          <a:spcPct val="0"/>
        </a:spcBef>
        <a:spcAft>
          <a:spcPct val="0"/>
        </a:spcAft>
        <a:defRPr sz="3600">
          <a:solidFill>
            <a:schemeClr val="tx2"/>
          </a:solidFill>
          <a:latin typeface="Times New Roman" panose="02020603050405020304" pitchFamily="18" charset="0"/>
        </a:defRPr>
      </a:lvl3pPr>
      <a:lvl4pPr algn="ctr" rtl="0" eaLnBrk="0" fontAlgn="base" hangingPunct="0">
        <a:spcBef>
          <a:spcPct val="0"/>
        </a:spcBef>
        <a:spcAft>
          <a:spcPct val="0"/>
        </a:spcAft>
        <a:defRPr sz="3600">
          <a:solidFill>
            <a:schemeClr val="tx2"/>
          </a:solidFill>
          <a:latin typeface="Times New Roman" panose="02020603050405020304" pitchFamily="18" charset="0"/>
        </a:defRPr>
      </a:lvl4pPr>
      <a:lvl5pPr algn="ctr" rtl="0" eaLnBrk="0" fontAlgn="base" hangingPunct="0">
        <a:spcBef>
          <a:spcPct val="0"/>
        </a:spcBef>
        <a:spcAft>
          <a:spcPct val="0"/>
        </a:spcAft>
        <a:defRPr sz="3600">
          <a:solidFill>
            <a:schemeClr val="tx2"/>
          </a:solidFill>
          <a:latin typeface="Times New Roman" panose="02020603050405020304" pitchFamily="18" charset="0"/>
        </a:defRPr>
      </a:lvl5pPr>
      <a:lvl6pPr marL="457200" algn="ctr" rtl="0" eaLnBrk="0" fontAlgn="base" hangingPunct="0">
        <a:spcBef>
          <a:spcPct val="0"/>
        </a:spcBef>
        <a:spcAft>
          <a:spcPct val="0"/>
        </a:spcAft>
        <a:defRPr sz="3600">
          <a:solidFill>
            <a:schemeClr val="tx2"/>
          </a:solidFill>
          <a:latin typeface="Times New Roman" panose="02020603050405020304" pitchFamily="18" charset="0"/>
        </a:defRPr>
      </a:lvl6pPr>
      <a:lvl7pPr marL="914400" algn="ctr" rtl="0" eaLnBrk="0" fontAlgn="base" hangingPunct="0">
        <a:spcBef>
          <a:spcPct val="0"/>
        </a:spcBef>
        <a:spcAft>
          <a:spcPct val="0"/>
        </a:spcAft>
        <a:defRPr sz="3600">
          <a:solidFill>
            <a:schemeClr val="tx2"/>
          </a:solidFill>
          <a:latin typeface="Times New Roman" panose="02020603050405020304" pitchFamily="18" charset="0"/>
        </a:defRPr>
      </a:lvl7pPr>
      <a:lvl8pPr marL="1371600" algn="ctr" rtl="0" eaLnBrk="0" fontAlgn="base" hangingPunct="0">
        <a:spcBef>
          <a:spcPct val="0"/>
        </a:spcBef>
        <a:spcAft>
          <a:spcPct val="0"/>
        </a:spcAft>
        <a:defRPr sz="3600">
          <a:solidFill>
            <a:schemeClr val="tx2"/>
          </a:solidFill>
          <a:latin typeface="Times New Roman" panose="02020603050405020304" pitchFamily="18" charset="0"/>
        </a:defRPr>
      </a:lvl8pPr>
      <a:lvl9pPr marL="1828800" algn="ctr" rtl="0" eaLnBrk="0" fontAlgn="base" hangingPunct="0">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lr>
          <a:schemeClr val="hlink"/>
        </a:buClr>
        <a:buSzPct val="75000"/>
        <a:buFont typeface="Monotype Sorts" pitchFamily="2" charset="2"/>
        <a:buChar char="n"/>
        <a:tabLst>
          <a:tab pos="333375" algn="l"/>
          <a:tab pos="742950" algn="l"/>
        </a:tabLst>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100000"/>
        <a:buFont typeface="Monotype Sorts" pitchFamily="2" charset="2"/>
        <a:buChar char="ä"/>
        <a:tabLst>
          <a:tab pos="333375" algn="l"/>
          <a:tab pos="742950" algn="l"/>
        </a:tabLst>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SzPct val="100000"/>
        <a:buChar char="•"/>
        <a:tabLst>
          <a:tab pos="333375" algn="l"/>
          <a:tab pos="742950" algn="l"/>
        </a:tabLst>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100000"/>
        <a:buChar char="–"/>
        <a:tabLst>
          <a:tab pos="333375" algn="l"/>
          <a:tab pos="742950" algn="l"/>
        </a:tabLst>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SzPct val="100000"/>
        <a:buChar char="»"/>
        <a:tabLst>
          <a:tab pos="333375" algn="l"/>
          <a:tab pos="742950" algn="l"/>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228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it-IT" altLang="it-IT"/>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it-IT" altLang="it-IT"/>
              <a:t>Click to edit Master text styles</a:t>
            </a:r>
          </a:p>
          <a:p>
            <a:pPr lvl="1"/>
            <a:r>
              <a:rPr lang="it-IT" altLang="it-IT"/>
              <a:t>Second Level</a:t>
            </a:r>
          </a:p>
          <a:p>
            <a:pPr lvl="2"/>
            <a:r>
              <a:rPr lang="it-IT" altLang="it-IT"/>
              <a:t>Third Level</a:t>
            </a:r>
          </a:p>
          <a:p>
            <a:pPr lvl="3"/>
            <a:r>
              <a:rPr lang="it-IT" altLang="it-IT"/>
              <a:t>Fourth Level</a:t>
            </a:r>
          </a:p>
          <a:p>
            <a:pPr lvl="4"/>
            <a:r>
              <a:rPr lang="it-IT" altLang="it-IT"/>
              <a:t>Fifth Level</a:t>
            </a:r>
          </a:p>
        </p:txBody>
      </p:sp>
      <p:sp>
        <p:nvSpPr>
          <p:cNvPr id="3076" name="Rectangle 4"/>
          <p:cNvSpPr>
            <a:spLocks noChangeArrowheads="1"/>
          </p:cNvSpPr>
          <p:nvPr/>
        </p:nvSpPr>
        <p:spPr bwMode="auto">
          <a:xfrm>
            <a:off x="1139825" y="6470650"/>
            <a:ext cx="23574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it-IT" altLang="it-IT">
              <a:solidFill>
                <a:srgbClr val="000000"/>
              </a:solidFill>
            </a:endParaRPr>
          </a:p>
        </p:txBody>
      </p:sp>
      <p:sp>
        <p:nvSpPr>
          <p:cNvPr id="3077" name="Rectangle 5"/>
          <p:cNvSpPr>
            <a:spLocks noChangeArrowheads="1"/>
          </p:cNvSpPr>
          <p:nvPr/>
        </p:nvSpPr>
        <p:spPr bwMode="auto">
          <a:xfrm>
            <a:off x="1096963" y="6451600"/>
            <a:ext cx="2265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it-IT" altLang="it-IT">
              <a:solidFill>
                <a:srgbClr val="000000"/>
              </a:solidFill>
            </a:endParaRPr>
          </a:p>
        </p:txBody>
      </p:sp>
    </p:spTree>
    <p:extLst>
      <p:ext uri="{BB962C8B-B14F-4D97-AF65-F5344CB8AC3E}">
        <p14:creationId xmlns:p14="http://schemas.microsoft.com/office/powerpoint/2010/main" val="2320401018"/>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ctr" rtl="0" eaLnBrk="0" fontAlgn="base" hangingPunct="0">
        <a:spcBef>
          <a:spcPct val="0"/>
        </a:spcBef>
        <a:spcAft>
          <a:spcPct val="0"/>
        </a:spcAft>
        <a:defRPr sz="3600" kern="12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anose="02020603050405020304" pitchFamily="18" charset="0"/>
          <a:cs typeface="Arial" panose="020B0604020202020204" pitchFamily="34" charset="0"/>
        </a:defRPr>
      </a:lvl2pPr>
      <a:lvl3pPr algn="ctr" rtl="0" eaLnBrk="0" fontAlgn="base" hangingPunct="0">
        <a:spcBef>
          <a:spcPct val="0"/>
        </a:spcBef>
        <a:spcAft>
          <a:spcPct val="0"/>
        </a:spcAft>
        <a:defRPr sz="3600">
          <a:solidFill>
            <a:schemeClr val="tx2"/>
          </a:solidFill>
          <a:latin typeface="Times New Roman" panose="02020603050405020304" pitchFamily="18" charset="0"/>
          <a:cs typeface="Arial" panose="020B0604020202020204" pitchFamily="34" charset="0"/>
        </a:defRPr>
      </a:lvl3pPr>
      <a:lvl4pPr algn="ctr" rtl="0" eaLnBrk="0" fontAlgn="base" hangingPunct="0">
        <a:spcBef>
          <a:spcPct val="0"/>
        </a:spcBef>
        <a:spcAft>
          <a:spcPct val="0"/>
        </a:spcAft>
        <a:defRPr sz="3600">
          <a:solidFill>
            <a:schemeClr val="tx2"/>
          </a:solidFill>
          <a:latin typeface="Times New Roman" panose="02020603050405020304" pitchFamily="18" charset="0"/>
          <a:cs typeface="Arial" panose="020B0604020202020204" pitchFamily="34" charset="0"/>
        </a:defRPr>
      </a:lvl4pPr>
      <a:lvl5pPr algn="ctr" rtl="0" eaLnBrk="0" fontAlgn="base" hangingPunct="0">
        <a:spcBef>
          <a:spcPct val="0"/>
        </a:spcBef>
        <a:spcAft>
          <a:spcPct val="0"/>
        </a:spcAft>
        <a:defRPr sz="3600">
          <a:solidFill>
            <a:schemeClr val="tx2"/>
          </a:solidFill>
          <a:latin typeface="Times New Roman" panose="02020603050405020304" pitchFamily="18" charset="0"/>
          <a:cs typeface="Arial" panose="020B0604020202020204" pitchFamily="34" charset="0"/>
        </a:defRPr>
      </a:lvl5pPr>
      <a:lvl6pPr marL="457200" algn="ctr" rtl="0" fontAlgn="base">
        <a:spcBef>
          <a:spcPct val="0"/>
        </a:spcBef>
        <a:spcAft>
          <a:spcPct val="0"/>
        </a:spcAft>
        <a:defRPr sz="3600">
          <a:solidFill>
            <a:schemeClr val="tx2"/>
          </a:solidFill>
          <a:latin typeface="Times New Roman" panose="02020603050405020304" pitchFamily="18" charset="0"/>
          <a:cs typeface="Arial" panose="020B0604020202020204" pitchFamily="34" charset="0"/>
        </a:defRPr>
      </a:lvl6pPr>
      <a:lvl7pPr marL="914400" algn="ctr" rtl="0" fontAlgn="base">
        <a:spcBef>
          <a:spcPct val="0"/>
        </a:spcBef>
        <a:spcAft>
          <a:spcPct val="0"/>
        </a:spcAft>
        <a:defRPr sz="3600">
          <a:solidFill>
            <a:schemeClr val="tx2"/>
          </a:solidFill>
          <a:latin typeface="Times New Roman" panose="02020603050405020304" pitchFamily="18" charset="0"/>
          <a:cs typeface="Arial" panose="020B0604020202020204" pitchFamily="34" charset="0"/>
        </a:defRPr>
      </a:lvl7pPr>
      <a:lvl8pPr marL="1371600" algn="ctr" rtl="0" fontAlgn="base">
        <a:spcBef>
          <a:spcPct val="0"/>
        </a:spcBef>
        <a:spcAft>
          <a:spcPct val="0"/>
        </a:spcAft>
        <a:defRPr sz="3600">
          <a:solidFill>
            <a:schemeClr val="tx2"/>
          </a:solidFill>
          <a:latin typeface="Times New Roman" panose="02020603050405020304" pitchFamily="18" charset="0"/>
          <a:cs typeface="Arial" panose="020B0604020202020204" pitchFamily="34" charset="0"/>
        </a:defRPr>
      </a:lvl8pPr>
      <a:lvl9pPr marL="1828800" algn="ctr" rtl="0" fontAlgn="base">
        <a:spcBef>
          <a:spcPct val="0"/>
        </a:spcBef>
        <a:spcAft>
          <a:spcPct val="0"/>
        </a:spcAft>
        <a:defRPr sz="3600">
          <a:solidFill>
            <a:schemeClr val="tx2"/>
          </a:solidFill>
          <a:latin typeface="Times New Roman" panose="02020603050405020304" pitchFamily="18"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75000"/>
        <a:buFont typeface="Monotype Sorts" pitchFamily="2" charset="2"/>
        <a:buChar char="n"/>
        <a:tabLst>
          <a:tab pos="333375" algn="l"/>
          <a:tab pos="742950" algn="l"/>
        </a:tabLst>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100000"/>
        <a:buFont typeface="Monotype Sorts" pitchFamily="2" charset="2"/>
        <a:buChar char="ä"/>
        <a:tabLst>
          <a:tab pos="333375" algn="l"/>
          <a:tab pos="742950" algn="l"/>
        </a:tabLst>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SzPct val="100000"/>
        <a:buChar char="•"/>
        <a:tabLst>
          <a:tab pos="333375" algn="l"/>
          <a:tab pos="742950" algn="l"/>
        </a:tabLst>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100000"/>
        <a:buChar char="–"/>
        <a:tabLst>
          <a:tab pos="333375" algn="l"/>
          <a:tab pos="742950" algn="l"/>
        </a:tabLst>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SzPct val="100000"/>
        <a:buChar char="»"/>
        <a:tabLst>
          <a:tab pos="333375" algn="l"/>
          <a:tab pos="742950" algn="l"/>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it-IT"/>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a:p>
            <a:pPr lvl="4"/>
            <a:r>
              <a:rPr lang="en-US" altLang="it-IT"/>
              <a:t>Fifth level</a:t>
            </a:r>
          </a:p>
        </p:txBody>
      </p:sp>
      <p:sp>
        <p:nvSpPr>
          <p:cNvPr id="7172" name="Text Box 4"/>
          <p:cNvSpPr txBox="1">
            <a:spLocks noChangeArrowheads="1"/>
          </p:cNvSpPr>
          <p:nvPr userDrawn="1"/>
        </p:nvSpPr>
        <p:spPr bwMode="auto">
          <a:xfrm>
            <a:off x="8382000" y="6542088"/>
            <a:ext cx="5635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SzPct val="75000"/>
              <a:buFont typeface="Wingdings" panose="05000000000000000000" pitchFamily="2" charset="2"/>
              <a:buNone/>
              <a:defRPr/>
            </a:pPr>
            <a:r>
              <a:rPr lang="en-US" altLang="it-IT" sz="900">
                <a:solidFill>
                  <a:srgbClr val="000000"/>
                </a:solidFill>
                <a:latin typeface="Arial" panose="020B0604020202020204" pitchFamily="34" charset="0"/>
              </a:rPr>
              <a:t>23 | </a:t>
            </a:r>
            <a:fld id="{F019457D-F7A8-4D61-ACB9-E31B60A74917}" type="slidenum">
              <a:rPr lang="en-US" altLang="it-IT" sz="900" smtClean="0">
                <a:solidFill>
                  <a:srgbClr val="000000"/>
                </a:solidFill>
                <a:latin typeface="Arial" panose="020B0604020202020204" pitchFamily="34" charset="0"/>
              </a:rPr>
              <a:pPr eaLnBrk="1" hangingPunct="1">
                <a:spcBef>
                  <a:spcPct val="20000"/>
                </a:spcBef>
                <a:buSzPct val="75000"/>
                <a:buFont typeface="Wingdings" panose="05000000000000000000" pitchFamily="2" charset="2"/>
                <a:buNone/>
                <a:defRPr/>
              </a:pPr>
              <a:t>‹N›</a:t>
            </a:fld>
            <a:endParaRPr lang="en-US" altLang="it-IT" sz="900">
              <a:solidFill>
                <a:srgbClr val="000000"/>
              </a:solidFill>
              <a:latin typeface="Arial" panose="020B0604020202020204" pitchFamily="34" charset="0"/>
            </a:endParaRPr>
          </a:p>
        </p:txBody>
      </p:sp>
      <p:sp>
        <p:nvSpPr>
          <p:cNvPr id="7173" name="Text Box 5"/>
          <p:cNvSpPr txBox="1">
            <a:spLocks noChangeArrowheads="1"/>
          </p:cNvSpPr>
          <p:nvPr userDrawn="1"/>
        </p:nvSpPr>
        <p:spPr bwMode="auto">
          <a:xfrm>
            <a:off x="457200" y="6542088"/>
            <a:ext cx="4587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SzPct val="75000"/>
              <a:buFont typeface="Wingdings" panose="05000000000000000000" pitchFamily="2" charset="2"/>
              <a:buNone/>
              <a:defRPr/>
            </a:pPr>
            <a:r>
              <a:rPr lang="en-US" altLang="it-IT" sz="900">
                <a:solidFill>
                  <a:srgbClr val="000000"/>
                </a:solidFill>
                <a:latin typeface="Arial" panose="020B0604020202020204" pitchFamily="34" charset="0"/>
              </a:rPr>
              <a:t>Cowen-Tabarrok, PRINCIPI DI ECONOMIA, Zanichelli editore S.p.A. Copyright © 2011</a:t>
            </a:r>
          </a:p>
        </p:txBody>
      </p:sp>
    </p:spTree>
    <p:extLst>
      <p:ext uri="{BB962C8B-B14F-4D97-AF65-F5344CB8AC3E}">
        <p14:creationId xmlns:p14="http://schemas.microsoft.com/office/powerpoint/2010/main" val="80774074"/>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ransition spd="med">
    <p:wipe dir="r"/>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 dello schema</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6500"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it-IT" altLang="it-IT"/>
          </a:p>
        </p:txBody>
      </p:sp>
      <p:sp>
        <p:nvSpPr>
          <p:cNvPr id="10650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it-IT" altLang="it-IT"/>
          </a:p>
        </p:txBody>
      </p:sp>
      <p:sp>
        <p:nvSpPr>
          <p:cNvPr id="106502"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E73CA52-1645-4B23-B4FE-416D50EDF6B5}"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cs typeface="Arial" panose="020B0604020202020204" pitchFamily="34" charset="0"/>
        </a:defRPr>
      </a:lvl5pPr>
      <a:lvl6pPr marL="4572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6pPr>
      <a:lvl7pPr marL="9144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7pPr>
      <a:lvl8pPr marL="13716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8pPr>
      <a:lvl9pPr marL="18288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228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it-IT" altLang="it-IT"/>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it-IT" altLang="it-IT"/>
              <a:t>Click to edit Master text styles</a:t>
            </a:r>
          </a:p>
          <a:p>
            <a:pPr lvl="1"/>
            <a:r>
              <a:rPr lang="it-IT" altLang="it-IT"/>
              <a:t>Second Level</a:t>
            </a:r>
          </a:p>
          <a:p>
            <a:pPr lvl="2"/>
            <a:r>
              <a:rPr lang="it-IT" altLang="it-IT"/>
              <a:t>Third Level</a:t>
            </a:r>
          </a:p>
          <a:p>
            <a:pPr lvl="3"/>
            <a:r>
              <a:rPr lang="it-IT" altLang="it-IT"/>
              <a:t>Fourth Level</a:t>
            </a:r>
          </a:p>
          <a:p>
            <a:pPr lvl="4"/>
            <a:r>
              <a:rPr lang="it-IT" altLang="it-IT"/>
              <a:t>Fifth Level</a:t>
            </a:r>
          </a:p>
        </p:txBody>
      </p:sp>
      <p:sp>
        <p:nvSpPr>
          <p:cNvPr id="3076" name="Rectangle 4"/>
          <p:cNvSpPr>
            <a:spLocks noChangeArrowheads="1"/>
          </p:cNvSpPr>
          <p:nvPr/>
        </p:nvSpPr>
        <p:spPr bwMode="auto">
          <a:xfrm>
            <a:off x="1139825" y="6470650"/>
            <a:ext cx="23574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p>
        </p:txBody>
      </p:sp>
      <p:sp>
        <p:nvSpPr>
          <p:cNvPr id="3077" name="Rectangle 5"/>
          <p:cNvSpPr>
            <a:spLocks noChangeArrowheads="1"/>
          </p:cNvSpPr>
          <p:nvPr/>
        </p:nvSpPr>
        <p:spPr bwMode="auto">
          <a:xfrm>
            <a:off x="1096963" y="6451600"/>
            <a:ext cx="2265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793" r:id="rId12"/>
  </p:sldLayoutIdLst>
  <p:txStyles>
    <p:titleStyle>
      <a:lvl1pPr algn="ctr" rtl="0" eaLnBrk="0" fontAlgn="base" hangingPunct="0">
        <a:spcBef>
          <a:spcPct val="0"/>
        </a:spcBef>
        <a:spcAft>
          <a:spcPct val="0"/>
        </a:spcAft>
        <a:defRPr sz="3600" kern="12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anose="02020603050405020304" pitchFamily="18" charset="0"/>
          <a:cs typeface="Arial" panose="020B0604020202020204" pitchFamily="34" charset="0"/>
        </a:defRPr>
      </a:lvl2pPr>
      <a:lvl3pPr algn="ctr" rtl="0" eaLnBrk="0" fontAlgn="base" hangingPunct="0">
        <a:spcBef>
          <a:spcPct val="0"/>
        </a:spcBef>
        <a:spcAft>
          <a:spcPct val="0"/>
        </a:spcAft>
        <a:defRPr sz="3600">
          <a:solidFill>
            <a:schemeClr val="tx2"/>
          </a:solidFill>
          <a:latin typeface="Times New Roman" panose="02020603050405020304" pitchFamily="18" charset="0"/>
          <a:cs typeface="Arial" panose="020B0604020202020204" pitchFamily="34" charset="0"/>
        </a:defRPr>
      </a:lvl3pPr>
      <a:lvl4pPr algn="ctr" rtl="0" eaLnBrk="0" fontAlgn="base" hangingPunct="0">
        <a:spcBef>
          <a:spcPct val="0"/>
        </a:spcBef>
        <a:spcAft>
          <a:spcPct val="0"/>
        </a:spcAft>
        <a:defRPr sz="3600">
          <a:solidFill>
            <a:schemeClr val="tx2"/>
          </a:solidFill>
          <a:latin typeface="Times New Roman" panose="02020603050405020304" pitchFamily="18" charset="0"/>
          <a:cs typeface="Arial" panose="020B0604020202020204" pitchFamily="34" charset="0"/>
        </a:defRPr>
      </a:lvl4pPr>
      <a:lvl5pPr algn="ctr" rtl="0" eaLnBrk="0" fontAlgn="base" hangingPunct="0">
        <a:spcBef>
          <a:spcPct val="0"/>
        </a:spcBef>
        <a:spcAft>
          <a:spcPct val="0"/>
        </a:spcAft>
        <a:defRPr sz="3600">
          <a:solidFill>
            <a:schemeClr val="tx2"/>
          </a:solidFill>
          <a:latin typeface="Times New Roman" panose="02020603050405020304" pitchFamily="18" charset="0"/>
          <a:cs typeface="Arial" panose="020B0604020202020204" pitchFamily="34" charset="0"/>
        </a:defRPr>
      </a:lvl5pPr>
      <a:lvl6pPr marL="457200" algn="ctr" rtl="0" fontAlgn="base">
        <a:spcBef>
          <a:spcPct val="0"/>
        </a:spcBef>
        <a:spcAft>
          <a:spcPct val="0"/>
        </a:spcAft>
        <a:defRPr sz="3600">
          <a:solidFill>
            <a:schemeClr val="tx2"/>
          </a:solidFill>
          <a:latin typeface="Times New Roman" panose="02020603050405020304" pitchFamily="18" charset="0"/>
          <a:cs typeface="Arial" panose="020B0604020202020204" pitchFamily="34" charset="0"/>
        </a:defRPr>
      </a:lvl6pPr>
      <a:lvl7pPr marL="914400" algn="ctr" rtl="0" fontAlgn="base">
        <a:spcBef>
          <a:spcPct val="0"/>
        </a:spcBef>
        <a:spcAft>
          <a:spcPct val="0"/>
        </a:spcAft>
        <a:defRPr sz="3600">
          <a:solidFill>
            <a:schemeClr val="tx2"/>
          </a:solidFill>
          <a:latin typeface="Times New Roman" panose="02020603050405020304" pitchFamily="18" charset="0"/>
          <a:cs typeface="Arial" panose="020B0604020202020204" pitchFamily="34" charset="0"/>
        </a:defRPr>
      </a:lvl7pPr>
      <a:lvl8pPr marL="1371600" algn="ctr" rtl="0" fontAlgn="base">
        <a:spcBef>
          <a:spcPct val="0"/>
        </a:spcBef>
        <a:spcAft>
          <a:spcPct val="0"/>
        </a:spcAft>
        <a:defRPr sz="3600">
          <a:solidFill>
            <a:schemeClr val="tx2"/>
          </a:solidFill>
          <a:latin typeface="Times New Roman" panose="02020603050405020304" pitchFamily="18" charset="0"/>
          <a:cs typeface="Arial" panose="020B0604020202020204" pitchFamily="34" charset="0"/>
        </a:defRPr>
      </a:lvl8pPr>
      <a:lvl9pPr marL="1828800" algn="ctr" rtl="0" fontAlgn="base">
        <a:spcBef>
          <a:spcPct val="0"/>
        </a:spcBef>
        <a:spcAft>
          <a:spcPct val="0"/>
        </a:spcAft>
        <a:defRPr sz="3600">
          <a:solidFill>
            <a:schemeClr val="tx2"/>
          </a:solidFill>
          <a:latin typeface="Times New Roman" panose="02020603050405020304" pitchFamily="18"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75000"/>
        <a:buFont typeface="Monotype Sorts" pitchFamily="2" charset="2"/>
        <a:buChar char="n"/>
        <a:tabLst>
          <a:tab pos="333375" algn="l"/>
          <a:tab pos="742950" algn="l"/>
        </a:tabLst>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100000"/>
        <a:buFont typeface="Monotype Sorts" pitchFamily="2" charset="2"/>
        <a:buChar char="ä"/>
        <a:tabLst>
          <a:tab pos="333375" algn="l"/>
          <a:tab pos="742950" algn="l"/>
        </a:tabLst>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SzPct val="100000"/>
        <a:buChar char="•"/>
        <a:tabLst>
          <a:tab pos="333375" algn="l"/>
          <a:tab pos="742950" algn="l"/>
        </a:tabLst>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100000"/>
        <a:buChar char="–"/>
        <a:tabLst>
          <a:tab pos="333375" algn="l"/>
          <a:tab pos="742950" algn="l"/>
        </a:tabLst>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SzPct val="100000"/>
        <a:buChar char="»"/>
        <a:tabLst>
          <a:tab pos="333375" algn="l"/>
          <a:tab pos="742950" algn="l"/>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it-IT"/>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a:p>
            <a:pPr lvl="4"/>
            <a:r>
              <a:rPr lang="en-US" altLang="it-IT"/>
              <a:t>Fifth level</a:t>
            </a:r>
          </a:p>
        </p:txBody>
      </p:sp>
      <p:sp>
        <p:nvSpPr>
          <p:cNvPr id="4100" name="Text Box 4"/>
          <p:cNvSpPr txBox="1">
            <a:spLocks noChangeArrowheads="1"/>
          </p:cNvSpPr>
          <p:nvPr userDrawn="1"/>
        </p:nvSpPr>
        <p:spPr bwMode="auto">
          <a:xfrm>
            <a:off x="8382000" y="6542088"/>
            <a:ext cx="5635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SzPct val="75000"/>
              <a:buFont typeface="Wingdings" panose="05000000000000000000" pitchFamily="2" charset="2"/>
              <a:buNone/>
              <a:defRPr/>
            </a:pPr>
            <a:r>
              <a:rPr lang="en-US" altLang="it-IT" sz="900">
                <a:latin typeface="Arial" panose="020B0604020202020204" pitchFamily="34" charset="0"/>
              </a:rPr>
              <a:t>20 | </a:t>
            </a:r>
            <a:fld id="{94EF63E5-11AF-4F54-9090-2DE70B83CE8A}" type="slidenum">
              <a:rPr lang="en-US" altLang="it-IT" sz="900" smtClean="0">
                <a:latin typeface="Arial" panose="020B0604020202020204" pitchFamily="34" charset="0"/>
              </a:rPr>
              <a:pPr eaLnBrk="1" hangingPunct="1">
                <a:spcBef>
                  <a:spcPct val="20000"/>
                </a:spcBef>
                <a:buSzPct val="75000"/>
                <a:buFont typeface="Wingdings" panose="05000000000000000000" pitchFamily="2" charset="2"/>
                <a:buNone/>
                <a:defRPr/>
              </a:pPr>
              <a:t>‹N›</a:t>
            </a:fld>
            <a:endParaRPr lang="en-US" altLang="it-IT" sz="900">
              <a:latin typeface="Arial" panose="020B0604020202020204" pitchFamily="34" charset="0"/>
            </a:endParaRPr>
          </a:p>
        </p:txBody>
      </p:sp>
      <p:sp>
        <p:nvSpPr>
          <p:cNvPr id="4101" name="Text Box 5"/>
          <p:cNvSpPr txBox="1">
            <a:spLocks noChangeArrowheads="1"/>
          </p:cNvSpPr>
          <p:nvPr userDrawn="1"/>
        </p:nvSpPr>
        <p:spPr bwMode="auto">
          <a:xfrm>
            <a:off x="457200" y="6542088"/>
            <a:ext cx="4587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SzPct val="75000"/>
              <a:buFont typeface="Wingdings" panose="05000000000000000000" pitchFamily="2" charset="2"/>
              <a:buNone/>
              <a:defRPr/>
            </a:pPr>
            <a:r>
              <a:rPr lang="en-US" altLang="it-IT" sz="900">
                <a:latin typeface="Arial" panose="020B0604020202020204" pitchFamily="34" charset="0"/>
              </a:rPr>
              <a:t>Cowen-Tabarrok, PRINCIPI DI ECONOMIA, Zanichelli editore S.p.A. Copyright © 2011</a:t>
            </a: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ransition spd="med">
    <p:wipe dir="r"/>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FF"/>
            </a:gs>
          </a:gsLst>
          <a:lin ang="2700000" scaled="1"/>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228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it-IT" altLang="it-IT"/>
              <a:t>Click to edit Master title style</a:t>
            </a:r>
          </a:p>
        </p:txBody>
      </p:sp>
      <p:sp>
        <p:nvSpPr>
          <p:cNvPr id="614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it-IT" altLang="it-IT"/>
              <a:t>Click to edit Master text styles</a:t>
            </a:r>
          </a:p>
          <a:p>
            <a:pPr lvl="1"/>
            <a:r>
              <a:rPr lang="it-IT" altLang="it-IT"/>
              <a:t>Second Level</a:t>
            </a:r>
          </a:p>
          <a:p>
            <a:pPr lvl="2"/>
            <a:r>
              <a:rPr lang="it-IT" altLang="it-IT"/>
              <a:t>Third Level</a:t>
            </a:r>
          </a:p>
          <a:p>
            <a:pPr lvl="3"/>
            <a:r>
              <a:rPr lang="it-IT" altLang="it-IT"/>
              <a:t>Fourth Level</a:t>
            </a:r>
          </a:p>
          <a:p>
            <a:pPr lvl="4"/>
            <a:r>
              <a:rPr lang="it-IT" altLang="it-IT"/>
              <a:t>Fifth Level</a:t>
            </a:r>
          </a:p>
        </p:txBody>
      </p:sp>
      <p:sp>
        <p:nvSpPr>
          <p:cNvPr id="6148" name="Rectangle 4"/>
          <p:cNvSpPr>
            <a:spLocks noChangeArrowheads="1"/>
          </p:cNvSpPr>
          <p:nvPr/>
        </p:nvSpPr>
        <p:spPr bwMode="auto">
          <a:xfrm>
            <a:off x="1139825" y="6470650"/>
            <a:ext cx="23574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p>
        </p:txBody>
      </p:sp>
      <p:sp>
        <p:nvSpPr>
          <p:cNvPr id="6149" name="Rectangle 5"/>
          <p:cNvSpPr>
            <a:spLocks noChangeArrowheads="1"/>
          </p:cNvSpPr>
          <p:nvPr/>
        </p:nvSpPr>
        <p:spPr bwMode="auto">
          <a:xfrm>
            <a:off x="1096963" y="6451600"/>
            <a:ext cx="2265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rtl="0" eaLnBrk="0" fontAlgn="base" hangingPunct="0">
        <a:spcBef>
          <a:spcPct val="0"/>
        </a:spcBef>
        <a:spcAft>
          <a:spcPct val="0"/>
        </a:spcAft>
        <a:defRPr sz="3600" kern="12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anose="02020603050405020304" pitchFamily="18" charset="0"/>
          <a:cs typeface="Arial" panose="020B0604020202020204" pitchFamily="34" charset="0"/>
        </a:defRPr>
      </a:lvl2pPr>
      <a:lvl3pPr algn="ctr" rtl="0" eaLnBrk="0" fontAlgn="base" hangingPunct="0">
        <a:spcBef>
          <a:spcPct val="0"/>
        </a:spcBef>
        <a:spcAft>
          <a:spcPct val="0"/>
        </a:spcAft>
        <a:defRPr sz="3600">
          <a:solidFill>
            <a:schemeClr val="tx2"/>
          </a:solidFill>
          <a:latin typeface="Times New Roman" panose="02020603050405020304" pitchFamily="18" charset="0"/>
          <a:cs typeface="Arial" panose="020B0604020202020204" pitchFamily="34" charset="0"/>
        </a:defRPr>
      </a:lvl3pPr>
      <a:lvl4pPr algn="ctr" rtl="0" eaLnBrk="0" fontAlgn="base" hangingPunct="0">
        <a:spcBef>
          <a:spcPct val="0"/>
        </a:spcBef>
        <a:spcAft>
          <a:spcPct val="0"/>
        </a:spcAft>
        <a:defRPr sz="3600">
          <a:solidFill>
            <a:schemeClr val="tx2"/>
          </a:solidFill>
          <a:latin typeface="Times New Roman" panose="02020603050405020304" pitchFamily="18" charset="0"/>
          <a:cs typeface="Arial" panose="020B0604020202020204" pitchFamily="34" charset="0"/>
        </a:defRPr>
      </a:lvl4pPr>
      <a:lvl5pPr algn="ctr" rtl="0" eaLnBrk="0" fontAlgn="base" hangingPunct="0">
        <a:spcBef>
          <a:spcPct val="0"/>
        </a:spcBef>
        <a:spcAft>
          <a:spcPct val="0"/>
        </a:spcAft>
        <a:defRPr sz="3600">
          <a:solidFill>
            <a:schemeClr val="tx2"/>
          </a:solidFill>
          <a:latin typeface="Times New Roman" panose="02020603050405020304" pitchFamily="18" charset="0"/>
          <a:cs typeface="Arial" panose="020B0604020202020204" pitchFamily="34" charset="0"/>
        </a:defRPr>
      </a:lvl5pPr>
      <a:lvl6pPr marL="457200" algn="ctr" rtl="0" fontAlgn="base">
        <a:spcBef>
          <a:spcPct val="0"/>
        </a:spcBef>
        <a:spcAft>
          <a:spcPct val="0"/>
        </a:spcAft>
        <a:defRPr sz="3600">
          <a:solidFill>
            <a:schemeClr val="tx2"/>
          </a:solidFill>
          <a:latin typeface="Times New Roman" panose="02020603050405020304" pitchFamily="18" charset="0"/>
          <a:cs typeface="Arial" panose="020B0604020202020204" pitchFamily="34" charset="0"/>
        </a:defRPr>
      </a:lvl6pPr>
      <a:lvl7pPr marL="914400" algn="ctr" rtl="0" fontAlgn="base">
        <a:spcBef>
          <a:spcPct val="0"/>
        </a:spcBef>
        <a:spcAft>
          <a:spcPct val="0"/>
        </a:spcAft>
        <a:defRPr sz="3600">
          <a:solidFill>
            <a:schemeClr val="tx2"/>
          </a:solidFill>
          <a:latin typeface="Times New Roman" panose="02020603050405020304" pitchFamily="18" charset="0"/>
          <a:cs typeface="Arial" panose="020B0604020202020204" pitchFamily="34" charset="0"/>
        </a:defRPr>
      </a:lvl7pPr>
      <a:lvl8pPr marL="1371600" algn="ctr" rtl="0" fontAlgn="base">
        <a:spcBef>
          <a:spcPct val="0"/>
        </a:spcBef>
        <a:spcAft>
          <a:spcPct val="0"/>
        </a:spcAft>
        <a:defRPr sz="3600">
          <a:solidFill>
            <a:schemeClr val="tx2"/>
          </a:solidFill>
          <a:latin typeface="Times New Roman" panose="02020603050405020304" pitchFamily="18" charset="0"/>
          <a:cs typeface="Arial" panose="020B0604020202020204" pitchFamily="34" charset="0"/>
        </a:defRPr>
      </a:lvl8pPr>
      <a:lvl9pPr marL="1828800" algn="ctr" rtl="0" fontAlgn="base">
        <a:spcBef>
          <a:spcPct val="0"/>
        </a:spcBef>
        <a:spcAft>
          <a:spcPct val="0"/>
        </a:spcAft>
        <a:defRPr sz="3600">
          <a:solidFill>
            <a:schemeClr val="tx2"/>
          </a:solidFill>
          <a:latin typeface="Times New Roman" panose="02020603050405020304" pitchFamily="18"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75000"/>
        <a:buFont typeface="Monotype Sorts" pitchFamily="2" charset="2"/>
        <a:buChar char="n"/>
        <a:tabLst>
          <a:tab pos="333375" algn="l"/>
          <a:tab pos="742950" algn="l"/>
        </a:tabLst>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100000"/>
        <a:buFont typeface="Monotype Sorts" pitchFamily="2" charset="2"/>
        <a:buChar char="ä"/>
        <a:tabLst>
          <a:tab pos="333375" algn="l"/>
          <a:tab pos="742950" algn="l"/>
        </a:tabLst>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SzPct val="100000"/>
        <a:buChar char="•"/>
        <a:tabLst>
          <a:tab pos="333375" algn="l"/>
          <a:tab pos="742950" algn="l"/>
        </a:tabLst>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100000"/>
        <a:buChar char="–"/>
        <a:tabLst>
          <a:tab pos="333375" algn="l"/>
          <a:tab pos="742950" algn="l"/>
        </a:tabLst>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SzPct val="100000"/>
        <a:buChar char="»"/>
        <a:tabLst>
          <a:tab pos="333375" algn="l"/>
          <a:tab pos="742950" algn="l"/>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050"/>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8195" name="Rectangle 2051"/>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306180" name="Rectangle 205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it-IT" altLang="it-IT"/>
          </a:p>
        </p:txBody>
      </p:sp>
      <p:sp>
        <p:nvSpPr>
          <p:cNvPr id="306181" name="Rectangle 2053"/>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it-IT" altLang="it-IT"/>
          </a:p>
        </p:txBody>
      </p:sp>
      <p:sp>
        <p:nvSpPr>
          <p:cNvPr id="306182" name="Rectangle 2054"/>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922EB029-D129-426E-8CEA-38CBC3A75FF8}"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050"/>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it-IT"/>
              <a:t>Click to edit Master title style</a:t>
            </a:r>
          </a:p>
        </p:txBody>
      </p:sp>
      <p:sp>
        <p:nvSpPr>
          <p:cNvPr id="11267" name="Rectangle 2051"/>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a:p>
            <a:pPr lvl="4"/>
            <a:r>
              <a:rPr lang="en-US" altLang="it-IT"/>
              <a:t>Fifth level</a:t>
            </a:r>
          </a:p>
        </p:txBody>
      </p:sp>
      <p:sp>
        <p:nvSpPr>
          <p:cNvPr id="11268" name="Text Box 2052"/>
          <p:cNvSpPr txBox="1">
            <a:spLocks noChangeArrowheads="1"/>
          </p:cNvSpPr>
          <p:nvPr userDrawn="1"/>
        </p:nvSpPr>
        <p:spPr bwMode="auto">
          <a:xfrm>
            <a:off x="8382000" y="6542088"/>
            <a:ext cx="5635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SzPct val="75000"/>
              <a:buFont typeface="Wingdings" panose="05000000000000000000" pitchFamily="2" charset="2"/>
              <a:buNone/>
              <a:defRPr/>
            </a:pPr>
            <a:r>
              <a:rPr lang="en-US" altLang="it-IT" sz="900">
                <a:latin typeface="Arial" panose="020B0604020202020204" pitchFamily="34" charset="0"/>
              </a:rPr>
              <a:t>32 | </a:t>
            </a:r>
            <a:fld id="{72A82788-CC34-4FC5-93C9-1D7740B1AC55}" type="slidenum">
              <a:rPr lang="en-US" altLang="it-IT" sz="900" smtClean="0">
                <a:latin typeface="Arial" panose="020B0604020202020204" pitchFamily="34" charset="0"/>
              </a:rPr>
              <a:pPr eaLnBrk="1" hangingPunct="1">
                <a:spcBef>
                  <a:spcPct val="20000"/>
                </a:spcBef>
                <a:buSzPct val="75000"/>
                <a:buFont typeface="Wingdings" panose="05000000000000000000" pitchFamily="2" charset="2"/>
                <a:buNone/>
                <a:defRPr/>
              </a:pPr>
              <a:t>‹N›</a:t>
            </a:fld>
            <a:endParaRPr lang="en-US" altLang="it-IT" sz="900">
              <a:latin typeface="Arial" panose="020B0604020202020204" pitchFamily="34" charset="0"/>
            </a:endParaRPr>
          </a:p>
        </p:txBody>
      </p:sp>
      <p:sp>
        <p:nvSpPr>
          <p:cNvPr id="11269" name="Text Box 2053"/>
          <p:cNvSpPr txBox="1">
            <a:spLocks noChangeArrowheads="1"/>
          </p:cNvSpPr>
          <p:nvPr userDrawn="1"/>
        </p:nvSpPr>
        <p:spPr bwMode="auto">
          <a:xfrm>
            <a:off x="457200" y="6542088"/>
            <a:ext cx="4587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SzPct val="75000"/>
              <a:buFont typeface="Wingdings" panose="05000000000000000000" pitchFamily="2" charset="2"/>
              <a:buNone/>
              <a:defRPr/>
            </a:pPr>
            <a:r>
              <a:rPr lang="en-US" altLang="it-IT" sz="900">
                <a:latin typeface="Arial" panose="020B0604020202020204" pitchFamily="34" charset="0"/>
              </a:rPr>
              <a:t>Cowen-Tabarrok, PRINCIPI DI ECONOMIA, Zanichelli editore S.p.A. Copyright © 2011</a:t>
            </a:r>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ransition spd="med">
    <p:wipe dir="r"/>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 dello schema</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9830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buClrTx/>
              <a:buSzTx/>
              <a:buFontTx/>
              <a:buNone/>
              <a:defRPr sz="1400"/>
            </a:lvl1pPr>
          </a:lstStyle>
          <a:p>
            <a:pPr>
              <a:defRPr/>
            </a:pPr>
            <a:endParaRPr lang="it-IT" altLang="it-IT"/>
          </a:p>
        </p:txBody>
      </p:sp>
      <p:sp>
        <p:nvSpPr>
          <p:cNvPr id="9830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spcBef>
                <a:spcPct val="0"/>
              </a:spcBef>
              <a:buClrTx/>
              <a:buSzTx/>
              <a:buFontTx/>
              <a:buNone/>
              <a:defRPr sz="1400"/>
            </a:lvl1pPr>
          </a:lstStyle>
          <a:p>
            <a:pPr>
              <a:defRPr/>
            </a:pPr>
            <a:endParaRPr lang="it-IT" altLang="it-IT"/>
          </a:p>
        </p:txBody>
      </p:sp>
      <p:sp>
        <p:nvSpPr>
          <p:cNvPr id="9831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buClrTx/>
              <a:buSzTx/>
              <a:buFontTx/>
              <a:buNone/>
              <a:defRPr sz="1400"/>
            </a:lvl1pPr>
          </a:lstStyle>
          <a:p>
            <a:pPr>
              <a:defRPr/>
            </a:pPr>
            <a:fld id="{17793D27-4C02-4F98-B9D5-D5C3A6F6B973}" type="slidenum">
              <a:rPr lang="it-IT" altLang="it-IT"/>
              <a:pPr>
                <a:defRPr/>
              </a:pPr>
              <a:t>‹N›</a:t>
            </a:fld>
            <a:endParaRPr lang="it-IT" altLang="it-IT"/>
          </a:p>
        </p:txBody>
      </p:sp>
    </p:spTree>
    <p:extLst>
      <p:ext uri="{BB962C8B-B14F-4D97-AF65-F5344CB8AC3E}">
        <p14:creationId xmlns:p14="http://schemas.microsoft.com/office/powerpoint/2010/main" val="4277669062"/>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Lst>
  <p:txStyles>
    <p:titleStyle>
      <a:lvl1pPr algn="ctr" rtl="0" eaLnBrk="0" fontAlgn="base" hangingPunct="0">
        <a:spcBef>
          <a:spcPct val="0"/>
        </a:spcBef>
        <a:spcAft>
          <a:spcPct val="0"/>
        </a:spcAft>
        <a:defRPr sz="3600" kern="12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anose="02020603050405020304" pitchFamily="18" charset="0"/>
          <a:cs typeface="Arial" panose="020B0604020202020204" pitchFamily="34" charset="0"/>
        </a:defRPr>
      </a:lvl2pPr>
      <a:lvl3pPr algn="ctr" rtl="0" eaLnBrk="0" fontAlgn="base" hangingPunct="0">
        <a:spcBef>
          <a:spcPct val="0"/>
        </a:spcBef>
        <a:spcAft>
          <a:spcPct val="0"/>
        </a:spcAft>
        <a:defRPr sz="3600">
          <a:solidFill>
            <a:schemeClr val="tx2"/>
          </a:solidFill>
          <a:latin typeface="Times New Roman" panose="02020603050405020304" pitchFamily="18" charset="0"/>
          <a:cs typeface="Arial" panose="020B0604020202020204" pitchFamily="34" charset="0"/>
        </a:defRPr>
      </a:lvl3pPr>
      <a:lvl4pPr algn="ctr" rtl="0" eaLnBrk="0" fontAlgn="base" hangingPunct="0">
        <a:spcBef>
          <a:spcPct val="0"/>
        </a:spcBef>
        <a:spcAft>
          <a:spcPct val="0"/>
        </a:spcAft>
        <a:defRPr sz="3600">
          <a:solidFill>
            <a:schemeClr val="tx2"/>
          </a:solidFill>
          <a:latin typeface="Times New Roman" panose="02020603050405020304" pitchFamily="18" charset="0"/>
          <a:cs typeface="Arial" panose="020B0604020202020204" pitchFamily="34" charset="0"/>
        </a:defRPr>
      </a:lvl4pPr>
      <a:lvl5pPr algn="ctr" rtl="0" eaLnBrk="0" fontAlgn="base" hangingPunct="0">
        <a:spcBef>
          <a:spcPct val="0"/>
        </a:spcBef>
        <a:spcAft>
          <a:spcPct val="0"/>
        </a:spcAft>
        <a:defRPr sz="3600">
          <a:solidFill>
            <a:schemeClr val="tx2"/>
          </a:solidFill>
          <a:latin typeface="Times New Roman" panose="02020603050405020304" pitchFamily="18" charset="0"/>
          <a:cs typeface="Arial" panose="020B0604020202020204" pitchFamily="34" charset="0"/>
        </a:defRPr>
      </a:lvl5pPr>
      <a:lvl6pPr marL="457200" algn="ctr" rtl="0" fontAlgn="base">
        <a:spcBef>
          <a:spcPct val="0"/>
        </a:spcBef>
        <a:spcAft>
          <a:spcPct val="0"/>
        </a:spcAft>
        <a:defRPr sz="3600">
          <a:solidFill>
            <a:schemeClr val="tx2"/>
          </a:solidFill>
          <a:latin typeface="Times New Roman" panose="02020603050405020304" pitchFamily="18" charset="0"/>
          <a:cs typeface="Arial" panose="020B0604020202020204" pitchFamily="34" charset="0"/>
        </a:defRPr>
      </a:lvl6pPr>
      <a:lvl7pPr marL="914400" algn="ctr" rtl="0" fontAlgn="base">
        <a:spcBef>
          <a:spcPct val="0"/>
        </a:spcBef>
        <a:spcAft>
          <a:spcPct val="0"/>
        </a:spcAft>
        <a:defRPr sz="3600">
          <a:solidFill>
            <a:schemeClr val="tx2"/>
          </a:solidFill>
          <a:latin typeface="Times New Roman" panose="02020603050405020304" pitchFamily="18" charset="0"/>
          <a:cs typeface="Arial" panose="020B0604020202020204" pitchFamily="34" charset="0"/>
        </a:defRPr>
      </a:lvl7pPr>
      <a:lvl8pPr marL="1371600" algn="ctr" rtl="0" fontAlgn="base">
        <a:spcBef>
          <a:spcPct val="0"/>
        </a:spcBef>
        <a:spcAft>
          <a:spcPct val="0"/>
        </a:spcAft>
        <a:defRPr sz="3600">
          <a:solidFill>
            <a:schemeClr val="tx2"/>
          </a:solidFill>
          <a:latin typeface="Times New Roman" panose="02020603050405020304" pitchFamily="18" charset="0"/>
          <a:cs typeface="Arial" panose="020B0604020202020204" pitchFamily="34" charset="0"/>
        </a:defRPr>
      </a:lvl8pPr>
      <a:lvl9pPr marL="1828800" algn="ctr" rtl="0" fontAlgn="base">
        <a:spcBef>
          <a:spcPct val="0"/>
        </a:spcBef>
        <a:spcAft>
          <a:spcPct val="0"/>
        </a:spcAft>
        <a:defRPr sz="3600">
          <a:solidFill>
            <a:schemeClr val="tx2"/>
          </a:solidFill>
          <a:latin typeface="Times New Roman" panose="02020603050405020304" pitchFamily="18"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 dello schema</a:t>
            </a:r>
          </a:p>
        </p:txBody>
      </p:sp>
      <p:sp>
        <p:nvSpPr>
          <p:cNvPr id="8195"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54886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buClrTx/>
              <a:buSzTx/>
              <a:buFontTx/>
              <a:buNone/>
              <a:defRPr sz="1400"/>
            </a:lvl1pPr>
          </a:lstStyle>
          <a:p>
            <a:pPr>
              <a:defRPr/>
            </a:pPr>
            <a:endParaRPr lang="it-IT" altLang="it-IT"/>
          </a:p>
        </p:txBody>
      </p:sp>
      <p:sp>
        <p:nvSpPr>
          <p:cNvPr id="54886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spcBef>
                <a:spcPct val="0"/>
              </a:spcBef>
              <a:buClrTx/>
              <a:buSzTx/>
              <a:buFontTx/>
              <a:buNone/>
              <a:defRPr sz="1400"/>
            </a:lvl1pPr>
          </a:lstStyle>
          <a:p>
            <a:pPr>
              <a:defRPr/>
            </a:pPr>
            <a:endParaRPr lang="it-IT" altLang="it-IT"/>
          </a:p>
        </p:txBody>
      </p:sp>
      <p:sp>
        <p:nvSpPr>
          <p:cNvPr id="54887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buClrTx/>
              <a:buSzTx/>
              <a:buFontTx/>
              <a:buNone/>
              <a:defRPr sz="1400"/>
            </a:lvl1pPr>
          </a:lstStyle>
          <a:p>
            <a:pPr>
              <a:defRPr/>
            </a:pPr>
            <a:fld id="{F5187ED9-5431-45E6-B516-3439AB52FD76}" type="slidenum">
              <a:rPr lang="it-IT" altLang="it-IT"/>
              <a:pPr>
                <a:defRPr/>
              </a:pPr>
              <a:t>‹N›</a:t>
            </a:fld>
            <a:endParaRPr lang="it-IT" altLang="it-IT"/>
          </a:p>
        </p:txBody>
      </p:sp>
    </p:spTree>
    <p:extLst>
      <p:ext uri="{BB962C8B-B14F-4D97-AF65-F5344CB8AC3E}">
        <p14:creationId xmlns:p14="http://schemas.microsoft.com/office/powerpoint/2010/main" val="1700149028"/>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cs typeface="Arial" panose="020B0604020202020204" pitchFamily="34" charset="0"/>
        </a:defRPr>
      </a:lvl5pPr>
      <a:lvl6pPr marL="4572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6pPr>
      <a:lvl7pPr marL="9144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7pPr>
      <a:lvl8pPr marL="13716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8pPr>
      <a:lvl9pPr marL="18288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4.xml"/></Relationships>
</file>

<file path=ppt/slides/_rels/slide10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2.xml"/><Relationship Id="rId1" Type="http://schemas.openxmlformats.org/officeDocument/2006/relationships/slideLayout" Target="../slideLayouts/slideLayout7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58.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58.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58.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8.xml"/><Relationship Id="rId1" Type="http://schemas.openxmlformats.org/officeDocument/2006/relationships/slideLayout" Target="../slideLayouts/slideLayout74.xml"/></Relationships>
</file>

<file path=ppt/slides/_rels/slide1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9.xml"/><Relationship Id="rId1" Type="http://schemas.openxmlformats.org/officeDocument/2006/relationships/slideLayout" Target="../slideLayouts/slideLayout74.xml"/></Relationships>
</file>

<file path=ppt/slides/_rels/slide1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0.xml"/><Relationship Id="rId1" Type="http://schemas.openxmlformats.org/officeDocument/2006/relationships/slideLayout" Target="../slideLayouts/slideLayout7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5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5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5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5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03.xml"/><Relationship Id="rId1" Type="http://schemas.openxmlformats.org/officeDocument/2006/relationships/themeOverride" Target="../theme/themeOverride2.xml"/><Relationship Id="rId4" Type="http://schemas.openxmlformats.org/officeDocument/2006/relationships/hyperlink" Target="Ponderazione-2018-classi.pdf"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0.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8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2.xml"/><Relationship Id="rId1" Type="http://schemas.openxmlformats.org/officeDocument/2006/relationships/themeOverride" Target="../theme/themeOverr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92.xml"/><Relationship Id="rId2" Type="http://schemas.openxmlformats.org/officeDocument/2006/relationships/vmlDrawing" Target="../drawings/vmlDrawing1.vml"/><Relationship Id="rId1" Type="http://schemas.openxmlformats.org/officeDocument/2006/relationships/themeOverride" Target="../theme/themeOverride4.xml"/><Relationship Id="rId6" Type="http://schemas.openxmlformats.org/officeDocument/2006/relationships/image" Target="../media/image2.wmf"/><Relationship Id="rId5" Type="http://schemas.openxmlformats.org/officeDocument/2006/relationships/oleObject" Target="../embeddings/oleObject1.bin"/><Relationship Id="rId4"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97.xml"/><Relationship Id="rId1" Type="http://schemas.openxmlformats.org/officeDocument/2006/relationships/themeOverride" Target="../theme/themeOverrid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fred.stlouisfed.org/graph/?g=mwZD" TargetMode="Externa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hyperlink" Target="http://fred.stlouisfed.org/graph/?g=mwZR" TargetMode="External"/><Relationship Id="rId2" Type="http://schemas.openxmlformats.org/officeDocument/2006/relationships/notesSlide" Target="../notesSlides/notesSlide23.xml"/><Relationship Id="rId1" Type="http://schemas.openxmlformats.org/officeDocument/2006/relationships/slideLayout" Target="../slideLayouts/slideLayout34.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fred.stlouisfed.org/graph/?g=dtvD" TargetMode="External"/><Relationship Id="rId2" Type="http://schemas.openxmlformats.org/officeDocument/2006/relationships/notesSlide" Target="../notesSlides/notesSlide33.xml"/><Relationship Id="rId1" Type="http://schemas.openxmlformats.org/officeDocument/2006/relationships/slideLayout" Target="../slideLayouts/slideLayout34.xml"/><Relationship Id="rId4" Type="http://schemas.openxmlformats.org/officeDocument/2006/relationships/image" Target="../media/image9.jpg"/></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4.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13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4.xml"/></Relationships>
</file>

<file path=ppt/slides/_rels/slide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13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9.xml"/></Relationships>
</file>

<file path=ppt/slides/_rels/slide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9.xml"/><Relationship Id="rId1" Type="http://schemas.openxmlformats.org/officeDocument/2006/relationships/slideLayout" Target="../slideLayouts/slideLayout29.xml"/></Relationships>
</file>

<file path=ppt/slides/_rels/slide7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0.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1.xml"/><Relationship Id="rId1" Type="http://schemas.openxmlformats.org/officeDocument/2006/relationships/slideLayout" Target="../slideLayouts/slideLayout2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433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4340"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4341"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4342" name="Rectangle 6"/>
          <p:cNvSpPr>
            <a:spLocks noGrp="1" noChangeArrowheads="1"/>
          </p:cNvSpPr>
          <p:nvPr>
            <p:ph type="ctrTitle"/>
          </p:nvPr>
        </p:nvSpPr>
        <p:spPr>
          <a:xfrm>
            <a:off x="228600" y="620713"/>
            <a:ext cx="8763000" cy="1871662"/>
          </a:xfrm>
          <a:noFill/>
          <a:ln w="12700">
            <a:solidFill>
              <a:schemeClr val="tx1"/>
            </a:solidFill>
            <a:miter lim="800000"/>
            <a:headEnd/>
            <a:tailEnd/>
          </a:ln>
        </p:spPr>
        <p:txBody>
          <a:bodyPr lIns="90488" tIns="44450" rIns="90488" bIns="44450" anchor="ctr"/>
          <a:lstStyle/>
          <a:p>
            <a:pPr eaLnBrk="1" hangingPunct="1"/>
            <a:br>
              <a:rPr lang="it-IT" altLang="it-IT" sz="3600" dirty="0">
                <a:latin typeface="Arial" panose="020B0604020202020204" pitchFamily="34" charset="0"/>
              </a:rPr>
            </a:br>
            <a:r>
              <a:rPr lang="it-IT" altLang="it-IT" sz="4800" dirty="0">
                <a:latin typeface="Arial" panose="020B0604020202020204" pitchFamily="34" charset="0"/>
              </a:rPr>
              <a:t>MACRO 1</a:t>
            </a:r>
            <a:br>
              <a:rPr lang="it-IT" altLang="it-IT" sz="4800" dirty="0">
                <a:latin typeface="Arial" panose="020B0604020202020204" pitchFamily="34" charset="0"/>
              </a:rPr>
            </a:br>
            <a:endParaRPr lang="it-IT" altLang="it-IT" sz="4800" dirty="0">
              <a:latin typeface="Arial" panose="020B0604020202020204" pitchFamily="34" charset="0"/>
            </a:endParaRPr>
          </a:p>
        </p:txBody>
      </p:sp>
      <p:sp>
        <p:nvSpPr>
          <p:cNvPr id="14343" name="Text Box 7"/>
          <p:cNvSpPr txBox="1">
            <a:spLocks noChangeArrowheads="1"/>
          </p:cNvSpPr>
          <p:nvPr/>
        </p:nvSpPr>
        <p:spPr bwMode="auto">
          <a:xfrm>
            <a:off x="381000" y="5867400"/>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FontTx/>
              <a:buNone/>
            </a:pPr>
            <a:endParaRPr lang="en-US" altLang="it-IT" sz="2400"/>
          </a:p>
        </p:txBody>
      </p:sp>
      <p:sp>
        <p:nvSpPr>
          <p:cNvPr id="14344" name="Text Box 9"/>
          <p:cNvSpPr txBox="1">
            <a:spLocks noChangeArrowheads="1"/>
          </p:cNvSpPr>
          <p:nvPr/>
        </p:nvSpPr>
        <p:spPr bwMode="auto">
          <a:xfrm>
            <a:off x="250824" y="2636838"/>
            <a:ext cx="3961135" cy="3785652"/>
          </a:xfrm>
          <a:prstGeom prst="rect">
            <a:avLst/>
          </a:prstGeom>
          <a:solidFill>
            <a:schemeClr val="hlink">
              <a:alpha val="47058"/>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it-IT" sz="2400" dirty="0"/>
              <a:t>ARGOMENTI TRATTATI:</a:t>
            </a:r>
          </a:p>
          <a:p>
            <a:pPr eaLnBrk="1" hangingPunct="1">
              <a:spcBef>
                <a:spcPct val="0"/>
              </a:spcBef>
              <a:buFontTx/>
              <a:buChar char="-"/>
            </a:pPr>
            <a:r>
              <a:rPr lang="it-IT" altLang="it-IT" sz="2400" dirty="0"/>
              <a:t> PIL</a:t>
            </a:r>
          </a:p>
          <a:p>
            <a:pPr eaLnBrk="1" hangingPunct="1">
              <a:spcBef>
                <a:spcPct val="0"/>
              </a:spcBef>
              <a:buFontTx/>
              <a:buChar char="-"/>
            </a:pPr>
            <a:r>
              <a:rPr lang="it-IT" altLang="it-IT" sz="2400" dirty="0"/>
              <a:t> IPC</a:t>
            </a:r>
          </a:p>
          <a:p>
            <a:pPr eaLnBrk="1" hangingPunct="1">
              <a:spcBef>
                <a:spcPct val="0"/>
              </a:spcBef>
              <a:buFontTx/>
              <a:buChar char="-"/>
            </a:pPr>
            <a:r>
              <a:rPr lang="it-IT" altLang="it-IT" sz="2400" dirty="0"/>
              <a:t> Crescita &amp; modello di </a:t>
            </a:r>
            <a:r>
              <a:rPr lang="it-IT" altLang="it-IT" sz="2400" dirty="0" err="1"/>
              <a:t>Solow</a:t>
            </a:r>
            <a:endParaRPr lang="it-IT" altLang="it-IT" sz="2400" dirty="0"/>
          </a:p>
          <a:p>
            <a:pPr eaLnBrk="1" hangingPunct="1">
              <a:spcBef>
                <a:spcPct val="0"/>
              </a:spcBef>
              <a:buFontTx/>
              <a:buChar char="-"/>
            </a:pPr>
            <a:r>
              <a:rPr lang="it-IT" altLang="it-IT" sz="2400" dirty="0"/>
              <a:t> Identità macro</a:t>
            </a:r>
          </a:p>
          <a:p>
            <a:pPr eaLnBrk="1" hangingPunct="1">
              <a:spcBef>
                <a:spcPct val="0"/>
              </a:spcBef>
              <a:buFontTx/>
              <a:buChar char="-"/>
            </a:pPr>
            <a:r>
              <a:rPr lang="it-IT" altLang="it-IT" sz="2400" dirty="0"/>
              <a:t> Risparmio &amp; investimento</a:t>
            </a:r>
          </a:p>
          <a:p>
            <a:pPr eaLnBrk="1" hangingPunct="1">
              <a:spcBef>
                <a:spcPct val="0"/>
              </a:spcBef>
              <a:buFontTx/>
              <a:buChar char="-"/>
            </a:pPr>
            <a:r>
              <a:rPr lang="it-IT" altLang="it-IT" sz="2400" dirty="0"/>
              <a:t> Mercato dei fondi mutuabili</a:t>
            </a:r>
          </a:p>
          <a:p>
            <a:pPr eaLnBrk="1" hangingPunct="1">
              <a:spcBef>
                <a:spcPct val="0"/>
              </a:spcBef>
              <a:buFontTx/>
              <a:buChar char="-"/>
            </a:pPr>
            <a:r>
              <a:rPr lang="it-IT" altLang="it-IT" sz="2400" dirty="0"/>
              <a:t> Deficit e debito pubblico</a:t>
            </a:r>
          </a:p>
          <a:p>
            <a:pPr eaLnBrk="1" hangingPunct="1">
              <a:spcBef>
                <a:spcPct val="0"/>
              </a:spcBef>
              <a:buFontTx/>
              <a:buChar char="-"/>
            </a:pPr>
            <a:r>
              <a:rPr lang="it-IT" altLang="it-IT" sz="2400" dirty="0"/>
              <a:t> Bilancia dei pagamenti</a:t>
            </a:r>
          </a:p>
          <a:p>
            <a:pPr eaLnBrk="1" hangingPunct="1">
              <a:spcBef>
                <a:spcPct val="0"/>
              </a:spcBef>
              <a:buFontTx/>
              <a:buChar char="-"/>
            </a:pPr>
            <a:r>
              <a:rPr lang="it-IT" altLang="it-IT" sz="2400" dirty="0"/>
              <a:t> Tassi di cambio &amp; PPP</a:t>
            </a:r>
          </a:p>
        </p:txBody>
      </p:sp>
    </p:spTree>
  </p:cSld>
  <p:clrMapOvr>
    <a:overrideClrMapping bg1="lt1" tx1="dk1" bg2="lt2" tx2="dk2" accent1="accent1" accent2="accent2" accent3="accent3" accent4="accent4" accent5="accent5" accent6="accent6" hlink="hlink" folHlink="folHlink"/>
  </p:clrMapOvr>
  <p:transition spd="slow">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11188" y="188913"/>
            <a:ext cx="7772400" cy="863600"/>
          </a:xfrm>
        </p:spPr>
        <p:txBody>
          <a:bodyPr/>
          <a:lstStyle/>
          <a:p>
            <a:pPr eaLnBrk="1" hangingPunct="1"/>
            <a:r>
              <a:rPr lang="it-IT" altLang="it-IT" sz="3600" dirty="0"/>
              <a:t>La crescita del PIL</a:t>
            </a:r>
          </a:p>
        </p:txBody>
      </p:sp>
      <p:sp>
        <p:nvSpPr>
          <p:cNvPr id="33795" name="Rectangle 3"/>
          <p:cNvSpPr>
            <a:spLocks noGrp="1" noChangeArrowheads="1"/>
          </p:cNvSpPr>
          <p:nvPr>
            <p:ph type="body" idx="1"/>
          </p:nvPr>
        </p:nvSpPr>
        <p:spPr>
          <a:xfrm>
            <a:off x="323850" y="1125538"/>
            <a:ext cx="8569325" cy="5111774"/>
          </a:xfrm>
        </p:spPr>
        <p:txBody>
          <a:bodyPr/>
          <a:lstStyle/>
          <a:p>
            <a:pPr eaLnBrk="1" hangingPunct="1"/>
            <a:r>
              <a:rPr lang="it-IT" altLang="it-IT" sz="2800" dirty="0"/>
              <a:t>Il </a:t>
            </a:r>
            <a:r>
              <a:rPr lang="it-IT" altLang="it-IT" sz="2800" dirty="0">
                <a:solidFill>
                  <a:srgbClr val="CC0099"/>
                </a:solidFill>
              </a:rPr>
              <a:t>tasso di crescita </a:t>
            </a:r>
            <a:r>
              <a:rPr lang="it-IT" altLang="it-IT" sz="2800" dirty="0"/>
              <a:t>del PIL indica la rapidità con cui la ricchezza di una nazione aumenta o diminuisce in un certo periodo di tempo (in genere anno o trimestre).</a:t>
            </a:r>
          </a:p>
          <a:p>
            <a:pPr eaLnBrk="1" hangingPunct="1"/>
            <a:r>
              <a:rPr lang="it-IT" altLang="it-IT" sz="2800" dirty="0"/>
              <a:t>Il tasso di crescita annuale del PIL di una nazione nel 2018 si ottiene a partire dai due valori del PIL del 2018 e del 2017.</a:t>
            </a:r>
          </a:p>
          <a:p>
            <a:pPr eaLnBrk="1" hangingPunct="1"/>
            <a:r>
              <a:rPr lang="it-IT" altLang="it-IT" sz="2800" dirty="0"/>
              <a:t>La formula è: [(PIL</a:t>
            </a:r>
            <a:r>
              <a:rPr lang="it-IT" altLang="it-IT" sz="2000" dirty="0"/>
              <a:t>2018</a:t>
            </a:r>
            <a:r>
              <a:rPr lang="it-IT" altLang="it-IT" sz="2800" dirty="0"/>
              <a:t> – PIL</a:t>
            </a:r>
            <a:r>
              <a:rPr lang="it-IT" altLang="it-IT" sz="2000" dirty="0"/>
              <a:t>2017</a:t>
            </a:r>
            <a:r>
              <a:rPr lang="it-IT" altLang="it-IT" sz="2800" dirty="0"/>
              <a:t>)/PIL</a:t>
            </a:r>
            <a:r>
              <a:rPr lang="it-IT" altLang="it-IT" sz="2000" dirty="0"/>
              <a:t>2017</a:t>
            </a:r>
            <a:r>
              <a:rPr lang="it-IT" altLang="it-IT" sz="2800" dirty="0"/>
              <a:t>] x 100</a:t>
            </a:r>
          </a:p>
          <a:p>
            <a:pPr eaLnBrk="1" hangingPunct="1"/>
            <a:r>
              <a:rPr lang="it-IT" altLang="it-IT" sz="2800" dirty="0"/>
              <a:t>Quindi, se PIL</a:t>
            </a:r>
            <a:r>
              <a:rPr lang="it-IT" altLang="it-IT" sz="2800" baseline="-25000" dirty="0"/>
              <a:t>2017</a:t>
            </a:r>
            <a:r>
              <a:rPr lang="it-IT" altLang="it-IT" sz="2800" dirty="0"/>
              <a:t> = 1724 mld e PIL</a:t>
            </a:r>
            <a:r>
              <a:rPr lang="it-IT" altLang="it-IT" sz="2800" baseline="-25000" dirty="0"/>
              <a:t>2018</a:t>
            </a:r>
            <a:r>
              <a:rPr lang="it-IT" altLang="it-IT" sz="2800" dirty="0"/>
              <a:t> = 1754 mld, il tasso di crescita annuale è: </a:t>
            </a:r>
          </a:p>
          <a:p>
            <a:pPr algn="ctr" eaLnBrk="1" hangingPunct="1">
              <a:buFontTx/>
              <a:buNone/>
            </a:pPr>
            <a:r>
              <a:rPr lang="it-IT" altLang="it-IT" sz="2800" dirty="0"/>
              <a:t>[(1754 – 1724)/1724]</a:t>
            </a:r>
            <a:r>
              <a:rPr lang="it-IT" altLang="it-IT" sz="2800" dirty="0">
                <a:sym typeface="Symbol" panose="05050102010706020507" pitchFamily="18" charset="2"/>
              </a:rPr>
              <a:t>100 = 1.7%</a:t>
            </a:r>
          </a:p>
        </p:txBody>
      </p:sp>
    </p:spTree>
    <p:extLst>
      <p:ext uri="{BB962C8B-B14F-4D97-AF65-F5344CB8AC3E}">
        <p14:creationId xmlns:p14="http://schemas.microsoft.com/office/powerpoint/2010/main" val="97376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79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205567" y="243557"/>
            <a:ext cx="8839200" cy="665163"/>
          </a:xfrm>
        </p:spPr>
        <p:txBody>
          <a:bodyPr/>
          <a:lstStyle/>
          <a:p>
            <a:pPr eaLnBrk="1" hangingPunct="1"/>
            <a:r>
              <a:rPr lang="it-IT" altLang="it-IT" dirty="0"/>
              <a:t>Identità contabili in economia aperta</a:t>
            </a:r>
          </a:p>
        </p:txBody>
      </p:sp>
      <p:sp>
        <p:nvSpPr>
          <p:cNvPr id="352259" name="Rectangle 3"/>
          <p:cNvSpPr>
            <a:spLocks noGrp="1" noChangeArrowheads="1"/>
          </p:cNvSpPr>
          <p:nvPr>
            <p:ph type="body" idx="1"/>
          </p:nvPr>
        </p:nvSpPr>
        <p:spPr>
          <a:xfrm>
            <a:off x="179387" y="908720"/>
            <a:ext cx="8839200" cy="5472608"/>
          </a:xfrm>
        </p:spPr>
        <p:txBody>
          <a:bodyPr/>
          <a:lstStyle/>
          <a:p>
            <a:pPr eaLnBrk="1" hangingPunct="1"/>
            <a:r>
              <a:rPr lang="it-IT" altLang="it-IT" sz="2800" dirty="0"/>
              <a:t>L’identità macro tra reddito e spesa in un’economia aperta diventa:</a:t>
            </a:r>
          </a:p>
          <a:p>
            <a:pPr algn="ctr" eaLnBrk="1" hangingPunct="1">
              <a:buFont typeface="Monotype Sorts" pitchFamily="2" charset="2"/>
              <a:buNone/>
            </a:pPr>
            <a:r>
              <a:rPr lang="it-IT" altLang="it-IT" sz="2800" dirty="0">
                <a:solidFill>
                  <a:srgbClr val="FF0000"/>
                </a:solidFill>
              </a:rPr>
              <a:t>Y </a:t>
            </a:r>
            <a:r>
              <a:rPr lang="it-IT" altLang="it-IT" sz="2800" dirty="0">
                <a:solidFill>
                  <a:srgbClr val="FF0000"/>
                </a:solidFill>
                <a:sym typeface="Symbol" panose="05050102010706020507" pitchFamily="18" charset="2"/>
              </a:rPr>
              <a:t></a:t>
            </a:r>
            <a:r>
              <a:rPr lang="it-IT" altLang="it-IT" sz="2800" dirty="0">
                <a:solidFill>
                  <a:srgbClr val="FF0000"/>
                </a:solidFill>
              </a:rPr>
              <a:t> C + I + G + NX </a:t>
            </a:r>
            <a:r>
              <a:rPr lang="it-IT" altLang="it-IT" sz="2800" dirty="0">
                <a:solidFill>
                  <a:srgbClr val="FF0000"/>
                </a:solidFill>
                <a:sym typeface="Symbol" panose="05050102010706020507" pitchFamily="18" charset="2"/>
              </a:rPr>
              <a:t></a:t>
            </a:r>
            <a:r>
              <a:rPr lang="it-IT" altLang="it-IT" sz="2800" dirty="0">
                <a:solidFill>
                  <a:srgbClr val="FF0000"/>
                </a:solidFill>
              </a:rPr>
              <a:t>  Y – C – G </a:t>
            </a:r>
            <a:r>
              <a:rPr lang="it-IT" altLang="it-IT" sz="2800" dirty="0">
                <a:solidFill>
                  <a:srgbClr val="FF0000"/>
                </a:solidFill>
                <a:sym typeface="Symbol" panose="05050102010706020507" pitchFamily="18" charset="2"/>
              </a:rPr>
              <a:t></a:t>
            </a:r>
            <a:r>
              <a:rPr lang="it-IT" altLang="it-IT" sz="2800" dirty="0">
                <a:solidFill>
                  <a:srgbClr val="FF0000"/>
                </a:solidFill>
              </a:rPr>
              <a:t>  I + NX</a:t>
            </a:r>
          </a:p>
          <a:p>
            <a:pPr eaLnBrk="1" hangingPunct="1"/>
            <a:r>
              <a:rPr lang="it-IT" altLang="it-IT" sz="2800" dirty="0"/>
              <a:t>Ma sappiamo che: S </a:t>
            </a:r>
            <a:r>
              <a:rPr lang="it-IT" altLang="it-IT" sz="2800" dirty="0">
                <a:sym typeface="Symbol" panose="05050102010706020507" pitchFamily="18" charset="2"/>
              </a:rPr>
              <a:t></a:t>
            </a:r>
            <a:r>
              <a:rPr lang="it-IT" altLang="it-IT" sz="2800" dirty="0"/>
              <a:t> Y – C – G  &amp;  NX </a:t>
            </a:r>
            <a:r>
              <a:rPr lang="it-IT" altLang="it-IT" sz="2800" dirty="0">
                <a:sym typeface="Symbol" panose="05050102010706020507" pitchFamily="18" charset="2"/>
              </a:rPr>
              <a:t></a:t>
            </a:r>
            <a:r>
              <a:rPr lang="it-IT" altLang="it-IT" sz="2800" dirty="0"/>
              <a:t> NFI + RV</a:t>
            </a:r>
          </a:p>
          <a:p>
            <a:pPr eaLnBrk="1" hangingPunct="1"/>
            <a:r>
              <a:rPr lang="it-IT" altLang="it-IT" sz="2800" dirty="0"/>
              <a:t>Quindi, per ogni </a:t>
            </a:r>
            <a:r>
              <a:rPr lang="it-IT" altLang="it-IT" sz="2800" i="1" dirty="0"/>
              <a:t>dato</a:t>
            </a:r>
            <a:r>
              <a:rPr lang="it-IT" altLang="it-IT" sz="2800" dirty="0"/>
              <a:t> RV (che alla peggio può essere 0):</a:t>
            </a:r>
          </a:p>
          <a:p>
            <a:pPr algn="ctr" eaLnBrk="1" hangingPunct="1">
              <a:buNone/>
            </a:pPr>
            <a:r>
              <a:rPr lang="it-IT" altLang="it-IT" sz="2800" dirty="0">
                <a:solidFill>
                  <a:srgbClr val="FF0000"/>
                </a:solidFill>
              </a:rPr>
              <a:t>S </a:t>
            </a:r>
            <a:r>
              <a:rPr lang="it-IT" altLang="it-IT" sz="2800" dirty="0">
                <a:solidFill>
                  <a:srgbClr val="FF0000"/>
                </a:solidFill>
                <a:sym typeface="Symbol" panose="05050102010706020507" pitchFamily="18" charset="2"/>
              </a:rPr>
              <a:t></a:t>
            </a:r>
            <a:r>
              <a:rPr lang="it-IT" altLang="it-IT" sz="2800" dirty="0">
                <a:solidFill>
                  <a:srgbClr val="FF0000"/>
                </a:solidFill>
              </a:rPr>
              <a:t> I + NFI</a:t>
            </a:r>
            <a:endParaRPr lang="it-IT" altLang="it-IT" sz="2800" dirty="0">
              <a:solidFill>
                <a:srgbClr val="FF0000"/>
              </a:solidFill>
              <a:sym typeface="Symbol" panose="05050102010706020507" pitchFamily="18" charset="2"/>
            </a:endParaRPr>
          </a:p>
          <a:p>
            <a:pPr eaLnBrk="1" hangingPunct="1"/>
            <a:r>
              <a:rPr lang="it-IT" altLang="it-IT" sz="2800" dirty="0"/>
              <a:t>Così si scrive l’identità macro fondamentale (a riserve valutarie </a:t>
            </a:r>
            <a:r>
              <a:rPr lang="it-IT" altLang="it-IT" sz="2800" i="1" dirty="0"/>
              <a:t>date</a:t>
            </a:r>
            <a:r>
              <a:rPr lang="it-IT" altLang="it-IT" sz="2800" dirty="0"/>
              <a:t>) in un’economia aperta.</a:t>
            </a:r>
          </a:p>
          <a:p>
            <a:pPr eaLnBrk="1" hangingPunct="1"/>
            <a:r>
              <a:rPr lang="it-IT" altLang="it-IT" sz="2800" dirty="0"/>
              <a:t>In un’economia aperta l’identità mostra come </a:t>
            </a:r>
            <a:r>
              <a:rPr lang="it-IT" altLang="it-IT" sz="2800" dirty="0">
                <a:sym typeface="Symbol" panose="05050102010706020507" pitchFamily="18" charset="2"/>
              </a:rPr>
              <a:t>esistano </a:t>
            </a:r>
            <a:r>
              <a:rPr lang="it-IT" altLang="it-IT" sz="2800" u="sng" dirty="0">
                <a:sym typeface="Symbol" panose="05050102010706020507" pitchFamily="18" charset="2"/>
              </a:rPr>
              <a:t>due modi</a:t>
            </a:r>
            <a:r>
              <a:rPr lang="it-IT" altLang="it-IT" sz="2800" dirty="0">
                <a:sym typeface="Symbol" panose="05050102010706020507" pitchFamily="18" charset="2"/>
              </a:rPr>
              <a:t> di usare il risparmio nazionale: per investimenti nazionali e per investimenti netti all’estero.</a:t>
            </a:r>
            <a:r>
              <a:rPr lang="it-IT" altLang="it-IT" sz="2800"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225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225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225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225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22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046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2400"/>
          </a:p>
        </p:txBody>
      </p:sp>
      <p:sp>
        <p:nvSpPr>
          <p:cNvPr id="19046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2400"/>
          </a:p>
        </p:txBody>
      </p:sp>
      <p:sp>
        <p:nvSpPr>
          <p:cNvPr id="190468"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2400"/>
          </a:p>
        </p:txBody>
      </p:sp>
      <p:sp>
        <p:nvSpPr>
          <p:cNvPr id="190469"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2400"/>
          </a:p>
        </p:txBody>
      </p:sp>
      <p:sp>
        <p:nvSpPr>
          <p:cNvPr id="190470" name="Rectangle 6"/>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2400"/>
          </a:p>
        </p:txBody>
      </p:sp>
      <p:sp>
        <p:nvSpPr>
          <p:cNvPr id="190471" name="Rectangle 7"/>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2400"/>
          </a:p>
        </p:txBody>
      </p:sp>
      <p:sp>
        <p:nvSpPr>
          <p:cNvPr id="190472" name="Rectangle 8"/>
          <p:cNvSpPr>
            <a:spLocks noGrp="1" noChangeArrowheads="1"/>
          </p:cNvSpPr>
          <p:nvPr>
            <p:ph type="title"/>
          </p:nvPr>
        </p:nvSpPr>
        <p:spPr>
          <a:xfrm>
            <a:off x="0" y="0"/>
            <a:ext cx="9144000" cy="762000"/>
          </a:xfrm>
          <a:noFill/>
        </p:spPr>
        <p:txBody>
          <a:bodyPr/>
          <a:lstStyle/>
          <a:p>
            <a:pPr eaLnBrk="1" hangingPunct="1"/>
            <a:r>
              <a:rPr lang="it-IT" altLang="it-IT" dirty="0"/>
              <a:t>Mercato dei fondi mutuabili in economia aperta</a:t>
            </a:r>
          </a:p>
        </p:txBody>
      </p:sp>
      <p:sp>
        <p:nvSpPr>
          <p:cNvPr id="356361" name="Rectangle 9"/>
          <p:cNvSpPr>
            <a:spLocks noGrp="1" noChangeArrowheads="1"/>
          </p:cNvSpPr>
          <p:nvPr>
            <p:ph type="body" idx="1"/>
          </p:nvPr>
        </p:nvSpPr>
        <p:spPr>
          <a:xfrm>
            <a:off x="179388" y="838200"/>
            <a:ext cx="8857108" cy="5686425"/>
          </a:xfrm>
          <a:noFill/>
        </p:spPr>
        <p:txBody>
          <a:bodyPr/>
          <a:lstStyle/>
          <a:p>
            <a:pPr eaLnBrk="1" hangingPunct="1">
              <a:lnSpc>
                <a:spcPct val="80000"/>
              </a:lnSpc>
            </a:pPr>
            <a:r>
              <a:rPr lang="it-IT" altLang="it-IT" sz="2800" dirty="0"/>
              <a:t>A parità di RV, l’identità fondamentale è: </a:t>
            </a:r>
          </a:p>
          <a:p>
            <a:pPr algn="ctr" eaLnBrk="1" hangingPunct="1">
              <a:lnSpc>
                <a:spcPct val="80000"/>
              </a:lnSpc>
              <a:buNone/>
            </a:pPr>
            <a:r>
              <a:rPr lang="it-IT" altLang="it-IT" sz="2800" dirty="0">
                <a:solidFill>
                  <a:srgbClr val="FF0000"/>
                </a:solidFill>
              </a:rPr>
              <a:t>S </a:t>
            </a:r>
            <a:r>
              <a:rPr lang="it-IT" altLang="it-IT" sz="2800" dirty="0">
                <a:solidFill>
                  <a:srgbClr val="FF0000"/>
                </a:solidFill>
                <a:sym typeface="Symbol" panose="05050102010706020507" pitchFamily="18" charset="2"/>
              </a:rPr>
              <a:t></a:t>
            </a:r>
            <a:r>
              <a:rPr lang="it-IT" altLang="it-IT" sz="2800" dirty="0">
                <a:solidFill>
                  <a:srgbClr val="FF0000"/>
                </a:solidFill>
              </a:rPr>
              <a:t> I + NFI</a:t>
            </a:r>
          </a:p>
          <a:p>
            <a:pPr eaLnBrk="1" hangingPunct="1">
              <a:lnSpc>
                <a:spcPct val="80000"/>
              </a:lnSpc>
            </a:pPr>
            <a:r>
              <a:rPr lang="it-IT" altLang="it-IT" sz="2800" dirty="0"/>
              <a:t>Per un opportuno tasso reale di interesse </a:t>
            </a:r>
            <a:r>
              <a:rPr lang="it-IT" altLang="it-IT" sz="2800" i="1" dirty="0"/>
              <a:t>r</a:t>
            </a:r>
            <a:r>
              <a:rPr lang="it-IT" altLang="it-IT" sz="2800" dirty="0"/>
              <a:t> tale identità vale anche come </a:t>
            </a:r>
            <a:r>
              <a:rPr lang="it-IT" altLang="it-IT" sz="2800" dirty="0">
                <a:solidFill>
                  <a:srgbClr val="FF0000"/>
                </a:solidFill>
              </a:rPr>
              <a:t>condizione di equilibrio </a:t>
            </a:r>
            <a:r>
              <a:rPr lang="it-IT" altLang="it-IT" sz="2800" dirty="0"/>
              <a:t>nel mercato FM, cioè esprime una situazione in cui i piani di risparmio ed investimento degli agenti sono tutti realizzati.</a:t>
            </a:r>
          </a:p>
          <a:p>
            <a:pPr eaLnBrk="1" hangingPunct="1">
              <a:lnSpc>
                <a:spcPct val="80000"/>
              </a:lnSpc>
            </a:pPr>
            <a:r>
              <a:rPr lang="it-IT" altLang="it-IT" sz="2800" dirty="0"/>
              <a:t>L’</a:t>
            </a:r>
            <a:r>
              <a:rPr lang="it-IT" altLang="it-IT" sz="2800" dirty="0">
                <a:solidFill>
                  <a:srgbClr val="FF0000"/>
                </a:solidFill>
              </a:rPr>
              <a:t>offerta</a:t>
            </a:r>
            <a:r>
              <a:rPr lang="it-IT" altLang="it-IT" sz="2800" dirty="0"/>
              <a:t> di fondi mutuabili dipende, come nel caso dell’ economia chiusa, dai </a:t>
            </a:r>
            <a:r>
              <a:rPr lang="it-IT" altLang="it-IT" sz="2800" u="sng" dirty="0"/>
              <a:t>risparmi</a:t>
            </a:r>
            <a:r>
              <a:rPr lang="it-IT" altLang="it-IT" sz="2800" dirty="0"/>
              <a:t> nazionali. </a:t>
            </a:r>
          </a:p>
          <a:p>
            <a:pPr eaLnBrk="1" hangingPunct="1">
              <a:lnSpc>
                <a:spcPct val="80000"/>
              </a:lnSpc>
            </a:pPr>
            <a:r>
              <a:rPr lang="it-IT" altLang="it-IT" sz="2800" dirty="0"/>
              <a:t>La </a:t>
            </a:r>
            <a:r>
              <a:rPr lang="it-IT" altLang="it-IT" sz="2800" dirty="0">
                <a:solidFill>
                  <a:srgbClr val="FF0000"/>
                </a:solidFill>
              </a:rPr>
              <a:t>domanda</a:t>
            </a:r>
            <a:r>
              <a:rPr lang="it-IT" altLang="it-IT" sz="2800" dirty="0"/>
              <a:t>, invece, ora proviene sia dagli </a:t>
            </a:r>
            <a:r>
              <a:rPr lang="it-IT" altLang="it-IT" sz="2800" u="sng" dirty="0"/>
              <a:t>investimenti interni</a:t>
            </a:r>
            <a:r>
              <a:rPr lang="it-IT" altLang="it-IT" sz="2800" dirty="0"/>
              <a:t> I che dagli </a:t>
            </a:r>
            <a:r>
              <a:rPr lang="it-IT" altLang="it-IT" sz="2800" u="sng" dirty="0"/>
              <a:t>investimenti esteri netti</a:t>
            </a:r>
            <a:r>
              <a:rPr lang="it-IT" altLang="it-IT" sz="2800" dirty="0"/>
              <a:t> NFI. </a:t>
            </a:r>
          </a:p>
          <a:p>
            <a:pPr eaLnBrk="1" hangingPunct="1">
              <a:lnSpc>
                <a:spcPct val="80000"/>
              </a:lnSpc>
            </a:pPr>
            <a:r>
              <a:rPr lang="it-IT" altLang="it-IT" sz="2800" dirty="0"/>
              <a:t>Il tasso </a:t>
            </a:r>
            <a:r>
              <a:rPr lang="it-IT" altLang="it-IT" sz="2800" i="1" dirty="0"/>
              <a:t>r</a:t>
            </a:r>
            <a:r>
              <a:rPr lang="it-IT" altLang="it-IT" sz="2800" dirty="0"/>
              <a:t> influenza sia I che NFI</a:t>
            </a:r>
            <a:r>
              <a:rPr lang="it-IT" altLang="it-IT" sz="2800" i="1" dirty="0"/>
              <a:t> </a:t>
            </a:r>
            <a:r>
              <a:rPr lang="it-IT" altLang="it-IT" sz="2800" dirty="0"/>
              <a:t>(oltre che S): esso infatti esprime il rendimento di un </a:t>
            </a:r>
            <a:r>
              <a:rPr lang="it-IT" altLang="it-IT" sz="2800" i="1" dirty="0"/>
              <a:t>asset</a:t>
            </a:r>
            <a:r>
              <a:rPr lang="it-IT" altLang="it-IT" sz="2800" dirty="0"/>
              <a:t> nazionale.</a:t>
            </a:r>
          </a:p>
          <a:p>
            <a:pPr lvl="1" eaLnBrk="1" hangingPunct="1">
              <a:lnSpc>
                <a:spcPct val="80000"/>
              </a:lnSpc>
            </a:pPr>
            <a:r>
              <a:rPr lang="it-IT" altLang="it-IT" sz="2400" dirty="0"/>
              <a:t>Quindi se </a:t>
            </a:r>
            <a:r>
              <a:rPr lang="it-IT" altLang="it-IT" sz="2400" i="1" dirty="0"/>
              <a:t>r</a:t>
            </a:r>
            <a:r>
              <a:rPr lang="it-IT" altLang="it-IT" sz="2400" dirty="0"/>
              <a:t> aumenta si riduce I, </a:t>
            </a:r>
            <a:r>
              <a:rPr lang="it-IT" altLang="it-IT" sz="2400" i="1" dirty="0">
                <a:solidFill>
                  <a:srgbClr val="FF0000"/>
                </a:solidFill>
              </a:rPr>
              <a:t>ma anche NFI</a:t>
            </a:r>
            <a:r>
              <a:rPr lang="it-IT" altLang="it-IT" sz="2400" dirty="0"/>
              <a:t>, perché aumenta la domanda di asset nazionali a scapito di quella di asset esteri (si ricordi che NFI &lt; 0 significa </a:t>
            </a:r>
            <a:r>
              <a:rPr lang="it-IT" altLang="it-IT" sz="2400" i="1" dirty="0"/>
              <a:t>afflusso</a:t>
            </a:r>
            <a:r>
              <a:rPr lang="it-IT" altLang="it-IT" sz="2400" dirty="0"/>
              <a:t> di capitali).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636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636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636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56361">
                                            <p:txEl>
                                              <p:pRg st="5" end="5"/>
                                            </p:txEl>
                                          </p:spTgt>
                                        </p:tgtEl>
                                        <p:attrNameLst>
                                          <p:attrName>style.visibility</p:attrName>
                                        </p:attrNameLst>
                                      </p:cBhvr>
                                      <p:to>
                                        <p:strVal val="visible"/>
                                      </p:to>
                                    </p:set>
                                    <p:animEffect transition="in" filter="wipe(left)">
                                      <p:cBhvr>
                                        <p:cTn id="15" dur="500"/>
                                        <p:tgtEl>
                                          <p:spTgt spid="356361">
                                            <p:txEl>
                                              <p:pRg st="5" end="5"/>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56361">
                                            <p:txEl>
                                              <p:pRg st="6" end="6"/>
                                            </p:txEl>
                                          </p:spTgt>
                                        </p:tgtEl>
                                        <p:attrNameLst>
                                          <p:attrName>style.visibility</p:attrName>
                                        </p:attrNameLst>
                                      </p:cBhvr>
                                      <p:to>
                                        <p:strVal val="visible"/>
                                      </p:to>
                                    </p:set>
                                    <p:animEffect transition="in" filter="wipe(left)">
                                      <p:cBhvr>
                                        <p:cTn id="18" dur="500"/>
                                        <p:tgtEl>
                                          <p:spTgt spid="35636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61" grpId="0" build="p"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2514" name="Group 2"/>
          <p:cNvGrpSpPr>
            <a:grpSpLocks/>
          </p:cNvGrpSpPr>
          <p:nvPr/>
        </p:nvGrpSpPr>
        <p:grpSpPr bwMode="auto">
          <a:xfrm>
            <a:off x="4038600" y="6300788"/>
            <a:ext cx="295275" cy="557212"/>
            <a:chOff x="2191" y="3931"/>
            <a:chExt cx="186" cy="351"/>
          </a:xfrm>
        </p:grpSpPr>
        <p:sp>
          <p:nvSpPr>
            <p:cNvPr id="192540" name="Rectangle 3"/>
            <p:cNvSpPr>
              <a:spLocks noChangeArrowheads="1"/>
            </p:cNvSpPr>
            <p:nvPr/>
          </p:nvSpPr>
          <p:spPr bwMode="auto">
            <a:xfrm>
              <a:off x="2191" y="3931"/>
              <a:ext cx="18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SzTx/>
                <a:buFontTx/>
                <a:buNone/>
              </a:pPr>
              <a:r>
                <a:rPr lang="it-IT" altLang="it-IT" sz="2000" b="1">
                  <a:solidFill>
                    <a:srgbClr val="000000"/>
                  </a:solidFill>
                  <a:latin typeface="Arial" panose="020B0604020202020204" pitchFamily="34" charset="0"/>
                </a:rPr>
                <a:t>Q*</a:t>
              </a:r>
            </a:p>
          </p:txBody>
        </p:sp>
        <p:sp>
          <p:nvSpPr>
            <p:cNvPr id="192541" name="Rectangle 4"/>
            <p:cNvSpPr>
              <a:spLocks noChangeArrowheads="1"/>
            </p:cNvSpPr>
            <p:nvPr/>
          </p:nvSpPr>
          <p:spPr bwMode="auto">
            <a:xfrm>
              <a:off x="2320" y="4090"/>
              <a:ext cx="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SzTx/>
                <a:buFontTx/>
                <a:buNone/>
              </a:pPr>
              <a:endParaRPr lang="it-IT" altLang="it-IT" sz="2000" b="1">
                <a:solidFill>
                  <a:srgbClr val="000000"/>
                </a:solidFill>
                <a:latin typeface="Arial" panose="020B0604020202020204" pitchFamily="34" charset="0"/>
              </a:endParaRPr>
            </a:p>
          </p:txBody>
        </p:sp>
      </p:grpSp>
      <p:grpSp>
        <p:nvGrpSpPr>
          <p:cNvPr id="192515" name="Group 5"/>
          <p:cNvGrpSpPr>
            <a:grpSpLocks/>
          </p:cNvGrpSpPr>
          <p:nvPr/>
        </p:nvGrpSpPr>
        <p:grpSpPr bwMode="auto">
          <a:xfrm>
            <a:off x="7086600" y="6300788"/>
            <a:ext cx="1046163" cy="557212"/>
            <a:chOff x="4237" y="3944"/>
            <a:chExt cx="659" cy="351"/>
          </a:xfrm>
        </p:grpSpPr>
        <p:sp>
          <p:nvSpPr>
            <p:cNvPr id="192538" name="Rectangle 6"/>
            <p:cNvSpPr>
              <a:spLocks noChangeArrowheads="1"/>
            </p:cNvSpPr>
            <p:nvPr/>
          </p:nvSpPr>
          <p:spPr bwMode="auto">
            <a:xfrm>
              <a:off x="4619" y="3944"/>
              <a:ext cx="277"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SzTx/>
                <a:buFontTx/>
                <a:buNone/>
              </a:pPr>
              <a:r>
                <a:rPr lang="it-IT" altLang="it-IT" sz="2400">
                  <a:solidFill>
                    <a:srgbClr val="000000"/>
                  </a:solidFill>
                  <a:latin typeface="Arial" panose="020B0604020202020204" pitchFamily="34" charset="0"/>
                </a:rPr>
                <a:t>FM</a:t>
              </a:r>
              <a:endParaRPr lang="it-IT" altLang="it-IT" sz="2000">
                <a:solidFill>
                  <a:srgbClr val="000000"/>
                </a:solidFill>
                <a:latin typeface="Arial" panose="020B0604020202020204" pitchFamily="34" charset="0"/>
              </a:endParaRPr>
            </a:p>
          </p:txBody>
        </p:sp>
        <p:sp>
          <p:nvSpPr>
            <p:cNvPr id="192539" name="Rectangle 7"/>
            <p:cNvSpPr>
              <a:spLocks noChangeArrowheads="1"/>
            </p:cNvSpPr>
            <p:nvPr/>
          </p:nvSpPr>
          <p:spPr bwMode="auto">
            <a:xfrm>
              <a:off x="4237" y="4103"/>
              <a:ext cx="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SzTx/>
                <a:buFontTx/>
                <a:buNone/>
              </a:pPr>
              <a:endParaRPr lang="it-IT" altLang="it-IT" sz="2000" b="1">
                <a:solidFill>
                  <a:srgbClr val="000000"/>
                </a:solidFill>
                <a:latin typeface="Arial" panose="020B0604020202020204" pitchFamily="34" charset="0"/>
              </a:endParaRPr>
            </a:p>
          </p:txBody>
        </p:sp>
      </p:grpSp>
      <p:grpSp>
        <p:nvGrpSpPr>
          <p:cNvPr id="192516" name="Group 8"/>
          <p:cNvGrpSpPr>
            <a:grpSpLocks/>
          </p:cNvGrpSpPr>
          <p:nvPr/>
        </p:nvGrpSpPr>
        <p:grpSpPr bwMode="auto">
          <a:xfrm>
            <a:off x="1066800" y="1676400"/>
            <a:ext cx="482600" cy="809625"/>
            <a:chOff x="363" y="1098"/>
            <a:chExt cx="304" cy="510"/>
          </a:xfrm>
        </p:grpSpPr>
        <p:sp>
          <p:nvSpPr>
            <p:cNvPr id="192535" name="Rectangle 9"/>
            <p:cNvSpPr>
              <a:spLocks noChangeArrowheads="1"/>
            </p:cNvSpPr>
            <p:nvPr/>
          </p:nvSpPr>
          <p:spPr bwMode="auto">
            <a:xfrm>
              <a:off x="603" y="1098"/>
              <a:ext cx="64"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SzTx/>
                <a:buFontTx/>
                <a:buNone/>
              </a:pPr>
              <a:r>
                <a:rPr lang="it-IT" altLang="it-IT" sz="2400">
                  <a:solidFill>
                    <a:srgbClr val="000000"/>
                  </a:solidFill>
                  <a:latin typeface="Arial" panose="020B0604020202020204" pitchFamily="34" charset="0"/>
                </a:rPr>
                <a:t>r</a:t>
              </a:r>
              <a:endParaRPr lang="it-IT" altLang="it-IT" sz="2000">
                <a:solidFill>
                  <a:srgbClr val="000000"/>
                </a:solidFill>
                <a:latin typeface="Arial" panose="020B0604020202020204" pitchFamily="34" charset="0"/>
              </a:endParaRPr>
            </a:p>
          </p:txBody>
        </p:sp>
        <p:sp>
          <p:nvSpPr>
            <p:cNvPr id="192536" name="Rectangle 10"/>
            <p:cNvSpPr>
              <a:spLocks noChangeArrowheads="1"/>
            </p:cNvSpPr>
            <p:nvPr/>
          </p:nvSpPr>
          <p:spPr bwMode="auto">
            <a:xfrm>
              <a:off x="363" y="1257"/>
              <a:ext cx="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SzTx/>
                <a:buFontTx/>
                <a:buNone/>
              </a:pPr>
              <a:endParaRPr lang="it-IT" altLang="it-IT" sz="2000" b="1">
                <a:solidFill>
                  <a:srgbClr val="000000"/>
                </a:solidFill>
                <a:latin typeface="Arial" panose="020B0604020202020204" pitchFamily="34" charset="0"/>
              </a:endParaRPr>
            </a:p>
          </p:txBody>
        </p:sp>
        <p:sp>
          <p:nvSpPr>
            <p:cNvPr id="192537" name="Rectangle 11"/>
            <p:cNvSpPr>
              <a:spLocks noChangeArrowheads="1"/>
            </p:cNvSpPr>
            <p:nvPr/>
          </p:nvSpPr>
          <p:spPr bwMode="auto">
            <a:xfrm>
              <a:off x="594" y="1416"/>
              <a:ext cx="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SzTx/>
                <a:buFontTx/>
                <a:buNone/>
              </a:pPr>
              <a:endParaRPr lang="it-IT" altLang="it-IT" sz="2000" b="1">
                <a:solidFill>
                  <a:srgbClr val="000000"/>
                </a:solidFill>
                <a:latin typeface="Arial" panose="020B0604020202020204" pitchFamily="34" charset="0"/>
              </a:endParaRPr>
            </a:p>
          </p:txBody>
        </p:sp>
      </p:grpSp>
      <p:grpSp>
        <p:nvGrpSpPr>
          <p:cNvPr id="192517" name="Group 12"/>
          <p:cNvGrpSpPr>
            <a:grpSpLocks/>
          </p:cNvGrpSpPr>
          <p:nvPr/>
        </p:nvGrpSpPr>
        <p:grpSpPr bwMode="auto">
          <a:xfrm>
            <a:off x="1295400" y="4038600"/>
            <a:ext cx="990600" cy="874713"/>
            <a:chOff x="31" y="2564"/>
            <a:chExt cx="613" cy="488"/>
          </a:xfrm>
        </p:grpSpPr>
        <p:sp>
          <p:nvSpPr>
            <p:cNvPr id="192532" name="Rectangle 13"/>
            <p:cNvSpPr>
              <a:spLocks noChangeArrowheads="1"/>
            </p:cNvSpPr>
            <p:nvPr/>
          </p:nvSpPr>
          <p:spPr bwMode="auto">
            <a:xfrm>
              <a:off x="58" y="2564"/>
              <a:ext cx="121"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SzTx/>
                <a:buFontTx/>
                <a:buNone/>
              </a:pPr>
              <a:r>
                <a:rPr lang="it-IT" altLang="it-IT" sz="2000" b="1">
                  <a:solidFill>
                    <a:srgbClr val="000000"/>
                  </a:solidFill>
                  <a:latin typeface="Arial" panose="020B0604020202020204" pitchFamily="34" charset="0"/>
                </a:rPr>
                <a:t>r*</a:t>
              </a:r>
            </a:p>
          </p:txBody>
        </p:sp>
        <p:sp>
          <p:nvSpPr>
            <p:cNvPr id="192533" name="Rectangle 14"/>
            <p:cNvSpPr>
              <a:spLocks noChangeArrowheads="1"/>
            </p:cNvSpPr>
            <p:nvPr/>
          </p:nvSpPr>
          <p:spPr bwMode="auto">
            <a:xfrm>
              <a:off x="31" y="2723"/>
              <a:ext cx="0"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SzTx/>
                <a:buFontTx/>
                <a:buNone/>
              </a:pPr>
              <a:endParaRPr lang="it-IT" altLang="it-IT" sz="2000" b="1">
                <a:solidFill>
                  <a:srgbClr val="000000"/>
                </a:solidFill>
                <a:latin typeface="Arial" panose="020B0604020202020204" pitchFamily="34" charset="0"/>
              </a:endParaRPr>
            </a:p>
          </p:txBody>
        </p:sp>
        <p:sp>
          <p:nvSpPr>
            <p:cNvPr id="192534" name="Rectangle 15"/>
            <p:cNvSpPr>
              <a:spLocks noChangeArrowheads="1"/>
            </p:cNvSpPr>
            <p:nvPr/>
          </p:nvSpPr>
          <p:spPr bwMode="auto">
            <a:xfrm>
              <a:off x="644" y="2882"/>
              <a:ext cx="0"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SzTx/>
                <a:buFontTx/>
                <a:buNone/>
              </a:pPr>
              <a:endParaRPr lang="it-IT" altLang="it-IT" sz="2000" b="1">
                <a:solidFill>
                  <a:srgbClr val="000000"/>
                </a:solidFill>
                <a:latin typeface="Arial" panose="020B0604020202020204" pitchFamily="34" charset="0"/>
              </a:endParaRPr>
            </a:p>
          </p:txBody>
        </p:sp>
      </p:grpSp>
      <p:sp>
        <p:nvSpPr>
          <p:cNvPr id="192518" name="Freeform 16"/>
          <p:cNvSpPr>
            <a:spLocks/>
          </p:cNvSpPr>
          <p:nvPr/>
        </p:nvSpPr>
        <p:spPr bwMode="auto">
          <a:xfrm>
            <a:off x="1601788" y="1790700"/>
            <a:ext cx="7148512" cy="4397375"/>
          </a:xfrm>
          <a:custGeom>
            <a:avLst/>
            <a:gdLst>
              <a:gd name="T0" fmla="*/ 0 w 4503"/>
              <a:gd name="T1" fmla="*/ 0 h 2770"/>
              <a:gd name="T2" fmla="*/ 0 w 4503"/>
              <a:gd name="T3" fmla="*/ 2147483646 h 2770"/>
              <a:gd name="T4" fmla="*/ 2147483646 w 4503"/>
              <a:gd name="T5" fmla="*/ 2147483646 h 2770"/>
              <a:gd name="T6" fmla="*/ 0 60000 65536"/>
              <a:gd name="T7" fmla="*/ 0 60000 65536"/>
              <a:gd name="T8" fmla="*/ 0 60000 65536"/>
            </a:gdLst>
            <a:ahLst/>
            <a:cxnLst>
              <a:cxn ang="T6">
                <a:pos x="T0" y="T1"/>
              </a:cxn>
              <a:cxn ang="T7">
                <a:pos x="T2" y="T3"/>
              </a:cxn>
              <a:cxn ang="T8">
                <a:pos x="T4" y="T5"/>
              </a:cxn>
            </a:cxnLst>
            <a:rect l="0" t="0" r="r" b="b"/>
            <a:pathLst>
              <a:path w="4503" h="2770">
                <a:moveTo>
                  <a:pt x="0" y="0"/>
                </a:moveTo>
                <a:lnTo>
                  <a:pt x="0" y="2769"/>
                </a:lnTo>
                <a:lnTo>
                  <a:pt x="4502" y="2769"/>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nvGrpSpPr>
          <p:cNvPr id="192519" name="Group 17"/>
          <p:cNvGrpSpPr>
            <a:grpSpLocks/>
          </p:cNvGrpSpPr>
          <p:nvPr/>
        </p:nvGrpSpPr>
        <p:grpSpPr bwMode="auto">
          <a:xfrm>
            <a:off x="4572000" y="1981200"/>
            <a:ext cx="4032250" cy="649288"/>
            <a:chOff x="3532" y="1591"/>
            <a:chExt cx="2054" cy="299"/>
          </a:xfrm>
        </p:grpSpPr>
        <p:sp>
          <p:nvSpPr>
            <p:cNvPr id="192530" name="Rectangle 18"/>
            <p:cNvSpPr>
              <a:spLocks noChangeArrowheads="1"/>
            </p:cNvSpPr>
            <p:nvPr/>
          </p:nvSpPr>
          <p:spPr bwMode="auto">
            <a:xfrm>
              <a:off x="3532" y="1591"/>
              <a:ext cx="796"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SzTx/>
                <a:buFontTx/>
                <a:buNone/>
              </a:pPr>
              <a:r>
                <a:rPr lang="it-IT" altLang="it-IT" sz="2000" b="1">
                  <a:solidFill>
                    <a:srgbClr val="000000"/>
                  </a:solidFill>
                  <a:latin typeface="Arial" panose="020B0604020202020204" pitchFamily="34" charset="0"/>
                </a:rPr>
                <a:t>Offerta di FM</a:t>
              </a:r>
            </a:p>
          </p:txBody>
        </p:sp>
        <p:sp>
          <p:nvSpPr>
            <p:cNvPr id="192531" name="Rectangle 19"/>
            <p:cNvSpPr>
              <a:spLocks noChangeArrowheads="1"/>
            </p:cNvSpPr>
            <p:nvPr/>
          </p:nvSpPr>
          <p:spPr bwMode="auto">
            <a:xfrm>
              <a:off x="3648" y="1750"/>
              <a:ext cx="193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SzTx/>
                <a:buFontTx/>
                <a:buNone/>
              </a:pPr>
              <a:r>
                <a:rPr lang="it-IT" altLang="it-IT" sz="2000" b="1">
                  <a:solidFill>
                    <a:srgbClr val="000000"/>
                  </a:solidFill>
                  <a:latin typeface="Arial" panose="020B0604020202020204" pitchFamily="34" charset="0"/>
                </a:rPr>
                <a:t>(deriva dal risparmio nazionale)</a:t>
              </a:r>
            </a:p>
          </p:txBody>
        </p:sp>
      </p:grpSp>
      <p:sp>
        <p:nvSpPr>
          <p:cNvPr id="192520" name="Rectangle 20"/>
          <p:cNvSpPr>
            <a:spLocks noChangeArrowheads="1"/>
          </p:cNvSpPr>
          <p:nvPr/>
        </p:nvSpPr>
        <p:spPr bwMode="auto">
          <a:xfrm>
            <a:off x="5105400" y="5334000"/>
            <a:ext cx="376396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algn="ctr">
              <a:lnSpc>
                <a:spcPct val="90000"/>
              </a:lnSpc>
              <a:spcBef>
                <a:spcPct val="0"/>
              </a:spcBef>
              <a:buClrTx/>
              <a:buSzTx/>
              <a:buFontTx/>
              <a:buNone/>
            </a:pPr>
            <a:r>
              <a:rPr lang="it-IT" altLang="it-IT" sz="2000" b="1">
                <a:solidFill>
                  <a:srgbClr val="000000"/>
                </a:solidFill>
                <a:latin typeface="Arial" panose="020B0604020202020204" pitchFamily="34" charset="0"/>
              </a:rPr>
              <a:t>Domanda di FM</a:t>
            </a:r>
          </a:p>
          <a:p>
            <a:pPr algn="ctr">
              <a:lnSpc>
                <a:spcPct val="90000"/>
              </a:lnSpc>
              <a:spcBef>
                <a:spcPct val="0"/>
              </a:spcBef>
              <a:buClrTx/>
              <a:buSzTx/>
              <a:buFontTx/>
              <a:buNone/>
            </a:pPr>
            <a:r>
              <a:rPr lang="it-IT" altLang="it-IT" sz="2000" b="1">
                <a:solidFill>
                  <a:srgbClr val="000000"/>
                </a:solidFill>
                <a:latin typeface="Arial" panose="020B0604020202020204" pitchFamily="34" charset="0"/>
              </a:rPr>
              <a:t>(per I interni &amp; per NFI)</a:t>
            </a:r>
          </a:p>
        </p:txBody>
      </p:sp>
      <p:sp>
        <p:nvSpPr>
          <p:cNvPr id="192521" name="Freeform 21"/>
          <p:cNvSpPr>
            <a:spLocks/>
          </p:cNvSpPr>
          <p:nvPr/>
        </p:nvSpPr>
        <p:spPr bwMode="auto">
          <a:xfrm>
            <a:off x="1609725" y="4203700"/>
            <a:ext cx="2555875" cy="1984375"/>
          </a:xfrm>
          <a:custGeom>
            <a:avLst/>
            <a:gdLst>
              <a:gd name="T0" fmla="*/ 0 w 1610"/>
              <a:gd name="T1" fmla="*/ 0 h 1250"/>
              <a:gd name="T2" fmla="*/ 2147483646 w 1610"/>
              <a:gd name="T3" fmla="*/ 0 h 1250"/>
              <a:gd name="T4" fmla="*/ 2147483646 w 1610"/>
              <a:gd name="T5" fmla="*/ 2147483646 h 1250"/>
              <a:gd name="T6" fmla="*/ 0 60000 65536"/>
              <a:gd name="T7" fmla="*/ 0 60000 65536"/>
              <a:gd name="T8" fmla="*/ 0 60000 65536"/>
            </a:gdLst>
            <a:ahLst/>
            <a:cxnLst>
              <a:cxn ang="T6">
                <a:pos x="T0" y="T1"/>
              </a:cxn>
              <a:cxn ang="T7">
                <a:pos x="T2" y="T3"/>
              </a:cxn>
              <a:cxn ang="T8">
                <a:pos x="T4" y="T5"/>
              </a:cxn>
            </a:cxnLst>
            <a:rect l="0" t="0" r="r" b="b"/>
            <a:pathLst>
              <a:path w="1610" h="1250">
                <a:moveTo>
                  <a:pt x="0" y="0"/>
                </a:moveTo>
                <a:lnTo>
                  <a:pt x="1609" y="0"/>
                </a:lnTo>
                <a:lnTo>
                  <a:pt x="1609" y="1249"/>
                </a:lnTo>
              </a:path>
            </a:pathLst>
          </a:custGeom>
          <a:noFill/>
          <a:ln w="25400" cap="flat" cmpd="sng">
            <a:solidFill>
              <a:srgbClr val="00000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92522" name="Line 22"/>
          <p:cNvSpPr>
            <a:spLocks noChangeShapeType="1"/>
          </p:cNvSpPr>
          <p:nvPr/>
        </p:nvSpPr>
        <p:spPr bwMode="auto">
          <a:xfrm flipH="1" flipV="1">
            <a:off x="2300288" y="3106738"/>
            <a:ext cx="3724275" cy="2193925"/>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2523" name="Line 23"/>
          <p:cNvSpPr>
            <a:spLocks noChangeShapeType="1"/>
          </p:cNvSpPr>
          <p:nvPr/>
        </p:nvSpPr>
        <p:spPr bwMode="auto">
          <a:xfrm flipV="1">
            <a:off x="2813050" y="2640013"/>
            <a:ext cx="2665413" cy="3162300"/>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2524" name="Freeform 24"/>
          <p:cNvSpPr>
            <a:spLocks/>
          </p:cNvSpPr>
          <p:nvPr/>
        </p:nvSpPr>
        <p:spPr bwMode="auto">
          <a:xfrm>
            <a:off x="4092575" y="4140200"/>
            <a:ext cx="142875" cy="127000"/>
          </a:xfrm>
          <a:custGeom>
            <a:avLst/>
            <a:gdLst>
              <a:gd name="T0" fmla="*/ 110886875 w 90"/>
              <a:gd name="T1" fmla="*/ 199093138 h 80"/>
              <a:gd name="T2" fmla="*/ 168851263 w 90"/>
              <a:gd name="T3" fmla="*/ 186491563 h 80"/>
              <a:gd name="T4" fmla="*/ 209173763 w 90"/>
              <a:gd name="T5" fmla="*/ 148690013 h 80"/>
              <a:gd name="T6" fmla="*/ 224294700 w 90"/>
              <a:gd name="T7" fmla="*/ 100806250 h 80"/>
              <a:gd name="T8" fmla="*/ 209173763 w 90"/>
              <a:gd name="T9" fmla="*/ 50403125 h 80"/>
              <a:gd name="T10" fmla="*/ 168851263 w 90"/>
              <a:gd name="T11" fmla="*/ 12601575 h 80"/>
              <a:gd name="T12" fmla="*/ 110886875 w 90"/>
              <a:gd name="T13" fmla="*/ 0 h 80"/>
              <a:gd name="T14" fmla="*/ 55443438 w 90"/>
              <a:gd name="T15" fmla="*/ 12601575 h 80"/>
              <a:gd name="T16" fmla="*/ 15120938 w 90"/>
              <a:gd name="T17" fmla="*/ 50403125 h 80"/>
              <a:gd name="T18" fmla="*/ 0 w 90"/>
              <a:gd name="T19" fmla="*/ 100806250 h 80"/>
              <a:gd name="T20" fmla="*/ 15120938 w 90"/>
              <a:gd name="T21" fmla="*/ 148690013 h 80"/>
              <a:gd name="T22" fmla="*/ 55443438 w 90"/>
              <a:gd name="T23" fmla="*/ 186491563 h 80"/>
              <a:gd name="T24" fmla="*/ 110886875 w 90"/>
              <a:gd name="T25" fmla="*/ 199093138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0">
                <a:moveTo>
                  <a:pt x="44" y="79"/>
                </a:moveTo>
                <a:lnTo>
                  <a:pt x="67" y="74"/>
                </a:lnTo>
                <a:lnTo>
                  <a:pt x="83" y="59"/>
                </a:lnTo>
                <a:lnTo>
                  <a:pt x="89" y="40"/>
                </a:lnTo>
                <a:lnTo>
                  <a:pt x="83" y="20"/>
                </a:lnTo>
                <a:lnTo>
                  <a:pt x="67" y="5"/>
                </a:lnTo>
                <a:lnTo>
                  <a:pt x="44" y="0"/>
                </a:lnTo>
                <a:lnTo>
                  <a:pt x="22" y="5"/>
                </a:lnTo>
                <a:lnTo>
                  <a:pt x="6" y="20"/>
                </a:lnTo>
                <a:lnTo>
                  <a:pt x="0" y="40"/>
                </a:lnTo>
                <a:lnTo>
                  <a:pt x="6" y="59"/>
                </a:lnTo>
                <a:lnTo>
                  <a:pt x="22" y="74"/>
                </a:lnTo>
                <a:lnTo>
                  <a:pt x="44" y="79"/>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92525" name="Line 25"/>
          <p:cNvSpPr>
            <a:spLocks noChangeShapeType="1"/>
          </p:cNvSpPr>
          <p:nvPr/>
        </p:nvSpPr>
        <p:spPr bwMode="auto">
          <a:xfrm flipH="1">
            <a:off x="4356100" y="3573463"/>
            <a:ext cx="1439863" cy="576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92526" name="Text Box 26"/>
          <p:cNvSpPr txBox="1">
            <a:spLocks noChangeArrowheads="1"/>
          </p:cNvSpPr>
          <p:nvPr/>
        </p:nvSpPr>
        <p:spPr bwMode="auto">
          <a:xfrm>
            <a:off x="5795963" y="3141663"/>
            <a:ext cx="2830512" cy="581025"/>
          </a:xfrm>
          <a:prstGeom prst="rect">
            <a:avLst/>
          </a:prstGeom>
          <a:solidFill>
            <a:schemeClr val="accent1">
              <a:alpha val="34117"/>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SzTx/>
              <a:buFontTx/>
              <a:buNone/>
            </a:pPr>
            <a:r>
              <a:rPr lang="it-IT" altLang="it-IT" sz="1600"/>
              <a:t>Anche stavolta qui si trova</a:t>
            </a:r>
          </a:p>
          <a:p>
            <a:pPr algn="ctr" eaLnBrk="1" hangingPunct="1">
              <a:spcBef>
                <a:spcPct val="0"/>
              </a:spcBef>
              <a:buClrTx/>
              <a:buSzTx/>
              <a:buFontTx/>
              <a:buNone/>
            </a:pPr>
            <a:r>
              <a:rPr lang="it-IT" altLang="it-IT" sz="1600"/>
              <a:t>l’</a:t>
            </a:r>
            <a:r>
              <a:rPr lang="it-IT" altLang="it-IT" sz="1600" u="sng"/>
              <a:t>equilibrio</a:t>
            </a:r>
            <a:r>
              <a:rPr lang="it-IT" altLang="it-IT" sz="1600"/>
              <a:t>, non la mera identità</a:t>
            </a:r>
          </a:p>
        </p:txBody>
      </p:sp>
      <p:sp>
        <p:nvSpPr>
          <p:cNvPr id="192527" name="Rectangle 27"/>
          <p:cNvSpPr>
            <a:spLocks noGrp="1" noChangeArrowheads="1"/>
          </p:cNvSpPr>
          <p:nvPr>
            <p:ph type="title"/>
          </p:nvPr>
        </p:nvSpPr>
        <p:spPr>
          <a:xfrm>
            <a:off x="0" y="333375"/>
            <a:ext cx="9144000" cy="762000"/>
          </a:xfrm>
          <a:noFill/>
        </p:spPr>
        <p:txBody>
          <a:bodyPr/>
          <a:lstStyle/>
          <a:p>
            <a:pPr eaLnBrk="1" hangingPunct="1"/>
            <a:r>
              <a:rPr lang="it-IT" altLang="it-IT" sz="4000"/>
              <a:t>Fondi mutuabili in un’economia aperta</a:t>
            </a:r>
          </a:p>
        </p:txBody>
      </p:sp>
      <p:sp>
        <p:nvSpPr>
          <p:cNvPr id="192528" name="Line 30"/>
          <p:cNvSpPr>
            <a:spLocks noChangeShapeType="1"/>
          </p:cNvSpPr>
          <p:nvPr/>
        </p:nvSpPr>
        <p:spPr bwMode="auto">
          <a:xfrm flipH="1">
            <a:off x="5580063" y="4508500"/>
            <a:ext cx="647700"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92529" name="Text Box 31"/>
          <p:cNvSpPr txBox="1">
            <a:spLocks noChangeArrowheads="1"/>
          </p:cNvSpPr>
          <p:nvPr/>
        </p:nvSpPr>
        <p:spPr bwMode="auto">
          <a:xfrm>
            <a:off x="6227763" y="4149725"/>
            <a:ext cx="2592387" cy="701675"/>
          </a:xfrm>
          <a:prstGeom prst="rect">
            <a:avLst/>
          </a:prstGeom>
          <a:solidFill>
            <a:schemeClr val="accent1">
              <a:alpha val="34117"/>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SzTx/>
              <a:buFontTx/>
              <a:buNone/>
            </a:pPr>
            <a:r>
              <a:rPr lang="it-IT" altLang="it-IT" sz="2400"/>
              <a:t> </a:t>
            </a:r>
            <a:r>
              <a:rPr lang="it-IT" altLang="it-IT" sz="1600"/>
              <a:t>Se </a:t>
            </a:r>
            <a:r>
              <a:rPr lang="it-IT" altLang="it-IT" sz="1600" u="sng"/>
              <a:t>a parità di </a:t>
            </a:r>
            <a:r>
              <a:rPr lang="it-IT" altLang="it-IT" sz="1600" i="1" u="sng"/>
              <a:t>r</a:t>
            </a:r>
            <a:r>
              <a:rPr lang="it-IT" altLang="it-IT" sz="1600"/>
              <a:t> cambia NFI,</a:t>
            </a:r>
          </a:p>
          <a:p>
            <a:pPr algn="ctr" eaLnBrk="1" hangingPunct="1">
              <a:spcBef>
                <a:spcPct val="0"/>
              </a:spcBef>
              <a:buClrTx/>
              <a:buSzTx/>
              <a:buFontTx/>
              <a:buNone/>
            </a:pPr>
            <a:r>
              <a:rPr lang="it-IT" altLang="it-IT" sz="1600"/>
              <a:t>si sposta tutta la curva</a:t>
            </a:r>
          </a:p>
        </p:txBody>
      </p:sp>
    </p:spTree>
  </p:cSld>
  <p:clrMapOvr>
    <a:masterClrMapping/>
  </p:clrMapOvr>
  <p:transition spd="slow">
    <p:wipe dir="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F76025-63A3-4D46-BE8B-748E71801F4A}"/>
              </a:ext>
            </a:extLst>
          </p:cNvPr>
          <p:cNvSpPr>
            <a:spLocks noGrp="1"/>
          </p:cNvSpPr>
          <p:nvPr>
            <p:ph type="title"/>
          </p:nvPr>
        </p:nvSpPr>
        <p:spPr>
          <a:xfrm>
            <a:off x="429490" y="69701"/>
            <a:ext cx="7772400" cy="1143000"/>
          </a:xfrm>
        </p:spPr>
        <p:txBody>
          <a:bodyPr/>
          <a:lstStyle/>
          <a:p>
            <a:r>
              <a:rPr lang="it-IT" dirty="0"/>
              <a:t>Il problema dei deficit gemelli</a:t>
            </a:r>
          </a:p>
        </p:txBody>
      </p:sp>
      <p:sp>
        <p:nvSpPr>
          <p:cNvPr id="3" name="Segnaposto contenuto 2">
            <a:extLst>
              <a:ext uri="{FF2B5EF4-FFF2-40B4-BE49-F238E27FC236}">
                <a16:creationId xmlns:a16="http://schemas.microsoft.com/office/drawing/2014/main" id="{794D2947-E080-44CF-934D-5A98617F264F}"/>
              </a:ext>
            </a:extLst>
          </p:cNvPr>
          <p:cNvSpPr>
            <a:spLocks noGrp="1"/>
          </p:cNvSpPr>
          <p:nvPr>
            <p:ph idx="1"/>
          </p:nvPr>
        </p:nvSpPr>
        <p:spPr>
          <a:xfrm>
            <a:off x="268497" y="1052736"/>
            <a:ext cx="8607006" cy="5184576"/>
          </a:xfrm>
        </p:spPr>
        <p:txBody>
          <a:bodyPr/>
          <a:lstStyle/>
          <a:p>
            <a:pPr eaLnBrk="1" hangingPunct="1"/>
            <a:r>
              <a:rPr lang="it-IT" altLang="it-IT" sz="2800" dirty="0">
                <a:sym typeface="Symbol" panose="05050102010706020507" pitchFamily="18" charset="2"/>
              </a:rPr>
              <a:t>L’identità macro in economia aperta mostra la possibilità che si verifichi il problema dei c.d. </a:t>
            </a:r>
            <a:r>
              <a:rPr lang="it-IT" altLang="it-IT" sz="2800" dirty="0">
                <a:solidFill>
                  <a:srgbClr val="FF0000"/>
                </a:solidFill>
                <a:sym typeface="Symbol" panose="05050102010706020507" pitchFamily="18" charset="2"/>
              </a:rPr>
              <a:t>deficit gemelli</a:t>
            </a:r>
            <a:r>
              <a:rPr lang="it-IT" altLang="it-IT" sz="2800" dirty="0">
                <a:sym typeface="Symbol" panose="05050102010706020507" pitchFamily="18" charset="2"/>
              </a:rPr>
              <a:t>:</a:t>
            </a:r>
          </a:p>
          <a:p>
            <a:pPr lvl="1" eaLnBrk="1" hangingPunct="1"/>
            <a:r>
              <a:rPr lang="it-IT" altLang="it-IT" dirty="0">
                <a:sym typeface="Symbol" panose="05050102010706020507" pitchFamily="18" charset="2"/>
              </a:rPr>
              <a:t> </a:t>
            </a:r>
            <a:r>
              <a:rPr lang="it-IT" altLang="it-IT" dirty="0">
                <a:solidFill>
                  <a:srgbClr val="FF0000"/>
                </a:solidFill>
                <a:sym typeface="Symbol" panose="05050102010706020507" pitchFamily="18" charset="2"/>
              </a:rPr>
              <a:t>Deficit pubblico: </a:t>
            </a:r>
            <a:r>
              <a:rPr lang="it-IT" altLang="it-IT" dirty="0" err="1">
                <a:solidFill>
                  <a:srgbClr val="FF0000"/>
                </a:solidFill>
                <a:sym typeface="Symbol" panose="05050102010706020507" pitchFamily="18" charset="2"/>
              </a:rPr>
              <a:t>S</a:t>
            </a:r>
            <a:r>
              <a:rPr lang="it-IT" altLang="it-IT" baseline="-25000" dirty="0" err="1">
                <a:solidFill>
                  <a:srgbClr val="FF0000"/>
                </a:solidFill>
                <a:sym typeface="Symbol" panose="05050102010706020507" pitchFamily="18" charset="2"/>
              </a:rPr>
              <a:t>g</a:t>
            </a:r>
            <a:r>
              <a:rPr lang="it-IT" altLang="it-IT" dirty="0">
                <a:solidFill>
                  <a:srgbClr val="FF0000"/>
                </a:solidFill>
                <a:sym typeface="Symbol" panose="05050102010706020507" pitchFamily="18" charset="2"/>
              </a:rPr>
              <a:t> &lt; 0</a:t>
            </a:r>
          </a:p>
          <a:p>
            <a:pPr lvl="1" eaLnBrk="1" hangingPunct="1"/>
            <a:r>
              <a:rPr lang="it-IT" altLang="it-IT" dirty="0">
                <a:sym typeface="Symbol" panose="05050102010706020507" pitchFamily="18" charset="2"/>
              </a:rPr>
              <a:t> </a:t>
            </a:r>
            <a:r>
              <a:rPr lang="it-IT" altLang="it-IT" dirty="0">
                <a:solidFill>
                  <a:srgbClr val="FF0000"/>
                </a:solidFill>
                <a:sym typeface="Symbol" panose="05050102010706020507" pitchFamily="18" charset="2"/>
              </a:rPr>
              <a:t>Disavanzo commerciale: NX &lt; 0  (NFI + RV) &lt; 0</a:t>
            </a:r>
          </a:p>
          <a:p>
            <a:pPr eaLnBrk="1" hangingPunct="1"/>
            <a:r>
              <a:rPr lang="it-IT" altLang="it-IT" sz="2800" dirty="0">
                <a:sym typeface="Symbol" panose="05050102010706020507" pitchFamily="18" charset="2"/>
              </a:rPr>
              <a:t>Infatti, se </a:t>
            </a:r>
            <a:r>
              <a:rPr lang="it-IT" altLang="it-IT" sz="2800" dirty="0">
                <a:solidFill>
                  <a:srgbClr val="0000FF"/>
                </a:solidFill>
                <a:sym typeface="Symbol" panose="05050102010706020507" pitchFamily="18" charset="2"/>
              </a:rPr>
              <a:t>S </a:t>
            </a:r>
            <a:r>
              <a:rPr lang="it-IT" altLang="it-IT" sz="2800" dirty="0">
                <a:solidFill>
                  <a:srgbClr val="0000FF"/>
                </a:solidFill>
                <a:cs typeface="Times New Roman" panose="02020603050405020304" pitchFamily="18" charset="0"/>
                <a:sym typeface="Symbol" panose="05050102010706020507" pitchFamily="18" charset="2"/>
              </a:rPr>
              <a:t>–</a:t>
            </a:r>
            <a:r>
              <a:rPr lang="it-IT" altLang="it-IT" sz="2800" dirty="0">
                <a:solidFill>
                  <a:srgbClr val="0000FF"/>
                </a:solidFill>
                <a:sym typeface="Symbol" panose="05050102010706020507" pitchFamily="18" charset="2"/>
              </a:rPr>
              <a:t> I &lt; 0</a:t>
            </a:r>
            <a:r>
              <a:rPr lang="it-IT" altLang="it-IT" sz="2800" dirty="0">
                <a:sym typeface="Symbol" panose="05050102010706020507" pitchFamily="18" charset="2"/>
              </a:rPr>
              <a:t>, allora </a:t>
            </a:r>
            <a:r>
              <a:rPr lang="it-IT" altLang="it-IT" sz="2800" dirty="0">
                <a:solidFill>
                  <a:srgbClr val="0000FF"/>
                </a:solidFill>
                <a:sym typeface="Symbol" panose="05050102010706020507" pitchFamily="18" charset="2"/>
              </a:rPr>
              <a:t>NFI &lt; 0</a:t>
            </a:r>
            <a:r>
              <a:rPr lang="it-IT" altLang="it-IT" sz="2800" dirty="0">
                <a:sym typeface="Symbol" panose="05050102010706020507" pitchFamily="18" charset="2"/>
              </a:rPr>
              <a:t>, ovvero: i capitali esteri contribuiscono a finanziare gli investimenti interni eccedenti rispetto ad S.</a:t>
            </a:r>
          </a:p>
          <a:p>
            <a:pPr eaLnBrk="1" hangingPunct="1"/>
            <a:r>
              <a:rPr lang="it-IT" altLang="it-IT" sz="2800" dirty="0">
                <a:sym typeface="Symbol" panose="05050102010706020507" pitchFamily="18" charset="2"/>
              </a:rPr>
              <a:t>Come sappiamo, </a:t>
            </a:r>
            <a:r>
              <a:rPr lang="it-IT" altLang="it-IT" sz="2800" dirty="0" err="1">
                <a:solidFill>
                  <a:srgbClr val="0000FF"/>
                </a:solidFill>
                <a:sym typeface="Symbol" panose="05050102010706020507" pitchFamily="18" charset="2"/>
              </a:rPr>
              <a:t>S</a:t>
            </a:r>
            <a:r>
              <a:rPr lang="it-IT" altLang="it-IT" sz="2800" baseline="-25000" dirty="0" err="1">
                <a:solidFill>
                  <a:srgbClr val="0000FF"/>
                </a:solidFill>
                <a:sym typeface="Symbol" panose="05050102010706020507" pitchFamily="18" charset="2"/>
              </a:rPr>
              <a:t>g</a:t>
            </a:r>
            <a:r>
              <a:rPr lang="it-IT" altLang="it-IT" sz="2800" dirty="0">
                <a:solidFill>
                  <a:srgbClr val="0000FF"/>
                </a:solidFill>
                <a:sym typeface="Symbol" panose="05050102010706020507" pitchFamily="18" charset="2"/>
              </a:rPr>
              <a:t> &lt; 0</a:t>
            </a:r>
            <a:r>
              <a:rPr lang="it-IT" altLang="it-IT" sz="2800" dirty="0">
                <a:sym typeface="Symbol" panose="05050102010706020507" pitchFamily="18" charset="2"/>
              </a:rPr>
              <a:t> riduce S. Questo </a:t>
            </a:r>
            <a:r>
              <a:rPr lang="it-IT" altLang="it-IT" sz="2800" i="1" dirty="0">
                <a:sym typeface="Symbol" panose="05050102010706020507" pitchFamily="18" charset="2"/>
              </a:rPr>
              <a:t>può</a:t>
            </a:r>
            <a:r>
              <a:rPr lang="it-IT" altLang="it-IT" sz="2800" dirty="0">
                <a:sym typeface="Symbol" panose="05050102010706020507" pitchFamily="18" charset="2"/>
              </a:rPr>
              <a:t> provocare </a:t>
            </a:r>
            <a:r>
              <a:rPr lang="it-IT" altLang="it-IT" sz="2800" dirty="0">
                <a:solidFill>
                  <a:srgbClr val="0000FF"/>
                </a:solidFill>
                <a:sym typeface="Symbol" panose="05050102010706020507" pitchFamily="18" charset="2"/>
              </a:rPr>
              <a:t>S – I &lt; 0</a:t>
            </a:r>
            <a:r>
              <a:rPr lang="it-IT" altLang="it-IT" sz="2800" dirty="0">
                <a:sym typeface="Symbol" panose="05050102010706020507" pitchFamily="18" charset="2"/>
              </a:rPr>
              <a:t>, e quindi, a parità di RV, la necessità per il paese di finanziare I mediante l’afflusso di capitali esteri che acquistano asset nazionali: </a:t>
            </a:r>
            <a:r>
              <a:rPr lang="it-IT" altLang="it-IT" sz="2800" dirty="0">
                <a:solidFill>
                  <a:srgbClr val="0000FF"/>
                </a:solidFill>
                <a:sym typeface="Symbol" panose="05050102010706020507" pitchFamily="18" charset="2"/>
              </a:rPr>
              <a:t>NFI &lt; 0  NX &lt; 0</a:t>
            </a:r>
            <a:r>
              <a:rPr lang="it-IT" altLang="it-IT" sz="2800" dirty="0">
                <a:sym typeface="Symbol" panose="05050102010706020507" pitchFamily="18" charset="2"/>
              </a:rPr>
              <a:t>.</a:t>
            </a:r>
          </a:p>
          <a:p>
            <a:endParaRPr lang="it-IT" dirty="0"/>
          </a:p>
        </p:txBody>
      </p:sp>
    </p:spTree>
    <p:extLst>
      <p:ext uri="{BB962C8B-B14F-4D97-AF65-F5344CB8AC3E}">
        <p14:creationId xmlns:p14="http://schemas.microsoft.com/office/powerpoint/2010/main" val="144093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684213" y="0"/>
            <a:ext cx="7772400" cy="823913"/>
          </a:xfrm>
        </p:spPr>
        <p:txBody>
          <a:bodyPr/>
          <a:lstStyle/>
          <a:p>
            <a:pPr eaLnBrk="1" hangingPunct="1"/>
            <a:r>
              <a:rPr lang="it-IT" altLang="it-IT"/>
              <a:t>“Dimostrazione” dei deficit gemelli</a:t>
            </a:r>
          </a:p>
        </p:txBody>
      </p:sp>
      <p:sp>
        <p:nvSpPr>
          <p:cNvPr id="184323" name="Rectangle 3"/>
          <p:cNvSpPr>
            <a:spLocks noGrp="1" noChangeArrowheads="1"/>
          </p:cNvSpPr>
          <p:nvPr>
            <p:ph type="body" idx="1"/>
          </p:nvPr>
        </p:nvSpPr>
        <p:spPr>
          <a:xfrm>
            <a:off x="0" y="908050"/>
            <a:ext cx="9144000" cy="5545138"/>
          </a:xfrm>
        </p:spPr>
        <p:txBody>
          <a:bodyPr/>
          <a:lstStyle/>
          <a:p>
            <a:pPr eaLnBrk="1" hangingPunct="1">
              <a:lnSpc>
                <a:spcPct val="90000"/>
              </a:lnSpc>
            </a:pPr>
            <a:r>
              <a:rPr lang="it-IT" altLang="it-IT" sz="2800" dirty="0"/>
              <a:t>Partiamo da: </a:t>
            </a:r>
            <a:r>
              <a:rPr lang="it-IT" altLang="it-IT" sz="2800" dirty="0">
                <a:solidFill>
                  <a:srgbClr val="0000FF"/>
                </a:solidFill>
              </a:rPr>
              <a:t>Y </a:t>
            </a:r>
            <a:r>
              <a:rPr lang="it-IT" altLang="it-IT" sz="2800" dirty="0">
                <a:solidFill>
                  <a:srgbClr val="0000FF"/>
                </a:solidFill>
                <a:sym typeface="Symbol" panose="05050102010706020507" pitchFamily="18" charset="2"/>
              </a:rPr>
              <a:t></a:t>
            </a:r>
            <a:r>
              <a:rPr lang="it-IT" altLang="it-IT" sz="2800" dirty="0">
                <a:solidFill>
                  <a:srgbClr val="0000FF"/>
                </a:solidFill>
              </a:rPr>
              <a:t> C + I + G + NX</a:t>
            </a:r>
            <a:r>
              <a:rPr lang="it-IT" altLang="it-IT" sz="2800" dirty="0"/>
              <a:t>  (identità reddito </a:t>
            </a:r>
            <a:r>
              <a:rPr lang="it-IT" altLang="it-IT" sz="2800" dirty="0">
                <a:sym typeface="Symbol" panose="05050102010706020507" pitchFamily="18" charset="2"/>
              </a:rPr>
              <a:t></a:t>
            </a:r>
            <a:r>
              <a:rPr lang="it-IT" altLang="it-IT" sz="2800" dirty="0"/>
              <a:t> spesa)</a:t>
            </a:r>
          </a:p>
          <a:p>
            <a:pPr eaLnBrk="1" hangingPunct="1">
              <a:lnSpc>
                <a:spcPct val="90000"/>
              </a:lnSpc>
            </a:pPr>
            <a:r>
              <a:rPr lang="it-IT" altLang="it-IT" sz="2800" dirty="0"/>
              <a:t>Questa si può scrivere come: Y – C – G </a:t>
            </a:r>
            <a:r>
              <a:rPr lang="it-IT" altLang="it-IT" sz="2800" dirty="0">
                <a:sym typeface="Symbol" panose="05050102010706020507" pitchFamily="18" charset="2"/>
              </a:rPr>
              <a:t></a:t>
            </a:r>
            <a:r>
              <a:rPr lang="it-IT" altLang="it-IT" sz="2800" dirty="0"/>
              <a:t>  I + NX</a:t>
            </a:r>
          </a:p>
          <a:p>
            <a:pPr eaLnBrk="1" hangingPunct="1">
              <a:lnSpc>
                <a:spcPct val="90000"/>
              </a:lnSpc>
            </a:pPr>
            <a:r>
              <a:rPr lang="it-IT" altLang="it-IT" sz="2800" dirty="0"/>
              <a:t>Ma sappiamo che: Y – C – G </a:t>
            </a:r>
            <a:r>
              <a:rPr lang="it-IT" altLang="it-IT" sz="2800" dirty="0">
                <a:sym typeface="Symbol" panose="05050102010706020507" pitchFamily="18" charset="2"/>
              </a:rPr>
              <a:t></a:t>
            </a:r>
            <a:r>
              <a:rPr lang="it-IT" altLang="it-IT" sz="2800" dirty="0"/>
              <a:t> S   &amp;  NX </a:t>
            </a:r>
            <a:r>
              <a:rPr lang="it-IT" altLang="it-IT" sz="2800" dirty="0">
                <a:sym typeface="Symbol" panose="05050102010706020507" pitchFamily="18" charset="2"/>
              </a:rPr>
              <a:t></a:t>
            </a:r>
            <a:r>
              <a:rPr lang="it-IT" altLang="it-IT" sz="2800" dirty="0"/>
              <a:t> NFI + RV</a:t>
            </a:r>
          </a:p>
          <a:p>
            <a:pPr eaLnBrk="1" hangingPunct="1">
              <a:lnSpc>
                <a:spcPct val="90000"/>
              </a:lnSpc>
            </a:pPr>
            <a:r>
              <a:rPr lang="it-IT" altLang="it-IT" sz="2800" dirty="0"/>
              <a:t>Quindi possiamo scrivere l’identità come: </a:t>
            </a:r>
            <a:r>
              <a:rPr lang="it-IT" altLang="it-IT" sz="2800" dirty="0">
                <a:solidFill>
                  <a:srgbClr val="0000FF"/>
                </a:solidFill>
              </a:rPr>
              <a:t>S </a:t>
            </a:r>
            <a:r>
              <a:rPr lang="it-IT" altLang="it-IT" sz="2800" dirty="0">
                <a:solidFill>
                  <a:srgbClr val="0000FF"/>
                </a:solidFill>
                <a:sym typeface="Symbol" panose="05050102010706020507" pitchFamily="18" charset="2"/>
              </a:rPr>
              <a:t></a:t>
            </a:r>
            <a:r>
              <a:rPr lang="it-IT" altLang="it-IT" sz="2800" dirty="0">
                <a:solidFill>
                  <a:srgbClr val="0000FF"/>
                </a:solidFill>
              </a:rPr>
              <a:t> I + NFI + RV</a:t>
            </a:r>
          </a:p>
          <a:p>
            <a:pPr eaLnBrk="1" hangingPunct="1">
              <a:lnSpc>
                <a:spcPct val="90000"/>
              </a:lnSpc>
            </a:pPr>
            <a:r>
              <a:rPr lang="it-IT" altLang="it-IT" sz="2800" dirty="0" err="1"/>
              <a:t>Hp</a:t>
            </a:r>
            <a:r>
              <a:rPr lang="it-IT" altLang="it-IT" sz="2800" dirty="0"/>
              <a:t>: esiste un deficit pubblico </a:t>
            </a:r>
            <a:r>
              <a:rPr lang="it-IT" altLang="it-IT" sz="2800" dirty="0" err="1">
                <a:solidFill>
                  <a:srgbClr val="FC0128"/>
                </a:solidFill>
              </a:rPr>
              <a:t>S</a:t>
            </a:r>
            <a:r>
              <a:rPr lang="it-IT" altLang="it-IT" sz="2800" baseline="-25000" dirty="0" err="1">
                <a:solidFill>
                  <a:srgbClr val="FC0128"/>
                </a:solidFill>
              </a:rPr>
              <a:t>g</a:t>
            </a:r>
            <a:r>
              <a:rPr lang="it-IT" altLang="it-IT" sz="2800" dirty="0">
                <a:solidFill>
                  <a:srgbClr val="FC0128"/>
                </a:solidFill>
              </a:rPr>
              <a:t> &lt; 0</a:t>
            </a:r>
          </a:p>
          <a:p>
            <a:pPr eaLnBrk="1" hangingPunct="1">
              <a:lnSpc>
                <a:spcPct val="90000"/>
              </a:lnSpc>
            </a:pPr>
            <a:r>
              <a:rPr lang="it-IT" altLang="it-IT" sz="2800" dirty="0"/>
              <a:t>Ma allora è </a:t>
            </a:r>
            <a:r>
              <a:rPr lang="it-IT" altLang="it-IT" sz="2800" i="1" dirty="0"/>
              <a:t>possibile</a:t>
            </a:r>
            <a:r>
              <a:rPr lang="it-IT" altLang="it-IT" sz="2800" dirty="0"/>
              <a:t> che sia: S </a:t>
            </a:r>
            <a:r>
              <a:rPr lang="it-IT" altLang="it-IT" sz="2800" dirty="0">
                <a:sym typeface="Symbol" panose="05050102010706020507" pitchFamily="18" charset="2"/>
              </a:rPr>
              <a:t></a:t>
            </a:r>
            <a:r>
              <a:rPr lang="it-IT" altLang="it-IT" sz="2800" dirty="0"/>
              <a:t> </a:t>
            </a:r>
            <a:r>
              <a:rPr lang="it-IT" altLang="it-IT" sz="2800" dirty="0" err="1"/>
              <a:t>S</a:t>
            </a:r>
            <a:r>
              <a:rPr lang="it-IT" altLang="it-IT" sz="2800" baseline="-25000" dirty="0" err="1"/>
              <a:t>p</a:t>
            </a:r>
            <a:r>
              <a:rPr lang="it-IT" altLang="it-IT" sz="2800" dirty="0"/>
              <a:t> + </a:t>
            </a:r>
            <a:r>
              <a:rPr lang="it-IT" altLang="it-IT" sz="2800" dirty="0" err="1"/>
              <a:t>S</a:t>
            </a:r>
            <a:r>
              <a:rPr lang="it-IT" altLang="it-IT" sz="2800" baseline="-25000" dirty="0" err="1"/>
              <a:t>g</a:t>
            </a:r>
            <a:r>
              <a:rPr lang="it-IT" altLang="it-IT" sz="2800" dirty="0"/>
              <a:t> &lt; I</a:t>
            </a:r>
          </a:p>
          <a:p>
            <a:pPr eaLnBrk="1" hangingPunct="1">
              <a:lnSpc>
                <a:spcPct val="90000"/>
              </a:lnSpc>
            </a:pPr>
            <a:r>
              <a:rPr lang="it-IT" altLang="it-IT" sz="2800" dirty="0"/>
              <a:t>Quindi: S &lt; I   </a:t>
            </a:r>
            <a:r>
              <a:rPr lang="it-IT" altLang="it-IT" sz="2800" dirty="0">
                <a:sym typeface="Symbol" panose="05050102010706020507" pitchFamily="18" charset="2"/>
              </a:rPr>
              <a:t>   S – I &lt; 0</a:t>
            </a:r>
          </a:p>
          <a:p>
            <a:pPr eaLnBrk="1" hangingPunct="1">
              <a:lnSpc>
                <a:spcPct val="90000"/>
              </a:lnSpc>
            </a:pPr>
            <a:r>
              <a:rPr lang="it-IT" altLang="it-IT" sz="2800" dirty="0">
                <a:sym typeface="Symbol" panose="05050102010706020507" pitchFamily="18" charset="2"/>
              </a:rPr>
              <a:t>Ma: S – I  NFI + RV, e quindi, per un </a:t>
            </a:r>
            <a:r>
              <a:rPr lang="it-IT" altLang="it-IT" sz="2800" i="1" dirty="0">
                <a:sym typeface="Symbol" panose="05050102010706020507" pitchFamily="18" charset="2"/>
              </a:rPr>
              <a:t>dato</a:t>
            </a:r>
            <a:r>
              <a:rPr lang="it-IT" altLang="it-IT" sz="2800" dirty="0">
                <a:sym typeface="Symbol" panose="05050102010706020507" pitchFamily="18" charset="2"/>
              </a:rPr>
              <a:t> RV (che alla peggio può essere 0), avremo: NFI &lt; 0  </a:t>
            </a:r>
            <a:r>
              <a:rPr lang="it-IT" altLang="it-IT" sz="2800" dirty="0">
                <a:solidFill>
                  <a:srgbClr val="FC0128"/>
                </a:solidFill>
                <a:sym typeface="Symbol" panose="05050102010706020507" pitchFamily="18" charset="2"/>
              </a:rPr>
              <a:t>NX &lt; 0</a:t>
            </a:r>
          </a:p>
          <a:p>
            <a:pPr eaLnBrk="1" hangingPunct="1">
              <a:lnSpc>
                <a:spcPct val="90000"/>
              </a:lnSpc>
            </a:pPr>
            <a:r>
              <a:rPr lang="it-IT" altLang="it-IT" sz="2800" dirty="0">
                <a:sym typeface="Symbol" panose="05050102010706020507" pitchFamily="18" charset="2"/>
              </a:rPr>
              <a:t>Pertanto l’esistenza di un (grande) deficit pubblico </a:t>
            </a:r>
            <a:r>
              <a:rPr lang="it-IT" altLang="it-IT" sz="2800" dirty="0" err="1">
                <a:sym typeface="Symbol" panose="05050102010706020507" pitchFamily="18" charset="2"/>
              </a:rPr>
              <a:t>S</a:t>
            </a:r>
            <a:r>
              <a:rPr lang="it-IT" altLang="it-IT" sz="2800" baseline="-25000" dirty="0" err="1">
                <a:sym typeface="Symbol" panose="05050102010706020507" pitchFamily="18" charset="2"/>
              </a:rPr>
              <a:t>g</a:t>
            </a:r>
            <a:r>
              <a:rPr lang="it-IT" altLang="it-IT" sz="2800" dirty="0">
                <a:sym typeface="Symbol" panose="05050102010706020507" pitchFamily="18" charset="2"/>
              </a:rPr>
              <a:t> &lt; 0 </a:t>
            </a:r>
            <a:r>
              <a:rPr lang="it-IT" altLang="it-IT" sz="2800" i="1" dirty="0">
                <a:sym typeface="Symbol" panose="05050102010706020507" pitchFamily="18" charset="2"/>
              </a:rPr>
              <a:t>può</a:t>
            </a:r>
            <a:r>
              <a:rPr lang="it-IT" altLang="it-IT" sz="2800" dirty="0">
                <a:sym typeface="Symbol" panose="05050102010706020507" pitchFamily="18" charset="2"/>
              </a:rPr>
              <a:t> implicare anche NX &lt; 0, cioè un deficit commerciale. </a:t>
            </a:r>
          </a:p>
          <a:p>
            <a:pPr eaLnBrk="1" hangingPunct="1">
              <a:lnSpc>
                <a:spcPct val="90000"/>
              </a:lnSpc>
            </a:pPr>
            <a:r>
              <a:rPr lang="it-IT" altLang="it-IT" sz="2800" dirty="0">
                <a:sym typeface="Symbol" panose="05050102010706020507" pitchFamily="18" charset="2"/>
              </a:rPr>
              <a:t>E’ il c.d. problema dei </a:t>
            </a:r>
            <a:r>
              <a:rPr lang="it-IT" altLang="it-IT" sz="2800" i="1" dirty="0">
                <a:sym typeface="Symbol" panose="05050102010706020507" pitchFamily="18" charset="2"/>
              </a:rPr>
              <a:t>deficit gemelli </a:t>
            </a:r>
            <a:r>
              <a:rPr lang="it-IT" altLang="it-IT" sz="2800" dirty="0">
                <a:sym typeface="Symbol" panose="05050102010706020507" pitchFamily="18" charset="2"/>
              </a:rPr>
              <a:t>(p.e. gli USA oggi).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2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32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432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432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432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432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descr="Cw_f32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 y="614363"/>
            <a:ext cx="8934450"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71" name="Text Box 3"/>
          <p:cNvSpPr txBox="1">
            <a:spLocks noChangeArrowheads="1"/>
          </p:cNvSpPr>
          <p:nvPr/>
        </p:nvSpPr>
        <p:spPr bwMode="auto">
          <a:xfrm>
            <a:off x="2051050" y="404813"/>
            <a:ext cx="5949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3600">
                <a:latin typeface="Times New Roman" panose="02020603050405020304" pitchFamily="18" charset="0"/>
              </a:rPr>
              <a:t>La bilancia dei pagamenti USA</a:t>
            </a:r>
          </a:p>
        </p:txBody>
      </p:sp>
    </p:spTree>
  </p:cSld>
  <p:clrMapOvr>
    <a:masterClrMapping/>
  </p:clrMapOvr>
  <p:transition spd="med">
    <p:wipe dir="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395288" y="188913"/>
            <a:ext cx="8207375" cy="576262"/>
          </a:xfrm>
        </p:spPr>
        <p:txBody>
          <a:bodyPr/>
          <a:lstStyle/>
          <a:p>
            <a:pPr eaLnBrk="1" hangingPunct="1"/>
            <a:r>
              <a:rPr lang="it-IT" altLang="it-IT"/>
              <a:t>Due significati del disavanzo commerciale</a:t>
            </a:r>
          </a:p>
        </p:txBody>
      </p:sp>
      <p:sp>
        <p:nvSpPr>
          <p:cNvPr id="188419" name="Rectangle 3"/>
          <p:cNvSpPr>
            <a:spLocks noGrp="1" noChangeArrowheads="1"/>
          </p:cNvSpPr>
          <p:nvPr>
            <p:ph type="body" idx="1"/>
          </p:nvPr>
        </p:nvSpPr>
        <p:spPr>
          <a:xfrm>
            <a:off x="250825" y="836613"/>
            <a:ext cx="8713788" cy="5876925"/>
          </a:xfrm>
        </p:spPr>
        <p:txBody>
          <a:bodyPr/>
          <a:lstStyle/>
          <a:p>
            <a:pPr eaLnBrk="1" hangingPunct="1">
              <a:lnSpc>
                <a:spcPct val="90000"/>
              </a:lnSpc>
            </a:pPr>
            <a:r>
              <a:rPr lang="it-IT" altLang="it-IT" sz="2400" dirty="0"/>
              <a:t>Che significato dare ad NX &lt; 0, e quindi anche ad NFI &lt; 0?</a:t>
            </a:r>
          </a:p>
          <a:p>
            <a:pPr eaLnBrk="1" hangingPunct="1">
              <a:lnSpc>
                <a:spcPct val="90000"/>
              </a:lnSpc>
            </a:pPr>
            <a:r>
              <a:rPr lang="it-IT" altLang="it-IT" sz="2400" u="sng" dirty="0"/>
              <a:t>Visione ottimistica</a:t>
            </a:r>
            <a:r>
              <a:rPr lang="it-IT" altLang="it-IT" sz="2400" dirty="0"/>
              <a:t>: nel paese in questione le opportunità di investimento sono così numerose ed appetibili che le risorse nazionali non bastano a finanziare tutti quegli investimenti. Nessun problema, però! Dall’estero ci sarà un afflusso di capitali da parte di agenti stranieri desiderosi di investire in quel paese.</a:t>
            </a:r>
          </a:p>
          <a:p>
            <a:pPr eaLnBrk="1" hangingPunct="1">
              <a:lnSpc>
                <a:spcPct val="90000"/>
              </a:lnSpc>
            </a:pPr>
            <a:r>
              <a:rPr lang="it-IT" altLang="it-IT" sz="2400" u="sng" dirty="0"/>
              <a:t>Visione pessimistica</a:t>
            </a:r>
            <a:r>
              <a:rPr lang="it-IT" altLang="it-IT" sz="2400" dirty="0"/>
              <a:t>: nel paese in questione si risparmia così poco (p.e. perché il deficit pubblico è molto alto) che non si riescono a finanziare tutti gli investimenti. E’ un problema serio, perché per mantenere il suo livello di investimenti il paese è alla mercé degli agenti economici stranieri che fanno affluire i capitali.</a:t>
            </a:r>
          </a:p>
          <a:p>
            <a:pPr lvl="1" eaLnBrk="1" hangingPunct="1">
              <a:lnSpc>
                <a:spcPct val="90000"/>
              </a:lnSpc>
            </a:pPr>
            <a:r>
              <a:rPr lang="it-IT" altLang="it-IT" sz="2000" dirty="0"/>
              <a:t>E’ vero che possiamo contare sul fatto che gli stranieri abbiano comunque convenienza ad investire in quel paese (anche perché per loro il problema è opposto: NX &gt; 0 </a:t>
            </a:r>
            <a:r>
              <a:rPr lang="it-IT" altLang="it-IT" sz="2000" dirty="0">
                <a:sym typeface="Symbol" panose="05050102010706020507" pitchFamily="18" charset="2"/>
              </a:rPr>
              <a:t> NFI + RV &gt; 0) …</a:t>
            </a:r>
          </a:p>
          <a:p>
            <a:pPr lvl="1" eaLnBrk="1" hangingPunct="1">
              <a:lnSpc>
                <a:spcPct val="90000"/>
              </a:lnSpc>
            </a:pPr>
            <a:r>
              <a:rPr lang="it-IT" altLang="it-IT" sz="2000" dirty="0">
                <a:sym typeface="Symbol" panose="05050102010706020507" pitchFamily="18" charset="2"/>
              </a:rPr>
              <a:t>… ma questo vale solo se le decisioni degli stranieri verranno prese sulla base di valutazioni economiche e non in base a considerazioni di altro tipo (p.e. di politica estera).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84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84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841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84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6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9456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94564" name="Rectangle 4"/>
          <p:cNvSpPr>
            <a:spLocks noGrp="1" noChangeArrowheads="1"/>
          </p:cNvSpPr>
          <p:nvPr>
            <p:ph type="title"/>
          </p:nvPr>
        </p:nvSpPr>
        <p:spPr>
          <a:xfrm>
            <a:off x="611188" y="0"/>
            <a:ext cx="7772400" cy="8382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it-IT" sz="3600"/>
              <a:t>Da cosa dipende NX</a:t>
            </a:r>
          </a:p>
        </p:txBody>
      </p:sp>
      <p:sp>
        <p:nvSpPr>
          <p:cNvPr id="388101" name="Rectangle 5"/>
          <p:cNvSpPr>
            <a:spLocks noGrp="1" noChangeArrowheads="1"/>
          </p:cNvSpPr>
          <p:nvPr>
            <p:ph type="body" idx="1"/>
          </p:nvPr>
        </p:nvSpPr>
        <p:spPr>
          <a:xfrm>
            <a:off x="7088" y="768959"/>
            <a:ext cx="9144000" cy="5545138"/>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80000"/>
              </a:lnSpc>
            </a:pPr>
            <a:r>
              <a:rPr lang="it-IT" altLang="it-IT" sz="2400" dirty="0"/>
              <a:t>La bilancia commerciale dipende da vari fattori, tra i quali:</a:t>
            </a:r>
          </a:p>
          <a:p>
            <a:pPr lvl="1" eaLnBrk="1" hangingPunct="1">
              <a:lnSpc>
                <a:spcPct val="80000"/>
              </a:lnSpc>
            </a:pPr>
            <a:r>
              <a:rPr lang="it-IT" altLang="it-IT" sz="2400" dirty="0"/>
              <a:t>Le preferenze dei consumatori per i beni nazionali ed esteri</a:t>
            </a:r>
          </a:p>
          <a:p>
            <a:pPr lvl="1" eaLnBrk="1" hangingPunct="1">
              <a:lnSpc>
                <a:spcPct val="80000"/>
              </a:lnSpc>
            </a:pPr>
            <a:r>
              <a:rPr lang="it-IT" altLang="it-IT" sz="2400" dirty="0"/>
              <a:t>Le politiche dei governi nei confronti del commercio con l’estero (tariffe, quote, ecc.)</a:t>
            </a:r>
          </a:p>
          <a:p>
            <a:pPr lvl="1" eaLnBrk="1" hangingPunct="1">
              <a:lnSpc>
                <a:spcPct val="80000"/>
              </a:lnSpc>
            </a:pPr>
            <a:r>
              <a:rPr lang="it-IT" altLang="it-IT" sz="2400" dirty="0"/>
              <a:t>I costi di trasporto dei beni </a:t>
            </a:r>
          </a:p>
          <a:p>
            <a:pPr lvl="1" eaLnBrk="1" hangingPunct="1">
              <a:lnSpc>
                <a:spcPct val="80000"/>
              </a:lnSpc>
            </a:pPr>
            <a:r>
              <a:rPr lang="it-IT" altLang="it-IT" sz="2400" dirty="0"/>
              <a:t>Il prezzo dei beni e servizi all’interno ed all’estero </a:t>
            </a:r>
          </a:p>
          <a:p>
            <a:pPr lvl="1" eaLnBrk="1" hangingPunct="1">
              <a:lnSpc>
                <a:spcPct val="80000"/>
              </a:lnSpc>
            </a:pPr>
            <a:r>
              <a:rPr lang="it-IT" altLang="it-IT" sz="2400" dirty="0">
                <a:solidFill>
                  <a:srgbClr val="FF0000"/>
                </a:solidFill>
              </a:rPr>
              <a:t>Il tasso di cambio e a cui si può acquistare valuta estera usando valuta locale</a:t>
            </a:r>
            <a:r>
              <a:rPr lang="it-IT" altLang="it-IT" sz="2400" dirty="0"/>
              <a:t>.</a:t>
            </a:r>
          </a:p>
          <a:p>
            <a:pPr eaLnBrk="1" hangingPunct="1">
              <a:lnSpc>
                <a:spcPct val="80000"/>
              </a:lnSpc>
            </a:pPr>
            <a:r>
              <a:rPr lang="it-IT" altLang="it-IT" sz="2400" dirty="0"/>
              <a:t>Ciascuno di questi fattori può incrementare o ridurre sia la quantità che il valore delle importazioni e delle esportazioni.</a:t>
            </a:r>
          </a:p>
          <a:p>
            <a:pPr eaLnBrk="1" hangingPunct="1">
              <a:lnSpc>
                <a:spcPct val="80000"/>
              </a:lnSpc>
            </a:pPr>
            <a:r>
              <a:rPr lang="it-IT" altLang="it-IT" sz="2400" dirty="0"/>
              <a:t>Dato che NX è una componente della </a:t>
            </a:r>
            <a:r>
              <a:rPr lang="it-IT" altLang="it-IT" sz="2400" dirty="0">
                <a:solidFill>
                  <a:srgbClr val="FF0000"/>
                </a:solidFill>
              </a:rPr>
              <a:t>spesa aggregata</a:t>
            </a:r>
            <a:r>
              <a:rPr lang="it-IT" altLang="it-IT" sz="2400" dirty="0"/>
              <a:t>, al mutare di una delle determinanti si genera una variazione di NX e quindi anche della spesa aggregata.</a:t>
            </a:r>
          </a:p>
          <a:p>
            <a:pPr eaLnBrk="1" hangingPunct="1">
              <a:lnSpc>
                <a:spcPct val="80000"/>
              </a:lnSpc>
            </a:pPr>
            <a:r>
              <a:rPr lang="it-IT" altLang="it-IT" sz="2400" dirty="0"/>
              <a:t>In particolare, ci soffermiamo sul ruolo del tasso di cambio </a:t>
            </a:r>
            <a:r>
              <a:rPr lang="it-IT" altLang="it-IT" sz="2400" i="1" dirty="0"/>
              <a:t>e</a:t>
            </a:r>
            <a:r>
              <a:rPr lang="it-IT" altLang="it-IT" sz="2400" dirty="0"/>
              <a:t> dei prezzi nazionali ed esteri. Possiamo quindi scrivere: </a:t>
            </a:r>
          </a:p>
          <a:p>
            <a:pPr algn="ctr" eaLnBrk="1" hangingPunct="1">
              <a:lnSpc>
                <a:spcPct val="80000"/>
              </a:lnSpc>
              <a:buFontTx/>
              <a:buNone/>
            </a:pPr>
            <a:r>
              <a:rPr lang="it-IT" altLang="it-IT" sz="2400" b="1" dirty="0">
                <a:solidFill>
                  <a:srgbClr val="FF0000"/>
                </a:solidFill>
              </a:rPr>
              <a:t>NX = f(P, P*, </a:t>
            </a:r>
            <a:r>
              <a:rPr lang="it-IT" altLang="it-IT" sz="2400" b="1" i="1" dirty="0">
                <a:solidFill>
                  <a:srgbClr val="FF0000"/>
                </a:solidFill>
              </a:rPr>
              <a:t>e</a:t>
            </a:r>
            <a:r>
              <a:rPr lang="it-IT" altLang="it-IT" sz="2400" b="1" dirty="0">
                <a:solidFill>
                  <a:srgbClr val="FF0000"/>
                </a:solidFill>
              </a:rPr>
              <a:t>)</a:t>
            </a:r>
            <a:endParaRPr lang="it-IT" altLang="it-IT" sz="24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8101">
                                            <p:txEl>
                                              <p:pRg st="7" end="7"/>
                                            </p:txEl>
                                          </p:spTgt>
                                        </p:tgtEl>
                                        <p:attrNameLst>
                                          <p:attrName>style.visibility</p:attrName>
                                        </p:attrNameLst>
                                      </p:cBhvr>
                                      <p:to>
                                        <p:strVal val="visible"/>
                                      </p:to>
                                    </p:set>
                                    <p:animEffect transition="in" filter="wipe(left)">
                                      <p:cBhvr>
                                        <p:cTn id="7" dur="500"/>
                                        <p:tgtEl>
                                          <p:spTgt spid="388101">
                                            <p:txEl>
                                              <p:pRg st="7" end="7"/>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8101">
                                            <p:txEl>
                                              <p:pRg st="8" end="8"/>
                                            </p:txEl>
                                          </p:spTgt>
                                        </p:tgtEl>
                                        <p:attrNameLst>
                                          <p:attrName>style.visibility</p:attrName>
                                        </p:attrNameLst>
                                      </p:cBhvr>
                                      <p:to>
                                        <p:strVal val="visible"/>
                                      </p:to>
                                    </p:set>
                                    <p:animEffect transition="in" filter="wipe(left)">
                                      <p:cBhvr>
                                        <p:cTn id="12" dur="500"/>
                                        <p:tgtEl>
                                          <p:spTgt spid="388101">
                                            <p:txEl>
                                              <p:pRg st="8" end="8"/>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88101">
                                            <p:txEl>
                                              <p:pRg st="9" end="9"/>
                                            </p:txEl>
                                          </p:spTgt>
                                        </p:tgtEl>
                                        <p:attrNameLst>
                                          <p:attrName>style.visibility</p:attrName>
                                        </p:attrNameLst>
                                      </p:cBhvr>
                                      <p:to>
                                        <p:strVal val="visible"/>
                                      </p:to>
                                    </p:set>
                                    <p:animEffect transition="in" filter="wipe(left)">
                                      <p:cBhvr>
                                        <p:cTn id="15" dur="500"/>
                                        <p:tgtEl>
                                          <p:spTgt spid="38810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101" grpId="0" build="p"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61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9661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96612" name="Rectangle 4"/>
          <p:cNvSpPr>
            <a:spLocks noGrp="1" noChangeArrowheads="1"/>
          </p:cNvSpPr>
          <p:nvPr>
            <p:ph type="title"/>
          </p:nvPr>
        </p:nvSpPr>
        <p:spPr>
          <a:xfrm>
            <a:off x="0" y="228600"/>
            <a:ext cx="9144000" cy="762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it-IT" sz="3600">
                <a:solidFill>
                  <a:srgbClr val="000000"/>
                </a:solidFill>
              </a:rPr>
              <a:t>Tassi di cambio nominali e reali</a:t>
            </a:r>
          </a:p>
        </p:txBody>
      </p:sp>
      <p:sp>
        <p:nvSpPr>
          <p:cNvPr id="390149" name="Rectangle 5"/>
          <p:cNvSpPr>
            <a:spLocks noGrp="1" noChangeArrowheads="1"/>
          </p:cNvSpPr>
          <p:nvPr>
            <p:ph type="body" idx="1"/>
          </p:nvPr>
        </p:nvSpPr>
        <p:spPr>
          <a:xfrm>
            <a:off x="0" y="1219200"/>
            <a:ext cx="9144000" cy="4298032"/>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0000"/>
              </a:lnSpc>
            </a:pPr>
            <a:r>
              <a:rPr lang="it-IT" altLang="it-IT" sz="2800" dirty="0">
                <a:solidFill>
                  <a:srgbClr val="000000"/>
                </a:solidFill>
              </a:rPr>
              <a:t>Le transazioni internazionali dipendono dai </a:t>
            </a:r>
            <a:r>
              <a:rPr lang="it-IT" altLang="it-IT" sz="2800" u="sng" dirty="0">
                <a:solidFill>
                  <a:srgbClr val="000000"/>
                </a:solidFill>
              </a:rPr>
              <a:t>prezzi internazionali</a:t>
            </a:r>
            <a:r>
              <a:rPr lang="it-IT" altLang="it-IT" sz="2800" dirty="0">
                <a:solidFill>
                  <a:srgbClr val="000000"/>
                </a:solidFill>
              </a:rPr>
              <a:t>. I due principali prezzi internazionali sono il tasso di cambio nominale e quello reale.</a:t>
            </a:r>
          </a:p>
          <a:p>
            <a:pPr eaLnBrk="1" hangingPunct="1">
              <a:lnSpc>
                <a:spcPct val="90000"/>
              </a:lnSpc>
            </a:pPr>
            <a:r>
              <a:rPr lang="it-IT" altLang="it-IT" sz="2800" dirty="0">
                <a:solidFill>
                  <a:srgbClr val="000000"/>
                </a:solidFill>
              </a:rPr>
              <a:t>Il </a:t>
            </a:r>
            <a:r>
              <a:rPr lang="it-IT" altLang="it-IT" sz="2800" dirty="0">
                <a:solidFill>
                  <a:srgbClr val="FF0000"/>
                </a:solidFill>
              </a:rPr>
              <a:t>tasso di cambio nominale</a:t>
            </a:r>
            <a:r>
              <a:rPr lang="it-IT" altLang="it-IT" sz="2800" dirty="0">
                <a:solidFill>
                  <a:srgbClr val="000000"/>
                </a:solidFill>
              </a:rPr>
              <a:t> è il prezzo di una valuta in termini di un’altra valuta, ovvero il rapporto con cui si può trasformare una valuta in un’altra.</a:t>
            </a:r>
          </a:p>
          <a:p>
            <a:pPr eaLnBrk="1" hangingPunct="1">
              <a:lnSpc>
                <a:spcPct val="90000"/>
              </a:lnSpc>
            </a:pPr>
            <a:r>
              <a:rPr lang="it-IT" altLang="it-IT" sz="2800" dirty="0">
                <a:solidFill>
                  <a:srgbClr val="000000"/>
                </a:solidFill>
              </a:rPr>
              <a:t>Il </a:t>
            </a:r>
            <a:r>
              <a:rPr lang="it-IT" altLang="it-IT" sz="2800" dirty="0">
                <a:solidFill>
                  <a:srgbClr val="FF0000"/>
                </a:solidFill>
              </a:rPr>
              <a:t>tasso di cambio reale</a:t>
            </a:r>
            <a:r>
              <a:rPr lang="it-IT" altLang="it-IT" sz="2800" dirty="0">
                <a:solidFill>
                  <a:srgbClr val="000000"/>
                </a:solidFill>
              </a:rPr>
              <a:t> è il rapporto con cui è possibile scambiare i beni e servizi di un paese con </a:t>
            </a:r>
            <a:r>
              <a:rPr lang="it-IT" altLang="it-IT" sz="2800" u="sng" dirty="0">
                <a:solidFill>
                  <a:srgbClr val="000000"/>
                </a:solidFill>
              </a:rPr>
              <a:t>gli stessi</a:t>
            </a:r>
            <a:r>
              <a:rPr lang="it-IT" altLang="it-IT" sz="2800" dirty="0">
                <a:solidFill>
                  <a:srgbClr val="000000"/>
                </a:solidFill>
              </a:rPr>
              <a:t> beni e servizi di un altro paese. E’ un indice della </a:t>
            </a:r>
            <a:r>
              <a:rPr lang="it-IT" altLang="it-IT" sz="2800" dirty="0">
                <a:solidFill>
                  <a:srgbClr val="FF0000"/>
                </a:solidFill>
              </a:rPr>
              <a:t>competitività</a:t>
            </a:r>
            <a:r>
              <a:rPr lang="it-IT" altLang="it-IT" sz="2800" dirty="0">
                <a:solidFill>
                  <a:srgbClr val="000000"/>
                </a:solidFill>
              </a:rPr>
              <a:t> di un sistema economico.</a:t>
            </a:r>
            <a:r>
              <a:rPr lang="it-IT" altLang="it-IT" sz="2400" dirty="0">
                <a:solidFill>
                  <a:srgbClr val="000000"/>
                </a:solidFill>
              </a:rPr>
              <a:t> </a:t>
            </a:r>
            <a:endParaRPr lang="it-IT" altLang="it-IT" dirty="0">
              <a:solidFill>
                <a:srgbClr val="000000"/>
              </a:solidFil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0149">
                                            <p:txEl>
                                              <p:pRg st="1" end="1"/>
                                            </p:txEl>
                                          </p:spTgt>
                                        </p:tgtEl>
                                        <p:attrNameLst>
                                          <p:attrName>style.visibility</p:attrName>
                                        </p:attrNameLst>
                                      </p:cBhvr>
                                      <p:to>
                                        <p:strVal val="visible"/>
                                      </p:to>
                                    </p:set>
                                    <p:animEffect transition="in" filter="wipe(left)">
                                      <p:cBhvr>
                                        <p:cTn id="7" dur="500"/>
                                        <p:tgtEl>
                                          <p:spTgt spid="39014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0149">
                                            <p:txEl>
                                              <p:pRg st="2" end="2"/>
                                            </p:txEl>
                                          </p:spTgt>
                                        </p:tgtEl>
                                        <p:attrNameLst>
                                          <p:attrName>style.visibility</p:attrName>
                                        </p:attrNameLst>
                                      </p:cBhvr>
                                      <p:to>
                                        <p:strVal val="visible"/>
                                      </p:to>
                                    </p:set>
                                    <p:animEffect transition="in" filter="wipe(left)">
                                      <p:cBhvr>
                                        <p:cTn id="12" dur="500"/>
                                        <p:tgtEl>
                                          <p:spTgt spid="3901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9" grpId="0" build="p"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9865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392196" name="Rectangle 4"/>
          <p:cNvSpPr>
            <a:spLocks noGrp="1" noChangeArrowheads="1"/>
          </p:cNvSpPr>
          <p:nvPr>
            <p:ph type="body" idx="1"/>
          </p:nvPr>
        </p:nvSpPr>
        <p:spPr>
          <a:xfrm>
            <a:off x="0" y="981075"/>
            <a:ext cx="9144000" cy="5472113"/>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0000"/>
              </a:lnSpc>
            </a:pPr>
            <a:r>
              <a:rPr lang="it-IT" altLang="it-IT" sz="2400" dirty="0">
                <a:solidFill>
                  <a:srgbClr val="000000"/>
                </a:solidFill>
              </a:rPr>
              <a:t>Il </a:t>
            </a:r>
            <a:r>
              <a:rPr lang="it-IT" altLang="it-IT" sz="2400" dirty="0">
                <a:solidFill>
                  <a:srgbClr val="FF0000"/>
                </a:solidFill>
              </a:rPr>
              <a:t>cambio nominale</a:t>
            </a:r>
            <a:r>
              <a:rPr lang="it-IT" altLang="it-IT" sz="2400" dirty="0">
                <a:solidFill>
                  <a:srgbClr val="000000"/>
                </a:solidFill>
              </a:rPr>
              <a:t> </a:t>
            </a:r>
            <a:r>
              <a:rPr lang="it-IT" altLang="it-IT" sz="2400" i="1" dirty="0">
                <a:solidFill>
                  <a:srgbClr val="FF0000"/>
                </a:solidFill>
              </a:rPr>
              <a:t>e</a:t>
            </a:r>
            <a:r>
              <a:rPr lang="it-IT" altLang="it-IT" sz="2400" dirty="0">
                <a:solidFill>
                  <a:srgbClr val="000000"/>
                </a:solidFill>
              </a:rPr>
              <a:t> si può esprimere in due modi:</a:t>
            </a:r>
          </a:p>
          <a:p>
            <a:pPr lvl="1" eaLnBrk="1" hangingPunct="1">
              <a:lnSpc>
                <a:spcPct val="90000"/>
              </a:lnSpc>
            </a:pPr>
            <a:r>
              <a:rPr lang="it-IT" altLang="it-IT" sz="2400" dirty="0">
                <a:solidFill>
                  <a:srgbClr val="000000"/>
                </a:solidFill>
              </a:rPr>
              <a:t>In unità di valuta estera per una unità di valuta locale (p.e. quanti dollari ci vogliono per comprare un euro?).</a:t>
            </a:r>
          </a:p>
          <a:p>
            <a:pPr lvl="1" eaLnBrk="1" hangingPunct="1">
              <a:lnSpc>
                <a:spcPct val="90000"/>
              </a:lnSpc>
            </a:pPr>
            <a:r>
              <a:rPr lang="it-IT" altLang="it-IT" sz="2400" dirty="0">
                <a:solidFill>
                  <a:srgbClr val="000000"/>
                </a:solidFill>
              </a:rPr>
              <a:t>In unità di valuta locale per una unità di valuta estera (p.e. quanti euro lire ci vogliono per comprare un dollaro?).</a:t>
            </a:r>
          </a:p>
          <a:p>
            <a:pPr lvl="1" eaLnBrk="1" hangingPunct="1">
              <a:lnSpc>
                <a:spcPct val="90000"/>
              </a:lnSpc>
            </a:pPr>
            <a:r>
              <a:rPr lang="it-IT" altLang="it-IT" sz="2400" dirty="0">
                <a:solidFill>
                  <a:srgbClr val="000000"/>
                </a:solidFill>
              </a:rPr>
              <a:t>Dopo l’avvento dell’euro si usa il </a:t>
            </a:r>
            <a:r>
              <a:rPr lang="it-IT" altLang="it-IT" sz="2400" u="sng" dirty="0">
                <a:solidFill>
                  <a:srgbClr val="000000"/>
                </a:solidFill>
              </a:rPr>
              <a:t>primo</a:t>
            </a:r>
            <a:r>
              <a:rPr lang="it-IT" altLang="it-IT" sz="2400" dirty="0">
                <a:solidFill>
                  <a:srgbClr val="000000"/>
                </a:solidFill>
              </a:rPr>
              <a:t> metodo: p.e. quanti yen o dollari ci vogliono per comprare un euro?	</a:t>
            </a:r>
          </a:p>
          <a:p>
            <a:pPr eaLnBrk="1" hangingPunct="1">
              <a:lnSpc>
                <a:spcPct val="90000"/>
              </a:lnSpc>
            </a:pPr>
            <a:r>
              <a:rPr lang="it-IT" altLang="it-IT" sz="2400" dirty="0">
                <a:solidFill>
                  <a:srgbClr val="000000"/>
                </a:solidFill>
              </a:rPr>
              <a:t>Se oggi servono </a:t>
            </a:r>
            <a:r>
              <a:rPr lang="it-IT" altLang="it-IT" sz="2400" u="sng" dirty="0">
                <a:solidFill>
                  <a:srgbClr val="000000"/>
                </a:solidFill>
              </a:rPr>
              <a:t>più</a:t>
            </a:r>
            <a:r>
              <a:rPr lang="it-IT" altLang="it-IT" sz="2400" dirty="0">
                <a:solidFill>
                  <a:srgbClr val="000000"/>
                </a:solidFill>
              </a:rPr>
              <a:t> $ per comprare 1€ rispetto a ieri si dice che l’euro si è </a:t>
            </a:r>
            <a:r>
              <a:rPr lang="it-IT" altLang="it-IT" sz="2400" dirty="0">
                <a:solidFill>
                  <a:srgbClr val="FF0000"/>
                </a:solidFill>
              </a:rPr>
              <a:t>apprezzato</a:t>
            </a:r>
            <a:r>
              <a:rPr lang="it-IT" altLang="it-IT" sz="2400" dirty="0">
                <a:solidFill>
                  <a:srgbClr val="000000"/>
                </a:solidFill>
              </a:rPr>
              <a:t>. Viceversa, se servono </a:t>
            </a:r>
            <a:r>
              <a:rPr lang="it-IT" altLang="it-IT" sz="2400" u="sng" dirty="0">
                <a:solidFill>
                  <a:srgbClr val="000000"/>
                </a:solidFill>
              </a:rPr>
              <a:t>meno</a:t>
            </a:r>
            <a:r>
              <a:rPr lang="it-IT" altLang="it-IT" sz="2400" dirty="0">
                <a:solidFill>
                  <a:srgbClr val="000000"/>
                </a:solidFill>
              </a:rPr>
              <a:t> $, si dice che l’euro si è </a:t>
            </a:r>
            <a:r>
              <a:rPr lang="it-IT" altLang="it-IT" sz="2400" dirty="0">
                <a:solidFill>
                  <a:srgbClr val="FF0000"/>
                </a:solidFill>
              </a:rPr>
              <a:t>deprezzato </a:t>
            </a:r>
            <a:r>
              <a:rPr lang="it-IT" altLang="it-IT" sz="2400" dirty="0"/>
              <a:t>(e quindi il $ si è apprezzato).</a:t>
            </a:r>
          </a:p>
          <a:p>
            <a:pPr eaLnBrk="1" hangingPunct="1">
              <a:lnSpc>
                <a:spcPct val="90000"/>
              </a:lnSpc>
            </a:pPr>
            <a:r>
              <a:rPr lang="it-IT" altLang="it-IT" sz="2400" dirty="0">
                <a:solidFill>
                  <a:srgbClr val="000000"/>
                </a:solidFill>
              </a:rPr>
              <a:t>In un sistema di </a:t>
            </a:r>
            <a:r>
              <a:rPr lang="it-IT" altLang="it-IT" sz="2400" dirty="0">
                <a:solidFill>
                  <a:srgbClr val="FF0000"/>
                </a:solidFill>
              </a:rPr>
              <a:t>cambi flessibili</a:t>
            </a:r>
            <a:r>
              <a:rPr lang="it-IT" altLang="it-IT" sz="2400" dirty="0">
                <a:solidFill>
                  <a:srgbClr val="000000"/>
                </a:solidFill>
              </a:rPr>
              <a:t>, il tasso di cambio nominale oscilla liberamente sul mercato in base a </a:t>
            </a:r>
            <a:r>
              <a:rPr lang="it-IT" altLang="it-IT" sz="2400" u="sng" dirty="0">
                <a:solidFill>
                  <a:srgbClr val="000000"/>
                </a:solidFill>
              </a:rPr>
              <a:t>domanda e offerta</a:t>
            </a:r>
            <a:r>
              <a:rPr lang="it-IT" altLang="it-IT" sz="2400" dirty="0">
                <a:solidFill>
                  <a:srgbClr val="000000"/>
                </a:solidFill>
              </a:rPr>
              <a:t> delle varie valute. </a:t>
            </a:r>
          </a:p>
          <a:p>
            <a:pPr eaLnBrk="1" hangingPunct="1">
              <a:lnSpc>
                <a:spcPct val="90000"/>
              </a:lnSpc>
            </a:pPr>
            <a:r>
              <a:rPr lang="it-IT" altLang="it-IT" sz="2400" dirty="0">
                <a:solidFill>
                  <a:srgbClr val="000000"/>
                </a:solidFill>
              </a:rPr>
              <a:t>Invece in un sistema di </a:t>
            </a:r>
            <a:r>
              <a:rPr lang="it-IT" altLang="it-IT" sz="2400" dirty="0">
                <a:solidFill>
                  <a:srgbClr val="FF0000"/>
                </a:solidFill>
              </a:rPr>
              <a:t>cambi fissi </a:t>
            </a:r>
            <a:r>
              <a:rPr lang="it-IT" altLang="it-IT" sz="2400" dirty="0">
                <a:solidFill>
                  <a:srgbClr val="000000"/>
                </a:solidFill>
              </a:rPr>
              <a:t>il cambio è mantenuto ad un valore predefinito dalla Banca Centrale di quel paese. </a:t>
            </a:r>
          </a:p>
        </p:txBody>
      </p:sp>
      <p:sp>
        <p:nvSpPr>
          <p:cNvPr id="198661" name="Rectangle 5"/>
          <p:cNvSpPr>
            <a:spLocks noGrp="1" noChangeArrowheads="1"/>
          </p:cNvSpPr>
          <p:nvPr>
            <p:ph type="title"/>
          </p:nvPr>
        </p:nvSpPr>
        <p:spPr>
          <a:xfrm>
            <a:off x="611188" y="188913"/>
            <a:ext cx="7772400" cy="762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it-IT" sz="3600"/>
              <a:t>Il tasso di cambio nominale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2196">
                                            <p:txEl>
                                              <p:pRg st="4" end="4"/>
                                            </p:txEl>
                                          </p:spTgt>
                                        </p:tgtEl>
                                        <p:attrNameLst>
                                          <p:attrName>style.visibility</p:attrName>
                                        </p:attrNameLst>
                                      </p:cBhvr>
                                      <p:to>
                                        <p:strVal val="visible"/>
                                      </p:to>
                                    </p:set>
                                    <p:animEffect transition="in" filter="wipe(left)">
                                      <p:cBhvr>
                                        <p:cTn id="7" dur="500"/>
                                        <p:tgtEl>
                                          <p:spTgt spid="392196">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2196">
                                            <p:txEl>
                                              <p:pRg st="5" end="5"/>
                                            </p:txEl>
                                          </p:spTgt>
                                        </p:tgtEl>
                                        <p:attrNameLst>
                                          <p:attrName>style.visibility</p:attrName>
                                        </p:attrNameLst>
                                      </p:cBhvr>
                                      <p:to>
                                        <p:strVal val="visible"/>
                                      </p:to>
                                    </p:set>
                                    <p:animEffect transition="in" filter="wipe(left)">
                                      <p:cBhvr>
                                        <p:cTn id="12" dur="500"/>
                                        <p:tgtEl>
                                          <p:spTgt spid="392196">
                                            <p:txEl>
                                              <p:pRg st="5" end="5"/>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92196">
                                            <p:txEl>
                                              <p:pRg st="6" end="6"/>
                                            </p:txEl>
                                          </p:spTgt>
                                        </p:tgtEl>
                                        <p:attrNameLst>
                                          <p:attrName>style.visibility</p:attrName>
                                        </p:attrNameLst>
                                      </p:cBhvr>
                                      <p:to>
                                        <p:strVal val="visible"/>
                                      </p:to>
                                    </p:set>
                                    <p:animEffect transition="in" filter="wipe(left)">
                                      <p:cBhvr>
                                        <p:cTn id="17" dur="500"/>
                                        <p:tgtEl>
                                          <p:spTgt spid="39219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6"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457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4580" name="Rectangle 4"/>
          <p:cNvSpPr>
            <a:spLocks noGrp="1" noChangeArrowheads="1"/>
          </p:cNvSpPr>
          <p:nvPr>
            <p:ph type="title"/>
          </p:nvPr>
        </p:nvSpPr>
        <p:spPr>
          <a:xfrm>
            <a:off x="685800" y="0"/>
            <a:ext cx="7772400" cy="765175"/>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it-IT" sz="3600"/>
              <a:t>PIL reale &amp; PIL nominale</a:t>
            </a:r>
          </a:p>
        </p:txBody>
      </p:sp>
      <p:sp>
        <p:nvSpPr>
          <p:cNvPr id="28677" name="Rectangle 5"/>
          <p:cNvSpPr>
            <a:spLocks noGrp="1" noChangeArrowheads="1"/>
          </p:cNvSpPr>
          <p:nvPr>
            <p:ph type="body" idx="1"/>
          </p:nvPr>
        </p:nvSpPr>
        <p:spPr>
          <a:xfrm>
            <a:off x="0" y="836613"/>
            <a:ext cx="9144000" cy="6021387"/>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0000"/>
              </a:lnSpc>
            </a:pPr>
            <a:r>
              <a:rPr lang="it-IT" altLang="it-IT" sz="2400" dirty="0"/>
              <a:t>Il </a:t>
            </a:r>
            <a:r>
              <a:rPr lang="it-IT" altLang="it-IT" sz="2400" dirty="0">
                <a:solidFill>
                  <a:srgbClr val="CC0099"/>
                </a:solidFill>
              </a:rPr>
              <a:t>PIL nominale</a:t>
            </a:r>
            <a:r>
              <a:rPr lang="it-IT" altLang="it-IT" sz="2400" dirty="0"/>
              <a:t> misura il valore della produzione di beni e servizi a prezzi </a:t>
            </a:r>
            <a:r>
              <a:rPr lang="it-IT" altLang="it-IT" sz="2400" i="1" dirty="0"/>
              <a:t>correnti</a:t>
            </a:r>
            <a:r>
              <a:rPr lang="it-IT" altLang="it-IT" sz="2400" dirty="0"/>
              <a:t>, cioè dell’anno in questione.</a:t>
            </a:r>
          </a:p>
          <a:p>
            <a:pPr eaLnBrk="1" hangingPunct="1">
              <a:lnSpc>
                <a:spcPct val="90000"/>
              </a:lnSpc>
            </a:pPr>
            <a:r>
              <a:rPr lang="it-IT" altLang="it-IT" sz="2400" dirty="0"/>
              <a:t>Una variazione del PIL nominale potrebbe quindi essere dovuta ad una mera variazione dei prezzi, senza che siano cambiata la reale produzione di beni e servizi. Si tratterebbe di un fenomeno </a:t>
            </a:r>
            <a:r>
              <a:rPr lang="it-IT" altLang="it-IT" sz="2400" u="sng" dirty="0"/>
              <a:t>nominale</a:t>
            </a:r>
            <a:r>
              <a:rPr lang="it-IT" altLang="it-IT" sz="2400" dirty="0"/>
              <a:t>.   </a:t>
            </a:r>
          </a:p>
          <a:p>
            <a:pPr eaLnBrk="1" hangingPunct="1">
              <a:lnSpc>
                <a:spcPct val="90000"/>
              </a:lnSpc>
            </a:pPr>
            <a:r>
              <a:rPr lang="it-IT" altLang="it-IT" sz="2400" dirty="0"/>
              <a:t>Il </a:t>
            </a:r>
            <a:r>
              <a:rPr lang="it-IT" altLang="it-IT" sz="2400" dirty="0">
                <a:solidFill>
                  <a:srgbClr val="CC0099"/>
                </a:solidFill>
              </a:rPr>
              <a:t>PIL reale</a:t>
            </a:r>
            <a:r>
              <a:rPr lang="it-IT" altLang="it-IT" sz="2400" dirty="0"/>
              <a:t> misura il valore della produzione di beni e servizi a prezzi </a:t>
            </a:r>
            <a:r>
              <a:rPr lang="it-IT" altLang="it-IT" sz="2400" i="1" dirty="0"/>
              <a:t>costanti, </a:t>
            </a:r>
            <a:r>
              <a:rPr lang="it-IT" altLang="it-IT" sz="2400" dirty="0"/>
              <a:t>cioè ai prezzi di un </a:t>
            </a:r>
            <a:r>
              <a:rPr lang="it-IT" altLang="it-IT" sz="2400" dirty="0">
                <a:solidFill>
                  <a:srgbClr val="CC0099"/>
                </a:solidFill>
              </a:rPr>
              <a:t>anno base</a:t>
            </a:r>
            <a:r>
              <a:rPr lang="it-IT" altLang="it-IT" sz="2400" dirty="0"/>
              <a:t> preso come riferimento. Il PIL reale è la vera misura della crescita </a:t>
            </a:r>
            <a:r>
              <a:rPr lang="it-IT" altLang="it-IT" sz="2400" u="sng" dirty="0"/>
              <a:t>reale</a:t>
            </a:r>
            <a:r>
              <a:rPr lang="it-IT" altLang="it-IT" sz="2400" dirty="0"/>
              <a:t> della ricchezza di una nazione, proprio perché “depurata” dall’effetto dei prezzi. </a:t>
            </a:r>
            <a:endParaRPr lang="it-IT" altLang="it-IT" sz="2400" i="1" dirty="0"/>
          </a:p>
          <a:p>
            <a:pPr lvl="1" eaLnBrk="1" hangingPunct="1">
              <a:lnSpc>
                <a:spcPct val="90000"/>
              </a:lnSpc>
              <a:buFont typeface="Wingdings" panose="05000000000000000000" pitchFamily="2" charset="2"/>
              <a:buChar char="Ø"/>
            </a:pPr>
            <a:r>
              <a:rPr lang="it-IT" altLang="it-IT" sz="2400" dirty="0">
                <a:sym typeface="Symbol" panose="05050102010706020507" pitchFamily="18" charset="2"/>
              </a:rPr>
              <a:t>P.e. se il PIL nominale del 2018 cresce del 1.7% e la variazione dei prezzi sempre nel 2018 è pari all’1.3%, la crescita del PIL reale è pari solo allo 0.4% (infatti 1.7% – 1.3% </a:t>
            </a:r>
            <a:r>
              <a:rPr lang="it-IT" altLang="it-IT" sz="2400">
                <a:sym typeface="Symbol" panose="05050102010706020507" pitchFamily="18" charset="2"/>
              </a:rPr>
              <a:t>= 0.4%).</a:t>
            </a:r>
            <a:endParaRPr lang="it-IT" altLang="it-IT" sz="2400" dirty="0">
              <a:sym typeface="Symbol" panose="05050102010706020507" pitchFamily="18" charset="2"/>
            </a:endParaRPr>
          </a:p>
          <a:p>
            <a:pPr eaLnBrk="1" hangingPunct="1">
              <a:lnSpc>
                <a:spcPct val="90000"/>
              </a:lnSpc>
            </a:pPr>
            <a:r>
              <a:rPr lang="it-IT" altLang="it-IT" sz="2400" dirty="0"/>
              <a:t>La differenza tra le due grandezze dipende dall’andamento del livello generale dei prezzi. Segue che, mettendo a confronto la variazione del PIL reale con quella del PIL nominale, si ottiene una misura della variazione del livello generale dei prezzi (</a:t>
            </a:r>
            <a:r>
              <a:rPr lang="it-IT" altLang="it-IT" sz="2400" dirty="0">
                <a:sym typeface="Symbol" panose="05050102010706020507" pitchFamily="18" charset="2"/>
              </a:rPr>
              <a:t>c.d. </a:t>
            </a:r>
            <a:r>
              <a:rPr lang="it-IT" altLang="it-IT" sz="2400" dirty="0">
                <a:solidFill>
                  <a:srgbClr val="CC0099"/>
                </a:solidFill>
                <a:sym typeface="Symbol" panose="05050102010706020507" pitchFamily="18" charset="2"/>
              </a:rPr>
              <a:t>deflatore del PIL</a:t>
            </a:r>
            <a:r>
              <a:rPr lang="it-IT" altLang="it-IT" sz="2400" dirty="0">
                <a:sym typeface="Symbol" panose="05050102010706020507" pitchFamily="18" charset="2"/>
              </a:rPr>
              <a: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8677">
                                            <p:txEl>
                                              <p:pRg st="2" end="2"/>
                                            </p:txEl>
                                          </p:spTgt>
                                        </p:tgtEl>
                                        <p:attrNameLst>
                                          <p:attrName>style.visibility</p:attrName>
                                        </p:attrNameLst>
                                      </p:cBhvr>
                                      <p:to>
                                        <p:strVal val="visible"/>
                                      </p:to>
                                    </p:set>
                                    <p:animEffect transition="in" filter="wipe(left)">
                                      <p:cBhvr>
                                        <p:cTn id="11" dur="500"/>
                                        <p:tgtEl>
                                          <p:spTgt spid="28677">
                                            <p:txEl>
                                              <p:pRg st="2" end="2"/>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8677">
                                            <p:txEl>
                                              <p:pRg st="3" end="3"/>
                                            </p:txEl>
                                          </p:spTgt>
                                        </p:tgtEl>
                                        <p:attrNameLst>
                                          <p:attrName>style.visibility</p:attrName>
                                        </p:attrNameLst>
                                      </p:cBhvr>
                                      <p:to>
                                        <p:strVal val="visible"/>
                                      </p:to>
                                    </p:set>
                                    <p:animEffect transition="in" filter="wipe(left)">
                                      <p:cBhvr>
                                        <p:cTn id="14" dur="500"/>
                                        <p:tgtEl>
                                          <p:spTgt spid="28677">
                                            <p:txEl>
                                              <p:pRg st="3" end="3"/>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8677">
                                            <p:txEl>
                                              <p:pRg st="4" end="4"/>
                                            </p:txEl>
                                          </p:spTgt>
                                        </p:tgtEl>
                                        <p:attrNameLst>
                                          <p:attrName>style.visibility</p:attrName>
                                        </p:attrNameLst>
                                      </p:cBhvr>
                                      <p:to>
                                        <p:strVal val="visible"/>
                                      </p:to>
                                    </p:set>
                                    <p:animEffect transition="in" filter="wipe(left)">
                                      <p:cBhvr>
                                        <p:cTn id="19" dur="500"/>
                                        <p:tgtEl>
                                          <p:spTgt spid="2867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build="p" autoUpdateAnimBg="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539552" y="58737"/>
            <a:ext cx="8229600" cy="633413"/>
          </a:xfrm>
        </p:spPr>
        <p:txBody>
          <a:bodyPr/>
          <a:lstStyle/>
          <a:p>
            <a:pPr eaLnBrk="1" hangingPunct="1"/>
            <a:r>
              <a:rPr lang="it-IT" altLang="it-IT" sz="3600" dirty="0"/>
              <a:t>Il mercato delle valute</a:t>
            </a:r>
          </a:p>
        </p:txBody>
      </p:sp>
      <p:sp>
        <p:nvSpPr>
          <p:cNvPr id="200707" name="Rectangle 3"/>
          <p:cNvSpPr>
            <a:spLocks noGrp="1" noChangeArrowheads="1"/>
          </p:cNvSpPr>
          <p:nvPr>
            <p:ph type="body" idx="1"/>
          </p:nvPr>
        </p:nvSpPr>
        <p:spPr>
          <a:xfrm>
            <a:off x="0" y="692150"/>
            <a:ext cx="8964613" cy="5975350"/>
          </a:xfrm>
        </p:spPr>
        <p:txBody>
          <a:bodyPr/>
          <a:lstStyle/>
          <a:p>
            <a:pPr eaLnBrk="1" hangingPunct="1">
              <a:lnSpc>
                <a:spcPct val="80000"/>
              </a:lnSpc>
            </a:pPr>
            <a:r>
              <a:rPr lang="it-IT" altLang="it-IT" sz="2400" dirty="0"/>
              <a:t>Come in tutti i mercati, anche nel mercato delle valute esistono una </a:t>
            </a:r>
            <a:r>
              <a:rPr lang="it-IT" altLang="it-IT" sz="2400" dirty="0">
                <a:solidFill>
                  <a:srgbClr val="FF0000"/>
                </a:solidFill>
              </a:rPr>
              <a:t>domanda</a:t>
            </a:r>
            <a:r>
              <a:rPr lang="it-IT" altLang="it-IT" sz="2400" dirty="0"/>
              <a:t> ed un’</a:t>
            </a:r>
            <a:r>
              <a:rPr lang="it-IT" altLang="it-IT" sz="2400" dirty="0">
                <a:solidFill>
                  <a:srgbClr val="FF0000"/>
                </a:solidFill>
              </a:rPr>
              <a:t>offerta</a:t>
            </a:r>
            <a:r>
              <a:rPr lang="it-IT" altLang="it-IT" sz="2400" dirty="0"/>
              <a:t>. Il “prezzo” di una particolare valuta (p.e. il $) su tale mercato sarà il </a:t>
            </a:r>
            <a:r>
              <a:rPr lang="it-IT" altLang="it-IT" sz="2400" dirty="0">
                <a:solidFill>
                  <a:srgbClr val="FF0000"/>
                </a:solidFill>
              </a:rPr>
              <a:t>tasso di cambio nominale</a:t>
            </a:r>
            <a:r>
              <a:rPr lang="it-IT" altLang="it-IT" sz="2400" dirty="0"/>
              <a:t> tra quella valuta ed un’altra (ovvero quanti $ ci vogliono per comprare un’unità di quell’altra valuta).</a:t>
            </a:r>
          </a:p>
          <a:p>
            <a:pPr eaLnBrk="1" hangingPunct="1">
              <a:lnSpc>
                <a:spcPct val="80000"/>
              </a:lnSpc>
            </a:pPr>
            <a:r>
              <a:rPr lang="it-IT" altLang="it-IT" sz="2400" dirty="0"/>
              <a:t>La </a:t>
            </a:r>
            <a:r>
              <a:rPr lang="it-IT" altLang="it-IT" sz="2400" dirty="0">
                <a:solidFill>
                  <a:srgbClr val="FF0000"/>
                </a:solidFill>
              </a:rPr>
              <a:t>domanda di una valuta</a:t>
            </a:r>
            <a:r>
              <a:rPr lang="it-IT" altLang="it-IT" sz="2400" dirty="0"/>
              <a:t>, p.e. il $, sul mercato valutario dipende da vari fattori (ciascuno dei quali induce uno spostamento della domanda):</a:t>
            </a:r>
          </a:p>
          <a:p>
            <a:pPr lvl="1" eaLnBrk="1" hangingPunct="1">
              <a:lnSpc>
                <a:spcPct val="80000"/>
              </a:lnSpc>
            </a:pPr>
            <a:r>
              <a:rPr lang="it-IT" altLang="it-IT" sz="2000" dirty="0">
                <a:solidFill>
                  <a:srgbClr val="FF0000"/>
                </a:solidFill>
              </a:rPr>
              <a:t>L’andamento di NX</a:t>
            </a:r>
            <a:r>
              <a:rPr lang="it-IT" altLang="it-IT" sz="2000" dirty="0"/>
              <a:t>: un aumento dell’avanzo commerciale fa aumentare la domanda per quella valuta perché i consumatori mondiali richiedono quella valuta per comprare i beni di quella nazione.</a:t>
            </a:r>
          </a:p>
          <a:p>
            <a:pPr lvl="1" eaLnBrk="1" hangingPunct="1">
              <a:lnSpc>
                <a:spcPct val="80000"/>
              </a:lnSpc>
            </a:pPr>
            <a:r>
              <a:rPr lang="it-IT" altLang="it-IT" sz="2000" dirty="0">
                <a:solidFill>
                  <a:srgbClr val="FF0000"/>
                </a:solidFill>
              </a:rPr>
              <a:t>L’andamento di NFI</a:t>
            </a:r>
            <a:r>
              <a:rPr lang="it-IT" altLang="it-IT" sz="2000" dirty="0"/>
              <a:t>: un aumento dell’afflusso di capitali fa aumentare la domanda per quella valuta perché gli investitori mondiali richiedono quella valuta per comprare asset di quella nazione.</a:t>
            </a:r>
          </a:p>
          <a:p>
            <a:pPr lvl="1" eaLnBrk="1" hangingPunct="1">
              <a:lnSpc>
                <a:spcPct val="80000"/>
              </a:lnSpc>
            </a:pPr>
            <a:r>
              <a:rPr lang="it-IT" altLang="it-IT" sz="2000" dirty="0">
                <a:solidFill>
                  <a:srgbClr val="FF0000"/>
                </a:solidFill>
              </a:rPr>
              <a:t>L’andamento di RV</a:t>
            </a:r>
            <a:r>
              <a:rPr lang="it-IT" altLang="it-IT" sz="2000" dirty="0"/>
              <a:t>: se le Banche Centrali degli altri paesi vogliono aumentare le riserve valutarie in quella valuta, la domanda per quella valuta aumenta. </a:t>
            </a:r>
          </a:p>
          <a:p>
            <a:pPr eaLnBrk="1" hangingPunct="1">
              <a:lnSpc>
                <a:spcPct val="80000"/>
              </a:lnSpc>
            </a:pPr>
            <a:r>
              <a:rPr lang="it-IT" altLang="it-IT" sz="2400" dirty="0"/>
              <a:t>L’</a:t>
            </a:r>
            <a:r>
              <a:rPr lang="it-IT" altLang="it-IT" sz="2400" dirty="0">
                <a:solidFill>
                  <a:srgbClr val="FF0000"/>
                </a:solidFill>
              </a:rPr>
              <a:t>offerta di una valuta</a:t>
            </a:r>
            <a:r>
              <a:rPr lang="it-IT" altLang="it-IT" sz="2400" dirty="0"/>
              <a:t> dipende dalla politica monetaria (= vedi i relativi capitoli), ovvero da quanta valuta viene “prodotta” dalla Banca Centrale di quella nazione.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7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070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070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070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07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7CFC07-9BC6-41E5-8C55-87E8B3A963E5}"/>
              </a:ext>
            </a:extLst>
          </p:cNvPr>
          <p:cNvSpPr>
            <a:spLocks noGrp="1"/>
          </p:cNvSpPr>
          <p:nvPr>
            <p:ph type="title"/>
          </p:nvPr>
        </p:nvSpPr>
        <p:spPr>
          <a:xfrm>
            <a:off x="179512" y="91116"/>
            <a:ext cx="8784976" cy="889612"/>
          </a:xfrm>
        </p:spPr>
        <p:txBody>
          <a:bodyPr/>
          <a:lstStyle/>
          <a:p>
            <a:r>
              <a:rPr lang="it-IT" sz="3600" dirty="0"/>
              <a:t>Mercato dei cambi e statica comparata</a:t>
            </a:r>
          </a:p>
        </p:txBody>
      </p:sp>
      <p:sp>
        <p:nvSpPr>
          <p:cNvPr id="3" name="Segnaposto contenuto 2">
            <a:extLst>
              <a:ext uri="{FF2B5EF4-FFF2-40B4-BE49-F238E27FC236}">
                <a16:creationId xmlns:a16="http://schemas.microsoft.com/office/drawing/2014/main" id="{A3FB506A-3752-4F66-87B1-6A0EC4E7113D}"/>
              </a:ext>
            </a:extLst>
          </p:cNvPr>
          <p:cNvSpPr>
            <a:spLocks noGrp="1"/>
          </p:cNvSpPr>
          <p:nvPr>
            <p:ph idx="1"/>
          </p:nvPr>
        </p:nvSpPr>
        <p:spPr>
          <a:xfrm>
            <a:off x="179512" y="980728"/>
            <a:ext cx="8784976" cy="5112568"/>
          </a:xfrm>
        </p:spPr>
        <p:txBody>
          <a:bodyPr/>
          <a:lstStyle/>
          <a:p>
            <a:r>
              <a:rPr lang="it-IT" sz="2800" dirty="0"/>
              <a:t>Costruiamo due semplici esercizi di statica comparata sul libero mercato dei cambi.</a:t>
            </a:r>
          </a:p>
          <a:p>
            <a:r>
              <a:rPr lang="it-IT" sz="2800" dirty="0"/>
              <a:t>Sul mercato yen/USD, ipotizziamo un aumento degli acquisti di auto giapponesi negli USA.</a:t>
            </a:r>
          </a:p>
          <a:p>
            <a:r>
              <a:rPr lang="it-IT" sz="2800" dirty="0"/>
              <a:t>Sul mercato euro/USD, ipotizziamo un aumento dell’offerta di moneta (p.e. a causa di </a:t>
            </a:r>
            <a:r>
              <a:rPr lang="it-IT" sz="2800" i="1" dirty="0"/>
              <a:t>quantitative </a:t>
            </a:r>
            <a:r>
              <a:rPr lang="it-IT" sz="2800" i="1" dirty="0" err="1"/>
              <a:t>easing</a:t>
            </a:r>
            <a:r>
              <a:rPr lang="it-IT" sz="2800" dirty="0"/>
              <a:t>: vedi prossimi capitoli) da parte della BCE.</a:t>
            </a:r>
          </a:p>
          <a:p>
            <a:r>
              <a:rPr lang="it-IT" sz="2800" dirty="0"/>
              <a:t>Nel primo caso, lo yen si </a:t>
            </a:r>
            <a:r>
              <a:rPr lang="it-IT" sz="2800" i="1" dirty="0"/>
              <a:t>apprezza</a:t>
            </a:r>
            <a:r>
              <a:rPr lang="it-IT" sz="2800" dirty="0"/>
              <a:t> rispetto al dollaro; nel secondo l’euro si </a:t>
            </a:r>
            <a:r>
              <a:rPr lang="it-IT" sz="2800" i="1" dirty="0"/>
              <a:t>deprezza</a:t>
            </a:r>
            <a:r>
              <a:rPr lang="it-IT" sz="2800" dirty="0"/>
              <a:t> rispetto al dollaro.</a:t>
            </a:r>
          </a:p>
        </p:txBody>
      </p:sp>
    </p:spTree>
    <p:extLst>
      <p:ext uri="{BB962C8B-B14F-4D97-AF65-F5344CB8AC3E}">
        <p14:creationId xmlns:p14="http://schemas.microsoft.com/office/powerpoint/2010/main" val="237789909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Picture 2" descr="Cw_f32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 y="955675"/>
            <a:ext cx="8934450" cy="494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2755" name="Text Box 3"/>
          <p:cNvSpPr txBox="1">
            <a:spLocks noChangeArrowheads="1"/>
          </p:cNvSpPr>
          <p:nvPr/>
        </p:nvSpPr>
        <p:spPr bwMode="auto">
          <a:xfrm>
            <a:off x="1476375" y="188913"/>
            <a:ext cx="69040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a:t>Il mercato dello yen rispetto al dollaro</a:t>
            </a:r>
          </a:p>
        </p:txBody>
      </p:sp>
    </p:spTree>
  </p:cSld>
  <p:clrMapOvr>
    <a:masterClrMapping/>
  </p:clrMapOvr>
  <p:transition spd="med">
    <p:wipe dir="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2" name="Picture 2" descr="Cw_f32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 y="949325"/>
            <a:ext cx="8934450" cy="495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03" name="Text Box 3"/>
          <p:cNvSpPr txBox="1">
            <a:spLocks noChangeArrowheads="1"/>
          </p:cNvSpPr>
          <p:nvPr/>
        </p:nvSpPr>
        <p:spPr bwMode="auto">
          <a:xfrm>
            <a:off x="1403350" y="260350"/>
            <a:ext cx="67246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a:t>Apprezzamento dello yen sul dollaro</a:t>
            </a:r>
          </a:p>
        </p:txBody>
      </p:sp>
    </p:spTree>
  </p:cSld>
  <p:clrMapOvr>
    <a:masterClrMapping/>
  </p:clrMapOvr>
  <p:transition spd="med">
    <p:wipe dir="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0" name="Picture 2" descr="Cw_f32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 y="863600"/>
            <a:ext cx="8934450" cy="512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51" name="Text Box 3"/>
          <p:cNvSpPr txBox="1">
            <a:spLocks noChangeArrowheads="1"/>
          </p:cNvSpPr>
          <p:nvPr/>
        </p:nvSpPr>
        <p:spPr bwMode="auto">
          <a:xfrm>
            <a:off x="1331913" y="188913"/>
            <a:ext cx="66563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a:t>Deprezzamento dell’euro sul dollaro</a:t>
            </a:r>
          </a:p>
        </p:txBody>
      </p:sp>
    </p:spTree>
  </p:cSld>
  <p:clrMapOvr>
    <a:masterClrMapping/>
  </p:clrMapOvr>
  <p:transition spd="med">
    <p:wipe dir="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539750" y="0"/>
            <a:ext cx="8229600" cy="908050"/>
          </a:xfrm>
        </p:spPr>
        <p:txBody>
          <a:bodyPr/>
          <a:lstStyle/>
          <a:p>
            <a:pPr eaLnBrk="1" hangingPunct="1"/>
            <a:r>
              <a:rPr lang="it-IT" altLang="it-IT" sz="3600"/>
              <a:t>Cambi fissi e flessibili</a:t>
            </a:r>
          </a:p>
        </p:txBody>
      </p:sp>
      <p:sp>
        <p:nvSpPr>
          <p:cNvPr id="212995" name="Rectangle 3"/>
          <p:cNvSpPr>
            <a:spLocks noGrp="1" noChangeArrowheads="1"/>
          </p:cNvSpPr>
          <p:nvPr>
            <p:ph type="body" idx="1"/>
          </p:nvPr>
        </p:nvSpPr>
        <p:spPr>
          <a:xfrm>
            <a:off x="250825" y="765175"/>
            <a:ext cx="8713788" cy="5903913"/>
          </a:xfrm>
        </p:spPr>
        <p:txBody>
          <a:bodyPr/>
          <a:lstStyle/>
          <a:p>
            <a:pPr eaLnBrk="1" hangingPunct="1">
              <a:lnSpc>
                <a:spcPct val="80000"/>
              </a:lnSpc>
            </a:pPr>
            <a:r>
              <a:rPr lang="it-IT" altLang="it-IT" sz="2400" dirty="0">
                <a:solidFill>
                  <a:srgbClr val="000000"/>
                </a:solidFill>
              </a:rPr>
              <a:t>In un sistema di </a:t>
            </a:r>
            <a:r>
              <a:rPr lang="it-IT" altLang="it-IT" sz="2400" dirty="0">
                <a:solidFill>
                  <a:srgbClr val="FF0000"/>
                </a:solidFill>
              </a:rPr>
              <a:t>cambi flessibili</a:t>
            </a:r>
            <a:r>
              <a:rPr lang="it-IT" altLang="it-IT" sz="2400" dirty="0">
                <a:solidFill>
                  <a:srgbClr val="000000"/>
                </a:solidFill>
              </a:rPr>
              <a:t>, il tasso di cambio nominale oscilla liberamente sul mercato in base a domanda e offerta delle valute, mentre in un sistema di </a:t>
            </a:r>
            <a:r>
              <a:rPr lang="it-IT" altLang="it-IT" sz="2400" dirty="0">
                <a:solidFill>
                  <a:srgbClr val="FF0000"/>
                </a:solidFill>
              </a:rPr>
              <a:t>cambi fissi </a:t>
            </a:r>
            <a:r>
              <a:rPr lang="it-IT" altLang="it-IT" sz="2400" dirty="0">
                <a:solidFill>
                  <a:srgbClr val="000000"/>
                </a:solidFill>
              </a:rPr>
              <a:t>il cambio è mantenuto ad un valore predefinito.</a:t>
            </a:r>
          </a:p>
          <a:p>
            <a:pPr eaLnBrk="1" hangingPunct="1">
              <a:lnSpc>
                <a:spcPct val="80000"/>
              </a:lnSpc>
            </a:pPr>
            <a:r>
              <a:rPr lang="it-IT" altLang="it-IT" sz="2400" dirty="0">
                <a:solidFill>
                  <a:srgbClr val="000000"/>
                </a:solidFill>
              </a:rPr>
              <a:t>Esistono diversi sistemi di cambi fissi:</a:t>
            </a:r>
          </a:p>
          <a:p>
            <a:pPr lvl="1" eaLnBrk="1" hangingPunct="1">
              <a:lnSpc>
                <a:spcPct val="80000"/>
              </a:lnSpc>
            </a:pPr>
            <a:r>
              <a:rPr lang="it-IT" altLang="it-IT" sz="2000" dirty="0">
                <a:solidFill>
                  <a:srgbClr val="FF0000"/>
                </a:solidFill>
              </a:rPr>
              <a:t>“Dollarizzazione”</a:t>
            </a:r>
            <a:r>
              <a:rPr lang="it-IT" altLang="it-IT" sz="2000" dirty="0"/>
              <a:t>:</a:t>
            </a:r>
            <a:r>
              <a:rPr lang="it-IT" altLang="it-IT" sz="2000" dirty="0">
                <a:solidFill>
                  <a:srgbClr val="000000"/>
                </a:solidFill>
              </a:rPr>
              <a:t> una nazione adotta come propria la valuta di un altro paese (in genere il $). Quella nazione non ha più una propria indipendenza monetaria.</a:t>
            </a:r>
          </a:p>
          <a:p>
            <a:pPr lvl="1" eaLnBrk="1" hangingPunct="1">
              <a:lnSpc>
                <a:spcPct val="80000"/>
              </a:lnSpc>
            </a:pPr>
            <a:r>
              <a:rPr lang="it-IT" altLang="it-IT" sz="2000" dirty="0">
                <a:solidFill>
                  <a:srgbClr val="FF0000"/>
                </a:solidFill>
              </a:rPr>
              <a:t>Unioni monetarie</a:t>
            </a:r>
            <a:r>
              <a:rPr lang="it-IT" altLang="it-IT" sz="2000" dirty="0">
                <a:solidFill>
                  <a:srgbClr val="000000"/>
                </a:solidFill>
              </a:rPr>
              <a:t>: vedi creazione dell’euro e della BCE</a:t>
            </a:r>
          </a:p>
          <a:p>
            <a:pPr lvl="1" eaLnBrk="1" hangingPunct="1">
              <a:lnSpc>
                <a:spcPct val="80000"/>
              </a:lnSpc>
            </a:pPr>
            <a:r>
              <a:rPr lang="it-IT" altLang="it-IT" sz="2000" dirty="0">
                <a:solidFill>
                  <a:srgbClr val="FF0000"/>
                </a:solidFill>
              </a:rPr>
              <a:t>Garanzia di convertibilità</a:t>
            </a:r>
            <a:r>
              <a:rPr lang="it-IT" altLang="it-IT" sz="2000" dirty="0">
                <a:solidFill>
                  <a:srgbClr val="000000"/>
                </a:solidFill>
              </a:rPr>
              <a:t>: una nazione può impegnarsi a convertire </a:t>
            </a:r>
            <a:r>
              <a:rPr lang="it-IT" altLang="it-IT" sz="2000" u="sng" dirty="0">
                <a:solidFill>
                  <a:srgbClr val="000000"/>
                </a:solidFill>
              </a:rPr>
              <a:t>sempre allo stesso tasso di cambio</a:t>
            </a:r>
            <a:r>
              <a:rPr lang="it-IT" altLang="it-IT" sz="2000" dirty="0">
                <a:solidFill>
                  <a:srgbClr val="000000"/>
                </a:solidFill>
              </a:rPr>
              <a:t> la propria valuta in termini dell’altra (p.e. SME). Questo vuol dire che, in caso di tendenza al deprezzamento della propria valuta (indotta da un aumento dell’offerta e/o una riduzione della domanda), la nazione deve possedere </a:t>
            </a:r>
            <a:r>
              <a:rPr lang="it-IT" altLang="it-IT" sz="2000" u="sng" dirty="0">
                <a:solidFill>
                  <a:srgbClr val="000000"/>
                </a:solidFill>
              </a:rPr>
              <a:t>ampie RV della valuta estera</a:t>
            </a:r>
            <a:r>
              <a:rPr lang="it-IT" altLang="it-IT" sz="2000" dirty="0">
                <a:solidFill>
                  <a:srgbClr val="000000"/>
                </a:solidFill>
              </a:rPr>
              <a:t> rispetto alla quale si è impegnato a garantire il tasso di cambio. Solo offrendo tali RV sul mercato potrà infatti mantenere stabile il cambio. In caso contrario, o se le RV finiscono, l’impegno viene meno e la valuta nazionale subisce una (a volte molto forte) </a:t>
            </a:r>
            <a:r>
              <a:rPr lang="it-IT" altLang="it-IT" sz="2000" u="sng" dirty="0">
                <a:solidFill>
                  <a:srgbClr val="000000"/>
                </a:solidFill>
              </a:rPr>
              <a:t>svalutazione</a:t>
            </a:r>
            <a:r>
              <a:rPr lang="it-IT" altLang="it-IT" sz="2000" dirty="0">
                <a:solidFill>
                  <a:srgbClr val="000000"/>
                </a:solidFill>
              </a:rPr>
              <a:t>.</a:t>
            </a:r>
          </a:p>
          <a:p>
            <a:pPr eaLnBrk="1" hangingPunct="1">
              <a:lnSpc>
                <a:spcPct val="80000"/>
              </a:lnSpc>
            </a:pPr>
            <a:r>
              <a:rPr lang="it-IT" altLang="it-IT" sz="2400" dirty="0">
                <a:solidFill>
                  <a:srgbClr val="000000"/>
                </a:solidFill>
              </a:rPr>
              <a:t>In termini di tasso di cambio reale, un regime di cambi fissi implica che qualsiasi variazione di P si ripercuoterà su NX.</a:t>
            </a:r>
            <a:endParaRPr lang="it-IT" altLang="it-IT"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299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299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299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29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20889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208900" name="Rectangle 4"/>
          <p:cNvSpPr>
            <a:spLocks noGrp="1" noChangeArrowheads="1"/>
          </p:cNvSpPr>
          <p:nvPr>
            <p:ph type="title"/>
          </p:nvPr>
        </p:nvSpPr>
        <p:spPr>
          <a:xfrm>
            <a:off x="539750" y="188913"/>
            <a:ext cx="7772400" cy="5334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it-IT" sz="3600"/>
              <a:t>Il tasso di cambio reale</a:t>
            </a:r>
          </a:p>
        </p:txBody>
      </p:sp>
      <p:sp>
        <p:nvSpPr>
          <p:cNvPr id="394245" name="Rectangle 5"/>
          <p:cNvSpPr>
            <a:spLocks noGrp="1" noChangeArrowheads="1"/>
          </p:cNvSpPr>
          <p:nvPr>
            <p:ph type="body" idx="1"/>
          </p:nvPr>
        </p:nvSpPr>
        <p:spPr>
          <a:xfrm>
            <a:off x="179387" y="833353"/>
            <a:ext cx="8785225" cy="6021387"/>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80000"/>
              </a:lnSpc>
            </a:pPr>
            <a:r>
              <a:rPr lang="it-IT" altLang="it-IT" sz="2400" dirty="0"/>
              <a:t>Il </a:t>
            </a:r>
            <a:r>
              <a:rPr lang="it-IT" altLang="it-IT" sz="2400" dirty="0">
                <a:solidFill>
                  <a:srgbClr val="FF0000"/>
                </a:solidFill>
              </a:rPr>
              <a:t>cambio reale</a:t>
            </a:r>
            <a:r>
              <a:rPr lang="it-IT" altLang="it-IT" sz="2400" dirty="0"/>
              <a:t> </a:t>
            </a:r>
            <a:r>
              <a:rPr lang="it-IT" altLang="it-IT" sz="2400" i="1" dirty="0">
                <a:solidFill>
                  <a:srgbClr val="FF0000"/>
                </a:solidFill>
              </a:rPr>
              <a:t>s</a:t>
            </a:r>
            <a:r>
              <a:rPr lang="it-IT" altLang="it-IT" sz="2400" dirty="0"/>
              <a:t> mette a confronto i prezzi dei medesimi beni e servizi nazionali ed esteri.</a:t>
            </a:r>
          </a:p>
          <a:p>
            <a:pPr eaLnBrk="1" hangingPunct="1">
              <a:lnSpc>
                <a:spcPct val="80000"/>
              </a:lnSpc>
            </a:pPr>
            <a:r>
              <a:rPr lang="it-IT" altLang="it-IT" sz="2400" dirty="0"/>
              <a:t>Il cambio reale dipende dal cambio nominale </a:t>
            </a:r>
            <a:r>
              <a:rPr lang="it-IT" altLang="it-IT" sz="2400" i="1" dirty="0">
                <a:solidFill>
                  <a:srgbClr val="FF0000"/>
                </a:solidFill>
              </a:rPr>
              <a:t>e</a:t>
            </a:r>
            <a:r>
              <a:rPr lang="it-IT" altLang="it-IT" sz="2400" dirty="0"/>
              <a:t> </a:t>
            </a:r>
            <a:r>
              <a:rPr lang="it-IT" altLang="it-IT" sz="2400" dirty="0" err="1"/>
              <a:t>e</a:t>
            </a:r>
            <a:r>
              <a:rPr lang="it-IT" altLang="it-IT" sz="2400" dirty="0"/>
              <a:t> dai </a:t>
            </a:r>
            <a:r>
              <a:rPr lang="it-IT" altLang="it-IT" sz="2400" dirty="0">
                <a:solidFill>
                  <a:srgbClr val="FF0000"/>
                </a:solidFill>
              </a:rPr>
              <a:t>prezzi</a:t>
            </a:r>
            <a:r>
              <a:rPr lang="it-IT" altLang="it-IT" sz="2400" dirty="0"/>
              <a:t> dei beni  nazionali ed esteri </a:t>
            </a:r>
            <a:r>
              <a:rPr lang="it-IT" altLang="it-IT" sz="2400" u="sng" dirty="0"/>
              <a:t>convertiti nella medesima valuta</a:t>
            </a:r>
            <a:r>
              <a:rPr lang="it-IT" altLang="it-IT" sz="2400" dirty="0"/>
              <a:t>. La formula è:  </a:t>
            </a:r>
            <a:r>
              <a:rPr lang="it-IT" altLang="it-IT" sz="2400" i="1" dirty="0">
                <a:solidFill>
                  <a:srgbClr val="FF0000"/>
                </a:solidFill>
              </a:rPr>
              <a:t>s </a:t>
            </a:r>
            <a:r>
              <a:rPr lang="it-IT" altLang="it-IT" sz="2400" dirty="0">
                <a:solidFill>
                  <a:srgbClr val="FF0000"/>
                </a:solidFill>
              </a:rPr>
              <a:t>=</a:t>
            </a:r>
            <a:r>
              <a:rPr lang="it-IT" altLang="it-IT" sz="2400" i="1" dirty="0">
                <a:solidFill>
                  <a:srgbClr val="FF0000"/>
                </a:solidFill>
              </a:rPr>
              <a:t> e</a:t>
            </a:r>
            <a:r>
              <a:rPr lang="it-IT" altLang="it-IT" sz="2400" dirty="0">
                <a:solidFill>
                  <a:srgbClr val="FF0000"/>
                </a:solidFill>
              </a:rPr>
              <a:t> (</a:t>
            </a:r>
            <a:r>
              <a:rPr lang="it-IT" altLang="it-IT" sz="2400" b="1" dirty="0">
                <a:solidFill>
                  <a:srgbClr val="FF0000"/>
                </a:solidFill>
                <a:latin typeface="French Script MT" panose="03020402040607040605" pitchFamily="66" charset="0"/>
              </a:rPr>
              <a:t>P </a:t>
            </a:r>
            <a:r>
              <a:rPr lang="it-IT" altLang="it-IT" sz="2400" dirty="0">
                <a:solidFill>
                  <a:srgbClr val="FF0000"/>
                </a:solidFill>
              </a:rPr>
              <a:t>/</a:t>
            </a:r>
            <a:r>
              <a:rPr lang="it-IT" altLang="it-IT" sz="2400" b="1" dirty="0">
                <a:solidFill>
                  <a:srgbClr val="FF0000"/>
                </a:solidFill>
                <a:latin typeface="French Script MT" panose="03020402040607040605" pitchFamily="66" charset="0"/>
              </a:rPr>
              <a:t> P </a:t>
            </a:r>
            <a:r>
              <a:rPr lang="it-IT" altLang="it-IT" sz="2400" dirty="0">
                <a:solidFill>
                  <a:srgbClr val="FF0000"/>
                </a:solidFill>
              </a:rPr>
              <a:t>*)</a:t>
            </a:r>
          </a:p>
          <a:p>
            <a:pPr eaLnBrk="1" hangingPunct="1">
              <a:lnSpc>
                <a:spcPct val="80000"/>
              </a:lnSpc>
            </a:pPr>
            <a:r>
              <a:rPr lang="it-IT" altLang="it-IT" sz="2400" dirty="0"/>
              <a:t>Quindi se un hamburger di McDonald’s costa meno in Italia che non in USA, il cambio reale è minore di 1 (cioè con un hamburger USA “compro” più di un hamburger in Italia).</a:t>
            </a:r>
          </a:p>
          <a:p>
            <a:pPr eaLnBrk="1" hangingPunct="1">
              <a:lnSpc>
                <a:spcPct val="80000"/>
              </a:lnSpc>
            </a:pPr>
            <a:r>
              <a:rPr lang="it-IT" altLang="it-IT" sz="2400" dirty="0"/>
              <a:t>Esempio: </a:t>
            </a:r>
          </a:p>
          <a:p>
            <a:pPr lvl="1" eaLnBrk="1" hangingPunct="1">
              <a:lnSpc>
                <a:spcPct val="80000"/>
              </a:lnSpc>
            </a:pPr>
            <a:r>
              <a:rPr lang="it-IT" altLang="it-IT" sz="2000" b="1" dirty="0">
                <a:solidFill>
                  <a:schemeClr val="accent2"/>
                </a:solidFill>
              </a:rPr>
              <a:t>P hamburger in Italia = 2€ ; P* hamburger in USA = 3$</a:t>
            </a:r>
          </a:p>
          <a:p>
            <a:pPr lvl="1" eaLnBrk="1" hangingPunct="1">
              <a:lnSpc>
                <a:spcPct val="80000"/>
              </a:lnSpc>
            </a:pPr>
            <a:r>
              <a:rPr lang="it-IT" altLang="it-IT" sz="2000" b="1" dirty="0">
                <a:solidFill>
                  <a:schemeClr val="accent2"/>
                </a:solidFill>
              </a:rPr>
              <a:t>Cambio nominale </a:t>
            </a:r>
            <a:r>
              <a:rPr lang="it-IT" altLang="it-IT" sz="2000" b="1" i="1" dirty="0">
                <a:solidFill>
                  <a:schemeClr val="accent2"/>
                </a:solidFill>
              </a:rPr>
              <a:t>e</a:t>
            </a:r>
            <a:r>
              <a:rPr lang="it-IT" altLang="it-IT" sz="2000" b="1" dirty="0">
                <a:solidFill>
                  <a:schemeClr val="accent2"/>
                </a:solidFill>
              </a:rPr>
              <a:t> = 1.25 [cioè: 1 € = 1.25 $]</a:t>
            </a:r>
          </a:p>
          <a:p>
            <a:pPr lvl="1" eaLnBrk="1" hangingPunct="1">
              <a:lnSpc>
                <a:spcPct val="80000"/>
              </a:lnSpc>
            </a:pPr>
            <a:r>
              <a:rPr lang="it-IT" altLang="it-IT" sz="2000" b="1" dirty="0">
                <a:solidFill>
                  <a:schemeClr val="accent2"/>
                </a:solidFill>
              </a:rPr>
              <a:t>Cambio reale </a:t>
            </a:r>
            <a:r>
              <a:rPr lang="it-IT" altLang="it-IT" sz="2000" b="1" i="1" dirty="0">
                <a:solidFill>
                  <a:schemeClr val="accent2"/>
                </a:solidFill>
              </a:rPr>
              <a:t>s</a:t>
            </a:r>
            <a:r>
              <a:rPr lang="it-IT" altLang="it-IT" sz="2000" b="1" dirty="0">
                <a:solidFill>
                  <a:schemeClr val="accent2"/>
                </a:solidFill>
              </a:rPr>
              <a:t> = 1.25 (2/3) = 0.84, cioè l’hamburger in Italia costa l’84% che negli USA. Quindi l’Italia è più competitiva nel mercato degli hamburger.</a:t>
            </a:r>
          </a:p>
          <a:p>
            <a:pPr eaLnBrk="1" hangingPunct="1">
              <a:lnSpc>
                <a:spcPct val="80000"/>
              </a:lnSpc>
            </a:pPr>
            <a:r>
              <a:rPr lang="it-IT" altLang="it-IT" sz="2400" dirty="0"/>
              <a:t>Considerando invece di un solo bene, un </a:t>
            </a:r>
            <a:r>
              <a:rPr lang="it-IT" altLang="it-IT" sz="2400" u="sng" dirty="0"/>
              <a:t>paniere tipo</a:t>
            </a:r>
            <a:r>
              <a:rPr lang="it-IT" altLang="it-IT" sz="2400" dirty="0"/>
              <a:t> di beni e servizi, possiamo usare come </a:t>
            </a:r>
            <a:r>
              <a:rPr lang="it-IT" altLang="it-IT" sz="2400" b="1" dirty="0">
                <a:latin typeface="French Script MT" panose="03020402040607040605" pitchFamily="66" charset="0"/>
              </a:rPr>
              <a:t>P</a:t>
            </a:r>
            <a:r>
              <a:rPr lang="it-IT" altLang="it-IT" sz="2400" dirty="0"/>
              <a:t> e </a:t>
            </a:r>
            <a:r>
              <a:rPr lang="it-IT" altLang="it-IT" sz="2400" b="1" dirty="0">
                <a:latin typeface="French Script MT" panose="03020402040607040605" pitchFamily="66" charset="0"/>
              </a:rPr>
              <a:t>P </a:t>
            </a:r>
            <a:r>
              <a:rPr lang="it-IT" altLang="it-IT" sz="2400" dirty="0"/>
              <a:t>* i rispettivi </a:t>
            </a:r>
            <a:r>
              <a:rPr lang="it-IT" altLang="it-IT" sz="2400" dirty="0">
                <a:solidFill>
                  <a:srgbClr val="FF0000"/>
                </a:solidFill>
              </a:rPr>
              <a:t>IPC </a:t>
            </a:r>
            <a:r>
              <a:rPr lang="it-IT" altLang="it-IT" sz="2400" dirty="0"/>
              <a:t>(vedi lezione sugli indici di prezzo): il cambio reale indicherà in quale dei due paesi il paniere tipo costa </a:t>
            </a:r>
            <a:r>
              <a:rPr lang="it-IT" altLang="it-IT" sz="2400" i="1" dirty="0"/>
              <a:t>meno</a:t>
            </a:r>
            <a:r>
              <a:rPr lang="it-IT" altLang="it-IT" sz="2400" dirty="0"/>
              <a:t> e quindi qual è il paese </a:t>
            </a:r>
            <a:r>
              <a:rPr lang="it-IT" altLang="it-IT" sz="2400" i="1" dirty="0"/>
              <a:t>più</a:t>
            </a:r>
            <a:r>
              <a:rPr lang="it-IT" altLang="it-IT" sz="2400" dirty="0"/>
              <a:t> competitivo.</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94245">
                                            <p:txEl>
                                              <p:pRg st="1" end="1"/>
                                            </p:txEl>
                                          </p:spTgt>
                                        </p:tgtEl>
                                        <p:attrNameLst>
                                          <p:attrName>style.visibility</p:attrName>
                                        </p:attrNameLst>
                                      </p:cBhvr>
                                      <p:to>
                                        <p:strVal val="visible"/>
                                      </p:to>
                                    </p:set>
                                    <p:animEffect transition="in" filter="checkerboard(across)">
                                      <p:cBhvr>
                                        <p:cTn id="7" dur="500"/>
                                        <p:tgtEl>
                                          <p:spTgt spid="39424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94245">
                                            <p:txEl>
                                              <p:pRg st="2" end="2"/>
                                            </p:txEl>
                                          </p:spTgt>
                                        </p:tgtEl>
                                        <p:attrNameLst>
                                          <p:attrName>style.visibility</p:attrName>
                                        </p:attrNameLst>
                                      </p:cBhvr>
                                      <p:to>
                                        <p:strVal val="visible"/>
                                      </p:to>
                                    </p:set>
                                  </p:childTnLst>
                                </p:cTn>
                              </p:par>
                              <p:par>
                                <p:cTn id="12" presetID="5" presetClass="entr" presetSubtype="10" fill="hold" nodeType="withEffect">
                                  <p:stCondLst>
                                    <p:cond delay="0"/>
                                  </p:stCondLst>
                                  <p:childTnLst>
                                    <p:set>
                                      <p:cBhvr>
                                        <p:cTn id="13" dur="1" fill="hold">
                                          <p:stCondLst>
                                            <p:cond delay="0"/>
                                          </p:stCondLst>
                                        </p:cTn>
                                        <p:tgtEl>
                                          <p:spTgt spid="394245">
                                            <p:txEl>
                                              <p:pRg st="3" end="3"/>
                                            </p:txEl>
                                          </p:spTgt>
                                        </p:tgtEl>
                                        <p:attrNameLst>
                                          <p:attrName>style.visibility</p:attrName>
                                        </p:attrNameLst>
                                      </p:cBhvr>
                                      <p:to>
                                        <p:strVal val="visible"/>
                                      </p:to>
                                    </p:set>
                                    <p:animEffect transition="in" filter="checkerboard(across)">
                                      <p:cBhvr>
                                        <p:cTn id="14" dur="500"/>
                                        <p:tgtEl>
                                          <p:spTgt spid="394245">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394245">
                                            <p:txEl>
                                              <p:pRg st="4" end="4"/>
                                            </p:txEl>
                                          </p:spTgt>
                                        </p:tgtEl>
                                        <p:attrNameLst>
                                          <p:attrName>style.visibility</p:attrName>
                                        </p:attrNameLst>
                                      </p:cBhvr>
                                      <p:to>
                                        <p:strVal val="visible"/>
                                      </p:to>
                                    </p:set>
                                    <p:animEffect transition="in" filter="checkerboard(across)">
                                      <p:cBhvr>
                                        <p:cTn id="19" dur="500"/>
                                        <p:tgtEl>
                                          <p:spTgt spid="394245">
                                            <p:txEl>
                                              <p:pRg st="4" end="4"/>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394245">
                                            <p:txEl>
                                              <p:pRg st="5" end="5"/>
                                            </p:txEl>
                                          </p:spTgt>
                                        </p:tgtEl>
                                        <p:attrNameLst>
                                          <p:attrName>style.visibility</p:attrName>
                                        </p:attrNameLst>
                                      </p:cBhvr>
                                      <p:to>
                                        <p:strVal val="visible"/>
                                      </p:to>
                                    </p:set>
                                    <p:animEffect transition="in" filter="checkerboard(across)">
                                      <p:cBhvr>
                                        <p:cTn id="22" dur="500"/>
                                        <p:tgtEl>
                                          <p:spTgt spid="39424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94245">
                                            <p:txEl>
                                              <p:pRg st="6" end="6"/>
                                            </p:txEl>
                                          </p:spTgt>
                                        </p:tgtEl>
                                        <p:attrNameLst>
                                          <p:attrName>style.visibility</p:attrName>
                                        </p:attrNameLst>
                                      </p:cBhvr>
                                      <p:to>
                                        <p:strVal val="visible"/>
                                      </p:to>
                                    </p:set>
                                    <p:animEffect transition="in" filter="checkerboard(across)">
                                      <p:cBhvr>
                                        <p:cTn id="27" dur="500"/>
                                        <p:tgtEl>
                                          <p:spTgt spid="39424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94245">
                                            <p:txEl>
                                              <p:pRg st="7" end="7"/>
                                            </p:txEl>
                                          </p:spTgt>
                                        </p:tgtEl>
                                        <p:attrNameLst>
                                          <p:attrName>style.visibility</p:attrName>
                                        </p:attrNameLst>
                                      </p:cBhvr>
                                      <p:to>
                                        <p:strVal val="visible"/>
                                      </p:to>
                                    </p:set>
                                    <p:animEffect transition="in" filter="checkerboard(across)">
                                      <p:cBhvr>
                                        <p:cTn id="32" dur="500"/>
                                        <p:tgtEl>
                                          <p:spTgt spid="39424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21094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210948" name="Rectangle 4"/>
          <p:cNvSpPr>
            <a:spLocks noGrp="1" noChangeArrowheads="1"/>
          </p:cNvSpPr>
          <p:nvPr>
            <p:ph type="title"/>
          </p:nvPr>
        </p:nvSpPr>
        <p:spPr>
          <a:xfrm>
            <a:off x="609600" y="228600"/>
            <a:ext cx="7772400" cy="6096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it-IT" sz="3600"/>
              <a:t>A cosa serve il cambio reale</a:t>
            </a:r>
          </a:p>
        </p:txBody>
      </p:sp>
      <p:sp>
        <p:nvSpPr>
          <p:cNvPr id="396293" name="Rectangle 5"/>
          <p:cNvSpPr>
            <a:spLocks noGrp="1" noChangeArrowheads="1"/>
          </p:cNvSpPr>
          <p:nvPr>
            <p:ph type="body" idx="1"/>
          </p:nvPr>
        </p:nvSpPr>
        <p:spPr>
          <a:xfrm>
            <a:off x="0" y="981075"/>
            <a:ext cx="9144000" cy="5472113"/>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0000"/>
              </a:lnSpc>
            </a:pPr>
            <a:r>
              <a:rPr lang="it-IT" altLang="it-IT" sz="2400" dirty="0"/>
              <a:t>Il cambio reale è uno dei fattori cruciali per spiegare la </a:t>
            </a:r>
            <a:r>
              <a:rPr lang="it-IT" altLang="it-IT" sz="2400" dirty="0">
                <a:solidFill>
                  <a:srgbClr val="FF0000"/>
                </a:solidFill>
              </a:rPr>
              <a:t>bilancia commerciale NX</a:t>
            </a:r>
            <a:r>
              <a:rPr lang="it-IT" altLang="it-IT" sz="2400" dirty="0"/>
              <a:t> di un paese. </a:t>
            </a:r>
          </a:p>
          <a:p>
            <a:pPr eaLnBrk="1" hangingPunct="1">
              <a:lnSpc>
                <a:spcPct val="90000"/>
              </a:lnSpc>
            </a:pPr>
            <a:r>
              <a:rPr lang="it-IT" altLang="it-IT" sz="2400" dirty="0"/>
              <a:t>Se un paese ha un </a:t>
            </a:r>
            <a:r>
              <a:rPr lang="it-IT" altLang="it-IT" sz="2400" u="sng" dirty="0"/>
              <a:t>basso</a:t>
            </a:r>
            <a:r>
              <a:rPr lang="it-IT" altLang="it-IT" sz="2400" dirty="0"/>
              <a:t> cambio reale, allora i suoi beni sono relativamente </a:t>
            </a:r>
            <a:r>
              <a:rPr lang="it-IT" altLang="it-IT" sz="2400" u="sng" dirty="0"/>
              <a:t>meno costosi</a:t>
            </a:r>
            <a:r>
              <a:rPr lang="it-IT" altLang="it-IT" sz="2400" dirty="0"/>
              <a:t> rispetto a quelli esteri.</a:t>
            </a:r>
          </a:p>
          <a:p>
            <a:pPr marL="0" lvl="1" indent="84138" eaLnBrk="1" hangingPunct="1">
              <a:lnSpc>
                <a:spcPct val="90000"/>
              </a:lnSpc>
              <a:buClr>
                <a:schemeClr val="tx1"/>
              </a:buClr>
              <a:buFont typeface="Wingdings" panose="05000000000000000000" pitchFamily="2" charset="2"/>
              <a:buChar char="Ø"/>
            </a:pPr>
            <a:r>
              <a:rPr lang="it-IT" altLang="it-IT" sz="2400" dirty="0"/>
              <a:t> Una </a:t>
            </a:r>
            <a:r>
              <a:rPr lang="it-IT" altLang="it-IT" sz="2400" i="1" dirty="0"/>
              <a:t>riduzione</a:t>
            </a:r>
            <a:r>
              <a:rPr lang="it-IT" altLang="it-IT" sz="2400" dirty="0"/>
              <a:t> del cambio reale (</a:t>
            </a:r>
            <a:r>
              <a:rPr lang="it-IT" altLang="it-IT" sz="2400" i="1" dirty="0">
                <a:solidFill>
                  <a:srgbClr val="FF0000"/>
                </a:solidFill>
              </a:rPr>
              <a:t>s</a:t>
            </a:r>
            <a:r>
              <a:rPr lang="it-IT" altLang="it-IT" sz="2400" dirty="0">
                <a:solidFill>
                  <a:srgbClr val="FF0000"/>
                </a:solidFill>
                <a:sym typeface="Symbol" panose="05050102010706020507" pitchFamily="18" charset="2"/>
              </a:rPr>
              <a:t></a:t>
            </a:r>
            <a:r>
              <a:rPr lang="it-IT" altLang="it-IT" sz="2400" dirty="0">
                <a:sym typeface="Symbol" panose="05050102010706020507" pitchFamily="18" charset="2"/>
              </a:rPr>
              <a:t>) si ha se </a:t>
            </a:r>
            <a:r>
              <a:rPr lang="it-IT" altLang="it-IT" sz="2400" i="1" dirty="0">
                <a:solidFill>
                  <a:srgbClr val="FF0000"/>
                </a:solidFill>
                <a:sym typeface="Symbol" panose="05050102010706020507" pitchFamily="18" charset="2"/>
              </a:rPr>
              <a:t>e</a:t>
            </a:r>
            <a:r>
              <a:rPr lang="it-IT" altLang="it-IT" sz="2400" dirty="0">
                <a:solidFill>
                  <a:srgbClr val="FF0000"/>
                </a:solidFill>
                <a:sym typeface="Symbol" panose="05050102010706020507" pitchFamily="18" charset="2"/>
              </a:rPr>
              <a:t></a:t>
            </a:r>
            <a:r>
              <a:rPr lang="it-IT" altLang="it-IT" sz="2400" dirty="0">
                <a:sym typeface="Symbol" panose="05050102010706020507" pitchFamily="18" charset="2"/>
              </a:rPr>
              <a:t> e/o </a:t>
            </a:r>
            <a:r>
              <a:rPr lang="it-IT" altLang="it-IT" sz="2400" b="1" dirty="0">
                <a:solidFill>
                  <a:srgbClr val="FF0000"/>
                </a:solidFill>
                <a:latin typeface="French Script MT" panose="03020402040607040605" pitchFamily="66" charset="0"/>
              </a:rPr>
              <a:t>P</a:t>
            </a:r>
            <a:r>
              <a:rPr lang="it-IT" altLang="it-IT" sz="2400" b="1" dirty="0">
                <a:latin typeface="French Script MT" panose="03020402040607040605" pitchFamily="66" charset="0"/>
              </a:rPr>
              <a:t> </a:t>
            </a:r>
            <a:r>
              <a:rPr lang="it-IT" altLang="it-IT" sz="2400" dirty="0">
                <a:solidFill>
                  <a:srgbClr val="FF0000"/>
                </a:solidFill>
                <a:sym typeface="Symbol" panose="05050102010706020507" pitchFamily="18" charset="2"/>
              </a:rPr>
              <a:t></a:t>
            </a:r>
            <a:r>
              <a:rPr lang="it-IT" altLang="it-IT" sz="2400" dirty="0">
                <a:sym typeface="Symbol" panose="05050102010706020507" pitchFamily="18" charset="2"/>
              </a:rPr>
              <a:t> e/o </a:t>
            </a:r>
            <a:r>
              <a:rPr lang="it-IT" altLang="it-IT" sz="2400" b="1" dirty="0">
                <a:solidFill>
                  <a:srgbClr val="FF0000"/>
                </a:solidFill>
                <a:latin typeface="French Script MT" panose="03020402040607040605" pitchFamily="66" charset="0"/>
              </a:rPr>
              <a:t>P</a:t>
            </a:r>
            <a:r>
              <a:rPr lang="it-IT" altLang="it-IT" sz="2400" b="1" dirty="0">
                <a:latin typeface="French Script MT" panose="03020402040607040605" pitchFamily="66" charset="0"/>
              </a:rPr>
              <a:t> </a:t>
            </a:r>
            <a:r>
              <a:rPr lang="it-IT" altLang="it-IT" sz="2400" dirty="0">
                <a:solidFill>
                  <a:srgbClr val="FF0000"/>
                </a:solidFill>
                <a:sym typeface="Symbol" panose="05050102010706020507" pitchFamily="18" charset="2"/>
              </a:rPr>
              <a:t>*</a:t>
            </a:r>
            <a:endParaRPr lang="it-IT" altLang="it-IT" sz="2400" dirty="0">
              <a:solidFill>
                <a:srgbClr val="FF0000"/>
              </a:solidFill>
            </a:endParaRPr>
          </a:p>
          <a:p>
            <a:pPr eaLnBrk="1" hangingPunct="1">
              <a:lnSpc>
                <a:spcPct val="90000"/>
              </a:lnSpc>
            </a:pPr>
            <a:r>
              <a:rPr lang="it-IT" altLang="it-IT" sz="2400" dirty="0"/>
              <a:t>In breve, il cambio reale è un indice della </a:t>
            </a:r>
            <a:r>
              <a:rPr lang="it-IT" altLang="it-IT" sz="2400" dirty="0">
                <a:solidFill>
                  <a:srgbClr val="FF0000"/>
                </a:solidFill>
              </a:rPr>
              <a:t>competitività</a:t>
            </a:r>
            <a:r>
              <a:rPr lang="it-IT" altLang="it-IT" sz="2400" dirty="0"/>
              <a:t> di un paese in termini di un dato paniere di beni e servizi. </a:t>
            </a:r>
          </a:p>
          <a:p>
            <a:pPr eaLnBrk="1" hangingPunct="1">
              <a:lnSpc>
                <a:spcPct val="90000"/>
              </a:lnSpc>
            </a:pPr>
            <a:r>
              <a:rPr lang="it-IT" altLang="it-IT" sz="2400" dirty="0"/>
              <a:t>I consumatori, sia nazionali che esteri, tenderanno a comprare i beni dei paese con basso cambio reale. La bilancia commerciale NX di quei paesi pertanto </a:t>
            </a:r>
            <a:r>
              <a:rPr lang="it-IT" altLang="it-IT" sz="2400" u="sng" dirty="0"/>
              <a:t>migliorerà</a:t>
            </a:r>
            <a:r>
              <a:rPr lang="it-IT" altLang="it-IT" sz="2400" dirty="0"/>
              <a:t>.</a:t>
            </a:r>
          </a:p>
          <a:p>
            <a:pPr eaLnBrk="1" hangingPunct="1">
              <a:lnSpc>
                <a:spcPct val="90000"/>
              </a:lnSpc>
            </a:pPr>
            <a:r>
              <a:rPr lang="it-IT" altLang="it-IT" sz="2400" dirty="0"/>
              <a:t>Un paese invece dove i prezzi aumentano (</a:t>
            </a:r>
            <a:r>
              <a:rPr lang="it-IT" altLang="it-IT" sz="2400" b="1" dirty="0">
                <a:latin typeface="French Script MT" panose="03020402040607040605" pitchFamily="66" charset="0"/>
              </a:rPr>
              <a:t>P </a:t>
            </a:r>
            <a:r>
              <a:rPr lang="it-IT" altLang="it-IT" sz="2400" dirty="0">
                <a:sym typeface="Symbol" panose="05050102010706020507" pitchFamily="18" charset="2"/>
              </a:rPr>
              <a:t>) subirà una perdita di competitività (= </a:t>
            </a:r>
            <a:r>
              <a:rPr lang="it-IT" altLang="it-IT" sz="2400" i="1" dirty="0">
                <a:sym typeface="Symbol" panose="05050102010706020507" pitchFamily="18" charset="2"/>
              </a:rPr>
              <a:t>s</a:t>
            </a:r>
            <a:r>
              <a:rPr lang="it-IT" altLang="it-IT" sz="2400" dirty="0">
                <a:sym typeface="Symbol" panose="05050102010706020507" pitchFamily="18" charset="2"/>
              </a:rPr>
              <a:t>) e quindi un peggioramento di NX, a meno che l’aumento di </a:t>
            </a:r>
            <a:r>
              <a:rPr lang="it-IT" altLang="it-IT" sz="2400" b="1" dirty="0">
                <a:latin typeface="French Script MT" panose="03020402040607040605" pitchFamily="66" charset="0"/>
              </a:rPr>
              <a:t>P</a:t>
            </a:r>
            <a:r>
              <a:rPr lang="it-IT" altLang="it-IT" sz="2400" dirty="0">
                <a:sym typeface="Symbol" panose="05050102010706020507" pitchFamily="18" charset="2"/>
              </a:rPr>
              <a:t> non sia “compensato” da un deprezzamento della valuta (= </a:t>
            </a:r>
            <a:r>
              <a:rPr lang="it-IT" altLang="it-IT" sz="2400" i="1" dirty="0">
                <a:sym typeface="Symbol" panose="05050102010706020507" pitchFamily="18" charset="2"/>
              </a:rPr>
              <a:t>e</a:t>
            </a:r>
            <a:r>
              <a:rPr lang="it-IT" altLang="it-IT" sz="2400" dirty="0">
                <a:sym typeface="Symbol" panose="05050102010706020507" pitchFamily="18" charset="2"/>
              </a:rPr>
              <a:t>)</a:t>
            </a:r>
            <a:r>
              <a:rPr lang="it-IT" altLang="it-IT" sz="2400" b="1" dirty="0">
                <a:latin typeface="French Script MT" panose="03020402040607040605" pitchFamily="66" charset="0"/>
                <a:sym typeface="Symbol" panose="05050102010706020507" pitchFamily="18" charset="2"/>
              </a:rPr>
              <a:t>.</a:t>
            </a:r>
            <a:endParaRPr lang="it-IT" altLang="it-IT" sz="2400" dirty="0">
              <a:sym typeface="Symbol" panose="05050102010706020507" pitchFamily="18" charset="2"/>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629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629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96293">
                                            <p:txEl>
                                              <p:pRg st="3" end="3"/>
                                            </p:txEl>
                                          </p:spTgt>
                                        </p:tgtEl>
                                        <p:attrNameLst>
                                          <p:attrName>style.visibility</p:attrName>
                                        </p:attrNameLst>
                                      </p:cBhvr>
                                      <p:to>
                                        <p:strVal val="visible"/>
                                      </p:to>
                                    </p:set>
                                    <p:animEffect transition="in" filter="box(in)">
                                      <p:cBhvr>
                                        <p:cTn id="13" dur="500"/>
                                        <p:tgtEl>
                                          <p:spTgt spid="396293">
                                            <p:txEl>
                                              <p:pRg st="3" end="3"/>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396293">
                                            <p:txEl>
                                              <p:pRg st="4" end="4"/>
                                            </p:txEl>
                                          </p:spTgt>
                                        </p:tgtEl>
                                        <p:attrNameLst>
                                          <p:attrName>style.visibility</p:attrName>
                                        </p:attrNameLst>
                                      </p:cBhvr>
                                      <p:to>
                                        <p:strVal val="visible"/>
                                      </p:to>
                                    </p:set>
                                    <p:animEffect transition="in" filter="box(in)">
                                      <p:cBhvr>
                                        <p:cTn id="16" dur="500"/>
                                        <p:tgtEl>
                                          <p:spTgt spid="39629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396293">
                                            <p:txEl>
                                              <p:pRg st="5" end="5"/>
                                            </p:txEl>
                                          </p:spTgt>
                                        </p:tgtEl>
                                        <p:attrNameLst>
                                          <p:attrName>style.visibility</p:attrName>
                                        </p:attrNameLst>
                                      </p:cBhvr>
                                      <p:to>
                                        <p:strVal val="visible"/>
                                      </p:to>
                                    </p:set>
                                    <p:animEffect transition="in" filter="box(in)">
                                      <p:cBhvr>
                                        <p:cTn id="21" dur="500"/>
                                        <p:tgtEl>
                                          <p:spTgt spid="39629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4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21504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215044" name="Rectangle 4"/>
          <p:cNvSpPr>
            <a:spLocks noGrp="1" noChangeArrowheads="1"/>
          </p:cNvSpPr>
          <p:nvPr>
            <p:ph type="title"/>
          </p:nvPr>
        </p:nvSpPr>
        <p:spPr>
          <a:xfrm>
            <a:off x="0" y="0"/>
            <a:ext cx="9144000" cy="620713"/>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it-IT" sz="3600"/>
              <a:t>Legge del prezzo unico e teoria PPP</a:t>
            </a:r>
          </a:p>
        </p:txBody>
      </p:sp>
      <p:sp>
        <p:nvSpPr>
          <p:cNvPr id="398341" name="Rectangle 5"/>
          <p:cNvSpPr>
            <a:spLocks noGrp="1" noChangeArrowheads="1"/>
          </p:cNvSpPr>
          <p:nvPr>
            <p:ph type="body" idx="1"/>
          </p:nvPr>
        </p:nvSpPr>
        <p:spPr>
          <a:xfrm>
            <a:off x="179388" y="692150"/>
            <a:ext cx="8763000" cy="5976938"/>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85000"/>
              </a:lnSpc>
            </a:pPr>
            <a:r>
              <a:rPr lang="it-IT" altLang="it-IT" sz="2000" dirty="0"/>
              <a:t>La </a:t>
            </a:r>
            <a:r>
              <a:rPr lang="it-IT" altLang="it-IT" sz="2000" dirty="0">
                <a:solidFill>
                  <a:srgbClr val="FF0000"/>
                </a:solidFill>
              </a:rPr>
              <a:t>legge del prezzo unico</a:t>
            </a:r>
            <a:r>
              <a:rPr lang="it-IT" altLang="it-IT" sz="2000" dirty="0"/>
              <a:t> è il principio che afferma che </a:t>
            </a:r>
            <a:r>
              <a:rPr lang="it-IT" altLang="it-IT" sz="2000" u="sng" dirty="0"/>
              <a:t>uno stesso bene</a:t>
            </a:r>
            <a:r>
              <a:rPr lang="it-IT" altLang="it-IT" sz="2000" dirty="0"/>
              <a:t> deve avere </a:t>
            </a:r>
            <a:r>
              <a:rPr lang="it-IT" altLang="it-IT" sz="2000" u="sng" dirty="0"/>
              <a:t>lo stesso prezzo</a:t>
            </a:r>
            <a:r>
              <a:rPr lang="it-IT" altLang="it-IT" sz="2000" dirty="0"/>
              <a:t> ovunque sia venduto. </a:t>
            </a:r>
          </a:p>
          <a:p>
            <a:pPr lvl="1" eaLnBrk="1" hangingPunct="1">
              <a:lnSpc>
                <a:spcPct val="85000"/>
              </a:lnSpc>
            </a:pPr>
            <a:r>
              <a:rPr lang="it-IT" altLang="it-IT" sz="2000" dirty="0"/>
              <a:t>Tale legge vale, in generale, anche per gli scambi internazionali.</a:t>
            </a:r>
          </a:p>
          <a:p>
            <a:pPr eaLnBrk="1" hangingPunct="1">
              <a:lnSpc>
                <a:spcPct val="85000"/>
              </a:lnSpc>
            </a:pPr>
            <a:r>
              <a:rPr lang="it-IT" altLang="it-IT" sz="2000" dirty="0"/>
              <a:t>La legge del prezzo unico si regge sul c.d. </a:t>
            </a:r>
            <a:r>
              <a:rPr lang="it-IT" altLang="it-IT" sz="2000" dirty="0">
                <a:solidFill>
                  <a:srgbClr val="FF0000"/>
                </a:solidFill>
              </a:rPr>
              <a:t>principio di non arbitraggio</a:t>
            </a:r>
            <a:r>
              <a:rPr lang="it-IT" altLang="it-IT" sz="2000" dirty="0"/>
              <a:t>: se la legge non valesse, e quindi un medesimo bene fosse venduto a prezzo diverso in due diversi paesi, esisterebbero opportunità di arbitraggio profittevole </a:t>
            </a:r>
            <a:r>
              <a:rPr lang="it-IT" altLang="it-IT" sz="2000" u="sng" dirty="0"/>
              <a:t>non sfruttate</a:t>
            </a:r>
            <a:r>
              <a:rPr lang="it-IT" altLang="it-IT" sz="2000" dirty="0"/>
              <a:t>, ma questo è </a:t>
            </a:r>
            <a:r>
              <a:rPr lang="it-IT" altLang="it-IT" sz="2000" u="sng" dirty="0"/>
              <a:t>impossibile</a:t>
            </a:r>
            <a:r>
              <a:rPr lang="it-IT" altLang="it-IT" sz="2000" dirty="0"/>
              <a:t> in un mondo di agenti economici razionali.</a:t>
            </a:r>
          </a:p>
          <a:p>
            <a:pPr lvl="1" eaLnBrk="1" hangingPunct="1">
              <a:lnSpc>
                <a:spcPct val="85000"/>
              </a:lnSpc>
            </a:pPr>
            <a:r>
              <a:rPr lang="it-IT" altLang="it-IT" sz="2000" dirty="0"/>
              <a:t>La legge esprime però solo una </a:t>
            </a:r>
            <a:r>
              <a:rPr lang="it-IT" altLang="it-IT" sz="2000" u="sng" dirty="0"/>
              <a:t>tendenza di lungo periodo</a:t>
            </a:r>
            <a:r>
              <a:rPr lang="it-IT" altLang="it-IT" sz="2000" dirty="0"/>
              <a:t> e non vale per ampie categorie di beni e servizi (c.d. </a:t>
            </a:r>
            <a:r>
              <a:rPr lang="it-IT" altLang="it-IT" sz="2000" dirty="0">
                <a:solidFill>
                  <a:srgbClr val="FF0000"/>
                </a:solidFill>
              </a:rPr>
              <a:t>beni e servizi</a:t>
            </a:r>
            <a:r>
              <a:rPr lang="it-IT" altLang="it-IT" sz="2000" dirty="0"/>
              <a:t> </a:t>
            </a:r>
            <a:r>
              <a:rPr lang="it-IT" altLang="it-IT" sz="2000" dirty="0">
                <a:solidFill>
                  <a:srgbClr val="FF0000"/>
                </a:solidFill>
              </a:rPr>
              <a:t>non commerciabili</a:t>
            </a:r>
            <a:r>
              <a:rPr lang="it-IT" altLang="it-IT" sz="2000" dirty="0"/>
              <a:t>, cioè che non possono essere esportati) oppure in presenza di elevati </a:t>
            </a:r>
            <a:r>
              <a:rPr lang="it-IT" altLang="it-IT" sz="2000" dirty="0">
                <a:solidFill>
                  <a:srgbClr val="FF0000"/>
                </a:solidFill>
              </a:rPr>
              <a:t>costi di trasporto</a:t>
            </a:r>
            <a:r>
              <a:rPr lang="it-IT" altLang="it-IT" sz="2000" dirty="0"/>
              <a:t> dei beni o di </a:t>
            </a:r>
            <a:r>
              <a:rPr lang="it-IT" altLang="it-IT" sz="2000" dirty="0">
                <a:solidFill>
                  <a:srgbClr val="FF0000"/>
                </a:solidFill>
              </a:rPr>
              <a:t>dazi e vincoli</a:t>
            </a:r>
            <a:r>
              <a:rPr lang="it-IT" altLang="it-IT" sz="2000" dirty="0"/>
              <a:t> agli scambi internazionali. </a:t>
            </a:r>
          </a:p>
          <a:p>
            <a:pPr eaLnBrk="1" hangingPunct="1">
              <a:lnSpc>
                <a:spcPct val="85000"/>
              </a:lnSpc>
            </a:pPr>
            <a:r>
              <a:rPr lang="it-IT" altLang="it-IT" sz="2000" dirty="0"/>
              <a:t>La teoria della</a:t>
            </a:r>
            <a:r>
              <a:rPr lang="it-IT" altLang="it-IT" sz="2000" dirty="0">
                <a:solidFill>
                  <a:srgbClr val="FF0000"/>
                </a:solidFill>
              </a:rPr>
              <a:t> parità del potere di acquisto</a:t>
            </a:r>
            <a:r>
              <a:rPr lang="it-IT" altLang="it-IT" sz="2000" dirty="0"/>
              <a:t> (</a:t>
            </a:r>
            <a:r>
              <a:rPr lang="it-IT" altLang="it-IT" sz="2000" i="1" dirty="0" err="1"/>
              <a:t>purchasing</a:t>
            </a:r>
            <a:r>
              <a:rPr lang="it-IT" altLang="it-IT" sz="2000" i="1" dirty="0"/>
              <a:t> power </a:t>
            </a:r>
            <a:r>
              <a:rPr lang="it-IT" altLang="it-IT" sz="2000" i="1" dirty="0" err="1"/>
              <a:t>parity</a:t>
            </a:r>
            <a:r>
              <a:rPr lang="it-IT" altLang="it-IT" sz="2000" dirty="0"/>
              <a:t>, PPP) è la più vecchia, semplice e diffusa spiegazione del </a:t>
            </a:r>
            <a:r>
              <a:rPr lang="it-IT" altLang="it-IT" sz="2000" dirty="0">
                <a:solidFill>
                  <a:srgbClr val="FF0000"/>
                </a:solidFill>
              </a:rPr>
              <a:t>tasso di cambio nominale</a:t>
            </a:r>
            <a:r>
              <a:rPr lang="it-IT" altLang="it-IT" sz="2000" dirty="0"/>
              <a:t> in </a:t>
            </a:r>
            <a:r>
              <a:rPr lang="it-IT" altLang="it-IT" sz="2000" u="sng" dirty="0"/>
              <a:t>equilibrio di lungo periodo</a:t>
            </a:r>
            <a:r>
              <a:rPr lang="it-IT" altLang="it-IT" sz="2000" dirty="0"/>
              <a:t>.</a:t>
            </a:r>
          </a:p>
          <a:p>
            <a:pPr lvl="1" eaLnBrk="1" hangingPunct="1">
              <a:lnSpc>
                <a:spcPct val="85000"/>
              </a:lnSpc>
            </a:pPr>
            <a:r>
              <a:rPr lang="it-IT" altLang="it-IT" sz="2000" dirty="0"/>
              <a:t>La teoria PPP risale al 1600, ma nella versione moderna si deve all’economista svedese Gustav </a:t>
            </a:r>
            <a:r>
              <a:rPr lang="it-IT" altLang="it-IT" sz="2000" dirty="0" err="1"/>
              <a:t>Cassel</a:t>
            </a:r>
            <a:r>
              <a:rPr lang="it-IT" altLang="it-IT" sz="2000" dirty="0"/>
              <a:t> (1918).</a:t>
            </a:r>
          </a:p>
          <a:p>
            <a:pPr eaLnBrk="1" hangingPunct="1">
              <a:lnSpc>
                <a:spcPct val="85000"/>
              </a:lnSpc>
            </a:pPr>
            <a:r>
              <a:rPr lang="it-IT" altLang="it-IT" sz="2000" dirty="0"/>
              <a:t>Il principio base della teoria PPP è che </a:t>
            </a:r>
            <a:r>
              <a:rPr lang="it-IT" altLang="it-IT" sz="2000" dirty="0">
                <a:solidFill>
                  <a:srgbClr val="FF0000"/>
                </a:solidFill>
              </a:rPr>
              <a:t>una data somma di una certa valuta deve poter comprare la </a:t>
            </a:r>
            <a:r>
              <a:rPr lang="it-IT" altLang="it-IT" sz="2000" u="sng" dirty="0">
                <a:solidFill>
                  <a:srgbClr val="FF0000"/>
                </a:solidFill>
              </a:rPr>
              <a:t>stessa quantità</a:t>
            </a:r>
            <a:r>
              <a:rPr lang="it-IT" altLang="it-IT" sz="2000" dirty="0">
                <a:solidFill>
                  <a:srgbClr val="FF0000"/>
                </a:solidFill>
              </a:rPr>
              <a:t> di beni in </a:t>
            </a:r>
            <a:r>
              <a:rPr lang="it-IT" altLang="it-IT" sz="2000" u="sng" dirty="0">
                <a:solidFill>
                  <a:srgbClr val="FF0000"/>
                </a:solidFill>
              </a:rPr>
              <a:t>tutti</a:t>
            </a:r>
            <a:r>
              <a:rPr lang="it-IT" altLang="it-IT" sz="2000" dirty="0">
                <a:solidFill>
                  <a:srgbClr val="FF0000"/>
                </a:solidFill>
              </a:rPr>
              <a:t> i paesi</a:t>
            </a:r>
            <a:r>
              <a:rPr lang="it-IT" altLang="it-IT" sz="2000" dirty="0"/>
              <a:t>, ovvero deve avere ovunque </a:t>
            </a:r>
            <a:r>
              <a:rPr lang="it-IT" altLang="it-IT" sz="2000" u="sng" dirty="0"/>
              <a:t>lo stesso potere di acquisto</a:t>
            </a:r>
            <a:r>
              <a:rPr lang="it-IT" altLang="it-IT" sz="2000" dirty="0"/>
              <a:t>.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8341">
                                            <p:txEl>
                                              <p:pRg st="2" end="2"/>
                                            </p:txEl>
                                          </p:spTgt>
                                        </p:tgtEl>
                                        <p:attrNameLst>
                                          <p:attrName>style.visibility</p:attrName>
                                        </p:attrNameLst>
                                      </p:cBhvr>
                                      <p:to>
                                        <p:strVal val="visible"/>
                                      </p:to>
                                    </p:set>
                                    <p:animEffect transition="in" filter="wipe(left)">
                                      <p:cBhvr>
                                        <p:cTn id="7" dur="500"/>
                                        <p:tgtEl>
                                          <p:spTgt spid="39834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8341">
                                            <p:txEl>
                                              <p:pRg st="3" end="3"/>
                                            </p:txEl>
                                          </p:spTgt>
                                        </p:tgtEl>
                                        <p:attrNameLst>
                                          <p:attrName>style.visibility</p:attrName>
                                        </p:attrNameLst>
                                      </p:cBhvr>
                                      <p:to>
                                        <p:strVal val="visible"/>
                                      </p:to>
                                    </p:set>
                                    <p:animEffect transition="in" filter="wipe(left)">
                                      <p:cBhvr>
                                        <p:cTn id="12" dur="500"/>
                                        <p:tgtEl>
                                          <p:spTgt spid="398341">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98341">
                                            <p:txEl>
                                              <p:pRg st="4" end="4"/>
                                            </p:txEl>
                                          </p:spTgt>
                                        </p:tgtEl>
                                        <p:attrNameLst>
                                          <p:attrName>style.visibility</p:attrName>
                                        </p:attrNameLst>
                                      </p:cBhvr>
                                      <p:to>
                                        <p:strVal val="visible"/>
                                      </p:to>
                                    </p:set>
                                    <p:animEffect transition="in" filter="wipe(left)">
                                      <p:cBhvr>
                                        <p:cTn id="17" dur="500"/>
                                        <p:tgtEl>
                                          <p:spTgt spid="398341">
                                            <p:txEl>
                                              <p:pRg st="4" end="4"/>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8341">
                                            <p:txEl>
                                              <p:pRg st="5" end="5"/>
                                            </p:txEl>
                                          </p:spTgt>
                                        </p:tgtEl>
                                        <p:attrNameLst>
                                          <p:attrName>style.visibility</p:attrName>
                                        </p:attrNameLst>
                                      </p:cBhvr>
                                      <p:to>
                                        <p:strVal val="visible"/>
                                      </p:to>
                                    </p:set>
                                    <p:animEffect transition="in" filter="wipe(left)">
                                      <p:cBhvr>
                                        <p:cTn id="20" dur="500"/>
                                        <p:tgtEl>
                                          <p:spTgt spid="398341">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98341">
                                            <p:txEl>
                                              <p:pRg st="6" end="6"/>
                                            </p:txEl>
                                          </p:spTgt>
                                        </p:tgtEl>
                                        <p:attrNameLst>
                                          <p:attrName>style.visibility</p:attrName>
                                        </p:attrNameLst>
                                      </p:cBhvr>
                                      <p:to>
                                        <p:strVal val="visible"/>
                                      </p:to>
                                    </p:set>
                                    <p:animEffect transition="in" filter="wipe(left)">
                                      <p:cBhvr>
                                        <p:cTn id="25" dur="500"/>
                                        <p:tgtEl>
                                          <p:spTgt spid="39834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41" grpId="0" uiExpand="1" build="p" autoUpdateAnimBg="0"/>
    </p:bldLst>
  </p:timing>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709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21709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400388" name="Rectangle 4"/>
          <p:cNvSpPr>
            <a:spLocks noGrp="1" noChangeArrowheads="1"/>
          </p:cNvSpPr>
          <p:nvPr>
            <p:ph type="body" idx="1"/>
          </p:nvPr>
        </p:nvSpPr>
        <p:spPr>
          <a:xfrm>
            <a:off x="250825" y="188913"/>
            <a:ext cx="8713788" cy="6669087"/>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0000"/>
              </a:lnSpc>
            </a:pPr>
            <a:r>
              <a:rPr lang="it-IT" altLang="it-IT" sz="2400" dirty="0"/>
              <a:t>La PPP </a:t>
            </a:r>
            <a:r>
              <a:rPr lang="it-IT" altLang="it-IT" sz="2400" dirty="0">
                <a:sym typeface="Symbol" panose="05050102010706020507" pitchFamily="18" charset="2"/>
              </a:rPr>
              <a:t>si può esprimere dicendo che </a:t>
            </a:r>
            <a:r>
              <a:rPr lang="it-IT" altLang="it-IT" sz="2400" i="1" dirty="0">
                <a:solidFill>
                  <a:srgbClr val="FF0000"/>
                </a:solidFill>
                <a:sym typeface="Symbol" panose="05050102010706020507" pitchFamily="18" charset="2"/>
              </a:rPr>
              <a:t>s</a:t>
            </a:r>
            <a:r>
              <a:rPr lang="it-IT" altLang="it-IT" sz="2400" dirty="0">
                <a:solidFill>
                  <a:srgbClr val="FF0000"/>
                </a:solidFill>
                <a:sym typeface="Symbol" panose="05050102010706020507" pitchFamily="18" charset="2"/>
              </a:rPr>
              <a:t> = 1</a:t>
            </a:r>
            <a:r>
              <a:rPr lang="it-IT" altLang="it-IT" sz="2400" i="1" dirty="0">
                <a:sym typeface="Symbol" panose="05050102010706020507" pitchFamily="18" charset="2"/>
              </a:rPr>
              <a:t> </a:t>
            </a:r>
            <a:r>
              <a:rPr lang="it-IT" altLang="it-IT" sz="2400" dirty="0">
                <a:sym typeface="Symbol" panose="05050102010706020507" pitchFamily="18" charset="2"/>
              </a:rPr>
              <a:t>deve valere</a:t>
            </a:r>
            <a:r>
              <a:rPr lang="it-IT" altLang="it-IT" sz="2400" i="1" dirty="0">
                <a:sym typeface="Symbol" panose="05050102010706020507" pitchFamily="18" charset="2"/>
              </a:rPr>
              <a:t> </a:t>
            </a:r>
            <a:r>
              <a:rPr lang="it-IT" altLang="it-IT" sz="2400" dirty="0">
                <a:sym typeface="Symbol" panose="05050102010706020507" pitchFamily="18" charset="2"/>
              </a:rPr>
              <a:t>come </a:t>
            </a:r>
            <a:r>
              <a:rPr lang="it-IT" altLang="it-IT" sz="2400" dirty="0">
                <a:solidFill>
                  <a:srgbClr val="FF0000"/>
                </a:solidFill>
                <a:sym typeface="Symbol" panose="05050102010706020507" pitchFamily="18" charset="2"/>
              </a:rPr>
              <a:t>condizione di equilibrio di lungo periodo</a:t>
            </a:r>
            <a:r>
              <a:rPr lang="it-IT" altLang="it-IT" sz="2400" dirty="0">
                <a:sym typeface="Symbol" panose="05050102010706020507" pitchFamily="18" charset="2"/>
              </a:rPr>
              <a:t>.</a:t>
            </a:r>
          </a:p>
          <a:p>
            <a:pPr eaLnBrk="1" hangingPunct="1">
              <a:lnSpc>
                <a:spcPct val="90000"/>
              </a:lnSpc>
            </a:pPr>
            <a:r>
              <a:rPr lang="it-IT" altLang="it-IT" sz="2400" dirty="0"/>
              <a:t>Affinché il potere di acquisto di una somma di denaro possa essere lo stesso in tutti i paesi, cioè affinché </a:t>
            </a:r>
            <a:r>
              <a:rPr lang="it-IT" altLang="it-IT" sz="2400" i="1" dirty="0"/>
              <a:t>s</a:t>
            </a:r>
            <a:r>
              <a:rPr lang="it-IT" altLang="it-IT" sz="2400" dirty="0"/>
              <a:t> sia pari ad 1, il tasso di cambio nominale </a:t>
            </a:r>
            <a:r>
              <a:rPr lang="it-IT" altLang="it-IT" sz="2400" i="1" dirty="0">
                <a:solidFill>
                  <a:srgbClr val="FF0000"/>
                </a:solidFill>
              </a:rPr>
              <a:t>e</a:t>
            </a:r>
            <a:r>
              <a:rPr lang="it-IT" altLang="it-IT" sz="2400" dirty="0"/>
              <a:t> deve aggiustarsi:</a:t>
            </a:r>
            <a:endParaRPr lang="it-IT" altLang="it-IT" sz="2400" dirty="0">
              <a:sym typeface="Symbol" panose="05050102010706020507" pitchFamily="18" charset="2"/>
            </a:endParaRPr>
          </a:p>
          <a:p>
            <a:pPr lvl="1" algn="ctr" eaLnBrk="1" hangingPunct="1">
              <a:lnSpc>
                <a:spcPct val="90000"/>
              </a:lnSpc>
              <a:buFontTx/>
              <a:buNone/>
            </a:pPr>
            <a:r>
              <a:rPr lang="it-IT" altLang="it-IT" sz="2400" dirty="0">
                <a:solidFill>
                  <a:srgbClr val="FF0000"/>
                </a:solidFill>
                <a:sym typeface="Symbol" panose="05050102010706020507" pitchFamily="18" charset="2"/>
              </a:rPr>
              <a:t>1 = </a:t>
            </a:r>
            <a:r>
              <a:rPr lang="it-IT" altLang="it-IT" sz="2400" i="1" dirty="0">
                <a:solidFill>
                  <a:srgbClr val="FF0000"/>
                </a:solidFill>
                <a:sym typeface="Symbol" panose="05050102010706020507" pitchFamily="18" charset="2"/>
              </a:rPr>
              <a:t>e </a:t>
            </a:r>
            <a:r>
              <a:rPr lang="it-IT" altLang="it-IT" sz="2400" dirty="0">
                <a:solidFill>
                  <a:srgbClr val="FF0000"/>
                </a:solidFill>
                <a:sym typeface="Symbol" panose="05050102010706020507" pitchFamily="18" charset="2"/>
              </a:rPr>
              <a:t>(</a:t>
            </a:r>
            <a:r>
              <a:rPr lang="it-IT" altLang="it-IT" sz="2400" b="1" dirty="0">
                <a:solidFill>
                  <a:srgbClr val="FF0000"/>
                </a:solidFill>
                <a:latin typeface="French Script MT" panose="03020402040607040605" pitchFamily="66" charset="0"/>
              </a:rPr>
              <a:t>P</a:t>
            </a:r>
            <a:r>
              <a:rPr lang="it-IT" altLang="it-IT" sz="2400" dirty="0">
                <a:solidFill>
                  <a:srgbClr val="FF0000"/>
                </a:solidFill>
                <a:sym typeface="Symbol" panose="05050102010706020507" pitchFamily="18" charset="2"/>
              </a:rPr>
              <a:t> / </a:t>
            </a:r>
            <a:r>
              <a:rPr lang="it-IT" altLang="it-IT" sz="2400" b="1" dirty="0">
                <a:solidFill>
                  <a:srgbClr val="FF0000"/>
                </a:solidFill>
                <a:latin typeface="French Script MT" panose="03020402040607040605" pitchFamily="66" charset="0"/>
              </a:rPr>
              <a:t>P </a:t>
            </a:r>
            <a:r>
              <a:rPr lang="it-IT" altLang="it-IT" sz="2400" dirty="0">
                <a:solidFill>
                  <a:srgbClr val="FF0000"/>
                </a:solidFill>
                <a:sym typeface="Symbol" panose="05050102010706020507" pitchFamily="18" charset="2"/>
              </a:rPr>
              <a:t>*) </a:t>
            </a:r>
          </a:p>
          <a:p>
            <a:pPr lvl="1" algn="ctr" eaLnBrk="1" hangingPunct="1">
              <a:lnSpc>
                <a:spcPct val="90000"/>
              </a:lnSpc>
              <a:buFontTx/>
              <a:buNone/>
            </a:pPr>
            <a:r>
              <a:rPr lang="it-IT" altLang="it-IT" sz="2400" dirty="0">
                <a:sym typeface="Symbol" panose="05050102010706020507" pitchFamily="18" charset="2"/>
              </a:rPr>
              <a:t>da cui: </a:t>
            </a:r>
            <a:r>
              <a:rPr lang="it-IT" altLang="it-IT" sz="2400" i="1" dirty="0">
                <a:solidFill>
                  <a:srgbClr val="FF0000"/>
                </a:solidFill>
                <a:sym typeface="Symbol" panose="05050102010706020507" pitchFamily="18" charset="2"/>
              </a:rPr>
              <a:t>e</a:t>
            </a:r>
            <a:r>
              <a:rPr lang="it-IT" altLang="it-IT" sz="2400" dirty="0">
                <a:solidFill>
                  <a:srgbClr val="FF0000"/>
                </a:solidFill>
                <a:sym typeface="Symbol" panose="05050102010706020507" pitchFamily="18" charset="2"/>
              </a:rPr>
              <a:t> = </a:t>
            </a:r>
            <a:r>
              <a:rPr lang="it-IT" altLang="it-IT" sz="2400" b="1" dirty="0">
                <a:solidFill>
                  <a:srgbClr val="FF0000"/>
                </a:solidFill>
                <a:latin typeface="French Script MT" panose="03020402040607040605" pitchFamily="66" charset="0"/>
              </a:rPr>
              <a:t>P </a:t>
            </a:r>
            <a:r>
              <a:rPr lang="it-IT" altLang="it-IT" sz="2400" dirty="0">
                <a:solidFill>
                  <a:srgbClr val="FF0000"/>
                </a:solidFill>
                <a:sym typeface="Symbol" panose="05050102010706020507" pitchFamily="18" charset="2"/>
              </a:rPr>
              <a:t>*/</a:t>
            </a:r>
            <a:r>
              <a:rPr lang="it-IT" altLang="it-IT" sz="2400" b="1" dirty="0">
                <a:solidFill>
                  <a:srgbClr val="FF0000"/>
                </a:solidFill>
                <a:latin typeface="French Script MT" panose="03020402040607040605" pitchFamily="66" charset="0"/>
              </a:rPr>
              <a:t> P</a:t>
            </a:r>
            <a:endParaRPr lang="it-IT" altLang="it-IT" sz="2400" dirty="0">
              <a:solidFill>
                <a:srgbClr val="FF0000"/>
              </a:solidFill>
            </a:endParaRPr>
          </a:p>
          <a:p>
            <a:pPr lvl="1" eaLnBrk="1" hangingPunct="1">
              <a:lnSpc>
                <a:spcPct val="90000"/>
              </a:lnSpc>
            </a:pPr>
            <a:r>
              <a:rPr lang="it-IT" altLang="it-IT" sz="1800" dirty="0"/>
              <a:t>Esempio: nel caso degli hamburger in Italia ed USA, dato P = 2€ e P* = 3$, il cambio $</a:t>
            </a:r>
            <a:r>
              <a:rPr lang="it-IT" altLang="it-IT" sz="1800" dirty="0">
                <a:sym typeface="Symbol" panose="05050102010706020507" pitchFamily="18" charset="2"/>
              </a:rPr>
              <a:t></a:t>
            </a:r>
            <a:r>
              <a:rPr lang="it-IT" altLang="it-IT" sz="1800" dirty="0"/>
              <a:t>€ dovrebbe per la PPP essere pari a: </a:t>
            </a:r>
            <a:r>
              <a:rPr lang="it-IT" altLang="it-IT" sz="1800" i="1" dirty="0"/>
              <a:t>e</a:t>
            </a:r>
            <a:r>
              <a:rPr lang="it-IT" altLang="it-IT" sz="1800" dirty="0"/>
              <a:t> = 3/2 = 1.5 [cioè 1.5$ per 1€]. Quindi il $ dovrebbe deprezzarsi nel LP rispetto al cambio attuale di 1.25 </a:t>
            </a:r>
          </a:p>
          <a:p>
            <a:pPr eaLnBrk="1" hangingPunct="1">
              <a:lnSpc>
                <a:spcPct val="90000"/>
              </a:lnSpc>
            </a:pPr>
            <a:r>
              <a:rPr lang="it-IT" altLang="it-IT" sz="2400" dirty="0"/>
              <a:t>In pratica, la PPP richiede che il cambio nominale rifletta le differenze nei prezzi dei beni dei diversi paesi.</a:t>
            </a:r>
          </a:p>
          <a:p>
            <a:pPr eaLnBrk="1" hangingPunct="1">
              <a:lnSpc>
                <a:spcPct val="90000"/>
              </a:lnSpc>
            </a:pPr>
            <a:r>
              <a:rPr lang="it-IT" altLang="it-IT" sz="2400" dirty="0"/>
              <a:t>Segue che, in base alla teoria PPP, i paesi con un’inflazione relativamente </a:t>
            </a:r>
            <a:r>
              <a:rPr lang="it-IT" altLang="it-IT" sz="2400" u="sng" dirty="0"/>
              <a:t>più elevata</a:t>
            </a:r>
            <a:r>
              <a:rPr lang="it-IT" altLang="it-IT" sz="2400" dirty="0"/>
              <a:t> avranno una valuta che si </a:t>
            </a:r>
            <a:r>
              <a:rPr lang="it-IT" altLang="it-IT" sz="2400" u="sng" dirty="0"/>
              <a:t>deprezza</a:t>
            </a:r>
            <a:r>
              <a:rPr lang="it-IT" altLang="it-IT" sz="2400" dirty="0"/>
              <a:t> nel tempo (infatti: </a:t>
            </a:r>
            <a:r>
              <a:rPr lang="it-IT" altLang="it-IT" sz="2400" i="1" dirty="0">
                <a:solidFill>
                  <a:srgbClr val="FF0000"/>
                </a:solidFill>
              </a:rPr>
              <a:t>e</a:t>
            </a:r>
            <a:r>
              <a:rPr lang="it-IT" altLang="it-IT" sz="2400" dirty="0">
                <a:solidFill>
                  <a:srgbClr val="FF0000"/>
                </a:solidFill>
                <a:sym typeface="Symbol" panose="05050102010706020507" pitchFamily="18" charset="2"/>
              </a:rPr>
              <a:t> </a:t>
            </a:r>
            <a:r>
              <a:rPr lang="it-IT" altLang="it-IT" sz="2400" dirty="0">
                <a:sym typeface="Symbol" panose="05050102010706020507" pitchFamily="18" charset="2"/>
              </a:rPr>
              <a:t>se</a:t>
            </a:r>
            <a:r>
              <a:rPr lang="it-IT" altLang="it-IT" sz="2400" dirty="0">
                <a:solidFill>
                  <a:srgbClr val="FF0000"/>
                </a:solidFill>
                <a:sym typeface="Symbol" panose="05050102010706020507" pitchFamily="18" charset="2"/>
              </a:rPr>
              <a:t> </a:t>
            </a:r>
            <a:r>
              <a:rPr lang="it-IT" altLang="it-IT" sz="2400" b="1" dirty="0">
                <a:solidFill>
                  <a:srgbClr val="FF0000"/>
                </a:solidFill>
                <a:latin typeface="French Script MT" panose="03020402040607040605" pitchFamily="66" charset="0"/>
              </a:rPr>
              <a:t>P </a:t>
            </a:r>
            <a:r>
              <a:rPr lang="it-IT" altLang="it-IT" sz="2400" dirty="0">
                <a:solidFill>
                  <a:srgbClr val="FF0000"/>
                </a:solidFill>
                <a:sym typeface="Symbol" panose="05050102010706020507" pitchFamily="18" charset="2"/>
              </a:rPr>
              <a:t></a:t>
            </a:r>
            <a:r>
              <a:rPr lang="it-IT" altLang="it-IT" sz="2400" dirty="0">
                <a:sym typeface="Symbol" panose="05050102010706020507" pitchFamily="18" charset="2"/>
              </a:rPr>
              <a:t> per mantenere </a:t>
            </a:r>
            <a:r>
              <a:rPr lang="it-IT" altLang="it-IT" sz="2400" i="1" dirty="0">
                <a:solidFill>
                  <a:srgbClr val="FF0000"/>
                </a:solidFill>
                <a:sym typeface="Symbol" panose="05050102010706020507" pitchFamily="18" charset="2"/>
              </a:rPr>
              <a:t>s</a:t>
            </a:r>
            <a:r>
              <a:rPr lang="it-IT" altLang="it-IT" sz="2400" dirty="0">
                <a:solidFill>
                  <a:srgbClr val="FF0000"/>
                </a:solidFill>
                <a:sym typeface="Symbol" panose="05050102010706020507" pitchFamily="18" charset="2"/>
              </a:rPr>
              <a:t> = 1</a:t>
            </a:r>
            <a:r>
              <a:rPr lang="it-IT" altLang="it-IT" sz="2400" dirty="0">
                <a:sym typeface="Symbol" panose="05050102010706020507" pitchFamily="18" charset="2"/>
              </a:rPr>
              <a:t>)</a:t>
            </a:r>
            <a:r>
              <a:rPr lang="it-IT" altLang="it-IT" sz="2400" dirty="0"/>
              <a:t>, mentre la valuta dei paesi con </a:t>
            </a:r>
            <a:r>
              <a:rPr lang="it-IT" altLang="it-IT" sz="2400" u="sng" dirty="0"/>
              <a:t>minore</a:t>
            </a:r>
            <a:r>
              <a:rPr lang="it-IT" altLang="it-IT" sz="2400" dirty="0"/>
              <a:t> inflazione si </a:t>
            </a:r>
            <a:r>
              <a:rPr lang="it-IT" altLang="it-IT" sz="2400" u="sng" dirty="0"/>
              <a:t>apprezza</a:t>
            </a:r>
            <a:r>
              <a:rPr lang="it-IT" altLang="it-IT" sz="2400" dirty="0"/>
              <a:t>.</a:t>
            </a:r>
          </a:p>
          <a:p>
            <a:pPr eaLnBrk="1" hangingPunct="1">
              <a:lnSpc>
                <a:spcPct val="90000"/>
              </a:lnSpc>
            </a:pPr>
            <a:r>
              <a:rPr lang="it-IT" altLang="it-IT" sz="2400" dirty="0"/>
              <a:t>La PPP spiega dunque i movimenti di lungo periodo del cambio nominale: il cambio </a:t>
            </a:r>
            <a:r>
              <a:rPr lang="it-IT" altLang="it-IT" sz="2400" i="1" dirty="0"/>
              <a:t>e</a:t>
            </a:r>
            <a:r>
              <a:rPr lang="it-IT" altLang="it-IT" sz="2400" dirty="0"/>
              <a:t> varia finché non raggiunge il livello di equilibrio previsto dalla PPP.</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0388">
                                            <p:txEl>
                                              <p:pRg st="2" end="2"/>
                                            </p:txEl>
                                          </p:spTgt>
                                        </p:tgtEl>
                                        <p:attrNameLst>
                                          <p:attrName>style.visibility</p:attrName>
                                        </p:attrNameLst>
                                      </p:cBhvr>
                                      <p:to>
                                        <p:strVal val="visible"/>
                                      </p:to>
                                    </p:set>
                                    <p:animEffect transition="in" filter="wipe(left)">
                                      <p:cBhvr>
                                        <p:cTn id="7" dur="500"/>
                                        <p:tgtEl>
                                          <p:spTgt spid="400388">
                                            <p:txEl>
                                              <p:pRg st="2" end="2"/>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00388">
                                            <p:txEl>
                                              <p:pRg st="3" end="3"/>
                                            </p:txEl>
                                          </p:spTgt>
                                        </p:tgtEl>
                                        <p:attrNameLst>
                                          <p:attrName>style.visibility</p:attrName>
                                        </p:attrNameLst>
                                      </p:cBhvr>
                                      <p:to>
                                        <p:strVal val="visible"/>
                                      </p:to>
                                    </p:set>
                                    <p:animEffect transition="in" filter="wipe(left)">
                                      <p:cBhvr>
                                        <p:cTn id="10" dur="500"/>
                                        <p:tgtEl>
                                          <p:spTgt spid="400388">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00388">
                                            <p:txEl>
                                              <p:pRg st="4" end="4"/>
                                            </p:txEl>
                                          </p:spTgt>
                                        </p:tgtEl>
                                        <p:attrNameLst>
                                          <p:attrName>style.visibility</p:attrName>
                                        </p:attrNameLst>
                                      </p:cBhvr>
                                      <p:to>
                                        <p:strVal val="visible"/>
                                      </p:to>
                                    </p:set>
                                    <p:animEffect transition="in" filter="wipe(left)">
                                      <p:cBhvr>
                                        <p:cTn id="15" dur="500"/>
                                        <p:tgtEl>
                                          <p:spTgt spid="400388">
                                            <p:txEl>
                                              <p:pRg st="4" end="4"/>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00388">
                                            <p:txEl>
                                              <p:pRg st="5" end="5"/>
                                            </p:txEl>
                                          </p:spTgt>
                                        </p:tgtEl>
                                        <p:attrNameLst>
                                          <p:attrName>style.visibility</p:attrName>
                                        </p:attrNameLst>
                                      </p:cBhvr>
                                      <p:to>
                                        <p:strVal val="visible"/>
                                      </p:to>
                                    </p:set>
                                    <p:animEffect transition="in" filter="wipe(left)">
                                      <p:cBhvr>
                                        <p:cTn id="18" dur="500"/>
                                        <p:tgtEl>
                                          <p:spTgt spid="400388">
                                            <p:txEl>
                                              <p:pRg st="5" end="5"/>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00388">
                                            <p:txEl>
                                              <p:pRg st="6" end="6"/>
                                            </p:txEl>
                                          </p:spTgt>
                                        </p:tgtEl>
                                        <p:attrNameLst>
                                          <p:attrName>style.visibility</p:attrName>
                                        </p:attrNameLst>
                                      </p:cBhvr>
                                      <p:to>
                                        <p:strVal val="visible"/>
                                      </p:to>
                                    </p:set>
                                    <p:animEffect transition="in" filter="wipe(left)">
                                      <p:cBhvr>
                                        <p:cTn id="23" dur="500"/>
                                        <p:tgtEl>
                                          <p:spTgt spid="400388">
                                            <p:txEl>
                                              <p:pRg st="6" end="6"/>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00388">
                                            <p:txEl>
                                              <p:pRg st="7" end="7"/>
                                            </p:txEl>
                                          </p:spTgt>
                                        </p:tgtEl>
                                        <p:attrNameLst>
                                          <p:attrName>style.visibility</p:attrName>
                                        </p:attrNameLst>
                                      </p:cBhvr>
                                      <p:to>
                                        <p:strVal val="visible"/>
                                      </p:to>
                                    </p:set>
                                    <p:animEffect transition="in" filter="wipe(left)">
                                      <p:cBhvr>
                                        <p:cTn id="28" dur="500"/>
                                        <p:tgtEl>
                                          <p:spTgt spid="40038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8" grpId="0" uiExpand="1"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marL="0" marR="0" lvl="0" indent="0" algn="l" defTabSz="914400" rtl="0" eaLnBrk="0" fontAlgn="base" latinLnBrk="0" hangingPunct="0">
              <a:lnSpc>
                <a:spcPct val="100000"/>
              </a:lnSpc>
              <a:spcBef>
                <a:spcPct val="20000"/>
              </a:spcBef>
              <a:spcAft>
                <a:spcPct val="0"/>
              </a:spcAft>
              <a:buClr>
                <a:srgbClr val="618FFD"/>
              </a:buClr>
              <a:buSzPct val="100000"/>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3721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marL="0" marR="0" lvl="0" indent="0" algn="l" defTabSz="914400" rtl="0" eaLnBrk="0" fontAlgn="base" latinLnBrk="0" hangingPunct="0">
              <a:lnSpc>
                <a:spcPct val="100000"/>
              </a:lnSpc>
              <a:spcBef>
                <a:spcPct val="20000"/>
              </a:spcBef>
              <a:spcAft>
                <a:spcPct val="0"/>
              </a:spcAft>
              <a:buClr>
                <a:srgbClr val="618FFD"/>
              </a:buClr>
              <a:buSzPct val="100000"/>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37220"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marL="0" marR="0" lvl="0" indent="0" algn="l" defTabSz="914400" rtl="0" eaLnBrk="0" fontAlgn="base" latinLnBrk="0" hangingPunct="0">
              <a:lnSpc>
                <a:spcPct val="100000"/>
              </a:lnSpc>
              <a:spcBef>
                <a:spcPct val="20000"/>
              </a:spcBef>
              <a:spcAft>
                <a:spcPct val="0"/>
              </a:spcAft>
              <a:buClr>
                <a:srgbClr val="618FFD"/>
              </a:buClr>
              <a:buSzPct val="100000"/>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37221"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marL="0" marR="0" lvl="0" indent="0" algn="l" defTabSz="914400" rtl="0" eaLnBrk="0" fontAlgn="base" latinLnBrk="0" hangingPunct="0">
              <a:lnSpc>
                <a:spcPct val="100000"/>
              </a:lnSpc>
              <a:spcBef>
                <a:spcPct val="20000"/>
              </a:spcBef>
              <a:spcAft>
                <a:spcPct val="0"/>
              </a:spcAft>
              <a:buClr>
                <a:srgbClr val="618FFD"/>
              </a:buClr>
              <a:buSzPct val="100000"/>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37222" name="Rectangle 6"/>
          <p:cNvSpPr>
            <a:spLocks noGrp="1" noChangeArrowheads="1"/>
          </p:cNvSpPr>
          <p:nvPr>
            <p:ph type="title"/>
          </p:nvPr>
        </p:nvSpPr>
        <p:spPr>
          <a:xfrm>
            <a:off x="0" y="188913"/>
            <a:ext cx="9144000" cy="838200"/>
          </a:xfrm>
          <a:noFill/>
        </p:spPr>
        <p:txBody>
          <a:bodyPr/>
          <a:lstStyle/>
          <a:p>
            <a:r>
              <a:rPr lang="it-IT" altLang="it-IT"/>
              <a:t>L’inflazione e l’indice dei prezzi al consumo</a:t>
            </a:r>
          </a:p>
        </p:txBody>
      </p:sp>
      <p:sp>
        <p:nvSpPr>
          <p:cNvPr id="347143" name="Rectangle 7"/>
          <p:cNvSpPr>
            <a:spLocks noGrp="1" noChangeArrowheads="1"/>
          </p:cNvSpPr>
          <p:nvPr>
            <p:ph type="body" idx="1"/>
          </p:nvPr>
        </p:nvSpPr>
        <p:spPr>
          <a:xfrm>
            <a:off x="228600" y="990600"/>
            <a:ext cx="8915400" cy="5638800"/>
          </a:xfrm>
          <a:noFill/>
        </p:spPr>
        <p:txBody>
          <a:bodyPr/>
          <a:lstStyle/>
          <a:p>
            <a:pPr>
              <a:tabLst/>
            </a:pPr>
            <a:r>
              <a:rPr lang="it-IT" altLang="it-IT" sz="2800" dirty="0">
                <a:latin typeface="Times New Roman" panose="02020603050405020304" pitchFamily="18" charset="0"/>
              </a:rPr>
              <a:t>L’</a:t>
            </a:r>
            <a:r>
              <a:rPr lang="it-IT" altLang="it-IT" sz="2800" dirty="0">
                <a:solidFill>
                  <a:srgbClr val="FC0128"/>
                </a:solidFill>
                <a:latin typeface="Times New Roman" panose="02020603050405020304" pitchFamily="18" charset="0"/>
              </a:rPr>
              <a:t>inflazione</a:t>
            </a:r>
            <a:r>
              <a:rPr lang="it-IT" altLang="it-IT" sz="2800" dirty="0">
                <a:latin typeface="Times New Roman" panose="02020603050405020304" pitchFamily="18" charset="0"/>
              </a:rPr>
              <a:t> è l’incremento nel tempo dell’indice generale dei prezzi </a:t>
            </a:r>
            <a:r>
              <a:rPr lang="it-IT" altLang="it-IT" sz="2800" b="1" dirty="0">
                <a:latin typeface="French Script MT" panose="03020402040607040605" pitchFamily="66" charset="0"/>
              </a:rPr>
              <a:t>P</a:t>
            </a:r>
            <a:r>
              <a:rPr lang="it-IT" altLang="it-IT" sz="2800" dirty="0">
                <a:latin typeface="Times New Roman" panose="02020603050405020304" pitchFamily="18" charset="0"/>
              </a:rPr>
              <a:t>. Il </a:t>
            </a:r>
            <a:r>
              <a:rPr lang="it-IT" altLang="it-IT" sz="2800" dirty="0">
                <a:solidFill>
                  <a:srgbClr val="FC0128"/>
                </a:solidFill>
                <a:latin typeface="Times New Roman" panose="02020603050405020304" pitchFamily="18" charset="0"/>
              </a:rPr>
              <a:t>tasso di inflazione</a:t>
            </a:r>
            <a:r>
              <a:rPr lang="it-IT" altLang="it-IT" sz="2800" dirty="0">
                <a:latin typeface="Times New Roman" panose="02020603050405020304" pitchFamily="18" charset="0"/>
              </a:rPr>
              <a:t> </a:t>
            </a:r>
            <a:r>
              <a:rPr lang="it-IT" altLang="it-IT" sz="2800" dirty="0">
                <a:solidFill>
                  <a:srgbClr val="FC0128"/>
                </a:solidFill>
                <a:latin typeface="Times New Roman" panose="02020603050405020304" pitchFamily="18" charset="0"/>
                <a:sym typeface="Symbol" panose="05050102010706020507" pitchFamily="18" charset="2"/>
              </a:rPr>
              <a:t></a:t>
            </a:r>
            <a:r>
              <a:rPr lang="it-IT" altLang="it-IT" sz="2800" dirty="0">
                <a:latin typeface="Times New Roman" panose="02020603050405020304" pitchFamily="18" charset="0"/>
                <a:sym typeface="Symbol" panose="05050102010706020507" pitchFamily="18" charset="2"/>
              </a:rPr>
              <a:t> </a:t>
            </a:r>
            <a:r>
              <a:rPr lang="it-IT" altLang="it-IT" sz="2800" dirty="0">
                <a:latin typeface="Times New Roman" panose="02020603050405020304" pitchFamily="18" charset="0"/>
              </a:rPr>
              <a:t>si misura in termini della variazione percentuale, in un determinato periodo di tempo (mese o anno), dell’indice dei prezzi.</a:t>
            </a:r>
          </a:p>
          <a:p>
            <a:pPr>
              <a:tabLst/>
            </a:pPr>
            <a:r>
              <a:rPr lang="it-IT" altLang="it-IT" sz="2800" dirty="0">
                <a:latin typeface="Times New Roman" panose="02020603050405020304" pitchFamily="18" charset="0"/>
              </a:rPr>
              <a:t>Lo strumento più usato per misurare l’inflazione è l’</a:t>
            </a:r>
            <a:r>
              <a:rPr lang="it-IT" altLang="it-IT" sz="2800" dirty="0">
                <a:solidFill>
                  <a:srgbClr val="FC0128"/>
                </a:solidFill>
                <a:latin typeface="Times New Roman" panose="02020603050405020304" pitchFamily="18" charset="0"/>
              </a:rPr>
              <a:t>indice dei prezzi al consumo</a:t>
            </a:r>
            <a:r>
              <a:rPr lang="it-IT" altLang="it-IT" sz="2800" dirty="0">
                <a:latin typeface="Times New Roman" panose="02020603050405020304" pitchFamily="18" charset="0"/>
              </a:rPr>
              <a:t> </a:t>
            </a:r>
            <a:r>
              <a:rPr lang="it-IT" altLang="it-IT" sz="2800" dirty="0">
                <a:solidFill>
                  <a:srgbClr val="FC0128"/>
                </a:solidFill>
                <a:latin typeface="Times New Roman" panose="02020603050405020304" pitchFamily="18" charset="0"/>
              </a:rPr>
              <a:t>(IPC).</a:t>
            </a:r>
          </a:p>
          <a:p>
            <a:pPr>
              <a:tabLst/>
            </a:pPr>
            <a:r>
              <a:rPr lang="it-IT" altLang="it-IT" sz="2800" dirty="0">
                <a:latin typeface="Times New Roman" panose="02020603050405020304" pitchFamily="18" charset="0"/>
              </a:rPr>
              <a:t>IPC misura il </a:t>
            </a:r>
            <a:r>
              <a:rPr lang="it-IT" altLang="it-IT" sz="2800" u="sng" dirty="0">
                <a:latin typeface="Times New Roman" panose="02020603050405020304" pitchFamily="18" charset="0"/>
              </a:rPr>
              <a:t>costo di un paniere tipico</a:t>
            </a:r>
            <a:r>
              <a:rPr lang="it-IT" altLang="it-IT" sz="2800" dirty="0">
                <a:latin typeface="Times New Roman" panose="02020603050405020304" pitchFamily="18" charset="0"/>
              </a:rPr>
              <a:t> di beni e servizi. L’indice serve proprio a monitorare l’andamento nel tempo del c.d. “costo della vita”. </a:t>
            </a:r>
          </a:p>
          <a:p>
            <a:pPr lvl="1">
              <a:tabLst/>
            </a:pPr>
            <a:r>
              <a:rPr lang="it-IT" altLang="it-IT" sz="2400" dirty="0">
                <a:latin typeface="Times New Roman" panose="02020603050405020304" pitchFamily="18" charset="0"/>
              </a:rPr>
              <a:t>Se IPC aumenta, una famiglia deve spendere </a:t>
            </a:r>
            <a:r>
              <a:rPr lang="it-IT" altLang="it-IT" sz="2400" u="sng" dirty="0">
                <a:latin typeface="Times New Roman" panose="02020603050405020304" pitchFamily="18" charset="0"/>
              </a:rPr>
              <a:t>di più</a:t>
            </a:r>
            <a:r>
              <a:rPr lang="it-IT" altLang="it-IT" sz="2400" dirty="0">
                <a:latin typeface="Times New Roman" panose="02020603050405020304" pitchFamily="18" charset="0"/>
              </a:rPr>
              <a:t> per acquistare il paniere tipico e mantenere lo stesso tenore di vita. </a:t>
            </a:r>
          </a:p>
          <a:p>
            <a:pPr>
              <a:tabLst/>
            </a:pPr>
            <a:r>
              <a:rPr lang="it-IT" altLang="it-IT" sz="2800" dirty="0">
                <a:latin typeface="Times New Roman" panose="02020603050405020304" pitchFamily="18" charset="0"/>
              </a:rPr>
              <a:t>Il tasso di inflazione è: </a:t>
            </a:r>
            <a:r>
              <a:rPr lang="it-IT" altLang="it-IT" sz="2800" dirty="0">
                <a:solidFill>
                  <a:srgbClr val="FC0128"/>
                </a:solidFill>
                <a:latin typeface="Symbol" panose="05050102010706020507" pitchFamily="18" charset="2"/>
              </a:rPr>
              <a:t>p</a:t>
            </a:r>
            <a:r>
              <a:rPr lang="it-IT" altLang="it-IT" sz="2800" dirty="0">
                <a:solidFill>
                  <a:srgbClr val="FC0128"/>
                </a:solidFill>
                <a:latin typeface="Times New Roman" panose="02020603050405020304" pitchFamily="18" charset="0"/>
              </a:rPr>
              <a:t> = [(IPC</a:t>
            </a:r>
            <a:r>
              <a:rPr lang="it-IT" altLang="it-IT" sz="2800" baseline="-25000" dirty="0">
                <a:solidFill>
                  <a:srgbClr val="FC0128"/>
                </a:solidFill>
                <a:latin typeface="Times New Roman" panose="02020603050405020304" pitchFamily="18" charset="0"/>
              </a:rPr>
              <a:t>2</a:t>
            </a:r>
            <a:r>
              <a:rPr lang="it-IT" altLang="it-IT" sz="2800" dirty="0">
                <a:solidFill>
                  <a:srgbClr val="FC0128"/>
                </a:solidFill>
                <a:latin typeface="Times New Roman" panose="02020603050405020304" pitchFamily="18" charset="0"/>
              </a:rPr>
              <a:t> – IPC</a:t>
            </a:r>
            <a:r>
              <a:rPr lang="it-IT" altLang="it-IT" sz="2800" baseline="-25000" dirty="0">
                <a:solidFill>
                  <a:srgbClr val="FC0128"/>
                </a:solidFill>
                <a:latin typeface="Times New Roman" panose="02020603050405020304" pitchFamily="18" charset="0"/>
              </a:rPr>
              <a:t>1</a:t>
            </a:r>
            <a:r>
              <a:rPr lang="it-IT" altLang="it-IT" sz="2800" dirty="0">
                <a:solidFill>
                  <a:srgbClr val="FC0128"/>
                </a:solidFill>
                <a:latin typeface="Times New Roman" panose="02020603050405020304" pitchFamily="18" charset="0"/>
              </a:rPr>
              <a:t>)/IPC</a:t>
            </a:r>
            <a:r>
              <a:rPr lang="it-IT" altLang="it-IT" sz="2800" baseline="-25000" dirty="0">
                <a:solidFill>
                  <a:srgbClr val="FC0128"/>
                </a:solidFill>
                <a:latin typeface="Times New Roman" panose="02020603050405020304" pitchFamily="18" charset="0"/>
              </a:rPr>
              <a:t>1</a:t>
            </a:r>
            <a:r>
              <a:rPr lang="it-IT" altLang="it-IT" sz="2800" dirty="0">
                <a:solidFill>
                  <a:srgbClr val="FC0128"/>
                </a:solidFill>
                <a:latin typeface="Times New Roman" panose="02020603050405020304" pitchFamily="18" charset="0"/>
              </a:rPr>
              <a:t>]</a:t>
            </a:r>
            <a:endParaRPr lang="it-IT" altLang="it-IT" sz="2800" baseline="-25000" dirty="0">
              <a:solidFill>
                <a:srgbClr val="FC0128"/>
              </a:solidFill>
              <a:latin typeface="Times New Roman" panose="02020603050405020304" pitchFamily="18" charset="0"/>
            </a:endParaRPr>
          </a:p>
        </p:txBody>
      </p:sp>
    </p:spTree>
    <p:extLst>
      <p:ext uri="{BB962C8B-B14F-4D97-AF65-F5344CB8AC3E}">
        <p14:creationId xmlns:p14="http://schemas.microsoft.com/office/powerpoint/2010/main" val="298143543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7143">
                                            <p:txEl>
                                              <p:pRg st="2" end="2"/>
                                            </p:txEl>
                                          </p:spTgt>
                                        </p:tgtEl>
                                        <p:attrNameLst>
                                          <p:attrName>style.visibility</p:attrName>
                                        </p:attrNameLst>
                                      </p:cBhvr>
                                      <p:to>
                                        <p:strVal val="visible"/>
                                      </p:to>
                                    </p:set>
                                    <p:animEffect transition="in" filter="wipe(left)">
                                      <p:cBhvr>
                                        <p:cTn id="7" dur="500"/>
                                        <p:tgtEl>
                                          <p:spTgt spid="347143">
                                            <p:txEl>
                                              <p:pRg st="2" end="2"/>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47143">
                                            <p:txEl>
                                              <p:pRg st="3" end="3"/>
                                            </p:txEl>
                                          </p:spTgt>
                                        </p:tgtEl>
                                        <p:attrNameLst>
                                          <p:attrName>style.visibility</p:attrName>
                                        </p:attrNameLst>
                                      </p:cBhvr>
                                      <p:to>
                                        <p:strVal val="visible"/>
                                      </p:to>
                                    </p:set>
                                    <p:animEffect transition="in" filter="wipe(left)">
                                      <p:cBhvr>
                                        <p:cTn id="10" dur="500"/>
                                        <p:tgtEl>
                                          <p:spTgt spid="347143">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47143">
                                            <p:txEl>
                                              <p:pRg st="4" end="4"/>
                                            </p:txEl>
                                          </p:spTgt>
                                        </p:tgtEl>
                                        <p:attrNameLst>
                                          <p:attrName>style.visibility</p:attrName>
                                        </p:attrNameLst>
                                      </p:cBhvr>
                                      <p:to>
                                        <p:strVal val="visible"/>
                                      </p:to>
                                    </p:set>
                                    <p:animEffect transition="in" filter="wipe(left)">
                                      <p:cBhvr>
                                        <p:cTn id="15" dur="500"/>
                                        <p:tgtEl>
                                          <p:spTgt spid="3471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43" grpId="0" uiExpand="1" build="p" autoUpdateAnimBg="0"/>
    </p:bldLst>
  </p:timing>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913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21913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219140" name="Rectangle 4"/>
          <p:cNvSpPr>
            <a:spLocks noGrp="1" noChangeArrowheads="1"/>
          </p:cNvSpPr>
          <p:nvPr>
            <p:ph type="title"/>
          </p:nvPr>
        </p:nvSpPr>
        <p:spPr>
          <a:xfrm>
            <a:off x="685800" y="0"/>
            <a:ext cx="7772400" cy="8382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it-IT" sz="3600"/>
              <a:t>I limiti della teoria PPP</a:t>
            </a:r>
          </a:p>
        </p:txBody>
      </p:sp>
      <p:sp>
        <p:nvSpPr>
          <p:cNvPr id="402437" name="Rectangle 5"/>
          <p:cNvSpPr>
            <a:spLocks noGrp="1" noChangeArrowheads="1"/>
          </p:cNvSpPr>
          <p:nvPr>
            <p:ph type="body" idx="1"/>
          </p:nvPr>
        </p:nvSpPr>
        <p:spPr>
          <a:xfrm>
            <a:off x="0" y="881063"/>
            <a:ext cx="9144000" cy="5788025"/>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0000"/>
              </a:lnSpc>
            </a:pPr>
            <a:r>
              <a:rPr lang="it-IT" altLang="it-IT" sz="2400" dirty="0"/>
              <a:t>Insieme alla TQM (vedi più avanti), la PPP è l’altro caposaldo della c.d. </a:t>
            </a:r>
            <a:r>
              <a:rPr lang="it-IT" altLang="it-IT" sz="2400" dirty="0">
                <a:solidFill>
                  <a:srgbClr val="FF0000"/>
                </a:solidFill>
              </a:rPr>
              <a:t>teoria monetaria “classica”</a:t>
            </a:r>
            <a:r>
              <a:rPr lang="it-IT" altLang="it-IT" sz="2400" dirty="0"/>
              <a:t>.  Entrambe le teorie valgono però solo come condizioni di </a:t>
            </a:r>
            <a:r>
              <a:rPr lang="it-IT" altLang="it-IT" sz="2400" dirty="0">
                <a:solidFill>
                  <a:srgbClr val="FF0000"/>
                </a:solidFill>
              </a:rPr>
              <a:t>equilibrio di lungo periodo</a:t>
            </a:r>
            <a:endParaRPr lang="it-IT" altLang="it-IT" sz="2400" dirty="0"/>
          </a:p>
          <a:p>
            <a:pPr eaLnBrk="1" hangingPunct="1">
              <a:lnSpc>
                <a:spcPct val="90000"/>
              </a:lnSpc>
            </a:pPr>
            <a:r>
              <a:rPr lang="it-IT" altLang="it-IT" sz="2400" dirty="0"/>
              <a:t>In particolare, la PPP è violata in presenza dei beni e servizi c.d. </a:t>
            </a:r>
            <a:r>
              <a:rPr lang="it-IT" altLang="it-IT" sz="2400" dirty="0">
                <a:solidFill>
                  <a:srgbClr val="FF0000"/>
                </a:solidFill>
              </a:rPr>
              <a:t>non commerciabili</a:t>
            </a:r>
            <a:r>
              <a:rPr lang="it-IT" altLang="it-IT" sz="2400" dirty="0"/>
              <a:t>, dato che per essi la </a:t>
            </a:r>
            <a:r>
              <a:rPr lang="it-IT" altLang="it-IT" sz="2400" u="sng" dirty="0"/>
              <a:t>non vale</a:t>
            </a:r>
            <a:r>
              <a:rPr lang="it-IT" altLang="it-IT" sz="2400" dirty="0"/>
              <a:t> legge del prezzo unico.</a:t>
            </a:r>
          </a:p>
          <a:p>
            <a:pPr lvl="1" eaLnBrk="1" hangingPunct="1">
              <a:lnSpc>
                <a:spcPct val="90000"/>
              </a:lnSpc>
            </a:pPr>
            <a:r>
              <a:rPr lang="it-IT" altLang="it-IT" sz="2000" dirty="0"/>
              <a:t>Questo significa che i settori che producono beni e servizi non commerciabili sono “protetti” dalla concorrenza internazionale, mentre tutti gli altri settori sono “esposti” a tale concorrenza.</a:t>
            </a:r>
          </a:p>
          <a:p>
            <a:pPr eaLnBrk="1" hangingPunct="1">
              <a:lnSpc>
                <a:spcPct val="90000"/>
              </a:lnSpc>
            </a:pPr>
            <a:r>
              <a:rPr lang="it-IT" altLang="it-IT" sz="2400" dirty="0"/>
              <a:t>In un paese può aversi inflazione elevata a causa degli aumenti di prezzi e salari nei settori “protetti” o di un eccessivo livello di spesa pubblica; tale inflazione si ripercuote sulla competitività dei settori “esposti”. </a:t>
            </a:r>
          </a:p>
          <a:p>
            <a:pPr lvl="1" eaLnBrk="1" hangingPunct="1">
              <a:lnSpc>
                <a:spcPct val="90000"/>
              </a:lnSpc>
            </a:pPr>
            <a:r>
              <a:rPr lang="it-IT" altLang="it-IT" sz="2000" dirty="0"/>
              <a:t>Se il cambio nominale del paese non può aggiustarsi (p.e. perché il paese aderisce ad un accordo di cambio rigido oppure perché non ha più una propria valuta), i settori “esposti” perdono quote di mercato di fronte alla concorrenza internazionale. Il problema è che quasi sempre i settori “esposti” sono anche i più innovativi e decisivi per la crescita del PIL</a:t>
            </a:r>
            <a:r>
              <a:rPr lang="it-IT" altLang="it-IT" sz="2000" i="1" dirty="0"/>
              <a:t>.</a:t>
            </a:r>
            <a:endParaRPr lang="it-IT" altLang="it-IT" sz="20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2437">
                                            <p:txEl>
                                              <p:pRg st="2" end="2"/>
                                            </p:txEl>
                                          </p:spTgt>
                                        </p:tgtEl>
                                        <p:attrNameLst>
                                          <p:attrName>style.visibility</p:attrName>
                                        </p:attrNameLst>
                                      </p:cBhvr>
                                      <p:to>
                                        <p:strVal val="visible"/>
                                      </p:to>
                                    </p:set>
                                    <p:animEffect transition="in" filter="wipe(left)">
                                      <p:cBhvr>
                                        <p:cTn id="7" dur="500"/>
                                        <p:tgtEl>
                                          <p:spTgt spid="402437">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2437">
                                            <p:txEl>
                                              <p:pRg st="3" end="3"/>
                                            </p:txEl>
                                          </p:spTgt>
                                        </p:tgtEl>
                                        <p:attrNameLst>
                                          <p:attrName>style.visibility</p:attrName>
                                        </p:attrNameLst>
                                      </p:cBhvr>
                                      <p:to>
                                        <p:strVal val="visible"/>
                                      </p:to>
                                    </p:set>
                                    <p:animEffect transition="in" filter="wipe(left)">
                                      <p:cBhvr>
                                        <p:cTn id="12" dur="500"/>
                                        <p:tgtEl>
                                          <p:spTgt spid="402437">
                                            <p:txEl>
                                              <p:pRg st="3" end="3"/>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02437">
                                            <p:txEl>
                                              <p:pRg st="4" end="4"/>
                                            </p:txEl>
                                          </p:spTgt>
                                        </p:tgtEl>
                                        <p:attrNameLst>
                                          <p:attrName>style.visibility</p:attrName>
                                        </p:attrNameLst>
                                      </p:cBhvr>
                                      <p:to>
                                        <p:strVal val="visible"/>
                                      </p:to>
                                    </p:set>
                                    <p:animEffect transition="in" filter="wipe(left)">
                                      <p:cBhvr>
                                        <p:cTn id="15" dur="500"/>
                                        <p:tgtEl>
                                          <p:spTgt spid="40243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37"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1026"/>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marL="0" marR="0" lvl="0" indent="0" algn="l" defTabSz="914400" rtl="0" eaLnBrk="0" fontAlgn="base" latinLnBrk="0" hangingPunct="0">
              <a:lnSpc>
                <a:spcPct val="100000"/>
              </a:lnSpc>
              <a:spcBef>
                <a:spcPct val="20000"/>
              </a:spcBef>
              <a:spcAft>
                <a:spcPct val="0"/>
              </a:spcAft>
              <a:buClr>
                <a:srgbClr val="618FFD"/>
              </a:buClr>
              <a:buSzPct val="100000"/>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39267" name="Rectangle 1027"/>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marL="0" marR="0" lvl="0" indent="0" algn="l" defTabSz="914400" rtl="0" eaLnBrk="0" fontAlgn="base" latinLnBrk="0" hangingPunct="0">
              <a:lnSpc>
                <a:spcPct val="100000"/>
              </a:lnSpc>
              <a:spcBef>
                <a:spcPct val="20000"/>
              </a:spcBef>
              <a:spcAft>
                <a:spcPct val="0"/>
              </a:spcAft>
              <a:buClr>
                <a:srgbClr val="618FFD"/>
              </a:buClr>
              <a:buSzPct val="100000"/>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39268" name="Rectangle 1028"/>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marL="0" marR="0" lvl="0" indent="0" algn="l" defTabSz="914400" rtl="0" eaLnBrk="0" fontAlgn="base" latinLnBrk="0" hangingPunct="0">
              <a:lnSpc>
                <a:spcPct val="100000"/>
              </a:lnSpc>
              <a:spcBef>
                <a:spcPct val="20000"/>
              </a:spcBef>
              <a:spcAft>
                <a:spcPct val="0"/>
              </a:spcAft>
              <a:buClr>
                <a:srgbClr val="618FFD"/>
              </a:buClr>
              <a:buSzPct val="100000"/>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39269" name="Rectangle 1029"/>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marL="0" marR="0" lvl="0" indent="0" algn="l" defTabSz="914400" rtl="0" eaLnBrk="0" fontAlgn="base" latinLnBrk="0" hangingPunct="0">
              <a:lnSpc>
                <a:spcPct val="100000"/>
              </a:lnSpc>
              <a:spcBef>
                <a:spcPct val="20000"/>
              </a:spcBef>
              <a:spcAft>
                <a:spcPct val="0"/>
              </a:spcAft>
              <a:buClr>
                <a:srgbClr val="618FFD"/>
              </a:buClr>
              <a:buSzPct val="100000"/>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39270" name="Rectangle 1030"/>
          <p:cNvSpPr>
            <a:spLocks noGrp="1" noChangeArrowheads="1"/>
          </p:cNvSpPr>
          <p:nvPr>
            <p:ph type="title"/>
          </p:nvPr>
        </p:nvSpPr>
        <p:spPr>
          <a:xfrm>
            <a:off x="609600" y="0"/>
            <a:ext cx="7772400" cy="762000"/>
          </a:xfrm>
          <a:noFill/>
        </p:spPr>
        <p:txBody>
          <a:bodyPr/>
          <a:lstStyle/>
          <a:p>
            <a:r>
              <a:rPr lang="it-IT" altLang="it-IT" dirty="0"/>
              <a:t>Come si calcola IPC</a:t>
            </a:r>
          </a:p>
        </p:txBody>
      </p:sp>
      <p:sp>
        <p:nvSpPr>
          <p:cNvPr id="349191" name="Rectangle 1031"/>
          <p:cNvSpPr>
            <a:spLocks noGrp="1" noChangeArrowheads="1"/>
          </p:cNvSpPr>
          <p:nvPr>
            <p:ph type="body" idx="1"/>
          </p:nvPr>
        </p:nvSpPr>
        <p:spPr>
          <a:xfrm>
            <a:off x="0" y="609600"/>
            <a:ext cx="9144000" cy="6019800"/>
          </a:xfrm>
          <a:noFill/>
          <a:extLst>
            <a:ext uri="{91240B29-F687-4F45-9708-019B960494DF}">
              <a14:hiddenLine xmlns:a14="http://schemas.microsoft.com/office/drawing/2010/main" w="12700">
                <a:solidFill>
                  <a:srgbClr val="CC0099"/>
                </a:solidFill>
                <a:miter lim="800000"/>
                <a:headEnd/>
                <a:tailEnd/>
              </a14:hiddenLine>
            </a:ext>
          </a:extLst>
        </p:spPr>
        <p:txBody>
          <a:bodyPr/>
          <a:lstStyle/>
          <a:p>
            <a:r>
              <a:rPr lang="it-IT" altLang="it-IT" sz="2400" dirty="0">
                <a:latin typeface="Times New Roman" panose="02020603050405020304" pitchFamily="18" charset="0"/>
              </a:rPr>
              <a:t>In primo luogo, si deve </a:t>
            </a:r>
            <a:r>
              <a:rPr lang="it-IT" altLang="it-IT" sz="2400" dirty="0">
                <a:solidFill>
                  <a:srgbClr val="FC0128"/>
                </a:solidFill>
                <a:latin typeface="Times New Roman" panose="02020603050405020304" pitchFamily="18" charset="0"/>
              </a:rPr>
              <a:t>fissare il paniere</a:t>
            </a:r>
            <a:r>
              <a:rPr lang="it-IT" altLang="it-IT" sz="2400" dirty="0">
                <a:latin typeface="Times New Roman" panose="02020603050405020304" pitchFamily="18" charset="0"/>
              </a:rPr>
              <a:t>, ovvero stabilire quali beni e servizi sono acquistati dalla famiglia media. </a:t>
            </a:r>
          </a:p>
          <a:p>
            <a:pPr lvl="1"/>
            <a:r>
              <a:rPr lang="it-IT" altLang="it-IT" sz="2400" dirty="0">
                <a:latin typeface="Times New Roman" panose="02020603050405020304" pitchFamily="18" charset="0"/>
              </a:rPr>
              <a:t>Cosa entra nel paniere Istat? </a:t>
            </a:r>
            <a:r>
              <a:rPr lang="it-IT" altLang="it-IT" sz="2400" dirty="0">
                <a:latin typeface="Times New Roman" panose="02020603050405020304" pitchFamily="18" charset="0"/>
                <a:hlinkClick r:id="rId4" action="ppaction://hlinkfile"/>
              </a:rPr>
              <a:t>Ecco il paniere 2018</a:t>
            </a:r>
            <a:r>
              <a:rPr lang="it-IT" altLang="it-IT" sz="2400" dirty="0">
                <a:latin typeface="Times New Roman" panose="02020603050405020304" pitchFamily="18" charset="0"/>
              </a:rPr>
              <a:t>. </a:t>
            </a:r>
          </a:p>
          <a:p>
            <a:r>
              <a:rPr lang="it-IT" altLang="it-IT" sz="2400" dirty="0">
                <a:latin typeface="Times New Roman" panose="02020603050405020304" pitchFamily="18" charset="0"/>
              </a:rPr>
              <a:t>In secondo luogo, si devono </a:t>
            </a:r>
            <a:r>
              <a:rPr lang="it-IT" altLang="it-IT" sz="2400" dirty="0">
                <a:solidFill>
                  <a:srgbClr val="FC0128"/>
                </a:solidFill>
                <a:latin typeface="Times New Roman" panose="02020603050405020304" pitchFamily="18" charset="0"/>
              </a:rPr>
              <a:t>trovare i prezzi</a:t>
            </a:r>
            <a:r>
              <a:rPr lang="it-IT" altLang="it-IT" sz="2400" dirty="0">
                <a:latin typeface="Times New Roman" panose="02020603050405020304" pitchFamily="18" charset="0"/>
              </a:rPr>
              <a:t> dei beni e servizi contenuti nel paniere per ciascun istante di tempo.</a:t>
            </a:r>
          </a:p>
          <a:p>
            <a:r>
              <a:rPr lang="it-IT" altLang="it-IT" sz="2400" dirty="0">
                <a:latin typeface="Times New Roman" panose="02020603050405020304" pitchFamily="18" charset="0"/>
              </a:rPr>
              <a:t>Terzo, si deve </a:t>
            </a:r>
            <a:r>
              <a:rPr lang="it-IT" altLang="it-IT" sz="2400" dirty="0">
                <a:solidFill>
                  <a:srgbClr val="FC0128"/>
                </a:solidFill>
                <a:latin typeface="Times New Roman" panose="02020603050405020304" pitchFamily="18" charset="0"/>
              </a:rPr>
              <a:t>calcolare il costo del paniere</a:t>
            </a:r>
            <a:r>
              <a:rPr lang="it-IT" altLang="it-IT" sz="2400" dirty="0">
                <a:latin typeface="Times New Roman" panose="02020603050405020304" pitchFamily="18" charset="0"/>
              </a:rPr>
              <a:t> ai diversi istanti di tempo. </a:t>
            </a:r>
          </a:p>
          <a:p>
            <a:r>
              <a:rPr lang="it-IT" altLang="it-IT" sz="2400" dirty="0">
                <a:latin typeface="Times New Roman" panose="02020603050405020304" pitchFamily="18" charset="0"/>
              </a:rPr>
              <a:t>Quarto, si deve scegliere un anno come </a:t>
            </a:r>
            <a:r>
              <a:rPr lang="it-IT" altLang="it-IT" sz="2400" dirty="0">
                <a:solidFill>
                  <a:srgbClr val="FC0128"/>
                </a:solidFill>
                <a:latin typeface="Times New Roman" panose="02020603050405020304" pitchFamily="18" charset="0"/>
              </a:rPr>
              <a:t>anno base</a:t>
            </a:r>
            <a:r>
              <a:rPr lang="it-IT" altLang="it-IT" sz="2400" dirty="0">
                <a:latin typeface="Times New Roman" panose="02020603050405020304" pitchFamily="18" charset="0"/>
              </a:rPr>
              <a:t> da utilizzare come punto di riferimento. L’IPC dell’anno base è fissato pari a 100.</a:t>
            </a:r>
          </a:p>
          <a:p>
            <a:r>
              <a:rPr lang="it-IT" altLang="it-IT" sz="2400" dirty="0">
                <a:latin typeface="Times New Roman" panose="02020603050405020304" pitchFamily="18" charset="0"/>
              </a:rPr>
              <a:t>Quinto, si </a:t>
            </a:r>
            <a:r>
              <a:rPr lang="it-IT" altLang="it-IT" sz="2400" dirty="0">
                <a:solidFill>
                  <a:srgbClr val="FC0128"/>
                </a:solidFill>
                <a:latin typeface="Times New Roman" panose="02020603050405020304" pitchFamily="18" charset="0"/>
              </a:rPr>
              <a:t>calcola l’IPC</a:t>
            </a:r>
            <a:r>
              <a:rPr lang="it-IT" altLang="it-IT" sz="2400" dirty="0">
                <a:latin typeface="Times New Roman" panose="02020603050405020304" pitchFamily="18" charset="0"/>
              </a:rPr>
              <a:t> dividendo il costo del paniere nell’anno desiderato per il costo nell’anno base e moltiplicando per 100:</a:t>
            </a:r>
          </a:p>
          <a:p>
            <a:pPr lvl="1"/>
            <a:r>
              <a:rPr lang="it-IT" altLang="it-IT" sz="2400" dirty="0">
                <a:latin typeface="Times New Roman" panose="02020603050405020304" pitchFamily="18" charset="0"/>
              </a:rPr>
              <a:t>P.e. l’IPC del 2011, se l’anno base è il 2010, sarà: </a:t>
            </a:r>
          </a:p>
          <a:p>
            <a:pPr lvl="1" algn="ctr">
              <a:buFont typeface="Monotype Sorts" pitchFamily="2" charset="2"/>
              <a:buNone/>
            </a:pPr>
            <a:r>
              <a:rPr lang="it-IT" altLang="it-IT" sz="2400" dirty="0">
                <a:solidFill>
                  <a:srgbClr val="FC0128"/>
                </a:solidFill>
                <a:latin typeface="Times New Roman" panose="02020603050405020304" pitchFamily="18" charset="0"/>
              </a:rPr>
              <a:t>IPC</a:t>
            </a:r>
            <a:r>
              <a:rPr lang="it-IT" altLang="it-IT" sz="2400" baseline="-25000" dirty="0">
                <a:solidFill>
                  <a:srgbClr val="FC0128"/>
                </a:solidFill>
                <a:latin typeface="Times New Roman" panose="02020603050405020304" pitchFamily="18" charset="0"/>
              </a:rPr>
              <a:t>2011</a:t>
            </a:r>
            <a:r>
              <a:rPr lang="it-IT" altLang="it-IT" sz="2400" dirty="0">
                <a:solidFill>
                  <a:srgbClr val="FC0128"/>
                </a:solidFill>
                <a:latin typeface="Times New Roman" panose="02020603050405020304" pitchFamily="18" charset="0"/>
              </a:rPr>
              <a:t> = (costo paniere 2011 </a:t>
            </a:r>
            <a:r>
              <a:rPr lang="it-IT" altLang="it-IT" sz="2400" b="1" dirty="0">
                <a:solidFill>
                  <a:srgbClr val="FC0128"/>
                </a:solidFill>
                <a:latin typeface="Times New Roman" panose="02020603050405020304" pitchFamily="18" charset="0"/>
              </a:rPr>
              <a:t>/</a:t>
            </a:r>
            <a:r>
              <a:rPr lang="it-IT" altLang="it-IT" sz="2400" dirty="0">
                <a:solidFill>
                  <a:srgbClr val="FC0128"/>
                </a:solidFill>
                <a:latin typeface="Times New Roman" panose="02020603050405020304" pitchFamily="18" charset="0"/>
              </a:rPr>
              <a:t> costo paniere 2010) x 100</a:t>
            </a:r>
          </a:p>
          <a:p>
            <a:r>
              <a:rPr lang="it-IT" altLang="it-IT" sz="2400" dirty="0">
                <a:latin typeface="Times New Roman" panose="02020603050405020304" pitchFamily="18" charset="0"/>
              </a:rPr>
              <a:t>Il </a:t>
            </a:r>
            <a:r>
              <a:rPr lang="it-IT" altLang="it-IT" sz="2400" dirty="0">
                <a:solidFill>
                  <a:srgbClr val="FC0128"/>
                </a:solidFill>
                <a:latin typeface="Times New Roman" panose="02020603050405020304" pitchFamily="18" charset="0"/>
              </a:rPr>
              <a:t>tasso di inflazione annuo</a:t>
            </a:r>
            <a:r>
              <a:rPr lang="it-IT" altLang="it-IT" sz="2400" dirty="0">
                <a:latin typeface="Times New Roman" panose="02020603050405020304" pitchFamily="18" charset="0"/>
              </a:rPr>
              <a:t> è la variazione percentuale di IPC da un anno all’altro, in base alla formula </a:t>
            </a:r>
            <a:r>
              <a:rPr lang="it-IT" altLang="it-IT" sz="2400" dirty="0">
                <a:latin typeface="Symbol" panose="05050102010706020507" pitchFamily="18" charset="2"/>
              </a:rPr>
              <a:t>p</a:t>
            </a:r>
            <a:r>
              <a:rPr lang="it-IT" altLang="it-IT" sz="2400" dirty="0">
                <a:latin typeface="Times New Roman" panose="02020603050405020304" pitchFamily="18" charset="0"/>
              </a:rPr>
              <a:t> = [(IPC</a:t>
            </a:r>
            <a:r>
              <a:rPr lang="it-IT" altLang="it-IT" sz="2400" baseline="-25000" dirty="0">
                <a:latin typeface="Times New Roman" panose="02020603050405020304" pitchFamily="18" charset="0"/>
              </a:rPr>
              <a:t>2</a:t>
            </a:r>
            <a:r>
              <a:rPr lang="it-IT" altLang="it-IT" sz="2400" dirty="0">
                <a:latin typeface="Times New Roman" panose="02020603050405020304" pitchFamily="18" charset="0"/>
              </a:rPr>
              <a:t> – IPC</a:t>
            </a:r>
            <a:r>
              <a:rPr lang="it-IT" altLang="it-IT" sz="2400" baseline="-25000" dirty="0">
                <a:latin typeface="Times New Roman" panose="02020603050405020304" pitchFamily="18" charset="0"/>
              </a:rPr>
              <a:t>1</a:t>
            </a:r>
            <a:r>
              <a:rPr lang="it-IT" altLang="it-IT" sz="2400" dirty="0">
                <a:latin typeface="Times New Roman" panose="02020603050405020304" pitchFamily="18" charset="0"/>
              </a:rPr>
              <a:t>)/IPC</a:t>
            </a:r>
            <a:r>
              <a:rPr lang="it-IT" altLang="it-IT" sz="2400" baseline="-25000" dirty="0">
                <a:latin typeface="Times New Roman" panose="02020603050405020304" pitchFamily="18" charset="0"/>
              </a:rPr>
              <a:t>1</a:t>
            </a:r>
            <a:r>
              <a:rPr lang="it-IT" altLang="it-IT" sz="2400" dirty="0">
                <a:latin typeface="Times New Roman" panose="02020603050405020304" pitchFamily="18" charset="0"/>
              </a:rPr>
              <a:t>].</a:t>
            </a:r>
          </a:p>
        </p:txBody>
      </p:sp>
    </p:spTree>
    <p:extLst>
      <p:ext uri="{BB962C8B-B14F-4D97-AF65-F5344CB8AC3E}">
        <p14:creationId xmlns:p14="http://schemas.microsoft.com/office/powerpoint/2010/main" val="1330484865"/>
      </p:ext>
    </p:extLst>
  </p:cSld>
  <p:clrMapOvr>
    <a:overrideClrMapping bg1="lt1" tx1="dk1" bg2="lt2" tx2="dk2" accent1="accent1" accent2="accent2" accent3="accent3" accent4="accent4" accent5="accent5" accent6="accent6" hlink="hlink" folHlink="folHlink"/>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9191">
                                            <p:txEl>
                                              <p:pRg st="0" end="0"/>
                                            </p:txEl>
                                          </p:spTgt>
                                        </p:tgtEl>
                                        <p:attrNameLst>
                                          <p:attrName>style.visibility</p:attrName>
                                        </p:attrNameLst>
                                      </p:cBhvr>
                                      <p:to>
                                        <p:strVal val="visible"/>
                                      </p:to>
                                    </p:set>
                                    <p:animEffect transition="in" filter="wipe(left)">
                                      <p:cBhvr>
                                        <p:cTn id="7" dur="500"/>
                                        <p:tgtEl>
                                          <p:spTgt spid="34919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49191">
                                            <p:txEl>
                                              <p:pRg st="1" end="1"/>
                                            </p:txEl>
                                          </p:spTgt>
                                        </p:tgtEl>
                                        <p:attrNameLst>
                                          <p:attrName>style.visibility</p:attrName>
                                        </p:attrNameLst>
                                      </p:cBhvr>
                                      <p:to>
                                        <p:strVal val="visible"/>
                                      </p:to>
                                    </p:set>
                                    <p:animEffect transition="in" filter="wipe(left)">
                                      <p:cBhvr>
                                        <p:cTn id="10" dur="500"/>
                                        <p:tgtEl>
                                          <p:spTgt spid="34919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49191">
                                            <p:txEl>
                                              <p:pRg st="2" end="2"/>
                                            </p:txEl>
                                          </p:spTgt>
                                        </p:tgtEl>
                                        <p:attrNameLst>
                                          <p:attrName>style.visibility</p:attrName>
                                        </p:attrNameLst>
                                      </p:cBhvr>
                                      <p:to>
                                        <p:strVal val="visible"/>
                                      </p:to>
                                    </p:set>
                                    <p:animEffect transition="in" filter="wipe(left)">
                                      <p:cBhvr>
                                        <p:cTn id="15" dur="500"/>
                                        <p:tgtEl>
                                          <p:spTgt spid="349191">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49191">
                                            <p:txEl>
                                              <p:pRg st="3" end="3"/>
                                            </p:txEl>
                                          </p:spTgt>
                                        </p:tgtEl>
                                        <p:attrNameLst>
                                          <p:attrName>style.visibility</p:attrName>
                                        </p:attrNameLst>
                                      </p:cBhvr>
                                      <p:to>
                                        <p:strVal val="visible"/>
                                      </p:to>
                                    </p:set>
                                    <p:animEffect transition="in" filter="wipe(left)">
                                      <p:cBhvr>
                                        <p:cTn id="20" dur="500"/>
                                        <p:tgtEl>
                                          <p:spTgt spid="349191">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49191">
                                            <p:txEl>
                                              <p:pRg st="4" end="4"/>
                                            </p:txEl>
                                          </p:spTgt>
                                        </p:tgtEl>
                                        <p:attrNameLst>
                                          <p:attrName>style.visibility</p:attrName>
                                        </p:attrNameLst>
                                      </p:cBhvr>
                                      <p:to>
                                        <p:strVal val="visible"/>
                                      </p:to>
                                    </p:set>
                                    <p:animEffect transition="in" filter="wipe(left)">
                                      <p:cBhvr>
                                        <p:cTn id="25" dur="500"/>
                                        <p:tgtEl>
                                          <p:spTgt spid="349191">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49191">
                                            <p:txEl>
                                              <p:pRg st="5" end="5"/>
                                            </p:txEl>
                                          </p:spTgt>
                                        </p:tgtEl>
                                        <p:attrNameLst>
                                          <p:attrName>style.visibility</p:attrName>
                                        </p:attrNameLst>
                                      </p:cBhvr>
                                      <p:to>
                                        <p:strVal val="visible"/>
                                      </p:to>
                                    </p:set>
                                    <p:animEffect transition="in" filter="wipe(left)">
                                      <p:cBhvr>
                                        <p:cTn id="30" dur="500"/>
                                        <p:tgtEl>
                                          <p:spTgt spid="349191">
                                            <p:txEl>
                                              <p:pRg st="5" end="5"/>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49191">
                                            <p:txEl>
                                              <p:pRg st="6" end="6"/>
                                            </p:txEl>
                                          </p:spTgt>
                                        </p:tgtEl>
                                        <p:attrNameLst>
                                          <p:attrName>style.visibility</p:attrName>
                                        </p:attrNameLst>
                                      </p:cBhvr>
                                      <p:to>
                                        <p:strVal val="visible"/>
                                      </p:to>
                                    </p:set>
                                    <p:animEffect transition="in" filter="wipe(left)">
                                      <p:cBhvr>
                                        <p:cTn id="33" dur="500"/>
                                        <p:tgtEl>
                                          <p:spTgt spid="349191">
                                            <p:txEl>
                                              <p:pRg st="6" end="6"/>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49191">
                                            <p:txEl>
                                              <p:pRg st="7" end="7"/>
                                            </p:txEl>
                                          </p:spTgt>
                                        </p:tgtEl>
                                        <p:attrNameLst>
                                          <p:attrName>style.visibility</p:attrName>
                                        </p:attrNameLst>
                                      </p:cBhvr>
                                      <p:to>
                                        <p:strVal val="visible"/>
                                      </p:to>
                                    </p:set>
                                    <p:animEffect transition="in" filter="wipe(left)">
                                      <p:cBhvr>
                                        <p:cTn id="36" dur="500"/>
                                        <p:tgtEl>
                                          <p:spTgt spid="349191">
                                            <p:txEl>
                                              <p:pRg st="7" end="7"/>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49191">
                                            <p:txEl>
                                              <p:pRg st="8" end="8"/>
                                            </p:txEl>
                                          </p:spTgt>
                                        </p:tgtEl>
                                        <p:attrNameLst>
                                          <p:attrName>style.visibility</p:attrName>
                                        </p:attrNameLst>
                                      </p:cBhvr>
                                      <p:to>
                                        <p:strVal val="visible"/>
                                      </p:to>
                                    </p:set>
                                    <p:animEffect transition="in" filter="wipe(left)">
                                      <p:cBhvr>
                                        <p:cTn id="41" dur="500"/>
                                        <p:tgtEl>
                                          <p:spTgt spid="3491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91"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marL="0" marR="0" lvl="0" indent="0" algn="l" defTabSz="914400" rtl="0" eaLnBrk="0" fontAlgn="base" latinLnBrk="0" hangingPunct="0">
              <a:lnSpc>
                <a:spcPct val="100000"/>
              </a:lnSpc>
              <a:spcBef>
                <a:spcPct val="20000"/>
              </a:spcBef>
              <a:spcAft>
                <a:spcPct val="0"/>
              </a:spcAft>
              <a:buClr>
                <a:srgbClr val="618FFD"/>
              </a:buClr>
              <a:buSzPct val="100000"/>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131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marL="0" marR="0" lvl="0" indent="0" algn="l" defTabSz="914400" rtl="0" eaLnBrk="0" fontAlgn="base" latinLnBrk="0" hangingPunct="0">
              <a:lnSpc>
                <a:spcPct val="100000"/>
              </a:lnSpc>
              <a:spcBef>
                <a:spcPct val="20000"/>
              </a:spcBef>
              <a:spcAft>
                <a:spcPct val="0"/>
              </a:spcAft>
              <a:buClr>
                <a:srgbClr val="618FFD"/>
              </a:buClr>
              <a:buSzPct val="100000"/>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1316"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marL="0" marR="0" lvl="0" indent="0" algn="l" defTabSz="914400" rtl="0" eaLnBrk="0" fontAlgn="base" latinLnBrk="0" hangingPunct="0">
              <a:lnSpc>
                <a:spcPct val="100000"/>
              </a:lnSpc>
              <a:spcBef>
                <a:spcPct val="20000"/>
              </a:spcBef>
              <a:spcAft>
                <a:spcPct val="0"/>
              </a:spcAft>
              <a:buClr>
                <a:srgbClr val="618FFD"/>
              </a:buClr>
              <a:buSzPct val="100000"/>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1317" name="Rectangle 5"/>
          <p:cNvSpPr>
            <a:spLocks noGrp="1" noChangeArrowheads="1"/>
          </p:cNvSpPr>
          <p:nvPr>
            <p:ph type="title"/>
          </p:nvPr>
        </p:nvSpPr>
        <p:spPr>
          <a:xfrm>
            <a:off x="685800" y="0"/>
            <a:ext cx="8458200" cy="685800"/>
          </a:xfrm>
          <a:noFill/>
        </p:spPr>
        <p:txBody>
          <a:bodyPr/>
          <a:lstStyle/>
          <a:p>
            <a:r>
              <a:rPr lang="it-IT" altLang="it-IT"/>
              <a:t>Esempio di calcolo di IPC</a:t>
            </a:r>
          </a:p>
        </p:txBody>
      </p:sp>
      <p:sp>
        <p:nvSpPr>
          <p:cNvPr id="351238" name="Rectangle 6"/>
          <p:cNvSpPr>
            <a:spLocks noGrp="1" noChangeArrowheads="1"/>
          </p:cNvSpPr>
          <p:nvPr>
            <p:ph type="body" idx="1"/>
          </p:nvPr>
        </p:nvSpPr>
        <p:spPr>
          <a:xfrm>
            <a:off x="228600" y="762000"/>
            <a:ext cx="8763000" cy="5791200"/>
          </a:xfrm>
          <a:noFill/>
        </p:spPr>
        <p:txBody>
          <a:bodyPr/>
          <a:lstStyle/>
          <a:p>
            <a:pPr>
              <a:lnSpc>
                <a:spcPct val="90000"/>
              </a:lnSpc>
              <a:tabLst/>
            </a:pPr>
            <a:r>
              <a:rPr lang="it-IT" altLang="it-IT" sz="2800"/>
              <a:t>Il paniere di beni nel 2010 costa </a:t>
            </a:r>
            <a:r>
              <a:rPr lang="it-IT" altLang="it-IT" sz="2800">
                <a:solidFill>
                  <a:srgbClr val="FC0128"/>
                </a:solidFill>
              </a:rPr>
              <a:t>€1200</a:t>
            </a:r>
          </a:p>
          <a:p>
            <a:pPr>
              <a:lnSpc>
                <a:spcPct val="90000"/>
              </a:lnSpc>
              <a:tabLst/>
            </a:pPr>
            <a:r>
              <a:rPr lang="it-IT" altLang="it-IT" sz="2800"/>
              <a:t>Lo stesso paniere nel 2011 costa </a:t>
            </a:r>
            <a:r>
              <a:rPr lang="it-IT" altLang="it-IT" sz="2800">
                <a:solidFill>
                  <a:srgbClr val="FC0128"/>
                </a:solidFill>
              </a:rPr>
              <a:t>€1236</a:t>
            </a:r>
          </a:p>
          <a:p>
            <a:pPr>
              <a:lnSpc>
                <a:spcPct val="90000"/>
              </a:lnSpc>
              <a:tabLst/>
            </a:pPr>
            <a:r>
              <a:rPr lang="it-IT" altLang="it-IT" sz="2800"/>
              <a:t>Hp: anno base è il 2010, quindi IPC</a:t>
            </a:r>
            <a:r>
              <a:rPr lang="it-IT" altLang="it-IT" sz="2800" baseline="-25000"/>
              <a:t>2010</a:t>
            </a:r>
            <a:r>
              <a:rPr lang="it-IT" altLang="it-IT" sz="2800"/>
              <a:t> = </a:t>
            </a:r>
            <a:r>
              <a:rPr lang="it-IT" altLang="it-IT" sz="2800">
                <a:solidFill>
                  <a:srgbClr val="FC0128"/>
                </a:solidFill>
              </a:rPr>
              <a:t>100</a:t>
            </a:r>
            <a:r>
              <a:rPr lang="it-IT" altLang="it-IT" sz="2800"/>
              <a:t>.</a:t>
            </a:r>
          </a:p>
          <a:p>
            <a:pPr>
              <a:lnSpc>
                <a:spcPct val="90000"/>
              </a:lnSpc>
              <a:tabLst/>
            </a:pPr>
            <a:r>
              <a:rPr lang="it-IT" altLang="it-IT" sz="2800"/>
              <a:t>Segue che IPC</a:t>
            </a:r>
            <a:r>
              <a:rPr lang="it-IT" altLang="it-IT" sz="2800" baseline="-25000"/>
              <a:t>2011</a:t>
            </a:r>
            <a:r>
              <a:rPr lang="it-IT" altLang="it-IT" sz="2800"/>
              <a:t> = (€1236/€1200) </a:t>
            </a:r>
            <a:r>
              <a:rPr lang="it-IT" altLang="it-IT" sz="2800">
                <a:sym typeface="Symbol" panose="05050102010706020507" pitchFamily="18" charset="2"/>
              </a:rPr>
              <a:t></a:t>
            </a:r>
            <a:r>
              <a:rPr lang="it-IT" altLang="it-IT" sz="2800"/>
              <a:t> 100 = </a:t>
            </a:r>
            <a:r>
              <a:rPr lang="it-IT" altLang="it-IT" sz="2800">
                <a:solidFill>
                  <a:srgbClr val="FC0128"/>
                </a:solidFill>
              </a:rPr>
              <a:t>103</a:t>
            </a:r>
          </a:p>
          <a:p>
            <a:pPr>
              <a:lnSpc>
                <a:spcPct val="90000"/>
              </a:lnSpc>
              <a:tabLst/>
            </a:pPr>
            <a:r>
              <a:rPr lang="it-IT" altLang="it-IT" sz="2800" u="sng"/>
              <a:t>Inflazione</a:t>
            </a:r>
            <a:r>
              <a:rPr lang="it-IT" altLang="it-IT" sz="2800"/>
              <a:t>: dato che IPC</a:t>
            </a:r>
            <a:r>
              <a:rPr lang="it-IT" altLang="it-IT" sz="2800" baseline="-25000"/>
              <a:t>2010</a:t>
            </a:r>
            <a:r>
              <a:rPr lang="it-IT" altLang="it-IT" sz="2800"/>
              <a:t> è pari a 100, i prezzi dal 2010 al 2011 son cresciuti del </a:t>
            </a:r>
            <a:r>
              <a:rPr lang="it-IT" altLang="it-IT" sz="2800">
                <a:solidFill>
                  <a:srgbClr val="FC0128"/>
                </a:solidFill>
              </a:rPr>
              <a:t>3%</a:t>
            </a:r>
            <a:r>
              <a:rPr lang="it-IT" altLang="it-IT" sz="2800"/>
              <a:t> [= (103 – 100)/100]</a:t>
            </a:r>
          </a:p>
          <a:p>
            <a:pPr>
              <a:lnSpc>
                <a:spcPct val="90000"/>
              </a:lnSpc>
              <a:tabLst/>
            </a:pPr>
            <a:r>
              <a:rPr lang="it-IT" altLang="it-IT" sz="2800"/>
              <a:t>Se il paniere nel 2012 costerà </a:t>
            </a:r>
            <a:r>
              <a:rPr lang="it-IT" altLang="it-IT" sz="2800">
                <a:solidFill>
                  <a:srgbClr val="FC0128"/>
                </a:solidFill>
              </a:rPr>
              <a:t>€1248</a:t>
            </a:r>
            <a:r>
              <a:rPr lang="it-IT" altLang="it-IT" sz="2800"/>
              <a:t>, IPC</a:t>
            </a:r>
            <a:r>
              <a:rPr lang="it-IT" altLang="it-IT" sz="2800" baseline="-25000"/>
              <a:t>2012</a:t>
            </a:r>
            <a:r>
              <a:rPr lang="it-IT" altLang="it-IT" sz="2800"/>
              <a:t> sarà pari a </a:t>
            </a:r>
            <a:r>
              <a:rPr lang="it-IT" altLang="it-IT" sz="2800">
                <a:solidFill>
                  <a:srgbClr val="FC0128"/>
                </a:solidFill>
              </a:rPr>
              <a:t>104</a:t>
            </a:r>
            <a:r>
              <a:rPr lang="it-IT" altLang="it-IT" sz="2800">
                <a:solidFill>
                  <a:schemeClr val="accent2"/>
                </a:solidFill>
              </a:rPr>
              <a:t> </a:t>
            </a:r>
            <a:r>
              <a:rPr lang="it-IT" altLang="it-IT" sz="2800"/>
              <a:t>[= (€1248/€1200) </a:t>
            </a:r>
            <a:r>
              <a:rPr lang="it-IT" altLang="it-IT" sz="2800">
                <a:sym typeface="Symbol" panose="05050102010706020507" pitchFamily="18" charset="2"/>
              </a:rPr>
              <a:t> 100]</a:t>
            </a:r>
            <a:r>
              <a:rPr lang="it-IT" altLang="it-IT" sz="2800"/>
              <a:t>, mentre l’inflazione tra il 2011 e il 2012 sarà circa l’</a:t>
            </a:r>
            <a:r>
              <a:rPr lang="it-IT" altLang="it-IT" sz="2800">
                <a:solidFill>
                  <a:srgbClr val="FC0128"/>
                </a:solidFill>
              </a:rPr>
              <a:t>1%</a:t>
            </a:r>
            <a:r>
              <a:rPr lang="it-IT" altLang="it-IT" sz="2800">
                <a:solidFill>
                  <a:srgbClr val="339933"/>
                </a:solidFill>
              </a:rPr>
              <a:t> </a:t>
            </a:r>
            <a:r>
              <a:rPr lang="it-IT" altLang="it-IT" sz="2800"/>
              <a:t>[= (104 – 103)/103]. </a:t>
            </a:r>
          </a:p>
          <a:p>
            <a:pPr lvl="1">
              <a:lnSpc>
                <a:spcPct val="90000"/>
              </a:lnSpc>
              <a:buClr>
                <a:schemeClr val="tx1"/>
              </a:buClr>
              <a:buFont typeface="Wingdings" panose="05000000000000000000" pitchFamily="2" charset="2"/>
              <a:buChar char="Ø"/>
              <a:tabLst/>
            </a:pPr>
            <a:r>
              <a:rPr lang="it-IT" altLang="it-IT" sz="2400"/>
              <a:t>Ovvero: i prezzi sono ancora aumentati ma l’inflazione è </a:t>
            </a:r>
            <a:r>
              <a:rPr lang="it-IT" altLang="it-IT" sz="2400" u="sng"/>
              <a:t>diminuita</a:t>
            </a:r>
            <a:r>
              <a:rPr lang="it-IT" altLang="it-IT" sz="2400"/>
              <a:t>! Si parla in questi casi di </a:t>
            </a:r>
            <a:r>
              <a:rPr lang="it-IT" altLang="it-IT" sz="2400">
                <a:solidFill>
                  <a:srgbClr val="FC0128"/>
                </a:solidFill>
              </a:rPr>
              <a:t>disinflazione</a:t>
            </a:r>
            <a:r>
              <a:rPr lang="it-IT" altLang="it-IT" sz="2400"/>
              <a:t>.</a:t>
            </a:r>
          </a:p>
          <a:p>
            <a:pPr lvl="1">
              <a:lnSpc>
                <a:spcPct val="90000"/>
              </a:lnSpc>
              <a:buClr>
                <a:schemeClr val="tx1"/>
              </a:buClr>
              <a:buFont typeface="Wingdings" panose="05000000000000000000" pitchFamily="2" charset="2"/>
              <a:buChar char="Ø"/>
              <a:tabLst/>
            </a:pPr>
            <a:r>
              <a:rPr lang="it-IT" altLang="it-IT" sz="2400">
                <a:solidFill>
                  <a:srgbClr val="FC0128"/>
                </a:solidFill>
              </a:rPr>
              <a:t>Deflazione</a:t>
            </a:r>
            <a:r>
              <a:rPr lang="it-IT" altLang="it-IT" sz="2400"/>
              <a:t> è invece il termine che si usa quando l’IPC </a:t>
            </a:r>
            <a:r>
              <a:rPr lang="it-IT" altLang="it-IT" sz="2400" u="sng"/>
              <a:t>diminuisce</a:t>
            </a:r>
            <a:r>
              <a:rPr lang="it-IT" altLang="it-IT" sz="2400"/>
              <a:t> (p.e. se nel 2013 il paniere costerà €1240, l’IPC scenderà a 103,33 e si avrà una deflazione dello 0,67%). </a:t>
            </a:r>
          </a:p>
        </p:txBody>
      </p:sp>
    </p:spTree>
    <p:extLst>
      <p:ext uri="{BB962C8B-B14F-4D97-AF65-F5344CB8AC3E}">
        <p14:creationId xmlns:p14="http://schemas.microsoft.com/office/powerpoint/2010/main" val="285045078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1238">
                                            <p:txEl>
                                              <p:pRg st="3" end="3"/>
                                            </p:txEl>
                                          </p:spTgt>
                                        </p:tgtEl>
                                        <p:attrNameLst>
                                          <p:attrName>style.visibility</p:attrName>
                                        </p:attrNameLst>
                                      </p:cBhvr>
                                      <p:to>
                                        <p:strVal val="visible"/>
                                      </p:to>
                                    </p:set>
                                    <p:animEffect transition="in" filter="wipe(left)">
                                      <p:cBhvr>
                                        <p:cTn id="7" dur="500"/>
                                        <p:tgtEl>
                                          <p:spTgt spid="351238">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1238">
                                            <p:txEl>
                                              <p:pRg st="4" end="4"/>
                                            </p:txEl>
                                          </p:spTgt>
                                        </p:tgtEl>
                                        <p:attrNameLst>
                                          <p:attrName>style.visibility</p:attrName>
                                        </p:attrNameLst>
                                      </p:cBhvr>
                                      <p:to>
                                        <p:strVal val="visible"/>
                                      </p:to>
                                    </p:set>
                                    <p:animEffect transition="in" filter="wipe(left)">
                                      <p:cBhvr>
                                        <p:cTn id="12" dur="500"/>
                                        <p:tgtEl>
                                          <p:spTgt spid="351238">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1238">
                                            <p:txEl>
                                              <p:pRg st="5" end="5"/>
                                            </p:txEl>
                                          </p:spTgt>
                                        </p:tgtEl>
                                        <p:attrNameLst>
                                          <p:attrName>style.visibility</p:attrName>
                                        </p:attrNameLst>
                                      </p:cBhvr>
                                      <p:to>
                                        <p:strVal val="visible"/>
                                      </p:to>
                                    </p:set>
                                    <p:animEffect transition="in" filter="wipe(left)">
                                      <p:cBhvr>
                                        <p:cTn id="17" dur="500"/>
                                        <p:tgtEl>
                                          <p:spTgt spid="35123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51238">
                                            <p:txEl>
                                              <p:pRg st="6" end="6"/>
                                            </p:txEl>
                                          </p:spTgt>
                                        </p:tgtEl>
                                        <p:attrNameLst>
                                          <p:attrName>style.visibility</p:attrName>
                                        </p:attrNameLst>
                                      </p:cBhvr>
                                      <p:to>
                                        <p:strVal val="visible"/>
                                      </p:to>
                                    </p:set>
                                    <p:animEffect transition="in" filter="wipe(left)">
                                      <p:cBhvr>
                                        <p:cTn id="22" dur="500"/>
                                        <p:tgtEl>
                                          <p:spTgt spid="351238">
                                            <p:txEl>
                                              <p:pRg st="6" end="6"/>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51238">
                                            <p:txEl>
                                              <p:pRg st="7" end="7"/>
                                            </p:txEl>
                                          </p:spTgt>
                                        </p:tgtEl>
                                        <p:attrNameLst>
                                          <p:attrName>style.visibility</p:attrName>
                                        </p:attrNameLst>
                                      </p:cBhvr>
                                      <p:to>
                                        <p:strVal val="visible"/>
                                      </p:to>
                                    </p:set>
                                    <p:animEffect transition="in" filter="wipe(left)">
                                      <p:cBhvr>
                                        <p:cTn id="25" dur="500"/>
                                        <p:tgtEl>
                                          <p:spTgt spid="35123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8" grpId="0" uiExpand="1"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91F4C0-BB3B-4E61-85F1-AC7AD1A48A43}"/>
              </a:ext>
            </a:extLst>
          </p:cNvPr>
          <p:cNvSpPr>
            <a:spLocks noGrp="1"/>
          </p:cNvSpPr>
          <p:nvPr>
            <p:ph type="title"/>
          </p:nvPr>
        </p:nvSpPr>
        <p:spPr>
          <a:xfrm>
            <a:off x="685800" y="116632"/>
            <a:ext cx="7772400" cy="720080"/>
          </a:xfrm>
        </p:spPr>
        <p:txBody>
          <a:bodyPr/>
          <a:lstStyle/>
          <a:p>
            <a:r>
              <a:rPr lang="it-IT" dirty="0"/>
              <a:t>Il deflatore del PIL</a:t>
            </a:r>
          </a:p>
        </p:txBody>
      </p:sp>
      <p:sp>
        <p:nvSpPr>
          <p:cNvPr id="3" name="Segnaposto contenuto 2">
            <a:extLst>
              <a:ext uri="{FF2B5EF4-FFF2-40B4-BE49-F238E27FC236}">
                <a16:creationId xmlns:a16="http://schemas.microsoft.com/office/drawing/2014/main" id="{9D0B48DC-6B4D-4EFA-A520-72185727CD43}"/>
              </a:ext>
            </a:extLst>
          </p:cNvPr>
          <p:cNvSpPr>
            <a:spLocks noGrp="1"/>
          </p:cNvSpPr>
          <p:nvPr>
            <p:ph idx="1"/>
          </p:nvPr>
        </p:nvSpPr>
        <p:spPr>
          <a:xfrm>
            <a:off x="179512" y="836712"/>
            <a:ext cx="8784976" cy="5616624"/>
          </a:xfrm>
        </p:spPr>
        <p:txBody>
          <a:bodyPr/>
          <a:lstStyle/>
          <a:p>
            <a:r>
              <a:rPr lang="it-IT" sz="2800" dirty="0">
                <a:latin typeface="+mj-lt"/>
              </a:rPr>
              <a:t>Oltre ad IPC, l’altra comune misura per calcolare l’indice generale dei prezzi e l’inflazione è il </a:t>
            </a:r>
            <a:r>
              <a:rPr lang="it-IT" sz="2800" dirty="0">
                <a:solidFill>
                  <a:srgbClr val="FF0000"/>
                </a:solidFill>
                <a:latin typeface="+mj-lt"/>
              </a:rPr>
              <a:t>deflatore del PIL</a:t>
            </a:r>
            <a:r>
              <a:rPr lang="it-IT" sz="2800" dirty="0">
                <a:latin typeface="+mj-lt"/>
              </a:rPr>
              <a:t>.</a:t>
            </a:r>
          </a:p>
          <a:p>
            <a:r>
              <a:rPr lang="it-IT" sz="2800" dirty="0">
                <a:latin typeface="+mj-lt"/>
              </a:rPr>
              <a:t>Il deflatore misura la variazione del livello generale dei prezzi rispetto ai beni e servizi finali prodotti da una nazione in un certo periodo.</a:t>
            </a:r>
          </a:p>
          <a:p>
            <a:r>
              <a:rPr lang="it-IT" sz="2800" dirty="0">
                <a:latin typeface="+mj-lt"/>
              </a:rPr>
              <a:t>Lo si esprime come differenza tra i tassi di crescita del PIL nominale e del PIL reale.</a:t>
            </a:r>
          </a:p>
          <a:p>
            <a:pPr lvl="1"/>
            <a:r>
              <a:rPr lang="it-IT" dirty="0">
                <a:latin typeface="+mj-lt"/>
              </a:rPr>
              <a:t>P.e. se il PIL nominale cresce del 2%, ma il PIL reale solo dello 0,7%, il deflatore è 2% ˗ 0,7% = 1,3%.</a:t>
            </a:r>
          </a:p>
          <a:p>
            <a:r>
              <a:rPr lang="it-IT" sz="2800" dirty="0">
                <a:latin typeface="+mj-lt"/>
              </a:rPr>
              <a:t>A differenza di IPC, il deflatore è calcolato rispetto ad un insieme di beni e servizi </a:t>
            </a:r>
            <a:r>
              <a:rPr lang="it-IT" sz="2800" u="sng" dirty="0">
                <a:latin typeface="+mj-lt"/>
              </a:rPr>
              <a:t>variabile</a:t>
            </a:r>
            <a:r>
              <a:rPr lang="it-IT" sz="2800" dirty="0">
                <a:latin typeface="+mj-lt"/>
              </a:rPr>
              <a:t>, che include </a:t>
            </a:r>
            <a:r>
              <a:rPr lang="it-IT" sz="2800" u="sng" dirty="0">
                <a:latin typeface="+mj-lt"/>
              </a:rPr>
              <a:t>tutti</a:t>
            </a:r>
            <a:r>
              <a:rPr lang="it-IT" sz="2800" dirty="0">
                <a:latin typeface="+mj-lt"/>
              </a:rPr>
              <a:t> i beni e servizi, ma </a:t>
            </a:r>
            <a:r>
              <a:rPr lang="it-IT" sz="2800" u="sng" dirty="0">
                <a:latin typeface="+mj-lt"/>
              </a:rPr>
              <a:t>esclude le importazioni</a:t>
            </a:r>
            <a:r>
              <a:rPr lang="it-IT" sz="2800" dirty="0">
                <a:latin typeface="+mj-lt"/>
              </a:rPr>
              <a:t>.</a:t>
            </a:r>
          </a:p>
        </p:txBody>
      </p:sp>
    </p:spTree>
    <p:extLst>
      <p:ext uri="{BB962C8B-B14F-4D97-AF65-F5344CB8AC3E}">
        <p14:creationId xmlns:p14="http://schemas.microsoft.com/office/powerpoint/2010/main" val="326011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704056" y="116632"/>
            <a:ext cx="7772400" cy="620713"/>
          </a:xfrm>
        </p:spPr>
        <p:txBody>
          <a:bodyPr/>
          <a:lstStyle/>
          <a:p>
            <a:r>
              <a:rPr lang="it-IT" altLang="it-IT" dirty="0"/>
              <a:t>Prezzi nominali e prezzi reali</a:t>
            </a:r>
          </a:p>
        </p:txBody>
      </p:sp>
      <p:sp>
        <p:nvSpPr>
          <p:cNvPr id="143363" name="Rectangle 3"/>
          <p:cNvSpPr>
            <a:spLocks noGrp="1" noChangeArrowheads="1"/>
          </p:cNvSpPr>
          <p:nvPr>
            <p:ph type="body" idx="1"/>
          </p:nvPr>
        </p:nvSpPr>
        <p:spPr>
          <a:xfrm>
            <a:off x="0" y="836712"/>
            <a:ext cx="9180512" cy="5328567"/>
          </a:xfrm>
        </p:spPr>
        <p:txBody>
          <a:bodyPr/>
          <a:lstStyle/>
          <a:p>
            <a:pPr>
              <a:lnSpc>
                <a:spcPct val="80000"/>
              </a:lnSpc>
            </a:pPr>
            <a:r>
              <a:rPr lang="it-IT" altLang="it-IT" sz="2400" dirty="0">
                <a:latin typeface="+mj-lt"/>
              </a:rPr>
              <a:t>Dalla microeconomia sappiamo che gli agenti razionali prendono le loro decisioni sulla base dei </a:t>
            </a:r>
            <a:r>
              <a:rPr lang="it-IT" altLang="it-IT" sz="2400" dirty="0">
                <a:solidFill>
                  <a:srgbClr val="FC0128"/>
                </a:solidFill>
                <a:latin typeface="+mj-lt"/>
              </a:rPr>
              <a:t>prezzi relativi</a:t>
            </a:r>
            <a:r>
              <a:rPr lang="it-IT" altLang="it-IT" sz="2400" dirty="0">
                <a:latin typeface="+mj-lt"/>
              </a:rPr>
              <a:t> (cioè confrontando i prezzi, o costi, di beni alternativi) e non dei prezzi assoluti (= nominali).</a:t>
            </a:r>
          </a:p>
          <a:p>
            <a:pPr>
              <a:lnSpc>
                <a:spcPct val="80000"/>
              </a:lnSpc>
            </a:pPr>
            <a:r>
              <a:rPr lang="it-IT" altLang="it-IT" sz="2400" dirty="0">
                <a:latin typeface="+mj-lt"/>
              </a:rPr>
              <a:t>Un particolare tipo di prezzi relativi sono i </a:t>
            </a:r>
            <a:r>
              <a:rPr lang="it-IT" altLang="it-IT" sz="2400" dirty="0">
                <a:solidFill>
                  <a:srgbClr val="FC0128"/>
                </a:solidFill>
                <a:latin typeface="+mj-lt"/>
              </a:rPr>
              <a:t>prezzi reali</a:t>
            </a:r>
            <a:r>
              <a:rPr lang="it-IT" altLang="it-IT" sz="2400" dirty="0">
                <a:latin typeface="+mj-lt"/>
              </a:rPr>
              <a:t>, cioè i prezzi nominali “corretti” per l’inflazione. Si ha un prezzo reale quando il prezzo del bene viene diviso per l’indice generale dei prezzi.</a:t>
            </a:r>
          </a:p>
          <a:p>
            <a:pPr lvl="1">
              <a:lnSpc>
                <a:spcPct val="80000"/>
              </a:lnSpc>
            </a:pPr>
            <a:r>
              <a:rPr lang="it-IT" altLang="it-IT" sz="2000" dirty="0">
                <a:latin typeface="+mj-lt"/>
              </a:rPr>
              <a:t>Il principale prezzo reale è il </a:t>
            </a:r>
            <a:r>
              <a:rPr lang="it-IT" altLang="it-IT" sz="2000" dirty="0">
                <a:solidFill>
                  <a:srgbClr val="FC0128"/>
                </a:solidFill>
                <a:latin typeface="+mj-lt"/>
              </a:rPr>
              <a:t>salario reale</a:t>
            </a:r>
            <a:r>
              <a:rPr lang="it-IT" altLang="it-IT" sz="2000" dirty="0">
                <a:latin typeface="+mj-lt"/>
              </a:rPr>
              <a:t>, cioè il salario nominale diviso per l’IPC. Solo il salario reale esprime l’effettivo potere d’acquisto in beni e servizi della retribuzione di un lavoratore.</a:t>
            </a:r>
          </a:p>
          <a:p>
            <a:pPr>
              <a:lnSpc>
                <a:spcPct val="80000"/>
              </a:lnSpc>
            </a:pPr>
            <a:r>
              <a:rPr lang="it-IT" altLang="it-IT" sz="2400" dirty="0">
                <a:latin typeface="+mj-lt"/>
              </a:rPr>
              <a:t>In generale, è sempre necessario considerare l’andamento delle variabili economiche in termini reali, cioè depurato dall’effetto dell’inflazione.</a:t>
            </a:r>
          </a:p>
          <a:p>
            <a:pPr lvl="1">
              <a:lnSpc>
                <a:spcPct val="80000"/>
              </a:lnSpc>
            </a:pPr>
            <a:r>
              <a:rPr lang="it-IT" altLang="it-IT" sz="2000" dirty="0">
                <a:latin typeface="+mj-lt"/>
              </a:rPr>
              <a:t>P.e. lo abbiamo fatto nel caso del PIL: PIL reale vs PIL nominale.</a:t>
            </a:r>
          </a:p>
          <a:p>
            <a:pPr>
              <a:lnSpc>
                <a:spcPct val="80000"/>
              </a:lnSpc>
            </a:pPr>
            <a:r>
              <a:rPr lang="it-IT" altLang="it-IT" sz="2400" dirty="0">
                <a:latin typeface="+mj-lt"/>
              </a:rPr>
              <a:t>Se un agente economico prende le proprie decisioni sulla base dei prezzi nominali invece che reali si dice affetto da </a:t>
            </a:r>
            <a:r>
              <a:rPr lang="it-IT" altLang="it-IT" sz="2400" dirty="0">
                <a:solidFill>
                  <a:srgbClr val="FC0128"/>
                </a:solidFill>
                <a:latin typeface="+mj-lt"/>
              </a:rPr>
              <a:t>illusione monetaria</a:t>
            </a:r>
            <a:r>
              <a:rPr lang="it-IT" altLang="it-IT" sz="2400" dirty="0">
                <a:latin typeface="+mj-lt"/>
              </a:rPr>
              <a:t>.</a:t>
            </a:r>
          </a:p>
          <a:p>
            <a:pPr lvl="1">
              <a:lnSpc>
                <a:spcPct val="80000"/>
              </a:lnSpc>
            </a:pPr>
            <a:r>
              <a:rPr lang="it-IT" altLang="it-IT" sz="2000" dirty="0">
                <a:latin typeface="+mj-lt"/>
              </a:rPr>
              <a:t>P.e. se il salario nominale aumenta del 4%, ma IPC aumenta del 5%, il lavoratore è più povero, </a:t>
            </a:r>
            <a:r>
              <a:rPr lang="it-IT" altLang="it-IT" sz="2000" u="sng" dirty="0">
                <a:latin typeface="+mj-lt"/>
              </a:rPr>
              <a:t>non</a:t>
            </a:r>
            <a:r>
              <a:rPr lang="it-IT" altLang="it-IT" sz="2000" dirty="0">
                <a:latin typeface="+mj-lt"/>
              </a:rPr>
              <a:t> più ricco, in termini reali.</a:t>
            </a:r>
          </a:p>
        </p:txBody>
      </p:sp>
    </p:spTree>
    <p:extLst>
      <p:ext uri="{BB962C8B-B14F-4D97-AF65-F5344CB8AC3E}">
        <p14:creationId xmlns:p14="http://schemas.microsoft.com/office/powerpoint/2010/main" val="142034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6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6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36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3333CC"/>
              </a:buClr>
              <a:buSzTx/>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541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3333CC"/>
              </a:buClr>
              <a:buSzTx/>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5412"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3333CC"/>
              </a:buClr>
              <a:buSzTx/>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5413"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3333CC"/>
              </a:buClr>
              <a:buSzTx/>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5414" name="Rectangle 6"/>
          <p:cNvSpPr>
            <a:spLocks noGrp="1" noChangeArrowheads="1"/>
          </p:cNvSpPr>
          <p:nvPr>
            <p:ph type="title"/>
          </p:nvPr>
        </p:nvSpPr>
        <p:spPr>
          <a:xfrm>
            <a:off x="323850" y="0"/>
            <a:ext cx="8458200" cy="685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it-IT"/>
              <a:t>L’indicizzazione</a:t>
            </a:r>
          </a:p>
        </p:txBody>
      </p:sp>
      <p:sp>
        <p:nvSpPr>
          <p:cNvPr id="99335" name="Rectangle 7"/>
          <p:cNvSpPr>
            <a:spLocks noGrp="1" noChangeArrowheads="1"/>
          </p:cNvSpPr>
          <p:nvPr>
            <p:ph type="body" idx="1"/>
          </p:nvPr>
        </p:nvSpPr>
        <p:spPr>
          <a:xfrm>
            <a:off x="89694" y="685800"/>
            <a:ext cx="8964612" cy="61722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85000"/>
              </a:lnSpc>
            </a:pPr>
            <a:r>
              <a:rPr lang="it-IT" altLang="it-IT" sz="2800" dirty="0"/>
              <a:t>Ragionare in termini reali è importante anche quando vogliamo confrontare i valori di una medesima variabile economica nel corso del tempo.</a:t>
            </a:r>
          </a:p>
          <a:p>
            <a:pPr eaLnBrk="1" hangingPunct="1">
              <a:lnSpc>
                <a:spcPct val="85000"/>
              </a:lnSpc>
            </a:pPr>
            <a:r>
              <a:rPr lang="it-IT" altLang="it-IT" sz="2800" dirty="0"/>
              <a:t>Affinché tale confronto non sia falsato dall’inflazione, occorre utilizzare l’indice generale dei prezzi per correggere i valori nominali delle variabili economiche nei diversi istanti di tempo. </a:t>
            </a:r>
          </a:p>
          <a:p>
            <a:pPr eaLnBrk="1" hangingPunct="1">
              <a:lnSpc>
                <a:spcPct val="85000"/>
              </a:lnSpc>
            </a:pPr>
            <a:r>
              <a:rPr lang="it-IT" altLang="it-IT" sz="2800" dirty="0"/>
              <a:t>L’</a:t>
            </a:r>
            <a:r>
              <a:rPr lang="it-IT" altLang="it-IT" sz="2800" dirty="0">
                <a:solidFill>
                  <a:srgbClr val="FC0128"/>
                </a:solidFill>
              </a:rPr>
              <a:t>indicizzazione</a:t>
            </a:r>
            <a:r>
              <a:rPr lang="it-IT" altLang="it-IT" sz="2800" dirty="0"/>
              <a:t> è proprio il procedimento con cui un valore economico (p.e. un credito, un prezzo, un salario) viene aggiustato per tenere conto dell’inflazione.</a:t>
            </a:r>
          </a:p>
          <a:p>
            <a:pPr eaLnBrk="1" hangingPunct="1">
              <a:lnSpc>
                <a:spcPct val="85000"/>
              </a:lnSpc>
            </a:pPr>
            <a:r>
              <a:rPr lang="it-IT" altLang="it-IT" sz="2800" dirty="0"/>
              <a:t>Più precisamente,</a:t>
            </a:r>
            <a:r>
              <a:rPr lang="it-IT" altLang="it-IT" sz="2800" dirty="0">
                <a:solidFill>
                  <a:schemeClr val="accent2"/>
                </a:solidFill>
              </a:rPr>
              <a:t> </a:t>
            </a:r>
            <a:r>
              <a:rPr lang="it-IT" altLang="it-IT" sz="2800" dirty="0">
                <a:solidFill>
                  <a:srgbClr val="FC0128"/>
                </a:solidFill>
              </a:rPr>
              <a:t>indicizzare</a:t>
            </a:r>
            <a:r>
              <a:rPr lang="it-IT" altLang="it-IT" sz="2800" dirty="0"/>
              <a:t> significa trasformare un euro di oggi nell’equivalente valore, in termini reali, cioè di </a:t>
            </a:r>
            <a:r>
              <a:rPr lang="it-IT" altLang="it-IT" sz="2800" u="sng" dirty="0"/>
              <a:t>potere d’acquisto</a:t>
            </a:r>
            <a:r>
              <a:rPr lang="it-IT" altLang="it-IT" sz="2800" dirty="0"/>
              <a:t>, ad una certa data futura.</a:t>
            </a:r>
          </a:p>
          <a:p>
            <a:pPr eaLnBrk="1" hangingPunct="1">
              <a:lnSpc>
                <a:spcPct val="85000"/>
              </a:lnSpc>
            </a:pPr>
            <a:r>
              <a:rPr lang="it-IT" altLang="it-IT" sz="2800" dirty="0">
                <a:solidFill>
                  <a:srgbClr val="FF0000"/>
                </a:solidFill>
              </a:rPr>
              <a:t>Rivalutazione</a:t>
            </a:r>
            <a:r>
              <a:rPr lang="it-IT" altLang="it-IT" sz="2800" dirty="0"/>
              <a:t> è l’operazione inversa, cioè riportare ad euro attuali in termini reali una somma del passato.</a:t>
            </a:r>
          </a:p>
        </p:txBody>
      </p:sp>
    </p:spTree>
    <p:extLst>
      <p:ext uri="{BB962C8B-B14F-4D97-AF65-F5344CB8AC3E}">
        <p14:creationId xmlns:p14="http://schemas.microsoft.com/office/powerpoint/2010/main" val="366830690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933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99335">
                                            <p:txEl>
                                              <p:pRg st="3" end="3"/>
                                            </p:txEl>
                                          </p:spTgt>
                                        </p:tgtEl>
                                        <p:attrNameLst>
                                          <p:attrName>style.visibility</p:attrName>
                                        </p:attrNameLst>
                                      </p:cBhvr>
                                      <p:to>
                                        <p:strVal val="visible"/>
                                      </p:to>
                                    </p:set>
                                    <p:animEffect transition="in" filter="wipe(left)">
                                      <p:cBhvr>
                                        <p:cTn id="11" dur="500"/>
                                        <p:tgtEl>
                                          <p:spTgt spid="99335">
                                            <p:txEl>
                                              <p:pRg st="3" end="3"/>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9335">
                                            <p:txEl>
                                              <p:pRg st="4" end="4"/>
                                            </p:txEl>
                                          </p:spTgt>
                                        </p:tgtEl>
                                        <p:attrNameLst>
                                          <p:attrName>style.visibility</p:attrName>
                                        </p:attrNameLst>
                                      </p:cBhvr>
                                      <p:to>
                                        <p:strVal val="visible"/>
                                      </p:to>
                                    </p:set>
                                    <p:animEffect transition="in" filter="wipe(left)">
                                      <p:cBhvr>
                                        <p:cTn id="16" dur="500"/>
                                        <p:tgtEl>
                                          <p:spTgt spid="993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5"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55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3333CC"/>
              </a:buClr>
              <a:buSzTx/>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5155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3333CC"/>
              </a:buClr>
              <a:buSzTx/>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51556"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3333CC"/>
              </a:buClr>
              <a:buSzTx/>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51557"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3333CC"/>
              </a:buClr>
              <a:buSzTx/>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51558" name="Rectangle 6"/>
          <p:cNvSpPr>
            <a:spLocks noGrp="1" noChangeArrowheads="1"/>
          </p:cNvSpPr>
          <p:nvPr>
            <p:ph type="title"/>
          </p:nvPr>
        </p:nvSpPr>
        <p:spPr>
          <a:xfrm>
            <a:off x="0" y="228600"/>
            <a:ext cx="7956550" cy="536575"/>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it-IT"/>
              <a:t>Tasso di interesse reale e nominale</a:t>
            </a:r>
          </a:p>
        </p:txBody>
      </p:sp>
      <p:sp>
        <p:nvSpPr>
          <p:cNvPr id="105479" name="Rectangle 7"/>
          <p:cNvSpPr>
            <a:spLocks noGrp="1" noChangeArrowheads="1"/>
          </p:cNvSpPr>
          <p:nvPr>
            <p:ph type="body" idx="1"/>
          </p:nvPr>
        </p:nvSpPr>
        <p:spPr>
          <a:xfrm>
            <a:off x="0" y="908050"/>
            <a:ext cx="8915400" cy="594995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80000"/>
              </a:lnSpc>
            </a:pPr>
            <a:r>
              <a:rPr lang="it-IT" altLang="it-IT" sz="2400" dirty="0"/>
              <a:t>L’interesse è il pagamento a cui ha diritto nel futuro chi         rinuncia a godere di una certa somma di denaro nel presente       perché p.e. l’ha data in prestito. </a:t>
            </a:r>
          </a:p>
          <a:p>
            <a:pPr eaLnBrk="1" hangingPunct="1">
              <a:lnSpc>
                <a:spcPct val="80000"/>
              </a:lnSpc>
            </a:pPr>
            <a:r>
              <a:rPr lang="it-IT" altLang="it-IT" sz="2400" dirty="0"/>
              <a:t>Il </a:t>
            </a:r>
            <a:r>
              <a:rPr lang="it-IT" altLang="it-IT" sz="2400" dirty="0">
                <a:solidFill>
                  <a:srgbClr val="FC0128"/>
                </a:solidFill>
              </a:rPr>
              <a:t>tasso nominale di interesse </a:t>
            </a:r>
            <a:r>
              <a:rPr lang="it-IT" altLang="it-IT" sz="2400" i="1" dirty="0">
                <a:solidFill>
                  <a:srgbClr val="FC0128"/>
                </a:solidFill>
              </a:rPr>
              <a:t>i</a:t>
            </a:r>
            <a:r>
              <a:rPr lang="it-IT" altLang="it-IT" sz="2400" dirty="0"/>
              <a:t> è il tasso di interesse fissato nel contratto di prestito. </a:t>
            </a:r>
          </a:p>
          <a:p>
            <a:pPr eaLnBrk="1" hangingPunct="1">
              <a:lnSpc>
                <a:spcPct val="80000"/>
              </a:lnSpc>
            </a:pPr>
            <a:r>
              <a:rPr lang="it-IT" altLang="it-IT" sz="2400" dirty="0"/>
              <a:t>Il </a:t>
            </a:r>
            <a:r>
              <a:rPr lang="it-IT" altLang="it-IT" sz="2400" dirty="0">
                <a:solidFill>
                  <a:srgbClr val="FC0128"/>
                </a:solidFill>
              </a:rPr>
              <a:t>tasso reale di interesse </a:t>
            </a:r>
            <a:r>
              <a:rPr lang="it-IT" altLang="it-IT" sz="2400" i="1" dirty="0">
                <a:solidFill>
                  <a:srgbClr val="FC0128"/>
                </a:solidFill>
              </a:rPr>
              <a:t>r</a:t>
            </a:r>
            <a:r>
              <a:rPr lang="it-IT" altLang="it-IT" sz="2400" dirty="0"/>
              <a:t> è invece pari al tasso nominale corretto per l’inflazione (= variazione indice generale dei prezzi): </a:t>
            </a:r>
            <a:r>
              <a:rPr lang="it-IT" altLang="it-IT" sz="2800" dirty="0">
                <a:solidFill>
                  <a:srgbClr val="FC0128"/>
                </a:solidFill>
              </a:rPr>
              <a:t>r = i – </a:t>
            </a:r>
            <a:r>
              <a:rPr lang="it-IT" altLang="it-IT" sz="2800" dirty="0">
                <a:solidFill>
                  <a:srgbClr val="FC0128"/>
                </a:solidFill>
                <a:sym typeface="Symbol" panose="05050102010706020507" pitchFamily="18" charset="2"/>
              </a:rPr>
              <a:t></a:t>
            </a:r>
            <a:r>
              <a:rPr lang="it-IT" altLang="it-IT" sz="2400" i="1" dirty="0">
                <a:solidFill>
                  <a:schemeClr val="accent2"/>
                </a:solidFill>
                <a:sym typeface="Symbol" panose="05050102010706020507" pitchFamily="18" charset="2"/>
              </a:rPr>
              <a:t> </a:t>
            </a:r>
            <a:r>
              <a:rPr lang="it-IT" altLang="it-IT" sz="2400" dirty="0"/>
              <a:t>.</a:t>
            </a:r>
          </a:p>
          <a:p>
            <a:pPr eaLnBrk="1" hangingPunct="1">
              <a:lnSpc>
                <a:spcPct val="80000"/>
              </a:lnSpc>
            </a:pPr>
            <a:r>
              <a:rPr lang="it-IT" altLang="it-IT" sz="2400" dirty="0">
                <a:solidFill>
                  <a:srgbClr val="FC0128"/>
                </a:solidFill>
              </a:rPr>
              <a:t>Effetto di Fisher</a:t>
            </a:r>
            <a:r>
              <a:rPr lang="it-IT" altLang="it-IT" sz="2400" dirty="0"/>
              <a:t>:</a:t>
            </a:r>
            <a:r>
              <a:rPr lang="it-IT" altLang="it-IT" sz="2400" dirty="0">
                <a:sym typeface="Symbol" panose="05050102010706020507" pitchFamily="18" charset="2"/>
              </a:rPr>
              <a:t> il tasso di interesse nominale aumenta al crescere dell’inflazione attesa </a:t>
            </a:r>
            <a:r>
              <a:rPr lang="it-IT" altLang="it-IT" sz="2400" dirty="0">
                <a:solidFill>
                  <a:srgbClr val="FC0128"/>
                </a:solidFill>
                <a:sym typeface="Symbol" panose="05050102010706020507" pitchFamily="18" charset="2"/>
              </a:rPr>
              <a:t>E</a:t>
            </a:r>
            <a:r>
              <a:rPr lang="it-IT" altLang="it-IT" sz="2800" dirty="0">
                <a:solidFill>
                  <a:srgbClr val="FC0128"/>
                </a:solidFill>
                <a:sym typeface="Symbol" panose="05050102010706020507" pitchFamily="18" charset="2"/>
              </a:rPr>
              <a:t> </a:t>
            </a:r>
            <a:r>
              <a:rPr lang="it-IT" altLang="it-IT" sz="2400" dirty="0">
                <a:sym typeface="Symbol" panose="05050102010706020507" pitchFamily="18" charset="2"/>
              </a:rPr>
              <a:t>(Irving Fisher 1907).</a:t>
            </a:r>
            <a:r>
              <a:rPr lang="it-IT" altLang="it-IT" sz="2800" dirty="0">
                <a:solidFill>
                  <a:srgbClr val="FC0128"/>
                </a:solidFill>
                <a:sym typeface="Symbol" panose="05050102010706020507" pitchFamily="18" charset="2"/>
              </a:rPr>
              <a:t> </a:t>
            </a:r>
            <a:r>
              <a:rPr lang="it-IT" altLang="it-IT" sz="2400" dirty="0">
                <a:sym typeface="Symbol" panose="05050102010706020507" pitchFamily="18" charset="2"/>
              </a:rPr>
              <a:t>E’ una sorta di “indicizzazione automatica” attuata dal meccanismo di mercato. </a:t>
            </a:r>
            <a:endParaRPr lang="it-IT" altLang="it-IT" sz="2400" i="1" dirty="0">
              <a:sym typeface="Symbol" panose="05050102010706020507" pitchFamily="18" charset="2"/>
            </a:endParaRPr>
          </a:p>
          <a:p>
            <a:pPr eaLnBrk="1" hangingPunct="1">
              <a:lnSpc>
                <a:spcPct val="80000"/>
              </a:lnSpc>
            </a:pPr>
            <a:r>
              <a:rPr lang="it-IT" altLang="it-IT" sz="2400" dirty="0">
                <a:sym typeface="Symbol" panose="05050102010706020507" pitchFamily="18" charset="2"/>
              </a:rPr>
              <a:t>Questo perché i creditori, che desiderano ottenere una </a:t>
            </a:r>
            <a:r>
              <a:rPr lang="it-IT" altLang="it-IT" sz="2400" u="sng" dirty="0">
                <a:sym typeface="Symbol" panose="05050102010706020507" pitchFamily="18" charset="2"/>
              </a:rPr>
              <a:t>determinata</a:t>
            </a:r>
            <a:r>
              <a:rPr lang="it-IT" altLang="it-IT" sz="2400" dirty="0">
                <a:sym typeface="Symbol" panose="05050102010706020507" pitchFamily="18" charset="2"/>
              </a:rPr>
              <a:t> remunerazione reale dai loro crediti, chiederanno un interesse </a:t>
            </a:r>
            <a:r>
              <a:rPr lang="it-IT" altLang="it-IT" sz="2400" i="1" dirty="0">
                <a:sym typeface="Symbol" panose="05050102010706020507" pitchFamily="18" charset="2"/>
              </a:rPr>
              <a:t>i</a:t>
            </a:r>
            <a:r>
              <a:rPr lang="it-IT" altLang="it-IT" sz="2400" dirty="0">
                <a:sym typeface="Symbol" panose="05050102010706020507" pitchFamily="18" charset="2"/>
              </a:rPr>
              <a:t> più elevato se si aspettano un incremento dell’inflazione.</a:t>
            </a:r>
          </a:p>
          <a:p>
            <a:pPr lvl="1" eaLnBrk="1" hangingPunct="1">
              <a:lnSpc>
                <a:spcPct val="80000"/>
              </a:lnSpc>
            </a:pPr>
            <a:r>
              <a:rPr lang="it-IT" altLang="it-IT" sz="2000" dirty="0">
                <a:sym typeface="Symbol" panose="05050102010706020507" pitchFamily="18" charset="2"/>
              </a:rPr>
              <a:t>P.e. se il creditore vuole ottenere un interesse reale </a:t>
            </a:r>
            <a:r>
              <a:rPr lang="it-IT" altLang="it-IT" sz="2000" i="1" dirty="0">
                <a:sym typeface="Symbol" panose="05050102010706020507" pitchFamily="18" charset="2"/>
              </a:rPr>
              <a:t>r</a:t>
            </a:r>
            <a:r>
              <a:rPr lang="it-IT" altLang="it-IT" sz="2000" dirty="0">
                <a:sym typeface="Symbol" panose="05050102010706020507" pitchFamily="18" charset="2"/>
              </a:rPr>
              <a:t> = 5%, chiederà un interesse nominale </a:t>
            </a:r>
            <a:r>
              <a:rPr lang="it-IT" altLang="it-IT" sz="2000" i="1" dirty="0">
                <a:sym typeface="Symbol" panose="05050102010706020507" pitchFamily="18" charset="2"/>
              </a:rPr>
              <a:t>i </a:t>
            </a:r>
            <a:r>
              <a:rPr lang="it-IT" altLang="it-IT" sz="2000" dirty="0">
                <a:sym typeface="Symbol" panose="05050102010706020507" pitchFamily="18" charset="2"/>
              </a:rPr>
              <a:t>= 7% in presenza di un’inflazione  = 2%. Ma se si aspetta che l’inflazione aumenti fino a E = 4%, allora per concedere il prestito esigerà un interesse nominale del 9%!</a:t>
            </a:r>
          </a:p>
          <a:p>
            <a:pPr lvl="1" eaLnBrk="1" hangingPunct="1">
              <a:lnSpc>
                <a:spcPct val="80000"/>
              </a:lnSpc>
            </a:pPr>
            <a:r>
              <a:rPr lang="it-IT" altLang="it-IT" sz="2000" dirty="0">
                <a:sym typeface="Symbol" panose="05050102010706020507" pitchFamily="18" charset="2"/>
              </a:rPr>
              <a:t>Se però il tasso </a:t>
            </a:r>
            <a:r>
              <a:rPr lang="it-IT" altLang="it-IT" sz="2000" i="1" dirty="0">
                <a:sym typeface="Symbol" panose="05050102010706020507" pitchFamily="18" charset="2"/>
              </a:rPr>
              <a:t>i</a:t>
            </a:r>
            <a:r>
              <a:rPr lang="it-IT" altLang="it-IT" sz="2000" dirty="0">
                <a:sym typeface="Symbol" panose="05050102010706020507" pitchFamily="18" charset="2"/>
              </a:rPr>
              <a:t> è ormai già stato determinato per contratto, il creditore subirà una perdita in termini reali pari all’inflazione </a:t>
            </a:r>
            <a:r>
              <a:rPr lang="it-IT" altLang="it-IT" sz="2000" i="1" dirty="0">
                <a:sym typeface="Symbol" panose="05050102010706020507" pitchFamily="18" charset="2"/>
              </a:rPr>
              <a:t>inattesa</a:t>
            </a:r>
            <a:r>
              <a:rPr lang="it-IT" altLang="it-IT" sz="2000" dirty="0">
                <a:sym typeface="Symbol" panose="05050102010706020507" pitchFamily="18" charset="2"/>
              </a:rPr>
              <a:t>.</a:t>
            </a:r>
          </a:p>
        </p:txBody>
      </p:sp>
      <p:pic>
        <p:nvPicPr>
          <p:cNvPr id="105481" name="Picture 9" descr="Portrait of I.Fishe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7025" y="0"/>
            <a:ext cx="119697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841345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5479">
                                            <p:txEl>
                                              <p:pRg st="1" end="1"/>
                                            </p:txEl>
                                          </p:spTgt>
                                        </p:tgtEl>
                                        <p:attrNameLst>
                                          <p:attrName>style.visibility</p:attrName>
                                        </p:attrNameLst>
                                      </p:cBhvr>
                                      <p:to>
                                        <p:strVal val="visible"/>
                                      </p:to>
                                    </p:set>
                                    <p:animEffect transition="in" filter="wipe(left)">
                                      <p:cBhvr>
                                        <p:cTn id="7" dur="500"/>
                                        <p:tgtEl>
                                          <p:spTgt spid="10547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5479">
                                            <p:txEl>
                                              <p:pRg st="2" end="2"/>
                                            </p:txEl>
                                          </p:spTgt>
                                        </p:tgtEl>
                                        <p:attrNameLst>
                                          <p:attrName>style.visibility</p:attrName>
                                        </p:attrNameLst>
                                      </p:cBhvr>
                                      <p:to>
                                        <p:strVal val="visible"/>
                                      </p:to>
                                    </p:set>
                                    <p:animEffect transition="in" filter="wipe(left)">
                                      <p:cBhvr>
                                        <p:cTn id="12" dur="500"/>
                                        <p:tgtEl>
                                          <p:spTgt spid="10547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5479">
                                            <p:txEl>
                                              <p:pRg st="3" end="3"/>
                                            </p:txEl>
                                          </p:spTgt>
                                        </p:tgtEl>
                                        <p:attrNameLst>
                                          <p:attrName>style.visibility</p:attrName>
                                        </p:attrNameLst>
                                      </p:cBhvr>
                                      <p:to>
                                        <p:strVal val="visible"/>
                                      </p:to>
                                    </p:set>
                                    <p:animEffect transition="in" filter="wipe(left)">
                                      <p:cBhvr>
                                        <p:cTn id="17" dur="500"/>
                                        <p:tgtEl>
                                          <p:spTgt spid="10547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5479">
                                            <p:txEl>
                                              <p:pRg st="4" end="4"/>
                                            </p:txEl>
                                          </p:spTgt>
                                        </p:tgtEl>
                                        <p:attrNameLst>
                                          <p:attrName>style.visibility</p:attrName>
                                        </p:attrNameLst>
                                      </p:cBhvr>
                                      <p:to>
                                        <p:strVal val="visible"/>
                                      </p:to>
                                    </p:set>
                                    <p:animEffect transition="in" filter="wipe(left)">
                                      <p:cBhvr>
                                        <p:cTn id="22" dur="500"/>
                                        <p:tgtEl>
                                          <p:spTgt spid="105479">
                                            <p:txEl>
                                              <p:pRg st="4" end="4"/>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05479">
                                            <p:txEl>
                                              <p:pRg st="5" end="5"/>
                                            </p:txEl>
                                          </p:spTgt>
                                        </p:tgtEl>
                                        <p:attrNameLst>
                                          <p:attrName>style.visibility</p:attrName>
                                        </p:attrNameLst>
                                      </p:cBhvr>
                                      <p:to>
                                        <p:strVal val="visible"/>
                                      </p:to>
                                    </p:set>
                                    <p:animEffect transition="in" filter="wipe(left)">
                                      <p:cBhvr>
                                        <p:cTn id="25" dur="500"/>
                                        <p:tgtEl>
                                          <p:spTgt spid="105479">
                                            <p:txEl>
                                              <p:pRg st="5" end="5"/>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5479">
                                            <p:txEl>
                                              <p:pRg st="6" end="6"/>
                                            </p:txEl>
                                          </p:spTgt>
                                        </p:tgtEl>
                                        <p:attrNameLst>
                                          <p:attrName>style.visibility</p:attrName>
                                        </p:attrNameLst>
                                      </p:cBhvr>
                                      <p:to>
                                        <p:strVal val="visible"/>
                                      </p:to>
                                    </p:set>
                                    <p:animEffect transition="in" filter="wipe(left)">
                                      <p:cBhvr>
                                        <p:cTn id="28" dur="500"/>
                                        <p:tgtEl>
                                          <p:spTgt spid="105479">
                                            <p:txEl>
                                              <p:pRg st="6" end="6"/>
                                            </p:txEl>
                                          </p:spTgt>
                                        </p:tgtEl>
                                      </p:cBhvr>
                                    </p:animEffect>
                                  </p:childTnLst>
                                </p:cTn>
                              </p:par>
                              <p:par>
                                <p:cTn id="29" presetID="8" presetClass="entr" presetSubtype="16" fill="hold" nodeType="withEffect">
                                  <p:stCondLst>
                                    <p:cond delay="0"/>
                                  </p:stCondLst>
                                  <p:childTnLst>
                                    <p:set>
                                      <p:cBhvr>
                                        <p:cTn id="30" dur="1" fill="hold">
                                          <p:stCondLst>
                                            <p:cond delay="0"/>
                                          </p:stCondLst>
                                        </p:cTn>
                                        <p:tgtEl>
                                          <p:spTgt spid="105481"/>
                                        </p:tgtEl>
                                        <p:attrNameLst>
                                          <p:attrName>style.visibility</p:attrName>
                                        </p:attrNameLst>
                                      </p:cBhvr>
                                      <p:to>
                                        <p:strVal val="visible"/>
                                      </p:to>
                                    </p:set>
                                    <p:animEffect transition="in" filter="diamond(in)">
                                      <p:cBhvr>
                                        <p:cTn id="31" dur="500"/>
                                        <p:tgtEl>
                                          <p:spTgt spid="105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9"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3333CC"/>
              </a:buClr>
              <a:buSzTx/>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5360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3333CC"/>
              </a:buClr>
              <a:buSzTx/>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53604"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3333CC"/>
              </a:buClr>
              <a:buSzTx/>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53605"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3333CC"/>
              </a:buClr>
              <a:buSzTx/>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02471" name="Rectangle 7"/>
          <p:cNvSpPr>
            <a:spLocks noGrp="1" noChangeArrowheads="1"/>
          </p:cNvSpPr>
          <p:nvPr>
            <p:ph type="body" idx="1"/>
          </p:nvPr>
        </p:nvSpPr>
        <p:spPr>
          <a:xfrm>
            <a:off x="0" y="620713"/>
            <a:ext cx="9144000" cy="5761037"/>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0000"/>
              </a:lnSpc>
              <a:tabLst>
                <a:tab pos="738188" algn="l"/>
                <a:tab pos="1085850" algn="l"/>
                <a:tab pos="2619375" algn="l"/>
              </a:tabLst>
            </a:pPr>
            <a:r>
              <a:rPr lang="it-IT" altLang="it-IT" sz="2400" dirty="0"/>
              <a:t>Hai preso in prestito €10000 per un anno.</a:t>
            </a:r>
          </a:p>
          <a:p>
            <a:pPr eaLnBrk="1" hangingPunct="1">
              <a:lnSpc>
                <a:spcPct val="90000"/>
              </a:lnSpc>
              <a:tabLst>
                <a:tab pos="738188" algn="l"/>
                <a:tab pos="1085850" algn="l"/>
                <a:tab pos="2619375" algn="l"/>
              </a:tabLst>
            </a:pPr>
            <a:r>
              <a:rPr lang="it-IT" altLang="it-IT" sz="2400" dirty="0"/>
              <a:t>Il tasso di interesse </a:t>
            </a:r>
            <a:r>
              <a:rPr lang="it-IT" altLang="it-IT" sz="2400" dirty="0">
                <a:solidFill>
                  <a:schemeClr val="accent2"/>
                </a:solidFill>
              </a:rPr>
              <a:t>nominale</a:t>
            </a:r>
            <a:r>
              <a:rPr lang="it-IT" altLang="it-IT" sz="2400" dirty="0"/>
              <a:t> è il 5% </a:t>
            </a:r>
            <a:r>
              <a:rPr lang="it-IT" altLang="it-IT" sz="2400" dirty="0">
                <a:sym typeface="Symbol" panose="05050102010706020507" pitchFamily="18" charset="2"/>
              </a:rPr>
              <a:t> alla fine dell’anno, oltre a restituire la somma ricevuta, devi pagare anche €500 di interessi.</a:t>
            </a:r>
          </a:p>
          <a:p>
            <a:pPr eaLnBrk="1" hangingPunct="1">
              <a:lnSpc>
                <a:spcPct val="90000"/>
              </a:lnSpc>
              <a:tabLst>
                <a:tab pos="738188" algn="l"/>
                <a:tab pos="1085850" algn="l"/>
                <a:tab pos="2619375" algn="l"/>
              </a:tabLst>
            </a:pPr>
            <a:r>
              <a:rPr lang="it-IT" altLang="it-IT" sz="2400" dirty="0"/>
              <a:t>Ma l’</a:t>
            </a:r>
            <a:r>
              <a:rPr lang="it-IT" altLang="it-IT" sz="2400" dirty="0">
                <a:solidFill>
                  <a:schemeClr val="accent2"/>
                </a:solidFill>
              </a:rPr>
              <a:t>inflazione</a:t>
            </a:r>
            <a:r>
              <a:rPr lang="it-IT" altLang="it-IT" sz="2400" dirty="0"/>
              <a:t> durante l’anno è il 2%.</a:t>
            </a:r>
          </a:p>
          <a:p>
            <a:pPr eaLnBrk="1" hangingPunct="1">
              <a:lnSpc>
                <a:spcPct val="90000"/>
              </a:lnSpc>
              <a:tabLst>
                <a:tab pos="738188" algn="l"/>
                <a:tab pos="1085850" algn="l"/>
                <a:tab pos="2619375" algn="l"/>
              </a:tabLst>
            </a:pPr>
            <a:r>
              <a:rPr lang="it-IT" altLang="it-IT" sz="2400" dirty="0"/>
              <a:t>Quindi il tasso di interesse </a:t>
            </a:r>
            <a:r>
              <a:rPr lang="it-IT" altLang="it-IT" sz="2400" dirty="0">
                <a:solidFill>
                  <a:schemeClr val="accent2"/>
                </a:solidFill>
              </a:rPr>
              <a:t>reale</a:t>
            </a:r>
            <a:r>
              <a:rPr lang="it-IT" altLang="it-IT" sz="2400" dirty="0"/>
              <a:t> è:</a:t>
            </a:r>
          </a:p>
          <a:p>
            <a:pPr algn="ctr" eaLnBrk="1" hangingPunct="1">
              <a:lnSpc>
                <a:spcPct val="90000"/>
              </a:lnSpc>
              <a:buFontTx/>
              <a:buNone/>
              <a:tabLst>
                <a:tab pos="738188" algn="l"/>
                <a:tab pos="1085850" algn="l"/>
                <a:tab pos="2619375" algn="l"/>
              </a:tabLst>
            </a:pPr>
            <a:r>
              <a:rPr lang="it-IT" altLang="it-IT" sz="2400" dirty="0"/>
              <a:t> </a:t>
            </a:r>
            <a:r>
              <a:rPr lang="it-IT" altLang="it-IT" sz="2400" i="1" dirty="0">
                <a:solidFill>
                  <a:schemeClr val="accent2"/>
                </a:solidFill>
              </a:rPr>
              <a:t>r</a:t>
            </a:r>
            <a:r>
              <a:rPr lang="it-IT" altLang="it-IT" sz="2400" dirty="0">
                <a:solidFill>
                  <a:schemeClr val="accent2"/>
                </a:solidFill>
              </a:rPr>
              <a:t> = 5% </a:t>
            </a:r>
            <a:r>
              <a:rPr lang="it-IT" altLang="it-IT" sz="2400" dirty="0">
                <a:solidFill>
                  <a:schemeClr val="accent2"/>
                </a:solidFill>
                <a:cs typeface="Times New Roman" panose="02020603050405020304" pitchFamily="18" charset="0"/>
              </a:rPr>
              <a:t>–</a:t>
            </a:r>
            <a:r>
              <a:rPr lang="it-IT" altLang="it-IT" sz="2400" dirty="0">
                <a:solidFill>
                  <a:schemeClr val="accent2"/>
                </a:solidFill>
              </a:rPr>
              <a:t> 2% = 3%</a:t>
            </a:r>
          </a:p>
          <a:p>
            <a:pPr eaLnBrk="1" hangingPunct="1">
              <a:lnSpc>
                <a:spcPct val="90000"/>
              </a:lnSpc>
              <a:buFontTx/>
              <a:buNone/>
              <a:tabLst>
                <a:tab pos="738188" algn="l"/>
                <a:tab pos="1085850" algn="l"/>
                <a:tab pos="2619375" algn="l"/>
              </a:tabLst>
            </a:pPr>
            <a:r>
              <a:rPr lang="it-IT" altLang="it-IT" sz="2400" dirty="0"/>
              <a:t>	ovvero: in termini di potere d’acquisto i 10500 euro che restituisci valgono come 10300 euro al momento del prestito. </a:t>
            </a:r>
          </a:p>
          <a:p>
            <a:pPr eaLnBrk="1" hangingPunct="1">
              <a:lnSpc>
                <a:spcPct val="90000"/>
              </a:lnSpc>
              <a:spcBef>
                <a:spcPct val="6000"/>
              </a:spcBef>
              <a:tabLst>
                <a:tab pos="738188" algn="l"/>
                <a:tab pos="1085850" algn="l"/>
                <a:tab pos="2619375" algn="l"/>
              </a:tabLst>
            </a:pPr>
            <a:r>
              <a:rPr lang="it-IT" altLang="it-IT" sz="2400" dirty="0"/>
              <a:t>L’inflazione quindi </a:t>
            </a:r>
            <a:r>
              <a:rPr lang="it-IT" altLang="it-IT" sz="2400" u="sng" dirty="0"/>
              <a:t>avvantaggia i debitori</a:t>
            </a:r>
            <a:r>
              <a:rPr lang="it-IT" altLang="it-IT" sz="2400" dirty="0"/>
              <a:t> e </a:t>
            </a:r>
            <a:r>
              <a:rPr lang="it-IT" altLang="it-IT" sz="2400" u="sng" dirty="0"/>
              <a:t>danneggia i creditori</a:t>
            </a:r>
            <a:r>
              <a:rPr lang="it-IT" altLang="it-IT" sz="2400" dirty="0"/>
              <a:t>.</a:t>
            </a:r>
          </a:p>
          <a:p>
            <a:pPr eaLnBrk="1" hangingPunct="1">
              <a:lnSpc>
                <a:spcPct val="90000"/>
              </a:lnSpc>
              <a:spcBef>
                <a:spcPct val="6000"/>
              </a:spcBef>
              <a:tabLst>
                <a:tab pos="738188" algn="l"/>
                <a:tab pos="1085850" algn="l"/>
                <a:tab pos="2619375" algn="l"/>
              </a:tabLst>
            </a:pPr>
            <a:r>
              <a:rPr lang="it-IT" altLang="it-IT" sz="2400" dirty="0"/>
              <a:t>Il più grande debitore in qualsiasi sistema economico è lo Stato con il debito pubblico.</a:t>
            </a:r>
          </a:p>
          <a:p>
            <a:pPr eaLnBrk="1" hangingPunct="1">
              <a:lnSpc>
                <a:spcPct val="90000"/>
              </a:lnSpc>
              <a:spcBef>
                <a:spcPct val="6000"/>
              </a:spcBef>
              <a:tabLst>
                <a:tab pos="738188" algn="l"/>
                <a:tab pos="1085850" algn="l"/>
                <a:tab pos="2619375" algn="l"/>
              </a:tabLst>
            </a:pPr>
            <a:r>
              <a:rPr lang="it-IT" altLang="it-IT" sz="2400" dirty="0"/>
              <a:t>Se però l’interesse nominale è </a:t>
            </a:r>
            <a:r>
              <a:rPr lang="it-IT" altLang="it-IT" sz="2400" u="sng" dirty="0"/>
              <a:t>indicizzato</a:t>
            </a:r>
            <a:r>
              <a:rPr lang="it-IT" altLang="it-IT" sz="2400" dirty="0"/>
              <a:t>, esso aumenta via via per tenere conto dell’inflazione, tutelando così il diritto del creditore ad ottenere una certa remunerazione in termini </a:t>
            </a:r>
            <a:r>
              <a:rPr lang="it-IT" altLang="it-IT" sz="2400" u="sng" dirty="0"/>
              <a:t>reali</a:t>
            </a:r>
            <a:r>
              <a:rPr lang="it-IT" altLang="it-IT" sz="2400" dirty="0"/>
              <a:t>.</a:t>
            </a:r>
          </a:p>
          <a:p>
            <a:pPr lvl="1" eaLnBrk="1" hangingPunct="1">
              <a:lnSpc>
                <a:spcPct val="90000"/>
              </a:lnSpc>
              <a:spcBef>
                <a:spcPct val="6000"/>
              </a:spcBef>
              <a:buClr>
                <a:schemeClr val="tx1"/>
              </a:buClr>
              <a:buFont typeface="Wingdings" panose="05000000000000000000" pitchFamily="2" charset="2"/>
              <a:buChar char="Ø"/>
              <a:tabLst>
                <a:tab pos="738188" algn="l"/>
                <a:tab pos="1085850" algn="l"/>
                <a:tab pos="2619375" algn="l"/>
              </a:tabLst>
            </a:pPr>
            <a:r>
              <a:rPr lang="it-IT" altLang="it-IT" sz="2000" dirty="0"/>
              <a:t>Nell’esempio, se l’interesse è indicizzato, alla fine dell’anno devi pagare il 7% di interesse, in modo da garantire al creditore di ricevere </a:t>
            </a:r>
            <a:r>
              <a:rPr lang="it-IT" altLang="it-IT" sz="2000" i="1" dirty="0">
                <a:solidFill>
                  <a:schemeClr val="accent2"/>
                </a:solidFill>
              </a:rPr>
              <a:t>r</a:t>
            </a:r>
            <a:r>
              <a:rPr lang="it-IT" altLang="it-IT" sz="2000" dirty="0">
                <a:solidFill>
                  <a:schemeClr val="accent2"/>
                </a:solidFill>
              </a:rPr>
              <a:t> = 7% </a:t>
            </a:r>
            <a:r>
              <a:rPr lang="it-IT" altLang="it-IT" sz="2000" dirty="0">
                <a:solidFill>
                  <a:schemeClr val="accent2"/>
                </a:solidFill>
                <a:cs typeface="Times New Roman" panose="02020603050405020304" pitchFamily="18" charset="0"/>
              </a:rPr>
              <a:t>–</a:t>
            </a:r>
            <a:r>
              <a:rPr lang="it-IT" altLang="it-IT" sz="2000" dirty="0">
                <a:solidFill>
                  <a:schemeClr val="accent2"/>
                </a:solidFill>
              </a:rPr>
              <a:t> 2% = 5%</a:t>
            </a:r>
          </a:p>
        </p:txBody>
      </p:sp>
    </p:spTree>
    <p:extLst>
      <p:ext uri="{BB962C8B-B14F-4D97-AF65-F5344CB8AC3E}">
        <p14:creationId xmlns:p14="http://schemas.microsoft.com/office/powerpoint/2010/main" val="1283414892"/>
      </p:ext>
    </p:extLst>
  </p:cSld>
  <p:clrMapOvr>
    <a:overrideClrMapping bg1="lt1" tx1="dk1" bg2="lt2" tx2="dk2" accent1="accent1" accent2="accent2" accent3="accent3" accent4="accent4" accent5="accent5" accent6="accent6" hlink="hlink" folHlink="folHlink"/>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2471">
                                            <p:txEl>
                                              <p:pRg st="3" end="3"/>
                                            </p:txEl>
                                          </p:spTgt>
                                        </p:tgtEl>
                                        <p:attrNameLst>
                                          <p:attrName>style.visibility</p:attrName>
                                        </p:attrNameLst>
                                      </p:cBhvr>
                                      <p:to>
                                        <p:strVal val="visible"/>
                                      </p:to>
                                    </p:set>
                                    <p:animEffect transition="in" filter="wipe(left)">
                                      <p:cBhvr>
                                        <p:cTn id="7" dur="500"/>
                                        <p:tgtEl>
                                          <p:spTgt spid="702471">
                                            <p:txEl>
                                              <p:pRg st="3" end="3"/>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02471">
                                            <p:txEl>
                                              <p:pRg st="4" end="4"/>
                                            </p:txEl>
                                          </p:spTgt>
                                        </p:tgtEl>
                                        <p:attrNameLst>
                                          <p:attrName>style.visibility</p:attrName>
                                        </p:attrNameLst>
                                      </p:cBhvr>
                                      <p:to>
                                        <p:strVal val="visible"/>
                                      </p:to>
                                    </p:set>
                                    <p:animEffect transition="in" filter="wipe(left)">
                                      <p:cBhvr>
                                        <p:cTn id="10" dur="500"/>
                                        <p:tgtEl>
                                          <p:spTgt spid="702471">
                                            <p:txEl>
                                              <p:pRg st="4" end="4"/>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02471">
                                            <p:txEl>
                                              <p:pRg st="5" end="5"/>
                                            </p:txEl>
                                          </p:spTgt>
                                        </p:tgtEl>
                                        <p:attrNameLst>
                                          <p:attrName>style.visibility</p:attrName>
                                        </p:attrNameLst>
                                      </p:cBhvr>
                                      <p:to>
                                        <p:strVal val="visible"/>
                                      </p:to>
                                    </p:set>
                                    <p:animEffect transition="in" filter="wipe(left)">
                                      <p:cBhvr>
                                        <p:cTn id="13" dur="500"/>
                                        <p:tgtEl>
                                          <p:spTgt spid="702471">
                                            <p:txEl>
                                              <p:pRg st="5" end="5"/>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02471">
                                            <p:txEl>
                                              <p:pRg st="6" end="6"/>
                                            </p:txEl>
                                          </p:spTgt>
                                        </p:tgtEl>
                                        <p:attrNameLst>
                                          <p:attrName>style.visibility</p:attrName>
                                        </p:attrNameLst>
                                      </p:cBhvr>
                                      <p:to>
                                        <p:strVal val="visible"/>
                                      </p:to>
                                    </p:set>
                                    <p:animEffect transition="in" filter="wipe(left)">
                                      <p:cBhvr>
                                        <p:cTn id="18" dur="500"/>
                                        <p:tgtEl>
                                          <p:spTgt spid="702471">
                                            <p:txEl>
                                              <p:pRg st="6" end="6"/>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702471">
                                            <p:txEl>
                                              <p:pRg st="7" end="7"/>
                                            </p:txEl>
                                          </p:spTgt>
                                        </p:tgtEl>
                                        <p:attrNameLst>
                                          <p:attrName>style.visibility</p:attrName>
                                        </p:attrNameLst>
                                      </p:cBhvr>
                                      <p:to>
                                        <p:strVal val="visible"/>
                                      </p:to>
                                    </p:set>
                                    <p:animEffect transition="in" filter="wipe(left)">
                                      <p:cBhvr>
                                        <p:cTn id="21" dur="500"/>
                                        <p:tgtEl>
                                          <p:spTgt spid="702471">
                                            <p:txEl>
                                              <p:pRg st="7" end="7"/>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02471">
                                            <p:txEl>
                                              <p:pRg st="8" end="8"/>
                                            </p:txEl>
                                          </p:spTgt>
                                        </p:tgtEl>
                                        <p:attrNameLst>
                                          <p:attrName>style.visibility</p:attrName>
                                        </p:attrNameLst>
                                      </p:cBhvr>
                                      <p:to>
                                        <p:strVal val="visible"/>
                                      </p:to>
                                    </p:set>
                                    <p:animEffect transition="in" filter="wipe(left)">
                                      <p:cBhvr>
                                        <p:cTn id="26" dur="500"/>
                                        <p:tgtEl>
                                          <p:spTgt spid="702471">
                                            <p:txEl>
                                              <p:pRg st="8" end="8"/>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702471">
                                            <p:txEl>
                                              <p:pRg st="9" end="9"/>
                                            </p:txEl>
                                          </p:spTgt>
                                        </p:tgtEl>
                                        <p:attrNameLst>
                                          <p:attrName>style.visibility</p:attrName>
                                        </p:attrNameLst>
                                      </p:cBhvr>
                                      <p:to>
                                        <p:strVal val="visible"/>
                                      </p:to>
                                    </p:set>
                                    <p:animEffect transition="in" filter="wipe(left)">
                                      <p:cBhvr>
                                        <p:cTn id="29" dur="500"/>
                                        <p:tgtEl>
                                          <p:spTgt spid="70247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2471"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AD03B8-DAB2-4BD5-917E-983351EEECDE}"/>
              </a:ext>
            </a:extLst>
          </p:cNvPr>
          <p:cNvSpPr>
            <a:spLocks noGrp="1"/>
          </p:cNvSpPr>
          <p:nvPr>
            <p:ph type="title"/>
          </p:nvPr>
        </p:nvSpPr>
        <p:spPr>
          <a:xfrm>
            <a:off x="611560" y="2636912"/>
            <a:ext cx="7772400" cy="1143000"/>
          </a:xfrm>
        </p:spPr>
        <p:txBody>
          <a:bodyPr/>
          <a:lstStyle/>
          <a:p>
            <a:r>
              <a:rPr lang="it-IT" dirty="0"/>
              <a:t>PIL &amp; IPC</a:t>
            </a:r>
          </a:p>
        </p:txBody>
      </p:sp>
    </p:spTree>
    <p:extLst>
      <p:ext uri="{BB962C8B-B14F-4D97-AF65-F5344CB8AC3E}">
        <p14:creationId xmlns:p14="http://schemas.microsoft.com/office/powerpoint/2010/main" val="495772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4745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3333CC"/>
              </a:buClr>
              <a:buSzTx/>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745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3333CC"/>
              </a:buClr>
              <a:buSzTx/>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7460"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3333CC"/>
              </a:buClr>
              <a:buSzTx/>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7461"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3333CC"/>
              </a:buClr>
              <a:buSzTx/>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7462" name="Rectangle 6"/>
          <p:cNvSpPr>
            <a:spLocks noGrp="1" noChangeArrowheads="1"/>
          </p:cNvSpPr>
          <p:nvPr>
            <p:ph type="title"/>
          </p:nvPr>
        </p:nvSpPr>
        <p:spPr>
          <a:xfrm>
            <a:off x="684213" y="0"/>
            <a:ext cx="7772400" cy="685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it-IT" sz="3600" dirty="0"/>
              <a:t>Un esempio di rivalutazione</a:t>
            </a:r>
          </a:p>
        </p:txBody>
      </p:sp>
      <p:sp>
        <p:nvSpPr>
          <p:cNvPr id="698375" name="Rectangle 7"/>
          <p:cNvSpPr>
            <a:spLocks noGrp="1" noChangeArrowheads="1"/>
          </p:cNvSpPr>
          <p:nvPr>
            <p:ph type="body" idx="1"/>
          </p:nvPr>
        </p:nvSpPr>
        <p:spPr>
          <a:xfrm>
            <a:off x="179388" y="765175"/>
            <a:ext cx="8763000" cy="55626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0000"/>
              </a:lnSpc>
            </a:pPr>
            <a:r>
              <a:rPr lang="it-IT" altLang="it-IT" sz="2800" dirty="0"/>
              <a:t>Guadagnava di più Giuseppe Meazza nel 1931 oppure Francesco Totti nel 2005? </a:t>
            </a:r>
          </a:p>
          <a:p>
            <a:pPr eaLnBrk="1" hangingPunct="1">
              <a:lnSpc>
                <a:spcPct val="90000"/>
              </a:lnSpc>
            </a:pPr>
            <a:r>
              <a:rPr lang="it-IT" altLang="it-IT" sz="2800" dirty="0"/>
              <a:t>Come convertire un ingaggio degli anni Trenta di €120 (pari a </a:t>
            </a:r>
            <a:r>
              <a:rPr lang="it-IT" altLang="it-IT" sz="2800" i="1" dirty="0"/>
              <a:t>l</a:t>
            </a:r>
            <a:r>
              <a:rPr lang="it-IT" altLang="it-IT" sz="2800" dirty="0"/>
              <a:t>. 230000) in potere d’acquisto del 2005? </a:t>
            </a:r>
          </a:p>
          <a:p>
            <a:pPr eaLnBrk="1" hangingPunct="1">
              <a:lnSpc>
                <a:spcPct val="90000"/>
              </a:lnSpc>
            </a:pPr>
            <a:r>
              <a:rPr lang="it-IT" altLang="it-IT" sz="2800" dirty="0"/>
              <a:t>Occorre utilizzare il CPI (per un idoneo paniere!):</a:t>
            </a:r>
          </a:p>
          <a:p>
            <a:pPr eaLnBrk="1" hangingPunct="1">
              <a:lnSpc>
                <a:spcPct val="90000"/>
              </a:lnSpc>
            </a:pPr>
            <a:endParaRPr lang="it-IT" altLang="it-IT" sz="2800" dirty="0"/>
          </a:p>
          <a:p>
            <a:pPr eaLnBrk="1" hangingPunct="1">
              <a:lnSpc>
                <a:spcPct val="90000"/>
              </a:lnSpc>
              <a:buFontTx/>
              <a:buNone/>
            </a:pPr>
            <a:endParaRPr lang="it-IT" altLang="it-IT" sz="2800" dirty="0"/>
          </a:p>
          <a:p>
            <a:pPr eaLnBrk="1" hangingPunct="1">
              <a:lnSpc>
                <a:spcPct val="90000"/>
              </a:lnSpc>
            </a:pPr>
            <a:endParaRPr lang="it-IT" altLang="it-IT" sz="2800" dirty="0"/>
          </a:p>
          <a:p>
            <a:pPr eaLnBrk="1" hangingPunct="1">
              <a:lnSpc>
                <a:spcPct val="90000"/>
              </a:lnSpc>
            </a:pPr>
            <a:endParaRPr lang="it-IT" altLang="it-IT" sz="2800" dirty="0"/>
          </a:p>
          <a:p>
            <a:pPr lvl="1" eaLnBrk="1" hangingPunct="1">
              <a:lnSpc>
                <a:spcPct val="90000"/>
              </a:lnSpc>
              <a:buFontTx/>
              <a:buNone/>
            </a:pPr>
            <a:endParaRPr lang="it-IT" altLang="it-IT" sz="2400" dirty="0"/>
          </a:p>
          <a:p>
            <a:pPr lvl="1" eaLnBrk="1" hangingPunct="1">
              <a:lnSpc>
                <a:spcPct val="90000"/>
              </a:lnSpc>
              <a:buFontTx/>
              <a:buNone/>
            </a:pPr>
            <a:r>
              <a:rPr lang="it-IT" altLang="it-IT" sz="2400" dirty="0" err="1"/>
              <a:t>N.b.</a:t>
            </a:r>
            <a:r>
              <a:rPr lang="it-IT" altLang="it-IT" sz="2400" dirty="0"/>
              <a:t>: il CPI del 1930 è calcolato utilizzando i coefficienti di rivalutazione ISTAT: il paniere che nel 2005 costava 127,1 nel 1931 costava circa 0,076 (= 127,1/1675,25). </a:t>
            </a:r>
          </a:p>
        </p:txBody>
      </p:sp>
      <p:graphicFrame>
        <p:nvGraphicFramePr>
          <p:cNvPr id="698376" name="Object 8">
            <a:hlinkClick r:id="" action="ppaction://ole?verb=0"/>
          </p:cNvPr>
          <p:cNvGraphicFramePr>
            <a:graphicFrameLocks/>
          </p:cNvGraphicFramePr>
          <p:nvPr/>
        </p:nvGraphicFramePr>
        <p:xfrm>
          <a:off x="1908175" y="2997200"/>
          <a:ext cx="4895850" cy="1973263"/>
        </p:xfrm>
        <a:graphic>
          <a:graphicData uri="http://schemas.openxmlformats.org/presentationml/2006/ole">
            <mc:AlternateContent xmlns:mc="http://schemas.openxmlformats.org/markup-compatibility/2006">
              <mc:Choice xmlns:v="urn:schemas-microsoft-com:vml" Requires="v">
                <p:oleObj spid="_x0000_s2051" name="Equation" r:id="rId5" imgW="2413000" imgH="1193800" progId="Equation.DSMT4">
                  <p:embed/>
                </p:oleObj>
              </mc:Choice>
              <mc:Fallback>
                <p:oleObj name="Equation" r:id="rId5" imgW="2413000" imgH="1193800" progId="Equation.DSMT4">
                  <p:embed/>
                  <p:pic>
                    <p:nvPicPr>
                      <p:cNvPr id="698376" name="Object 8">
                        <a:hlinkClick r:id="" action="ppaction://ole?verb=0"/>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8175" y="2997200"/>
                        <a:ext cx="4895850" cy="197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24093485"/>
      </p:ext>
    </p:extLst>
  </p:cSld>
  <p:clrMapOvr>
    <a:overrideClrMapping bg1="lt1" tx1="dk1" bg2="lt2" tx2="dk2" accent1="accent1" accent2="accent2" accent3="accent3" accent4="accent4" accent5="accent5" accent6="accent6" hlink="hlink" folHlink="folHlink"/>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98375">
                                            <p:txEl>
                                              <p:pRg st="1" end="1"/>
                                            </p:txEl>
                                          </p:spTgt>
                                        </p:tgtEl>
                                        <p:attrNameLst>
                                          <p:attrName>style.visibility</p:attrName>
                                        </p:attrNameLst>
                                      </p:cBhvr>
                                      <p:to>
                                        <p:strVal val="visible"/>
                                      </p:to>
                                    </p:set>
                                    <p:anim calcmode="lin" valueType="num">
                                      <p:cBhvr additive="base">
                                        <p:cTn id="7" dur="500" fill="hold"/>
                                        <p:tgtEl>
                                          <p:spTgt spid="69837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9837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98375">
                                            <p:txEl>
                                              <p:pRg st="2" end="2"/>
                                            </p:txEl>
                                          </p:spTgt>
                                        </p:tgtEl>
                                        <p:attrNameLst>
                                          <p:attrName>style.visibility</p:attrName>
                                        </p:attrNameLst>
                                      </p:cBhvr>
                                      <p:to>
                                        <p:strVal val="visible"/>
                                      </p:to>
                                    </p:set>
                                    <p:anim calcmode="lin" valueType="num">
                                      <p:cBhvr additive="base">
                                        <p:cTn id="11" dur="500" fill="hold"/>
                                        <p:tgtEl>
                                          <p:spTgt spid="69837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983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698376"/>
                                        </p:tgtEl>
                                        <p:attrNameLst>
                                          <p:attrName>style.visibility</p:attrName>
                                        </p:attrNameLst>
                                      </p:cBhvr>
                                      <p:to>
                                        <p:strVal val="visible"/>
                                      </p:to>
                                    </p:set>
                                    <p:anim calcmode="lin" valueType="num">
                                      <p:cBhvr additive="base">
                                        <p:cTn id="17" dur="500" fill="hold"/>
                                        <p:tgtEl>
                                          <p:spTgt spid="698376"/>
                                        </p:tgtEl>
                                        <p:attrNameLst>
                                          <p:attrName>ppt_x</p:attrName>
                                        </p:attrNameLst>
                                      </p:cBhvr>
                                      <p:tavLst>
                                        <p:tav tm="0">
                                          <p:val>
                                            <p:strVal val="#ppt_x"/>
                                          </p:val>
                                        </p:tav>
                                        <p:tav tm="100000">
                                          <p:val>
                                            <p:strVal val="#ppt_x"/>
                                          </p:val>
                                        </p:tav>
                                      </p:tavLst>
                                    </p:anim>
                                    <p:anim calcmode="lin" valueType="num">
                                      <p:cBhvr additive="base">
                                        <p:cTn id="18" dur="500" fill="hold"/>
                                        <p:tgtEl>
                                          <p:spTgt spid="69837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98375">
                                            <p:txEl>
                                              <p:pRg st="8" end="8"/>
                                            </p:txEl>
                                          </p:spTgt>
                                        </p:tgtEl>
                                        <p:attrNameLst>
                                          <p:attrName>style.visibility</p:attrName>
                                        </p:attrNameLst>
                                      </p:cBhvr>
                                      <p:to>
                                        <p:strVal val="visible"/>
                                      </p:to>
                                    </p:set>
                                    <p:anim calcmode="lin" valueType="num">
                                      <p:cBhvr additive="base">
                                        <p:cTn id="21" dur="500" fill="hold"/>
                                        <p:tgtEl>
                                          <p:spTgt spid="698375">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9837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grpSp>
        <p:nvGrpSpPr>
          <p:cNvPr id="149506" name="Group 2"/>
          <p:cNvGrpSpPr>
            <a:grpSpLocks/>
          </p:cNvGrpSpPr>
          <p:nvPr/>
        </p:nvGrpSpPr>
        <p:grpSpPr bwMode="auto">
          <a:xfrm>
            <a:off x="304800" y="-315913"/>
            <a:ext cx="8839200" cy="5761038"/>
            <a:chOff x="0" y="0"/>
            <a:chExt cx="4297" cy="3609"/>
          </a:xfrm>
        </p:grpSpPr>
        <p:sp>
          <p:nvSpPr>
            <p:cNvPr id="149509" name="Rectangle 3"/>
            <p:cNvSpPr>
              <a:spLocks noChangeArrowheads="1"/>
            </p:cNvSpPr>
            <p:nvPr/>
          </p:nvSpPr>
          <p:spPr bwMode="auto">
            <a:xfrm>
              <a:off x="0" y="0"/>
              <a:ext cx="3132"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it-IT"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9510" name="Rectangle 4"/>
            <p:cNvSpPr>
              <a:spLocks noChangeArrowheads="1"/>
            </p:cNvSpPr>
            <p:nvPr/>
          </p:nvSpPr>
          <p:spPr bwMode="auto">
            <a:xfrm>
              <a:off x="3132" y="0"/>
              <a:ext cx="502"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9511" name="Rectangle 5"/>
            <p:cNvSpPr>
              <a:spLocks noChangeArrowheads="1"/>
            </p:cNvSpPr>
            <p:nvPr/>
          </p:nvSpPr>
          <p:spPr bwMode="auto">
            <a:xfrm>
              <a:off x="3634" y="0"/>
              <a:ext cx="555"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9512" name="Rectangle 6"/>
            <p:cNvSpPr>
              <a:spLocks noChangeArrowheads="1"/>
            </p:cNvSpPr>
            <p:nvPr/>
          </p:nvSpPr>
          <p:spPr bwMode="auto">
            <a:xfrm>
              <a:off x="0" y="480"/>
              <a:ext cx="10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9513" name="Rectangle 7"/>
            <p:cNvSpPr>
              <a:spLocks noChangeArrowheads="1"/>
            </p:cNvSpPr>
            <p:nvPr/>
          </p:nvSpPr>
          <p:spPr bwMode="auto">
            <a:xfrm>
              <a:off x="108" y="480"/>
              <a:ext cx="3526"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9514" name="Rectangle 8"/>
            <p:cNvSpPr>
              <a:spLocks noChangeArrowheads="1"/>
            </p:cNvSpPr>
            <p:nvPr/>
          </p:nvSpPr>
          <p:spPr bwMode="auto">
            <a:xfrm>
              <a:off x="3634" y="480"/>
              <a:ext cx="555"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9515" name="Rectangle 9"/>
            <p:cNvSpPr>
              <a:spLocks noChangeArrowheads="1"/>
            </p:cNvSpPr>
            <p:nvPr/>
          </p:nvSpPr>
          <p:spPr bwMode="auto">
            <a:xfrm>
              <a:off x="4189" y="480"/>
              <a:ext cx="10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9516" name="Rectangle 10"/>
            <p:cNvSpPr>
              <a:spLocks noChangeArrowheads="1"/>
            </p:cNvSpPr>
            <p:nvPr/>
          </p:nvSpPr>
          <p:spPr bwMode="auto">
            <a:xfrm>
              <a:off x="0" y="883"/>
              <a:ext cx="10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grpSp>
          <p:nvGrpSpPr>
            <p:cNvPr id="149517" name="Group 11"/>
            <p:cNvGrpSpPr>
              <a:grpSpLocks/>
            </p:cNvGrpSpPr>
            <p:nvPr/>
          </p:nvGrpSpPr>
          <p:grpSpPr bwMode="auto">
            <a:xfrm>
              <a:off x="970" y="883"/>
              <a:ext cx="108" cy="403"/>
              <a:chOff x="970" y="883"/>
              <a:chExt cx="108" cy="403"/>
            </a:xfrm>
          </p:grpSpPr>
          <p:sp>
            <p:nvSpPr>
              <p:cNvPr id="149657" name="Rectangle 12"/>
              <p:cNvSpPr>
                <a:spLocks noChangeArrowheads="1"/>
              </p:cNvSpPr>
              <p:nvPr/>
            </p:nvSpPr>
            <p:spPr bwMode="auto">
              <a:xfrm>
                <a:off x="970" y="883"/>
                <a:ext cx="108" cy="40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3333CC"/>
                  </a:buClr>
                  <a:buSzTx/>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9658" name="Rectangle 13"/>
              <p:cNvSpPr>
                <a:spLocks noChangeArrowheads="1"/>
              </p:cNvSpPr>
              <p:nvPr/>
            </p:nvSpPr>
            <p:spPr bwMode="auto">
              <a:xfrm>
                <a:off x="970" y="883"/>
                <a:ext cx="108" cy="40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grpSp>
        <p:grpSp>
          <p:nvGrpSpPr>
            <p:cNvPr id="149518" name="Group 14"/>
            <p:cNvGrpSpPr>
              <a:grpSpLocks/>
            </p:cNvGrpSpPr>
            <p:nvPr/>
          </p:nvGrpSpPr>
          <p:grpSpPr bwMode="auto">
            <a:xfrm>
              <a:off x="1971" y="883"/>
              <a:ext cx="108" cy="403"/>
              <a:chOff x="1971" y="883"/>
              <a:chExt cx="108" cy="403"/>
            </a:xfrm>
          </p:grpSpPr>
          <p:sp>
            <p:nvSpPr>
              <p:cNvPr id="149655" name="Rectangle 15"/>
              <p:cNvSpPr>
                <a:spLocks noChangeArrowheads="1"/>
              </p:cNvSpPr>
              <p:nvPr/>
            </p:nvSpPr>
            <p:spPr bwMode="auto">
              <a:xfrm>
                <a:off x="1971" y="883"/>
                <a:ext cx="108" cy="40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3333CC"/>
                  </a:buClr>
                  <a:buSzTx/>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9656" name="Rectangle 16"/>
              <p:cNvSpPr>
                <a:spLocks noChangeArrowheads="1"/>
              </p:cNvSpPr>
              <p:nvPr/>
            </p:nvSpPr>
            <p:spPr bwMode="auto">
              <a:xfrm>
                <a:off x="1971" y="883"/>
                <a:ext cx="108" cy="40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grpSp>
        <p:grpSp>
          <p:nvGrpSpPr>
            <p:cNvPr id="149519" name="Group 17"/>
            <p:cNvGrpSpPr>
              <a:grpSpLocks/>
            </p:cNvGrpSpPr>
            <p:nvPr/>
          </p:nvGrpSpPr>
          <p:grpSpPr bwMode="auto">
            <a:xfrm>
              <a:off x="2972" y="883"/>
              <a:ext cx="160" cy="403"/>
              <a:chOff x="2972" y="883"/>
              <a:chExt cx="160" cy="403"/>
            </a:xfrm>
          </p:grpSpPr>
          <p:sp>
            <p:nvSpPr>
              <p:cNvPr id="149653" name="Rectangle 18"/>
              <p:cNvSpPr>
                <a:spLocks noChangeArrowheads="1"/>
              </p:cNvSpPr>
              <p:nvPr/>
            </p:nvSpPr>
            <p:spPr bwMode="auto">
              <a:xfrm>
                <a:off x="2972" y="883"/>
                <a:ext cx="160" cy="40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3333CC"/>
                  </a:buClr>
                  <a:buSzTx/>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9654" name="Rectangle 19"/>
              <p:cNvSpPr>
                <a:spLocks noChangeArrowheads="1"/>
              </p:cNvSpPr>
              <p:nvPr/>
            </p:nvSpPr>
            <p:spPr bwMode="auto">
              <a:xfrm>
                <a:off x="2972" y="883"/>
                <a:ext cx="160" cy="40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grpSp>
        <p:sp>
          <p:nvSpPr>
            <p:cNvPr id="149520" name="Rectangle 20"/>
            <p:cNvSpPr>
              <a:spLocks noChangeArrowheads="1"/>
            </p:cNvSpPr>
            <p:nvPr/>
          </p:nvSpPr>
          <p:spPr bwMode="auto">
            <a:xfrm>
              <a:off x="4189" y="883"/>
              <a:ext cx="10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9521" name="Rectangle 21"/>
            <p:cNvSpPr>
              <a:spLocks noChangeArrowheads="1"/>
            </p:cNvSpPr>
            <p:nvPr/>
          </p:nvSpPr>
          <p:spPr bwMode="auto">
            <a:xfrm>
              <a:off x="0" y="1286"/>
              <a:ext cx="10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9522" name="Rectangle 22"/>
            <p:cNvSpPr>
              <a:spLocks noChangeArrowheads="1"/>
            </p:cNvSpPr>
            <p:nvPr/>
          </p:nvSpPr>
          <p:spPr bwMode="auto">
            <a:xfrm>
              <a:off x="108" y="1286"/>
              <a:ext cx="33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9523" name="Rectangle 23"/>
            <p:cNvSpPr>
              <a:spLocks noChangeArrowheads="1"/>
            </p:cNvSpPr>
            <p:nvPr/>
          </p:nvSpPr>
          <p:spPr bwMode="auto">
            <a:xfrm>
              <a:off x="446" y="1286"/>
              <a:ext cx="52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9524" name="Rectangle 24"/>
            <p:cNvSpPr>
              <a:spLocks noChangeArrowheads="1"/>
            </p:cNvSpPr>
            <p:nvPr/>
          </p:nvSpPr>
          <p:spPr bwMode="auto">
            <a:xfrm>
              <a:off x="970" y="1286"/>
              <a:ext cx="1109"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9525" name="Rectangle 25"/>
            <p:cNvSpPr>
              <a:spLocks noChangeArrowheads="1"/>
            </p:cNvSpPr>
            <p:nvPr/>
          </p:nvSpPr>
          <p:spPr bwMode="auto">
            <a:xfrm>
              <a:off x="2079" y="1286"/>
              <a:ext cx="893"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9526" name="Rectangle 26"/>
            <p:cNvSpPr>
              <a:spLocks noChangeArrowheads="1"/>
            </p:cNvSpPr>
            <p:nvPr/>
          </p:nvSpPr>
          <p:spPr bwMode="auto">
            <a:xfrm>
              <a:off x="2972" y="1286"/>
              <a:ext cx="662"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9527" name="Rectangle 27"/>
            <p:cNvSpPr>
              <a:spLocks noChangeArrowheads="1"/>
            </p:cNvSpPr>
            <p:nvPr/>
          </p:nvSpPr>
          <p:spPr bwMode="auto">
            <a:xfrm>
              <a:off x="3634" y="1286"/>
              <a:ext cx="555"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9528" name="Rectangle 28"/>
            <p:cNvSpPr>
              <a:spLocks noChangeArrowheads="1"/>
            </p:cNvSpPr>
            <p:nvPr/>
          </p:nvSpPr>
          <p:spPr bwMode="auto">
            <a:xfrm>
              <a:off x="4189" y="1286"/>
              <a:ext cx="10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9529" name="Rectangle 29"/>
            <p:cNvSpPr>
              <a:spLocks noChangeArrowheads="1"/>
            </p:cNvSpPr>
            <p:nvPr/>
          </p:nvSpPr>
          <p:spPr bwMode="auto">
            <a:xfrm>
              <a:off x="0" y="1689"/>
              <a:ext cx="108"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grpSp>
          <p:nvGrpSpPr>
            <p:cNvPr id="149530" name="Group 30"/>
            <p:cNvGrpSpPr>
              <a:grpSpLocks/>
            </p:cNvGrpSpPr>
            <p:nvPr/>
          </p:nvGrpSpPr>
          <p:grpSpPr bwMode="auto">
            <a:xfrm>
              <a:off x="108" y="1689"/>
              <a:ext cx="338" cy="480"/>
              <a:chOff x="108" y="1689"/>
              <a:chExt cx="338" cy="480"/>
            </a:xfrm>
          </p:grpSpPr>
          <p:sp>
            <p:nvSpPr>
              <p:cNvPr id="149651" name="Rectangle 31"/>
              <p:cNvSpPr>
                <a:spLocks noChangeArrowheads="1"/>
              </p:cNvSpPr>
              <p:nvPr/>
            </p:nvSpPr>
            <p:spPr bwMode="auto">
              <a:xfrm>
                <a:off x="108" y="1689"/>
                <a:ext cx="338"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3333CC"/>
                  </a:buClr>
                  <a:buSzTx/>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9652" name="Rectangle 32"/>
              <p:cNvSpPr>
                <a:spLocks noChangeArrowheads="1"/>
              </p:cNvSpPr>
              <p:nvPr/>
            </p:nvSpPr>
            <p:spPr bwMode="auto">
              <a:xfrm>
                <a:off x="108" y="1689"/>
                <a:ext cx="338"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it-IT"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1861 </a:t>
                </a: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grpSp>
        <p:sp>
          <p:nvSpPr>
            <p:cNvPr id="149531" name="Rectangle 33"/>
            <p:cNvSpPr>
              <a:spLocks noChangeArrowheads="1"/>
            </p:cNvSpPr>
            <p:nvPr/>
          </p:nvSpPr>
          <p:spPr bwMode="auto">
            <a:xfrm>
              <a:off x="446" y="1689"/>
              <a:ext cx="524"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7.949,280</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9532" name="Rectangle 34"/>
            <p:cNvSpPr>
              <a:spLocks noChangeArrowheads="1"/>
            </p:cNvSpPr>
            <p:nvPr/>
          </p:nvSpPr>
          <p:spPr bwMode="auto">
            <a:xfrm>
              <a:off x="970" y="1689"/>
              <a:ext cx="108"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grpSp>
          <p:nvGrpSpPr>
            <p:cNvPr id="149533" name="Group 35"/>
            <p:cNvGrpSpPr>
              <a:grpSpLocks/>
            </p:cNvGrpSpPr>
            <p:nvPr/>
          </p:nvGrpSpPr>
          <p:grpSpPr bwMode="auto">
            <a:xfrm>
              <a:off x="1078" y="1689"/>
              <a:ext cx="338" cy="480"/>
              <a:chOff x="1078" y="1689"/>
              <a:chExt cx="338" cy="480"/>
            </a:xfrm>
          </p:grpSpPr>
          <p:sp>
            <p:nvSpPr>
              <p:cNvPr id="149649" name="Rectangle 36"/>
              <p:cNvSpPr>
                <a:spLocks noChangeArrowheads="1"/>
              </p:cNvSpPr>
              <p:nvPr/>
            </p:nvSpPr>
            <p:spPr bwMode="auto">
              <a:xfrm>
                <a:off x="1078" y="1689"/>
                <a:ext cx="338"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3333CC"/>
                  </a:buClr>
                  <a:buSzTx/>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9650" name="Rectangle 37"/>
              <p:cNvSpPr>
                <a:spLocks noChangeArrowheads="1"/>
              </p:cNvSpPr>
              <p:nvPr/>
            </p:nvSpPr>
            <p:spPr bwMode="auto">
              <a:xfrm>
                <a:off x="1078" y="1689"/>
                <a:ext cx="338"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it-IT"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1901 </a:t>
                </a: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grpSp>
        <p:sp>
          <p:nvSpPr>
            <p:cNvPr id="149534" name="Rectangle 38"/>
            <p:cNvSpPr>
              <a:spLocks noChangeArrowheads="1"/>
            </p:cNvSpPr>
            <p:nvPr/>
          </p:nvSpPr>
          <p:spPr bwMode="auto">
            <a:xfrm>
              <a:off x="1416" y="1689"/>
              <a:ext cx="555"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7.382,1178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9535" name="Rectangle 39"/>
            <p:cNvSpPr>
              <a:spLocks noChangeArrowheads="1"/>
            </p:cNvSpPr>
            <p:nvPr/>
          </p:nvSpPr>
          <p:spPr bwMode="auto">
            <a:xfrm>
              <a:off x="1971" y="1689"/>
              <a:ext cx="108"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grpSp>
          <p:nvGrpSpPr>
            <p:cNvPr id="149536" name="Group 40"/>
            <p:cNvGrpSpPr>
              <a:grpSpLocks/>
            </p:cNvGrpSpPr>
            <p:nvPr/>
          </p:nvGrpSpPr>
          <p:grpSpPr bwMode="auto">
            <a:xfrm>
              <a:off x="2079" y="1689"/>
              <a:ext cx="338" cy="480"/>
              <a:chOff x="2079" y="1689"/>
              <a:chExt cx="338" cy="480"/>
            </a:xfrm>
          </p:grpSpPr>
          <p:sp>
            <p:nvSpPr>
              <p:cNvPr id="149647" name="Rectangle 41"/>
              <p:cNvSpPr>
                <a:spLocks noChangeArrowheads="1"/>
              </p:cNvSpPr>
              <p:nvPr/>
            </p:nvSpPr>
            <p:spPr bwMode="auto">
              <a:xfrm>
                <a:off x="2079" y="1689"/>
                <a:ext cx="338"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3333CC"/>
                  </a:buClr>
                  <a:buSzTx/>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9648" name="Rectangle 42"/>
              <p:cNvSpPr>
                <a:spLocks noChangeArrowheads="1"/>
              </p:cNvSpPr>
              <p:nvPr/>
            </p:nvSpPr>
            <p:spPr bwMode="auto">
              <a:xfrm>
                <a:off x="2079" y="1689"/>
                <a:ext cx="338"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it-IT"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1941 </a:t>
                </a: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grpSp>
        <p:sp>
          <p:nvSpPr>
            <p:cNvPr id="149537" name="Rectangle 43"/>
            <p:cNvSpPr>
              <a:spLocks noChangeArrowheads="1"/>
            </p:cNvSpPr>
            <p:nvPr/>
          </p:nvSpPr>
          <p:spPr bwMode="auto">
            <a:xfrm>
              <a:off x="2417" y="1689"/>
              <a:ext cx="555"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1.063,5357 </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9538" name="Rectangle 44"/>
            <p:cNvSpPr>
              <a:spLocks noChangeArrowheads="1"/>
            </p:cNvSpPr>
            <p:nvPr/>
          </p:nvSpPr>
          <p:spPr bwMode="auto">
            <a:xfrm>
              <a:off x="2972" y="1689"/>
              <a:ext cx="160"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grpSp>
          <p:nvGrpSpPr>
            <p:cNvPr id="149539" name="Group 45"/>
            <p:cNvGrpSpPr>
              <a:grpSpLocks/>
            </p:cNvGrpSpPr>
            <p:nvPr/>
          </p:nvGrpSpPr>
          <p:grpSpPr bwMode="auto">
            <a:xfrm>
              <a:off x="3132" y="1689"/>
              <a:ext cx="502" cy="480"/>
              <a:chOff x="3132" y="1689"/>
              <a:chExt cx="502" cy="480"/>
            </a:xfrm>
          </p:grpSpPr>
          <p:sp>
            <p:nvSpPr>
              <p:cNvPr id="149645" name="Rectangle 46"/>
              <p:cNvSpPr>
                <a:spLocks noChangeArrowheads="1"/>
              </p:cNvSpPr>
              <p:nvPr/>
            </p:nvSpPr>
            <p:spPr bwMode="auto">
              <a:xfrm>
                <a:off x="3132" y="1689"/>
                <a:ext cx="502"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3333CC"/>
                  </a:buClr>
                  <a:buSzTx/>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9646" name="Rectangle 47"/>
              <p:cNvSpPr>
                <a:spLocks noChangeArrowheads="1"/>
              </p:cNvSpPr>
              <p:nvPr/>
            </p:nvSpPr>
            <p:spPr bwMode="auto">
              <a:xfrm>
                <a:off x="3132" y="1689"/>
                <a:ext cx="502"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it-IT"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1981 </a:t>
                </a: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grpSp>
        <p:sp>
          <p:nvSpPr>
            <p:cNvPr id="149540" name="Rectangle 48"/>
            <p:cNvSpPr>
              <a:spLocks noChangeArrowheads="1"/>
            </p:cNvSpPr>
            <p:nvPr/>
          </p:nvSpPr>
          <p:spPr bwMode="auto">
            <a:xfrm>
              <a:off x="3634" y="1689"/>
              <a:ext cx="555"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3,3949 </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9541" name="Rectangle 49"/>
            <p:cNvSpPr>
              <a:spLocks noChangeArrowheads="1"/>
            </p:cNvSpPr>
            <p:nvPr/>
          </p:nvSpPr>
          <p:spPr bwMode="auto">
            <a:xfrm>
              <a:off x="4189" y="1689"/>
              <a:ext cx="108"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9542" name="Rectangle 50"/>
            <p:cNvSpPr>
              <a:spLocks noChangeArrowheads="1"/>
            </p:cNvSpPr>
            <p:nvPr/>
          </p:nvSpPr>
          <p:spPr bwMode="auto">
            <a:xfrm>
              <a:off x="0" y="2169"/>
              <a:ext cx="108"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grpSp>
          <p:nvGrpSpPr>
            <p:cNvPr id="149543" name="Group 51"/>
            <p:cNvGrpSpPr>
              <a:grpSpLocks/>
            </p:cNvGrpSpPr>
            <p:nvPr/>
          </p:nvGrpSpPr>
          <p:grpSpPr bwMode="auto">
            <a:xfrm>
              <a:off x="108" y="2169"/>
              <a:ext cx="338" cy="480"/>
              <a:chOff x="108" y="2169"/>
              <a:chExt cx="338" cy="480"/>
            </a:xfrm>
          </p:grpSpPr>
          <p:sp>
            <p:nvSpPr>
              <p:cNvPr id="149643" name="Rectangle 52"/>
              <p:cNvSpPr>
                <a:spLocks noChangeArrowheads="1"/>
              </p:cNvSpPr>
              <p:nvPr/>
            </p:nvSpPr>
            <p:spPr bwMode="auto">
              <a:xfrm>
                <a:off x="108" y="2169"/>
                <a:ext cx="338"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3333CC"/>
                  </a:buClr>
                  <a:buSzTx/>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9644" name="Rectangle 53"/>
              <p:cNvSpPr>
                <a:spLocks noChangeArrowheads="1"/>
              </p:cNvSpPr>
              <p:nvPr/>
            </p:nvSpPr>
            <p:spPr bwMode="auto">
              <a:xfrm>
                <a:off x="108" y="2169"/>
                <a:ext cx="338"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it-IT"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1871 </a:t>
                </a: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grpSp>
        <p:sp>
          <p:nvSpPr>
            <p:cNvPr id="149544" name="Rectangle 54"/>
            <p:cNvSpPr>
              <a:spLocks noChangeArrowheads="1"/>
            </p:cNvSpPr>
            <p:nvPr/>
          </p:nvSpPr>
          <p:spPr bwMode="auto">
            <a:xfrm>
              <a:off x="446" y="2169"/>
              <a:ext cx="524"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7.509,689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9545" name="Rectangle 55"/>
            <p:cNvSpPr>
              <a:spLocks noChangeArrowheads="1"/>
            </p:cNvSpPr>
            <p:nvPr/>
          </p:nvSpPr>
          <p:spPr bwMode="auto">
            <a:xfrm>
              <a:off x="970" y="2169"/>
              <a:ext cx="108"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grpSp>
          <p:nvGrpSpPr>
            <p:cNvPr id="149546" name="Group 56"/>
            <p:cNvGrpSpPr>
              <a:grpSpLocks/>
            </p:cNvGrpSpPr>
            <p:nvPr/>
          </p:nvGrpSpPr>
          <p:grpSpPr bwMode="auto">
            <a:xfrm>
              <a:off x="1078" y="2169"/>
              <a:ext cx="338" cy="480"/>
              <a:chOff x="1078" y="2169"/>
              <a:chExt cx="338" cy="480"/>
            </a:xfrm>
          </p:grpSpPr>
          <p:sp>
            <p:nvSpPr>
              <p:cNvPr id="149641" name="Rectangle 57"/>
              <p:cNvSpPr>
                <a:spLocks noChangeArrowheads="1"/>
              </p:cNvSpPr>
              <p:nvPr/>
            </p:nvSpPr>
            <p:spPr bwMode="auto">
              <a:xfrm>
                <a:off x="1078" y="2169"/>
                <a:ext cx="338"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3333CC"/>
                  </a:buClr>
                  <a:buSzTx/>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9642" name="Rectangle 58"/>
              <p:cNvSpPr>
                <a:spLocks noChangeArrowheads="1"/>
              </p:cNvSpPr>
              <p:nvPr/>
            </p:nvSpPr>
            <p:spPr bwMode="auto">
              <a:xfrm>
                <a:off x="1078" y="2169"/>
                <a:ext cx="338"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it-IT"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1911 </a:t>
                </a: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grpSp>
        <p:sp>
          <p:nvSpPr>
            <p:cNvPr id="149547" name="Rectangle 59"/>
            <p:cNvSpPr>
              <a:spLocks noChangeArrowheads="1"/>
            </p:cNvSpPr>
            <p:nvPr/>
          </p:nvSpPr>
          <p:spPr bwMode="auto">
            <a:xfrm>
              <a:off x="1416" y="2169"/>
              <a:ext cx="555"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6.590,9100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9548" name="Rectangle 60"/>
            <p:cNvSpPr>
              <a:spLocks noChangeArrowheads="1"/>
            </p:cNvSpPr>
            <p:nvPr/>
          </p:nvSpPr>
          <p:spPr bwMode="auto">
            <a:xfrm>
              <a:off x="1971" y="2169"/>
              <a:ext cx="108"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grpSp>
          <p:nvGrpSpPr>
            <p:cNvPr id="149549" name="Group 61"/>
            <p:cNvGrpSpPr>
              <a:grpSpLocks/>
            </p:cNvGrpSpPr>
            <p:nvPr/>
          </p:nvGrpSpPr>
          <p:grpSpPr bwMode="auto">
            <a:xfrm>
              <a:off x="2079" y="2169"/>
              <a:ext cx="338" cy="480"/>
              <a:chOff x="2079" y="2169"/>
              <a:chExt cx="338" cy="480"/>
            </a:xfrm>
          </p:grpSpPr>
          <p:sp>
            <p:nvSpPr>
              <p:cNvPr id="149639" name="Rectangle 62"/>
              <p:cNvSpPr>
                <a:spLocks noChangeArrowheads="1"/>
              </p:cNvSpPr>
              <p:nvPr/>
            </p:nvSpPr>
            <p:spPr bwMode="auto">
              <a:xfrm>
                <a:off x="2079" y="2169"/>
                <a:ext cx="338"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3333CC"/>
                  </a:buClr>
                  <a:buSzTx/>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9640" name="Rectangle 63"/>
              <p:cNvSpPr>
                <a:spLocks noChangeArrowheads="1"/>
              </p:cNvSpPr>
              <p:nvPr/>
            </p:nvSpPr>
            <p:spPr bwMode="auto">
              <a:xfrm>
                <a:off x="2079" y="2169"/>
                <a:ext cx="338"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it-IT"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1951 </a:t>
                </a: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grpSp>
        <p:sp>
          <p:nvSpPr>
            <p:cNvPr id="149550" name="Rectangle 64"/>
            <p:cNvSpPr>
              <a:spLocks noChangeArrowheads="1"/>
            </p:cNvSpPr>
            <p:nvPr/>
          </p:nvSpPr>
          <p:spPr bwMode="auto">
            <a:xfrm>
              <a:off x="2417" y="2169"/>
              <a:ext cx="555"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28,1865 </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9551" name="Rectangle 65"/>
            <p:cNvSpPr>
              <a:spLocks noChangeArrowheads="1"/>
            </p:cNvSpPr>
            <p:nvPr/>
          </p:nvSpPr>
          <p:spPr bwMode="auto">
            <a:xfrm>
              <a:off x="2972" y="2169"/>
              <a:ext cx="160"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grpSp>
          <p:nvGrpSpPr>
            <p:cNvPr id="149552" name="Group 66"/>
            <p:cNvGrpSpPr>
              <a:grpSpLocks/>
            </p:cNvGrpSpPr>
            <p:nvPr/>
          </p:nvGrpSpPr>
          <p:grpSpPr bwMode="auto">
            <a:xfrm>
              <a:off x="3132" y="2169"/>
              <a:ext cx="502" cy="480"/>
              <a:chOff x="3132" y="2169"/>
              <a:chExt cx="502" cy="480"/>
            </a:xfrm>
          </p:grpSpPr>
          <p:sp>
            <p:nvSpPr>
              <p:cNvPr id="149637" name="Rectangle 67"/>
              <p:cNvSpPr>
                <a:spLocks noChangeArrowheads="1"/>
              </p:cNvSpPr>
              <p:nvPr/>
            </p:nvSpPr>
            <p:spPr bwMode="auto">
              <a:xfrm>
                <a:off x="3132" y="2169"/>
                <a:ext cx="502"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3333CC"/>
                  </a:buClr>
                  <a:buSzTx/>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9638" name="Rectangle 68"/>
              <p:cNvSpPr>
                <a:spLocks noChangeArrowheads="1"/>
              </p:cNvSpPr>
              <p:nvPr/>
            </p:nvSpPr>
            <p:spPr bwMode="auto">
              <a:xfrm>
                <a:off x="3132" y="2169"/>
                <a:ext cx="502"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it-IT"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1991 </a:t>
                </a: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grpSp>
        <p:sp>
          <p:nvSpPr>
            <p:cNvPr id="149553" name="Rectangle 69"/>
            <p:cNvSpPr>
              <a:spLocks noChangeArrowheads="1"/>
            </p:cNvSpPr>
            <p:nvPr/>
          </p:nvSpPr>
          <p:spPr bwMode="auto">
            <a:xfrm>
              <a:off x="3634" y="2169"/>
              <a:ext cx="555"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1,5070 </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9554" name="Rectangle 70"/>
            <p:cNvSpPr>
              <a:spLocks noChangeArrowheads="1"/>
            </p:cNvSpPr>
            <p:nvPr/>
          </p:nvSpPr>
          <p:spPr bwMode="auto">
            <a:xfrm>
              <a:off x="4189" y="2169"/>
              <a:ext cx="108"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9555" name="Rectangle 71"/>
            <p:cNvSpPr>
              <a:spLocks noChangeArrowheads="1"/>
            </p:cNvSpPr>
            <p:nvPr/>
          </p:nvSpPr>
          <p:spPr bwMode="auto">
            <a:xfrm>
              <a:off x="0" y="2649"/>
              <a:ext cx="108"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grpSp>
          <p:nvGrpSpPr>
            <p:cNvPr id="149556" name="Group 72"/>
            <p:cNvGrpSpPr>
              <a:grpSpLocks/>
            </p:cNvGrpSpPr>
            <p:nvPr/>
          </p:nvGrpSpPr>
          <p:grpSpPr bwMode="auto">
            <a:xfrm>
              <a:off x="108" y="2649"/>
              <a:ext cx="338" cy="480"/>
              <a:chOff x="108" y="2649"/>
              <a:chExt cx="338" cy="480"/>
            </a:xfrm>
          </p:grpSpPr>
          <p:sp>
            <p:nvSpPr>
              <p:cNvPr id="149635" name="Rectangle 73"/>
              <p:cNvSpPr>
                <a:spLocks noChangeArrowheads="1"/>
              </p:cNvSpPr>
              <p:nvPr/>
            </p:nvSpPr>
            <p:spPr bwMode="auto">
              <a:xfrm>
                <a:off x="108" y="2649"/>
                <a:ext cx="338"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3333CC"/>
                  </a:buClr>
                  <a:buSzTx/>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9636" name="Rectangle 74"/>
              <p:cNvSpPr>
                <a:spLocks noChangeArrowheads="1"/>
              </p:cNvSpPr>
              <p:nvPr/>
            </p:nvSpPr>
            <p:spPr bwMode="auto">
              <a:xfrm>
                <a:off x="108" y="2649"/>
                <a:ext cx="338"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it-IT"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1881 </a:t>
                </a: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grpSp>
        <p:sp>
          <p:nvSpPr>
            <p:cNvPr id="149557" name="Rectangle 75"/>
            <p:cNvSpPr>
              <a:spLocks noChangeArrowheads="1"/>
            </p:cNvSpPr>
            <p:nvPr/>
          </p:nvSpPr>
          <p:spPr bwMode="auto">
            <a:xfrm>
              <a:off x="446" y="2649"/>
              <a:ext cx="524"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7.039,320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9558" name="Rectangle 76"/>
            <p:cNvSpPr>
              <a:spLocks noChangeArrowheads="1"/>
            </p:cNvSpPr>
            <p:nvPr/>
          </p:nvSpPr>
          <p:spPr bwMode="auto">
            <a:xfrm>
              <a:off x="970" y="2649"/>
              <a:ext cx="108"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grpSp>
          <p:nvGrpSpPr>
            <p:cNvPr id="149559" name="Group 77"/>
            <p:cNvGrpSpPr>
              <a:grpSpLocks/>
            </p:cNvGrpSpPr>
            <p:nvPr/>
          </p:nvGrpSpPr>
          <p:grpSpPr bwMode="auto">
            <a:xfrm>
              <a:off x="1078" y="2649"/>
              <a:ext cx="338" cy="480"/>
              <a:chOff x="1078" y="2649"/>
              <a:chExt cx="338" cy="480"/>
            </a:xfrm>
          </p:grpSpPr>
          <p:sp>
            <p:nvSpPr>
              <p:cNvPr id="149633" name="Rectangle 78"/>
              <p:cNvSpPr>
                <a:spLocks noChangeArrowheads="1"/>
              </p:cNvSpPr>
              <p:nvPr/>
            </p:nvSpPr>
            <p:spPr bwMode="auto">
              <a:xfrm>
                <a:off x="1078" y="2649"/>
                <a:ext cx="338"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3333CC"/>
                  </a:buClr>
                  <a:buSzTx/>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9634" name="Rectangle 79"/>
              <p:cNvSpPr>
                <a:spLocks noChangeArrowheads="1"/>
              </p:cNvSpPr>
              <p:nvPr/>
            </p:nvSpPr>
            <p:spPr bwMode="auto">
              <a:xfrm>
                <a:off x="1078" y="2649"/>
                <a:ext cx="338"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it-IT"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1921 </a:t>
                </a: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grpSp>
        <p:sp>
          <p:nvSpPr>
            <p:cNvPr id="149560" name="Rectangle 80"/>
            <p:cNvSpPr>
              <a:spLocks noChangeArrowheads="1"/>
            </p:cNvSpPr>
            <p:nvPr/>
          </p:nvSpPr>
          <p:spPr bwMode="auto">
            <a:xfrm>
              <a:off x="1416" y="2649"/>
              <a:ext cx="555"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1.563,9179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9561" name="Rectangle 81"/>
            <p:cNvSpPr>
              <a:spLocks noChangeArrowheads="1"/>
            </p:cNvSpPr>
            <p:nvPr/>
          </p:nvSpPr>
          <p:spPr bwMode="auto">
            <a:xfrm>
              <a:off x="1971" y="2649"/>
              <a:ext cx="108"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grpSp>
          <p:nvGrpSpPr>
            <p:cNvPr id="149562" name="Group 82"/>
            <p:cNvGrpSpPr>
              <a:grpSpLocks/>
            </p:cNvGrpSpPr>
            <p:nvPr/>
          </p:nvGrpSpPr>
          <p:grpSpPr bwMode="auto">
            <a:xfrm>
              <a:off x="2079" y="2649"/>
              <a:ext cx="338" cy="480"/>
              <a:chOff x="2079" y="2649"/>
              <a:chExt cx="338" cy="480"/>
            </a:xfrm>
          </p:grpSpPr>
          <p:sp>
            <p:nvSpPr>
              <p:cNvPr id="149631" name="Rectangle 83"/>
              <p:cNvSpPr>
                <a:spLocks noChangeArrowheads="1"/>
              </p:cNvSpPr>
              <p:nvPr/>
            </p:nvSpPr>
            <p:spPr bwMode="auto">
              <a:xfrm>
                <a:off x="2079" y="2649"/>
                <a:ext cx="338"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3333CC"/>
                  </a:buClr>
                  <a:buSzTx/>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9632" name="Rectangle 84"/>
              <p:cNvSpPr>
                <a:spLocks noChangeArrowheads="1"/>
              </p:cNvSpPr>
              <p:nvPr/>
            </p:nvSpPr>
            <p:spPr bwMode="auto">
              <a:xfrm>
                <a:off x="2079" y="2649"/>
                <a:ext cx="338"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it-IT"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1961 </a:t>
                </a: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grpSp>
        <p:sp>
          <p:nvSpPr>
            <p:cNvPr id="149563" name="Rectangle 85"/>
            <p:cNvSpPr>
              <a:spLocks noChangeArrowheads="1"/>
            </p:cNvSpPr>
            <p:nvPr/>
          </p:nvSpPr>
          <p:spPr bwMode="auto">
            <a:xfrm>
              <a:off x="2417" y="2649"/>
              <a:ext cx="555"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21,2939 </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9564" name="Rectangle 86"/>
            <p:cNvSpPr>
              <a:spLocks noChangeArrowheads="1"/>
            </p:cNvSpPr>
            <p:nvPr/>
          </p:nvSpPr>
          <p:spPr bwMode="auto">
            <a:xfrm>
              <a:off x="2972" y="2649"/>
              <a:ext cx="160"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grpSp>
          <p:nvGrpSpPr>
            <p:cNvPr id="149565" name="Group 87"/>
            <p:cNvGrpSpPr>
              <a:grpSpLocks/>
            </p:cNvGrpSpPr>
            <p:nvPr/>
          </p:nvGrpSpPr>
          <p:grpSpPr bwMode="auto">
            <a:xfrm>
              <a:off x="3132" y="2649"/>
              <a:ext cx="502" cy="480"/>
              <a:chOff x="3132" y="2649"/>
              <a:chExt cx="502" cy="480"/>
            </a:xfrm>
          </p:grpSpPr>
          <p:sp>
            <p:nvSpPr>
              <p:cNvPr id="149629" name="Rectangle 88"/>
              <p:cNvSpPr>
                <a:spLocks noChangeArrowheads="1"/>
              </p:cNvSpPr>
              <p:nvPr/>
            </p:nvSpPr>
            <p:spPr bwMode="auto">
              <a:xfrm>
                <a:off x="3132" y="2649"/>
                <a:ext cx="502"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3333CC"/>
                  </a:buClr>
                  <a:buSzTx/>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9630" name="Rectangle 89"/>
              <p:cNvSpPr>
                <a:spLocks noChangeArrowheads="1"/>
              </p:cNvSpPr>
              <p:nvPr/>
            </p:nvSpPr>
            <p:spPr bwMode="auto">
              <a:xfrm>
                <a:off x="3132" y="2649"/>
                <a:ext cx="502"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it-IT"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2001 </a:t>
                </a: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grpSp>
        <p:sp>
          <p:nvSpPr>
            <p:cNvPr id="149566" name="Rectangle 90"/>
            <p:cNvSpPr>
              <a:spLocks noChangeArrowheads="1"/>
            </p:cNvSpPr>
            <p:nvPr/>
          </p:nvSpPr>
          <p:spPr bwMode="auto">
            <a:xfrm>
              <a:off x="3634" y="2649"/>
              <a:ext cx="555"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1,0886 </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9567" name="Rectangle 91"/>
            <p:cNvSpPr>
              <a:spLocks noChangeArrowheads="1"/>
            </p:cNvSpPr>
            <p:nvPr/>
          </p:nvSpPr>
          <p:spPr bwMode="auto">
            <a:xfrm>
              <a:off x="4189" y="2649"/>
              <a:ext cx="108"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9568" name="Rectangle 92"/>
            <p:cNvSpPr>
              <a:spLocks noChangeArrowheads="1"/>
            </p:cNvSpPr>
            <p:nvPr/>
          </p:nvSpPr>
          <p:spPr bwMode="auto">
            <a:xfrm>
              <a:off x="0" y="3129"/>
              <a:ext cx="108"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grpSp>
          <p:nvGrpSpPr>
            <p:cNvPr id="149569" name="Group 93"/>
            <p:cNvGrpSpPr>
              <a:grpSpLocks/>
            </p:cNvGrpSpPr>
            <p:nvPr/>
          </p:nvGrpSpPr>
          <p:grpSpPr bwMode="auto">
            <a:xfrm>
              <a:off x="108" y="3129"/>
              <a:ext cx="338" cy="480"/>
              <a:chOff x="108" y="3129"/>
              <a:chExt cx="338" cy="480"/>
            </a:xfrm>
          </p:grpSpPr>
          <p:sp>
            <p:nvSpPr>
              <p:cNvPr id="149627" name="Rectangle 94"/>
              <p:cNvSpPr>
                <a:spLocks noChangeArrowheads="1"/>
              </p:cNvSpPr>
              <p:nvPr/>
            </p:nvSpPr>
            <p:spPr bwMode="auto">
              <a:xfrm>
                <a:off x="108" y="3129"/>
                <a:ext cx="338"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3333CC"/>
                  </a:buClr>
                  <a:buSzTx/>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9628" name="Rectangle 95"/>
              <p:cNvSpPr>
                <a:spLocks noChangeArrowheads="1"/>
              </p:cNvSpPr>
              <p:nvPr/>
            </p:nvSpPr>
            <p:spPr bwMode="auto">
              <a:xfrm>
                <a:off x="108" y="3129"/>
                <a:ext cx="338"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it-IT"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1891 </a:t>
                </a: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grpSp>
        <p:sp>
          <p:nvSpPr>
            <p:cNvPr id="149570" name="Rectangle 96"/>
            <p:cNvSpPr>
              <a:spLocks noChangeArrowheads="1"/>
            </p:cNvSpPr>
            <p:nvPr/>
          </p:nvSpPr>
          <p:spPr bwMode="auto">
            <a:xfrm>
              <a:off x="446" y="3129"/>
              <a:ext cx="524"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7.016,588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9571" name="Rectangle 97"/>
            <p:cNvSpPr>
              <a:spLocks noChangeArrowheads="1"/>
            </p:cNvSpPr>
            <p:nvPr/>
          </p:nvSpPr>
          <p:spPr bwMode="auto">
            <a:xfrm>
              <a:off x="970" y="3129"/>
              <a:ext cx="108"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grpSp>
          <p:nvGrpSpPr>
            <p:cNvPr id="149572" name="Group 98"/>
            <p:cNvGrpSpPr>
              <a:grpSpLocks/>
            </p:cNvGrpSpPr>
            <p:nvPr/>
          </p:nvGrpSpPr>
          <p:grpSpPr bwMode="auto">
            <a:xfrm>
              <a:off x="1078" y="3129"/>
              <a:ext cx="338" cy="480"/>
              <a:chOff x="1078" y="3129"/>
              <a:chExt cx="338" cy="480"/>
            </a:xfrm>
          </p:grpSpPr>
          <p:sp>
            <p:nvSpPr>
              <p:cNvPr id="149625" name="Rectangle 99"/>
              <p:cNvSpPr>
                <a:spLocks noChangeArrowheads="1"/>
              </p:cNvSpPr>
              <p:nvPr/>
            </p:nvSpPr>
            <p:spPr bwMode="auto">
              <a:xfrm>
                <a:off x="1078" y="3129"/>
                <a:ext cx="338"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3333CC"/>
                  </a:buClr>
                  <a:buSzTx/>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9626" name="Rectangle 100"/>
              <p:cNvSpPr>
                <a:spLocks noChangeArrowheads="1"/>
              </p:cNvSpPr>
              <p:nvPr/>
            </p:nvSpPr>
            <p:spPr bwMode="auto">
              <a:xfrm>
                <a:off x="1078" y="3129"/>
                <a:ext cx="338"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it-IT"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1931 </a:t>
                </a: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grpSp>
        <p:sp>
          <p:nvSpPr>
            <p:cNvPr id="149573" name="Rectangle 101"/>
            <p:cNvSpPr>
              <a:spLocks noChangeArrowheads="1"/>
            </p:cNvSpPr>
            <p:nvPr/>
          </p:nvSpPr>
          <p:spPr bwMode="auto">
            <a:xfrm>
              <a:off x="1416" y="3129"/>
              <a:ext cx="555"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1.675,2531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9574" name="Rectangle 102"/>
            <p:cNvSpPr>
              <a:spLocks noChangeArrowheads="1"/>
            </p:cNvSpPr>
            <p:nvPr/>
          </p:nvSpPr>
          <p:spPr bwMode="auto">
            <a:xfrm>
              <a:off x="1971" y="3129"/>
              <a:ext cx="108"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grpSp>
          <p:nvGrpSpPr>
            <p:cNvPr id="149575" name="Group 103"/>
            <p:cNvGrpSpPr>
              <a:grpSpLocks/>
            </p:cNvGrpSpPr>
            <p:nvPr/>
          </p:nvGrpSpPr>
          <p:grpSpPr bwMode="auto">
            <a:xfrm>
              <a:off x="2079" y="3129"/>
              <a:ext cx="338" cy="480"/>
              <a:chOff x="2079" y="3129"/>
              <a:chExt cx="338" cy="480"/>
            </a:xfrm>
          </p:grpSpPr>
          <p:sp>
            <p:nvSpPr>
              <p:cNvPr id="149623" name="Rectangle 104"/>
              <p:cNvSpPr>
                <a:spLocks noChangeArrowheads="1"/>
              </p:cNvSpPr>
              <p:nvPr/>
            </p:nvSpPr>
            <p:spPr bwMode="auto">
              <a:xfrm>
                <a:off x="2079" y="3129"/>
                <a:ext cx="338"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3333CC"/>
                  </a:buClr>
                  <a:buSzTx/>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9624" name="Rectangle 105"/>
              <p:cNvSpPr>
                <a:spLocks noChangeArrowheads="1"/>
              </p:cNvSpPr>
              <p:nvPr/>
            </p:nvSpPr>
            <p:spPr bwMode="auto">
              <a:xfrm>
                <a:off x="2079" y="3129"/>
                <a:ext cx="338"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it-IT"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1971 </a:t>
                </a: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grpSp>
        <p:sp>
          <p:nvSpPr>
            <p:cNvPr id="149576" name="Rectangle 106"/>
            <p:cNvSpPr>
              <a:spLocks noChangeArrowheads="1"/>
            </p:cNvSpPr>
            <p:nvPr/>
          </p:nvSpPr>
          <p:spPr bwMode="auto">
            <a:xfrm>
              <a:off x="2417" y="3129"/>
              <a:ext cx="555"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14,2637 </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9577" name="Rectangle 107"/>
            <p:cNvSpPr>
              <a:spLocks noChangeArrowheads="1"/>
            </p:cNvSpPr>
            <p:nvPr/>
          </p:nvSpPr>
          <p:spPr bwMode="auto">
            <a:xfrm>
              <a:off x="2972" y="3129"/>
              <a:ext cx="160"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grpSp>
          <p:nvGrpSpPr>
            <p:cNvPr id="149578" name="Group 108"/>
            <p:cNvGrpSpPr>
              <a:grpSpLocks/>
            </p:cNvGrpSpPr>
            <p:nvPr/>
          </p:nvGrpSpPr>
          <p:grpSpPr bwMode="auto">
            <a:xfrm>
              <a:off x="3132" y="3129"/>
              <a:ext cx="502" cy="480"/>
              <a:chOff x="3132" y="3129"/>
              <a:chExt cx="502" cy="480"/>
            </a:xfrm>
          </p:grpSpPr>
          <p:sp>
            <p:nvSpPr>
              <p:cNvPr id="149621" name="Rectangle 109"/>
              <p:cNvSpPr>
                <a:spLocks noChangeArrowheads="1"/>
              </p:cNvSpPr>
              <p:nvPr/>
            </p:nvSpPr>
            <p:spPr bwMode="auto">
              <a:xfrm>
                <a:off x="3132" y="3129"/>
                <a:ext cx="502"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3333CC"/>
                  </a:buClr>
                  <a:buSzTx/>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9622" name="Rectangle 110"/>
              <p:cNvSpPr>
                <a:spLocks noChangeArrowheads="1"/>
              </p:cNvSpPr>
              <p:nvPr/>
            </p:nvSpPr>
            <p:spPr bwMode="auto">
              <a:xfrm>
                <a:off x="3132" y="3129"/>
                <a:ext cx="502"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it-IT"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grpSp>
        <p:sp>
          <p:nvSpPr>
            <p:cNvPr id="149579" name="Rectangle 111"/>
            <p:cNvSpPr>
              <a:spLocks noChangeArrowheads="1"/>
            </p:cNvSpPr>
            <p:nvPr/>
          </p:nvSpPr>
          <p:spPr bwMode="auto">
            <a:xfrm>
              <a:off x="3634" y="3129"/>
              <a:ext cx="555"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9580" name="Rectangle 112"/>
            <p:cNvSpPr>
              <a:spLocks noChangeArrowheads="1"/>
            </p:cNvSpPr>
            <p:nvPr/>
          </p:nvSpPr>
          <p:spPr bwMode="auto">
            <a:xfrm>
              <a:off x="4189" y="3129"/>
              <a:ext cx="108"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grpSp>
          <p:nvGrpSpPr>
            <p:cNvPr id="149581" name="Group 113"/>
            <p:cNvGrpSpPr>
              <a:grpSpLocks/>
            </p:cNvGrpSpPr>
            <p:nvPr/>
          </p:nvGrpSpPr>
          <p:grpSpPr bwMode="auto">
            <a:xfrm>
              <a:off x="108" y="883"/>
              <a:ext cx="338" cy="403"/>
              <a:chOff x="108" y="883"/>
              <a:chExt cx="338" cy="403"/>
            </a:xfrm>
          </p:grpSpPr>
          <p:sp>
            <p:nvSpPr>
              <p:cNvPr id="149617" name="Rectangle 114"/>
              <p:cNvSpPr>
                <a:spLocks noChangeArrowheads="1"/>
              </p:cNvSpPr>
              <p:nvPr/>
            </p:nvSpPr>
            <p:spPr bwMode="auto">
              <a:xfrm>
                <a:off x="108" y="883"/>
                <a:ext cx="338" cy="40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3333CC"/>
                  </a:buClr>
                  <a:buSzTx/>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grpSp>
            <p:nvGrpSpPr>
              <p:cNvPr id="149618" name="Group 115"/>
              <p:cNvGrpSpPr>
                <a:grpSpLocks/>
              </p:cNvGrpSpPr>
              <p:nvPr/>
            </p:nvGrpSpPr>
            <p:grpSpPr bwMode="auto">
              <a:xfrm>
                <a:off x="108" y="883"/>
                <a:ext cx="338" cy="403"/>
                <a:chOff x="108" y="883"/>
                <a:chExt cx="338" cy="403"/>
              </a:xfrm>
            </p:grpSpPr>
            <p:sp>
              <p:nvSpPr>
                <p:cNvPr id="149619" name="Rectangle 116"/>
                <p:cNvSpPr>
                  <a:spLocks noChangeArrowheads="1"/>
                </p:cNvSpPr>
                <p:nvPr/>
              </p:nvSpPr>
              <p:spPr bwMode="auto">
                <a:xfrm>
                  <a:off x="108" y="883"/>
                  <a:ext cx="338" cy="40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Anni</a:t>
                  </a: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9620" name="Rectangle 117"/>
                <p:cNvSpPr>
                  <a:spLocks noChangeArrowheads="1"/>
                </p:cNvSpPr>
                <p:nvPr/>
              </p:nvSpPr>
              <p:spPr bwMode="auto">
                <a:xfrm>
                  <a:off x="108" y="883"/>
                  <a:ext cx="338"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3333CC"/>
                    </a:buClr>
                    <a:buSzTx/>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grpSp>
        </p:grpSp>
        <p:grpSp>
          <p:nvGrpSpPr>
            <p:cNvPr id="149582" name="Group 118"/>
            <p:cNvGrpSpPr>
              <a:grpSpLocks/>
            </p:cNvGrpSpPr>
            <p:nvPr/>
          </p:nvGrpSpPr>
          <p:grpSpPr bwMode="auto">
            <a:xfrm>
              <a:off x="446" y="883"/>
              <a:ext cx="524" cy="403"/>
              <a:chOff x="446" y="883"/>
              <a:chExt cx="524" cy="403"/>
            </a:xfrm>
          </p:grpSpPr>
          <p:sp>
            <p:nvSpPr>
              <p:cNvPr id="149613" name="Rectangle 119"/>
              <p:cNvSpPr>
                <a:spLocks noChangeArrowheads="1"/>
              </p:cNvSpPr>
              <p:nvPr/>
            </p:nvSpPr>
            <p:spPr bwMode="auto">
              <a:xfrm>
                <a:off x="446" y="883"/>
                <a:ext cx="524" cy="40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3333CC"/>
                  </a:buClr>
                  <a:buSzTx/>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grpSp>
            <p:nvGrpSpPr>
              <p:cNvPr id="149614" name="Group 120"/>
              <p:cNvGrpSpPr>
                <a:grpSpLocks/>
              </p:cNvGrpSpPr>
              <p:nvPr/>
            </p:nvGrpSpPr>
            <p:grpSpPr bwMode="auto">
              <a:xfrm>
                <a:off x="446" y="883"/>
                <a:ext cx="524" cy="403"/>
                <a:chOff x="446" y="883"/>
                <a:chExt cx="524" cy="403"/>
              </a:xfrm>
            </p:grpSpPr>
            <p:sp>
              <p:nvSpPr>
                <p:cNvPr id="149615" name="Rectangle 121"/>
                <p:cNvSpPr>
                  <a:spLocks noChangeArrowheads="1"/>
                </p:cNvSpPr>
                <p:nvPr/>
              </p:nvSpPr>
              <p:spPr bwMode="auto">
                <a:xfrm>
                  <a:off x="446" y="883"/>
                  <a:ext cx="524" cy="40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Coeff. </a:t>
                  </a: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9616" name="Rectangle 122"/>
                <p:cNvSpPr>
                  <a:spLocks noChangeArrowheads="1"/>
                </p:cNvSpPr>
                <p:nvPr/>
              </p:nvSpPr>
              <p:spPr bwMode="auto">
                <a:xfrm>
                  <a:off x="446" y="883"/>
                  <a:ext cx="524"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3333CC"/>
                    </a:buClr>
                    <a:buSzTx/>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grpSp>
        </p:grpSp>
        <p:grpSp>
          <p:nvGrpSpPr>
            <p:cNvPr id="149583" name="Group 123"/>
            <p:cNvGrpSpPr>
              <a:grpSpLocks/>
            </p:cNvGrpSpPr>
            <p:nvPr/>
          </p:nvGrpSpPr>
          <p:grpSpPr bwMode="auto">
            <a:xfrm>
              <a:off x="1078" y="883"/>
              <a:ext cx="338" cy="403"/>
              <a:chOff x="1078" y="883"/>
              <a:chExt cx="338" cy="403"/>
            </a:xfrm>
          </p:grpSpPr>
          <p:sp>
            <p:nvSpPr>
              <p:cNvPr id="149609" name="Rectangle 124"/>
              <p:cNvSpPr>
                <a:spLocks noChangeArrowheads="1"/>
              </p:cNvSpPr>
              <p:nvPr/>
            </p:nvSpPr>
            <p:spPr bwMode="auto">
              <a:xfrm>
                <a:off x="1078" y="883"/>
                <a:ext cx="338" cy="40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3333CC"/>
                  </a:buClr>
                  <a:buSzTx/>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grpSp>
            <p:nvGrpSpPr>
              <p:cNvPr id="149610" name="Group 125"/>
              <p:cNvGrpSpPr>
                <a:grpSpLocks/>
              </p:cNvGrpSpPr>
              <p:nvPr/>
            </p:nvGrpSpPr>
            <p:grpSpPr bwMode="auto">
              <a:xfrm>
                <a:off x="1078" y="883"/>
                <a:ext cx="338" cy="403"/>
                <a:chOff x="1078" y="883"/>
                <a:chExt cx="338" cy="403"/>
              </a:xfrm>
            </p:grpSpPr>
            <p:sp>
              <p:nvSpPr>
                <p:cNvPr id="149611" name="Rectangle 126"/>
                <p:cNvSpPr>
                  <a:spLocks noChangeArrowheads="1"/>
                </p:cNvSpPr>
                <p:nvPr/>
              </p:nvSpPr>
              <p:spPr bwMode="auto">
                <a:xfrm>
                  <a:off x="1078" y="883"/>
                  <a:ext cx="338" cy="40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Anni</a:t>
                  </a: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9612" name="Rectangle 127"/>
                <p:cNvSpPr>
                  <a:spLocks noChangeArrowheads="1"/>
                </p:cNvSpPr>
                <p:nvPr/>
              </p:nvSpPr>
              <p:spPr bwMode="auto">
                <a:xfrm>
                  <a:off x="1078" y="883"/>
                  <a:ext cx="338"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3333CC"/>
                    </a:buClr>
                    <a:buSzTx/>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grpSp>
        </p:grpSp>
        <p:grpSp>
          <p:nvGrpSpPr>
            <p:cNvPr id="149584" name="Group 128"/>
            <p:cNvGrpSpPr>
              <a:grpSpLocks/>
            </p:cNvGrpSpPr>
            <p:nvPr/>
          </p:nvGrpSpPr>
          <p:grpSpPr bwMode="auto">
            <a:xfrm>
              <a:off x="1416" y="883"/>
              <a:ext cx="555" cy="403"/>
              <a:chOff x="1416" y="883"/>
              <a:chExt cx="555" cy="403"/>
            </a:xfrm>
          </p:grpSpPr>
          <p:sp>
            <p:nvSpPr>
              <p:cNvPr id="149605" name="Rectangle 129"/>
              <p:cNvSpPr>
                <a:spLocks noChangeArrowheads="1"/>
              </p:cNvSpPr>
              <p:nvPr/>
            </p:nvSpPr>
            <p:spPr bwMode="auto">
              <a:xfrm>
                <a:off x="1416" y="883"/>
                <a:ext cx="555" cy="40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3333CC"/>
                  </a:buClr>
                  <a:buSzTx/>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grpSp>
            <p:nvGrpSpPr>
              <p:cNvPr id="149606" name="Group 130"/>
              <p:cNvGrpSpPr>
                <a:grpSpLocks/>
              </p:cNvGrpSpPr>
              <p:nvPr/>
            </p:nvGrpSpPr>
            <p:grpSpPr bwMode="auto">
              <a:xfrm>
                <a:off x="1416" y="883"/>
                <a:ext cx="555" cy="403"/>
                <a:chOff x="1416" y="883"/>
                <a:chExt cx="555" cy="403"/>
              </a:xfrm>
            </p:grpSpPr>
            <p:sp>
              <p:nvSpPr>
                <p:cNvPr id="149607" name="Rectangle 131"/>
                <p:cNvSpPr>
                  <a:spLocks noChangeArrowheads="1"/>
                </p:cNvSpPr>
                <p:nvPr/>
              </p:nvSpPr>
              <p:spPr bwMode="auto">
                <a:xfrm>
                  <a:off x="1416" y="883"/>
                  <a:ext cx="555" cy="40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Coeff. </a:t>
                  </a: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9608" name="Rectangle 132"/>
                <p:cNvSpPr>
                  <a:spLocks noChangeArrowheads="1"/>
                </p:cNvSpPr>
                <p:nvPr/>
              </p:nvSpPr>
              <p:spPr bwMode="auto">
                <a:xfrm>
                  <a:off x="1416" y="883"/>
                  <a:ext cx="555"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3333CC"/>
                    </a:buClr>
                    <a:buSzTx/>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grpSp>
        </p:grpSp>
        <p:grpSp>
          <p:nvGrpSpPr>
            <p:cNvPr id="149585" name="Group 133"/>
            <p:cNvGrpSpPr>
              <a:grpSpLocks/>
            </p:cNvGrpSpPr>
            <p:nvPr/>
          </p:nvGrpSpPr>
          <p:grpSpPr bwMode="auto">
            <a:xfrm>
              <a:off x="2079" y="883"/>
              <a:ext cx="338" cy="403"/>
              <a:chOff x="2079" y="883"/>
              <a:chExt cx="338" cy="403"/>
            </a:xfrm>
          </p:grpSpPr>
          <p:sp>
            <p:nvSpPr>
              <p:cNvPr id="149601" name="Rectangle 134"/>
              <p:cNvSpPr>
                <a:spLocks noChangeArrowheads="1"/>
              </p:cNvSpPr>
              <p:nvPr/>
            </p:nvSpPr>
            <p:spPr bwMode="auto">
              <a:xfrm>
                <a:off x="2079" y="883"/>
                <a:ext cx="338" cy="40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3333CC"/>
                  </a:buClr>
                  <a:buSzTx/>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grpSp>
            <p:nvGrpSpPr>
              <p:cNvPr id="149602" name="Group 135"/>
              <p:cNvGrpSpPr>
                <a:grpSpLocks/>
              </p:cNvGrpSpPr>
              <p:nvPr/>
            </p:nvGrpSpPr>
            <p:grpSpPr bwMode="auto">
              <a:xfrm>
                <a:off x="2079" y="883"/>
                <a:ext cx="338" cy="403"/>
                <a:chOff x="2079" y="883"/>
                <a:chExt cx="338" cy="403"/>
              </a:xfrm>
            </p:grpSpPr>
            <p:sp>
              <p:nvSpPr>
                <p:cNvPr id="149603" name="Rectangle 136"/>
                <p:cNvSpPr>
                  <a:spLocks noChangeArrowheads="1"/>
                </p:cNvSpPr>
                <p:nvPr/>
              </p:nvSpPr>
              <p:spPr bwMode="auto">
                <a:xfrm>
                  <a:off x="2079" y="883"/>
                  <a:ext cx="338" cy="40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Anni</a:t>
                  </a: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9604" name="Rectangle 137"/>
                <p:cNvSpPr>
                  <a:spLocks noChangeArrowheads="1"/>
                </p:cNvSpPr>
                <p:nvPr/>
              </p:nvSpPr>
              <p:spPr bwMode="auto">
                <a:xfrm>
                  <a:off x="2079" y="883"/>
                  <a:ext cx="338"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3333CC"/>
                    </a:buClr>
                    <a:buSzTx/>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grpSp>
        </p:grpSp>
        <p:grpSp>
          <p:nvGrpSpPr>
            <p:cNvPr id="149586" name="Group 138"/>
            <p:cNvGrpSpPr>
              <a:grpSpLocks/>
            </p:cNvGrpSpPr>
            <p:nvPr/>
          </p:nvGrpSpPr>
          <p:grpSpPr bwMode="auto">
            <a:xfrm>
              <a:off x="2417" y="883"/>
              <a:ext cx="555" cy="403"/>
              <a:chOff x="2417" y="883"/>
              <a:chExt cx="555" cy="403"/>
            </a:xfrm>
          </p:grpSpPr>
          <p:sp>
            <p:nvSpPr>
              <p:cNvPr id="149597" name="Rectangle 139"/>
              <p:cNvSpPr>
                <a:spLocks noChangeArrowheads="1"/>
              </p:cNvSpPr>
              <p:nvPr/>
            </p:nvSpPr>
            <p:spPr bwMode="auto">
              <a:xfrm>
                <a:off x="2417" y="883"/>
                <a:ext cx="555" cy="40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3333CC"/>
                  </a:buClr>
                  <a:buSzTx/>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grpSp>
            <p:nvGrpSpPr>
              <p:cNvPr id="149598" name="Group 140"/>
              <p:cNvGrpSpPr>
                <a:grpSpLocks/>
              </p:cNvGrpSpPr>
              <p:nvPr/>
            </p:nvGrpSpPr>
            <p:grpSpPr bwMode="auto">
              <a:xfrm>
                <a:off x="2417" y="883"/>
                <a:ext cx="555" cy="403"/>
                <a:chOff x="2417" y="883"/>
                <a:chExt cx="555" cy="403"/>
              </a:xfrm>
            </p:grpSpPr>
            <p:sp>
              <p:nvSpPr>
                <p:cNvPr id="149599" name="Rectangle 141"/>
                <p:cNvSpPr>
                  <a:spLocks noChangeArrowheads="1"/>
                </p:cNvSpPr>
                <p:nvPr/>
              </p:nvSpPr>
              <p:spPr bwMode="auto">
                <a:xfrm>
                  <a:off x="2417" y="883"/>
                  <a:ext cx="555" cy="40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Coeff. </a:t>
                  </a: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9600" name="Rectangle 142"/>
                <p:cNvSpPr>
                  <a:spLocks noChangeArrowheads="1"/>
                </p:cNvSpPr>
                <p:nvPr/>
              </p:nvSpPr>
              <p:spPr bwMode="auto">
                <a:xfrm>
                  <a:off x="2417" y="883"/>
                  <a:ext cx="555"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3333CC"/>
                    </a:buClr>
                    <a:buSzTx/>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grpSp>
        </p:grpSp>
        <p:grpSp>
          <p:nvGrpSpPr>
            <p:cNvPr id="149587" name="Group 143"/>
            <p:cNvGrpSpPr>
              <a:grpSpLocks/>
            </p:cNvGrpSpPr>
            <p:nvPr/>
          </p:nvGrpSpPr>
          <p:grpSpPr bwMode="auto">
            <a:xfrm>
              <a:off x="3132" y="883"/>
              <a:ext cx="502" cy="403"/>
              <a:chOff x="3132" y="883"/>
              <a:chExt cx="502" cy="403"/>
            </a:xfrm>
          </p:grpSpPr>
          <p:sp>
            <p:nvSpPr>
              <p:cNvPr id="149593" name="Rectangle 144"/>
              <p:cNvSpPr>
                <a:spLocks noChangeArrowheads="1"/>
              </p:cNvSpPr>
              <p:nvPr/>
            </p:nvSpPr>
            <p:spPr bwMode="auto">
              <a:xfrm>
                <a:off x="3132" y="883"/>
                <a:ext cx="502" cy="40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3333CC"/>
                  </a:buClr>
                  <a:buSzTx/>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grpSp>
            <p:nvGrpSpPr>
              <p:cNvPr id="149594" name="Group 145"/>
              <p:cNvGrpSpPr>
                <a:grpSpLocks/>
              </p:cNvGrpSpPr>
              <p:nvPr/>
            </p:nvGrpSpPr>
            <p:grpSpPr bwMode="auto">
              <a:xfrm>
                <a:off x="3132" y="883"/>
                <a:ext cx="502" cy="403"/>
                <a:chOff x="3132" y="883"/>
                <a:chExt cx="502" cy="403"/>
              </a:xfrm>
            </p:grpSpPr>
            <p:sp>
              <p:nvSpPr>
                <p:cNvPr id="149595" name="Rectangle 146"/>
                <p:cNvSpPr>
                  <a:spLocks noChangeArrowheads="1"/>
                </p:cNvSpPr>
                <p:nvPr/>
              </p:nvSpPr>
              <p:spPr bwMode="auto">
                <a:xfrm>
                  <a:off x="3132" y="883"/>
                  <a:ext cx="502" cy="40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it-IT"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Anni</a:t>
                  </a: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9596" name="Rectangle 147"/>
                <p:cNvSpPr>
                  <a:spLocks noChangeArrowheads="1"/>
                </p:cNvSpPr>
                <p:nvPr/>
              </p:nvSpPr>
              <p:spPr bwMode="auto">
                <a:xfrm>
                  <a:off x="3132" y="883"/>
                  <a:ext cx="502"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3333CC"/>
                    </a:buClr>
                    <a:buSzTx/>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grpSp>
        </p:grpSp>
        <p:grpSp>
          <p:nvGrpSpPr>
            <p:cNvPr id="149588" name="Group 148"/>
            <p:cNvGrpSpPr>
              <a:grpSpLocks/>
            </p:cNvGrpSpPr>
            <p:nvPr/>
          </p:nvGrpSpPr>
          <p:grpSpPr bwMode="auto">
            <a:xfrm>
              <a:off x="3634" y="883"/>
              <a:ext cx="555" cy="403"/>
              <a:chOff x="3634" y="883"/>
              <a:chExt cx="555" cy="403"/>
            </a:xfrm>
          </p:grpSpPr>
          <p:sp>
            <p:nvSpPr>
              <p:cNvPr id="149589" name="Rectangle 149"/>
              <p:cNvSpPr>
                <a:spLocks noChangeArrowheads="1"/>
              </p:cNvSpPr>
              <p:nvPr/>
            </p:nvSpPr>
            <p:spPr bwMode="auto">
              <a:xfrm>
                <a:off x="3634" y="883"/>
                <a:ext cx="555" cy="40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3333CC"/>
                  </a:buClr>
                  <a:buSzTx/>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grpSp>
            <p:nvGrpSpPr>
              <p:cNvPr id="149590" name="Group 150"/>
              <p:cNvGrpSpPr>
                <a:grpSpLocks/>
              </p:cNvGrpSpPr>
              <p:nvPr/>
            </p:nvGrpSpPr>
            <p:grpSpPr bwMode="auto">
              <a:xfrm>
                <a:off x="3634" y="883"/>
                <a:ext cx="555" cy="403"/>
                <a:chOff x="3634" y="883"/>
                <a:chExt cx="555" cy="403"/>
              </a:xfrm>
            </p:grpSpPr>
            <p:sp>
              <p:nvSpPr>
                <p:cNvPr id="149591" name="Rectangle 151"/>
                <p:cNvSpPr>
                  <a:spLocks noChangeArrowheads="1"/>
                </p:cNvSpPr>
                <p:nvPr/>
              </p:nvSpPr>
              <p:spPr bwMode="auto">
                <a:xfrm>
                  <a:off x="3634" y="883"/>
                  <a:ext cx="555" cy="40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it-IT"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Coeff. </a:t>
                  </a: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it-IT"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9592" name="Rectangle 152"/>
                <p:cNvSpPr>
                  <a:spLocks noChangeArrowheads="1"/>
                </p:cNvSpPr>
                <p:nvPr/>
              </p:nvSpPr>
              <p:spPr bwMode="auto">
                <a:xfrm>
                  <a:off x="3634" y="883"/>
                  <a:ext cx="555"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3333CC"/>
                    </a:buClr>
                    <a:buSzTx/>
                    <a:buFont typeface="Monotype Sorts" pitchFamily="2" charset="2"/>
                    <a:buChar char="ä"/>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grpSp>
        </p:grpSp>
      </p:grpSp>
      <p:sp>
        <p:nvSpPr>
          <p:cNvPr id="149507" name="Text Box 153"/>
          <p:cNvSpPr txBox="1">
            <a:spLocks noChangeArrowheads="1"/>
          </p:cNvSpPr>
          <p:nvPr/>
        </p:nvSpPr>
        <p:spPr bwMode="auto">
          <a:xfrm>
            <a:off x="250825" y="5373688"/>
            <a:ext cx="86423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P.e. 10€ del 2005 equivalgono a 0,13 cent. di € del 1861 ed a 70 cent. del 1971.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Tali valori si ottengono dividendo i 10€ per il rispettivo coeff. di rivalutazione.</a:t>
            </a:r>
          </a:p>
        </p:txBody>
      </p:sp>
      <p:sp>
        <p:nvSpPr>
          <p:cNvPr id="149508" name="Text Box 154"/>
          <p:cNvSpPr txBox="1">
            <a:spLocks noChangeArrowheads="1"/>
          </p:cNvSpPr>
          <p:nvPr/>
        </p:nvSpPr>
        <p:spPr bwMode="auto">
          <a:xfrm>
            <a:off x="250825" y="0"/>
            <a:ext cx="83962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Coefficienti  di rivalutazione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per tradurre valori monetari dei vari periodi in valori del  2005</a:t>
            </a:r>
          </a:p>
        </p:txBody>
      </p:sp>
    </p:spTree>
    <p:extLst>
      <p:ext uri="{BB962C8B-B14F-4D97-AF65-F5344CB8AC3E}">
        <p14:creationId xmlns:p14="http://schemas.microsoft.com/office/powerpoint/2010/main" val="4246565335"/>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AEB48A-7304-4C1E-9BD9-0037A8D70031}"/>
              </a:ext>
            </a:extLst>
          </p:cNvPr>
          <p:cNvSpPr>
            <a:spLocks noGrp="1"/>
          </p:cNvSpPr>
          <p:nvPr>
            <p:ph type="title"/>
          </p:nvPr>
        </p:nvSpPr>
        <p:spPr>
          <a:xfrm>
            <a:off x="685800" y="2313685"/>
            <a:ext cx="7772400" cy="1143000"/>
          </a:xfrm>
        </p:spPr>
        <p:txBody>
          <a:bodyPr/>
          <a:lstStyle/>
          <a:p>
            <a:r>
              <a:rPr lang="it-IT" dirty="0"/>
              <a:t>Crescita economica</a:t>
            </a:r>
          </a:p>
        </p:txBody>
      </p:sp>
    </p:spTree>
    <p:extLst>
      <p:ext uri="{BB962C8B-B14F-4D97-AF65-F5344CB8AC3E}">
        <p14:creationId xmlns:p14="http://schemas.microsoft.com/office/powerpoint/2010/main" val="2313055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11188" y="188913"/>
            <a:ext cx="7772400" cy="719137"/>
          </a:xfrm>
        </p:spPr>
        <p:txBody>
          <a:bodyPr/>
          <a:lstStyle/>
          <a:p>
            <a:pPr eaLnBrk="1" hangingPunct="1"/>
            <a:r>
              <a:rPr lang="it-IT" altLang="it-IT" sz="3600" dirty="0"/>
              <a:t>La crescita ed il ciclo</a:t>
            </a:r>
          </a:p>
        </p:txBody>
      </p:sp>
      <p:sp>
        <p:nvSpPr>
          <p:cNvPr id="35843" name="Rectangle 3"/>
          <p:cNvSpPr>
            <a:spLocks noGrp="1" noChangeArrowheads="1"/>
          </p:cNvSpPr>
          <p:nvPr>
            <p:ph type="body" idx="1"/>
          </p:nvPr>
        </p:nvSpPr>
        <p:spPr>
          <a:xfrm>
            <a:off x="0" y="908050"/>
            <a:ext cx="9144000" cy="5257254"/>
          </a:xfrm>
        </p:spPr>
        <p:txBody>
          <a:bodyPr/>
          <a:lstStyle/>
          <a:p>
            <a:pPr eaLnBrk="1" hangingPunct="1">
              <a:lnSpc>
                <a:spcPct val="80000"/>
              </a:lnSpc>
            </a:pPr>
            <a:r>
              <a:rPr lang="it-IT" altLang="it-IT" sz="2400" dirty="0"/>
              <a:t>Il PIL di una nazione cresce nel tempo più o meno velocemente (= c.d. </a:t>
            </a:r>
            <a:r>
              <a:rPr lang="it-IT" altLang="it-IT" sz="2400" dirty="0">
                <a:solidFill>
                  <a:srgbClr val="FF0000"/>
                </a:solidFill>
              </a:rPr>
              <a:t>trend di crescita</a:t>
            </a:r>
            <a:r>
              <a:rPr lang="it-IT" altLang="it-IT" sz="2400" dirty="0"/>
              <a:t>) e più o meno stabilmente.</a:t>
            </a:r>
          </a:p>
          <a:p>
            <a:pPr eaLnBrk="1" hangingPunct="1">
              <a:lnSpc>
                <a:spcPct val="80000"/>
              </a:lnSpc>
            </a:pPr>
            <a:r>
              <a:rPr lang="it-IT" altLang="it-IT" sz="2400" dirty="0"/>
              <a:t>Ovvero: dato un certo un trend di crescita del PIL di lungo periodo, possono esistere ampie </a:t>
            </a:r>
            <a:r>
              <a:rPr lang="it-IT" altLang="it-IT" sz="2400" dirty="0">
                <a:solidFill>
                  <a:srgbClr val="FF3300"/>
                </a:solidFill>
              </a:rPr>
              <a:t>fluttuazioni cicliche</a:t>
            </a:r>
            <a:r>
              <a:rPr lang="it-IT" altLang="it-IT" sz="2400" dirty="0"/>
              <a:t>. </a:t>
            </a:r>
          </a:p>
          <a:p>
            <a:pPr eaLnBrk="1" hangingPunct="1">
              <a:lnSpc>
                <a:spcPct val="80000"/>
              </a:lnSpc>
            </a:pPr>
            <a:r>
              <a:rPr lang="it-IT" altLang="it-IT" sz="2400" dirty="0"/>
              <a:t>E’ il c.d. </a:t>
            </a:r>
            <a:r>
              <a:rPr lang="it-IT" altLang="it-IT" sz="2400" dirty="0">
                <a:solidFill>
                  <a:srgbClr val="FF3300"/>
                </a:solidFill>
              </a:rPr>
              <a:t>problema del ciclo economico</a:t>
            </a:r>
            <a:r>
              <a:rPr lang="it-IT" altLang="it-IT" sz="2400" dirty="0"/>
              <a:t>, cioè il </a:t>
            </a:r>
            <a:r>
              <a:rPr lang="it-IT" altLang="it-IT" sz="2400" i="1" dirty="0"/>
              <a:t>fatto</a:t>
            </a:r>
            <a:r>
              <a:rPr lang="it-IT" altLang="it-IT" sz="2400" dirty="0"/>
              <a:t> (derivante dall’osservazione empirica) che la crescita del PIL di una nazione </a:t>
            </a:r>
            <a:r>
              <a:rPr lang="it-IT" altLang="it-IT" sz="2400" u="sng" dirty="0"/>
              <a:t>non</a:t>
            </a:r>
            <a:r>
              <a:rPr lang="it-IT" altLang="it-IT" sz="2400" dirty="0"/>
              <a:t> è mai costante nel tempo. A volte anzi si assiste a periodi più o meno lunghi di riduzione del PIL.</a:t>
            </a:r>
          </a:p>
          <a:p>
            <a:pPr eaLnBrk="1" hangingPunct="1">
              <a:lnSpc>
                <a:spcPct val="80000"/>
              </a:lnSpc>
            </a:pPr>
            <a:r>
              <a:rPr lang="it-IT" altLang="it-IT" sz="2400" dirty="0"/>
              <a:t>Si definisce </a:t>
            </a:r>
            <a:r>
              <a:rPr lang="it-IT" altLang="it-IT" sz="2400" dirty="0">
                <a:solidFill>
                  <a:srgbClr val="FF3300"/>
                </a:solidFill>
              </a:rPr>
              <a:t>recessione</a:t>
            </a:r>
            <a:r>
              <a:rPr lang="it-IT" altLang="it-IT" sz="2400" dirty="0"/>
              <a:t> un periodo di almeno due trimestri consecutivi in cui il PIL reale di una nazione diminuisce. </a:t>
            </a:r>
          </a:p>
          <a:p>
            <a:pPr lvl="1" eaLnBrk="1" hangingPunct="1">
              <a:lnSpc>
                <a:spcPct val="80000"/>
              </a:lnSpc>
            </a:pPr>
            <a:r>
              <a:rPr lang="it-IT" altLang="it-IT" sz="2000" dirty="0"/>
              <a:t>Una recessione ampia e prolungata prende il nome di </a:t>
            </a:r>
            <a:r>
              <a:rPr lang="it-IT" altLang="it-IT" sz="2000" dirty="0">
                <a:solidFill>
                  <a:srgbClr val="FF3300"/>
                </a:solidFill>
              </a:rPr>
              <a:t>depressione</a:t>
            </a:r>
            <a:r>
              <a:rPr lang="it-IT" altLang="it-IT" sz="2000" dirty="0"/>
              <a:t>.</a:t>
            </a:r>
          </a:p>
          <a:p>
            <a:pPr eaLnBrk="1" hangingPunct="1">
              <a:lnSpc>
                <a:spcPct val="80000"/>
              </a:lnSpc>
            </a:pPr>
            <a:r>
              <a:rPr lang="it-IT" altLang="it-IT" sz="2400" dirty="0"/>
              <a:t>Una fase di </a:t>
            </a:r>
            <a:r>
              <a:rPr lang="it-IT" altLang="it-IT" sz="2400" dirty="0">
                <a:solidFill>
                  <a:srgbClr val="FF3300"/>
                </a:solidFill>
              </a:rPr>
              <a:t>boom</a:t>
            </a:r>
            <a:r>
              <a:rPr lang="it-IT" altLang="it-IT" sz="2400" dirty="0"/>
              <a:t> </a:t>
            </a:r>
            <a:r>
              <a:rPr lang="it-IT" altLang="it-IT" sz="2400" dirty="0">
                <a:solidFill>
                  <a:srgbClr val="FF0000"/>
                </a:solidFill>
              </a:rPr>
              <a:t>economico</a:t>
            </a:r>
            <a:r>
              <a:rPr lang="it-IT" altLang="it-IT" sz="2400" dirty="0"/>
              <a:t> si ha invece quando il PIL cresce più rapidamente del suo trend di crescita di lungo periodo.</a:t>
            </a:r>
          </a:p>
          <a:p>
            <a:pPr eaLnBrk="1" hangingPunct="1">
              <a:lnSpc>
                <a:spcPct val="80000"/>
              </a:lnSpc>
            </a:pPr>
            <a:r>
              <a:rPr lang="it-IT" altLang="it-IT" sz="2400" dirty="0"/>
              <a:t>I due temi principali della macroeconomia sono proprio la spiegazione della crescita e delle fluttuazioni cicliche. Il primo è argomento relativo al </a:t>
            </a:r>
            <a:r>
              <a:rPr lang="it-IT" altLang="it-IT" sz="2400" u="sng" dirty="0"/>
              <a:t>lungo periodo</a:t>
            </a:r>
            <a:r>
              <a:rPr lang="it-IT" altLang="it-IT" sz="2400" dirty="0"/>
              <a:t>, il secondo al </a:t>
            </a:r>
            <a:r>
              <a:rPr lang="it-IT" altLang="it-IT" sz="2400" u="sng" dirty="0"/>
              <a:t>breve periodo</a:t>
            </a:r>
            <a:r>
              <a:rPr lang="it-IT" altLang="it-IT" sz="2400" dirty="0"/>
              <a:t>.</a:t>
            </a:r>
          </a:p>
        </p:txBody>
      </p:sp>
    </p:spTree>
    <p:extLst>
      <p:ext uri="{BB962C8B-B14F-4D97-AF65-F5344CB8AC3E}">
        <p14:creationId xmlns:p14="http://schemas.microsoft.com/office/powerpoint/2010/main" val="244544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8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Line 2"/>
          <p:cNvSpPr>
            <a:spLocks noChangeShapeType="1"/>
          </p:cNvSpPr>
          <p:nvPr/>
        </p:nvSpPr>
        <p:spPr bwMode="auto">
          <a:xfrm>
            <a:off x="1403350" y="1196975"/>
            <a:ext cx="0" cy="4608513"/>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a:endParaRPr>
          </a:p>
        </p:txBody>
      </p:sp>
      <p:sp>
        <p:nvSpPr>
          <p:cNvPr id="37891" name="Line 3"/>
          <p:cNvSpPr>
            <a:spLocks noChangeShapeType="1"/>
          </p:cNvSpPr>
          <p:nvPr/>
        </p:nvSpPr>
        <p:spPr bwMode="auto">
          <a:xfrm>
            <a:off x="1403350" y="5805488"/>
            <a:ext cx="6481763"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a:endParaRPr>
          </a:p>
        </p:txBody>
      </p:sp>
      <p:sp>
        <p:nvSpPr>
          <p:cNvPr id="37892" name="Line 4"/>
          <p:cNvSpPr>
            <a:spLocks noChangeShapeType="1"/>
          </p:cNvSpPr>
          <p:nvPr/>
        </p:nvSpPr>
        <p:spPr bwMode="auto">
          <a:xfrm flipV="1">
            <a:off x="1403350" y="3068638"/>
            <a:ext cx="6264275" cy="1728787"/>
          </a:xfrm>
          <a:prstGeom prst="line">
            <a:avLst/>
          </a:prstGeom>
          <a:noFill/>
          <a:ln w="28575">
            <a:solidFill>
              <a:srgbClr val="99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a:endParaRPr>
          </a:p>
        </p:txBody>
      </p:sp>
      <p:sp>
        <p:nvSpPr>
          <p:cNvPr id="37893" name="Text Box 5"/>
          <p:cNvSpPr txBox="1">
            <a:spLocks noChangeArrowheads="1"/>
          </p:cNvSpPr>
          <p:nvPr/>
        </p:nvSpPr>
        <p:spPr bwMode="auto">
          <a:xfrm>
            <a:off x="7308850" y="2420938"/>
            <a:ext cx="1835150" cy="641350"/>
          </a:xfrm>
          <a:prstGeom prst="rect">
            <a:avLst/>
          </a:prstGeom>
          <a:solidFill>
            <a:srgbClr val="CC99FF">
              <a:alpha val="43921"/>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altLang="it-IT"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Trend di crescita</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altLang="it-IT"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di LP del PIL</a:t>
            </a:r>
          </a:p>
        </p:txBody>
      </p:sp>
      <p:sp>
        <p:nvSpPr>
          <p:cNvPr id="37894" name="Text Box 6"/>
          <p:cNvSpPr txBox="1">
            <a:spLocks noChangeArrowheads="1"/>
          </p:cNvSpPr>
          <p:nvPr/>
        </p:nvSpPr>
        <p:spPr bwMode="auto">
          <a:xfrm>
            <a:off x="381318" y="1217613"/>
            <a:ext cx="105028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altLang="it-IT"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PIL</a:t>
            </a:r>
          </a:p>
          <a:p>
            <a:pPr marL="0" marR="0" lvl="0" indent="0" algn="ctr" defTabSz="914400" rtl="0" eaLnBrk="0" fontAlgn="base" latinLnBrk="0" hangingPunct="0">
              <a:lnSpc>
                <a:spcPct val="100000"/>
              </a:lnSpc>
              <a:spcBef>
                <a:spcPct val="0"/>
              </a:spcBef>
              <a:spcAft>
                <a:spcPct val="0"/>
              </a:spcAft>
              <a:buClrTx/>
              <a:buSzTx/>
              <a:buFontTx/>
              <a:buNone/>
              <a:tabLst/>
              <a:defRPr/>
            </a:pPr>
            <a:r>
              <a:rPr lang="it-IT" altLang="it-IT" sz="2000" dirty="0">
                <a:solidFill>
                  <a:srgbClr val="000000"/>
                </a:solidFill>
                <a:latin typeface="Times New Roman" panose="02020603050405020304" pitchFamily="18" charset="0"/>
              </a:rPr>
              <a:t>r</a:t>
            </a:r>
            <a:r>
              <a:rPr kumimoji="0" lang="it-IT" altLang="it-IT"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Arial" panose="020B0604020202020204" pitchFamily="34" charset="0"/>
              </a:rPr>
              <a:t>eale</a:t>
            </a:r>
            <a:endParaRPr kumimoji="0" lang="it-IT" altLang="it-IT"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it-IT" altLang="it-IT" sz="2000" dirty="0">
                <a:solidFill>
                  <a:srgbClr val="000000"/>
                </a:solidFill>
                <a:latin typeface="Times New Roman" panose="02020603050405020304" pitchFamily="18" charset="0"/>
              </a:rPr>
              <a:t>(valori</a:t>
            </a:r>
          </a:p>
          <a:p>
            <a:pPr marL="0" marR="0" lvl="0" indent="0" algn="ctr" defTabSz="914400" rtl="0" eaLnBrk="0" fontAlgn="base" latinLnBrk="0" hangingPunct="0">
              <a:lnSpc>
                <a:spcPct val="100000"/>
              </a:lnSpc>
              <a:spcBef>
                <a:spcPct val="0"/>
              </a:spcBef>
              <a:spcAft>
                <a:spcPct val="0"/>
              </a:spcAft>
              <a:buClrTx/>
              <a:buSzTx/>
              <a:buFontTx/>
              <a:buNone/>
              <a:tabLst/>
              <a:defRPr/>
            </a:pPr>
            <a:r>
              <a:rPr lang="it-IT" altLang="it-IT" sz="2000" dirty="0">
                <a:solidFill>
                  <a:srgbClr val="000000"/>
                </a:solidFill>
                <a:latin typeface="Times New Roman" panose="02020603050405020304" pitchFamily="18" charset="0"/>
              </a:rPr>
              <a:t>a</a:t>
            </a:r>
            <a:r>
              <a:rPr kumimoji="0" lang="it-IT" altLang="it-IT"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Arial" panose="020B0604020202020204" pitchFamily="34" charset="0"/>
              </a:rPr>
              <a:t>ssoluti</a:t>
            </a:r>
            <a:r>
              <a:rPr kumimoji="0" lang="it-IT" altLang="it-IT"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a:t>
            </a:r>
          </a:p>
        </p:txBody>
      </p:sp>
      <p:sp>
        <p:nvSpPr>
          <p:cNvPr id="37895" name="Text Box 7"/>
          <p:cNvSpPr txBox="1">
            <a:spLocks noChangeArrowheads="1"/>
          </p:cNvSpPr>
          <p:nvPr/>
        </p:nvSpPr>
        <p:spPr bwMode="auto">
          <a:xfrm>
            <a:off x="7667625" y="5805488"/>
            <a:ext cx="69762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Anni</a:t>
            </a:r>
          </a:p>
        </p:txBody>
      </p:sp>
      <p:sp>
        <p:nvSpPr>
          <p:cNvPr id="253960" name="Freeform 8"/>
          <p:cNvSpPr>
            <a:spLocks/>
          </p:cNvSpPr>
          <p:nvPr/>
        </p:nvSpPr>
        <p:spPr bwMode="auto">
          <a:xfrm>
            <a:off x="1763713" y="2852738"/>
            <a:ext cx="5761037" cy="2232025"/>
          </a:xfrm>
          <a:custGeom>
            <a:avLst/>
            <a:gdLst>
              <a:gd name="T0" fmla="*/ 156303545 w 3599"/>
              <a:gd name="T1" fmla="*/ 2147483646 h 1436"/>
              <a:gd name="T2" fmla="*/ 386914703 w 3599"/>
              <a:gd name="T3" fmla="*/ 1717745301 h 1436"/>
              <a:gd name="T4" fmla="*/ 2147483646 w 3599"/>
              <a:gd name="T5" fmla="*/ 2147483646 h 1436"/>
              <a:gd name="T6" fmla="*/ 2147483646 w 3599"/>
              <a:gd name="T7" fmla="*/ 729618818 h 1436"/>
              <a:gd name="T8" fmla="*/ 2147483646 w 3599"/>
              <a:gd name="T9" fmla="*/ 2147483646 h 1436"/>
              <a:gd name="T10" fmla="*/ 2147483646 w 3599"/>
              <a:gd name="T11" fmla="*/ 72478639 h 1436"/>
              <a:gd name="T12" fmla="*/ 2147483646 w 3599"/>
              <a:gd name="T13" fmla="*/ 2046316168 h 1436"/>
              <a:gd name="T14" fmla="*/ 2147483646 w 3599"/>
              <a:gd name="T15" fmla="*/ 620900860 h 1436"/>
              <a:gd name="T16" fmla="*/ 2147483646 w 3599"/>
              <a:gd name="T17" fmla="*/ 1606611906 h 1436"/>
              <a:gd name="T18" fmla="*/ 2147483646 w 3599"/>
              <a:gd name="T19" fmla="*/ 181196598 h 1436"/>
              <a:gd name="T20" fmla="*/ 2147483646 w 3599"/>
              <a:gd name="T21" fmla="*/ 840753768 h 14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99" h="1436">
                <a:moveTo>
                  <a:pt x="61" y="1436"/>
                </a:moveTo>
                <a:cubicBezTo>
                  <a:pt x="30" y="1085"/>
                  <a:pt x="0" y="734"/>
                  <a:pt x="151" y="711"/>
                </a:cubicBezTo>
                <a:cubicBezTo>
                  <a:pt x="302" y="688"/>
                  <a:pt x="771" y="1368"/>
                  <a:pt x="968" y="1300"/>
                </a:cubicBezTo>
                <a:cubicBezTo>
                  <a:pt x="1165" y="1232"/>
                  <a:pt x="1142" y="347"/>
                  <a:pt x="1331" y="302"/>
                </a:cubicBezTo>
                <a:cubicBezTo>
                  <a:pt x="1520" y="257"/>
                  <a:pt x="1928" y="1073"/>
                  <a:pt x="2102" y="1028"/>
                </a:cubicBezTo>
                <a:cubicBezTo>
                  <a:pt x="2276" y="983"/>
                  <a:pt x="2283" y="60"/>
                  <a:pt x="2374" y="30"/>
                </a:cubicBezTo>
                <a:cubicBezTo>
                  <a:pt x="2465" y="0"/>
                  <a:pt x="2578" y="809"/>
                  <a:pt x="2646" y="847"/>
                </a:cubicBezTo>
                <a:cubicBezTo>
                  <a:pt x="2714" y="885"/>
                  <a:pt x="2706" y="287"/>
                  <a:pt x="2782" y="257"/>
                </a:cubicBezTo>
                <a:cubicBezTo>
                  <a:pt x="2858" y="227"/>
                  <a:pt x="3024" y="695"/>
                  <a:pt x="3100" y="665"/>
                </a:cubicBezTo>
                <a:cubicBezTo>
                  <a:pt x="3176" y="635"/>
                  <a:pt x="3153" y="128"/>
                  <a:pt x="3236" y="75"/>
                </a:cubicBezTo>
                <a:cubicBezTo>
                  <a:pt x="3319" y="22"/>
                  <a:pt x="3539" y="303"/>
                  <a:pt x="3599" y="348"/>
                </a:cubicBezTo>
              </a:path>
            </a:pathLst>
          </a:custGeom>
          <a:noFill/>
          <a:ln w="12700" cap="flat" cmpd="sng">
            <a:solidFill>
              <a:srgbClr val="FC0128"/>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a:endParaRPr>
          </a:p>
        </p:txBody>
      </p:sp>
      <p:sp>
        <p:nvSpPr>
          <p:cNvPr id="37897" name="Text Box 9"/>
          <p:cNvSpPr txBox="1">
            <a:spLocks noChangeArrowheads="1"/>
          </p:cNvSpPr>
          <p:nvPr/>
        </p:nvSpPr>
        <p:spPr bwMode="auto">
          <a:xfrm>
            <a:off x="2051050" y="549275"/>
            <a:ext cx="4578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3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Trend di crescita e ciclo</a:t>
            </a:r>
          </a:p>
        </p:txBody>
      </p:sp>
      <p:sp>
        <p:nvSpPr>
          <p:cNvPr id="253962" name="Line 10"/>
          <p:cNvSpPr>
            <a:spLocks noChangeShapeType="1"/>
          </p:cNvSpPr>
          <p:nvPr/>
        </p:nvSpPr>
        <p:spPr bwMode="auto">
          <a:xfrm>
            <a:off x="3924300" y="3357563"/>
            <a:ext cx="0" cy="2447925"/>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a:endParaRPr>
          </a:p>
        </p:txBody>
      </p:sp>
      <p:sp>
        <p:nvSpPr>
          <p:cNvPr id="253963" name="AutoShape 11"/>
          <p:cNvSpPr>
            <a:spLocks/>
          </p:cNvSpPr>
          <p:nvPr/>
        </p:nvSpPr>
        <p:spPr bwMode="auto">
          <a:xfrm>
            <a:off x="3708400" y="3429000"/>
            <a:ext cx="144463" cy="576263"/>
          </a:xfrm>
          <a:prstGeom prst="leftBrace">
            <a:avLst>
              <a:gd name="adj1" fmla="val 33242"/>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53964" name="Line 12"/>
          <p:cNvSpPr>
            <a:spLocks noChangeShapeType="1"/>
          </p:cNvSpPr>
          <p:nvPr/>
        </p:nvSpPr>
        <p:spPr bwMode="auto">
          <a:xfrm flipH="1" flipV="1">
            <a:off x="2916238" y="3284538"/>
            <a:ext cx="792162" cy="431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a:endParaRPr>
          </a:p>
        </p:txBody>
      </p:sp>
      <p:sp>
        <p:nvSpPr>
          <p:cNvPr id="253965" name="AutoShape 13"/>
          <p:cNvSpPr>
            <a:spLocks/>
          </p:cNvSpPr>
          <p:nvPr/>
        </p:nvSpPr>
        <p:spPr bwMode="auto">
          <a:xfrm>
            <a:off x="5076825" y="3789363"/>
            <a:ext cx="142875" cy="576262"/>
          </a:xfrm>
          <a:prstGeom prst="rightBrace">
            <a:avLst>
              <a:gd name="adj1" fmla="val 33611"/>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53966" name="Line 14"/>
          <p:cNvSpPr>
            <a:spLocks noChangeShapeType="1"/>
          </p:cNvSpPr>
          <p:nvPr/>
        </p:nvSpPr>
        <p:spPr bwMode="auto">
          <a:xfrm>
            <a:off x="5076825" y="3789363"/>
            <a:ext cx="0" cy="2016125"/>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a:endParaRPr>
          </a:p>
        </p:txBody>
      </p:sp>
      <p:sp>
        <p:nvSpPr>
          <p:cNvPr id="37903" name="Line 15"/>
          <p:cNvSpPr>
            <a:spLocks noChangeShapeType="1"/>
          </p:cNvSpPr>
          <p:nvPr/>
        </p:nvSpPr>
        <p:spPr bwMode="auto">
          <a:xfrm>
            <a:off x="3563938" y="4149725"/>
            <a:ext cx="0" cy="1655763"/>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a:endParaRPr>
          </a:p>
        </p:txBody>
      </p:sp>
      <p:sp>
        <p:nvSpPr>
          <p:cNvPr id="37904" name="Line 16"/>
          <p:cNvSpPr>
            <a:spLocks noChangeShapeType="1"/>
          </p:cNvSpPr>
          <p:nvPr/>
        </p:nvSpPr>
        <p:spPr bwMode="auto">
          <a:xfrm>
            <a:off x="4572000" y="3933825"/>
            <a:ext cx="0" cy="1871663"/>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a:endParaRPr>
          </a:p>
        </p:txBody>
      </p:sp>
      <p:sp>
        <p:nvSpPr>
          <p:cNvPr id="37905" name="Line 17"/>
          <p:cNvSpPr>
            <a:spLocks noChangeShapeType="1"/>
          </p:cNvSpPr>
          <p:nvPr/>
        </p:nvSpPr>
        <p:spPr bwMode="auto">
          <a:xfrm>
            <a:off x="5364163" y="3716338"/>
            <a:ext cx="0" cy="208915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a:endParaRPr>
          </a:p>
        </p:txBody>
      </p:sp>
      <p:sp>
        <p:nvSpPr>
          <p:cNvPr id="253970" name="Line 18"/>
          <p:cNvSpPr>
            <a:spLocks noChangeShapeType="1"/>
          </p:cNvSpPr>
          <p:nvPr/>
        </p:nvSpPr>
        <p:spPr bwMode="auto">
          <a:xfrm>
            <a:off x="5219700" y="4076700"/>
            <a:ext cx="792163" cy="215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a:endParaRPr>
          </a:p>
        </p:txBody>
      </p:sp>
      <p:sp>
        <p:nvSpPr>
          <p:cNvPr id="253971" name="Text Box 19"/>
          <p:cNvSpPr txBox="1">
            <a:spLocks noChangeArrowheads="1"/>
          </p:cNvSpPr>
          <p:nvPr/>
        </p:nvSpPr>
        <p:spPr bwMode="auto">
          <a:xfrm>
            <a:off x="6011863" y="4244975"/>
            <a:ext cx="1136650" cy="366713"/>
          </a:xfrm>
          <a:prstGeom prst="rect">
            <a:avLst/>
          </a:prstGeom>
          <a:solidFill>
            <a:schemeClr val="accent1">
              <a:lumMod val="40000"/>
              <a:lumOff val="60000"/>
              <a:alpha val="58038"/>
            </a:schemeClr>
          </a:solidFill>
          <a:ln>
            <a:noFill/>
          </a:ln>
          <a:effectLst/>
          <a:extLst/>
        </p:spPr>
        <p:txBody>
          <a:bodyPr wrap="none">
            <a:spAutoFit/>
          </a:bodyP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recessione</a:t>
            </a:r>
          </a:p>
        </p:txBody>
      </p:sp>
      <p:sp>
        <p:nvSpPr>
          <p:cNvPr id="253972" name="Text Box 20"/>
          <p:cNvSpPr txBox="1">
            <a:spLocks noChangeArrowheads="1"/>
          </p:cNvSpPr>
          <p:nvPr/>
        </p:nvSpPr>
        <p:spPr bwMode="auto">
          <a:xfrm>
            <a:off x="2268538" y="2924175"/>
            <a:ext cx="704850" cy="366713"/>
          </a:xfrm>
          <a:prstGeom prst="rect">
            <a:avLst/>
          </a:prstGeom>
          <a:solidFill>
            <a:schemeClr val="accent1">
              <a:lumMod val="40000"/>
              <a:lumOff val="60000"/>
              <a:alpha val="59999"/>
            </a:schemeClr>
          </a:solidFill>
          <a:ln>
            <a:noFill/>
          </a:ln>
          <a:effectLst/>
          <a:extLst/>
        </p:spPr>
        <p:txBody>
          <a:bodyPr wrap="none">
            <a:spAutoFit/>
          </a:bodyP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boom</a:t>
            </a:r>
          </a:p>
        </p:txBody>
      </p:sp>
      <p:sp>
        <p:nvSpPr>
          <p:cNvPr id="37909" name="Text Box 21"/>
          <p:cNvSpPr txBox="1">
            <a:spLocks noChangeArrowheads="1"/>
          </p:cNvSpPr>
          <p:nvPr/>
        </p:nvSpPr>
        <p:spPr bwMode="auto">
          <a:xfrm>
            <a:off x="3419475" y="5734050"/>
            <a:ext cx="2984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1</a:t>
            </a:r>
          </a:p>
        </p:txBody>
      </p:sp>
      <p:sp>
        <p:nvSpPr>
          <p:cNvPr id="37910" name="Text Box 22"/>
          <p:cNvSpPr txBox="1">
            <a:spLocks noChangeArrowheads="1"/>
          </p:cNvSpPr>
          <p:nvPr/>
        </p:nvSpPr>
        <p:spPr bwMode="auto">
          <a:xfrm>
            <a:off x="3779838" y="573405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2</a:t>
            </a:r>
          </a:p>
        </p:txBody>
      </p:sp>
      <p:sp>
        <p:nvSpPr>
          <p:cNvPr id="37911" name="Text Box 23"/>
          <p:cNvSpPr txBox="1">
            <a:spLocks noChangeArrowheads="1"/>
          </p:cNvSpPr>
          <p:nvPr/>
        </p:nvSpPr>
        <p:spPr bwMode="auto">
          <a:xfrm>
            <a:off x="4427538" y="573405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4</a:t>
            </a:r>
          </a:p>
        </p:txBody>
      </p:sp>
      <p:sp>
        <p:nvSpPr>
          <p:cNvPr id="37912" name="Text Box 24"/>
          <p:cNvSpPr txBox="1">
            <a:spLocks noChangeArrowheads="1"/>
          </p:cNvSpPr>
          <p:nvPr/>
        </p:nvSpPr>
        <p:spPr bwMode="auto">
          <a:xfrm>
            <a:off x="4932363" y="573405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6</a:t>
            </a:r>
          </a:p>
        </p:txBody>
      </p:sp>
      <p:sp>
        <p:nvSpPr>
          <p:cNvPr id="37913" name="Text Box 25"/>
          <p:cNvSpPr txBox="1">
            <a:spLocks noChangeArrowheads="1"/>
          </p:cNvSpPr>
          <p:nvPr/>
        </p:nvSpPr>
        <p:spPr bwMode="auto">
          <a:xfrm>
            <a:off x="5219700" y="573405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7</a:t>
            </a:r>
          </a:p>
        </p:txBody>
      </p:sp>
      <p:sp>
        <p:nvSpPr>
          <p:cNvPr id="26" name="Text Box 5"/>
          <p:cNvSpPr txBox="1">
            <a:spLocks noChangeArrowheads="1"/>
          </p:cNvSpPr>
          <p:nvPr/>
        </p:nvSpPr>
        <p:spPr bwMode="auto">
          <a:xfrm>
            <a:off x="4572000" y="2247495"/>
            <a:ext cx="1835150" cy="646331"/>
          </a:xfrm>
          <a:prstGeom prst="rect">
            <a:avLst/>
          </a:prstGeom>
          <a:solidFill>
            <a:srgbClr val="FF0000">
              <a:alpha val="43921"/>
            </a:srgbClr>
          </a:solidFill>
          <a:ln>
            <a:noFill/>
          </a:ln>
          <a:effectLst/>
          <a:extLst/>
        </p:spPr>
        <p:txBody>
          <a:bodyPr>
            <a:spAutoFit/>
          </a:bodyP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altLang="it-IT"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Andamento effettivo</a:t>
            </a:r>
            <a:r>
              <a:rPr lang="it-IT" altLang="it-IT" sz="1800" dirty="0">
                <a:solidFill>
                  <a:srgbClr val="000000"/>
                </a:solidFill>
                <a:latin typeface="Times New Roman" panose="02020603050405020304" pitchFamily="18" charset="0"/>
              </a:rPr>
              <a:t> </a:t>
            </a:r>
            <a:r>
              <a:rPr kumimoji="0" lang="it-IT" altLang="it-IT"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del PIL</a:t>
            </a:r>
          </a:p>
        </p:txBody>
      </p:sp>
    </p:spTree>
    <p:extLst>
      <p:ext uri="{BB962C8B-B14F-4D97-AF65-F5344CB8AC3E}">
        <p14:creationId xmlns:p14="http://schemas.microsoft.com/office/powerpoint/2010/main" val="41038305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53960"/>
                                        </p:tgtEl>
                                        <p:attrNameLst>
                                          <p:attrName>style.visibility</p:attrName>
                                        </p:attrNameLst>
                                      </p:cBhvr>
                                      <p:to>
                                        <p:strVal val="visible"/>
                                      </p:to>
                                    </p:set>
                                    <p:animEffect transition="in" filter="checkerboard(across)">
                                      <p:cBhvr>
                                        <p:cTn id="7" dur="500"/>
                                        <p:tgtEl>
                                          <p:spTgt spid="25396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253972"/>
                                        </p:tgtEl>
                                        <p:attrNameLst>
                                          <p:attrName>style.visibility</p:attrName>
                                        </p:attrNameLst>
                                      </p:cBhvr>
                                      <p:to>
                                        <p:strVal val="visible"/>
                                      </p:to>
                                    </p:set>
                                    <p:animEffect transition="in" filter="checkerboard(across)">
                                      <p:cBhvr>
                                        <p:cTn id="14" dur="500"/>
                                        <p:tgtEl>
                                          <p:spTgt spid="253972"/>
                                        </p:tgtEl>
                                      </p:cBhvr>
                                    </p:animEffect>
                                  </p:childTnLst>
                                </p:cTn>
                              </p:par>
                              <p:par>
                                <p:cTn id="15" presetID="3" presetClass="entr" presetSubtype="10" fill="hold" nodeType="withEffect">
                                  <p:stCondLst>
                                    <p:cond delay="0"/>
                                  </p:stCondLst>
                                  <p:childTnLst>
                                    <p:set>
                                      <p:cBhvr>
                                        <p:cTn id="16" dur="1" fill="hold">
                                          <p:stCondLst>
                                            <p:cond delay="0"/>
                                          </p:stCondLst>
                                        </p:cTn>
                                        <p:tgtEl>
                                          <p:spTgt spid="253964"/>
                                        </p:tgtEl>
                                        <p:attrNameLst>
                                          <p:attrName>style.visibility</p:attrName>
                                        </p:attrNameLst>
                                      </p:cBhvr>
                                      <p:to>
                                        <p:strVal val="visible"/>
                                      </p:to>
                                    </p:set>
                                    <p:animEffect transition="in" filter="blinds(horizontal)">
                                      <p:cBhvr>
                                        <p:cTn id="17" dur="500"/>
                                        <p:tgtEl>
                                          <p:spTgt spid="253964"/>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253963"/>
                                        </p:tgtEl>
                                        <p:attrNameLst>
                                          <p:attrName>style.visibility</p:attrName>
                                        </p:attrNameLst>
                                      </p:cBhvr>
                                      <p:to>
                                        <p:strVal val="visible"/>
                                      </p:to>
                                    </p:set>
                                    <p:animEffect transition="in" filter="checkerboard(across)">
                                      <p:cBhvr>
                                        <p:cTn id="20" dur="500"/>
                                        <p:tgtEl>
                                          <p:spTgt spid="253963"/>
                                        </p:tgtEl>
                                      </p:cBhvr>
                                    </p:animEffect>
                                  </p:childTnLst>
                                </p:cTn>
                              </p:par>
                              <p:par>
                                <p:cTn id="21" presetID="5" presetClass="entr" presetSubtype="10" fill="hold" nodeType="withEffect">
                                  <p:stCondLst>
                                    <p:cond delay="0"/>
                                  </p:stCondLst>
                                  <p:childTnLst>
                                    <p:set>
                                      <p:cBhvr>
                                        <p:cTn id="22" dur="1" fill="hold">
                                          <p:stCondLst>
                                            <p:cond delay="0"/>
                                          </p:stCondLst>
                                        </p:cTn>
                                        <p:tgtEl>
                                          <p:spTgt spid="253962"/>
                                        </p:tgtEl>
                                        <p:attrNameLst>
                                          <p:attrName>style.visibility</p:attrName>
                                        </p:attrNameLst>
                                      </p:cBhvr>
                                      <p:to>
                                        <p:strVal val="visible"/>
                                      </p:to>
                                    </p:set>
                                    <p:animEffect transition="in" filter="checkerboard(across)">
                                      <p:cBhvr>
                                        <p:cTn id="23" dur="500"/>
                                        <p:tgtEl>
                                          <p:spTgt spid="253962"/>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53965"/>
                                        </p:tgtEl>
                                        <p:attrNameLst>
                                          <p:attrName>style.visibility</p:attrName>
                                        </p:attrNameLst>
                                      </p:cBhvr>
                                      <p:to>
                                        <p:strVal val="visible"/>
                                      </p:to>
                                    </p:set>
                                    <p:animEffect transition="in" filter="blinds(horizontal)">
                                      <p:cBhvr>
                                        <p:cTn id="28" dur="500"/>
                                        <p:tgtEl>
                                          <p:spTgt spid="253965"/>
                                        </p:tgtEl>
                                      </p:cBhvr>
                                    </p:animEffect>
                                  </p:childTnLst>
                                </p:cTn>
                              </p:par>
                              <p:par>
                                <p:cTn id="29" presetID="3" presetClass="entr" presetSubtype="10" fill="hold" nodeType="withEffect">
                                  <p:stCondLst>
                                    <p:cond delay="0"/>
                                  </p:stCondLst>
                                  <p:childTnLst>
                                    <p:set>
                                      <p:cBhvr>
                                        <p:cTn id="30" dur="1" fill="hold">
                                          <p:stCondLst>
                                            <p:cond delay="0"/>
                                          </p:stCondLst>
                                        </p:cTn>
                                        <p:tgtEl>
                                          <p:spTgt spid="253970"/>
                                        </p:tgtEl>
                                        <p:attrNameLst>
                                          <p:attrName>style.visibility</p:attrName>
                                        </p:attrNameLst>
                                      </p:cBhvr>
                                      <p:to>
                                        <p:strVal val="visible"/>
                                      </p:to>
                                    </p:set>
                                    <p:animEffect transition="in" filter="blinds(horizontal)">
                                      <p:cBhvr>
                                        <p:cTn id="31" dur="500"/>
                                        <p:tgtEl>
                                          <p:spTgt spid="253970"/>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253971"/>
                                        </p:tgtEl>
                                        <p:attrNameLst>
                                          <p:attrName>style.visibility</p:attrName>
                                        </p:attrNameLst>
                                      </p:cBhvr>
                                      <p:to>
                                        <p:strVal val="visible"/>
                                      </p:to>
                                    </p:set>
                                    <p:animEffect transition="in" filter="checkerboard(across)">
                                      <p:cBhvr>
                                        <p:cTn id="34" dur="500"/>
                                        <p:tgtEl>
                                          <p:spTgt spid="253971"/>
                                        </p:tgtEl>
                                      </p:cBhvr>
                                    </p:animEffect>
                                  </p:childTnLst>
                                </p:cTn>
                              </p:par>
                              <p:par>
                                <p:cTn id="35" presetID="5" presetClass="entr" presetSubtype="10" fill="hold" nodeType="withEffect">
                                  <p:stCondLst>
                                    <p:cond delay="0"/>
                                  </p:stCondLst>
                                  <p:childTnLst>
                                    <p:set>
                                      <p:cBhvr>
                                        <p:cTn id="36" dur="1" fill="hold">
                                          <p:stCondLst>
                                            <p:cond delay="0"/>
                                          </p:stCondLst>
                                        </p:cTn>
                                        <p:tgtEl>
                                          <p:spTgt spid="253966"/>
                                        </p:tgtEl>
                                        <p:attrNameLst>
                                          <p:attrName>style.visibility</p:attrName>
                                        </p:attrNameLst>
                                      </p:cBhvr>
                                      <p:to>
                                        <p:strVal val="visible"/>
                                      </p:to>
                                    </p:set>
                                    <p:animEffect transition="in" filter="checkerboard(across)">
                                      <p:cBhvr>
                                        <p:cTn id="37" dur="500"/>
                                        <p:tgtEl>
                                          <p:spTgt spid="253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63" grpId="0" animBg="1"/>
      <p:bldP spid="253965" grpId="0" animBg="1"/>
      <p:bldP spid="253971" grpId="0" animBg="1"/>
      <p:bldP spid="253972" grpId="0" animBg="1"/>
      <p:bldP spid="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71DD01-606F-43F1-A121-38C1C08B38F3}"/>
              </a:ext>
            </a:extLst>
          </p:cNvPr>
          <p:cNvSpPr>
            <a:spLocks noGrp="1"/>
          </p:cNvSpPr>
          <p:nvPr>
            <p:ph type="title"/>
          </p:nvPr>
        </p:nvSpPr>
        <p:spPr>
          <a:xfrm>
            <a:off x="611560" y="44624"/>
            <a:ext cx="7772400" cy="1143000"/>
          </a:xfrm>
        </p:spPr>
        <p:txBody>
          <a:bodyPr/>
          <a:lstStyle/>
          <a:p>
            <a:r>
              <a:rPr lang="it-IT" sz="3600" dirty="0"/>
              <a:t>PIL potenziale ed output gap</a:t>
            </a:r>
          </a:p>
        </p:txBody>
      </p:sp>
      <p:sp>
        <p:nvSpPr>
          <p:cNvPr id="3" name="Segnaposto contenuto 2">
            <a:extLst>
              <a:ext uri="{FF2B5EF4-FFF2-40B4-BE49-F238E27FC236}">
                <a16:creationId xmlns:a16="http://schemas.microsoft.com/office/drawing/2014/main" id="{0A51376F-CEB6-4E7A-8365-46212159D132}"/>
              </a:ext>
            </a:extLst>
          </p:cNvPr>
          <p:cNvSpPr>
            <a:spLocks noGrp="1"/>
          </p:cNvSpPr>
          <p:nvPr>
            <p:ph idx="1"/>
          </p:nvPr>
        </p:nvSpPr>
        <p:spPr>
          <a:xfrm>
            <a:off x="179512" y="1052736"/>
            <a:ext cx="8856984" cy="4200197"/>
          </a:xfrm>
        </p:spPr>
        <p:txBody>
          <a:bodyPr/>
          <a:lstStyle/>
          <a:p>
            <a:r>
              <a:rPr lang="it-IT" sz="2800" dirty="0"/>
              <a:t>Quando la ricchezza di una nazione cresce in misura pari al suo trend di lungo periodo, si dice che il PIL è pari al suo </a:t>
            </a:r>
            <a:r>
              <a:rPr lang="it-IT" sz="2800" dirty="0">
                <a:solidFill>
                  <a:srgbClr val="FF0000"/>
                </a:solidFill>
              </a:rPr>
              <a:t>PIL potenziale</a:t>
            </a:r>
            <a:r>
              <a:rPr lang="it-IT" sz="2800" dirty="0"/>
              <a:t> (o </a:t>
            </a:r>
            <a:r>
              <a:rPr lang="it-IT" sz="2800" dirty="0">
                <a:solidFill>
                  <a:srgbClr val="FF0000"/>
                </a:solidFill>
              </a:rPr>
              <a:t>PIL di pieno impiego</a:t>
            </a:r>
            <a:r>
              <a:rPr lang="it-IT" sz="2800" dirty="0"/>
              <a:t>).</a:t>
            </a:r>
          </a:p>
          <a:p>
            <a:pPr lvl="1"/>
            <a:r>
              <a:rPr lang="it-IT" sz="2400" dirty="0"/>
              <a:t>Per calcolare il PIL potenziale si usano stime econometriche basate sui modelli di crescita (vedi sotto). </a:t>
            </a:r>
          </a:p>
          <a:p>
            <a:r>
              <a:rPr lang="it-IT" sz="2800" dirty="0"/>
              <a:t>La differenza tra PIL effettivo e PIL potenziale, se negativa, si chiama </a:t>
            </a:r>
            <a:r>
              <a:rPr lang="it-IT" sz="2800" dirty="0">
                <a:solidFill>
                  <a:srgbClr val="FF0000"/>
                </a:solidFill>
              </a:rPr>
              <a:t>output gap </a:t>
            </a:r>
            <a:r>
              <a:rPr lang="it-IT" sz="2800" dirty="0"/>
              <a:t>(o «vuoto di PIL»).</a:t>
            </a:r>
          </a:p>
          <a:p>
            <a:r>
              <a:rPr lang="it-IT" sz="2800" dirty="0"/>
              <a:t>L’output gap quindi è fenomeno tipico delle fasi di recessione.</a:t>
            </a:r>
          </a:p>
        </p:txBody>
      </p:sp>
    </p:spTree>
    <p:extLst>
      <p:ext uri="{BB962C8B-B14F-4D97-AF65-F5344CB8AC3E}">
        <p14:creationId xmlns:p14="http://schemas.microsoft.com/office/powerpoint/2010/main" val="384255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w_2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 y="1028700"/>
            <a:ext cx="8934450" cy="479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Line 3"/>
          <p:cNvSpPr>
            <a:spLocks noChangeShapeType="1"/>
          </p:cNvSpPr>
          <p:nvPr/>
        </p:nvSpPr>
        <p:spPr bwMode="auto">
          <a:xfrm flipH="1">
            <a:off x="1692275" y="3573463"/>
            <a:ext cx="691197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a:endParaRPr>
          </a:p>
        </p:txBody>
      </p:sp>
      <p:sp>
        <p:nvSpPr>
          <p:cNvPr id="39940" name="Text Box 4"/>
          <p:cNvSpPr txBox="1">
            <a:spLocks noChangeArrowheads="1"/>
          </p:cNvSpPr>
          <p:nvPr/>
        </p:nvSpPr>
        <p:spPr bwMode="auto">
          <a:xfrm>
            <a:off x="864361" y="188640"/>
            <a:ext cx="827963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I cicli e le recessioni negli USA (tassi trimestrali)</a:t>
            </a:r>
          </a:p>
        </p:txBody>
      </p:sp>
    </p:spTree>
    <p:extLst>
      <p:ext uri="{BB962C8B-B14F-4D97-AF65-F5344CB8AC3E}">
        <p14:creationId xmlns:p14="http://schemas.microsoft.com/office/powerpoint/2010/main" val="47483916"/>
      </p:ext>
    </p:extLst>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2400"/>
          </a:p>
        </p:txBody>
      </p:sp>
      <p:sp>
        <p:nvSpPr>
          <p:cNvPr id="4198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2400"/>
          </a:p>
        </p:txBody>
      </p:sp>
      <p:sp>
        <p:nvSpPr>
          <p:cNvPr id="41988" name="Rectangle 4"/>
          <p:cNvSpPr>
            <a:spLocks noGrp="1" noChangeArrowheads="1"/>
          </p:cNvSpPr>
          <p:nvPr>
            <p:ph type="title"/>
          </p:nvPr>
        </p:nvSpPr>
        <p:spPr>
          <a:xfrm>
            <a:off x="684213" y="0"/>
            <a:ext cx="7772400" cy="630347"/>
          </a:xfrm>
          <a:noFill/>
        </p:spPr>
        <p:txBody>
          <a:bodyPr/>
          <a:lstStyle/>
          <a:p>
            <a:pPr eaLnBrk="1" hangingPunct="1"/>
            <a:r>
              <a:rPr lang="it-IT" altLang="it-IT" dirty="0"/>
              <a:t>La ricchezza di una nazione</a:t>
            </a:r>
          </a:p>
        </p:txBody>
      </p:sp>
      <p:sp>
        <p:nvSpPr>
          <p:cNvPr id="143365" name="Rectangle 5"/>
          <p:cNvSpPr>
            <a:spLocks noGrp="1" noChangeArrowheads="1"/>
          </p:cNvSpPr>
          <p:nvPr>
            <p:ph type="body" idx="1"/>
          </p:nvPr>
        </p:nvSpPr>
        <p:spPr>
          <a:xfrm>
            <a:off x="0" y="630347"/>
            <a:ext cx="9144000" cy="6092825"/>
          </a:xfrm>
          <a:noFill/>
        </p:spPr>
        <p:txBody>
          <a:bodyPr/>
          <a:lstStyle/>
          <a:p>
            <a:pPr eaLnBrk="1" hangingPunct="1">
              <a:lnSpc>
                <a:spcPct val="90000"/>
              </a:lnSpc>
            </a:pPr>
            <a:r>
              <a:rPr lang="it-IT" altLang="it-IT" sz="2800" dirty="0"/>
              <a:t>La </a:t>
            </a:r>
            <a:r>
              <a:rPr lang="it-IT" altLang="it-IT" sz="2800" dirty="0">
                <a:solidFill>
                  <a:srgbClr val="CC0099"/>
                </a:solidFill>
              </a:rPr>
              <a:t>domanda di Adam Smith</a:t>
            </a:r>
            <a:r>
              <a:rPr lang="it-IT" altLang="it-IT" sz="2800" dirty="0"/>
              <a:t>: quali sono le cause della “ricchezza di una nazione”?</a:t>
            </a:r>
          </a:p>
          <a:p>
            <a:pPr eaLnBrk="1" hangingPunct="1">
              <a:lnSpc>
                <a:spcPct val="90000"/>
              </a:lnSpc>
            </a:pPr>
            <a:r>
              <a:rPr lang="it-IT" altLang="it-IT" sz="2800" dirty="0"/>
              <a:t>La sua risposta, valida ancora oggi, è che la ricchezza di una nazione dipende dalla </a:t>
            </a:r>
            <a:r>
              <a:rPr lang="it-IT" altLang="it-IT" sz="2800" dirty="0">
                <a:solidFill>
                  <a:srgbClr val="CC0099"/>
                </a:solidFill>
              </a:rPr>
              <a:t>capacità di produrre beni e servizi</a:t>
            </a:r>
            <a:r>
              <a:rPr lang="it-IT" altLang="it-IT" sz="2800" dirty="0"/>
              <a:t>.</a:t>
            </a:r>
          </a:p>
          <a:p>
            <a:pPr lvl="1" eaLnBrk="1" hangingPunct="1">
              <a:lnSpc>
                <a:spcPct val="90000"/>
              </a:lnSpc>
            </a:pPr>
            <a:r>
              <a:rPr lang="it-IT" altLang="it-IT" sz="2400" dirty="0"/>
              <a:t>La ricchezza di una nazione è quindi misurata con il </a:t>
            </a:r>
            <a:r>
              <a:rPr lang="it-IT" altLang="it-IT" sz="2400" dirty="0">
                <a:solidFill>
                  <a:srgbClr val="CC0099"/>
                </a:solidFill>
              </a:rPr>
              <a:t>PIL reale pro-capite</a:t>
            </a:r>
            <a:r>
              <a:rPr lang="it-IT" altLang="it-IT" sz="2400" dirty="0"/>
              <a:t>, considerato come una buona approssimazione del benessere della nazione (si veda però quanto detto sui punti deboli del PIL).</a:t>
            </a:r>
          </a:p>
          <a:p>
            <a:pPr eaLnBrk="1" hangingPunct="1">
              <a:lnSpc>
                <a:spcPct val="90000"/>
              </a:lnSpc>
            </a:pPr>
            <a:r>
              <a:rPr lang="it-IT" altLang="it-IT" sz="2800" dirty="0"/>
              <a:t>Le variazioni della ricchezza di una nazione nel corso del tempo sono misurate dal </a:t>
            </a:r>
            <a:r>
              <a:rPr lang="it-IT" altLang="it-IT" sz="2800" dirty="0">
                <a:solidFill>
                  <a:srgbClr val="CC0099"/>
                </a:solidFill>
              </a:rPr>
              <a:t>tasso di crescita </a:t>
            </a:r>
            <a:r>
              <a:rPr lang="it-IT" altLang="it-IT" sz="2800" dirty="0"/>
              <a:t>del suo PIL reale.</a:t>
            </a:r>
          </a:p>
          <a:p>
            <a:pPr lvl="1" eaLnBrk="1" hangingPunct="1">
              <a:lnSpc>
                <a:spcPct val="90000"/>
              </a:lnSpc>
            </a:pPr>
            <a:r>
              <a:rPr lang="it-IT" altLang="it-IT" sz="2400" dirty="0"/>
              <a:t>Più velocemente aumenta il PIL e maggiore è la </a:t>
            </a:r>
            <a:r>
              <a:rPr lang="it-IT" altLang="it-IT" sz="2400" dirty="0">
                <a:solidFill>
                  <a:srgbClr val="CC0099"/>
                </a:solidFill>
              </a:rPr>
              <a:t>crescita economica</a:t>
            </a:r>
            <a:r>
              <a:rPr lang="it-IT" altLang="it-IT" sz="2400" dirty="0"/>
              <a:t>, ovvero il progresso della ricchezza nazionale.   </a:t>
            </a:r>
          </a:p>
          <a:p>
            <a:pPr eaLnBrk="1" hangingPunct="1">
              <a:lnSpc>
                <a:spcPct val="90000"/>
              </a:lnSpc>
            </a:pPr>
            <a:r>
              <a:rPr lang="it-IT" altLang="it-IT" sz="2800" dirty="0"/>
              <a:t>Tuttavia la ricchezza creata dalla crescita del PIL varia ...</a:t>
            </a:r>
          </a:p>
          <a:p>
            <a:pPr lvl="1" eaLnBrk="1" hangingPunct="1">
              <a:lnSpc>
                <a:spcPct val="90000"/>
              </a:lnSpc>
            </a:pPr>
            <a:r>
              <a:rPr lang="it-IT" altLang="it-IT" sz="2400" dirty="0"/>
              <a:t> …nel tempo, nell’ambito di una  medesima nazione.</a:t>
            </a:r>
          </a:p>
          <a:p>
            <a:pPr lvl="1" eaLnBrk="1" hangingPunct="1">
              <a:lnSpc>
                <a:spcPct val="90000"/>
              </a:lnSpc>
            </a:pPr>
            <a:r>
              <a:rPr lang="it-IT" altLang="it-IT" sz="2400" dirty="0"/>
              <a:t> … tra le diverse nazioni.</a:t>
            </a:r>
          </a:p>
          <a:p>
            <a:pPr eaLnBrk="1" hangingPunct="1">
              <a:lnSpc>
                <a:spcPct val="90000"/>
              </a:lnSpc>
            </a:pPr>
            <a:r>
              <a:rPr lang="it-IT" altLang="it-IT" sz="2800" u="sng" dirty="0"/>
              <a:t>Spiegare la crescita</a:t>
            </a:r>
            <a:r>
              <a:rPr lang="it-IT" altLang="it-IT" sz="2800" dirty="0"/>
              <a:t> è uno dei problemi centrali della macro.</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365">
                                            <p:txEl>
                                              <p:pRg st="1" end="1"/>
                                            </p:txEl>
                                          </p:spTgt>
                                        </p:tgtEl>
                                        <p:attrNameLst>
                                          <p:attrName>style.visibility</p:attrName>
                                        </p:attrNameLst>
                                      </p:cBhvr>
                                      <p:to>
                                        <p:strVal val="visible"/>
                                      </p:to>
                                    </p:set>
                                    <p:animEffect transition="in" filter="wipe(left)">
                                      <p:cBhvr>
                                        <p:cTn id="7" dur="500"/>
                                        <p:tgtEl>
                                          <p:spTgt spid="143365">
                                            <p:txEl>
                                              <p:pRg st="1" end="1"/>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3365">
                                            <p:txEl>
                                              <p:pRg st="2" end="2"/>
                                            </p:txEl>
                                          </p:spTgt>
                                        </p:tgtEl>
                                        <p:attrNameLst>
                                          <p:attrName>style.visibility</p:attrName>
                                        </p:attrNameLst>
                                      </p:cBhvr>
                                      <p:to>
                                        <p:strVal val="visible"/>
                                      </p:to>
                                    </p:set>
                                    <p:animEffect transition="in" filter="wipe(left)">
                                      <p:cBhvr>
                                        <p:cTn id="10" dur="500"/>
                                        <p:tgtEl>
                                          <p:spTgt spid="143365">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43365">
                                            <p:txEl>
                                              <p:pRg st="3" end="3"/>
                                            </p:txEl>
                                          </p:spTgt>
                                        </p:tgtEl>
                                        <p:attrNameLst>
                                          <p:attrName>style.visibility</p:attrName>
                                        </p:attrNameLst>
                                      </p:cBhvr>
                                      <p:to>
                                        <p:strVal val="visible"/>
                                      </p:to>
                                    </p:set>
                                    <p:animEffect transition="in" filter="wipe(left)">
                                      <p:cBhvr>
                                        <p:cTn id="15" dur="500"/>
                                        <p:tgtEl>
                                          <p:spTgt spid="143365">
                                            <p:txEl>
                                              <p:pRg st="3" end="3"/>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3365">
                                            <p:txEl>
                                              <p:pRg st="4" end="4"/>
                                            </p:txEl>
                                          </p:spTgt>
                                        </p:tgtEl>
                                        <p:attrNameLst>
                                          <p:attrName>style.visibility</p:attrName>
                                        </p:attrNameLst>
                                      </p:cBhvr>
                                      <p:to>
                                        <p:strVal val="visible"/>
                                      </p:to>
                                    </p:set>
                                    <p:animEffect transition="in" filter="wipe(left)">
                                      <p:cBhvr>
                                        <p:cTn id="18" dur="500"/>
                                        <p:tgtEl>
                                          <p:spTgt spid="14336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43365">
                                            <p:txEl>
                                              <p:pRg st="5" end="5"/>
                                            </p:txEl>
                                          </p:spTgt>
                                        </p:tgtEl>
                                        <p:attrNameLst>
                                          <p:attrName>style.visibility</p:attrName>
                                        </p:attrNameLst>
                                      </p:cBhvr>
                                      <p:to>
                                        <p:strVal val="visible"/>
                                      </p:to>
                                    </p:set>
                                    <p:animEffect transition="in" filter="wipe(left)">
                                      <p:cBhvr>
                                        <p:cTn id="23" dur="500"/>
                                        <p:tgtEl>
                                          <p:spTgt spid="143365">
                                            <p:txEl>
                                              <p:pRg st="5" end="5"/>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43365">
                                            <p:txEl>
                                              <p:pRg st="6" end="6"/>
                                            </p:txEl>
                                          </p:spTgt>
                                        </p:tgtEl>
                                        <p:attrNameLst>
                                          <p:attrName>style.visibility</p:attrName>
                                        </p:attrNameLst>
                                      </p:cBhvr>
                                      <p:to>
                                        <p:strVal val="visible"/>
                                      </p:to>
                                    </p:set>
                                    <p:animEffect transition="in" filter="wipe(left)">
                                      <p:cBhvr>
                                        <p:cTn id="26" dur="500"/>
                                        <p:tgtEl>
                                          <p:spTgt spid="143365">
                                            <p:txEl>
                                              <p:pRg st="6" end="6"/>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43365">
                                            <p:txEl>
                                              <p:pRg st="7" end="7"/>
                                            </p:txEl>
                                          </p:spTgt>
                                        </p:tgtEl>
                                        <p:attrNameLst>
                                          <p:attrName>style.visibility</p:attrName>
                                        </p:attrNameLst>
                                      </p:cBhvr>
                                      <p:to>
                                        <p:strVal val="visible"/>
                                      </p:to>
                                    </p:set>
                                    <p:animEffect transition="in" filter="wipe(left)">
                                      <p:cBhvr>
                                        <p:cTn id="29" dur="500"/>
                                        <p:tgtEl>
                                          <p:spTgt spid="143365">
                                            <p:txEl>
                                              <p:pRg st="7" end="7"/>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43365">
                                            <p:txEl>
                                              <p:pRg st="8" end="8"/>
                                            </p:txEl>
                                          </p:spTgt>
                                        </p:tgtEl>
                                        <p:attrNameLst>
                                          <p:attrName>style.visibility</p:attrName>
                                        </p:attrNameLst>
                                      </p:cBhvr>
                                      <p:to>
                                        <p:strVal val="visible"/>
                                      </p:to>
                                    </p:set>
                                    <p:animEffect transition="in" filter="wipe(left)">
                                      <p:cBhvr>
                                        <p:cTn id="32" dur="500"/>
                                        <p:tgtEl>
                                          <p:spTgt spid="14336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5" grpId="0" uiExpand="1"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9390" y="116632"/>
            <a:ext cx="7772400" cy="476324"/>
          </a:xfrm>
        </p:spPr>
        <p:txBody>
          <a:bodyPr/>
          <a:lstStyle/>
          <a:p>
            <a:r>
              <a:rPr lang="it-IT" dirty="0"/>
              <a:t>Crescita del PIL reale: Italia vs Eurozone</a:t>
            </a:r>
          </a:p>
        </p:txBody>
      </p:sp>
      <p:pic>
        <p:nvPicPr>
          <p:cNvPr id="4" name="FRED Graph Chart" descr="FRED Graph">
            <a:hlinkClick r:id="rId2" tooltip="View this chart in your browser. "/>
            <a:extLst>
              <a:ext uri="{FF2B5EF4-FFF2-40B4-BE49-F238E27FC236}">
                <a16:creationId xmlns:a16="http://schemas.microsoft.com/office/drawing/2014/main" id="{8DFCC41B-A9C3-4B65-8704-0F0A8D76573F}"/>
              </a:ext>
            </a:extLst>
          </p:cNvPr>
          <p:cNvPicPr>
            <a:picLocks noChangeAspect="1"/>
          </p:cNvPicPr>
          <p:nvPr/>
        </p:nvPicPr>
        <p:blipFill>
          <a:blip r:embed="rId3"/>
          <a:stretch>
            <a:fillRect/>
          </a:stretch>
        </p:blipFill>
        <p:spPr>
          <a:xfrm>
            <a:off x="245265" y="692696"/>
            <a:ext cx="8680649" cy="5854391"/>
          </a:xfrm>
          <a:prstGeom prst="rect">
            <a:avLst/>
          </a:prstGeom>
        </p:spPr>
      </p:pic>
      <p:sp>
        <p:nvSpPr>
          <p:cNvPr id="3" name="CasellaDiTesto 2">
            <a:extLst>
              <a:ext uri="{FF2B5EF4-FFF2-40B4-BE49-F238E27FC236}">
                <a16:creationId xmlns:a16="http://schemas.microsoft.com/office/drawing/2014/main" id="{B3C82A2C-C291-4A4C-AC70-6A552BB56D78}"/>
              </a:ext>
            </a:extLst>
          </p:cNvPr>
          <p:cNvSpPr txBox="1"/>
          <p:nvPr/>
        </p:nvSpPr>
        <p:spPr>
          <a:xfrm>
            <a:off x="6804248" y="1698661"/>
            <a:ext cx="1362874" cy="461665"/>
          </a:xfrm>
          <a:prstGeom prst="rect">
            <a:avLst/>
          </a:prstGeom>
          <a:noFill/>
        </p:spPr>
        <p:txBody>
          <a:bodyPr wrap="none" rtlCol="0">
            <a:spAutoFit/>
          </a:bodyPr>
          <a:lstStyle/>
          <a:p>
            <a:r>
              <a:rPr lang="it-IT" dirty="0"/>
              <a:t>Eurozone</a:t>
            </a:r>
          </a:p>
        </p:txBody>
      </p:sp>
      <p:sp>
        <p:nvSpPr>
          <p:cNvPr id="5" name="CasellaDiTesto 4">
            <a:extLst>
              <a:ext uri="{FF2B5EF4-FFF2-40B4-BE49-F238E27FC236}">
                <a16:creationId xmlns:a16="http://schemas.microsoft.com/office/drawing/2014/main" id="{B53A7BC6-F3C2-480D-BAAA-8B7F305ED688}"/>
              </a:ext>
            </a:extLst>
          </p:cNvPr>
          <p:cNvSpPr txBox="1"/>
          <p:nvPr/>
        </p:nvSpPr>
        <p:spPr>
          <a:xfrm>
            <a:off x="7668344" y="4122874"/>
            <a:ext cx="673005" cy="461665"/>
          </a:xfrm>
          <a:prstGeom prst="rect">
            <a:avLst/>
          </a:prstGeom>
          <a:noFill/>
        </p:spPr>
        <p:txBody>
          <a:bodyPr wrap="none" rtlCol="0">
            <a:spAutoFit/>
          </a:bodyPr>
          <a:lstStyle/>
          <a:p>
            <a:r>
              <a:rPr lang="it-IT" dirty="0"/>
              <a:t>ITA</a:t>
            </a:r>
          </a:p>
        </p:txBody>
      </p:sp>
    </p:spTree>
    <p:extLst>
      <p:ext uri="{BB962C8B-B14F-4D97-AF65-F5344CB8AC3E}">
        <p14:creationId xmlns:p14="http://schemas.microsoft.com/office/powerpoint/2010/main" val="1440327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pic>
        <p:nvPicPr>
          <p:cNvPr id="3" name="FRED Graph Chart" descr="FRED Graph">
            <a:hlinkClick r:id="rId3" tooltip="View this chart in your browser. "/>
          </p:cNvPr>
          <p:cNvPicPr>
            <a:picLocks noChangeAspect="1"/>
          </p:cNvPicPr>
          <p:nvPr/>
        </p:nvPicPr>
        <p:blipFill>
          <a:blip r:embed="rId4"/>
          <a:stretch>
            <a:fillRect/>
          </a:stretch>
        </p:blipFill>
        <p:spPr>
          <a:xfrm>
            <a:off x="476250" y="762000"/>
            <a:ext cx="8191500" cy="5524500"/>
          </a:xfrm>
          <a:prstGeom prst="rect">
            <a:avLst/>
          </a:prstGeom>
        </p:spPr>
      </p:pic>
      <p:sp>
        <p:nvSpPr>
          <p:cNvPr id="2" name="CasellaDiTesto 1"/>
          <p:cNvSpPr txBox="1"/>
          <p:nvPr/>
        </p:nvSpPr>
        <p:spPr>
          <a:xfrm>
            <a:off x="381000" y="95250"/>
            <a:ext cx="7620000" cy="952500"/>
          </a:xfrm>
          <a:prstGeom prst="rect">
            <a:avLst/>
          </a:prstGeom>
        </p:spPr>
        <p:txBody>
          <a:bodyPr lIns="91440" tIns="45720" rIns="91440" bIns="45720" rtlCol="0">
            <a:spAutoFit/>
          </a:bodyPr>
          <a:lstStyle/>
          <a:p>
            <a:pPr marL="0" marR="0" lvl="0" indent="0" algn="ctr" fontAlgn="base">
              <a:lnSpc>
                <a:spcPct val="100000"/>
              </a:lnSpc>
            </a:pPr>
            <a:r>
              <a:rPr lang="en-US" sz="2400" u="none">
                <a:solidFill>
                  <a:srgbClr val="333333">
                    <a:alpha val="20000"/>
                  </a:srgbClr>
                </a:solidFill>
                <a:latin typeface="Calibri"/>
              </a:rPr>
              <a:t> </a:t>
            </a:r>
          </a:p>
        </p:txBody>
      </p:sp>
      <p:sp>
        <p:nvSpPr>
          <p:cNvPr id="4" name="CasellaDiTesto 3">
            <a:extLst>
              <a:ext uri="{FF2B5EF4-FFF2-40B4-BE49-F238E27FC236}">
                <a16:creationId xmlns:a16="http://schemas.microsoft.com/office/drawing/2014/main" id="{52F56FFC-9CC3-4150-A221-D2088321433A}"/>
              </a:ext>
            </a:extLst>
          </p:cNvPr>
          <p:cNvSpPr txBox="1"/>
          <p:nvPr/>
        </p:nvSpPr>
        <p:spPr>
          <a:xfrm>
            <a:off x="1259632" y="95250"/>
            <a:ext cx="6994222" cy="646331"/>
          </a:xfrm>
          <a:prstGeom prst="rect">
            <a:avLst/>
          </a:prstGeom>
          <a:noFill/>
        </p:spPr>
        <p:txBody>
          <a:bodyPr wrap="none" rtlCol="0">
            <a:spAutoFit/>
          </a:bodyPr>
          <a:lstStyle/>
          <a:p>
            <a:r>
              <a:rPr lang="it-IT" sz="3600" dirty="0"/>
              <a:t>Eravamo sopra la media, ora non più</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638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2292" name="Rectangle 4"/>
          <p:cNvSpPr>
            <a:spLocks noGrp="1" noChangeArrowheads="1"/>
          </p:cNvSpPr>
          <p:nvPr>
            <p:ph type="body" idx="1"/>
          </p:nvPr>
        </p:nvSpPr>
        <p:spPr>
          <a:xfrm>
            <a:off x="228600" y="1066800"/>
            <a:ext cx="8736013" cy="5241925"/>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it-IT" sz="2800"/>
              <a:t>Il </a:t>
            </a:r>
            <a:r>
              <a:rPr lang="it-IT" altLang="it-IT" sz="2800">
                <a:solidFill>
                  <a:srgbClr val="CC0099"/>
                </a:solidFill>
              </a:rPr>
              <a:t>PIL</a:t>
            </a:r>
            <a:r>
              <a:rPr lang="it-IT" altLang="it-IT" sz="2800" i="1">
                <a:solidFill>
                  <a:srgbClr val="9933FF"/>
                </a:solidFill>
              </a:rPr>
              <a:t> </a:t>
            </a:r>
            <a:r>
              <a:rPr lang="it-IT" altLang="it-IT" sz="2800"/>
              <a:t>(o GDP in inglese) misura la ricchezza prodotta da una nazione in un determinato periodo. E’ la migliore misura disponibile del benessere di una nazione.</a:t>
            </a:r>
          </a:p>
          <a:p>
            <a:pPr eaLnBrk="1" hangingPunct="1"/>
            <a:r>
              <a:rPr lang="it-IT" altLang="it-IT" sz="2800"/>
              <a:t>E’ una misura del reddito, e quindi anche della spesa (vedi sotto), di una nazione in certo periodo.</a:t>
            </a:r>
          </a:p>
          <a:p>
            <a:pPr eaLnBrk="1" hangingPunct="1"/>
            <a:r>
              <a:rPr lang="it-IT" altLang="it-IT" sz="2800"/>
              <a:t>E’ definito come </a:t>
            </a:r>
            <a:r>
              <a:rPr lang="it-IT" altLang="it-IT" sz="2800">
                <a:solidFill>
                  <a:srgbClr val="CC0099"/>
                </a:solidFill>
              </a:rPr>
              <a:t>il</a:t>
            </a:r>
            <a:r>
              <a:rPr lang="it-IT" altLang="it-IT" sz="2800"/>
              <a:t> </a:t>
            </a:r>
            <a:r>
              <a:rPr lang="it-IT" altLang="it-IT" sz="2800">
                <a:solidFill>
                  <a:srgbClr val="CC0099"/>
                </a:solidFill>
              </a:rPr>
              <a:t>valore totale a prezzi di mercato di tutti i beni e servizi finali prodotti in una certa nazione in un dato periodo di tempo</a:t>
            </a:r>
            <a:r>
              <a:rPr lang="it-IT" altLang="it-IT" sz="2800"/>
              <a:t>.</a:t>
            </a:r>
          </a:p>
          <a:p>
            <a:pPr eaLnBrk="1" hangingPunct="1"/>
            <a:r>
              <a:rPr lang="it-IT" altLang="it-IT" sz="2800"/>
              <a:t>Il </a:t>
            </a:r>
            <a:r>
              <a:rPr lang="it-IT" altLang="it-IT" sz="2800">
                <a:solidFill>
                  <a:srgbClr val="CC0099"/>
                </a:solidFill>
              </a:rPr>
              <a:t>PIL pro capite</a:t>
            </a:r>
            <a:r>
              <a:rPr lang="it-IT" altLang="it-IT" sz="2800"/>
              <a:t> indica il reddito a disposizione del singolo individuo in una nazione. Un PIL pro capite elevato è indice di un alto standard di vita.</a:t>
            </a:r>
          </a:p>
        </p:txBody>
      </p:sp>
      <p:sp>
        <p:nvSpPr>
          <p:cNvPr id="16389" name="Rectangle 5"/>
          <p:cNvSpPr>
            <a:spLocks noGrp="1" noChangeArrowheads="1"/>
          </p:cNvSpPr>
          <p:nvPr>
            <p:ph type="title"/>
          </p:nvPr>
        </p:nvSpPr>
        <p:spPr>
          <a:xfrm>
            <a:off x="609600" y="228600"/>
            <a:ext cx="7772400" cy="762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it-IT" sz="3600"/>
              <a:t>Il prodotto interno lordo</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92">
                                            <p:txEl>
                                              <p:pRg st="2" end="2"/>
                                            </p:txEl>
                                          </p:spTgt>
                                        </p:tgtEl>
                                        <p:attrNameLst>
                                          <p:attrName>style.visibility</p:attrName>
                                        </p:attrNameLst>
                                      </p:cBhvr>
                                      <p:to>
                                        <p:strVal val="visible"/>
                                      </p:to>
                                    </p:set>
                                    <p:animEffect transition="in" filter="wipe(left)">
                                      <p:cBhvr>
                                        <p:cTn id="7" dur="500"/>
                                        <p:tgtEl>
                                          <p:spTgt spid="1229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292">
                                            <p:txEl>
                                              <p:pRg st="3" end="3"/>
                                            </p:txEl>
                                          </p:spTgt>
                                        </p:tgtEl>
                                        <p:attrNameLst>
                                          <p:attrName>style.visibility</p:attrName>
                                        </p:attrNameLst>
                                      </p:cBhvr>
                                      <p:to>
                                        <p:strVal val="visible"/>
                                      </p:to>
                                    </p:set>
                                    <p:animEffect transition="in" filter="wipe(left)">
                                      <p:cBhvr>
                                        <p:cTn id="12" dur="500"/>
                                        <p:tgtEl>
                                          <p:spTgt spid="1229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0"/>
            <a:ext cx="7772400" cy="836712"/>
          </a:xfrm>
        </p:spPr>
        <p:txBody>
          <a:bodyPr/>
          <a:lstStyle/>
          <a:p>
            <a:r>
              <a:rPr lang="it-IT" dirty="0"/>
              <a:t>L’Italia e gli altri paesi UE</a:t>
            </a:r>
          </a:p>
        </p:txBody>
      </p:sp>
      <p:pic>
        <p:nvPicPr>
          <p:cNvPr id="3" name="Immagine 2"/>
          <p:cNvPicPr>
            <a:picLocks noChangeAspect="1"/>
          </p:cNvPicPr>
          <p:nvPr/>
        </p:nvPicPr>
        <p:blipFill>
          <a:blip r:embed="rId2"/>
          <a:stretch>
            <a:fillRect/>
          </a:stretch>
        </p:blipFill>
        <p:spPr>
          <a:xfrm>
            <a:off x="253776" y="692696"/>
            <a:ext cx="8762034" cy="5832648"/>
          </a:xfrm>
          <a:prstGeom prst="rect">
            <a:avLst/>
          </a:prstGeom>
        </p:spPr>
      </p:pic>
    </p:spTree>
    <p:extLst>
      <p:ext uri="{BB962C8B-B14F-4D97-AF65-F5344CB8AC3E}">
        <p14:creationId xmlns:p14="http://schemas.microsoft.com/office/powerpoint/2010/main" val="10408957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2400"/>
          </a:p>
        </p:txBody>
      </p:sp>
      <p:sp>
        <p:nvSpPr>
          <p:cNvPr id="4813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2400"/>
          </a:p>
        </p:txBody>
      </p:sp>
      <p:sp>
        <p:nvSpPr>
          <p:cNvPr id="48132" name="Rectangle 4"/>
          <p:cNvSpPr>
            <a:spLocks noGrp="1" noChangeArrowheads="1"/>
          </p:cNvSpPr>
          <p:nvPr>
            <p:ph type="title"/>
          </p:nvPr>
        </p:nvSpPr>
        <p:spPr>
          <a:xfrm>
            <a:off x="685800" y="228600"/>
            <a:ext cx="7772400" cy="762000"/>
          </a:xfrm>
          <a:noFill/>
        </p:spPr>
        <p:txBody>
          <a:bodyPr/>
          <a:lstStyle/>
          <a:p>
            <a:pPr eaLnBrk="1" hangingPunct="1"/>
            <a:r>
              <a:rPr lang="it-IT" altLang="it-IT"/>
              <a:t>La regola del 70</a:t>
            </a:r>
          </a:p>
        </p:txBody>
      </p:sp>
      <p:sp>
        <p:nvSpPr>
          <p:cNvPr id="149509" name="Rectangle 5"/>
          <p:cNvSpPr>
            <a:spLocks noGrp="1" noChangeArrowheads="1"/>
          </p:cNvSpPr>
          <p:nvPr>
            <p:ph type="body" idx="1"/>
          </p:nvPr>
        </p:nvSpPr>
        <p:spPr>
          <a:xfrm>
            <a:off x="304800" y="981075"/>
            <a:ext cx="8610600" cy="5616575"/>
          </a:xfrm>
          <a:noFill/>
        </p:spPr>
        <p:txBody>
          <a:bodyPr/>
          <a:lstStyle/>
          <a:p>
            <a:pPr eaLnBrk="1" hangingPunct="1">
              <a:lnSpc>
                <a:spcPct val="80000"/>
              </a:lnSpc>
            </a:pPr>
            <a:r>
              <a:rPr lang="it-IT" altLang="it-IT" sz="2800"/>
              <a:t>Piccole differenze annuali nel tasso di crescita del PIL diventano rapidamente molto grandi a causa dell’</a:t>
            </a:r>
            <a:r>
              <a:rPr lang="it-IT" altLang="it-IT" sz="2800">
                <a:solidFill>
                  <a:srgbClr val="FF0000"/>
                </a:solidFill>
              </a:rPr>
              <a:t>effetto di composizione</a:t>
            </a:r>
            <a:r>
              <a:rPr lang="it-IT" altLang="it-IT" sz="2800"/>
              <a:t>. </a:t>
            </a:r>
          </a:p>
          <a:p>
            <a:pPr eaLnBrk="1" hangingPunct="1">
              <a:lnSpc>
                <a:spcPct val="80000"/>
              </a:lnSpc>
            </a:pPr>
            <a:r>
              <a:rPr lang="it-IT" altLang="it-IT" sz="2800"/>
              <a:t>La c.d. </a:t>
            </a:r>
            <a:r>
              <a:rPr lang="it-IT" altLang="it-IT" sz="2800">
                <a:solidFill>
                  <a:srgbClr val="FC0128"/>
                </a:solidFill>
              </a:rPr>
              <a:t>regola del 70</a:t>
            </a:r>
            <a:r>
              <a:rPr lang="it-IT" altLang="it-IT" sz="2800"/>
              <a:t> afferma che se una variabile cresce ogni anno al tasso dell’x% occorrono circa </a:t>
            </a:r>
            <a:r>
              <a:rPr lang="it-IT" altLang="it-IT" sz="2800">
                <a:solidFill>
                  <a:srgbClr val="FC0128"/>
                </a:solidFill>
              </a:rPr>
              <a:t>70/x</a:t>
            </a:r>
            <a:r>
              <a:rPr lang="it-IT" altLang="it-IT" sz="2800"/>
              <a:t> anni perché quella variabile raddoppi.</a:t>
            </a:r>
          </a:p>
          <a:p>
            <a:pPr eaLnBrk="1" hangingPunct="1">
              <a:lnSpc>
                <a:spcPct val="80000"/>
              </a:lnSpc>
            </a:pPr>
            <a:r>
              <a:rPr lang="it-IT" altLang="it-IT" sz="2800"/>
              <a:t>P.e.: una somma di €5000 investita al 7% di interesse annuo raddoppia dopo 10 anni. Se invece l’interesse è del 3% occorrono circa 23 anni perché raddoppi.</a:t>
            </a:r>
          </a:p>
          <a:p>
            <a:pPr eaLnBrk="1" hangingPunct="1">
              <a:lnSpc>
                <a:spcPct val="80000"/>
              </a:lnSpc>
            </a:pPr>
            <a:r>
              <a:rPr lang="it-IT" altLang="it-IT" sz="2800">
                <a:solidFill>
                  <a:schemeClr val="tx2"/>
                </a:solidFill>
              </a:rPr>
              <a:t>L’Argentina nell’anno 1900 aveva un PIL reale maggiore di </a:t>
            </a:r>
            <a:r>
              <a:rPr lang="it-IT" altLang="it-IT" sz="2800" i="1">
                <a:solidFill>
                  <a:schemeClr val="tx2"/>
                </a:solidFill>
              </a:rPr>
              <a:t>più del 50%</a:t>
            </a:r>
            <a:r>
              <a:rPr lang="it-IT" altLang="it-IT" sz="2800">
                <a:solidFill>
                  <a:schemeClr val="tx2"/>
                </a:solidFill>
              </a:rPr>
              <a:t> rispetto al Giappone. Nell’anno 2000, a causa di una differenza nel tasso di crescita medio annuo per tutto il 20° secolo di </a:t>
            </a:r>
            <a:r>
              <a:rPr lang="it-IT" altLang="it-IT" sz="2800" u="sng">
                <a:solidFill>
                  <a:schemeClr val="tx2"/>
                </a:solidFill>
              </a:rPr>
              <a:t>meno di un punto pct</a:t>
            </a:r>
            <a:r>
              <a:rPr lang="it-IT" altLang="it-IT" sz="2800">
                <a:solidFill>
                  <a:schemeClr val="tx2"/>
                </a:solidFill>
              </a:rPr>
              <a:t>. (1.86% rispetto a 2.81%), il suo PIL reale era </a:t>
            </a:r>
            <a:r>
              <a:rPr lang="it-IT" altLang="it-IT" sz="2800" i="1">
                <a:solidFill>
                  <a:schemeClr val="tx2"/>
                </a:solidFill>
              </a:rPr>
              <a:t>meno della metà</a:t>
            </a:r>
            <a:r>
              <a:rPr lang="it-IT" altLang="it-IT" sz="2800">
                <a:solidFill>
                  <a:schemeClr val="tx2"/>
                </a:solidFill>
              </a:rPr>
              <a:t> di quello giapponese!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9509">
                                            <p:txEl>
                                              <p:pRg st="2" end="2"/>
                                            </p:txEl>
                                          </p:spTgt>
                                        </p:tgtEl>
                                        <p:attrNameLst>
                                          <p:attrName>style.visibility</p:attrName>
                                        </p:attrNameLst>
                                      </p:cBhvr>
                                      <p:to>
                                        <p:strVal val="visible"/>
                                      </p:to>
                                    </p:set>
                                    <p:animEffect transition="in" filter="wipe(left)">
                                      <p:cBhvr>
                                        <p:cTn id="7" dur="500"/>
                                        <p:tgtEl>
                                          <p:spTgt spid="149509">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9509">
                                            <p:txEl>
                                              <p:pRg st="3" end="3"/>
                                            </p:txEl>
                                          </p:spTgt>
                                        </p:tgtEl>
                                        <p:attrNameLst>
                                          <p:attrName>style.visibility</p:attrName>
                                        </p:attrNameLst>
                                      </p:cBhvr>
                                      <p:to>
                                        <p:strVal val="visible"/>
                                      </p:to>
                                    </p:set>
                                    <p:animEffect transition="in" filter="wipe(left)">
                                      <p:cBhvr>
                                        <p:cTn id="12" dur="500"/>
                                        <p:tgtEl>
                                          <p:spTgt spid="14950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9"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04800"/>
            <a:ext cx="6315075" cy="550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79" name="Text Box 3"/>
          <p:cNvSpPr txBox="1">
            <a:spLocks noChangeArrowheads="1"/>
          </p:cNvSpPr>
          <p:nvPr/>
        </p:nvSpPr>
        <p:spPr bwMode="auto">
          <a:xfrm>
            <a:off x="838200" y="2971800"/>
            <a:ext cx="91440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C012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50000"/>
              </a:spcBef>
              <a:buClrTx/>
              <a:buSzTx/>
              <a:buFontTx/>
              <a:buNone/>
            </a:pPr>
            <a:r>
              <a:rPr lang="it-IT" altLang="it-IT" sz="1200" b="1">
                <a:solidFill>
                  <a:srgbClr val="FC0128"/>
                </a:solidFill>
              </a:rPr>
              <a:t>Anno 2000</a:t>
            </a:r>
          </a:p>
          <a:p>
            <a:pPr>
              <a:spcBef>
                <a:spcPct val="50000"/>
              </a:spcBef>
              <a:buClrTx/>
              <a:buSzTx/>
              <a:buFontTx/>
              <a:buNone/>
            </a:pPr>
            <a:r>
              <a:rPr lang="it-IT" altLang="it-IT" sz="1200" b="1">
                <a:solidFill>
                  <a:srgbClr val="FC0128"/>
                </a:solidFill>
              </a:rPr>
              <a:t>Anno 2010</a:t>
            </a:r>
          </a:p>
          <a:p>
            <a:pPr>
              <a:spcBef>
                <a:spcPct val="50000"/>
              </a:spcBef>
              <a:buClrTx/>
              <a:buSzTx/>
              <a:buFontTx/>
              <a:buNone/>
            </a:pPr>
            <a:r>
              <a:rPr lang="it-IT" altLang="it-IT" sz="1200" b="1">
                <a:solidFill>
                  <a:srgbClr val="FC0128"/>
                </a:solidFill>
              </a:rPr>
              <a:t>Anno 2030</a:t>
            </a:r>
          </a:p>
          <a:p>
            <a:pPr>
              <a:spcBef>
                <a:spcPct val="50000"/>
              </a:spcBef>
              <a:buClrTx/>
              <a:buSzTx/>
              <a:buFontTx/>
              <a:buNone/>
            </a:pPr>
            <a:r>
              <a:rPr lang="it-IT" altLang="it-IT" sz="1200" b="1">
                <a:solidFill>
                  <a:srgbClr val="FC0128"/>
                </a:solidFill>
              </a:rPr>
              <a:t>Anno 2050</a:t>
            </a:r>
          </a:p>
          <a:p>
            <a:pPr>
              <a:spcBef>
                <a:spcPct val="50000"/>
              </a:spcBef>
              <a:buClrTx/>
              <a:buSzTx/>
              <a:buFontTx/>
              <a:buNone/>
            </a:pPr>
            <a:r>
              <a:rPr lang="it-IT" altLang="it-IT" sz="1200" b="1">
                <a:solidFill>
                  <a:srgbClr val="FC0128"/>
                </a:solidFill>
              </a:rPr>
              <a:t>Anno 2070</a:t>
            </a:r>
          </a:p>
          <a:p>
            <a:pPr>
              <a:spcBef>
                <a:spcPct val="50000"/>
              </a:spcBef>
              <a:buClrTx/>
              <a:buSzTx/>
              <a:buFontTx/>
              <a:buNone/>
            </a:pPr>
            <a:r>
              <a:rPr lang="it-IT" altLang="it-IT" sz="1200" b="1">
                <a:solidFill>
                  <a:srgbClr val="FC0128"/>
                </a:solidFill>
              </a:rPr>
              <a:t>Anno 2100</a:t>
            </a:r>
          </a:p>
        </p:txBody>
      </p:sp>
      <p:sp>
        <p:nvSpPr>
          <p:cNvPr id="50180" name="Text Box 4"/>
          <p:cNvSpPr txBox="1">
            <a:spLocks noChangeArrowheads="1"/>
          </p:cNvSpPr>
          <p:nvPr/>
        </p:nvSpPr>
        <p:spPr bwMode="auto">
          <a:xfrm>
            <a:off x="2819400" y="838200"/>
            <a:ext cx="4503738" cy="485775"/>
          </a:xfrm>
          <a:prstGeom prst="rect">
            <a:avLst/>
          </a:prstGeom>
          <a:solidFill>
            <a:srgbClr val="8BFFF4"/>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SzTx/>
              <a:buFontTx/>
              <a:buNone/>
            </a:pPr>
            <a:r>
              <a:rPr lang="it-IT" altLang="it-IT" sz="2400" b="1"/>
              <a:t>Quanto conta il tasso di crescita?</a:t>
            </a:r>
          </a:p>
        </p:txBody>
      </p:sp>
      <p:sp>
        <p:nvSpPr>
          <p:cNvPr id="50181" name="Text Box 5"/>
          <p:cNvSpPr txBox="1">
            <a:spLocks noChangeArrowheads="1"/>
          </p:cNvSpPr>
          <p:nvPr/>
        </p:nvSpPr>
        <p:spPr bwMode="auto">
          <a:xfrm>
            <a:off x="8001000" y="2971800"/>
            <a:ext cx="91440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C012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50000"/>
              </a:spcBef>
              <a:buClrTx/>
              <a:buSzTx/>
              <a:buFontTx/>
              <a:buNone/>
            </a:pPr>
            <a:r>
              <a:rPr lang="it-IT" altLang="it-IT" sz="1200" b="1">
                <a:solidFill>
                  <a:srgbClr val="FC0128"/>
                </a:solidFill>
              </a:rPr>
              <a:t>Anno 2000</a:t>
            </a:r>
          </a:p>
          <a:p>
            <a:pPr>
              <a:spcBef>
                <a:spcPct val="50000"/>
              </a:spcBef>
              <a:buClrTx/>
              <a:buSzTx/>
              <a:buFontTx/>
              <a:buNone/>
            </a:pPr>
            <a:r>
              <a:rPr lang="it-IT" altLang="it-IT" sz="1200" b="1">
                <a:solidFill>
                  <a:srgbClr val="FC0128"/>
                </a:solidFill>
              </a:rPr>
              <a:t>Anno 2010</a:t>
            </a:r>
          </a:p>
          <a:p>
            <a:pPr>
              <a:spcBef>
                <a:spcPct val="50000"/>
              </a:spcBef>
              <a:buClrTx/>
              <a:buSzTx/>
              <a:buFontTx/>
              <a:buNone/>
            </a:pPr>
            <a:r>
              <a:rPr lang="it-IT" altLang="it-IT" sz="1200" b="1">
                <a:solidFill>
                  <a:srgbClr val="FC0128"/>
                </a:solidFill>
              </a:rPr>
              <a:t>Anno 2030</a:t>
            </a:r>
          </a:p>
          <a:p>
            <a:pPr>
              <a:spcBef>
                <a:spcPct val="50000"/>
              </a:spcBef>
              <a:buClrTx/>
              <a:buSzTx/>
              <a:buFontTx/>
              <a:buNone/>
            </a:pPr>
            <a:r>
              <a:rPr lang="it-IT" altLang="it-IT" sz="1200" b="1">
                <a:solidFill>
                  <a:srgbClr val="FC0128"/>
                </a:solidFill>
              </a:rPr>
              <a:t>Anno 2050</a:t>
            </a:r>
          </a:p>
          <a:p>
            <a:pPr>
              <a:spcBef>
                <a:spcPct val="50000"/>
              </a:spcBef>
              <a:buClrTx/>
              <a:buSzTx/>
              <a:buFontTx/>
              <a:buNone/>
            </a:pPr>
            <a:r>
              <a:rPr lang="it-IT" altLang="it-IT" sz="1200" b="1">
                <a:solidFill>
                  <a:srgbClr val="FC0128"/>
                </a:solidFill>
              </a:rPr>
              <a:t>Anno 2070</a:t>
            </a:r>
          </a:p>
          <a:p>
            <a:pPr>
              <a:spcBef>
                <a:spcPct val="50000"/>
              </a:spcBef>
              <a:buClrTx/>
              <a:buSzTx/>
              <a:buFontTx/>
              <a:buNone/>
            </a:pPr>
            <a:r>
              <a:rPr lang="it-IT" altLang="it-IT" sz="1200" b="1">
                <a:solidFill>
                  <a:srgbClr val="FC0128"/>
                </a:solidFill>
              </a:rPr>
              <a:t>Anno 2100</a:t>
            </a:r>
          </a:p>
        </p:txBody>
      </p:sp>
      <p:sp>
        <p:nvSpPr>
          <p:cNvPr id="50182" name="Line 6"/>
          <p:cNvSpPr>
            <a:spLocks noChangeShapeType="1"/>
          </p:cNvSpPr>
          <p:nvPr/>
        </p:nvSpPr>
        <p:spPr bwMode="auto">
          <a:xfrm flipH="1">
            <a:off x="685800" y="3276600"/>
            <a:ext cx="8153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0183" name="Line 7"/>
          <p:cNvSpPr>
            <a:spLocks noChangeShapeType="1"/>
          </p:cNvSpPr>
          <p:nvPr/>
        </p:nvSpPr>
        <p:spPr bwMode="auto">
          <a:xfrm flipH="1">
            <a:off x="685800" y="3505200"/>
            <a:ext cx="8153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0184" name="Line 8"/>
          <p:cNvSpPr>
            <a:spLocks noChangeShapeType="1"/>
          </p:cNvSpPr>
          <p:nvPr/>
        </p:nvSpPr>
        <p:spPr bwMode="auto">
          <a:xfrm flipH="1">
            <a:off x="762000" y="3810000"/>
            <a:ext cx="8153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0185" name="Line 9"/>
          <p:cNvSpPr>
            <a:spLocks noChangeShapeType="1"/>
          </p:cNvSpPr>
          <p:nvPr/>
        </p:nvSpPr>
        <p:spPr bwMode="auto">
          <a:xfrm flipH="1">
            <a:off x="838200" y="4653136"/>
            <a:ext cx="8153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0186" name="Line 10"/>
          <p:cNvSpPr>
            <a:spLocks noChangeShapeType="1"/>
          </p:cNvSpPr>
          <p:nvPr/>
        </p:nvSpPr>
        <p:spPr bwMode="auto">
          <a:xfrm flipH="1">
            <a:off x="762000" y="4343400"/>
            <a:ext cx="8153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0187" name="Line 11"/>
          <p:cNvSpPr>
            <a:spLocks noChangeShapeType="1"/>
          </p:cNvSpPr>
          <p:nvPr/>
        </p:nvSpPr>
        <p:spPr bwMode="auto">
          <a:xfrm flipH="1">
            <a:off x="762000" y="4572000"/>
            <a:ext cx="8153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0188" name="Text Box 12"/>
          <p:cNvSpPr txBox="1">
            <a:spLocks noChangeArrowheads="1"/>
          </p:cNvSpPr>
          <p:nvPr/>
        </p:nvSpPr>
        <p:spPr bwMode="auto">
          <a:xfrm>
            <a:off x="365125" y="6286500"/>
            <a:ext cx="462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SzTx/>
              <a:buFontTx/>
              <a:buNone/>
            </a:pPr>
            <a:r>
              <a:rPr lang="it-IT" altLang="it-IT" sz="1800"/>
              <a:t>Tabella da: Lipsey &amp; Chrystal, </a:t>
            </a:r>
            <a:r>
              <a:rPr lang="it-IT" altLang="it-IT" sz="1800" i="1"/>
              <a:t>Economia</a:t>
            </a:r>
            <a:r>
              <a:rPr lang="it-IT" altLang="it-IT" sz="1800"/>
              <a:t>, p.459</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755650" y="188913"/>
            <a:ext cx="7772400" cy="576262"/>
          </a:xfrm>
        </p:spPr>
        <p:txBody>
          <a:bodyPr/>
          <a:lstStyle/>
          <a:p>
            <a:pPr eaLnBrk="1" hangingPunct="1"/>
            <a:r>
              <a:rPr lang="it-IT" altLang="it-IT"/>
              <a:t>Da cosa dipende la crescita?</a:t>
            </a:r>
          </a:p>
        </p:txBody>
      </p:sp>
      <p:sp>
        <p:nvSpPr>
          <p:cNvPr id="52227" name="Rectangle 3"/>
          <p:cNvSpPr>
            <a:spLocks noGrp="1" noChangeArrowheads="1"/>
          </p:cNvSpPr>
          <p:nvPr>
            <p:ph type="body" idx="1"/>
          </p:nvPr>
        </p:nvSpPr>
        <p:spPr>
          <a:xfrm>
            <a:off x="179388" y="765175"/>
            <a:ext cx="8785225" cy="5832475"/>
          </a:xfrm>
        </p:spPr>
        <p:txBody>
          <a:bodyPr/>
          <a:lstStyle/>
          <a:p>
            <a:pPr eaLnBrk="1" hangingPunct="1">
              <a:lnSpc>
                <a:spcPct val="90000"/>
              </a:lnSpc>
            </a:pPr>
            <a:r>
              <a:rPr lang="it-IT" altLang="it-IT" sz="2400" dirty="0"/>
              <a:t>La </a:t>
            </a:r>
            <a:r>
              <a:rPr lang="it-IT" altLang="it-IT" sz="2400" u="sng" dirty="0"/>
              <a:t>causa immediata</a:t>
            </a:r>
            <a:r>
              <a:rPr lang="it-IT" altLang="it-IT" sz="2400" dirty="0"/>
              <a:t> della crescita della ricchezza di una nazione è la sua </a:t>
            </a:r>
            <a:r>
              <a:rPr lang="it-IT" altLang="it-IT" sz="2400" u="sng" dirty="0"/>
              <a:t>dotazione di fattori di produzione</a:t>
            </a:r>
            <a:r>
              <a:rPr lang="it-IT" altLang="it-IT" sz="2400" dirty="0"/>
              <a:t> e la loro </a:t>
            </a:r>
            <a:r>
              <a:rPr lang="it-IT" altLang="it-IT" sz="2400" u="sng" dirty="0"/>
              <a:t>produttività</a:t>
            </a:r>
            <a:r>
              <a:rPr lang="it-IT" altLang="it-IT" sz="2400" dirty="0"/>
              <a:t>.</a:t>
            </a:r>
          </a:p>
          <a:p>
            <a:pPr lvl="1" eaLnBrk="1" hangingPunct="1">
              <a:lnSpc>
                <a:spcPct val="90000"/>
              </a:lnSpc>
            </a:pPr>
            <a:r>
              <a:rPr lang="it-IT" altLang="it-IT" sz="2000" dirty="0"/>
              <a:t> Come per un’impresa, il cui output è tanto maggiore quanto più abbondanti sono gli input a disposizione e quanto più efficientemente sono utilizzati.</a:t>
            </a:r>
          </a:p>
          <a:p>
            <a:pPr eaLnBrk="1" hangingPunct="1">
              <a:lnSpc>
                <a:spcPct val="90000"/>
              </a:lnSpc>
            </a:pPr>
            <a:r>
              <a:rPr lang="it-IT" altLang="it-IT" sz="2400" dirty="0"/>
              <a:t>I principali fattori produttivi sono il </a:t>
            </a:r>
            <a:r>
              <a:rPr lang="it-IT" altLang="it-IT" sz="2400" dirty="0">
                <a:solidFill>
                  <a:srgbClr val="FF0000"/>
                </a:solidFill>
              </a:rPr>
              <a:t>capitale fisico</a:t>
            </a:r>
            <a:r>
              <a:rPr lang="it-IT" altLang="it-IT" sz="2400" dirty="0"/>
              <a:t>, il </a:t>
            </a:r>
            <a:r>
              <a:rPr lang="it-IT" altLang="it-IT" sz="2400" dirty="0">
                <a:solidFill>
                  <a:srgbClr val="FF0000"/>
                </a:solidFill>
              </a:rPr>
              <a:t>capitale umano</a:t>
            </a:r>
            <a:r>
              <a:rPr lang="it-IT" altLang="it-IT" sz="2400" dirty="0"/>
              <a:t>, le </a:t>
            </a:r>
            <a:r>
              <a:rPr lang="it-IT" altLang="it-IT" sz="2400" dirty="0">
                <a:solidFill>
                  <a:srgbClr val="FF0000"/>
                </a:solidFill>
              </a:rPr>
              <a:t>conoscenze tecnologiche </a:t>
            </a:r>
            <a:r>
              <a:rPr lang="it-IT" altLang="it-IT" sz="2400" dirty="0"/>
              <a:t>ed il modo con cui tali fattori sono “combinati”, cioè l’</a:t>
            </a:r>
            <a:r>
              <a:rPr lang="it-IT" altLang="it-IT" sz="2400" dirty="0">
                <a:solidFill>
                  <a:srgbClr val="FF0000"/>
                </a:solidFill>
              </a:rPr>
              <a:t>organizzazione</a:t>
            </a:r>
            <a:r>
              <a:rPr lang="it-IT" altLang="it-IT" sz="2400" dirty="0"/>
              <a:t>.</a:t>
            </a:r>
          </a:p>
          <a:p>
            <a:pPr lvl="1" eaLnBrk="1" hangingPunct="1">
              <a:lnSpc>
                <a:spcPct val="90000"/>
              </a:lnSpc>
            </a:pPr>
            <a:r>
              <a:rPr lang="it-IT" altLang="it-IT" sz="2000" dirty="0"/>
              <a:t>Un ulteriore fattore produttivo è la dotazione di </a:t>
            </a:r>
            <a:r>
              <a:rPr lang="it-IT" altLang="it-IT" sz="2000" dirty="0">
                <a:solidFill>
                  <a:srgbClr val="FF0000"/>
                </a:solidFill>
              </a:rPr>
              <a:t>risorse naturali</a:t>
            </a:r>
            <a:r>
              <a:rPr lang="it-IT" altLang="it-IT" sz="2000" dirty="0"/>
              <a:t>. Si tratta però di un fattore non strettamente necessario per la crescita.</a:t>
            </a:r>
          </a:p>
          <a:p>
            <a:pPr eaLnBrk="1" hangingPunct="1">
              <a:lnSpc>
                <a:spcPct val="90000"/>
              </a:lnSpc>
            </a:pPr>
            <a:r>
              <a:rPr lang="it-IT" altLang="it-IT" sz="2400" dirty="0"/>
              <a:t>Alla base della crescita esistono però altri fattori, </a:t>
            </a:r>
            <a:r>
              <a:rPr lang="it-IT" altLang="it-IT" sz="2400" u="sng" dirty="0"/>
              <a:t>ancora più essenziali</a:t>
            </a:r>
            <a:r>
              <a:rPr lang="it-IT" altLang="it-IT" sz="2400" dirty="0"/>
              <a:t>, ovvero gli </a:t>
            </a:r>
            <a:r>
              <a:rPr lang="it-IT" altLang="it-IT" sz="2400" dirty="0">
                <a:solidFill>
                  <a:srgbClr val="FF0000"/>
                </a:solidFill>
              </a:rPr>
              <a:t>incentivi</a:t>
            </a:r>
            <a:r>
              <a:rPr lang="it-IT" altLang="it-IT" sz="2400" dirty="0"/>
              <a:t> e le </a:t>
            </a:r>
            <a:r>
              <a:rPr lang="it-IT" altLang="it-IT" sz="2400" dirty="0">
                <a:solidFill>
                  <a:srgbClr val="FF0000"/>
                </a:solidFill>
              </a:rPr>
              <a:t>istituzioni</a:t>
            </a:r>
            <a:r>
              <a:rPr lang="it-IT" altLang="it-IT" sz="2400" dirty="0"/>
              <a:t>.</a:t>
            </a:r>
          </a:p>
          <a:p>
            <a:pPr eaLnBrk="1" hangingPunct="1">
              <a:lnSpc>
                <a:spcPct val="90000"/>
              </a:lnSpc>
            </a:pPr>
            <a:r>
              <a:rPr lang="it-IT" altLang="it-IT" sz="2400" dirty="0"/>
              <a:t>Incentivi, istituzioni e la stessa “organizzazione” sono fattori </a:t>
            </a:r>
            <a:r>
              <a:rPr lang="it-IT" altLang="it-IT" sz="2400" u="sng" dirty="0"/>
              <a:t>non misurabili</a:t>
            </a:r>
            <a:r>
              <a:rPr lang="it-IT" altLang="it-IT" sz="2400" dirty="0"/>
              <a:t>, denominati “</a:t>
            </a:r>
            <a:r>
              <a:rPr lang="it-IT" altLang="it-IT" sz="2400" dirty="0">
                <a:solidFill>
                  <a:srgbClr val="FF0000"/>
                </a:solidFill>
              </a:rPr>
              <a:t>residuo di </a:t>
            </a:r>
            <a:r>
              <a:rPr lang="it-IT" altLang="it-IT" sz="2400" dirty="0" err="1">
                <a:solidFill>
                  <a:srgbClr val="FF0000"/>
                </a:solidFill>
              </a:rPr>
              <a:t>Solow</a:t>
            </a:r>
            <a:r>
              <a:rPr lang="it-IT" altLang="it-IT" sz="2400" dirty="0"/>
              <a:t>”.</a:t>
            </a:r>
          </a:p>
          <a:p>
            <a:pPr lvl="1" eaLnBrk="1" hangingPunct="1">
              <a:lnSpc>
                <a:spcPct val="90000"/>
              </a:lnSpc>
            </a:pPr>
            <a:r>
              <a:rPr lang="it-IT" altLang="it-IT" sz="2000" dirty="0"/>
              <a:t>Il nome deriva dal fatto che nel 1956 l’economista americano Robert </a:t>
            </a:r>
            <a:r>
              <a:rPr lang="it-IT" altLang="it-IT" sz="2000" dirty="0" err="1"/>
              <a:t>Solow</a:t>
            </a:r>
            <a:r>
              <a:rPr lang="it-IT" altLang="it-IT" sz="2000" dirty="0"/>
              <a:t> è stato il primo a notare che la crescita del PIL di una nazione non poteva essere spiegata interamente con la dotazione delle sue risorse, perché esisteva “qualcos’altro” di importante, sia pur non misurabile (il residuo!).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222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22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2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2400"/>
          </a:p>
        </p:txBody>
      </p:sp>
      <p:sp>
        <p:nvSpPr>
          <p:cNvPr id="5632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2400"/>
          </a:p>
        </p:txBody>
      </p:sp>
      <p:sp>
        <p:nvSpPr>
          <p:cNvPr id="56324" name="Rectangle 4"/>
          <p:cNvSpPr>
            <a:spLocks noGrp="1" noChangeArrowheads="1"/>
          </p:cNvSpPr>
          <p:nvPr>
            <p:ph type="title"/>
          </p:nvPr>
        </p:nvSpPr>
        <p:spPr>
          <a:xfrm>
            <a:off x="0" y="228600"/>
            <a:ext cx="9144000" cy="609600"/>
          </a:xfrm>
          <a:noFill/>
        </p:spPr>
        <p:txBody>
          <a:bodyPr/>
          <a:lstStyle/>
          <a:p>
            <a:pPr eaLnBrk="1" hangingPunct="1"/>
            <a:r>
              <a:rPr lang="it-IT" altLang="it-IT"/>
              <a:t>I fattori accumulabili: il capitale fisico ed umano</a:t>
            </a:r>
          </a:p>
        </p:txBody>
      </p:sp>
      <p:sp>
        <p:nvSpPr>
          <p:cNvPr id="157701" name="Rectangle 5"/>
          <p:cNvSpPr>
            <a:spLocks noGrp="1" noChangeArrowheads="1"/>
          </p:cNvSpPr>
          <p:nvPr>
            <p:ph type="body" idx="1"/>
          </p:nvPr>
        </p:nvSpPr>
        <p:spPr>
          <a:xfrm>
            <a:off x="0" y="1096963"/>
            <a:ext cx="9144000" cy="5140325"/>
          </a:xfrm>
          <a:noFill/>
        </p:spPr>
        <p:txBody>
          <a:bodyPr/>
          <a:lstStyle/>
          <a:p>
            <a:pPr eaLnBrk="1" hangingPunct="1">
              <a:lnSpc>
                <a:spcPct val="90000"/>
              </a:lnSpc>
            </a:pPr>
            <a:r>
              <a:rPr lang="it-IT" altLang="it-IT" sz="2400" dirty="0"/>
              <a:t>Definiamo </a:t>
            </a:r>
            <a:r>
              <a:rPr lang="it-IT" altLang="it-IT" sz="2400" dirty="0">
                <a:solidFill>
                  <a:srgbClr val="CC0099"/>
                </a:solidFill>
              </a:rPr>
              <a:t>capitale</a:t>
            </a:r>
            <a:r>
              <a:rPr lang="it-IT" altLang="it-IT" sz="2400" dirty="0"/>
              <a:t> ogni fattore di produzione a sua volta prodotto da un precedente processo produttivo. Il capitale è quindi, per definizione, un fattore produttivo </a:t>
            </a:r>
            <a:r>
              <a:rPr lang="it-IT" altLang="it-IT" sz="2400" dirty="0">
                <a:solidFill>
                  <a:srgbClr val="CC0099"/>
                </a:solidFill>
              </a:rPr>
              <a:t>accumulabile</a:t>
            </a:r>
            <a:r>
              <a:rPr lang="it-IT" altLang="it-IT" sz="2400" dirty="0"/>
              <a:t>.</a:t>
            </a:r>
          </a:p>
          <a:p>
            <a:pPr eaLnBrk="1" hangingPunct="1">
              <a:lnSpc>
                <a:spcPct val="90000"/>
              </a:lnSpc>
            </a:pPr>
            <a:r>
              <a:rPr lang="it-IT" altLang="it-IT" sz="2400" dirty="0">
                <a:solidFill>
                  <a:srgbClr val="CC0099"/>
                </a:solidFill>
              </a:rPr>
              <a:t>Investimento</a:t>
            </a:r>
            <a:r>
              <a:rPr lang="it-IT" altLang="it-IT" sz="2400" dirty="0"/>
              <a:t>: l’attività di investimento consiste proprio nell’accumulazione di capitale fisico ed umano. </a:t>
            </a:r>
          </a:p>
          <a:p>
            <a:pPr eaLnBrk="1" hangingPunct="1">
              <a:lnSpc>
                <a:spcPct val="90000"/>
              </a:lnSpc>
            </a:pPr>
            <a:r>
              <a:rPr lang="it-IT" altLang="it-IT" sz="2400" dirty="0"/>
              <a:t>La dotazione di capitale è uno dei principali ingredienti della crescita economica di una nazione. Il capitale si divide in...</a:t>
            </a:r>
          </a:p>
          <a:p>
            <a:pPr eaLnBrk="1" hangingPunct="1">
              <a:lnSpc>
                <a:spcPct val="90000"/>
              </a:lnSpc>
            </a:pPr>
            <a:r>
              <a:rPr lang="it-IT" altLang="it-IT" sz="2400" dirty="0"/>
              <a:t>Il </a:t>
            </a:r>
            <a:r>
              <a:rPr lang="it-IT" altLang="it-IT" sz="2400" dirty="0">
                <a:solidFill>
                  <a:srgbClr val="CC0099"/>
                </a:solidFill>
              </a:rPr>
              <a:t>capitale fisico </a:t>
            </a:r>
            <a:r>
              <a:rPr lang="it-IT" altLang="it-IT" sz="2400" dirty="0"/>
              <a:t>è l’insieme degli strumenti, delle attrezzature e delle infrastrutture utilizzati per produrre beni e servizi. </a:t>
            </a:r>
          </a:p>
          <a:p>
            <a:pPr eaLnBrk="1" hangingPunct="1">
              <a:lnSpc>
                <a:spcPct val="90000"/>
              </a:lnSpc>
            </a:pPr>
            <a:r>
              <a:rPr lang="it-IT" altLang="it-IT" sz="2400" dirty="0"/>
              <a:t>Il </a:t>
            </a:r>
            <a:r>
              <a:rPr lang="it-IT" altLang="it-IT" sz="2400" dirty="0">
                <a:solidFill>
                  <a:srgbClr val="CC0099"/>
                </a:solidFill>
              </a:rPr>
              <a:t>capitale umano </a:t>
            </a:r>
            <a:r>
              <a:rPr lang="it-IT" altLang="it-IT" sz="2400" dirty="0"/>
              <a:t>è l’insieme delle conoscenze e delle capacità acquisite dai lavoratori mediante l’istruzione, l’addestramento e l’esperienza.</a:t>
            </a:r>
          </a:p>
          <a:p>
            <a:pPr lvl="1" eaLnBrk="1" hangingPunct="1">
              <a:lnSpc>
                <a:spcPct val="90000"/>
              </a:lnSpc>
            </a:pPr>
            <a:r>
              <a:rPr lang="it-IT" altLang="it-IT" sz="2000" dirty="0"/>
              <a:t>Quindi: studiare significa “investire” nella creazione di capitale umano.</a:t>
            </a:r>
          </a:p>
          <a:p>
            <a:pPr lvl="1" eaLnBrk="1" hangingPunct="1">
              <a:lnSpc>
                <a:spcPct val="90000"/>
              </a:lnSpc>
            </a:pPr>
            <a:r>
              <a:rPr lang="it-IT" altLang="it-IT" sz="2000" dirty="0"/>
              <a:t>Il capitale umano ha anche il vantaggio ulteriore di generare esternalità positive.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7701">
                                            <p:txEl>
                                              <p:pRg st="3" end="3"/>
                                            </p:txEl>
                                          </p:spTgt>
                                        </p:tgtEl>
                                        <p:attrNameLst>
                                          <p:attrName>style.visibility</p:attrName>
                                        </p:attrNameLst>
                                      </p:cBhvr>
                                      <p:to>
                                        <p:strVal val="visible"/>
                                      </p:to>
                                    </p:set>
                                    <p:animEffect transition="in" filter="wipe(left)">
                                      <p:cBhvr>
                                        <p:cTn id="7" dur="500"/>
                                        <p:tgtEl>
                                          <p:spTgt spid="157701">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7701">
                                            <p:txEl>
                                              <p:pRg st="4" end="4"/>
                                            </p:txEl>
                                          </p:spTgt>
                                        </p:tgtEl>
                                        <p:attrNameLst>
                                          <p:attrName>style.visibility</p:attrName>
                                        </p:attrNameLst>
                                      </p:cBhvr>
                                      <p:to>
                                        <p:strVal val="visible"/>
                                      </p:to>
                                    </p:set>
                                    <p:animEffect transition="in" filter="wipe(left)">
                                      <p:cBhvr>
                                        <p:cTn id="12" dur="500"/>
                                        <p:tgtEl>
                                          <p:spTgt spid="157701">
                                            <p:txEl>
                                              <p:pRg st="4" end="4"/>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57701">
                                            <p:txEl>
                                              <p:pRg st="5" end="5"/>
                                            </p:txEl>
                                          </p:spTgt>
                                        </p:tgtEl>
                                        <p:attrNameLst>
                                          <p:attrName>style.visibility</p:attrName>
                                        </p:attrNameLst>
                                      </p:cBhvr>
                                      <p:to>
                                        <p:strVal val="visible"/>
                                      </p:to>
                                    </p:set>
                                    <p:animEffect transition="in" filter="wipe(left)">
                                      <p:cBhvr>
                                        <p:cTn id="15" dur="500"/>
                                        <p:tgtEl>
                                          <p:spTgt spid="157701">
                                            <p:txEl>
                                              <p:pRg st="5" end="5"/>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57701">
                                            <p:txEl>
                                              <p:pRg st="6" end="6"/>
                                            </p:txEl>
                                          </p:spTgt>
                                        </p:tgtEl>
                                        <p:attrNameLst>
                                          <p:attrName>style.visibility</p:attrName>
                                        </p:attrNameLst>
                                      </p:cBhvr>
                                      <p:to>
                                        <p:strVal val="visible"/>
                                      </p:to>
                                    </p:set>
                                    <p:animEffect transition="in" filter="wipe(left)">
                                      <p:cBhvr>
                                        <p:cTn id="18" dur="500"/>
                                        <p:tgtEl>
                                          <p:spTgt spid="15770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1"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2400"/>
          </a:p>
        </p:txBody>
      </p:sp>
      <p:sp>
        <p:nvSpPr>
          <p:cNvPr id="5837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2400"/>
          </a:p>
        </p:txBody>
      </p:sp>
      <p:sp>
        <p:nvSpPr>
          <p:cNvPr id="159748" name="Rectangle 4"/>
          <p:cNvSpPr>
            <a:spLocks noGrp="1" noChangeArrowheads="1"/>
          </p:cNvSpPr>
          <p:nvPr>
            <p:ph type="body" idx="1"/>
          </p:nvPr>
        </p:nvSpPr>
        <p:spPr>
          <a:xfrm>
            <a:off x="0" y="1268413"/>
            <a:ext cx="9144000" cy="4897437"/>
          </a:xfrm>
          <a:noFill/>
        </p:spPr>
        <p:txBody>
          <a:bodyPr/>
          <a:lstStyle/>
          <a:p>
            <a:pPr eaLnBrk="1" hangingPunct="1">
              <a:lnSpc>
                <a:spcPct val="90000"/>
              </a:lnSpc>
            </a:pPr>
            <a:r>
              <a:rPr lang="it-IT" altLang="it-IT" sz="2400" dirty="0"/>
              <a:t>Le </a:t>
            </a:r>
            <a:r>
              <a:rPr lang="it-IT" altLang="it-IT" sz="2400" dirty="0">
                <a:solidFill>
                  <a:srgbClr val="CC0099"/>
                </a:solidFill>
              </a:rPr>
              <a:t>risorse naturali </a:t>
            </a:r>
            <a:r>
              <a:rPr lang="it-IT" altLang="it-IT" sz="2400" dirty="0"/>
              <a:t>sono tutti i fattori della produzione forniti dalla natura (terra, acqua, minerali, ecc.).</a:t>
            </a:r>
          </a:p>
          <a:p>
            <a:pPr lvl="1" eaLnBrk="1" hangingPunct="1">
              <a:lnSpc>
                <a:spcPct val="90000"/>
              </a:lnSpc>
            </a:pPr>
            <a:r>
              <a:rPr lang="it-IT" altLang="it-IT" sz="2400" dirty="0"/>
              <a:t>Il possesso di risorse naturali è importante ma non necessario perché una nazione sia ricca o cresca rapidamente (p.e. il Giappone è pressoché privo di risorse naturali).</a:t>
            </a:r>
          </a:p>
          <a:p>
            <a:pPr eaLnBrk="1" hangingPunct="1">
              <a:lnSpc>
                <a:spcPct val="90000"/>
              </a:lnSpc>
            </a:pPr>
            <a:r>
              <a:rPr lang="it-IT" altLang="it-IT" sz="2400" dirty="0"/>
              <a:t>Le </a:t>
            </a:r>
            <a:r>
              <a:rPr lang="it-IT" altLang="it-IT" sz="2400" dirty="0">
                <a:solidFill>
                  <a:srgbClr val="CC0099"/>
                </a:solidFill>
              </a:rPr>
              <a:t>conoscenze tecnologiche </a:t>
            </a:r>
            <a:r>
              <a:rPr lang="it-IT" altLang="it-IT" sz="2400" dirty="0"/>
              <a:t>sono tutte le nozioni relative a come produrre nel modo più efficiente i beni e servizi.</a:t>
            </a:r>
          </a:p>
          <a:p>
            <a:pPr lvl="1" eaLnBrk="1" hangingPunct="1">
              <a:lnSpc>
                <a:spcPct val="90000"/>
              </a:lnSpc>
            </a:pPr>
            <a:r>
              <a:rPr lang="it-IT" altLang="it-IT" sz="2400" dirty="0"/>
              <a:t>Si tratta di “beni” non rivali e (spesso) non escludibili</a:t>
            </a:r>
          </a:p>
          <a:p>
            <a:pPr lvl="1" eaLnBrk="1" hangingPunct="1">
              <a:lnSpc>
                <a:spcPct val="90000"/>
              </a:lnSpc>
            </a:pPr>
            <a:r>
              <a:rPr lang="it-IT" altLang="it-IT" sz="2400" dirty="0"/>
              <a:t>Il capitale umano non è altro che l’insieme delle risorse necessarie agli individui per sfruttare tali conoscenze e trasmetterle nel tempo.</a:t>
            </a:r>
          </a:p>
          <a:p>
            <a:pPr eaLnBrk="1" hangingPunct="1">
              <a:lnSpc>
                <a:spcPct val="90000"/>
              </a:lnSpc>
            </a:pPr>
            <a:r>
              <a:rPr lang="it-IT" altLang="it-IT" sz="2400" dirty="0"/>
              <a:t>L’</a:t>
            </a:r>
            <a:r>
              <a:rPr lang="it-IT" altLang="it-IT" sz="2400" dirty="0">
                <a:solidFill>
                  <a:srgbClr val="CC0099"/>
                </a:solidFill>
              </a:rPr>
              <a:t>organizzazione</a:t>
            </a:r>
            <a:r>
              <a:rPr lang="it-IT" altLang="it-IT" sz="2400" dirty="0"/>
              <a:t> è il modo di combinare tra loro i fattori produttivi. A parità di dotazione dei fattori, modi più efficienti di organizzare la produzione generano un PIL maggiore. </a:t>
            </a:r>
          </a:p>
        </p:txBody>
      </p:sp>
      <p:sp>
        <p:nvSpPr>
          <p:cNvPr id="58373" name="Rectangle 5"/>
          <p:cNvSpPr>
            <a:spLocks noGrp="1" noChangeArrowheads="1"/>
          </p:cNvSpPr>
          <p:nvPr>
            <p:ph type="title"/>
          </p:nvPr>
        </p:nvSpPr>
        <p:spPr>
          <a:xfrm>
            <a:off x="609600" y="188913"/>
            <a:ext cx="8355013" cy="936625"/>
          </a:xfrm>
          <a:noFill/>
        </p:spPr>
        <p:txBody>
          <a:bodyPr/>
          <a:lstStyle/>
          <a:p>
            <a:pPr eaLnBrk="1" hangingPunct="1"/>
            <a:r>
              <a:rPr lang="it-IT" altLang="it-IT"/>
              <a:t>Gli altri fattori: tecnologia, </a:t>
            </a:r>
            <a:br>
              <a:rPr lang="it-IT" altLang="it-IT"/>
            </a:br>
            <a:r>
              <a:rPr lang="it-IT" altLang="it-IT"/>
              <a:t>organizzazione e risorse naturali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9748">
                                            <p:txEl>
                                              <p:pRg st="0" end="0"/>
                                            </p:txEl>
                                          </p:spTgt>
                                        </p:tgtEl>
                                        <p:attrNameLst>
                                          <p:attrName>style.visibility</p:attrName>
                                        </p:attrNameLst>
                                      </p:cBhvr>
                                      <p:to>
                                        <p:strVal val="visible"/>
                                      </p:to>
                                    </p:set>
                                    <p:animEffect transition="in" filter="wipe(left)">
                                      <p:cBhvr>
                                        <p:cTn id="7" dur="500"/>
                                        <p:tgtEl>
                                          <p:spTgt spid="159748">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9748">
                                            <p:txEl>
                                              <p:pRg st="1" end="1"/>
                                            </p:txEl>
                                          </p:spTgt>
                                        </p:tgtEl>
                                        <p:attrNameLst>
                                          <p:attrName>style.visibility</p:attrName>
                                        </p:attrNameLst>
                                      </p:cBhvr>
                                      <p:to>
                                        <p:strVal val="visible"/>
                                      </p:to>
                                    </p:set>
                                    <p:animEffect transition="in" filter="wipe(left)">
                                      <p:cBhvr>
                                        <p:cTn id="10" dur="500"/>
                                        <p:tgtEl>
                                          <p:spTgt spid="15974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59748">
                                            <p:txEl>
                                              <p:pRg st="2" end="2"/>
                                            </p:txEl>
                                          </p:spTgt>
                                        </p:tgtEl>
                                        <p:attrNameLst>
                                          <p:attrName>style.visibility</p:attrName>
                                        </p:attrNameLst>
                                      </p:cBhvr>
                                      <p:to>
                                        <p:strVal val="visible"/>
                                      </p:to>
                                    </p:set>
                                    <p:animEffect transition="in" filter="wipe(left)">
                                      <p:cBhvr>
                                        <p:cTn id="15" dur="500"/>
                                        <p:tgtEl>
                                          <p:spTgt spid="159748">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59748">
                                            <p:txEl>
                                              <p:pRg st="3" end="3"/>
                                            </p:txEl>
                                          </p:spTgt>
                                        </p:tgtEl>
                                        <p:attrNameLst>
                                          <p:attrName>style.visibility</p:attrName>
                                        </p:attrNameLst>
                                      </p:cBhvr>
                                      <p:to>
                                        <p:strVal val="visible"/>
                                      </p:to>
                                    </p:set>
                                    <p:animEffect transition="in" filter="wipe(left)">
                                      <p:cBhvr>
                                        <p:cTn id="18" dur="500"/>
                                        <p:tgtEl>
                                          <p:spTgt spid="159748">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59748">
                                            <p:txEl>
                                              <p:pRg st="4" end="4"/>
                                            </p:txEl>
                                          </p:spTgt>
                                        </p:tgtEl>
                                        <p:attrNameLst>
                                          <p:attrName>style.visibility</p:attrName>
                                        </p:attrNameLst>
                                      </p:cBhvr>
                                      <p:to>
                                        <p:strVal val="visible"/>
                                      </p:to>
                                    </p:set>
                                    <p:animEffect transition="in" filter="wipe(left)">
                                      <p:cBhvr>
                                        <p:cTn id="21" dur="500"/>
                                        <p:tgtEl>
                                          <p:spTgt spid="159748">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59748">
                                            <p:txEl>
                                              <p:pRg st="5" end="5"/>
                                            </p:txEl>
                                          </p:spTgt>
                                        </p:tgtEl>
                                        <p:attrNameLst>
                                          <p:attrName>style.visibility</p:attrName>
                                        </p:attrNameLst>
                                      </p:cBhvr>
                                      <p:to>
                                        <p:strVal val="visible"/>
                                      </p:to>
                                    </p:set>
                                    <p:animEffect transition="in" filter="wipe(left)">
                                      <p:cBhvr>
                                        <p:cTn id="26" dur="500"/>
                                        <p:tgtEl>
                                          <p:spTgt spid="15974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8"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2400"/>
          </a:p>
        </p:txBody>
      </p:sp>
      <p:sp>
        <p:nvSpPr>
          <p:cNvPr id="6041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2400"/>
          </a:p>
        </p:txBody>
      </p:sp>
      <p:sp>
        <p:nvSpPr>
          <p:cNvPr id="60420" name="Rectangle 4"/>
          <p:cNvSpPr>
            <a:spLocks noGrp="1" noChangeArrowheads="1"/>
          </p:cNvSpPr>
          <p:nvPr>
            <p:ph type="title"/>
          </p:nvPr>
        </p:nvSpPr>
        <p:spPr>
          <a:xfrm>
            <a:off x="323850" y="188913"/>
            <a:ext cx="8534400" cy="576262"/>
          </a:xfrm>
          <a:noFill/>
        </p:spPr>
        <p:txBody>
          <a:bodyPr/>
          <a:lstStyle/>
          <a:p>
            <a:pPr eaLnBrk="1" hangingPunct="1"/>
            <a:r>
              <a:rPr lang="it-IT" altLang="it-IT"/>
              <a:t>Il ruolo degli incentivi e delle istituzioni</a:t>
            </a:r>
          </a:p>
        </p:txBody>
      </p:sp>
      <p:sp>
        <p:nvSpPr>
          <p:cNvPr id="163845" name="Rectangle 5"/>
          <p:cNvSpPr>
            <a:spLocks noGrp="1" noChangeArrowheads="1"/>
          </p:cNvSpPr>
          <p:nvPr>
            <p:ph type="body" idx="1"/>
          </p:nvPr>
        </p:nvSpPr>
        <p:spPr>
          <a:xfrm>
            <a:off x="0" y="908050"/>
            <a:ext cx="9144000" cy="5759450"/>
          </a:xfrm>
          <a:noFill/>
        </p:spPr>
        <p:txBody>
          <a:bodyPr/>
          <a:lstStyle/>
          <a:p>
            <a:pPr eaLnBrk="1" hangingPunct="1">
              <a:lnSpc>
                <a:spcPct val="80000"/>
              </a:lnSpc>
            </a:pPr>
            <a:r>
              <a:rPr lang="it-IT" altLang="it-IT" sz="2400" dirty="0"/>
              <a:t>Ancor più importante della dotazione dei fattori è il </a:t>
            </a:r>
            <a:r>
              <a:rPr lang="it-IT" altLang="it-IT" sz="2400" dirty="0">
                <a:solidFill>
                  <a:srgbClr val="CC0099"/>
                </a:solidFill>
              </a:rPr>
              <a:t>contesto istituzionale </a:t>
            </a:r>
            <a:r>
              <a:rPr lang="it-IT" altLang="it-IT" sz="2400" dirty="0"/>
              <a:t>in cui si svolge l’attività economica di una nazione e gli </a:t>
            </a:r>
            <a:r>
              <a:rPr lang="it-IT" altLang="it-IT" sz="2400" dirty="0">
                <a:solidFill>
                  <a:srgbClr val="CC0099"/>
                </a:solidFill>
              </a:rPr>
              <a:t>incentivi</a:t>
            </a:r>
            <a:r>
              <a:rPr lang="it-IT" altLang="it-IT" sz="2400" dirty="0"/>
              <a:t> conseguenti a tale contesto.</a:t>
            </a:r>
          </a:p>
          <a:p>
            <a:pPr eaLnBrk="1" hangingPunct="1">
              <a:lnSpc>
                <a:spcPct val="80000"/>
              </a:lnSpc>
            </a:pPr>
            <a:r>
              <a:rPr lang="it-IT" altLang="it-IT" sz="2400" dirty="0"/>
              <a:t>In altre parole, a parità di dotazione di fattori e tecnologia, crescerà di più la nazione con le “migliori” istituzioni, cioè quelle in grado di dare i “migliori” incentivi alla crescita.</a:t>
            </a:r>
          </a:p>
          <a:p>
            <a:pPr eaLnBrk="1" hangingPunct="1">
              <a:lnSpc>
                <a:spcPct val="80000"/>
              </a:lnSpc>
            </a:pPr>
            <a:r>
              <a:rPr lang="it-IT" altLang="it-IT" sz="2400" dirty="0"/>
              <a:t>Assieme al fattore “organizzazione”, istituzioni e incentivi formano il </a:t>
            </a:r>
            <a:r>
              <a:rPr lang="it-IT" altLang="it-IT" sz="2400" dirty="0">
                <a:solidFill>
                  <a:srgbClr val="CC0099"/>
                </a:solidFill>
              </a:rPr>
              <a:t>residuo di </a:t>
            </a:r>
            <a:r>
              <a:rPr lang="it-IT" altLang="it-IT" sz="2400" dirty="0" err="1">
                <a:solidFill>
                  <a:srgbClr val="CC0099"/>
                </a:solidFill>
              </a:rPr>
              <a:t>Solow</a:t>
            </a:r>
            <a:r>
              <a:rPr lang="it-IT" altLang="it-IT" sz="2400" dirty="0"/>
              <a:t>, cioè quella parte della crescita economica che </a:t>
            </a:r>
            <a:r>
              <a:rPr lang="it-IT" altLang="it-IT" sz="2400" u="sng" dirty="0"/>
              <a:t>non</a:t>
            </a:r>
            <a:r>
              <a:rPr lang="it-IT" altLang="it-IT" sz="2400" dirty="0"/>
              <a:t> può essere spiegata con la dotazione dei fattori.</a:t>
            </a:r>
          </a:p>
          <a:p>
            <a:pPr eaLnBrk="1" hangingPunct="1">
              <a:lnSpc>
                <a:spcPct val="80000"/>
              </a:lnSpc>
            </a:pPr>
            <a:r>
              <a:rPr lang="it-IT" altLang="it-IT" sz="2400" dirty="0"/>
              <a:t>Segue che il </a:t>
            </a:r>
            <a:r>
              <a:rPr lang="it-IT" altLang="it-IT" sz="2400" i="1" dirty="0"/>
              <a:t>policy-maker</a:t>
            </a:r>
            <a:r>
              <a:rPr lang="it-IT" altLang="it-IT" sz="2400" dirty="0"/>
              <a:t> può fare moltissimo per </a:t>
            </a:r>
            <a:r>
              <a:rPr lang="it-IT" altLang="it-IT" sz="2400" dirty="0">
                <a:solidFill>
                  <a:srgbClr val="CC0099"/>
                </a:solidFill>
              </a:rPr>
              <a:t>favorire la crescita economica</a:t>
            </a:r>
            <a:r>
              <a:rPr lang="it-IT" altLang="it-IT" sz="2400" dirty="0"/>
              <a:t>, proprio perché può orientare in tal senso le istituzioni ed i relativi incentivi.</a:t>
            </a:r>
          </a:p>
          <a:p>
            <a:pPr eaLnBrk="1" hangingPunct="1">
              <a:lnSpc>
                <a:spcPct val="80000"/>
              </a:lnSpc>
            </a:pPr>
            <a:r>
              <a:rPr lang="it-IT" altLang="it-IT" sz="2400" dirty="0"/>
              <a:t>Esempi di interventi “istituzionali”:</a:t>
            </a:r>
          </a:p>
          <a:p>
            <a:pPr lvl="1" eaLnBrk="1" hangingPunct="1">
              <a:lnSpc>
                <a:spcPct val="80000"/>
              </a:lnSpc>
            </a:pPr>
            <a:r>
              <a:rPr lang="it-IT" altLang="it-IT" sz="2400" dirty="0"/>
              <a:t>Garantire i diritti di proprietà e la stabilità/onestà del governo. </a:t>
            </a:r>
          </a:p>
          <a:p>
            <a:pPr lvl="1" eaLnBrk="1" hangingPunct="1">
              <a:lnSpc>
                <a:spcPct val="80000"/>
              </a:lnSpc>
            </a:pPr>
            <a:r>
              <a:rPr lang="it-IT" altLang="it-IT" sz="2400" dirty="0"/>
              <a:t>Promuovere il libero scambio.</a:t>
            </a:r>
          </a:p>
          <a:p>
            <a:pPr lvl="1" eaLnBrk="1" hangingPunct="1">
              <a:lnSpc>
                <a:spcPct val="80000"/>
              </a:lnSpc>
            </a:pPr>
            <a:r>
              <a:rPr lang="it-IT" altLang="it-IT" sz="2400" dirty="0"/>
              <a:t>Promuovere l’istruzione, la formazione e la ricerca scientifica.</a:t>
            </a:r>
          </a:p>
          <a:p>
            <a:pPr lvl="1" eaLnBrk="1" hangingPunct="1">
              <a:lnSpc>
                <a:spcPct val="80000"/>
              </a:lnSpc>
            </a:pPr>
            <a:r>
              <a:rPr lang="it-IT" altLang="it-IT" sz="2400" i="1" dirty="0"/>
              <a:t>Incentivare direttamente l’accumulazione di capitale</a:t>
            </a:r>
            <a:r>
              <a:rPr lang="it-IT" altLang="it-IT" sz="2400" dirty="0"/>
              <a: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4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4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3845">
                                            <p:txEl>
                                              <p:pRg st="4" end="4"/>
                                            </p:txEl>
                                          </p:spTgt>
                                        </p:tgtEl>
                                        <p:attrNameLst>
                                          <p:attrName>style.visibility</p:attrName>
                                        </p:attrNameLst>
                                      </p:cBhvr>
                                      <p:to>
                                        <p:strVal val="visible"/>
                                      </p:to>
                                    </p:set>
                                  </p:childTnLst>
                                </p:cTn>
                              </p:par>
                              <p:par>
                                <p:cTn id="13" presetID="22" presetClass="entr" presetSubtype="8" fill="hold" grpId="0" nodeType="withEffect">
                                  <p:stCondLst>
                                    <p:cond delay="0"/>
                                  </p:stCondLst>
                                  <p:childTnLst>
                                    <p:set>
                                      <p:cBhvr>
                                        <p:cTn id="14" dur="1" fill="hold">
                                          <p:stCondLst>
                                            <p:cond delay="0"/>
                                          </p:stCondLst>
                                        </p:cTn>
                                        <p:tgtEl>
                                          <p:spTgt spid="163845">
                                            <p:txEl>
                                              <p:pRg st="5" end="5"/>
                                            </p:txEl>
                                          </p:spTgt>
                                        </p:tgtEl>
                                        <p:attrNameLst>
                                          <p:attrName>style.visibility</p:attrName>
                                        </p:attrNameLst>
                                      </p:cBhvr>
                                      <p:to>
                                        <p:strVal val="visible"/>
                                      </p:to>
                                    </p:set>
                                    <p:animEffect transition="in" filter="wipe(left)">
                                      <p:cBhvr>
                                        <p:cTn id="15" dur="500"/>
                                        <p:tgtEl>
                                          <p:spTgt spid="163845">
                                            <p:txEl>
                                              <p:pRg st="5" end="5"/>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63845">
                                            <p:txEl>
                                              <p:pRg st="6" end="6"/>
                                            </p:txEl>
                                          </p:spTgt>
                                        </p:tgtEl>
                                        <p:attrNameLst>
                                          <p:attrName>style.visibility</p:attrName>
                                        </p:attrNameLst>
                                      </p:cBhvr>
                                      <p:to>
                                        <p:strVal val="visible"/>
                                      </p:to>
                                    </p:set>
                                    <p:animEffect transition="in" filter="wipe(left)">
                                      <p:cBhvr>
                                        <p:cTn id="18" dur="500"/>
                                        <p:tgtEl>
                                          <p:spTgt spid="163845">
                                            <p:txEl>
                                              <p:pRg st="6" end="6"/>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63845">
                                            <p:txEl>
                                              <p:pRg st="7" end="7"/>
                                            </p:txEl>
                                          </p:spTgt>
                                        </p:tgtEl>
                                        <p:attrNameLst>
                                          <p:attrName>style.visibility</p:attrName>
                                        </p:attrNameLst>
                                      </p:cBhvr>
                                      <p:to>
                                        <p:strVal val="visible"/>
                                      </p:to>
                                    </p:set>
                                    <p:animEffect transition="in" filter="wipe(left)">
                                      <p:cBhvr>
                                        <p:cTn id="21" dur="500"/>
                                        <p:tgtEl>
                                          <p:spTgt spid="163845">
                                            <p:txEl>
                                              <p:pRg st="7" end="7"/>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63845">
                                            <p:txEl>
                                              <p:pRg st="8" end="8"/>
                                            </p:txEl>
                                          </p:spTgt>
                                        </p:tgtEl>
                                        <p:attrNameLst>
                                          <p:attrName>style.visibility</p:attrName>
                                        </p:attrNameLst>
                                      </p:cBhvr>
                                      <p:to>
                                        <p:strVal val="visible"/>
                                      </p:to>
                                    </p:set>
                                    <p:animEffect transition="in" filter="wipe(left)">
                                      <p:cBhvr>
                                        <p:cTn id="24" dur="500"/>
                                        <p:tgtEl>
                                          <p:spTgt spid="16384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5"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2400"/>
          </a:p>
        </p:txBody>
      </p:sp>
      <p:sp>
        <p:nvSpPr>
          <p:cNvPr id="64515" name="Rectangle 3"/>
          <p:cNvSpPr>
            <a:spLocks noGrp="1" noChangeArrowheads="1"/>
          </p:cNvSpPr>
          <p:nvPr>
            <p:ph type="title"/>
          </p:nvPr>
        </p:nvSpPr>
        <p:spPr>
          <a:xfrm>
            <a:off x="0" y="188913"/>
            <a:ext cx="9144000" cy="647700"/>
          </a:xfrm>
          <a:noFill/>
        </p:spPr>
        <p:txBody>
          <a:bodyPr/>
          <a:lstStyle/>
          <a:p>
            <a:pPr eaLnBrk="1" hangingPunct="1"/>
            <a:r>
              <a:rPr lang="it-IT" altLang="it-IT"/>
              <a:t>Promuovere i risparmi e gli investimenti </a:t>
            </a:r>
          </a:p>
        </p:txBody>
      </p:sp>
      <p:sp>
        <p:nvSpPr>
          <p:cNvPr id="165892" name="Rectangle 4"/>
          <p:cNvSpPr>
            <a:spLocks noGrp="1" noChangeArrowheads="1"/>
          </p:cNvSpPr>
          <p:nvPr>
            <p:ph type="body" idx="1"/>
          </p:nvPr>
        </p:nvSpPr>
        <p:spPr>
          <a:xfrm>
            <a:off x="0" y="908050"/>
            <a:ext cx="9144000" cy="5761038"/>
          </a:xfrm>
          <a:noFill/>
        </p:spPr>
        <p:txBody>
          <a:bodyPr/>
          <a:lstStyle/>
          <a:p>
            <a:pPr eaLnBrk="1" hangingPunct="1">
              <a:lnSpc>
                <a:spcPct val="90000"/>
              </a:lnSpc>
            </a:pPr>
            <a:r>
              <a:rPr lang="it-IT" altLang="it-IT" sz="2800" dirty="0"/>
              <a:t>Un modo semplice e molto usato per promuovere la crescita è agire direttamente sui fattori accumulabili.</a:t>
            </a:r>
          </a:p>
          <a:p>
            <a:pPr eaLnBrk="1" hangingPunct="1">
              <a:lnSpc>
                <a:spcPct val="90000"/>
              </a:lnSpc>
            </a:pPr>
            <a:r>
              <a:rPr lang="it-IT" altLang="it-IT" sz="2800" dirty="0"/>
              <a:t>Quindi la ricetta è: </a:t>
            </a:r>
            <a:r>
              <a:rPr lang="it-IT" altLang="it-IT" sz="2800" u="sng" dirty="0"/>
              <a:t>investire di più</a:t>
            </a:r>
            <a:r>
              <a:rPr lang="it-IT" altLang="it-IT" sz="2800" dirty="0"/>
              <a:t>, cioè </a:t>
            </a:r>
            <a:r>
              <a:rPr lang="it-IT" altLang="it-IT" sz="2800" u="sng" dirty="0"/>
              <a:t>accumulare più capitale</a:t>
            </a:r>
            <a:r>
              <a:rPr lang="it-IT" altLang="it-IT" sz="2800" dirty="0"/>
              <a:t> (fisico ed umano), sacrificando i consumi correnti per quelli futuri.</a:t>
            </a:r>
          </a:p>
          <a:p>
            <a:pPr eaLnBrk="1" hangingPunct="1">
              <a:lnSpc>
                <a:spcPct val="90000"/>
              </a:lnSpc>
            </a:pPr>
            <a:r>
              <a:rPr lang="it-IT" altLang="it-IT" sz="2800" dirty="0"/>
              <a:t>Il policy-maker può </a:t>
            </a:r>
            <a:r>
              <a:rPr lang="it-IT" altLang="it-IT" sz="2800" dirty="0">
                <a:solidFill>
                  <a:srgbClr val="CC0099"/>
                </a:solidFill>
              </a:rPr>
              <a:t>investire direttamente </a:t>
            </a:r>
            <a:r>
              <a:rPr lang="it-IT" altLang="it-IT" sz="2800" dirty="0"/>
              <a:t>(= investimenti pubblici) oppure può </a:t>
            </a:r>
            <a:r>
              <a:rPr lang="it-IT" altLang="it-IT" sz="2800" dirty="0">
                <a:solidFill>
                  <a:srgbClr val="CC0099"/>
                </a:solidFill>
              </a:rPr>
              <a:t>favorire l’accumulazione</a:t>
            </a:r>
            <a:r>
              <a:rPr lang="it-IT" altLang="it-IT" sz="2800" dirty="0"/>
              <a:t>... </a:t>
            </a:r>
          </a:p>
          <a:p>
            <a:pPr lvl="1" eaLnBrk="1" hangingPunct="1">
              <a:lnSpc>
                <a:spcPct val="90000"/>
              </a:lnSpc>
            </a:pPr>
            <a:r>
              <a:rPr lang="it-IT" altLang="it-IT" dirty="0"/>
              <a:t>...incentivando i risparmi e gli investimenti nazionali, </a:t>
            </a:r>
          </a:p>
          <a:p>
            <a:pPr lvl="1" eaLnBrk="1" hangingPunct="1">
              <a:lnSpc>
                <a:spcPct val="90000"/>
              </a:lnSpc>
            </a:pPr>
            <a:r>
              <a:rPr lang="it-IT" altLang="it-IT" dirty="0"/>
              <a:t>...oppure agevolando l’afflusso di capitali dall’estero.</a:t>
            </a:r>
          </a:p>
          <a:p>
            <a:pPr eaLnBrk="1" hangingPunct="1">
              <a:lnSpc>
                <a:spcPct val="90000"/>
              </a:lnSpc>
            </a:pPr>
            <a:r>
              <a:rPr lang="it-IT" altLang="it-IT" sz="2800" dirty="0"/>
              <a:t>Tuttavia, si può dimostrare che accumulare capitale è solo </a:t>
            </a:r>
            <a:r>
              <a:rPr lang="it-IT" altLang="it-IT" sz="2800" dirty="0">
                <a:solidFill>
                  <a:srgbClr val="CC0099"/>
                </a:solidFill>
              </a:rPr>
              <a:t>condizione necessaria, ma non sufficiente</a:t>
            </a:r>
            <a:r>
              <a:rPr lang="it-IT" altLang="it-IT" sz="2800" dirty="0"/>
              <a:t>, per una crescita sostenuta e duratura. Per capirlo occorre distinguere tra due tipi di crescita economica.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5892">
                                            <p:txEl>
                                              <p:pRg st="2" end="2"/>
                                            </p:txEl>
                                          </p:spTgt>
                                        </p:tgtEl>
                                        <p:attrNameLst>
                                          <p:attrName>style.visibility</p:attrName>
                                        </p:attrNameLst>
                                      </p:cBhvr>
                                      <p:to>
                                        <p:strVal val="visible"/>
                                      </p:to>
                                    </p:set>
                                    <p:animEffect transition="in" filter="wipe(left)">
                                      <p:cBhvr>
                                        <p:cTn id="7" dur="500"/>
                                        <p:tgtEl>
                                          <p:spTgt spid="165892">
                                            <p:txEl>
                                              <p:pRg st="2" end="2"/>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5892">
                                            <p:txEl>
                                              <p:pRg st="3" end="3"/>
                                            </p:txEl>
                                          </p:spTgt>
                                        </p:tgtEl>
                                        <p:attrNameLst>
                                          <p:attrName>style.visibility</p:attrName>
                                        </p:attrNameLst>
                                      </p:cBhvr>
                                      <p:to>
                                        <p:strVal val="visible"/>
                                      </p:to>
                                    </p:set>
                                    <p:animEffect transition="in" filter="wipe(left)">
                                      <p:cBhvr>
                                        <p:cTn id="10" dur="500"/>
                                        <p:tgtEl>
                                          <p:spTgt spid="165892">
                                            <p:txEl>
                                              <p:pRg st="3" end="3"/>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65892">
                                            <p:txEl>
                                              <p:pRg st="4" end="4"/>
                                            </p:txEl>
                                          </p:spTgt>
                                        </p:tgtEl>
                                        <p:attrNameLst>
                                          <p:attrName>style.visibility</p:attrName>
                                        </p:attrNameLst>
                                      </p:cBhvr>
                                      <p:to>
                                        <p:strVal val="visible"/>
                                      </p:to>
                                    </p:set>
                                    <p:animEffect transition="in" filter="wipe(left)">
                                      <p:cBhvr>
                                        <p:cTn id="13" dur="500"/>
                                        <p:tgtEl>
                                          <p:spTgt spid="165892">
                                            <p:txEl>
                                              <p:pRg st="4" end="4"/>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65892">
                                            <p:txEl>
                                              <p:pRg st="5" end="5"/>
                                            </p:txEl>
                                          </p:spTgt>
                                        </p:tgtEl>
                                        <p:attrNameLst>
                                          <p:attrName>style.visibility</p:attrName>
                                        </p:attrNameLst>
                                      </p:cBhvr>
                                      <p:to>
                                        <p:strVal val="visible"/>
                                      </p:to>
                                    </p:set>
                                    <p:animEffect transition="in" filter="wipe(left)">
                                      <p:cBhvr>
                                        <p:cTn id="18" dur="500"/>
                                        <p:tgtEl>
                                          <p:spTgt spid="16589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2"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187450" y="333375"/>
            <a:ext cx="6478588" cy="823913"/>
          </a:xfrm>
        </p:spPr>
        <p:txBody>
          <a:bodyPr/>
          <a:lstStyle/>
          <a:p>
            <a:pPr eaLnBrk="1" hangingPunct="1"/>
            <a:r>
              <a:rPr lang="it-IT" altLang="it-IT" sz="4000" dirty="0"/>
              <a:t>Due tipi di crescita</a:t>
            </a:r>
          </a:p>
        </p:txBody>
      </p:sp>
      <p:sp>
        <p:nvSpPr>
          <p:cNvPr id="66563" name="Rectangle 3"/>
          <p:cNvSpPr>
            <a:spLocks noGrp="1" noChangeArrowheads="1"/>
          </p:cNvSpPr>
          <p:nvPr>
            <p:ph type="body" idx="1"/>
          </p:nvPr>
        </p:nvSpPr>
        <p:spPr>
          <a:xfrm>
            <a:off x="12804" y="1421448"/>
            <a:ext cx="8964612" cy="5256213"/>
          </a:xfrm>
        </p:spPr>
        <p:txBody>
          <a:bodyPr/>
          <a:lstStyle/>
          <a:p>
            <a:pPr eaLnBrk="1" hangingPunct="1">
              <a:lnSpc>
                <a:spcPct val="90000"/>
              </a:lnSpc>
            </a:pPr>
            <a:r>
              <a:rPr lang="it-IT" altLang="it-IT" sz="2800" dirty="0">
                <a:solidFill>
                  <a:srgbClr val="CC0099"/>
                </a:solidFill>
              </a:rPr>
              <a:t>Crescita per accumulazione/imitazione: </a:t>
            </a:r>
            <a:r>
              <a:rPr lang="it-IT" altLang="it-IT" sz="2800" dirty="0"/>
              <a:t>è un processo di crescita  innescata da un “motore” puramente quantitativo, l’</a:t>
            </a:r>
            <a:r>
              <a:rPr lang="it-IT" altLang="it-IT" sz="2800" u="sng" dirty="0"/>
              <a:t>accumulazione del capitale</a:t>
            </a:r>
            <a:r>
              <a:rPr lang="it-IT" altLang="it-IT" sz="2800" dirty="0"/>
              <a:t>. La nazione non inventa nuovi beni o servizi, né sviluppa nuove idee o conoscenze. Si limita a (</a:t>
            </a:r>
            <a:r>
              <a:rPr lang="it-IT" altLang="it-IT" sz="2800" dirty="0" err="1"/>
              <a:t>ri</a:t>
            </a:r>
            <a:r>
              <a:rPr lang="it-IT" altLang="it-IT" sz="2800" dirty="0"/>
              <a:t>)produrre ciò che hanno già prodotto altri.</a:t>
            </a:r>
          </a:p>
          <a:p>
            <a:pPr lvl="1" eaLnBrk="1" hangingPunct="1">
              <a:lnSpc>
                <a:spcPct val="90000"/>
              </a:lnSpc>
            </a:pPr>
            <a:r>
              <a:rPr lang="it-IT" altLang="it-IT" sz="2400" dirty="0"/>
              <a:t>E’ un tipo di crescita che può essere anche molto intensa e prolungata, ma che inevitabilmente è destinata ad arrestarsi.</a:t>
            </a:r>
          </a:p>
          <a:p>
            <a:pPr eaLnBrk="1" hangingPunct="1">
              <a:lnSpc>
                <a:spcPct val="90000"/>
              </a:lnSpc>
            </a:pPr>
            <a:r>
              <a:rPr lang="it-IT" altLang="it-IT" sz="2800" dirty="0">
                <a:solidFill>
                  <a:srgbClr val="CC0099"/>
                </a:solidFill>
              </a:rPr>
              <a:t>Crescita per innovazione/pioneristica: </a:t>
            </a:r>
            <a:r>
              <a:rPr lang="it-IT" altLang="it-IT" sz="2800" dirty="0"/>
              <a:t>è un processo di crescita innescata da un “motore” qualitativo, lo </a:t>
            </a:r>
            <a:r>
              <a:rPr lang="it-IT" altLang="it-IT" sz="2800" u="sng" dirty="0"/>
              <a:t>sviluppo di nuove idee e nuova conoscenza</a:t>
            </a:r>
            <a:r>
              <a:rPr lang="it-IT" altLang="it-IT" sz="2800" dirty="0"/>
              <a:t>. </a:t>
            </a:r>
          </a:p>
          <a:p>
            <a:pPr lvl="1" eaLnBrk="1" hangingPunct="1">
              <a:lnSpc>
                <a:spcPct val="90000"/>
              </a:lnSpc>
            </a:pPr>
            <a:r>
              <a:rPr lang="it-IT" altLang="it-IT" sz="2400" dirty="0"/>
              <a:t>E’ un tipo di crescita più “difficile”, ma potenzialmente illimitata.</a:t>
            </a:r>
          </a:p>
          <a:p>
            <a:pPr eaLnBrk="1" hangingPunct="1">
              <a:lnSpc>
                <a:spcPct val="90000"/>
              </a:lnSpc>
            </a:pPr>
            <a:r>
              <a:rPr lang="it-IT" altLang="it-IT" sz="2800" dirty="0"/>
              <a:t>Per capire la differenza tra i due tipi di crescita abbiamo bisogno del </a:t>
            </a:r>
            <a:r>
              <a:rPr lang="it-IT" altLang="it-IT" sz="2800" dirty="0">
                <a:solidFill>
                  <a:srgbClr val="CC0099"/>
                </a:solidFill>
              </a:rPr>
              <a:t>modello di </a:t>
            </a:r>
            <a:r>
              <a:rPr lang="it-IT" altLang="it-IT" sz="2800" dirty="0" err="1">
                <a:solidFill>
                  <a:srgbClr val="CC0099"/>
                </a:solidFill>
              </a:rPr>
              <a:t>Solow</a:t>
            </a:r>
            <a:r>
              <a:rPr lang="it-IT" altLang="it-IT" sz="2800" dirty="0">
                <a:solidFill>
                  <a:srgbClr val="CC0099"/>
                </a:solidFill>
              </a:rPr>
              <a:t> </a:t>
            </a:r>
            <a:r>
              <a:rPr lang="it-IT" altLang="it-IT" sz="2800" dirty="0"/>
              <a:t>(Robert </a:t>
            </a:r>
            <a:r>
              <a:rPr lang="it-IT" altLang="it-IT" sz="2800" dirty="0" err="1"/>
              <a:t>Solow</a:t>
            </a:r>
            <a:r>
              <a:rPr lang="it-IT" altLang="it-IT" sz="2800" dirty="0"/>
              <a:t>, 1956)</a:t>
            </a:r>
          </a:p>
        </p:txBody>
      </p:sp>
      <p:pic>
        <p:nvPicPr>
          <p:cNvPr id="66564" name="Picture 4" descr="Photo of R.M. So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8403" y="-9939"/>
            <a:ext cx="1005597" cy="142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56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656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56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56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6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2400"/>
          </a:p>
        </p:txBody>
      </p:sp>
      <p:sp>
        <p:nvSpPr>
          <p:cNvPr id="6246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2400"/>
          </a:p>
        </p:txBody>
      </p:sp>
      <p:sp>
        <p:nvSpPr>
          <p:cNvPr id="62468" name="Rectangle 4"/>
          <p:cNvSpPr>
            <a:spLocks noGrp="1" noChangeArrowheads="1"/>
          </p:cNvSpPr>
          <p:nvPr>
            <p:ph type="title"/>
          </p:nvPr>
        </p:nvSpPr>
        <p:spPr>
          <a:xfrm>
            <a:off x="0" y="260350"/>
            <a:ext cx="9144000" cy="533400"/>
          </a:xfrm>
          <a:noFill/>
        </p:spPr>
        <p:txBody>
          <a:bodyPr/>
          <a:lstStyle/>
          <a:p>
            <a:pPr eaLnBrk="1" hangingPunct="1"/>
            <a:r>
              <a:rPr lang="it-IT" altLang="it-IT" dirty="0"/>
              <a:t>La produttività totale dei fattori (TFP)</a:t>
            </a:r>
          </a:p>
        </p:txBody>
      </p:sp>
      <p:sp>
        <p:nvSpPr>
          <p:cNvPr id="178181" name="Rectangle 5"/>
          <p:cNvSpPr>
            <a:spLocks noGrp="1" noChangeArrowheads="1"/>
          </p:cNvSpPr>
          <p:nvPr>
            <p:ph type="body" idx="1"/>
          </p:nvPr>
        </p:nvSpPr>
        <p:spPr>
          <a:xfrm>
            <a:off x="190500" y="908050"/>
            <a:ext cx="8763000" cy="5949950"/>
          </a:xfrm>
          <a:noFill/>
        </p:spPr>
        <p:txBody>
          <a:bodyPr/>
          <a:lstStyle/>
          <a:p>
            <a:pPr eaLnBrk="1" hangingPunct="1">
              <a:lnSpc>
                <a:spcPct val="90000"/>
              </a:lnSpc>
            </a:pPr>
            <a:r>
              <a:rPr lang="it-IT" altLang="it-IT" sz="2400" dirty="0"/>
              <a:t>Un modo alternativo per capire che la quantità disponibile delle risorse e la loro produttività individuale </a:t>
            </a:r>
            <a:r>
              <a:rPr lang="it-IT" altLang="it-IT" sz="2400" u="sng" dirty="0"/>
              <a:t>non</a:t>
            </a:r>
            <a:r>
              <a:rPr lang="it-IT" altLang="it-IT" sz="2400" dirty="0"/>
              <a:t> spiegano interamente la crescita di una nazione è far riferimento al concetto di </a:t>
            </a:r>
            <a:r>
              <a:rPr lang="it-IT" altLang="it-IT" sz="2400" dirty="0">
                <a:solidFill>
                  <a:srgbClr val="CC0099"/>
                </a:solidFill>
              </a:rPr>
              <a:t>produttività totale dei fattori (TFP).</a:t>
            </a:r>
          </a:p>
          <a:p>
            <a:pPr eaLnBrk="1" hangingPunct="1">
              <a:lnSpc>
                <a:spcPct val="90000"/>
              </a:lnSpc>
            </a:pPr>
            <a:r>
              <a:rPr lang="it-IT" altLang="it-IT" sz="2400" dirty="0"/>
              <a:t>TFP è la quantità di beni e servizi che può essere prodotta in una nazione con una data dotazione di </a:t>
            </a:r>
            <a:r>
              <a:rPr lang="it-IT" altLang="it-IT" sz="2400" u="sng" dirty="0"/>
              <a:t>tutti</a:t>
            </a:r>
            <a:r>
              <a:rPr lang="it-IT" altLang="it-IT" sz="2400" dirty="0"/>
              <a:t> i fattori. E’ il </a:t>
            </a:r>
            <a:r>
              <a:rPr lang="it-IT" altLang="it-IT" sz="2400" u="sng" dirty="0"/>
              <a:t>concetto fondamentale</a:t>
            </a:r>
            <a:r>
              <a:rPr lang="it-IT" altLang="it-IT" sz="2400" dirty="0"/>
              <a:t> per spiegare la crescita economica.</a:t>
            </a:r>
          </a:p>
          <a:p>
            <a:pPr eaLnBrk="1" hangingPunct="1">
              <a:lnSpc>
                <a:spcPct val="90000"/>
              </a:lnSpc>
            </a:pPr>
            <a:r>
              <a:rPr lang="it-IT" altLang="it-IT" sz="2400" dirty="0"/>
              <a:t>TFP misura l’efficienza con cui un’economia usa tutte le sue risorse. Essa “cattura” l’impatto sulla crescita del PIL dei fattori non misurabili, quali appunto la tecnologia, l’organizzazione e la qualità delle istituzioni e degli incentivi. </a:t>
            </a:r>
          </a:p>
          <a:p>
            <a:pPr eaLnBrk="1" hangingPunct="1">
              <a:lnSpc>
                <a:spcPct val="90000"/>
              </a:lnSpc>
            </a:pPr>
            <a:r>
              <a:rPr lang="it-IT" altLang="it-IT" sz="2400" dirty="0"/>
              <a:t>In pratica, tra due nazioni che per ipotesi hanno la medesima dotazione e produttività dei fattori di produzione, quella che cresce più rapidamente sarà quella che ha la TFP più alta, cioè che “usa meglio” l’insieme delle sue risorse.</a:t>
            </a:r>
          </a:p>
          <a:p>
            <a:pPr lvl="1" eaLnBrk="1" hangingPunct="1">
              <a:lnSpc>
                <a:spcPct val="90000"/>
              </a:lnSpc>
            </a:pPr>
            <a:r>
              <a:rPr lang="it-IT" altLang="it-IT" sz="2000" dirty="0"/>
              <a:t>Una TFP elevata può anche più che compensare la carenza di qualche fattore (p.e. la mancanza di risorse naturali).</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8181">
                                            <p:txEl>
                                              <p:pRg st="2" end="2"/>
                                            </p:txEl>
                                          </p:spTgt>
                                        </p:tgtEl>
                                        <p:attrNameLst>
                                          <p:attrName>style.visibility</p:attrName>
                                        </p:attrNameLst>
                                      </p:cBhvr>
                                      <p:to>
                                        <p:strVal val="visible"/>
                                      </p:to>
                                    </p:set>
                                    <p:animEffect transition="in" filter="wipe(left)">
                                      <p:cBhvr>
                                        <p:cTn id="7" dur="500"/>
                                        <p:tgtEl>
                                          <p:spTgt spid="178181">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8181">
                                            <p:txEl>
                                              <p:pRg st="3" end="3"/>
                                            </p:txEl>
                                          </p:spTgt>
                                        </p:tgtEl>
                                        <p:attrNameLst>
                                          <p:attrName>style.visibility</p:attrName>
                                        </p:attrNameLst>
                                      </p:cBhvr>
                                      <p:to>
                                        <p:strVal val="visible"/>
                                      </p:to>
                                    </p:set>
                                    <p:animEffect transition="in" filter="wipe(left)">
                                      <p:cBhvr>
                                        <p:cTn id="12" dur="500"/>
                                        <p:tgtEl>
                                          <p:spTgt spid="178181">
                                            <p:txEl>
                                              <p:pRg st="3" end="3"/>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78181">
                                            <p:txEl>
                                              <p:pRg st="4" end="4"/>
                                            </p:txEl>
                                          </p:spTgt>
                                        </p:tgtEl>
                                        <p:attrNameLst>
                                          <p:attrName>style.visibility</p:attrName>
                                        </p:attrNameLst>
                                      </p:cBhvr>
                                      <p:to>
                                        <p:strVal val="visible"/>
                                      </p:to>
                                    </p:set>
                                    <p:animEffect transition="in" filter="wipe(left)">
                                      <p:cBhvr>
                                        <p:cTn id="15" dur="500"/>
                                        <p:tgtEl>
                                          <p:spTgt spid="17818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1" grpId="0" uiExpand="1"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843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8436" name="Rectangle 4"/>
          <p:cNvSpPr>
            <a:spLocks noGrp="1" noChangeArrowheads="1"/>
          </p:cNvSpPr>
          <p:nvPr>
            <p:ph type="title"/>
          </p:nvPr>
        </p:nvSpPr>
        <p:spPr>
          <a:xfrm>
            <a:off x="609600" y="228600"/>
            <a:ext cx="7772400" cy="8382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it-IT" sz="3600"/>
              <a:t>Caratteristiche del PIL</a:t>
            </a:r>
            <a:endParaRPr lang="it-IT" altLang="it-IT"/>
          </a:p>
        </p:txBody>
      </p:sp>
      <p:sp>
        <p:nvSpPr>
          <p:cNvPr id="14341" name="Rectangle 5"/>
          <p:cNvSpPr>
            <a:spLocks noGrp="1" noChangeArrowheads="1"/>
          </p:cNvSpPr>
          <p:nvPr>
            <p:ph type="body" idx="1"/>
          </p:nvPr>
        </p:nvSpPr>
        <p:spPr>
          <a:xfrm>
            <a:off x="323850" y="1196975"/>
            <a:ext cx="8534400" cy="5184775"/>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tabLst>
                <a:tab pos="333375" algn="l"/>
                <a:tab pos="742950" algn="l"/>
              </a:tabLst>
            </a:pPr>
            <a:r>
              <a:rPr lang="it-IT" altLang="it-IT" sz="2800"/>
              <a:t>L’output è valutato a </a:t>
            </a:r>
            <a:r>
              <a:rPr lang="it-IT" altLang="it-IT" sz="2800" i="1">
                <a:solidFill>
                  <a:srgbClr val="CC0099"/>
                </a:solidFill>
              </a:rPr>
              <a:t>prezzi di mercato</a:t>
            </a:r>
            <a:r>
              <a:rPr lang="it-IT" altLang="it-IT" sz="2800"/>
              <a:t>. Questo per rendere omogenee grandezze fisiche eterogenee.</a:t>
            </a:r>
          </a:p>
          <a:p>
            <a:pPr eaLnBrk="1" hangingPunct="1">
              <a:tabLst>
                <a:tab pos="333375" algn="l"/>
                <a:tab pos="742950" algn="l"/>
              </a:tabLst>
            </a:pPr>
            <a:r>
              <a:rPr lang="it-IT" altLang="it-IT" sz="2800"/>
              <a:t>Il PIL registra solo il valore dei beni e servizi </a:t>
            </a:r>
            <a:r>
              <a:rPr lang="it-IT" altLang="it-IT" sz="2800" i="1">
                <a:solidFill>
                  <a:srgbClr val="CC0099"/>
                </a:solidFill>
              </a:rPr>
              <a:t>finali</a:t>
            </a:r>
            <a:r>
              <a:rPr lang="it-IT" altLang="it-IT" sz="2800"/>
              <a:t>, escludendo quindi i beni </a:t>
            </a:r>
            <a:r>
              <a:rPr lang="it-IT" altLang="it-IT" sz="2800" i="1"/>
              <a:t>intermedi</a:t>
            </a:r>
            <a:r>
              <a:rPr lang="it-IT" altLang="it-IT" sz="2800"/>
              <a:t>. Questo per evitare il c.d. doppio conteggio.</a:t>
            </a:r>
          </a:p>
          <a:p>
            <a:pPr eaLnBrk="1" hangingPunct="1">
              <a:tabLst>
                <a:tab pos="333375" algn="l"/>
                <a:tab pos="742950" algn="l"/>
              </a:tabLst>
            </a:pPr>
            <a:r>
              <a:rPr lang="it-IT" altLang="it-IT" sz="2800"/>
              <a:t>Il PIL include sia </a:t>
            </a:r>
            <a:r>
              <a:rPr lang="it-IT" altLang="it-IT" sz="2800" i="1">
                <a:solidFill>
                  <a:srgbClr val="CC0099"/>
                </a:solidFill>
              </a:rPr>
              <a:t>beni</a:t>
            </a:r>
            <a:r>
              <a:rPr lang="it-IT" altLang="it-IT" sz="2800"/>
              <a:t> tangibili che </a:t>
            </a:r>
            <a:r>
              <a:rPr lang="it-IT" altLang="it-IT" sz="2800" i="1">
                <a:solidFill>
                  <a:srgbClr val="CC0099"/>
                </a:solidFill>
              </a:rPr>
              <a:t>servizi</a:t>
            </a:r>
            <a:r>
              <a:rPr lang="it-IT" altLang="it-IT" sz="2800"/>
              <a:t> intangibili. </a:t>
            </a:r>
          </a:p>
          <a:p>
            <a:pPr eaLnBrk="1" hangingPunct="1">
              <a:tabLst>
                <a:tab pos="333375" algn="l"/>
                <a:tab pos="742950" algn="l"/>
              </a:tabLst>
            </a:pPr>
            <a:r>
              <a:rPr lang="it-IT" altLang="it-IT" sz="2800"/>
              <a:t>Il PIL include beni e servizi prodotti nel periodo in questione, non le transazioni riguardanti beni e servizi prodotti nel passato. </a:t>
            </a:r>
          </a:p>
          <a:p>
            <a:pPr eaLnBrk="1" hangingPunct="1">
              <a:tabLst>
                <a:tab pos="333375" algn="l"/>
                <a:tab pos="742950" algn="l"/>
              </a:tabLst>
            </a:pPr>
            <a:r>
              <a:rPr lang="it-IT" altLang="it-IT" sz="2800"/>
              <a:t>La misurazione del PIL è delimitata in senso </a:t>
            </a:r>
            <a:r>
              <a:rPr lang="it-IT" altLang="it-IT" sz="2800" i="1">
                <a:solidFill>
                  <a:srgbClr val="CC0099"/>
                </a:solidFill>
              </a:rPr>
              <a:t>geografico</a:t>
            </a:r>
            <a:r>
              <a:rPr lang="it-IT" altLang="it-IT" sz="2800"/>
              <a:t> (una nazione) e </a:t>
            </a:r>
            <a:r>
              <a:rPr lang="it-IT" altLang="it-IT" sz="2800" i="1">
                <a:solidFill>
                  <a:srgbClr val="CC0099"/>
                </a:solidFill>
              </a:rPr>
              <a:t>temporale</a:t>
            </a:r>
            <a:r>
              <a:rPr lang="it-IT" altLang="it-IT" sz="2800"/>
              <a:t> (un anno o un trimestre).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41">
                                            <p:txEl>
                                              <p:pRg st="1" end="1"/>
                                            </p:txEl>
                                          </p:spTgt>
                                        </p:tgtEl>
                                        <p:attrNameLst>
                                          <p:attrName>style.visibility</p:attrName>
                                        </p:attrNameLst>
                                      </p:cBhvr>
                                      <p:to>
                                        <p:strVal val="visible"/>
                                      </p:to>
                                    </p:set>
                                    <p:animEffect transition="in" filter="wipe(left)">
                                      <p:cBhvr>
                                        <p:cTn id="7" dur="500"/>
                                        <p:tgtEl>
                                          <p:spTgt spid="1434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41">
                                            <p:txEl>
                                              <p:pRg st="2" end="2"/>
                                            </p:txEl>
                                          </p:spTgt>
                                        </p:tgtEl>
                                        <p:attrNameLst>
                                          <p:attrName>style.visibility</p:attrName>
                                        </p:attrNameLst>
                                      </p:cBhvr>
                                      <p:to>
                                        <p:strVal val="visible"/>
                                      </p:to>
                                    </p:set>
                                    <p:animEffect transition="in" filter="wipe(left)">
                                      <p:cBhvr>
                                        <p:cTn id="12" dur="500"/>
                                        <p:tgtEl>
                                          <p:spTgt spid="1434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341">
                                            <p:txEl>
                                              <p:pRg st="3" end="3"/>
                                            </p:txEl>
                                          </p:spTgt>
                                        </p:tgtEl>
                                        <p:attrNameLst>
                                          <p:attrName>style.visibility</p:attrName>
                                        </p:attrNameLst>
                                      </p:cBhvr>
                                      <p:to>
                                        <p:strVal val="visible"/>
                                      </p:to>
                                    </p:set>
                                    <p:animEffect transition="in" filter="wipe(left)">
                                      <p:cBhvr>
                                        <p:cTn id="17" dur="500"/>
                                        <p:tgtEl>
                                          <p:spTgt spid="1434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341">
                                            <p:txEl>
                                              <p:pRg st="4" end="4"/>
                                            </p:txEl>
                                          </p:spTgt>
                                        </p:tgtEl>
                                        <p:attrNameLst>
                                          <p:attrName>style.visibility</p:attrName>
                                        </p:attrNameLst>
                                      </p:cBhvr>
                                      <p:to>
                                        <p:strVal val="visible"/>
                                      </p:to>
                                    </p:set>
                                    <p:animEffect transition="in" filter="wipe(left)">
                                      <p:cBhvr>
                                        <p:cTn id="22" dur="500"/>
                                        <p:tgtEl>
                                          <p:spTgt spid="1434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pic>
        <p:nvPicPr>
          <p:cNvPr id="3" name="FRED Graph Chart" descr="FRED Graph">
            <a:hlinkClick r:id="rId3" tooltip="View this chart in your browser. "/>
          </p:cNvPr>
          <p:cNvPicPr>
            <a:picLocks noChangeAspect="1"/>
          </p:cNvPicPr>
          <p:nvPr/>
        </p:nvPicPr>
        <p:blipFill>
          <a:blip r:embed="rId4"/>
          <a:stretch>
            <a:fillRect/>
          </a:stretch>
        </p:blipFill>
        <p:spPr>
          <a:xfrm>
            <a:off x="251520" y="866530"/>
            <a:ext cx="8640960" cy="5740300"/>
          </a:xfrm>
          <a:prstGeom prst="rect">
            <a:avLst/>
          </a:prstGeom>
        </p:spPr>
      </p:pic>
      <p:sp>
        <p:nvSpPr>
          <p:cNvPr id="2" name="CasellaDiTesto 1"/>
          <p:cNvSpPr txBox="1"/>
          <p:nvPr/>
        </p:nvSpPr>
        <p:spPr>
          <a:xfrm>
            <a:off x="381000" y="95250"/>
            <a:ext cx="7620000" cy="952500"/>
          </a:xfrm>
          <a:prstGeom prst="rect">
            <a:avLst/>
          </a:prstGeom>
        </p:spPr>
        <p:txBody>
          <a:bodyPr lIns="91440" tIns="45720" rIns="91440" bIns="45720" rtlCol="0">
            <a:spAutoFit/>
          </a:bodyPr>
          <a:lstStyle/>
          <a:p>
            <a:pPr marL="0" marR="0" lvl="0" indent="0" algn="ctr" fontAlgn="base">
              <a:lnSpc>
                <a:spcPct val="100000"/>
              </a:lnSpc>
            </a:pPr>
            <a:r>
              <a:rPr lang="en-US" sz="2400" u="none">
                <a:solidFill>
                  <a:srgbClr val="333333">
                    <a:alpha val="20000"/>
                  </a:srgbClr>
                </a:solidFill>
                <a:latin typeface="Calibri"/>
              </a:rPr>
              <a:t> </a:t>
            </a:r>
          </a:p>
        </p:txBody>
      </p:sp>
      <p:sp>
        <p:nvSpPr>
          <p:cNvPr id="4" name="CasellaDiTesto 3"/>
          <p:cNvSpPr txBox="1"/>
          <p:nvPr/>
        </p:nvSpPr>
        <p:spPr>
          <a:xfrm>
            <a:off x="1259632" y="220199"/>
            <a:ext cx="6835526" cy="646331"/>
          </a:xfrm>
          <a:prstGeom prst="rect">
            <a:avLst/>
          </a:prstGeom>
          <a:noFill/>
        </p:spPr>
        <p:txBody>
          <a:bodyPr wrap="none" rtlCol="0">
            <a:spAutoFit/>
          </a:bodyPr>
          <a:lstStyle/>
          <a:p>
            <a:r>
              <a:rPr lang="it-IT" sz="3600" dirty="0">
                <a:latin typeface="Times New Roman" panose="02020603050405020304" pitchFamily="18" charset="0"/>
                <a:cs typeface="Times New Roman" panose="02020603050405020304" pitchFamily="18" charset="0"/>
              </a:rPr>
              <a:t>TFP italiana: andamento 1950-2015</a:t>
            </a:r>
          </a:p>
        </p:txBody>
      </p:sp>
      <p:sp>
        <p:nvSpPr>
          <p:cNvPr id="6" name="CasellaDiTesto 5">
            <a:extLst>
              <a:ext uri="{FF2B5EF4-FFF2-40B4-BE49-F238E27FC236}">
                <a16:creationId xmlns:a16="http://schemas.microsoft.com/office/drawing/2014/main" id="{B290C50B-4FE4-4B1E-AA8C-174ACF4CDFAA}"/>
              </a:ext>
            </a:extLst>
          </p:cNvPr>
          <p:cNvSpPr txBox="1"/>
          <p:nvPr/>
        </p:nvSpPr>
        <p:spPr>
          <a:xfrm>
            <a:off x="5004048" y="3210014"/>
            <a:ext cx="3306418" cy="707886"/>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wrap="none" rtlCol="0">
            <a:spAutoFit/>
          </a:bodyPr>
          <a:lstStyle/>
          <a:p>
            <a:r>
              <a:rPr lang="it-IT" sz="2000" dirty="0"/>
              <a:t>TFP di ITA ha smesso di fatto </a:t>
            </a:r>
          </a:p>
          <a:p>
            <a:r>
              <a:rPr lang="it-IT" sz="2000" dirty="0"/>
              <a:t>di crescere ad inizio anni ‘80</a:t>
            </a:r>
          </a:p>
        </p:txBody>
      </p:sp>
      <p:cxnSp>
        <p:nvCxnSpPr>
          <p:cNvPr id="8" name="Connettore 2 7">
            <a:extLst>
              <a:ext uri="{FF2B5EF4-FFF2-40B4-BE49-F238E27FC236}">
                <a16:creationId xmlns:a16="http://schemas.microsoft.com/office/drawing/2014/main" id="{7EE45062-8900-4A97-B3AA-EAABF964F294}"/>
              </a:ext>
            </a:extLst>
          </p:cNvPr>
          <p:cNvCxnSpPr/>
          <p:nvPr/>
        </p:nvCxnSpPr>
        <p:spPr>
          <a:xfrm flipH="1" flipV="1">
            <a:off x="4860032" y="2420888"/>
            <a:ext cx="648072" cy="78912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91477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D77E5D-BEE9-4B6E-A07A-72BFBC5CE47D}"/>
              </a:ext>
            </a:extLst>
          </p:cNvPr>
          <p:cNvSpPr>
            <a:spLocks noGrp="1"/>
          </p:cNvSpPr>
          <p:nvPr>
            <p:ph type="title"/>
          </p:nvPr>
        </p:nvSpPr>
        <p:spPr>
          <a:xfrm>
            <a:off x="685800" y="228600"/>
            <a:ext cx="7772400" cy="917529"/>
          </a:xfrm>
        </p:spPr>
        <p:txBody>
          <a:bodyPr/>
          <a:lstStyle/>
          <a:p>
            <a:r>
              <a:rPr lang="it-IT" dirty="0"/>
              <a:t>Colpa dell’euro?</a:t>
            </a:r>
          </a:p>
        </p:txBody>
      </p:sp>
      <p:pic>
        <p:nvPicPr>
          <p:cNvPr id="3" name="Immagine 2">
            <a:extLst>
              <a:ext uri="{FF2B5EF4-FFF2-40B4-BE49-F238E27FC236}">
                <a16:creationId xmlns:a16="http://schemas.microsoft.com/office/drawing/2014/main" id="{770B2FE0-2A7E-4311-9EE5-6AB730A4E3D7}"/>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0" y="1279452"/>
            <a:ext cx="9144000" cy="4299095"/>
          </a:xfrm>
          <a:prstGeom prst="rect">
            <a:avLst/>
          </a:prstGeom>
        </p:spPr>
      </p:pic>
      <p:sp>
        <p:nvSpPr>
          <p:cNvPr id="4" name="Rettangolo 3">
            <a:extLst>
              <a:ext uri="{FF2B5EF4-FFF2-40B4-BE49-F238E27FC236}">
                <a16:creationId xmlns:a16="http://schemas.microsoft.com/office/drawing/2014/main" id="{FA7C8E1A-9D3E-4308-BE4B-069F004421F8}"/>
              </a:ext>
            </a:extLst>
          </p:cNvPr>
          <p:cNvSpPr/>
          <p:nvPr/>
        </p:nvSpPr>
        <p:spPr>
          <a:xfrm>
            <a:off x="685800" y="5229200"/>
            <a:ext cx="4176464" cy="216024"/>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Rettangolo 5">
            <a:extLst>
              <a:ext uri="{FF2B5EF4-FFF2-40B4-BE49-F238E27FC236}">
                <a16:creationId xmlns:a16="http://schemas.microsoft.com/office/drawing/2014/main" id="{558D0C4B-EF00-4F59-9142-64307A0C2959}"/>
              </a:ext>
            </a:extLst>
          </p:cNvPr>
          <p:cNvSpPr/>
          <p:nvPr/>
        </p:nvSpPr>
        <p:spPr>
          <a:xfrm>
            <a:off x="1665392" y="1412776"/>
            <a:ext cx="2690584" cy="559962"/>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0600FC0A-AE5A-4045-A680-3437346A02CC}"/>
              </a:ext>
            </a:extLst>
          </p:cNvPr>
          <p:cNvSpPr txBox="1"/>
          <p:nvPr/>
        </p:nvSpPr>
        <p:spPr>
          <a:xfrm>
            <a:off x="9575" y="5711870"/>
            <a:ext cx="9026921" cy="830997"/>
          </a:xfrm>
          <a:prstGeom prst="rect">
            <a:avLst/>
          </a:prstGeom>
          <a:noFill/>
        </p:spPr>
        <p:txBody>
          <a:bodyPr wrap="square" rtlCol="0">
            <a:spAutoFit/>
          </a:bodyPr>
          <a:lstStyle/>
          <a:p>
            <a:r>
              <a:rPr lang="it-IT" dirty="0"/>
              <a:t>Il rallentamento della crescita, prima, e il declino, poi, della TFP italiana </a:t>
            </a:r>
          </a:p>
          <a:p>
            <a:r>
              <a:rPr lang="it-IT" dirty="0"/>
              <a:t>purtroppo data da ben prima dell’introduzione dell’euro. </a:t>
            </a:r>
          </a:p>
        </p:txBody>
      </p:sp>
      <p:sp>
        <p:nvSpPr>
          <p:cNvPr id="8" name="CasellaDiTesto 7">
            <a:extLst>
              <a:ext uri="{FF2B5EF4-FFF2-40B4-BE49-F238E27FC236}">
                <a16:creationId xmlns:a16="http://schemas.microsoft.com/office/drawing/2014/main" id="{3EB958D4-2A25-4225-A992-8ADED658F1FF}"/>
              </a:ext>
            </a:extLst>
          </p:cNvPr>
          <p:cNvSpPr txBox="1"/>
          <p:nvPr/>
        </p:nvSpPr>
        <p:spPr>
          <a:xfrm>
            <a:off x="4139952" y="1557239"/>
            <a:ext cx="4595247" cy="830997"/>
          </a:xfrm>
          <a:prstGeom prst="rect">
            <a:avLst/>
          </a:prstGeom>
          <a:noFill/>
        </p:spPr>
        <p:txBody>
          <a:bodyPr wrap="square" rtlCol="0">
            <a:spAutoFit/>
          </a:bodyPr>
          <a:lstStyle/>
          <a:p>
            <a:pPr algn="ctr"/>
            <a:r>
              <a:rPr lang="it-IT" dirty="0"/>
              <a:t>Tassi di crescita di </a:t>
            </a:r>
            <a:r>
              <a:rPr lang="it-IT" dirty="0">
                <a:solidFill>
                  <a:schemeClr val="accent6"/>
                </a:solidFill>
              </a:rPr>
              <a:t>PIL reale </a:t>
            </a:r>
            <a:r>
              <a:rPr lang="it-IT" dirty="0"/>
              <a:t>&amp; </a:t>
            </a:r>
            <a:r>
              <a:rPr lang="it-IT" dirty="0">
                <a:solidFill>
                  <a:srgbClr val="FF0000"/>
                </a:solidFill>
              </a:rPr>
              <a:t>TFP</a:t>
            </a:r>
            <a:r>
              <a:rPr lang="it-IT" dirty="0"/>
              <a:t> (ITA, medie mobili a 21 anni)</a:t>
            </a:r>
          </a:p>
        </p:txBody>
      </p:sp>
    </p:spTree>
    <p:extLst>
      <p:ext uri="{BB962C8B-B14F-4D97-AF65-F5344CB8AC3E}">
        <p14:creationId xmlns:p14="http://schemas.microsoft.com/office/powerpoint/2010/main" val="78499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6006" y="178701"/>
            <a:ext cx="8851988" cy="536104"/>
          </a:xfrm>
        </p:spPr>
        <p:txBody>
          <a:bodyPr/>
          <a:lstStyle/>
          <a:p>
            <a:r>
              <a:rPr lang="it-IT" dirty="0"/>
              <a:t>TFP (industria): Italia vs Francia &amp; Germania</a:t>
            </a:r>
          </a:p>
        </p:txBody>
      </p:sp>
      <p:pic>
        <p:nvPicPr>
          <p:cNvPr id="3" name="Immagine 2"/>
          <p:cNvPicPr>
            <a:picLocks noChangeAspect="1"/>
          </p:cNvPicPr>
          <p:nvPr/>
        </p:nvPicPr>
        <p:blipFill>
          <a:blip r:embed="rId2"/>
          <a:stretch>
            <a:fillRect/>
          </a:stretch>
        </p:blipFill>
        <p:spPr>
          <a:xfrm>
            <a:off x="146006" y="1000606"/>
            <a:ext cx="8851988" cy="5681126"/>
          </a:xfrm>
          <a:prstGeom prst="rect">
            <a:avLst/>
          </a:prstGeom>
        </p:spPr>
      </p:pic>
    </p:spTree>
    <p:extLst>
      <p:ext uri="{BB962C8B-B14F-4D97-AF65-F5344CB8AC3E}">
        <p14:creationId xmlns:p14="http://schemas.microsoft.com/office/powerpoint/2010/main" val="16560874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2400"/>
          </a:p>
        </p:txBody>
      </p:sp>
      <p:sp>
        <p:nvSpPr>
          <p:cNvPr id="6861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2400"/>
          </a:p>
        </p:txBody>
      </p:sp>
      <p:sp>
        <p:nvSpPr>
          <p:cNvPr id="68612" name="Rectangle 4"/>
          <p:cNvSpPr>
            <a:spLocks noGrp="1" noChangeArrowheads="1"/>
          </p:cNvSpPr>
          <p:nvPr>
            <p:ph type="title"/>
          </p:nvPr>
        </p:nvSpPr>
        <p:spPr>
          <a:xfrm>
            <a:off x="685800" y="0"/>
            <a:ext cx="8229600" cy="838200"/>
          </a:xfrm>
          <a:noFill/>
        </p:spPr>
        <p:txBody>
          <a:bodyPr/>
          <a:lstStyle/>
          <a:p>
            <a:pPr eaLnBrk="1" hangingPunct="1"/>
            <a:r>
              <a:rPr lang="it-IT" altLang="it-IT"/>
              <a:t>La funzione aggregata di produzione (APF)</a:t>
            </a:r>
          </a:p>
        </p:txBody>
      </p:sp>
      <p:sp>
        <p:nvSpPr>
          <p:cNvPr id="153605" name="Rectangle 5"/>
          <p:cNvSpPr>
            <a:spLocks noGrp="1" noChangeArrowheads="1"/>
          </p:cNvSpPr>
          <p:nvPr>
            <p:ph type="body" idx="1"/>
          </p:nvPr>
        </p:nvSpPr>
        <p:spPr>
          <a:xfrm>
            <a:off x="107505" y="765175"/>
            <a:ext cx="8807895" cy="5760169"/>
          </a:xfrm>
        </p:spPr>
        <p:txBody>
          <a:bodyPr/>
          <a:lstStyle/>
          <a:p>
            <a:pPr eaLnBrk="1" hangingPunct="1">
              <a:lnSpc>
                <a:spcPct val="80000"/>
              </a:lnSpc>
              <a:defRPr/>
            </a:pPr>
            <a:r>
              <a:rPr lang="it-IT" altLang="it-IT" sz="2800" dirty="0"/>
              <a:t>Alla base del modello di </a:t>
            </a:r>
            <a:r>
              <a:rPr lang="it-IT" altLang="it-IT" sz="2800" dirty="0" err="1"/>
              <a:t>Solow</a:t>
            </a:r>
            <a:r>
              <a:rPr lang="it-IT" altLang="it-IT" sz="2800" dirty="0"/>
              <a:t> vi è l’ipotesi che, a livello macroeconomico, valga la seguente </a:t>
            </a:r>
            <a:r>
              <a:rPr lang="it-IT" altLang="it-IT" sz="2800" dirty="0">
                <a:solidFill>
                  <a:srgbClr val="FF0000"/>
                </a:solidFill>
              </a:rPr>
              <a:t>funzione </a:t>
            </a:r>
            <a:r>
              <a:rPr lang="it-IT" altLang="it-IT" sz="2800" u="sng" dirty="0">
                <a:solidFill>
                  <a:srgbClr val="FF0000"/>
                </a:solidFill>
              </a:rPr>
              <a:t>aggregata</a:t>
            </a:r>
            <a:r>
              <a:rPr lang="it-IT" altLang="it-IT" sz="2800" dirty="0">
                <a:solidFill>
                  <a:srgbClr val="FF0000"/>
                </a:solidFill>
              </a:rPr>
              <a:t> di produzione (APF)</a:t>
            </a:r>
            <a:r>
              <a:rPr lang="it-IT" altLang="it-IT" sz="2800" dirty="0"/>
              <a:t>:</a:t>
            </a:r>
          </a:p>
          <a:p>
            <a:pPr algn="ctr" eaLnBrk="1" hangingPunct="1">
              <a:lnSpc>
                <a:spcPct val="80000"/>
              </a:lnSpc>
              <a:buFont typeface="Monotype Sorts" pitchFamily="2" charset="2"/>
              <a:buNone/>
              <a:defRPr/>
            </a:pPr>
            <a:r>
              <a:rPr lang="it-IT" altLang="it-IT" b="1" dirty="0">
                <a:solidFill>
                  <a:srgbClr val="FF3300"/>
                </a:solidFill>
              </a:rPr>
              <a:t>Y = F(A, K, </a:t>
            </a:r>
            <a:r>
              <a:rPr lang="it-IT" altLang="it-IT" b="1" i="1" dirty="0" err="1">
                <a:solidFill>
                  <a:srgbClr val="FF3300"/>
                </a:solidFill>
              </a:rPr>
              <a:t>e</a:t>
            </a:r>
            <a:r>
              <a:rPr lang="it-IT" altLang="it-IT" b="1" dirty="0" err="1">
                <a:solidFill>
                  <a:srgbClr val="FF3300"/>
                </a:solidFill>
              </a:rPr>
              <a:t>L</a:t>
            </a:r>
            <a:r>
              <a:rPr lang="it-IT" altLang="it-IT" b="1" dirty="0">
                <a:solidFill>
                  <a:srgbClr val="FF3300"/>
                </a:solidFill>
              </a:rPr>
              <a:t>, N)</a:t>
            </a:r>
            <a:r>
              <a:rPr lang="it-IT" altLang="it-IT" b="1" i="1" dirty="0">
                <a:solidFill>
                  <a:srgbClr val="FF3300"/>
                </a:solidFill>
                <a:latin typeface="Arial" panose="020B0604020202020204" pitchFamily="34" charset="0"/>
              </a:rPr>
              <a:t> </a:t>
            </a:r>
          </a:p>
          <a:p>
            <a:pPr eaLnBrk="1" hangingPunct="1">
              <a:lnSpc>
                <a:spcPct val="80000"/>
              </a:lnSpc>
              <a:buFont typeface="Monotype Sorts" pitchFamily="2" charset="2"/>
              <a:buNone/>
              <a:defRPr/>
            </a:pPr>
            <a:r>
              <a:rPr lang="it-IT" altLang="it-IT" sz="2800" dirty="0">
                <a:solidFill>
                  <a:schemeClr val="tx2"/>
                </a:solidFill>
              </a:rPr>
              <a:t>dove:</a:t>
            </a:r>
            <a:r>
              <a:rPr lang="it-IT" altLang="it-IT" sz="2800" i="1" dirty="0">
                <a:solidFill>
                  <a:schemeClr val="tx2"/>
                </a:solidFill>
                <a:effectLst>
                  <a:outerShdw blurRad="38100" dist="38100" dir="2700000" algn="tl">
                    <a:srgbClr val="C0C0C0"/>
                  </a:outerShdw>
                </a:effectLst>
              </a:rPr>
              <a:t> </a:t>
            </a:r>
            <a:r>
              <a:rPr lang="it-IT" altLang="it-IT" sz="2800" dirty="0">
                <a:solidFill>
                  <a:schemeClr val="tx2"/>
                </a:solidFill>
                <a:latin typeface="Arial" panose="020B0604020202020204" pitchFamily="34" charset="0"/>
              </a:rPr>
              <a:t>Y</a:t>
            </a:r>
            <a:r>
              <a:rPr lang="it-IT" altLang="it-IT" sz="2800" dirty="0"/>
              <a:t> = PIL reale ; </a:t>
            </a:r>
            <a:r>
              <a:rPr lang="it-IT" altLang="it-IT" sz="2800" dirty="0">
                <a:solidFill>
                  <a:schemeClr val="tx2"/>
                </a:solidFill>
                <a:latin typeface="Arial" panose="020B0604020202020204" pitchFamily="34" charset="0"/>
              </a:rPr>
              <a:t>F(.)</a:t>
            </a:r>
            <a:r>
              <a:rPr lang="it-IT" altLang="it-IT" sz="2800" dirty="0"/>
              <a:t> = organizzazione, istituzioni, ecc.</a:t>
            </a:r>
          </a:p>
          <a:p>
            <a:pPr eaLnBrk="1" hangingPunct="1">
              <a:lnSpc>
                <a:spcPct val="80000"/>
              </a:lnSpc>
              <a:buNone/>
              <a:defRPr/>
            </a:pPr>
            <a:r>
              <a:rPr lang="it-IT" altLang="it-IT" sz="2800" dirty="0">
                <a:solidFill>
                  <a:schemeClr val="tx2"/>
                </a:solidFill>
                <a:latin typeface="Arial" panose="020B0604020202020204" pitchFamily="34" charset="0"/>
              </a:rPr>
              <a:t>K</a:t>
            </a:r>
            <a:r>
              <a:rPr lang="it-IT" altLang="it-IT" sz="2800" dirty="0"/>
              <a:t> = quantità di capitale fisico</a:t>
            </a:r>
            <a:r>
              <a:rPr lang="it-IT" altLang="it-IT" sz="2800" dirty="0">
                <a:solidFill>
                  <a:schemeClr val="tx2"/>
                </a:solidFill>
                <a:latin typeface="Arial" panose="020B0604020202020204" pitchFamily="34" charset="0"/>
              </a:rPr>
              <a:t> </a:t>
            </a:r>
            <a:r>
              <a:rPr lang="it-IT" altLang="it-IT" sz="2800" dirty="0">
                <a:solidFill>
                  <a:schemeClr val="tx2"/>
                </a:solidFill>
              </a:rPr>
              <a:t>; </a:t>
            </a:r>
            <a:r>
              <a:rPr lang="it-IT" altLang="it-IT" sz="2800" dirty="0">
                <a:solidFill>
                  <a:schemeClr val="tx2"/>
                </a:solidFill>
                <a:latin typeface="Arial" panose="020B0604020202020204" pitchFamily="34" charset="0"/>
                <a:cs typeface="Arial" panose="020B0604020202020204" pitchFamily="34" charset="0"/>
              </a:rPr>
              <a:t>N</a:t>
            </a:r>
            <a:r>
              <a:rPr lang="it-IT" altLang="it-IT" sz="2800" dirty="0">
                <a:solidFill>
                  <a:schemeClr val="tx2"/>
                </a:solidFill>
              </a:rPr>
              <a:t> = risorse naturali</a:t>
            </a:r>
          </a:p>
          <a:p>
            <a:pPr eaLnBrk="1" hangingPunct="1">
              <a:lnSpc>
                <a:spcPct val="80000"/>
              </a:lnSpc>
              <a:buNone/>
              <a:defRPr/>
            </a:pPr>
            <a:r>
              <a:rPr lang="it-IT" altLang="it-IT" sz="2800" dirty="0">
                <a:solidFill>
                  <a:schemeClr val="tx2"/>
                </a:solidFill>
                <a:latin typeface="Arial" panose="020B0604020202020204" pitchFamily="34" charset="0"/>
              </a:rPr>
              <a:t>L</a:t>
            </a:r>
            <a:r>
              <a:rPr lang="it-IT" altLang="it-IT" sz="2800" dirty="0"/>
              <a:t> = quantità di lavoro; </a:t>
            </a:r>
            <a:r>
              <a:rPr lang="it-IT" altLang="it-IT" sz="2800" i="1" dirty="0"/>
              <a:t>e</a:t>
            </a:r>
            <a:r>
              <a:rPr lang="it-IT" altLang="it-IT" sz="2800" dirty="0"/>
              <a:t> = istruzione ; </a:t>
            </a:r>
            <a:r>
              <a:rPr lang="it-IT" altLang="it-IT" sz="2800" i="1" dirty="0" err="1"/>
              <a:t>e</a:t>
            </a:r>
            <a:r>
              <a:rPr lang="it-IT" altLang="it-IT" sz="2800" dirty="0" err="1"/>
              <a:t>L</a:t>
            </a:r>
            <a:r>
              <a:rPr lang="it-IT" altLang="it-IT" sz="2800" dirty="0"/>
              <a:t> = capitale umano</a:t>
            </a:r>
          </a:p>
          <a:p>
            <a:pPr eaLnBrk="1" hangingPunct="1">
              <a:lnSpc>
                <a:spcPct val="80000"/>
              </a:lnSpc>
              <a:buFont typeface="Monotype Sorts" pitchFamily="2" charset="2"/>
              <a:buNone/>
              <a:defRPr/>
            </a:pPr>
            <a:r>
              <a:rPr lang="it-IT" altLang="it-IT" sz="2800" dirty="0">
                <a:solidFill>
                  <a:schemeClr val="tx2"/>
                </a:solidFill>
                <a:latin typeface="Arial" panose="020B0604020202020204" pitchFamily="34" charset="0"/>
              </a:rPr>
              <a:t>A</a:t>
            </a:r>
            <a:r>
              <a:rPr lang="it-IT" altLang="it-IT" sz="2800" dirty="0"/>
              <a:t> = conoscenze tecnologiche</a:t>
            </a:r>
          </a:p>
          <a:p>
            <a:pPr eaLnBrk="1" hangingPunct="1">
              <a:lnSpc>
                <a:spcPct val="80000"/>
              </a:lnSpc>
              <a:buFont typeface="Monotype Sorts" pitchFamily="2" charset="2"/>
              <a:buNone/>
              <a:defRPr/>
            </a:pPr>
            <a:r>
              <a:rPr lang="it-IT" altLang="it-IT" sz="2800" dirty="0">
                <a:solidFill>
                  <a:srgbClr val="FF0000"/>
                </a:solidFill>
              </a:rPr>
              <a:t>		→ F(.) indica come sono combinati i fattori</a:t>
            </a:r>
          </a:p>
          <a:p>
            <a:pPr eaLnBrk="1" hangingPunct="1">
              <a:lnSpc>
                <a:spcPct val="80000"/>
              </a:lnSpc>
              <a:buFont typeface="Monotype Sorts" pitchFamily="2" charset="2"/>
              <a:buNone/>
              <a:defRPr/>
            </a:pPr>
            <a:r>
              <a:rPr lang="it-IT" altLang="it-IT" sz="2800" dirty="0">
                <a:solidFill>
                  <a:srgbClr val="FF0000"/>
                </a:solidFill>
              </a:rPr>
              <a:t>	→ F(.) ed A sono gli elementi «catturati» da TFP</a:t>
            </a:r>
            <a:r>
              <a:rPr lang="it-IT" altLang="it-IT" sz="2800" i="1" dirty="0">
                <a:solidFill>
                  <a:schemeClr val="tx2"/>
                </a:solidFill>
              </a:rPr>
              <a:t>	</a:t>
            </a:r>
          </a:p>
          <a:p>
            <a:pPr eaLnBrk="1" hangingPunct="1">
              <a:lnSpc>
                <a:spcPct val="80000"/>
              </a:lnSpc>
              <a:spcBef>
                <a:spcPct val="8000"/>
              </a:spcBef>
              <a:defRPr/>
            </a:pPr>
            <a:r>
              <a:rPr lang="it-IT" altLang="it-IT" sz="2800" dirty="0">
                <a:solidFill>
                  <a:schemeClr val="tx2"/>
                </a:solidFill>
              </a:rPr>
              <a:t>Attraverso la APF immaginiamo che il sistema economico funzioni come </a:t>
            </a:r>
            <a:r>
              <a:rPr lang="it-IT" altLang="it-IT" sz="2800" u="sng" dirty="0">
                <a:solidFill>
                  <a:schemeClr val="tx2"/>
                </a:solidFill>
              </a:rPr>
              <a:t>un’unica impresa</a:t>
            </a:r>
            <a:r>
              <a:rPr lang="it-IT" altLang="it-IT" sz="2800" dirty="0">
                <a:solidFill>
                  <a:schemeClr val="tx2"/>
                </a:solidFill>
              </a:rPr>
              <a:t>, e quindi che tutti i processi produttivi siano riassunti in uno solo, la cui funzione di produzione è appunto la APF. </a:t>
            </a:r>
            <a:r>
              <a:rPr lang="it-IT" altLang="it-IT" sz="2800" dirty="0">
                <a:solidFill>
                  <a:schemeClr val="tx2"/>
                </a:solidFill>
                <a:latin typeface="Arial" panose="020B0604020202020204" pitchFamily="34" charset="0"/>
              </a:rPr>
              <a:t>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0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0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53605">
                                            <p:txEl>
                                              <p:pRg st="2" end="2"/>
                                            </p:txEl>
                                          </p:spTgt>
                                        </p:tgtEl>
                                        <p:attrNameLst>
                                          <p:attrName>style.visibility</p:attrName>
                                        </p:attrNameLst>
                                      </p:cBhvr>
                                      <p:to>
                                        <p:strVal val="visible"/>
                                      </p:to>
                                    </p:set>
                                    <p:animEffect transition="in" filter="wipe(left)">
                                      <p:cBhvr>
                                        <p:cTn id="13" dur="500"/>
                                        <p:tgtEl>
                                          <p:spTgt spid="153605">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53605">
                                            <p:txEl>
                                              <p:pRg st="3" end="3"/>
                                            </p:txEl>
                                          </p:spTgt>
                                        </p:tgtEl>
                                        <p:attrNameLst>
                                          <p:attrName>style.visibility</p:attrName>
                                        </p:attrNameLst>
                                      </p:cBhvr>
                                      <p:to>
                                        <p:strVal val="visible"/>
                                      </p:to>
                                    </p:set>
                                    <p:animEffect transition="in" filter="wipe(left)">
                                      <p:cBhvr>
                                        <p:cTn id="16" dur="500"/>
                                        <p:tgtEl>
                                          <p:spTgt spid="153605">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53605">
                                            <p:txEl>
                                              <p:pRg st="4" end="4"/>
                                            </p:txEl>
                                          </p:spTgt>
                                        </p:tgtEl>
                                        <p:attrNameLst>
                                          <p:attrName>style.visibility</p:attrName>
                                        </p:attrNameLst>
                                      </p:cBhvr>
                                      <p:to>
                                        <p:strVal val="visible"/>
                                      </p:to>
                                    </p:set>
                                    <p:animEffect transition="in" filter="wipe(left)">
                                      <p:cBhvr>
                                        <p:cTn id="19" dur="500"/>
                                        <p:tgtEl>
                                          <p:spTgt spid="153605">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53605">
                                            <p:txEl>
                                              <p:pRg st="5" end="5"/>
                                            </p:txEl>
                                          </p:spTgt>
                                        </p:tgtEl>
                                        <p:attrNameLst>
                                          <p:attrName>style.visibility</p:attrName>
                                        </p:attrNameLst>
                                      </p:cBhvr>
                                      <p:to>
                                        <p:strVal val="visible"/>
                                      </p:to>
                                    </p:set>
                                    <p:animEffect transition="in" filter="wipe(left)">
                                      <p:cBhvr>
                                        <p:cTn id="22" dur="500"/>
                                        <p:tgtEl>
                                          <p:spTgt spid="15360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3605">
                                            <p:txEl>
                                              <p:pRg st="6" end="6"/>
                                            </p:txEl>
                                          </p:spTgt>
                                        </p:tgtEl>
                                        <p:attrNameLst>
                                          <p:attrName>style.visibility</p:attrName>
                                        </p:attrNameLst>
                                      </p:cBhvr>
                                      <p:to>
                                        <p:strVal val="visible"/>
                                      </p:to>
                                    </p:set>
                                    <p:animEffect transition="in" filter="wipe(left)">
                                      <p:cBhvr>
                                        <p:cTn id="27" dur="500"/>
                                        <p:tgtEl>
                                          <p:spTgt spid="153605">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53605">
                                            <p:txEl>
                                              <p:pRg st="7" end="7"/>
                                            </p:txEl>
                                          </p:spTgt>
                                        </p:tgtEl>
                                        <p:attrNameLst>
                                          <p:attrName>style.visibility</p:attrName>
                                        </p:attrNameLst>
                                      </p:cBhvr>
                                      <p:to>
                                        <p:strVal val="visible"/>
                                      </p:to>
                                    </p:set>
                                    <p:animEffect transition="in" filter="wipe(left)">
                                      <p:cBhvr>
                                        <p:cTn id="30" dur="500"/>
                                        <p:tgtEl>
                                          <p:spTgt spid="153605">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53605">
                                            <p:txEl>
                                              <p:pRg st="8" end="8"/>
                                            </p:txEl>
                                          </p:spTgt>
                                        </p:tgtEl>
                                        <p:attrNameLst>
                                          <p:attrName>style.visibility</p:attrName>
                                        </p:attrNameLst>
                                      </p:cBhvr>
                                      <p:to>
                                        <p:strVal val="visible"/>
                                      </p:to>
                                    </p:set>
                                    <p:animEffect transition="in" filter="wipe(left)">
                                      <p:cBhvr>
                                        <p:cTn id="35" dur="500"/>
                                        <p:tgtEl>
                                          <p:spTgt spid="15360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5" grpId="0" uiExpand="1"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F2BE6-FA3D-4951-BEB4-C489CDD27871}"/>
              </a:ext>
            </a:extLst>
          </p:cNvPr>
          <p:cNvSpPr>
            <a:spLocks noGrp="1"/>
          </p:cNvSpPr>
          <p:nvPr>
            <p:ph type="title"/>
          </p:nvPr>
        </p:nvSpPr>
        <p:spPr>
          <a:xfrm>
            <a:off x="685800" y="30519"/>
            <a:ext cx="7772400" cy="1143000"/>
          </a:xfrm>
        </p:spPr>
        <p:txBody>
          <a:bodyPr/>
          <a:lstStyle/>
          <a:p>
            <a:r>
              <a:rPr lang="it-IT" sz="4000" dirty="0"/>
              <a:t>Il prodotto marginale di un input</a:t>
            </a:r>
          </a:p>
        </p:txBody>
      </p:sp>
      <p:sp>
        <p:nvSpPr>
          <p:cNvPr id="3" name="Segnaposto contenuto 2">
            <a:extLst>
              <a:ext uri="{FF2B5EF4-FFF2-40B4-BE49-F238E27FC236}">
                <a16:creationId xmlns:a16="http://schemas.microsoft.com/office/drawing/2014/main" id="{6820576A-2402-4DB8-A173-6438E2839A5C}"/>
              </a:ext>
            </a:extLst>
          </p:cNvPr>
          <p:cNvSpPr>
            <a:spLocks noGrp="1"/>
          </p:cNvSpPr>
          <p:nvPr>
            <p:ph idx="1"/>
          </p:nvPr>
        </p:nvSpPr>
        <p:spPr>
          <a:xfrm>
            <a:off x="179512" y="1124744"/>
            <a:ext cx="8784976" cy="5256584"/>
          </a:xfrm>
        </p:spPr>
        <p:txBody>
          <a:bodyPr/>
          <a:lstStyle/>
          <a:p>
            <a:r>
              <a:rPr lang="it-IT" dirty="0"/>
              <a:t>Il prodotto marginale (PM) di un fattore produttivo è definito come </a:t>
            </a:r>
            <a:r>
              <a:rPr lang="it-IT" dirty="0">
                <a:solidFill>
                  <a:srgbClr val="FF0000"/>
                </a:solidFill>
              </a:rPr>
              <a:t>l’incremento di output che si ottiene aggiungendo </a:t>
            </a:r>
            <a:r>
              <a:rPr lang="it-IT" u="sng" dirty="0">
                <a:solidFill>
                  <a:srgbClr val="FF0000"/>
                </a:solidFill>
              </a:rPr>
              <a:t>una unità</a:t>
            </a:r>
            <a:r>
              <a:rPr lang="it-IT" dirty="0">
                <a:solidFill>
                  <a:srgbClr val="FF0000"/>
                </a:solidFill>
              </a:rPr>
              <a:t> del fattore considerato, </a:t>
            </a:r>
            <a:r>
              <a:rPr lang="it-IT" u="sng" dirty="0">
                <a:solidFill>
                  <a:srgbClr val="FF0000"/>
                </a:solidFill>
              </a:rPr>
              <a:t>a parità di tutti gli altri fattori</a:t>
            </a:r>
            <a:r>
              <a:rPr lang="it-IT" dirty="0"/>
              <a:t>.</a:t>
            </a:r>
          </a:p>
          <a:p>
            <a:r>
              <a:rPr lang="it-IT" dirty="0"/>
              <a:t>Nelle lezioni di microeconomia dimostreremo il </a:t>
            </a:r>
            <a:r>
              <a:rPr lang="it-IT" dirty="0">
                <a:solidFill>
                  <a:srgbClr val="FF0000"/>
                </a:solidFill>
              </a:rPr>
              <a:t>principio dei rendimenti decrescenti</a:t>
            </a:r>
            <a:r>
              <a:rPr lang="it-IT" dirty="0"/>
              <a:t>, cioè che il PM di un qualsiasi fattore è sempre </a:t>
            </a:r>
            <a:r>
              <a:rPr lang="it-IT" u="sng" dirty="0"/>
              <a:t>decrescente</a:t>
            </a:r>
            <a:r>
              <a:rPr lang="it-IT" dirty="0"/>
              <a:t>.</a:t>
            </a:r>
          </a:p>
          <a:p>
            <a:pPr lvl="1"/>
            <a:r>
              <a:rPr lang="it-IT" dirty="0"/>
              <a:t>Questo vuol dire che aggiungere unità di un solo fattore, </a:t>
            </a:r>
            <a:r>
              <a:rPr lang="it-IT" u="sng" dirty="0"/>
              <a:t>tenendo fermi tutti gli altri</a:t>
            </a:r>
            <a:r>
              <a:rPr lang="it-IT" dirty="0"/>
              <a:t>, genera </a:t>
            </a:r>
            <a:r>
              <a:rPr lang="it-IT" i="1" dirty="0"/>
              <a:t>incrementi</a:t>
            </a:r>
            <a:r>
              <a:rPr lang="it-IT" dirty="0"/>
              <a:t> di output sempre minori.</a:t>
            </a:r>
          </a:p>
        </p:txBody>
      </p:sp>
    </p:spTree>
    <p:extLst>
      <p:ext uri="{BB962C8B-B14F-4D97-AF65-F5344CB8AC3E}">
        <p14:creationId xmlns:p14="http://schemas.microsoft.com/office/powerpoint/2010/main" val="100315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0"/>
            <a:ext cx="9144000" cy="765175"/>
          </a:xfrm>
        </p:spPr>
        <p:txBody>
          <a:bodyPr/>
          <a:lstStyle/>
          <a:p>
            <a:pPr eaLnBrk="1" hangingPunct="1"/>
            <a:r>
              <a:rPr lang="it-IT" altLang="it-IT" dirty="0"/>
              <a:t>La crescita per imitazione/accumulazione</a:t>
            </a:r>
          </a:p>
        </p:txBody>
      </p:sp>
      <p:sp>
        <p:nvSpPr>
          <p:cNvPr id="70659" name="Rectangle 3"/>
          <p:cNvSpPr>
            <a:spLocks noGrp="1" noChangeArrowheads="1"/>
          </p:cNvSpPr>
          <p:nvPr>
            <p:ph type="body" idx="1"/>
          </p:nvPr>
        </p:nvSpPr>
        <p:spPr>
          <a:xfrm>
            <a:off x="0" y="692150"/>
            <a:ext cx="9144000" cy="5833194"/>
          </a:xfrm>
        </p:spPr>
        <p:txBody>
          <a:bodyPr/>
          <a:lstStyle/>
          <a:p>
            <a:pPr eaLnBrk="1" hangingPunct="1">
              <a:lnSpc>
                <a:spcPct val="90000"/>
              </a:lnSpc>
            </a:pPr>
            <a:r>
              <a:rPr lang="it-IT" altLang="it-IT" sz="2400" dirty="0"/>
              <a:t>Al crescere della dotazione di capitale K, l’incremento di PIL che si ottiene con l’accumulazione di capitale è via via minore per effetto del </a:t>
            </a:r>
            <a:r>
              <a:rPr lang="it-IT" altLang="it-IT" sz="2400" dirty="0">
                <a:solidFill>
                  <a:srgbClr val="FF0000"/>
                </a:solidFill>
              </a:rPr>
              <a:t>principio dei rendimenti decrescenti</a:t>
            </a:r>
            <a:r>
              <a:rPr lang="it-IT" altLang="it-IT" sz="2400" dirty="0"/>
              <a:t>.</a:t>
            </a:r>
          </a:p>
          <a:p>
            <a:pPr lvl="1" eaLnBrk="1" hangingPunct="1">
              <a:lnSpc>
                <a:spcPct val="90000"/>
              </a:lnSpc>
            </a:pPr>
            <a:r>
              <a:rPr lang="it-IT" altLang="it-IT" sz="2400" dirty="0"/>
              <a:t>Come in microeconomia, incrementi successivi di un solo fattore produttivo, </a:t>
            </a:r>
            <a:r>
              <a:rPr lang="it-IT" altLang="it-IT" sz="2400" u="sng" dirty="0"/>
              <a:t>a parità di tutti gli altri</a:t>
            </a:r>
            <a:r>
              <a:rPr lang="it-IT" altLang="it-IT" sz="2400" dirty="0"/>
              <a:t>, generano un </a:t>
            </a:r>
            <a:r>
              <a:rPr lang="it-IT" altLang="it-IT" sz="2400" i="1" dirty="0"/>
              <a:t>aumento</a:t>
            </a:r>
            <a:r>
              <a:rPr lang="it-IT" altLang="it-IT" sz="2400" dirty="0"/>
              <a:t> via via </a:t>
            </a:r>
            <a:r>
              <a:rPr lang="it-IT" altLang="it-IT" sz="2400" i="1" dirty="0"/>
              <a:t>minore</a:t>
            </a:r>
            <a:r>
              <a:rPr lang="it-IT" altLang="it-IT" sz="2400" dirty="0"/>
              <a:t> dell’output.</a:t>
            </a:r>
          </a:p>
          <a:p>
            <a:pPr eaLnBrk="1" hangingPunct="1">
              <a:lnSpc>
                <a:spcPct val="90000"/>
              </a:lnSpc>
            </a:pPr>
            <a:r>
              <a:rPr lang="it-IT" altLang="it-IT" sz="2400" dirty="0"/>
              <a:t>Quindi il beneficio in termini di crescita del PIL che si ottiene aumentando sempre più la dotazione di capitale, </a:t>
            </a:r>
            <a:r>
              <a:rPr lang="it-IT" altLang="it-IT" sz="2400" u="sng" dirty="0"/>
              <a:t>specie quello fisico</a:t>
            </a:r>
            <a:r>
              <a:rPr lang="it-IT" altLang="it-IT" sz="2400" dirty="0"/>
              <a:t>, è via via minore. Il </a:t>
            </a:r>
            <a:r>
              <a:rPr lang="it-IT" altLang="it-IT" sz="2400" dirty="0">
                <a:solidFill>
                  <a:srgbClr val="FF0000"/>
                </a:solidFill>
              </a:rPr>
              <a:t>prodotto marginale del capitale (PMK)</a:t>
            </a:r>
            <a:r>
              <a:rPr lang="it-IT" altLang="it-IT" sz="2400" dirty="0">
                <a:solidFill>
                  <a:srgbClr val="CC0099"/>
                </a:solidFill>
              </a:rPr>
              <a:t> </a:t>
            </a:r>
            <a:r>
              <a:rPr lang="it-IT" altLang="it-IT" sz="2400" dirty="0"/>
              <a:t>è </a:t>
            </a:r>
            <a:r>
              <a:rPr lang="it-IT" altLang="it-IT" sz="2400" u="sng" dirty="0"/>
              <a:t>decrescente</a:t>
            </a:r>
            <a:endParaRPr lang="it-IT" altLang="it-IT" sz="2400" dirty="0"/>
          </a:p>
          <a:p>
            <a:pPr lvl="1" eaLnBrk="1" hangingPunct="1">
              <a:lnSpc>
                <a:spcPct val="90000"/>
              </a:lnSpc>
            </a:pPr>
            <a:r>
              <a:rPr lang="it-IT" altLang="it-IT" sz="2400" dirty="0"/>
              <a:t>L’accumulazione di capitale </a:t>
            </a:r>
            <a:r>
              <a:rPr lang="it-IT" altLang="it-IT" sz="2400" u="sng" dirty="0"/>
              <a:t>umano</a:t>
            </a:r>
            <a:r>
              <a:rPr lang="it-IT" altLang="it-IT" sz="2400" dirty="0"/>
              <a:t> può invece in parte contrastare i rendimenti decrescenti grazie alle esternalità positive (vedi micro) </a:t>
            </a:r>
          </a:p>
          <a:p>
            <a:pPr eaLnBrk="1" hangingPunct="1">
              <a:lnSpc>
                <a:spcPct val="90000"/>
              </a:lnSpc>
            </a:pPr>
            <a:r>
              <a:rPr lang="it-IT" altLang="it-IT" sz="2400" dirty="0"/>
              <a:t>Risparmiare ed investire (cioè accumulare capitale K mediante investimenti I) è dunque </a:t>
            </a:r>
            <a:r>
              <a:rPr lang="it-IT" altLang="it-IT" sz="2400" dirty="0">
                <a:solidFill>
                  <a:srgbClr val="FF0000"/>
                </a:solidFill>
              </a:rPr>
              <a:t>necessario, ma non sufficiente </a:t>
            </a:r>
            <a:r>
              <a:rPr lang="it-IT" altLang="it-IT" sz="2400" dirty="0"/>
              <a:t>per la crescita: prima o poi la crescita si arresta e si raggiunge lo </a:t>
            </a:r>
            <a:r>
              <a:rPr lang="it-IT" altLang="it-IT" sz="2400" dirty="0">
                <a:solidFill>
                  <a:srgbClr val="FF0000"/>
                </a:solidFill>
              </a:rPr>
              <a:t>stato stazionario</a:t>
            </a:r>
            <a:r>
              <a:rPr lang="it-IT" altLang="it-IT" sz="2400" dirty="0"/>
              <a:t>.</a:t>
            </a:r>
          </a:p>
          <a:p>
            <a:pPr lvl="1" eaLnBrk="1" hangingPunct="1">
              <a:lnSpc>
                <a:spcPct val="90000"/>
              </a:lnSpc>
            </a:pPr>
            <a:r>
              <a:rPr lang="it-IT" altLang="it-IT" sz="2400" dirty="0"/>
              <a:t>Questo spiega perché in passato politiche di crescita per mera accumulazione di capitale (p.e. URSS e Est Europa) hanno fallito.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5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659">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065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06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85800" y="0"/>
            <a:ext cx="7772400" cy="765175"/>
          </a:xfrm>
        </p:spPr>
        <p:txBody>
          <a:bodyPr/>
          <a:lstStyle/>
          <a:p>
            <a:pPr eaLnBrk="1" hangingPunct="1"/>
            <a:r>
              <a:rPr lang="it-IT" altLang="it-IT" dirty="0"/>
              <a:t>Il deprezzamento del capitale</a:t>
            </a:r>
          </a:p>
        </p:txBody>
      </p:sp>
      <p:sp>
        <p:nvSpPr>
          <p:cNvPr id="97283" name="Rectangle 3"/>
          <p:cNvSpPr>
            <a:spLocks noGrp="1" noChangeArrowheads="1"/>
          </p:cNvSpPr>
          <p:nvPr>
            <p:ph type="body" idx="1"/>
          </p:nvPr>
        </p:nvSpPr>
        <p:spPr>
          <a:xfrm>
            <a:off x="0" y="836613"/>
            <a:ext cx="9144000" cy="6021387"/>
          </a:xfrm>
        </p:spPr>
        <p:txBody>
          <a:bodyPr/>
          <a:lstStyle/>
          <a:p>
            <a:pPr eaLnBrk="1" hangingPunct="1">
              <a:lnSpc>
                <a:spcPct val="90000"/>
              </a:lnSpc>
            </a:pPr>
            <a:r>
              <a:rPr lang="it-IT" altLang="it-IT" sz="2400" dirty="0">
                <a:sym typeface="Symbol" panose="05050102010706020507" pitchFamily="18" charset="2"/>
              </a:rPr>
              <a:t>Nel caso di </a:t>
            </a:r>
            <a:r>
              <a:rPr lang="it-IT" altLang="it-IT" sz="2400" dirty="0">
                <a:solidFill>
                  <a:srgbClr val="FF3300"/>
                </a:solidFill>
                <a:sym typeface="Symbol" panose="05050102010706020507" pitchFamily="18" charset="2"/>
              </a:rPr>
              <a:t>crescita per imitazione</a:t>
            </a:r>
            <a:r>
              <a:rPr lang="it-IT" altLang="it-IT" sz="2400" dirty="0">
                <a:sym typeface="Symbol" panose="05050102010706020507" pitchFamily="18" charset="2"/>
              </a:rPr>
              <a:t>, il PIL può crescere accumulando capitale, cioè investendo: non si deve inventare nulla, basta produrre!</a:t>
            </a:r>
          </a:p>
          <a:p>
            <a:pPr eaLnBrk="1" hangingPunct="1">
              <a:lnSpc>
                <a:spcPct val="90000"/>
              </a:lnSpc>
            </a:pPr>
            <a:r>
              <a:rPr lang="it-IT" altLang="it-IT" sz="2400" dirty="0">
                <a:sym typeface="Symbol" panose="05050102010706020507" pitchFamily="18" charset="2"/>
              </a:rPr>
              <a:t>Tuttavia il capitale si </a:t>
            </a:r>
            <a:r>
              <a:rPr lang="it-IT" altLang="it-IT" sz="2400" u="sng" dirty="0">
                <a:sym typeface="Symbol" panose="05050102010706020507" pitchFamily="18" charset="2"/>
              </a:rPr>
              <a:t>deprezza nel tempo</a:t>
            </a:r>
            <a:r>
              <a:rPr lang="it-IT" altLang="it-IT" sz="2400" dirty="0">
                <a:sym typeface="Symbol" panose="05050102010706020507" pitchFamily="18" charset="2"/>
              </a:rPr>
              <a:t> (p.e. usura dei macchinari e delle infrastrutture, obsolescenza degli impianti).</a:t>
            </a:r>
          </a:p>
          <a:p>
            <a:pPr eaLnBrk="1" hangingPunct="1">
              <a:lnSpc>
                <a:spcPct val="90000"/>
              </a:lnSpc>
            </a:pPr>
            <a:r>
              <a:rPr lang="it-IT" altLang="it-IT" sz="2400" dirty="0">
                <a:sym typeface="Symbol" panose="05050102010706020507" pitchFamily="18" charset="2"/>
              </a:rPr>
              <a:t>Quindi in ogni periodo è come se una parte del capitale “scomparisse” per via del </a:t>
            </a:r>
            <a:r>
              <a:rPr lang="it-IT" altLang="it-IT" sz="2400" dirty="0">
                <a:solidFill>
                  <a:srgbClr val="FF3300"/>
                </a:solidFill>
                <a:sym typeface="Symbol" panose="05050102010706020507" pitchFamily="18" charset="2"/>
              </a:rPr>
              <a:t>deprezzamento D</a:t>
            </a:r>
            <a:r>
              <a:rPr lang="it-IT" altLang="it-IT" sz="2400" dirty="0">
                <a:sym typeface="Symbol" panose="05050102010706020507" pitchFamily="18" charset="2"/>
              </a:rPr>
              <a:t>. </a:t>
            </a:r>
          </a:p>
          <a:p>
            <a:pPr eaLnBrk="1" hangingPunct="1">
              <a:lnSpc>
                <a:spcPct val="90000"/>
              </a:lnSpc>
            </a:pPr>
            <a:r>
              <a:rPr lang="it-IT" altLang="it-IT" sz="2400" dirty="0">
                <a:sym typeface="Symbol" panose="05050102010706020507" pitchFamily="18" charset="2"/>
              </a:rPr>
              <a:t>Segue che una parte dell’investimento I deve in ogni periodo essere spesa per “rimpiazzare” il capitale “scomparso” (= </a:t>
            </a:r>
            <a:r>
              <a:rPr lang="it-IT" altLang="it-IT" sz="2400" dirty="0">
                <a:solidFill>
                  <a:srgbClr val="FF3300"/>
                </a:solidFill>
                <a:sym typeface="Symbol" panose="05050102010706020507" pitchFamily="18" charset="2"/>
              </a:rPr>
              <a:t>ammortamento</a:t>
            </a:r>
            <a:r>
              <a:rPr lang="it-IT" altLang="it-IT" sz="2400" dirty="0">
                <a:sym typeface="Symbol" panose="05050102010706020507" pitchFamily="18" charset="2"/>
              </a:rPr>
              <a:t>).</a:t>
            </a:r>
          </a:p>
          <a:p>
            <a:pPr eaLnBrk="1" hangingPunct="1">
              <a:lnSpc>
                <a:spcPct val="90000"/>
              </a:lnSpc>
            </a:pPr>
            <a:r>
              <a:rPr lang="it-IT" altLang="it-IT" sz="2400" dirty="0">
                <a:sym typeface="Symbol" panose="05050102010706020507" pitchFamily="18" charset="2"/>
              </a:rPr>
              <a:t>In altre parole: in ogni periodo una nazione investe per crescere, ma usa una parte dell’investimento per rimediare al deprezzamento.</a:t>
            </a:r>
          </a:p>
          <a:p>
            <a:pPr eaLnBrk="1" hangingPunct="1">
              <a:lnSpc>
                <a:spcPct val="90000"/>
              </a:lnSpc>
            </a:pPr>
            <a:r>
              <a:rPr lang="it-IT" altLang="it-IT" sz="2400" u="sng" dirty="0"/>
              <a:t>Finché l’investimento supera il deprezzamento</a:t>
            </a:r>
            <a:r>
              <a:rPr lang="it-IT" altLang="it-IT" sz="2400" dirty="0"/>
              <a:t>, l’accumulazione del capitale prosegue e quindi il PIL della nazione cresce.</a:t>
            </a:r>
          </a:p>
          <a:p>
            <a:pPr eaLnBrk="1" hangingPunct="1">
              <a:lnSpc>
                <a:spcPct val="90000"/>
              </a:lnSpc>
            </a:pPr>
            <a:r>
              <a:rPr lang="it-IT" altLang="it-IT" sz="2400" dirty="0"/>
              <a:t>Ma il </a:t>
            </a:r>
            <a:r>
              <a:rPr lang="it-IT" altLang="it-IT" sz="2400" dirty="0">
                <a:solidFill>
                  <a:srgbClr val="FF3300"/>
                </a:solidFill>
              </a:rPr>
              <a:t>principio dei rendimenti decrescenti</a:t>
            </a:r>
            <a:r>
              <a:rPr lang="it-IT" altLang="it-IT" sz="2400" dirty="0"/>
              <a:t> implica che la crescita del PIL sia sempre </a:t>
            </a:r>
            <a:r>
              <a:rPr lang="it-IT" altLang="it-IT" sz="2400" u="sng" dirty="0"/>
              <a:t>minore</a:t>
            </a:r>
            <a:r>
              <a:rPr lang="it-IT" altLang="it-IT" sz="2400" dirty="0"/>
              <a:t>, e quindi anche l’incremento degli investimenti </a:t>
            </a:r>
          </a:p>
          <a:p>
            <a:pPr eaLnBrk="1" hangingPunct="1">
              <a:lnSpc>
                <a:spcPct val="90000"/>
              </a:lnSpc>
            </a:pPr>
            <a:r>
              <a:rPr lang="it-IT" altLang="it-IT" sz="2400" dirty="0"/>
              <a:t>Il deprezzamento è invece sempre </a:t>
            </a:r>
            <a:r>
              <a:rPr lang="it-IT" altLang="it-IT" sz="2400" u="sng" dirty="0"/>
              <a:t>maggiore</a:t>
            </a:r>
            <a:r>
              <a:rPr lang="it-IT" altLang="it-IT" sz="2400" dirty="0"/>
              <a:t> in termini assoluti perché lo stock di capitale aumenta ed il deprezzamento è una </a:t>
            </a:r>
            <a:r>
              <a:rPr lang="it-IT" altLang="it-IT" sz="2400" dirty="0" err="1"/>
              <a:t>pct</a:t>
            </a:r>
            <a:r>
              <a:rPr lang="it-IT" altLang="it-IT" sz="2400" dirty="0"/>
              <a:t>. fissa di 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28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728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728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728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728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72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179388" y="188913"/>
            <a:ext cx="8713787" cy="647700"/>
          </a:xfrm>
        </p:spPr>
        <p:txBody>
          <a:bodyPr/>
          <a:lstStyle/>
          <a:p>
            <a:pPr eaLnBrk="1" hangingPunct="1"/>
            <a:r>
              <a:rPr lang="it-IT" altLang="it-IT"/>
              <a:t>Accumulare non basta: lo stato stazionario</a:t>
            </a:r>
          </a:p>
        </p:txBody>
      </p:sp>
      <p:sp>
        <p:nvSpPr>
          <p:cNvPr id="99331" name="Rectangle 3"/>
          <p:cNvSpPr>
            <a:spLocks noGrp="1" noChangeArrowheads="1"/>
          </p:cNvSpPr>
          <p:nvPr>
            <p:ph type="body" idx="1"/>
          </p:nvPr>
        </p:nvSpPr>
        <p:spPr>
          <a:xfrm>
            <a:off x="0" y="908050"/>
            <a:ext cx="9144000" cy="5689600"/>
          </a:xfrm>
        </p:spPr>
        <p:txBody>
          <a:bodyPr/>
          <a:lstStyle/>
          <a:p>
            <a:pPr eaLnBrk="1" hangingPunct="1">
              <a:lnSpc>
                <a:spcPct val="90000"/>
              </a:lnSpc>
            </a:pPr>
            <a:r>
              <a:rPr lang="it-IT" altLang="it-IT" sz="2000" dirty="0"/>
              <a:t>Dato che l’importo in termini assoluti dell’investimento dipende dal PIL, prima o poi troveremo un  livello di capitale per cui l’investimento sarà </a:t>
            </a:r>
            <a:r>
              <a:rPr lang="it-IT" altLang="it-IT" sz="2000" u="sng" dirty="0"/>
              <a:t>appena sufficiente</a:t>
            </a:r>
            <a:r>
              <a:rPr lang="it-IT" altLang="it-IT" sz="2000" dirty="0"/>
              <a:t> a compensare il deprezzamento. </a:t>
            </a:r>
          </a:p>
          <a:p>
            <a:pPr eaLnBrk="1" hangingPunct="1">
              <a:lnSpc>
                <a:spcPct val="90000"/>
              </a:lnSpc>
            </a:pPr>
            <a:r>
              <a:rPr lang="it-IT" altLang="it-IT" sz="2000" dirty="0"/>
              <a:t>In questa situazione l’accumulazione di nuovo capitale si arresta e l’economia </a:t>
            </a:r>
            <a:r>
              <a:rPr lang="it-IT" altLang="it-IT" sz="2000" u="sng" dirty="0"/>
              <a:t>non cresce più</a:t>
            </a:r>
            <a:r>
              <a:rPr lang="it-IT" altLang="it-IT" sz="2000" dirty="0"/>
              <a:t>. Abbiamo raggiunto lo </a:t>
            </a:r>
            <a:r>
              <a:rPr lang="it-IT" altLang="it-IT" sz="2000" dirty="0">
                <a:solidFill>
                  <a:srgbClr val="FF3300"/>
                </a:solidFill>
              </a:rPr>
              <a:t>stato stazionario </a:t>
            </a:r>
            <a:r>
              <a:rPr lang="it-IT" altLang="it-IT" sz="2000" dirty="0"/>
              <a:t>(noto sin da J.S. </a:t>
            </a:r>
            <a:r>
              <a:rPr lang="it-IT" altLang="it-IT" sz="2000" dirty="0" err="1"/>
              <a:t>Mill</a:t>
            </a:r>
            <a:r>
              <a:rPr lang="it-IT" altLang="it-IT" sz="2000" dirty="0"/>
              <a:t>, 1848).</a:t>
            </a:r>
          </a:p>
          <a:p>
            <a:pPr eaLnBrk="1" hangingPunct="1">
              <a:lnSpc>
                <a:spcPct val="90000"/>
              </a:lnSpc>
            </a:pPr>
            <a:r>
              <a:rPr lang="it-IT" altLang="it-IT" sz="2000" dirty="0"/>
              <a:t>A partire da qui, ulteriori investimenti, e quindi ulteriori aumenti dello stock di capitale, determineranno un deprezzamento </a:t>
            </a:r>
            <a:r>
              <a:rPr lang="it-IT" altLang="it-IT" sz="2000" u="sng" dirty="0"/>
              <a:t>maggiore</a:t>
            </a:r>
            <a:r>
              <a:rPr lang="it-IT" altLang="it-IT" sz="2000" dirty="0"/>
              <a:t> dell’investimento: il capitale ed il PIL si riducono (</a:t>
            </a:r>
            <a:r>
              <a:rPr lang="it-IT" altLang="it-IT" sz="2000" dirty="0">
                <a:solidFill>
                  <a:srgbClr val="FF3300"/>
                </a:solidFill>
              </a:rPr>
              <a:t>decrescita</a:t>
            </a:r>
            <a:r>
              <a:rPr lang="it-IT" altLang="it-IT" sz="2000" dirty="0"/>
              <a:t>).</a:t>
            </a:r>
          </a:p>
          <a:p>
            <a:pPr eaLnBrk="1" hangingPunct="1">
              <a:lnSpc>
                <a:spcPct val="80000"/>
              </a:lnSpc>
            </a:pPr>
            <a:r>
              <a:rPr lang="it-IT" altLang="it-IT" sz="2000" dirty="0">
                <a:solidFill>
                  <a:srgbClr val="FF3300"/>
                </a:solidFill>
              </a:rPr>
              <a:t>Se I &gt; D</a:t>
            </a:r>
            <a:r>
              <a:rPr lang="it-IT" altLang="it-IT" sz="2000" dirty="0"/>
              <a:t>, lo stock di capitale ed il PIL crescono.</a:t>
            </a:r>
          </a:p>
          <a:p>
            <a:pPr lvl="1" eaLnBrk="1" hangingPunct="1">
              <a:lnSpc>
                <a:spcPct val="80000"/>
              </a:lnSpc>
            </a:pPr>
            <a:r>
              <a:rPr lang="it-IT" altLang="it-IT" sz="2000" dirty="0" err="1"/>
              <a:t>N.b.</a:t>
            </a:r>
            <a:r>
              <a:rPr lang="it-IT" altLang="it-IT" sz="2000" dirty="0"/>
              <a:t>: la crescita è tanto più rapida quanto maggiore è </a:t>
            </a:r>
            <a:r>
              <a:rPr lang="it-IT" altLang="it-IT" sz="2000" dirty="0">
                <a:solidFill>
                  <a:srgbClr val="FF3300"/>
                </a:solidFill>
              </a:rPr>
              <a:t>I – D</a:t>
            </a:r>
            <a:r>
              <a:rPr lang="it-IT" altLang="it-IT" sz="2000" dirty="0"/>
              <a:t>, e quindi, </a:t>
            </a:r>
            <a:r>
              <a:rPr lang="it-IT" altLang="it-IT" sz="2000" i="1" dirty="0" err="1"/>
              <a:t>ceteris</a:t>
            </a:r>
            <a:r>
              <a:rPr lang="it-IT" altLang="it-IT" sz="2000" i="1" dirty="0"/>
              <a:t> </a:t>
            </a:r>
            <a:r>
              <a:rPr lang="it-IT" altLang="it-IT" sz="2000" i="1" dirty="0" err="1"/>
              <a:t>paribus</a:t>
            </a:r>
            <a:r>
              <a:rPr lang="it-IT" altLang="it-IT" sz="2000" dirty="0"/>
              <a:t>, tanto più basso è lo stock di capitale: ecco perché i paesi poveri, a parità degli altri fattori, crescono </a:t>
            </a:r>
            <a:r>
              <a:rPr lang="it-IT" altLang="it-IT" sz="2000" u="sng" dirty="0"/>
              <a:t>più rapidamente</a:t>
            </a:r>
            <a:r>
              <a:rPr lang="it-IT" altLang="it-IT" sz="2000" dirty="0"/>
              <a:t> di quelli ricchi!</a:t>
            </a:r>
          </a:p>
          <a:p>
            <a:pPr eaLnBrk="1" hangingPunct="1">
              <a:lnSpc>
                <a:spcPct val="80000"/>
              </a:lnSpc>
            </a:pPr>
            <a:r>
              <a:rPr lang="it-IT" altLang="it-IT" sz="2000" dirty="0">
                <a:solidFill>
                  <a:srgbClr val="FF3300"/>
                </a:solidFill>
              </a:rPr>
              <a:t>Se I = D</a:t>
            </a:r>
            <a:r>
              <a:rPr lang="it-IT" altLang="it-IT" sz="2000" dirty="0"/>
              <a:t>, lo stock di capitale ed il PIL sono costanti (siamo allo stato stazionario).</a:t>
            </a:r>
          </a:p>
          <a:p>
            <a:pPr eaLnBrk="1" hangingPunct="1">
              <a:lnSpc>
                <a:spcPct val="80000"/>
              </a:lnSpc>
            </a:pPr>
            <a:r>
              <a:rPr lang="it-IT" altLang="it-IT" sz="2000" dirty="0">
                <a:solidFill>
                  <a:srgbClr val="FF3300"/>
                </a:solidFill>
              </a:rPr>
              <a:t>Se I &lt; D</a:t>
            </a:r>
            <a:r>
              <a:rPr lang="it-IT" altLang="it-IT" sz="2000" dirty="0"/>
              <a:t>, lo stock di capitale ed il PIL decrescono.</a:t>
            </a:r>
          </a:p>
          <a:p>
            <a:pPr eaLnBrk="1" hangingPunct="1">
              <a:lnSpc>
                <a:spcPct val="80000"/>
              </a:lnSpc>
            </a:pPr>
            <a:r>
              <a:rPr lang="it-IT" altLang="it-IT" sz="2000" dirty="0"/>
              <a:t>Per il principio dei rendimenti decrescenti (che implica che gli investimenti aumentino via via più lentamente), </a:t>
            </a:r>
            <a:r>
              <a:rPr lang="it-IT" altLang="it-IT" sz="2000" u="sng" dirty="0"/>
              <a:t>è inevitabile</a:t>
            </a:r>
            <a:r>
              <a:rPr lang="it-IT" altLang="it-IT" sz="2000" dirty="0"/>
              <a:t> che prima o poi si raggiunga lo stato stazionario.</a:t>
            </a:r>
          </a:p>
          <a:p>
            <a:pPr eaLnBrk="1" hangingPunct="1">
              <a:lnSpc>
                <a:spcPct val="80000"/>
              </a:lnSpc>
            </a:pPr>
            <a:r>
              <a:rPr lang="it-IT" altLang="it-IT" sz="2000" dirty="0"/>
              <a:t>La crescita per accumulazione (cioè “per imitazione”) non può mai essere infinita!</a:t>
            </a:r>
          </a:p>
          <a:p>
            <a:pPr lvl="1" eaLnBrk="1" hangingPunct="1">
              <a:lnSpc>
                <a:spcPct val="80000"/>
              </a:lnSpc>
            </a:pPr>
            <a:r>
              <a:rPr lang="it-IT" altLang="it-IT" sz="2000" dirty="0" err="1"/>
              <a:t>N.b.</a:t>
            </a:r>
            <a:r>
              <a:rPr lang="it-IT" altLang="it-IT" sz="2000" dirty="0"/>
              <a:t>: il risultato vale sia che si accumuli K sia che si accumuli </a:t>
            </a:r>
            <a:r>
              <a:rPr lang="it-IT" altLang="it-IT" sz="2000" dirty="0">
                <a:solidFill>
                  <a:srgbClr val="FF3300"/>
                </a:solidFill>
              </a:rPr>
              <a:t>capitale umano</a:t>
            </a:r>
            <a:r>
              <a:rPr lang="it-IT" altLang="it-IT" sz="2000" dirty="0"/>
              <a:t> se anche quest’ultimo è soggetto ai rendimenti decrescenti ed al deprezzamento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933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933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9331">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933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9331">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9331">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9331">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9331">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933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79714" y="0"/>
            <a:ext cx="8640959" cy="620712"/>
          </a:xfrm>
        </p:spPr>
        <p:txBody>
          <a:bodyPr/>
          <a:lstStyle/>
          <a:p>
            <a:pPr eaLnBrk="1" hangingPunct="1"/>
            <a:r>
              <a:rPr lang="it-IT" altLang="it-IT" dirty="0"/>
              <a:t>La crescita pioneristica (= per innovazione)</a:t>
            </a:r>
          </a:p>
        </p:txBody>
      </p:sp>
      <p:sp>
        <p:nvSpPr>
          <p:cNvPr id="72707" name="Rectangle 3"/>
          <p:cNvSpPr>
            <a:spLocks noGrp="1" noChangeArrowheads="1"/>
          </p:cNvSpPr>
          <p:nvPr>
            <p:ph type="body" idx="1"/>
          </p:nvPr>
        </p:nvSpPr>
        <p:spPr>
          <a:xfrm>
            <a:off x="11764" y="620712"/>
            <a:ext cx="9144000" cy="5832747"/>
          </a:xfrm>
        </p:spPr>
        <p:txBody>
          <a:bodyPr/>
          <a:lstStyle/>
          <a:p>
            <a:pPr eaLnBrk="1" hangingPunct="1">
              <a:lnSpc>
                <a:spcPct val="80000"/>
              </a:lnSpc>
            </a:pPr>
            <a:r>
              <a:rPr lang="it-IT" altLang="it-IT" sz="2400" dirty="0"/>
              <a:t>La differenza tra crescita per imitazione (accumulazione) e crescita pioneristica (innovazione) è proprio nella possibilità di sottrarsi alla «condanna» dei rendimenti decrescenti e dello stato stazionario. </a:t>
            </a:r>
          </a:p>
          <a:p>
            <a:pPr eaLnBrk="1" hangingPunct="1">
              <a:lnSpc>
                <a:spcPct val="80000"/>
              </a:lnSpc>
            </a:pPr>
            <a:r>
              <a:rPr lang="it-IT" altLang="it-IT" sz="2400" dirty="0"/>
              <a:t>L’unico tipo di crescita potenzialmente illimitata è infatti quella ottenibile attraverso lo sviluppo continuo di </a:t>
            </a:r>
            <a:r>
              <a:rPr lang="it-IT" altLang="it-IT" sz="2400" dirty="0">
                <a:solidFill>
                  <a:srgbClr val="FF0000"/>
                </a:solidFill>
              </a:rPr>
              <a:t>nuove idee, nuovi metodi, nuova conoscenza</a:t>
            </a:r>
            <a:r>
              <a:rPr lang="it-IT" altLang="it-IT" sz="2400" dirty="0"/>
              <a:t>.</a:t>
            </a:r>
          </a:p>
          <a:p>
            <a:pPr eaLnBrk="1" hangingPunct="1">
              <a:lnSpc>
                <a:spcPct val="80000"/>
              </a:lnSpc>
            </a:pPr>
            <a:r>
              <a:rPr lang="it-IT" altLang="it-IT" sz="2400" dirty="0"/>
              <a:t>Questo è ancora più vero perché la conoscenza è un </a:t>
            </a:r>
            <a:r>
              <a:rPr lang="it-IT" altLang="it-IT" sz="2400" dirty="0">
                <a:solidFill>
                  <a:srgbClr val="FF0000"/>
                </a:solidFill>
              </a:rPr>
              <a:t>bene non rivale </a:t>
            </a:r>
            <a:r>
              <a:rPr lang="it-IT" altLang="it-IT" sz="2400" dirty="0"/>
              <a:t>che quindi genera </a:t>
            </a:r>
            <a:r>
              <a:rPr lang="it-IT" altLang="it-IT" sz="2400" dirty="0">
                <a:solidFill>
                  <a:srgbClr val="FF0000"/>
                </a:solidFill>
              </a:rPr>
              <a:t>esternalità positive</a:t>
            </a:r>
            <a:r>
              <a:rPr lang="it-IT" altLang="it-IT" sz="2400" dirty="0"/>
              <a:t> (vedi micro).</a:t>
            </a:r>
          </a:p>
          <a:p>
            <a:pPr eaLnBrk="1" hangingPunct="1">
              <a:lnSpc>
                <a:spcPct val="80000"/>
              </a:lnSpc>
            </a:pPr>
            <a:r>
              <a:rPr lang="it-IT" altLang="it-IT" sz="2400" dirty="0"/>
              <a:t>Si tratta di una crescita più </a:t>
            </a:r>
            <a:r>
              <a:rPr lang="it-IT" altLang="it-IT" sz="2400" dirty="0">
                <a:solidFill>
                  <a:srgbClr val="FF0000"/>
                </a:solidFill>
              </a:rPr>
              <a:t>qualitativa</a:t>
            </a:r>
            <a:r>
              <a:rPr lang="it-IT" altLang="it-IT" sz="2400" dirty="0"/>
              <a:t> che quantitativa, che agisce direttamente su TFP e dove un ruolo essenziale è svolto da …</a:t>
            </a:r>
          </a:p>
          <a:p>
            <a:pPr eaLnBrk="1" hangingPunct="1">
              <a:lnSpc>
                <a:spcPct val="80000"/>
              </a:lnSpc>
            </a:pPr>
            <a:r>
              <a:rPr lang="it-IT" altLang="it-IT" sz="2400" dirty="0"/>
              <a:t>… la </a:t>
            </a:r>
            <a:r>
              <a:rPr lang="it-IT" altLang="it-IT" sz="2400" dirty="0">
                <a:solidFill>
                  <a:srgbClr val="FF0000"/>
                </a:solidFill>
              </a:rPr>
              <a:t>ricerca e sviluppo </a:t>
            </a:r>
            <a:r>
              <a:rPr lang="it-IT" altLang="it-IT" sz="2400" dirty="0"/>
              <a:t>(R&amp;D), sia pubblica che privata;</a:t>
            </a:r>
          </a:p>
          <a:p>
            <a:pPr eaLnBrk="1" hangingPunct="1">
              <a:lnSpc>
                <a:spcPct val="80000"/>
              </a:lnSpc>
            </a:pPr>
            <a:r>
              <a:rPr lang="it-IT" altLang="it-IT" sz="2400" dirty="0"/>
              <a:t>… le </a:t>
            </a:r>
            <a:r>
              <a:rPr lang="it-IT" altLang="it-IT" sz="2400" dirty="0">
                <a:solidFill>
                  <a:srgbClr val="FF0000"/>
                </a:solidFill>
              </a:rPr>
              <a:t>istituzioni</a:t>
            </a:r>
            <a:r>
              <a:rPr lang="it-IT" altLang="it-IT" sz="2400" dirty="0"/>
              <a:t>, che possono </a:t>
            </a:r>
            <a:r>
              <a:rPr lang="it-IT" altLang="it-IT" sz="2400" dirty="0">
                <a:solidFill>
                  <a:srgbClr val="FF0000"/>
                </a:solidFill>
              </a:rPr>
              <a:t>incentivare</a:t>
            </a:r>
            <a:r>
              <a:rPr lang="it-IT" altLang="it-IT" sz="2400" dirty="0"/>
              <a:t> la R&amp;D privata.</a:t>
            </a:r>
          </a:p>
          <a:p>
            <a:pPr eaLnBrk="1" hangingPunct="1">
              <a:lnSpc>
                <a:spcPct val="80000"/>
              </a:lnSpc>
            </a:pPr>
            <a:r>
              <a:rPr lang="it-IT" altLang="it-IT" sz="2400" dirty="0"/>
              <a:t>Esempio di incentivo alla R&amp;D privata: i </a:t>
            </a:r>
            <a:r>
              <a:rPr lang="it-IT" altLang="it-IT" sz="2400" dirty="0">
                <a:solidFill>
                  <a:srgbClr val="FF0000"/>
                </a:solidFill>
              </a:rPr>
              <a:t>brevetti</a:t>
            </a:r>
            <a:r>
              <a:rPr lang="it-IT" altLang="it-IT" sz="2400" dirty="0"/>
              <a:t>. Senza brevetti, che rendono proprietà privata (cioè </a:t>
            </a:r>
            <a:r>
              <a:rPr lang="it-IT" altLang="it-IT" sz="2400" i="1" dirty="0"/>
              <a:t>escludibile</a:t>
            </a:r>
            <a:r>
              <a:rPr lang="it-IT" altLang="it-IT" sz="2400" dirty="0"/>
              <a:t>: vedi micro) la nuova conoscenza, non vi sarebbe incentivo alla sua produzione.</a:t>
            </a:r>
          </a:p>
          <a:p>
            <a:pPr eaLnBrk="1" hangingPunct="1">
              <a:lnSpc>
                <a:spcPct val="80000"/>
              </a:lnSpc>
            </a:pPr>
            <a:r>
              <a:rPr lang="it-IT" altLang="it-IT" sz="2400" dirty="0"/>
              <a:t>Un tema molto attuale e controverso è se la crescita per innovazione richieda lo stesso numero di posti di lavoro di prima, cioè il rischio di avere crescita della ricchezza, ma c.d. </a:t>
            </a:r>
            <a:r>
              <a:rPr lang="it-IT" altLang="it-IT" sz="2400" i="1" dirty="0"/>
              <a:t>disoccupazione tecnologica</a:t>
            </a:r>
            <a:r>
              <a:rPr lang="it-IT" altLang="it-IT" sz="24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70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70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270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270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270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270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27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D22457-7DA2-45C6-BA07-93443715965C}"/>
              </a:ext>
            </a:extLst>
          </p:cNvPr>
          <p:cNvSpPr>
            <a:spLocks noGrp="1"/>
          </p:cNvSpPr>
          <p:nvPr>
            <p:ph type="title"/>
          </p:nvPr>
        </p:nvSpPr>
        <p:spPr>
          <a:xfrm>
            <a:off x="467544" y="2420888"/>
            <a:ext cx="8136904" cy="1143000"/>
          </a:xfrm>
        </p:spPr>
        <p:txBody>
          <a:bodyPr/>
          <a:lstStyle/>
          <a:p>
            <a:r>
              <a:rPr lang="it-IT" dirty="0"/>
              <a:t>Identità macro &amp; mercato fondi mutuabili</a:t>
            </a:r>
          </a:p>
        </p:txBody>
      </p:sp>
    </p:spTree>
    <p:extLst>
      <p:ext uri="{BB962C8B-B14F-4D97-AF65-F5344CB8AC3E}">
        <p14:creationId xmlns:p14="http://schemas.microsoft.com/office/powerpoint/2010/main" val="3720919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048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0484" name="Rectangle 4"/>
          <p:cNvSpPr>
            <a:spLocks noGrp="1" noChangeArrowheads="1"/>
          </p:cNvSpPr>
          <p:nvPr>
            <p:ph type="title"/>
          </p:nvPr>
        </p:nvSpPr>
        <p:spPr>
          <a:xfrm>
            <a:off x="0" y="0"/>
            <a:ext cx="9144000" cy="1143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it-IT" sz="3600"/>
              <a:t>Cosa entra e cosa non entra nel PIL?</a:t>
            </a:r>
          </a:p>
        </p:txBody>
      </p:sp>
      <p:sp>
        <p:nvSpPr>
          <p:cNvPr id="16389" name="Rectangle 5"/>
          <p:cNvSpPr>
            <a:spLocks noGrp="1" noChangeArrowheads="1"/>
          </p:cNvSpPr>
          <p:nvPr>
            <p:ph type="body" idx="1"/>
          </p:nvPr>
        </p:nvSpPr>
        <p:spPr>
          <a:xfrm>
            <a:off x="152400" y="1066800"/>
            <a:ext cx="8763000" cy="5257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0000"/>
              </a:lnSpc>
            </a:pPr>
            <a:r>
              <a:rPr lang="it-IT" altLang="it-IT" sz="2800"/>
              <a:t>Il PIL include tutti i beni e servizi prodotti venduti legalmente sui mercati.</a:t>
            </a:r>
          </a:p>
          <a:p>
            <a:pPr eaLnBrk="1" hangingPunct="1">
              <a:lnSpc>
                <a:spcPct val="90000"/>
              </a:lnSpc>
            </a:pPr>
            <a:r>
              <a:rPr lang="it-IT" altLang="it-IT" sz="2800"/>
              <a:t>Quindi esclude i beni e servizi prodotti tra le mura domestiche e che non vengono scambiati sul mercato.</a:t>
            </a:r>
          </a:p>
          <a:p>
            <a:pPr lvl="1" eaLnBrk="1" hangingPunct="1">
              <a:lnSpc>
                <a:spcPct val="90000"/>
              </a:lnSpc>
            </a:pPr>
            <a:r>
              <a:rPr lang="it-IT" altLang="it-IT" sz="2400"/>
              <a:t>L’economista che sposa la sua colf fa ridurre il PIL!</a:t>
            </a:r>
          </a:p>
          <a:p>
            <a:pPr eaLnBrk="1" hangingPunct="1">
              <a:lnSpc>
                <a:spcPct val="90000"/>
              </a:lnSpc>
            </a:pPr>
            <a:r>
              <a:rPr lang="it-IT" altLang="it-IT" sz="2800"/>
              <a:t>Quindi esclude i beni e servizi prodotti illecitamente (il “nero”, la droga, ecc.).</a:t>
            </a:r>
          </a:p>
          <a:p>
            <a:pPr lvl="1" eaLnBrk="1" hangingPunct="1">
              <a:lnSpc>
                <a:spcPct val="90000"/>
              </a:lnSpc>
            </a:pPr>
            <a:r>
              <a:rPr lang="it-IT" altLang="it-IT" sz="2400"/>
              <a:t>Come misurare l’economia “sommersa”?</a:t>
            </a:r>
          </a:p>
          <a:p>
            <a:pPr eaLnBrk="1" hangingPunct="1">
              <a:lnSpc>
                <a:spcPct val="90000"/>
              </a:lnSpc>
            </a:pPr>
            <a:r>
              <a:rPr lang="it-IT" altLang="it-IT" sz="2800"/>
              <a:t>Inoltre al PIL sfuggono aspetti quali:</a:t>
            </a:r>
            <a:r>
              <a:rPr lang="it-IT" altLang="it-IT" sz="2400"/>
              <a:t> </a:t>
            </a:r>
          </a:p>
          <a:p>
            <a:pPr eaLnBrk="1" hangingPunct="1">
              <a:lnSpc>
                <a:spcPct val="90000"/>
              </a:lnSpc>
              <a:buFontTx/>
              <a:buNone/>
            </a:pPr>
            <a:r>
              <a:rPr lang="it-IT" altLang="it-IT" sz="2400">
                <a:solidFill>
                  <a:schemeClr val="tx2"/>
                </a:solidFill>
                <a:latin typeface="Monotype Sorts" pitchFamily="2" charset="2"/>
              </a:rPr>
              <a:t>	</a:t>
            </a:r>
            <a:r>
              <a:rPr lang="it-IT" altLang="it-IT" sz="2400">
                <a:solidFill>
                  <a:schemeClr val="accent2"/>
                </a:solidFill>
                <a:latin typeface="Monotype Sorts" pitchFamily="2" charset="2"/>
              </a:rPr>
              <a:t></a:t>
            </a:r>
            <a:r>
              <a:rPr lang="it-IT" altLang="it-IT" sz="2400"/>
              <a:t> Il valore del tempo libero.</a:t>
            </a:r>
          </a:p>
          <a:p>
            <a:pPr eaLnBrk="1" hangingPunct="1">
              <a:lnSpc>
                <a:spcPct val="90000"/>
              </a:lnSpc>
              <a:buFontTx/>
              <a:buNone/>
            </a:pPr>
            <a:r>
              <a:rPr lang="it-IT" altLang="it-IT" sz="2400">
                <a:solidFill>
                  <a:schemeClr val="tx2"/>
                </a:solidFill>
                <a:latin typeface="Monotype Sorts" pitchFamily="2" charset="2"/>
              </a:rPr>
              <a:t>	</a:t>
            </a:r>
            <a:r>
              <a:rPr lang="it-IT" altLang="it-IT" sz="2400">
                <a:solidFill>
                  <a:schemeClr val="accent2"/>
                </a:solidFill>
                <a:latin typeface="Monotype Sorts" pitchFamily="2" charset="2"/>
              </a:rPr>
              <a:t></a:t>
            </a:r>
            <a:r>
              <a:rPr lang="it-IT" altLang="it-IT" sz="2400"/>
              <a:t> Il valore dell’ambiente.</a:t>
            </a:r>
          </a:p>
          <a:p>
            <a:pPr eaLnBrk="1" hangingPunct="1">
              <a:lnSpc>
                <a:spcPct val="90000"/>
              </a:lnSpc>
              <a:buFontTx/>
              <a:buNone/>
            </a:pPr>
            <a:r>
              <a:rPr lang="it-IT" altLang="it-IT" sz="2400">
                <a:solidFill>
                  <a:schemeClr val="tx2"/>
                </a:solidFill>
                <a:latin typeface="Monotype Sorts" pitchFamily="2" charset="2"/>
              </a:rPr>
              <a:t>	</a:t>
            </a:r>
            <a:r>
              <a:rPr lang="it-IT" altLang="it-IT" sz="2400">
                <a:solidFill>
                  <a:schemeClr val="accent2"/>
                </a:solidFill>
                <a:latin typeface="Monotype Sorts" pitchFamily="2" charset="2"/>
              </a:rPr>
              <a:t></a:t>
            </a:r>
            <a:r>
              <a:rPr lang="it-IT" altLang="it-IT" sz="2400"/>
              <a:t> Il valore delle attività extra-mercato (p.e. beneficenza).</a:t>
            </a:r>
            <a:endParaRPr lang="it-IT" altLang="it-IT" sz="280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89">
                                            <p:txEl>
                                              <p:pRg st="1" end="1"/>
                                            </p:txEl>
                                          </p:spTgt>
                                        </p:tgtEl>
                                        <p:attrNameLst>
                                          <p:attrName>style.visibility</p:attrName>
                                        </p:attrNameLst>
                                      </p:cBhvr>
                                      <p:to>
                                        <p:strVal val="visible"/>
                                      </p:to>
                                    </p:set>
                                    <p:animEffect transition="in" filter="wipe(left)">
                                      <p:cBhvr>
                                        <p:cTn id="7" dur="500"/>
                                        <p:tgtEl>
                                          <p:spTgt spid="16389">
                                            <p:txEl>
                                              <p:pRg st="1" end="1"/>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389">
                                            <p:txEl>
                                              <p:pRg st="2" end="2"/>
                                            </p:txEl>
                                          </p:spTgt>
                                        </p:tgtEl>
                                        <p:attrNameLst>
                                          <p:attrName>style.visibility</p:attrName>
                                        </p:attrNameLst>
                                      </p:cBhvr>
                                      <p:to>
                                        <p:strVal val="visible"/>
                                      </p:to>
                                    </p:set>
                                    <p:animEffect transition="in" filter="wipe(left)">
                                      <p:cBhvr>
                                        <p:cTn id="10" dur="500"/>
                                        <p:tgtEl>
                                          <p:spTgt spid="16389">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6389">
                                            <p:txEl>
                                              <p:pRg st="3" end="3"/>
                                            </p:txEl>
                                          </p:spTgt>
                                        </p:tgtEl>
                                        <p:attrNameLst>
                                          <p:attrName>style.visibility</p:attrName>
                                        </p:attrNameLst>
                                      </p:cBhvr>
                                      <p:to>
                                        <p:strVal val="visible"/>
                                      </p:to>
                                    </p:set>
                                    <p:animEffect transition="in" filter="wipe(left)">
                                      <p:cBhvr>
                                        <p:cTn id="15" dur="500"/>
                                        <p:tgtEl>
                                          <p:spTgt spid="16389">
                                            <p:txEl>
                                              <p:pRg st="3" end="3"/>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6389">
                                            <p:txEl>
                                              <p:pRg st="4" end="4"/>
                                            </p:txEl>
                                          </p:spTgt>
                                        </p:tgtEl>
                                        <p:attrNameLst>
                                          <p:attrName>style.visibility</p:attrName>
                                        </p:attrNameLst>
                                      </p:cBhvr>
                                      <p:to>
                                        <p:strVal val="visible"/>
                                      </p:to>
                                    </p:set>
                                    <p:animEffect transition="in" filter="wipe(left)">
                                      <p:cBhvr>
                                        <p:cTn id="18" dur="500"/>
                                        <p:tgtEl>
                                          <p:spTgt spid="16389">
                                            <p:txEl>
                                              <p:pRg st="4" end="4"/>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6389">
                                            <p:txEl>
                                              <p:pRg st="5" end="5"/>
                                            </p:txEl>
                                          </p:spTgt>
                                        </p:tgtEl>
                                        <p:attrNameLst>
                                          <p:attrName>style.visibility</p:attrName>
                                        </p:attrNameLst>
                                      </p:cBhvr>
                                      <p:to>
                                        <p:strVal val="visible"/>
                                      </p:to>
                                    </p:set>
                                    <p:animEffect transition="in" filter="wipe(left)">
                                      <p:cBhvr>
                                        <p:cTn id="23" dur="500"/>
                                        <p:tgtEl>
                                          <p:spTgt spid="16389">
                                            <p:txEl>
                                              <p:pRg st="5" end="5"/>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6389">
                                            <p:txEl>
                                              <p:pRg st="6" end="6"/>
                                            </p:txEl>
                                          </p:spTgt>
                                        </p:tgtEl>
                                        <p:attrNameLst>
                                          <p:attrName>style.visibility</p:attrName>
                                        </p:attrNameLst>
                                      </p:cBhvr>
                                      <p:to>
                                        <p:strVal val="visible"/>
                                      </p:to>
                                    </p:set>
                                    <p:animEffect transition="in" filter="wipe(left)">
                                      <p:cBhvr>
                                        <p:cTn id="26" dur="500"/>
                                        <p:tgtEl>
                                          <p:spTgt spid="16389">
                                            <p:txEl>
                                              <p:pRg st="6" end="6"/>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6389">
                                            <p:txEl>
                                              <p:pRg st="7" end="7"/>
                                            </p:txEl>
                                          </p:spTgt>
                                        </p:tgtEl>
                                        <p:attrNameLst>
                                          <p:attrName>style.visibility</p:attrName>
                                        </p:attrNameLst>
                                      </p:cBhvr>
                                      <p:to>
                                        <p:strVal val="visible"/>
                                      </p:to>
                                    </p:set>
                                    <p:animEffect transition="in" filter="wipe(left)">
                                      <p:cBhvr>
                                        <p:cTn id="29" dur="500"/>
                                        <p:tgtEl>
                                          <p:spTgt spid="16389">
                                            <p:txEl>
                                              <p:pRg st="7" end="7"/>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6389">
                                            <p:txEl>
                                              <p:pRg st="8" end="8"/>
                                            </p:txEl>
                                          </p:spTgt>
                                        </p:tgtEl>
                                        <p:attrNameLst>
                                          <p:attrName>style.visibility</p:attrName>
                                        </p:attrNameLst>
                                      </p:cBhvr>
                                      <p:to>
                                        <p:strVal val="visible"/>
                                      </p:to>
                                    </p:set>
                                    <p:animEffect transition="in" filter="wipe(left)">
                                      <p:cBhvr>
                                        <p:cTn id="32" dur="500"/>
                                        <p:tgtEl>
                                          <p:spTgt spid="1638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250825" y="188913"/>
            <a:ext cx="8640763" cy="576262"/>
          </a:xfrm>
        </p:spPr>
        <p:txBody>
          <a:bodyPr/>
          <a:lstStyle/>
          <a:p>
            <a:pPr eaLnBrk="1" hangingPunct="1"/>
            <a:r>
              <a:rPr lang="it-IT" altLang="it-IT" sz="3600"/>
              <a:t>L’identità macro tra reddito e spesa</a:t>
            </a:r>
          </a:p>
        </p:txBody>
      </p:sp>
      <p:sp>
        <p:nvSpPr>
          <p:cNvPr id="76803" name="Rectangle 3"/>
          <p:cNvSpPr>
            <a:spLocks noGrp="1" noChangeArrowheads="1"/>
          </p:cNvSpPr>
          <p:nvPr>
            <p:ph type="body" idx="1"/>
          </p:nvPr>
        </p:nvSpPr>
        <p:spPr>
          <a:xfrm>
            <a:off x="0" y="836712"/>
            <a:ext cx="9144000" cy="5400599"/>
          </a:xfrm>
        </p:spPr>
        <p:txBody>
          <a:bodyPr/>
          <a:lstStyle/>
          <a:p>
            <a:pPr eaLnBrk="1" hangingPunct="1">
              <a:lnSpc>
                <a:spcPct val="85000"/>
              </a:lnSpc>
            </a:pPr>
            <a:r>
              <a:rPr lang="it-IT" altLang="it-IT" sz="2400" dirty="0"/>
              <a:t>Un modo alternativo di «scomporre» il PIL è chiedersi in quali tasche va a finire la nuova ricchezza creata ogni anno.</a:t>
            </a:r>
          </a:p>
          <a:p>
            <a:pPr eaLnBrk="1" hangingPunct="1">
              <a:lnSpc>
                <a:spcPct val="85000"/>
              </a:lnSpc>
            </a:pPr>
            <a:r>
              <a:rPr lang="it-IT" altLang="it-IT" sz="2400" dirty="0"/>
              <a:t>La risposta è che il PIL viene incamerato da tutti i coloro che hanno contribuito a produrlo.</a:t>
            </a:r>
          </a:p>
          <a:p>
            <a:pPr eaLnBrk="1" hangingPunct="1">
              <a:lnSpc>
                <a:spcPct val="85000"/>
              </a:lnSpc>
            </a:pPr>
            <a:r>
              <a:rPr lang="it-IT" altLang="it-IT" sz="2400" dirty="0"/>
              <a:t>Quindi, in base al </a:t>
            </a:r>
            <a:r>
              <a:rPr lang="it-IT" altLang="it-IT" sz="2400" dirty="0">
                <a:solidFill>
                  <a:srgbClr val="FF0000"/>
                </a:solidFill>
              </a:rPr>
              <a:t>reddito percepito dai fattori produttivi</a:t>
            </a:r>
            <a:r>
              <a:rPr lang="it-IT" altLang="it-IT" sz="2400" dirty="0"/>
              <a:t>, il PIL si ripartisce così:</a:t>
            </a:r>
          </a:p>
          <a:p>
            <a:pPr algn="ctr" eaLnBrk="1" hangingPunct="1">
              <a:lnSpc>
                <a:spcPct val="85000"/>
              </a:lnSpc>
              <a:buFontTx/>
              <a:buNone/>
            </a:pPr>
            <a:r>
              <a:rPr lang="it-IT" altLang="it-IT" sz="2400" dirty="0">
                <a:solidFill>
                  <a:srgbClr val="FF0000"/>
                </a:solidFill>
              </a:rPr>
              <a:t>Y </a:t>
            </a:r>
            <a:r>
              <a:rPr lang="it-IT" altLang="it-IT" sz="2400" dirty="0">
                <a:solidFill>
                  <a:srgbClr val="FF0000"/>
                </a:solidFill>
                <a:sym typeface="Symbol" panose="05050102010706020507" pitchFamily="18" charset="2"/>
              </a:rPr>
              <a:t></a:t>
            </a:r>
            <a:r>
              <a:rPr lang="it-IT" altLang="it-IT" sz="2400" dirty="0">
                <a:solidFill>
                  <a:srgbClr val="FF0000"/>
                </a:solidFill>
              </a:rPr>
              <a:t> salari + rendite + interessi + profitti</a:t>
            </a:r>
          </a:p>
          <a:p>
            <a:pPr eaLnBrk="1" hangingPunct="1">
              <a:lnSpc>
                <a:spcPct val="85000"/>
              </a:lnSpc>
            </a:pPr>
            <a:r>
              <a:rPr lang="it-IT" altLang="it-IT" sz="2400" dirty="0"/>
              <a:t>Pertanto esiste sempre una perfetta </a:t>
            </a:r>
            <a:r>
              <a:rPr lang="it-IT" altLang="it-IT" sz="2400" u="sng" dirty="0"/>
              <a:t>identità contabile</a:t>
            </a:r>
            <a:r>
              <a:rPr lang="it-IT" altLang="it-IT" sz="2400" dirty="0"/>
              <a:t> tra…</a:t>
            </a:r>
          </a:p>
          <a:p>
            <a:pPr lvl="1" eaLnBrk="1" hangingPunct="1">
              <a:lnSpc>
                <a:spcPct val="85000"/>
              </a:lnSpc>
            </a:pPr>
            <a:r>
              <a:rPr lang="it-IT" altLang="it-IT" sz="2400" dirty="0"/>
              <a:t>PIL come valore dei beni e servizi prodotti → Y,</a:t>
            </a:r>
          </a:p>
          <a:p>
            <a:pPr lvl="1" eaLnBrk="1" hangingPunct="1">
              <a:lnSpc>
                <a:spcPct val="85000"/>
              </a:lnSpc>
            </a:pPr>
            <a:r>
              <a:rPr lang="it-IT" altLang="it-IT" sz="2400" dirty="0"/>
              <a:t>PIL come spesa aggregata → C + G + I + NX,</a:t>
            </a:r>
          </a:p>
          <a:p>
            <a:pPr lvl="1" eaLnBrk="1" hangingPunct="1">
              <a:lnSpc>
                <a:spcPct val="85000"/>
              </a:lnSpc>
            </a:pPr>
            <a:r>
              <a:rPr lang="it-IT" altLang="it-IT" sz="2400" dirty="0"/>
              <a:t>PIL come reddito aggregato percepito dai fattori. </a:t>
            </a:r>
          </a:p>
          <a:p>
            <a:pPr eaLnBrk="1" hangingPunct="1">
              <a:lnSpc>
                <a:spcPct val="85000"/>
              </a:lnSpc>
            </a:pPr>
            <a:r>
              <a:rPr lang="it-IT" altLang="it-IT" sz="2400" dirty="0"/>
              <a:t>Parliamo in particolare di </a:t>
            </a:r>
            <a:r>
              <a:rPr lang="it-IT" altLang="it-IT" sz="2400" dirty="0">
                <a:solidFill>
                  <a:srgbClr val="FF0000"/>
                </a:solidFill>
              </a:rPr>
              <a:t>identità macro fondamentale tra reddito e spesa</a:t>
            </a:r>
            <a:r>
              <a:rPr lang="it-IT" altLang="it-IT" sz="2400" dirty="0"/>
              <a:t>: tutti i beni e servizi prodotti vengono sempre acquistati da qualcuno, tutto ciò che viene prodotto viene percepito come reddito, tutto il reddito prodotto in una nazione viene sempre totalmente speso.</a:t>
            </a:r>
          </a:p>
        </p:txBody>
      </p:sp>
    </p:spTree>
    <p:extLst>
      <p:ext uri="{BB962C8B-B14F-4D97-AF65-F5344CB8AC3E}">
        <p14:creationId xmlns:p14="http://schemas.microsoft.com/office/powerpoint/2010/main" val="2345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80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680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680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680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680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680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680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68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2400"/>
          </a:p>
        </p:txBody>
      </p:sp>
      <p:sp>
        <p:nvSpPr>
          <p:cNvPr id="8089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2400"/>
          </a:p>
        </p:txBody>
      </p:sp>
      <p:sp>
        <p:nvSpPr>
          <p:cNvPr id="80900" name="Rectangle 4"/>
          <p:cNvSpPr>
            <a:spLocks noGrp="1" noChangeArrowheads="1"/>
          </p:cNvSpPr>
          <p:nvPr>
            <p:ph type="title"/>
          </p:nvPr>
        </p:nvSpPr>
        <p:spPr>
          <a:xfrm>
            <a:off x="0" y="0"/>
            <a:ext cx="9144000" cy="765175"/>
          </a:xfrm>
          <a:noFill/>
        </p:spPr>
        <p:txBody>
          <a:bodyPr/>
          <a:lstStyle/>
          <a:p>
            <a:pPr eaLnBrk="1" hangingPunct="1"/>
            <a:r>
              <a:rPr lang="it-IT" altLang="it-IT"/>
              <a:t>L’identità macro fondamentale</a:t>
            </a:r>
          </a:p>
        </p:txBody>
      </p:sp>
      <p:sp>
        <p:nvSpPr>
          <p:cNvPr id="265221" name="Rectangle 5"/>
          <p:cNvSpPr>
            <a:spLocks noGrp="1" noChangeArrowheads="1"/>
          </p:cNvSpPr>
          <p:nvPr>
            <p:ph type="body" idx="1"/>
          </p:nvPr>
        </p:nvSpPr>
        <p:spPr>
          <a:xfrm>
            <a:off x="0" y="836613"/>
            <a:ext cx="9144000" cy="4464595"/>
          </a:xfrm>
          <a:noFill/>
        </p:spPr>
        <p:txBody>
          <a:bodyPr/>
          <a:lstStyle/>
          <a:p>
            <a:pPr eaLnBrk="1" hangingPunct="1">
              <a:lnSpc>
                <a:spcPct val="90000"/>
              </a:lnSpc>
            </a:pPr>
            <a:r>
              <a:rPr lang="it-IT" altLang="it-IT" sz="2800" dirty="0"/>
              <a:t>L’</a:t>
            </a:r>
            <a:r>
              <a:rPr lang="it-IT" altLang="it-IT" sz="2800" dirty="0">
                <a:solidFill>
                  <a:srgbClr val="FC0128"/>
                </a:solidFill>
              </a:rPr>
              <a:t>identità fondamentale</a:t>
            </a:r>
            <a:r>
              <a:rPr lang="it-IT" altLang="it-IT" sz="2800" dirty="0"/>
              <a:t> della contabilità nazionale è proprio quella tra reddito e spesa. </a:t>
            </a:r>
          </a:p>
          <a:p>
            <a:pPr eaLnBrk="1" hangingPunct="1">
              <a:lnSpc>
                <a:spcPct val="90000"/>
              </a:lnSpc>
            </a:pPr>
            <a:r>
              <a:rPr lang="it-IT" altLang="it-IT" sz="2800" dirty="0"/>
              <a:t>Ipotizzando un’economia chiusa (= senza NX), l’identità è:</a:t>
            </a:r>
          </a:p>
          <a:p>
            <a:pPr algn="ctr" eaLnBrk="1" hangingPunct="1">
              <a:lnSpc>
                <a:spcPct val="90000"/>
              </a:lnSpc>
              <a:spcBef>
                <a:spcPct val="36000"/>
              </a:spcBef>
              <a:buFont typeface="Monotype Sorts" pitchFamily="2" charset="2"/>
              <a:buNone/>
            </a:pPr>
            <a:r>
              <a:rPr lang="it-IT" altLang="it-IT" sz="2800" b="1" dirty="0">
                <a:solidFill>
                  <a:srgbClr val="FC0128"/>
                </a:solidFill>
              </a:rPr>
              <a:t>Y </a:t>
            </a:r>
            <a:r>
              <a:rPr lang="it-IT" altLang="it-IT" sz="2800" b="1" dirty="0">
                <a:solidFill>
                  <a:srgbClr val="FC0128"/>
                </a:solidFill>
                <a:sym typeface="Symbol" panose="05050102010706020507" pitchFamily="18" charset="2"/>
              </a:rPr>
              <a:t></a:t>
            </a:r>
            <a:r>
              <a:rPr lang="it-IT" altLang="it-IT" sz="2800" b="1" dirty="0">
                <a:solidFill>
                  <a:srgbClr val="FC0128"/>
                </a:solidFill>
              </a:rPr>
              <a:t> C + I + G</a:t>
            </a:r>
          </a:p>
          <a:p>
            <a:pPr eaLnBrk="1" hangingPunct="1">
              <a:lnSpc>
                <a:spcPct val="90000"/>
              </a:lnSpc>
              <a:spcBef>
                <a:spcPct val="36000"/>
              </a:spcBef>
            </a:pPr>
            <a:r>
              <a:rPr lang="it-IT" altLang="it-IT" sz="2800" dirty="0">
                <a:solidFill>
                  <a:schemeClr val="tx2"/>
                </a:solidFill>
              </a:rPr>
              <a:t>Da questa identità derivano altre importanti relazioni.</a:t>
            </a:r>
          </a:p>
          <a:p>
            <a:pPr lvl="1" eaLnBrk="1" hangingPunct="1">
              <a:lnSpc>
                <a:spcPct val="90000"/>
              </a:lnSpc>
              <a:buFont typeface="Wingdings" panose="05000000000000000000" pitchFamily="2" charset="2"/>
              <a:buChar char="Ø"/>
            </a:pPr>
            <a:r>
              <a:rPr lang="it-IT" altLang="it-IT" dirty="0"/>
              <a:t> Ciò che avanza dal PIL una volta che si sono pagati i consumi pubblici e privati è detto </a:t>
            </a:r>
            <a:r>
              <a:rPr lang="it-IT" altLang="it-IT" dirty="0">
                <a:solidFill>
                  <a:srgbClr val="FC0128"/>
                </a:solidFill>
              </a:rPr>
              <a:t>risparmio aggregato</a:t>
            </a:r>
            <a:r>
              <a:rPr lang="it-IT" altLang="it-IT" dirty="0"/>
              <a:t>:</a:t>
            </a:r>
            <a:endParaRPr lang="it-IT" altLang="it-IT" dirty="0">
              <a:solidFill>
                <a:srgbClr val="9933FF"/>
              </a:solidFill>
            </a:endParaRPr>
          </a:p>
          <a:p>
            <a:pPr algn="ctr" eaLnBrk="1" hangingPunct="1">
              <a:lnSpc>
                <a:spcPct val="90000"/>
              </a:lnSpc>
              <a:spcBef>
                <a:spcPct val="42000"/>
              </a:spcBef>
              <a:buFont typeface="Wingdings" panose="05000000000000000000" pitchFamily="2" charset="2"/>
              <a:buNone/>
            </a:pPr>
            <a:r>
              <a:rPr lang="it-IT" altLang="it-IT" sz="2800" b="1" dirty="0">
                <a:solidFill>
                  <a:srgbClr val="FC0128"/>
                </a:solidFill>
              </a:rPr>
              <a:t>S </a:t>
            </a:r>
            <a:r>
              <a:rPr lang="it-IT" altLang="it-IT" sz="2800" b="1" dirty="0">
                <a:solidFill>
                  <a:srgbClr val="FC0128"/>
                </a:solidFill>
                <a:sym typeface="Symbol" panose="05050102010706020507" pitchFamily="18" charset="2"/>
              </a:rPr>
              <a:t></a:t>
            </a:r>
            <a:r>
              <a:rPr lang="it-IT" altLang="it-IT" sz="2800" b="1" dirty="0">
                <a:solidFill>
                  <a:srgbClr val="FC0128"/>
                </a:solidFill>
              </a:rPr>
              <a:t> Y – C – G</a:t>
            </a:r>
            <a:r>
              <a:rPr lang="it-IT" altLang="it-IT" sz="2800" i="1" dirty="0">
                <a:solidFill>
                  <a:schemeClr val="tx2"/>
                </a:solidFill>
              </a:rPr>
              <a:t> </a:t>
            </a:r>
          </a:p>
          <a:p>
            <a:pPr algn="ctr" eaLnBrk="1" hangingPunct="1">
              <a:lnSpc>
                <a:spcPct val="90000"/>
              </a:lnSpc>
              <a:spcBef>
                <a:spcPct val="42000"/>
              </a:spcBef>
              <a:buFont typeface="Wingdings" panose="05000000000000000000" pitchFamily="2" charset="2"/>
              <a:buNone/>
            </a:pPr>
            <a:r>
              <a:rPr lang="it-IT" altLang="it-IT" sz="2800" dirty="0">
                <a:solidFill>
                  <a:schemeClr val="tx2"/>
                </a:solidFill>
              </a:rPr>
              <a:t>ovvero:</a:t>
            </a:r>
            <a:r>
              <a:rPr lang="it-IT" altLang="it-IT" sz="2800" i="1" dirty="0">
                <a:solidFill>
                  <a:schemeClr val="tx2"/>
                </a:solidFill>
              </a:rPr>
              <a:t> </a:t>
            </a:r>
            <a:r>
              <a:rPr lang="it-IT" altLang="it-IT" sz="2800" b="1" dirty="0">
                <a:solidFill>
                  <a:srgbClr val="FC0128"/>
                </a:solidFill>
              </a:rPr>
              <a:t>S </a:t>
            </a:r>
            <a:r>
              <a:rPr lang="it-IT" altLang="it-IT" sz="2800" b="1" dirty="0">
                <a:solidFill>
                  <a:srgbClr val="FC0128"/>
                </a:solidFill>
                <a:sym typeface="Symbol" panose="05050102010706020507" pitchFamily="18" charset="2"/>
              </a:rPr>
              <a:t></a:t>
            </a:r>
            <a:r>
              <a:rPr lang="it-IT" altLang="it-IT" sz="2800" b="1" dirty="0">
                <a:solidFill>
                  <a:srgbClr val="FC0128"/>
                </a:solidFill>
              </a:rPr>
              <a:t> I</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5221">
                                            <p:txEl>
                                              <p:pRg st="3" end="3"/>
                                            </p:txEl>
                                          </p:spTgt>
                                        </p:tgtEl>
                                        <p:attrNameLst>
                                          <p:attrName>style.visibility</p:attrName>
                                        </p:attrNameLst>
                                      </p:cBhvr>
                                      <p:to>
                                        <p:strVal val="visible"/>
                                      </p:to>
                                    </p:set>
                                    <p:animEffect transition="in" filter="wipe(left)">
                                      <p:cBhvr>
                                        <p:cTn id="7" dur="500"/>
                                        <p:tgtEl>
                                          <p:spTgt spid="265221">
                                            <p:txEl>
                                              <p:pRg st="3" end="3"/>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65221">
                                            <p:txEl>
                                              <p:pRg st="4" end="4"/>
                                            </p:txEl>
                                          </p:spTgt>
                                        </p:tgtEl>
                                        <p:attrNameLst>
                                          <p:attrName>style.visibility</p:attrName>
                                        </p:attrNameLst>
                                      </p:cBhvr>
                                      <p:to>
                                        <p:strVal val="visible"/>
                                      </p:to>
                                    </p:set>
                                    <p:animEffect transition="in" filter="wipe(left)">
                                      <p:cBhvr>
                                        <p:cTn id="10" dur="500"/>
                                        <p:tgtEl>
                                          <p:spTgt spid="265221">
                                            <p:txEl>
                                              <p:pRg st="4" end="4"/>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65221">
                                            <p:txEl>
                                              <p:pRg st="5" end="5"/>
                                            </p:txEl>
                                          </p:spTgt>
                                        </p:tgtEl>
                                        <p:attrNameLst>
                                          <p:attrName>style.visibility</p:attrName>
                                        </p:attrNameLst>
                                      </p:cBhvr>
                                      <p:to>
                                        <p:strVal val="visible"/>
                                      </p:to>
                                    </p:set>
                                    <p:animEffect transition="in" filter="wipe(left)">
                                      <p:cBhvr>
                                        <p:cTn id="15" dur="500"/>
                                        <p:tgtEl>
                                          <p:spTgt spid="265221">
                                            <p:txEl>
                                              <p:pRg st="5" end="5"/>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65221">
                                            <p:txEl>
                                              <p:pRg st="6" end="6"/>
                                            </p:txEl>
                                          </p:spTgt>
                                        </p:tgtEl>
                                        <p:attrNameLst>
                                          <p:attrName>style.visibility</p:attrName>
                                        </p:attrNameLst>
                                      </p:cBhvr>
                                      <p:to>
                                        <p:strVal val="visible"/>
                                      </p:to>
                                    </p:set>
                                    <p:animEffect transition="in" filter="wipe(left)">
                                      <p:cBhvr>
                                        <p:cTn id="20" dur="500"/>
                                        <p:tgtEl>
                                          <p:spTgt spid="26522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21"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2400"/>
          </a:p>
        </p:txBody>
      </p:sp>
      <p:sp>
        <p:nvSpPr>
          <p:cNvPr id="10137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2400"/>
          </a:p>
        </p:txBody>
      </p:sp>
      <p:sp>
        <p:nvSpPr>
          <p:cNvPr id="101380" name="Rectangle 4"/>
          <p:cNvSpPr>
            <a:spLocks noGrp="1" noChangeArrowheads="1"/>
          </p:cNvSpPr>
          <p:nvPr>
            <p:ph type="title"/>
          </p:nvPr>
        </p:nvSpPr>
        <p:spPr>
          <a:xfrm>
            <a:off x="533400" y="0"/>
            <a:ext cx="8153400" cy="1143000"/>
          </a:xfrm>
          <a:noFill/>
        </p:spPr>
        <p:txBody>
          <a:bodyPr/>
          <a:lstStyle/>
          <a:p>
            <a:pPr eaLnBrk="1" hangingPunct="1"/>
            <a:r>
              <a:rPr lang="it-IT" altLang="it-IT"/>
              <a:t>Identità o equilibrio?</a:t>
            </a:r>
          </a:p>
        </p:txBody>
      </p:sp>
      <p:sp>
        <p:nvSpPr>
          <p:cNvPr id="273413" name="Rectangle 5"/>
          <p:cNvSpPr>
            <a:spLocks noGrp="1" noChangeArrowheads="1"/>
          </p:cNvSpPr>
          <p:nvPr>
            <p:ph type="body" idx="1"/>
          </p:nvPr>
        </p:nvSpPr>
        <p:spPr>
          <a:xfrm>
            <a:off x="0" y="1066800"/>
            <a:ext cx="9144000" cy="5530850"/>
          </a:xfrm>
          <a:noFill/>
        </p:spPr>
        <p:txBody>
          <a:bodyPr/>
          <a:lstStyle/>
          <a:p>
            <a:pPr eaLnBrk="1" hangingPunct="1">
              <a:lnSpc>
                <a:spcPct val="90000"/>
              </a:lnSpc>
            </a:pPr>
            <a:r>
              <a:rPr lang="it-IT" altLang="it-IT" sz="2800" dirty="0"/>
              <a:t>In qualsiasi sistema economico è sempre identicamente vero che i risparmi sono </a:t>
            </a:r>
            <a:r>
              <a:rPr lang="it-IT" altLang="it-IT" sz="2800" i="1" dirty="0"/>
              <a:t>ex post</a:t>
            </a:r>
            <a:r>
              <a:rPr lang="it-IT" altLang="it-IT" sz="2800" dirty="0"/>
              <a:t> pari agli investimenti: </a:t>
            </a:r>
          </a:p>
          <a:p>
            <a:pPr algn="ctr" eaLnBrk="1" hangingPunct="1">
              <a:lnSpc>
                <a:spcPct val="90000"/>
              </a:lnSpc>
              <a:buNone/>
            </a:pPr>
            <a:r>
              <a:rPr lang="it-IT" altLang="it-IT" b="1" dirty="0">
                <a:solidFill>
                  <a:schemeClr val="tx2"/>
                </a:solidFill>
              </a:rPr>
              <a:t>S </a:t>
            </a:r>
            <a:r>
              <a:rPr lang="it-IT" altLang="it-IT" b="1" dirty="0">
                <a:sym typeface="Symbol" panose="05050102010706020507" pitchFamily="18" charset="2"/>
              </a:rPr>
              <a:t></a:t>
            </a:r>
            <a:r>
              <a:rPr lang="it-IT" altLang="it-IT" b="1" dirty="0"/>
              <a:t> </a:t>
            </a:r>
            <a:r>
              <a:rPr lang="it-IT" altLang="it-IT" b="1" dirty="0">
                <a:solidFill>
                  <a:schemeClr val="tx2"/>
                </a:solidFill>
              </a:rPr>
              <a:t>I</a:t>
            </a:r>
          </a:p>
          <a:p>
            <a:pPr eaLnBrk="1" hangingPunct="1">
              <a:lnSpc>
                <a:spcPct val="90000"/>
              </a:lnSpc>
              <a:spcBef>
                <a:spcPct val="37000"/>
              </a:spcBef>
            </a:pPr>
            <a:r>
              <a:rPr lang="it-IT" altLang="it-IT" sz="2800" dirty="0">
                <a:solidFill>
                  <a:schemeClr val="tx2"/>
                </a:solidFill>
              </a:rPr>
              <a:t>Dal punto di vista contabile il rispetto dell’identità è sempre assicurato dalla variazione (volontaria o meno) delle scorte.</a:t>
            </a:r>
          </a:p>
          <a:p>
            <a:pPr lvl="1" eaLnBrk="1" hangingPunct="1">
              <a:lnSpc>
                <a:spcPct val="90000"/>
              </a:lnSpc>
              <a:spcBef>
                <a:spcPct val="37000"/>
              </a:spcBef>
              <a:buFont typeface="Wingdings" panose="05000000000000000000" pitchFamily="2" charset="2"/>
              <a:buChar char="Ø"/>
            </a:pPr>
            <a:r>
              <a:rPr lang="it-IT" altLang="it-IT" sz="2400" dirty="0">
                <a:solidFill>
                  <a:schemeClr val="tx2"/>
                </a:solidFill>
              </a:rPr>
              <a:t>La contabilità nazionale considera “investimento in scorte” anche ciò che rimane invenduto al 31/12 nei magazzini delle imprese.</a:t>
            </a:r>
          </a:p>
          <a:p>
            <a:pPr eaLnBrk="1" hangingPunct="1">
              <a:lnSpc>
                <a:spcPct val="90000"/>
              </a:lnSpc>
              <a:spcBef>
                <a:spcPct val="37000"/>
              </a:spcBef>
            </a:pPr>
            <a:r>
              <a:rPr lang="it-IT" altLang="it-IT" sz="2800" dirty="0">
                <a:solidFill>
                  <a:schemeClr val="tx2"/>
                </a:solidFill>
              </a:rPr>
              <a:t>Due temi cruciali della macroeconomia sono:</a:t>
            </a:r>
          </a:p>
          <a:p>
            <a:pPr eaLnBrk="1" hangingPunct="1">
              <a:lnSpc>
                <a:spcPct val="90000"/>
              </a:lnSpc>
              <a:spcBef>
                <a:spcPct val="37000"/>
              </a:spcBef>
              <a:buNone/>
            </a:pPr>
            <a:r>
              <a:rPr lang="it-IT" altLang="it-IT" sz="2800" dirty="0">
                <a:solidFill>
                  <a:schemeClr val="accent2"/>
                </a:solidFill>
              </a:rPr>
              <a:t>	</a:t>
            </a:r>
            <a:r>
              <a:rPr lang="it-IT" altLang="it-IT" sz="2800" b="1" dirty="0">
                <a:solidFill>
                  <a:schemeClr val="accent2"/>
                </a:solidFill>
              </a:rPr>
              <a:t>i)</a:t>
            </a:r>
            <a:r>
              <a:rPr lang="it-IT" altLang="it-IT" sz="2800" dirty="0">
                <a:solidFill>
                  <a:schemeClr val="tx2"/>
                </a:solidFill>
              </a:rPr>
              <a:t> studiare tale identità come </a:t>
            </a:r>
            <a:r>
              <a:rPr lang="it-IT" altLang="it-IT" sz="2800" u="sng" dirty="0">
                <a:solidFill>
                  <a:schemeClr val="tx2"/>
                </a:solidFill>
              </a:rPr>
              <a:t>condizione di equilibrio</a:t>
            </a:r>
            <a:r>
              <a:rPr lang="it-IT" altLang="it-IT" sz="2800" dirty="0">
                <a:solidFill>
                  <a:schemeClr val="tx2"/>
                </a:solidFill>
              </a:rPr>
              <a:t>, cioè come esito di </a:t>
            </a:r>
            <a:r>
              <a:rPr lang="it-IT" altLang="it-IT" sz="2800" u="sng" dirty="0">
                <a:solidFill>
                  <a:schemeClr val="tx2"/>
                </a:solidFill>
              </a:rPr>
              <a:t>scelte volontarie</a:t>
            </a:r>
            <a:r>
              <a:rPr lang="it-IT" altLang="it-IT" sz="2800" dirty="0">
                <a:solidFill>
                  <a:schemeClr val="tx2"/>
                </a:solidFill>
              </a:rPr>
              <a:t> </a:t>
            </a:r>
            <a:r>
              <a:rPr lang="it-IT" altLang="it-IT" sz="2800" i="1" dirty="0">
                <a:solidFill>
                  <a:schemeClr val="tx2"/>
                </a:solidFill>
              </a:rPr>
              <a:t>ex ante</a:t>
            </a:r>
            <a:r>
              <a:rPr lang="it-IT" altLang="it-IT" sz="2800" dirty="0">
                <a:solidFill>
                  <a:schemeClr val="tx2"/>
                </a:solidFill>
              </a:rPr>
              <a:t> degli agenti;</a:t>
            </a:r>
          </a:p>
          <a:p>
            <a:pPr eaLnBrk="1" hangingPunct="1">
              <a:lnSpc>
                <a:spcPct val="90000"/>
              </a:lnSpc>
              <a:spcBef>
                <a:spcPct val="37000"/>
              </a:spcBef>
              <a:buFont typeface="Monotype Sorts" pitchFamily="2" charset="2"/>
              <a:buNone/>
            </a:pPr>
            <a:r>
              <a:rPr lang="it-IT" altLang="it-IT" sz="2800" dirty="0">
                <a:solidFill>
                  <a:schemeClr val="accent2"/>
                </a:solidFill>
              </a:rPr>
              <a:t>	</a:t>
            </a:r>
            <a:r>
              <a:rPr lang="it-IT" altLang="it-IT" sz="2800" b="1" dirty="0">
                <a:solidFill>
                  <a:schemeClr val="accent2"/>
                </a:solidFill>
              </a:rPr>
              <a:t>ii)</a:t>
            </a:r>
            <a:r>
              <a:rPr lang="it-IT" altLang="it-IT" sz="2800" dirty="0">
                <a:solidFill>
                  <a:schemeClr val="tx2"/>
                </a:solidFill>
              </a:rPr>
              <a:t> capire se tale equilibrio assicura o meno il </a:t>
            </a:r>
            <a:r>
              <a:rPr lang="it-IT" altLang="it-IT" sz="2800" u="sng" dirty="0">
                <a:solidFill>
                  <a:schemeClr val="tx2"/>
                </a:solidFill>
              </a:rPr>
              <a:t>pieno impiego</a:t>
            </a:r>
            <a:r>
              <a:rPr lang="it-IT" altLang="it-IT" sz="2800" dirty="0">
                <a:solidFill>
                  <a:schemeClr val="tx2"/>
                </a:solidFill>
              </a:rPr>
              <a:t> delle risorse.</a:t>
            </a:r>
            <a:endParaRPr lang="it-IT" altLang="it-IT" sz="2800" i="1" dirty="0">
              <a:solidFill>
                <a:schemeClr val="tx2"/>
              </a:solidFill>
              <a:latin typeface="Arial" panose="020B0604020202020204" pitchFamily="34"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3413">
                                            <p:txEl>
                                              <p:pRg st="2" end="2"/>
                                            </p:txEl>
                                          </p:spTgt>
                                        </p:tgtEl>
                                        <p:attrNameLst>
                                          <p:attrName>style.visibility</p:attrName>
                                        </p:attrNameLst>
                                      </p:cBhvr>
                                      <p:to>
                                        <p:strVal val="visible"/>
                                      </p:to>
                                    </p:set>
                                    <p:animEffect transition="in" filter="wipe(left)">
                                      <p:cBhvr>
                                        <p:cTn id="7" dur="500"/>
                                        <p:tgtEl>
                                          <p:spTgt spid="273413">
                                            <p:txEl>
                                              <p:pRg st="2" end="2"/>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73413">
                                            <p:txEl>
                                              <p:pRg st="3" end="3"/>
                                            </p:txEl>
                                          </p:spTgt>
                                        </p:tgtEl>
                                        <p:attrNameLst>
                                          <p:attrName>style.visibility</p:attrName>
                                        </p:attrNameLst>
                                      </p:cBhvr>
                                      <p:to>
                                        <p:strVal val="visible"/>
                                      </p:to>
                                    </p:set>
                                    <p:animEffect transition="in" filter="wipe(left)">
                                      <p:cBhvr>
                                        <p:cTn id="10" dur="500"/>
                                        <p:tgtEl>
                                          <p:spTgt spid="273413">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73413">
                                            <p:txEl>
                                              <p:pRg st="4" end="4"/>
                                            </p:txEl>
                                          </p:spTgt>
                                        </p:tgtEl>
                                        <p:attrNameLst>
                                          <p:attrName>style.visibility</p:attrName>
                                        </p:attrNameLst>
                                      </p:cBhvr>
                                      <p:to>
                                        <p:strVal val="visible"/>
                                      </p:to>
                                    </p:set>
                                    <p:animEffect transition="in" filter="wipe(left)">
                                      <p:cBhvr>
                                        <p:cTn id="15" dur="500"/>
                                        <p:tgtEl>
                                          <p:spTgt spid="273413">
                                            <p:txEl>
                                              <p:pRg st="4" end="4"/>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73413">
                                            <p:txEl>
                                              <p:pRg st="5" end="5"/>
                                            </p:txEl>
                                          </p:spTgt>
                                        </p:tgtEl>
                                        <p:attrNameLst>
                                          <p:attrName>style.visibility</p:attrName>
                                        </p:attrNameLst>
                                      </p:cBhvr>
                                      <p:to>
                                        <p:strVal val="visible"/>
                                      </p:to>
                                    </p:set>
                                    <p:animEffect transition="in" filter="wipe(left)">
                                      <p:cBhvr>
                                        <p:cTn id="18" dur="500"/>
                                        <p:tgtEl>
                                          <p:spTgt spid="273413">
                                            <p:txEl>
                                              <p:pRg st="5" end="5"/>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73413">
                                            <p:txEl>
                                              <p:pRg st="6" end="6"/>
                                            </p:txEl>
                                          </p:spTgt>
                                        </p:tgtEl>
                                        <p:attrNameLst>
                                          <p:attrName>style.visibility</p:attrName>
                                        </p:attrNameLst>
                                      </p:cBhvr>
                                      <p:to>
                                        <p:strVal val="visible"/>
                                      </p:to>
                                    </p:set>
                                    <p:animEffect transition="in" filter="wipe(left)">
                                      <p:cBhvr>
                                        <p:cTn id="23" dur="500"/>
                                        <p:tgtEl>
                                          <p:spTgt spid="2734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3"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4213" y="188913"/>
            <a:ext cx="7772400" cy="576262"/>
          </a:xfrm>
        </p:spPr>
        <p:txBody>
          <a:bodyPr/>
          <a:lstStyle/>
          <a:p>
            <a:pPr eaLnBrk="1" hangingPunct="1"/>
            <a:r>
              <a:rPr lang="it-IT" altLang="it-IT"/>
              <a:t>Perché si risparmia?</a:t>
            </a:r>
          </a:p>
        </p:txBody>
      </p:sp>
      <p:sp>
        <p:nvSpPr>
          <p:cNvPr id="18435" name="Rectangle 3"/>
          <p:cNvSpPr>
            <a:spLocks noGrp="1" noChangeArrowheads="1"/>
          </p:cNvSpPr>
          <p:nvPr>
            <p:ph type="body" idx="1"/>
          </p:nvPr>
        </p:nvSpPr>
        <p:spPr>
          <a:xfrm>
            <a:off x="0" y="908050"/>
            <a:ext cx="9144000" cy="5949950"/>
          </a:xfrm>
        </p:spPr>
        <p:txBody>
          <a:bodyPr/>
          <a:lstStyle/>
          <a:p>
            <a:pPr eaLnBrk="1" hangingPunct="1">
              <a:lnSpc>
                <a:spcPct val="80000"/>
              </a:lnSpc>
              <a:buFont typeface="Wingdings" panose="05000000000000000000" pitchFamily="2" charset="2"/>
              <a:buChar char="§"/>
            </a:pPr>
            <a:r>
              <a:rPr lang="it-IT" altLang="it-IT" sz="2400" dirty="0"/>
              <a:t>La decisione di risparmiare è dovuta al desiderio degli agenti economici di livellare il proprio consumo nel tempo.</a:t>
            </a:r>
          </a:p>
          <a:p>
            <a:pPr eaLnBrk="1" hangingPunct="1">
              <a:lnSpc>
                <a:spcPct val="80000"/>
              </a:lnSpc>
              <a:buFont typeface="Wingdings" panose="05000000000000000000" pitchFamily="2" charset="2"/>
              <a:buChar char="§"/>
            </a:pPr>
            <a:r>
              <a:rPr lang="it-IT" altLang="it-IT" sz="2400" dirty="0"/>
              <a:t>Secondo il c.d. </a:t>
            </a:r>
            <a:r>
              <a:rPr lang="it-IT" altLang="it-IT" sz="2400" dirty="0">
                <a:solidFill>
                  <a:srgbClr val="FF0000"/>
                </a:solidFill>
              </a:rPr>
              <a:t>modello del ciclo di vita </a:t>
            </a:r>
            <a:r>
              <a:rPr lang="it-IT" altLang="it-IT" sz="2400" dirty="0"/>
              <a:t>(di Franco Modigliani), gli individui usano il risparmio per distribuire in modo uniforme il proprio reddito durante tutta la propria vita.</a:t>
            </a:r>
          </a:p>
          <a:p>
            <a:pPr eaLnBrk="1" hangingPunct="1">
              <a:lnSpc>
                <a:spcPct val="80000"/>
              </a:lnSpc>
              <a:buFont typeface="Wingdings" panose="05000000000000000000" pitchFamily="2" charset="2"/>
              <a:buChar char="§"/>
            </a:pPr>
            <a:r>
              <a:rPr lang="it-IT" altLang="it-IT" sz="2400" dirty="0"/>
              <a:t>Questo garantisce il mantenimento di uno standard più o meno costante di consumi sia durante la </a:t>
            </a:r>
            <a:r>
              <a:rPr lang="it-IT" altLang="it-IT" sz="2400" u="sng" dirty="0"/>
              <a:t>vita lavorativa</a:t>
            </a:r>
            <a:r>
              <a:rPr lang="it-IT" altLang="it-IT" sz="2400" dirty="0"/>
              <a:t> (quando si guadagna un reddito) sia durante il </a:t>
            </a:r>
            <a:r>
              <a:rPr lang="it-IT" altLang="it-IT" sz="2400" u="sng" dirty="0"/>
              <a:t>periodo della pensione</a:t>
            </a:r>
            <a:r>
              <a:rPr lang="it-IT" altLang="it-IT" sz="2400" dirty="0"/>
              <a:t> (quando il reddito da lavoro non c’è più). </a:t>
            </a:r>
          </a:p>
          <a:p>
            <a:pPr lvl="1" eaLnBrk="1" hangingPunct="1">
              <a:lnSpc>
                <a:spcPct val="80000"/>
              </a:lnSpc>
              <a:buFont typeface="Wingdings" panose="05000000000000000000" pitchFamily="2" charset="2"/>
              <a:buChar char="§"/>
            </a:pPr>
            <a:r>
              <a:rPr lang="it-IT" altLang="it-IT" sz="2000" dirty="0" err="1"/>
              <a:t>N.b.</a:t>
            </a:r>
            <a:r>
              <a:rPr lang="it-IT" altLang="it-IT" sz="2000" dirty="0"/>
              <a:t>: la stessa somma percepita come pensione non è altro che una forma di reddito posticipato, “messo da parte” durante gli anni di lavoro e percepito durante la fase della pensione.</a:t>
            </a:r>
          </a:p>
          <a:p>
            <a:pPr eaLnBrk="1" hangingPunct="1">
              <a:lnSpc>
                <a:spcPct val="80000"/>
              </a:lnSpc>
              <a:buFont typeface="Wingdings" panose="05000000000000000000" pitchFamily="2" charset="2"/>
              <a:buChar char="§"/>
            </a:pPr>
            <a:r>
              <a:rPr lang="it-IT" altLang="it-IT" sz="2400" dirty="0"/>
              <a:t>Come tutte le scelte, anche le decisioni di risparmio dipendono dal </a:t>
            </a:r>
            <a:r>
              <a:rPr lang="it-IT" altLang="it-IT" sz="2400" dirty="0">
                <a:solidFill>
                  <a:srgbClr val="FF0000"/>
                </a:solidFill>
              </a:rPr>
              <a:t>costo opportunità</a:t>
            </a:r>
            <a:r>
              <a:rPr lang="it-IT" altLang="it-IT" sz="2400" dirty="0"/>
              <a:t>. Il tasso di interesse </a:t>
            </a:r>
            <a:r>
              <a:rPr lang="it-IT" altLang="it-IT" sz="2400" i="1" dirty="0"/>
              <a:t>r</a:t>
            </a:r>
            <a:r>
              <a:rPr lang="it-IT" altLang="it-IT" sz="2400" dirty="0"/>
              <a:t> è ciò a cui si rinuncia quando si decide di consumare “oggi” 1€ invece di risparmiarlo per ottenere “domani” (1+</a:t>
            </a:r>
            <a:r>
              <a:rPr lang="it-IT" altLang="it-IT" sz="2400" i="1" dirty="0"/>
              <a:t>r</a:t>
            </a:r>
            <a:r>
              <a:rPr lang="it-IT" altLang="it-IT" sz="2400" dirty="0"/>
              <a:t>)€. Il tasso </a:t>
            </a:r>
            <a:r>
              <a:rPr lang="it-IT" altLang="it-IT" sz="2400" i="1" dirty="0"/>
              <a:t>r</a:t>
            </a:r>
            <a:r>
              <a:rPr lang="it-IT" altLang="it-IT" sz="2400" dirty="0"/>
              <a:t> è quindi il costo opportunità del consumo.</a:t>
            </a:r>
          </a:p>
          <a:p>
            <a:pPr lvl="1" eaLnBrk="1" hangingPunct="1">
              <a:lnSpc>
                <a:spcPct val="80000"/>
              </a:lnSpc>
              <a:buFont typeface="Wingdings" panose="05000000000000000000" pitchFamily="2" charset="2"/>
              <a:buChar char="§"/>
            </a:pPr>
            <a:r>
              <a:rPr lang="it-IT" altLang="it-IT" sz="2000" dirty="0"/>
              <a:t>Quindi al crescere di </a:t>
            </a:r>
            <a:r>
              <a:rPr lang="it-IT" altLang="it-IT" sz="2000" i="1" dirty="0"/>
              <a:t>r</a:t>
            </a:r>
            <a:r>
              <a:rPr lang="it-IT" altLang="it-IT" sz="2000" dirty="0"/>
              <a:t> si consuma di meno e si risparmia di più.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026" descr="Cw_f23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 y="1316038"/>
            <a:ext cx="8934450"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1027"/>
          <p:cNvSpPr txBox="1">
            <a:spLocks noChangeArrowheads="1"/>
          </p:cNvSpPr>
          <p:nvPr/>
        </p:nvSpPr>
        <p:spPr bwMode="auto">
          <a:xfrm>
            <a:off x="395288" y="260350"/>
            <a:ext cx="8324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3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Il risparmio come stabilizzatore dei consumi</a:t>
            </a:r>
          </a:p>
        </p:txBody>
      </p:sp>
      <p:sp>
        <p:nvSpPr>
          <p:cNvPr id="2" name="CasellaDiTesto 1"/>
          <p:cNvSpPr txBox="1"/>
          <p:nvPr/>
        </p:nvSpPr>
        <p:spPr>
          <a:xfrm>
            <a:off x="4140200" y="2133600"/>
            <a:ext cx="2303463" cy="368300"/>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Arial"/>
                <a:ea typeface="+mn-ea"/>
                <a:cs typeface="Arial"/>
              </a:rPr>
              <a:t>Reddito = Consumo</a:t>
            </a:r>
          </a:p>
        </p:txBody>
      </p:sp>
    </p:spTree>
  </p:cSld>
  <p:clrMapOvr>
    <a:masterClrMapping/>
  </p:clrMapOvr>
  <p:transition spd="med">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155575"/>
            <a:ext cx="7772400" cy="752475"/>
          </a:xfrm>
        </p:spPr>
        <p:txBody>
          <a:bodyPr/>
          <a:lstStyle/>
          <a:p>
            <a:pPr eaLnBrk="1" hangingPunct="1"/>
            <a:r>
              <a:rPr lang="it-IT" altLang="it-IT" dirty="0"/>
              <a:t>Perché si investe?</a:t>
            </a:r>
          </a:p>
        </p:txBody>
      </p:sp>
      <p:sp>
        <p:nvSpPr>
          <p:cNvPr id="22531" name="Rectangle 3"/>
          <p:cNvSpPr>
            <a:spLocks noGrp="1" noChangeArrowheads="1"/>
          </p:cNvSpPr>
          <p:nvPr>
            <p:ph type="body" idx="1"/>
          </p:nvPr>
        </p:nvSpPr>
        <p:spPr>
          <a:xfrm>
            <a:off x="179388" y="908050"/>
            <a:ext cx="8713787" cy="5041230"/>
          </a:xfrm>
        </p:spPr>
        <p:txBody>
          <a:bodyPr/>
          <a:lstStyle/>
          <a:p>
            <a:pPr eaLnBrk="1" hangingPunct="1">
              <a:lnSpc>
                <a:spcPct val="90000"/>
              </a:lnSpc>
              <a:buFont typeface="Wingdings" panose="05000000000000000000" pitchFamily="2" charset="2"/>
              <a:buChar char="§"/>
            </a:pPr>
            <a:r>
              <a:rPr lang="it-IT" altLang="it-IT" sz="2400" dirty="0"/>
              <a:t>Qualsiasi decisione di investimento implica spendere una somma di denaro oggi per assicurarsi (</a:t>
            </a:r>
            <a:r>
              <a:rPr lang="it-IT" altLang="it-IT" sz="2400" i="1" dirty="0" err="1"/>
              <a:t>rectius</a:t>
            </a:r>
            <a:r>
              <a:rPr lang="it-IT" altLang="it-IT" sz="2400" dirty="0"/>
              <a:t>, nell’</a:t>
            </a:r>
            <a:r>
              <a:rPr lang="it-IT" altLang="it-IT" sz="2400" u="sng" dirty="0"/>
              <a:t>aspettativa</a:t>
            </a:r>
            <a:r>
              <a:rPr lang="it-IT" altLang="it-IT" sz="2400" dirty="0"/>
              <a:t> di assicurarsi) una somma di denaro più elevata domani.</a:t>
            </a:r>
          </a:p>
          <a:p>
            <a:pPr eaLnBrk="1" hangingPunct="1">
              <a:lnSpc>
                <a:spcPct val="90000"/>
              </a:lnSpc>
              <a:buFont typeface="Wingdings" panose="05000000000000000000" pitchFamily="2" charset="2"/>
              <a:buChar char="§"/>
            </a:pPr>
            <a:r>
              <a:rPr lang="it-IT" altLang="it-IT" sz="2400" dirty="0"/>
              <a:t>L’investimento può essere effettuato sia per esigenze legate al ciclo di vita (p.e. indebitarsi durante gli studi universitari) sia per acquistare oggi beni e servizi dai quali ci si aspetta di ottenere un maggior guadagno domani.</a:t>
            </a:r>
          </a:p>
          <a:p>
            <a:pPr eaLnBrk="1" hangingPunct="1">
              <a:lnSpc>
                <a:spcPct val="90000"/>
              </a:lnSpc>
              <a:buFont typeface="Wingdings" panose="05000000000000000000" pitchFamily="2" charset="2"/>
              <a:buChar char="§"/>
            </a:pPr>
            <a:r>
              <a:rPr lang="it-IT" altLang="it-IT" sz="2400" dirty="0"/>
              <a:t>Chi investe deve domandare fondi sul mercato. Dato che il prezzo di tali fondi è il tasso di interesse </a:t>
            </a:r>
            <a:r>
              <a:rPr lang="it-IT" altLang="it-IT" sz="2400" i="1" dirty="0"/>
              <a:t>r</a:t>
            </a:r>
            <a:r>
              <a:rPr lang="it-IT" altLang="it-IT" sz="2400" dirty="0"/>
              <a:t>, al crescere di </a:t>
            </a:r>
            <a:r>
              <a:rPr lang="it-IT" altLang="it-IT" sz="2400" i="1" dirty="0"/>
              <a:t>r</a:t>
            </a:r>
            <a:r>
              <a:rPr lang="it-IT" altLang="it-IT" sz="2400" dirty="0"/>
              <a:t> la domanda di fondi per investimento si riduce. </a:t>
            </a:r>
          </a:p>
          <a:p>
            <a:pPr lvl="1" eaLnBrk="1" hangingPunct="1">
              <a:lnSpc>
                <a:spcPct val="90000"/>
              </a:lnSpc>
              <a:buFont typeface="Wingdings" panose="05000000000000000000" pitchFamily="2" charset="2"/>
              <a:buChar char="§"/>
            </a:pPr>
            <a:r>
              <a:rPr lang="it-IT" altLang="it-IT" sz="2000" dirty="0" err="1"/>
              <a:t>N.b.</a:t>
            </a:r>
            <a:r>
              <a:rPr lang="it-IT" altLang="it-IT" sz="2000" dirty="0"/>
              <a:t>: questo vale anche nel caso si usino mezzi propri per realizzare l’investimento. Se cresce </a:t>
            </a:r>
            <a:r>
              <a:rPr lang="it-IT" altLang="it-IT" sz="2000" i="1" dirty="0"/>
              <a:t>r</a:t>
            </a:r>
            <a:r>
              <a:rPr lang="it-IT" altLang="it-IT" sz="2000" dirty="0"/>
              <a:t>, infatti, aumenta il costo opportunità di impiegare </a:t>
            </a:r>
            <a:r>
              <a:rPr lang="it-IT" altLang="it-IT" sz="2000" i="1" dirty="0"/>
              <a:t>quei</a:t>
            </a:r>
            <a:r>
              <a:rPr lang="it-IT" altLang="it-IT" sz="2000" dirty="0"/>
              <a:t> fondi per </a:t>
            </a:r>
            <a:r>
              <a:rPr lang="it-IT" altLang="it-IT" sz="2000" i="1" dirty="0"/>
              <a:t>quell’</a:t>
            </a:r>
            <a:r>
              <a:rPr lang="it-IT" altLang="it-IT" sz="2000" dirty="0"/>
              <a:t>investimento invece che prestarli a tasso </a:t>
            </a:r>
            <a:r>
              <a:rPr lang="it-IT" altLang="it-IT" sz="2000" i="1" dirty="0"/>
              <a:t>r</a:t>
            </a:r>
            <a:r>
              <a:rPr lang="it-IT" altLang="it-IT" sz="2000" dirty="0"/>
              <a:t> a qualcun altro. Quindi se </a:t>
            </a:r>
            <a:r>
              <a:rPr lang="it-IT" altLang="it-IT" sz="2000" i="1" dirty="0"/>
              <a:t>r</a:t>
            </a:r>
            <a:r>
              <a:rPr lang="it-IT" altLang="it-IT" sz="2000" dirty="0"/>
              <a:t> è elevato l’individuo sarà meno incentivato ad investire.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026" descr="Cw_f23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 y="1041400"/>
            <a:ext cx="8934450"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a:extLst>
              <a:ext uri="{FF2B5EF4-FFF2-40B4-BE49-F238E27FC236}">
                <a16:creationId xmlns:a16="http://schemas.microsoft.com/office/drawing/2014/main" id="{3B173FDE-A008-45C7-BC07-777190E14957}"/>
              </a:ext>
            </a:extLst>
          </p:cNvPr>
          <p:cNvSpPr txBox="1"/>
          <p:nvPr/>
        </p:nvSpPr>
        <p:spPr>
          <a:xfrm>
            <a:off x="539552" y="252204"/>
            <a:ext cx="8348760" cy="523220"/>
          </a:xfrm>
          <a:prstGeom prst="rect">
            <a:avLst/>
          </a:prstGeom>
          <a:noFill/>
        </p:spPr>
        <p:txBody>
          <a:bodyPr wrap="none" rtlCol="0">
            <a:spAutoFit/>
          </a:bodyPr>
          <a:lstStyle/>
          <a:p>
            <a:r>
              <a:rPr lang="it-IT" sz="2800" dirty="0"/>
              <a:t>Il ciclo di vita comprende sia risparmio che investimento</a:t>
            </a:r>
          </a:p>
        </p:txBody>
      </p:sp>
      <p:sp>
        <p:nvSpPr>
          <p:cNvPr id="3" name="CasellaDiTesto 2">
            <a:extLst>
              <a:ext uri="{FF2B5EF4-FFF2-40B4-BE49-F238E27FC236}">
                <a16:creationId xmlns:a16="http://schemas.microsoft.com/office/drawing/2014/main" id="{8E032605-6401-4B25-88A3-66C417865AD3}"/>
              </a:ext>
            </a:extLst>
          </p:cNvPr>
          <p:cNvSpPr txBox="1"/>
          <p:nvPr/>
        </p:nvSpPr>
        <p:spPr>
          <a:xfrm>
            <a:off x="1115616" y="4581128"/>
            <a:ext cx="2916183" cy="646331"/>
          </a:xfrm>
          <a:prstGeom prst="rect">
            <a:avLst/>
          </a:prstGeom>
          <a:noFill/>
        </p:spPr>
        <p:txBody>
          <a:bodyPr wrap="none" rtlCol="0">
            <a:spAutoFit/>
          </a:bodyPr>
          <a:lstStyle/>
          <a:p>
            <a:r>
              <a:rPr lang="it-IT" sz="1800" i="1" dirty="0">
                <a:latin typeface="+mn-lt"/>
              </a:rPr>
              <a:t>Ci si indebita p.e. per</a:t>
            </a:r>
          </a:p>
          <a:p>
            <a:r>
              <a:rPr lang="it-IT" sz="1800" i="1" dirty="0">
                <a:latin typeface="+mn-lt"/>
              </a:rPr>
              <a:t>investire in capitale umano</a:t>
            </a:r>
          </a:p>
        </p:txBody>
      </p:sp>
      <p:sp>
        <p:nvSpPr>
          <p:cNvPr id="4" name="CasellaDiTesto 3">
            <a:extLst>
              <a:ext uri="{FF2B5EF4-FFF2-40B4-BE49-F238E27FC236}">
                <a16:creationId xmlns:a16="http://schemas.microsoft.com/office/drawing/2014/main" id="{DD94A515-1892-4EC5-AD05-6A22D54569B7}"/>
              </a:ext>
            </a:extLst>
          </p:cNvPr>
          <p:cNvSpPr txBox="1"/>
          <p:nvPr/>
        </p:nvSpPr>
        <p:spPr>
          <a:xfrm>
            <a:off x="2411760" y="1421755"/>
            <a:ext cx="4878259" cy="646331"/>
          </a:xfrm>
          <a:prstGeom prst="rect">
            <a:avLst/>
          </a:prstGeom>
          <a:noFill/>
        </p:spPr>
        <p:txBody>
          <a:bodyPr wrap="none" rtlCol="0">
            <a:spAutoFit/>
          </a:bodyPr>
          <a:lstStyle/>
          <a:p>
            <a:r>
              <a:rPr lang="it-IT" sz="1800" i="1" dirty="0">
                <a:latin typeface="+mn-lt"/>
              </a:rPr>
              <a:t>I frutti dell’investimento consentono un reddito</a:t>
            </a:r>
          </a:p>
          <a:p>
            <a:r>
              <a:rPr lang="it-IT" sz="1800" i="1" dirty="0">
                <a:latin typeface="+mn-lt"/>
              </a:rPr>
              <a:t>superiore al consumo: si può risparmiare</a:t>
            </a:r>
          </a:p>
        </p:txBody>
      </p:sp>
      <p:sp>
        <p:nvSpPr>
          <p:cNvPr id="5" name="Rettangolo 4">
            <a:extLst>
              <a:ext uri="{FF2B5EF4-FFF2-40B4-BE49-F238E27FC236}">
                <a16:creationId xmlns:a16="http://schemas.microsoft.com/office/drawing/2014/main" id="{FFFB0C15-5EBD-4CFE-8B55-F059E5EDBDB0}"/>
              </a:ext>
            </a:extLst>
          </p:cNvPr>
          <p:cNvSpPr/>
          <p:nvPr/>
        </p:nvSpPr>
        <p:spPr>
          <a:xfrm>
            <a:off x="2237387" y="5227459"/>
            <a:ext cx="946201" cy="371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7113E929-3F85-4E5E-8EF0-F48ACF143A44}"/>
              </a:ext>
            </a:extLst>
          </p:cNvPr>
          <p:cNvSpPr/>
          <p:nvPr/>
        </p:nvSpPr>
        <p:spPr>
          <a:xfrm>
            <a:off x="1115616" y="5493436"/>
            <a:ext cx="1656184" cy="371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med">
    <p:wipe dir="r"/>
  </p:transition>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2400"/>
          </a:p>
        </p:txBody>
      </p:sp>
      <p:sp>
        <p:nvSpPr>
          <p:cNvPr id="10342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2400"/>
          </a:p>
        </p:txBody>
      </p:sp>
      <p:sp>
        <p:nvSpPr>
          <p:cNvPr id="281604" name="Rectangle 4"/>
          <p:cNvSpPr>
            <a:spLocks noGrp="1" noChangeArrowheads="1"/>
          </p:cNvSpPr>
          <p:nvPr>
            <p:ph type="body" idx="1"/>
          </p:nvPr>
        </p:nvSpPr>
        <p:spPr>
          <a:xfrm>
            <a:off x="228600" y="908050"/>
            <a:ext cx="8915400" cy="5689600"/>
          </a:xfrm>
          <a:noFill/>
        </p:spPr>
        <p:txBody>
          <a:bodyPr/>
          <a:lstStyle/>
          <a:p>
            <a:pPr eaLnBrk="1" hangingPunct="1">
              <a:lnSpc>
                <a:spcPct val="90000"/>
              </a:lnSpc>
            </a:pPr>
            <a:r>
              <a:rPr lang="it-IT" altLang="it-IT" sz="2400" dirty="0"/>
              <a:t>Gli operatori finanziari coordinano i risparmi e gli investimenti del sistema economico nel c.d. </a:t>
            </a:r>
            <a:r>
              <a:rPr lang="it-IT" altLang="it-IT" sz="2400" dirty="0">
                <a:solidFill>
                  <a:srgbClr val="FC0128"/>
                </a:solidFill>
              </a:rPr>
              <a:t>mercato dei fondi mutuabili (FM)</a:t>
            </a:r>
            <a:r>
              <a:rPr lang="it-IT" altLang="it-IT" sz="2400" dirty="0"/>
              <a:t>.</a:t>
            </a:r>
          </a:p>
          <a:p>
            <a:pPr lvl="1" eaLnBrk="1" hangingPunct="1">
              <a:lnSpc>
                <a:spcPct val="90000"/>
              </a:lnSpc>
              <a:buFont typeface="Wingdings" panose="05000000000000000000" pitchFamily="2" charset="2"/>
              <a:buChar char="Ø"/>
            </a:pPr>
            <a:r>
              <a:rPr lang="it-IT" altLang="it-IT" sz="2000" dirty="0"/>
              <a:t> Il mercato FM </a:t>
            </a:r>
            <a:r>
              <a:rPr lang="it-IT" altLang="it-IT" sz="2000" u="sng" dirty="0"/>
              <a:t>non esiste</a:t>
            </a:r>
            <a:r>
              <a:rPr lang="it-IT" altLang="it-IT" sz="2000" dirty="0"/>
              <a:t>, ma è usato a scopo didattico perché riassume tutti i mercati finanziari della realtà. </a:t>
            </a:r>
          </a:p>
          <a:p>
            <a:pPr eaLnBrk="1" hangingPunct="1">
              <a:lnSpc>
                <a:spcPct val="90000"/>
              </a:lnSpc>
            </a:pPr>
            <a:r>
              <a:rPr lang="it-IT" altLang="it-IT" sz="2400" dirty="0"/>
              <a:t>L’</a:t>
            </a:r>
            <a:r>
              <a:rPr lang="it-IT" altLang="it-IT" sz="2400" dirty="0">
                <a:solidFill>
                  <a:srgbClr val="FC0128"/>
                </a:solidFill>
              </a:rPr>
              <a:t>offerta</a:t>
            </a:r>
            <a:r>
              <a:rPr lang="it-IT" altLang="it-IT" sz="2400" i="1" dirty="0"/>
              <a:t> </a:t>
            </a:r>
            <a:r>
              <a:rPr lang="it-IT" altLang="it-IT" sz="2400" dirty="0"/>
              <a:t>di FM proviene dagli agenti che decidono di </a:t>
            </a:r>
            <a:r>
              <a:rPr lang="it-IT" altLang="it-IT" sz="2400" u="sng" dirty="0"/>
              <a:t>risparmiare e prestare</a:t>
            </a:r>
            <a:r>
              <a:rPr lang="it-IT" altLang="it-IT" sz="2400" dirty="0"/>
              <a:t> una parte del proprio reddito. La </a:t>
            </a:r>
            <a:r>
              <a:rPr lang="it-IT" altLang="it-IT" sz="2400" dirty="0">
                <a:solidFill>
                  <a:srgbClr val="FC0128"/>
                </a:solidFill>
              </a:rPr>
              <a:t>domanda</a:t>
            </a:r>
            <a:r>
              <a:rPr lang="it-IT" altLang="it-IT" sz="2400" dirty="0"/>
              <a:t> di FM proviene dagli agenti che desiderano </a:t>
            </a:r>
            <a:r>
              <a:rPr lang="it-IT" altLang="it-IT" sz="2400" u="sng" dirty="0"/>
              <a:t>prendere a prestito</a:t>
            </a:r>
            <a:r>
              <a:rPr lang="it-IT" altLang="it-IT" sz="2400" dirty="0"/>
              <a:t> denaro per </a:t>
            </a:r>
            <a:r>
              <a:rPr lang="it-IT" altLang="it-IT" sz="2400" u="sng" dirty="0"/>
              <a:t>investirlo</a:t>
            </a:r>
            <a:r>
              <a:rPr lang="it-IT" altLang="it-IT" sz="2400" dirty="0"/>
              <a:t>. </a:t>
            </a:r>
          </a:p>
          <a:p>
            <a:pPr eaLnBrk="1" hangingPunct="1">
              <a:lnSpc>
                <a:spcPct val="90000"/>
              </a:lnSpc>
            </a:pPr>
            <a:r>
              <a:rPr lang="it-IT" altLang="it-IT" sz="2400" dirty="0"/>
              <a:t>Nel linguaggio macro, </a:t>
            </a:r>
            <a:r>
              <a:rPr lang="it-IT" altLang="it-IT" sz="2400" dirty="0">
                <a:solidFill>
                  <a:srgbClr val="FF0000"/>
                </a:solidFill>
              </a:rPr>
              <a:t>risparmiatori</a:t>
            </a:r>
            <a:r>
              <a:rPr lang="it-IT" altLang="it-IT" sz="2400" dirty="0"/>
              <a:t> sono coloro che hanno </a:t>
            </a:r>
            <a:r>
              <a:rPr lang="it-IT" altLang="it-IT" sz="2400" u="sng" dirty="0"/>
              <a:t>fondi in eccesso</a:t>
            </a:r>
            <a:r>
              <a:rPr lang="it-IT" altLang="it-IT" sz="2400" dirty="0"/>
              <a:t> rispetto alle loro esigenze immediate e quindi </a:t>
            </a:r>
            <a:r>
              <a:rPr lang="it-IT" altLang="it-IT" sz="2400" u="sng" dirty="0"/>
              <a:t>offrono</a:t>
            </a:r>
            <a:r>
              <a:rPr lang="it-IT" altLang="it-IT" sz="2400" dirty="0"/>
              <a:t> tali fondi sul mercato; </a:t>
            </a:r>
            <a:r>
              <a:rPr lang="it-IT" altLang="it-IT" sz="2400" dirty="0">
                <a:solidFill>
                  <a:srgbClr val="FF0000"/>
                </a:solidFill>
              </a:rPr>
              <a:t>investitori</a:t>
            </a:r>
            <a:r>
              <a:rPr lang="it-IT" altLang="it-IT" sz="2400" dirty="0"/>
              <a:t> (detti anche </a:t>
            </a:r>
            <a:r>
              <a:rPr lang="it-IT" altLang="it-IT" sz="2400" i="1" dirty="0"/>
              <a:t>prenditori di fondi</a:t>
            </a:r>
            <a:r>
              <a:rPr lang="it-IT" altLang="it-IT" sz="2400" dirty="0"/>
              <a:t>) sono invece coloro che hanno </a:t>
            </a:r>
            <a:r>
              <a:rPr lang="it-IT" altLang="it-IT" sz="2400" u="sng" dirty="0"/>
              <a:t>carenza di fondi</a:t>
            </a:r>
            <a:r>
              <a:rPr lang="it-IT" altLang="it-IT" sz="2400" dirty="0"/>
              <a:t> rispetto alle esigenze immediate e quindi </a:t>
            </a:r>
            <a:r>
              <a:rPr lang="it-IT" altLang="it-IT" sz="2400" u="sng" dirty="0"/>
              <a:t>domandano</a:t>
            </a:r>
            <a:r>
              <a:rPr lang="it-IT" altLang="it-IT" sz="2400" dirty="0"/>
              <a:t> fondi sul mercato. </a:t>
            </a:r>
          </a:p>
          <a:p>
            <a:pPr eaLnBrk="1" hangingPunct="1">
              <a:lnSpc>
                <a:spcPct val="90000"/>
              </a:lnSpc>
            </a:pPr>
            <a:r>
              <a:rPr lang="it-IT" altLang="it-IT" sz="2400" dirty="0"/>
              <a:t>Il mercato dei fondi mutuabili, funziona come gli altri mercati: l’equilibrio tra domanda ed offerta determina la quantità di fondi mutuabili scambiata ed il prezzo (= </a:t>
            </a:r>
            <a:r>
              <a:rPr lang="it-IT" altLang="it-IT" sz="2400" dirty="0">
                <a:solidFill>
                  <a:srgbClr val="FF0000"/>
                </a:solidFill>
              </a:rPr>
              <a:t>tasso di interesse </a:t>
            </a:r>
            <a:r>
              <a:rPr lang="it-IT" altLang="it-IT" sz="2400" i="1" u="sng" dirty="0">
                <a:solidFill>
                  <a:srgbClr val="FF0000"/>
                </a:solidFill>
              </a:rPr>
              <a:t>reale</a:t>
            </a:r>
            <a:r>
              <a:rPr lang="it-IT" altLang="it-IT" sz="2400" dirty="0"/>
              <a:t>).</a:t>
            </a:r>
          </a:p>
        </p:txBody>
      </p:sp>
      <p:sp>
        <p:nvSpPr>
          <p:cNvPr id="103429" name="Rectangle 5"/>
          <p:cNvSpPr>
            <a:spLocks noGrp="1" noChangeArrowheads="1"/>
          </p:cNvSpPr>
          <p:nvPr>
            <p:ph type="title"/>
          </p:nvPr>
        </p:nvSpPr>
        <p:spPr>
          <a:xfrm>
            <a:off x="179388" y="188913"/>
            <a:ext cx="8785225" cy="576262"/>
          </a:xfrm>
          <a:noFill/>
        </p:spPr>
        <p:txBody>
          <a:bodyPr/>
          <a:lstStyle/>
          <a:p>
            <a:pPr eaLnBrk="1" hangingPunct="1"/>
            <a:r>
              <a:rPr lang="it-IT" altLang="it-IT"/>
              <a:t>Il mercato dei fondi mutuabili</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1604">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1604">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81604">
                                            <p:txEl>
                                              <p:pRg st="4" end="4"/>
                                            </p:txEl>
                                          </p:spTgt>
                                        </p:tgtEl>
                                        <p:attrNameLst>
                                          <p:attrName>style.visibility</p:attrName>
                                        </p:attrNameLst>
                                      </p:cBhvr>
                                      <p:to>
                                        <p:strVal val="visible"/>
                                      </p:to>
                                    </p:set>
                                    <p:animEffect transition="in" filter="wipe(left)">
                                      <p:cBhvr>
                                        <p:cTn id="13" dur="500"/>
                                        <p:tgtEl>
                                          <p:spTgt spid="28160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4" grpId="0" uiExpand="1"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1026"/>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2400"/>
          </a:p>
        </p:txBody>
      </p:sp>
      <p:sp>
        <p:nvSpPr>
          <p:cNvPr id="113667" name="Rectangle 1027"/>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2400"/>
          </a:p>
        </p:txBody>
      </p:sp>
      <p:grpSp>
        <p:nvGrpSpPr>
          <p:cNvPr id="113668" name="Group 1028"/>
          <p:cNvGrpSpPr>
            <a:grpSpLocks/>
          </p:cNvGrpSpPr>
          <p:nvPr/>
        </p:nvGrpSpPr>
        <p:grpSpPr bwMode="auto">
          <a:xfrm>
            <a:off x="328613" y="1858963"/>
            <a:ext cx="8488362" cy="4413250"/>
            <a:chOff x="207" y="1171"/>
            <a:chExt cx="5347" cy="2780"/>
          </a:xfrm>
        </p:grpSpPr>
        <p:sp>
          <p:nvSpPr>
            <p:cNvPr id="113674" name="Rectangle 1029"/>
            <p:cNvSpPr>
              <a:spLocks noChangeArrowheads="1"/>
            </p:cNvSpPr>
            <p:nvPr/>
          </p:nvSpPr>
          <p:spPr bwMode="auto">
            <a:xfrm>
              <a:off x="3837" y="3800"/>
              <a:ext cx="1618" cy="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algn="r">
                <a:lnSpc>
                  <a:spcPct val="85000"/>
                </a:lnSpc>
                <a:spcBef>
                  <a:spcPct val="0"/>
                </a:spcBef>
                <a:buClrTx/>
                <a:buSzTx/>
                <a:buFontTx/>
                <a:buNone/>
              </a:pPr>
              <a:r>
                <a:rPr lang="it-IT" altLang="it-IT" sz="1600" b="1">
                  <a:solidFill>
                    <a:srgbClr val="000000"/>
                  </a:solidFill>
                  <a:latin typeface="Arial" panose="020B0604020202020204" pitchFamily="34" charset="0"/>
                </a:rPr>
                <a:t>Fondi mutuabili</a:t>
              </a:r>
            </a:p>
          </p:txBody>
        </p:sp>
        <p:sp>
          <p:nvSpPr>
            <p:cNvPr id="113675" name="Rectangle 1030"/>
            <p:cNvSpPr>
              <a:spLocks noChangeArrowheads="1"/>
            </p:cNvSpPr>
            <p:nvPr/>
          </p:nvSpPr>
          <p:spPr bwMode="auto">
            <a:xfrm>
              <a:off x="707" y="3759"/>
              <a:ext cx="8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SzTx/>
                <a:buFontTx/>
                <a:buNone/>
              </a:pPr>
              <a:r>
                <a:rPr lang="it-IT" altLang="it-IT" sz="2000" b="1">
                  <a:solidFill>
                    <a:srgbClr val="000000"/>
                  </a:solidFill>
                  <a:latin typeface="Arial" panose="020B0604020202020204" pitchFamily="34" charset="0"/>
                </a:rPr>
                <a:t>0</a:t>
              </a:r>
            </a:p>
          </p:txBody>
        </p:sp>
        <p:sp>
          <p:nvSpPr>
            <p:cNvPr id="113676" name="Rectangle 1031"/>
            <p:cNvSpPr>
              <a:spLocks noChangeArrowheads="1"/>
            </p:cNvSpPr>
            <p:nvPr/>
          </p:nvSpPr>
          <p:spPr bwMode="auto">
            <a:xfrm>
              <a:off x="207" y="1171"/>
              <a:ext cx="578"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algn="r">
                <a:lnSpc>
                  <a:spcPct val="85000"/>
                </a:lnSpc>
                <a:spcBef>
                  <a:spcPct val="0"/>
                </a:spcBef>
                <a:buClrTx/>
                <a:buSzTx/>
                <a:buFontTx/>
                <a:buNone/>
              </a:pPr>
              <a:r>
                <a:rPr lang="it-IT" altLang="it-IT" sz="1600" b="1">
                  <a:solidFill>
                    <a:srgbClr val="000000"/>
                  </a:solidFill>
                  <a:latin typeface="Arial" panose="020B0604020202020204" pitchFamily="34" charset="0"/>
                </a:rPr>
                <a:t>Tasso di interesse</a:t>
              </a:r>
            </a:p>
          </p:txBody>
        </p:sp>
        <p:sp>
          <p:nvSpPr>
            <p:cNvPr id="113677" name="Rectangle 1032"/>
            <p:cNvSpPr>
              <a:spLocks noChangeArrowheads="1"/>
            </p:cNvSpPr>
            <p:nvPr/>
          </p:nvSpPr>
          <p:spPr bwMode="auto">
            <a:xfrm>
              <a:off x="598" y="2129"/>
              <a:ext cx="23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SzTx/>
                <a:buFontTx/>
                <a:buNone/>
              </a:pPr>
              <a:r>
                <a:rPr lang="it-IT" altLang="it-IT" sz="2000" b="1">
                  <a:solidFill>
                    <a:srgbClr val="000000"/>
                  </a:solidFill>
                  <a:latin typeface="Arial" panose="020B0604020202020204" pitchFamily="34" charset="0"/>
                </a:rPr>
                <a:t>5%</a:t>
              </a:r>
            </a:p>
          </p:txBody>
        </p:sp>
        <p:sp>
          <p:nvSpPr>
            <p:cNvPr id="113678" name="Rectangle 1033"/>
            <p:cNvSpPr>
              <a:spLocks noChangeArrowheads="1"/>
            </p:cNvSpPr>
            <p:nvPr/>
          </p:nvSpPr>
          <p:spPr bwMode="auto">
            <a:xfrm>
              <a:off x="3401" y="1308"/>
              <a:ext cx="985"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SzTx/>
                <a:buFontTx/>
                <a:buNone/>
              </a:pPr>
              <a:r>
                <a:rPr lang="it-IT" altLang="it-IT" sz="2000" b="1">
                  <a:solidFill>
                    <a:srgbClr val="000000"/>
                  </a:solidFill>
                  <a:latin typeface="Arial" panose="020B0604020202020204" pitchFamily="34" charset="0"/>
                </a:rPr>
                <a:t>Offerta FM</a:t>
              </a:r>
            </a:p>
            <a:p>
              <a:pPr>
                <a:spcBef>
                  <a:spcPct val="0"/>
                </a:spcBef>
                <a:buClrTx/>
                <a:buSzTx/>
                <a:buFontTx/>
                <a:buNone/>
              </a:pPr>
              <a:r>
                <a:rPr lang="it-IT" altLang="it-IT" sz="2000" b="1">
                  <a:solidFill>
                    <a:srgbClr val="000000"/>
                  </a:solidFill>
                  <a:latin typeface="Arial" panose="020B0604020202020204" pitchFamily="34" charset="0"/>
                </a:rPr>
                <a:t>(risparmio S)</a:t>
              </a:r>
            </a:p>
          </p:txBody>
        </p:sp>
        <p:sp>
          <p:nvSpPr>
            <p:cNvPr id="113679" name="Rectangle 1034"/>
            <p:cNvSpPr>
              <a:spLocks noChangeArrowheads="1"/>
            </p:cNvSpPr>
            <p:nvPr/>
          </p:nvSpPr>
          <p:spPr bwMode="auto">
            <a:xfrm>
              <a:off x="3998" y="2855"/>
              <a:ext cx="1180"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SzTx/>
                <a:buFontTx/>
                <a:buNone/>
              </a:pPr>
              <a:r>
                <a:rPr lang="it-IT" altLang="it-IT" sz="2000" b="1">
                  <a:solidFill>
                    <a:srgbClr val="000000"/>
                  </a:solidFill>
                  <a:latin typeface="Arial" panose="020B0604020202020204" pitchFamily="34" charset="0"/>
                </a:rPr>
                <a:t>Domanda FM</a:t>
              </a:r>
            </a:p>
            <a:p>
              <a:pPr>
                <a:spcBef>
                  <a:spcPct val="0"/>
                </a:spcBef>
                <a:buClrTx/>
                <a:buSzTx/>
                <a:buFontTx/>
                <a:buNone/>
              </a:pPr>
              <a:r>
                <a:rPr lang="it-IT" altLang="it-IT" sz="2000" b="1">
                  <a:solidFill>
                    <a:srgbClr val="000000"/>
                  </a:solidFill>
                  <a:latin typeface="Arial" panose="020B0604020202020204" pitchFamily="34" charset="0"/>
                </a:rPr>
                <a:t>(investimento I)</a:t>
              </a:r>
            </a:p>
          </p:txBody>
        </p:sp>
        <p:sp>
          <p:nvSpPr>
            <p:cNvPr id="113680" name="Freeform 1035"/>
            <p:cNvSpPr>
              <a:spLocks/>
            </p:cNvSpPr>
            <p:nvPr/>
          </p:nvSpPr>
          <p:spPr bwMode="auto">
            <a:xfrm>
              <a:off x="870" y="2212"/>
              <a:ext cx="1719" cy="1520"/>
            </a:xfrm>
            <a:custGeom>
              <a:avLst/>
              <a:gdLst>
                <a:gd name="T0" fmla="*/ 1718 w 1719"/>
                <a:gd name="T1" fmla="*/ 1519 h 1520"/>
                <a:gd name="T2" fmla="*/ 1718 w 1719"/>
                <a:gd name="T3" fmla="*/ 0 h 1520"/>
                <a:gd name="T4" fmla="*/ 0 w 1719"/>
                <a:gd name="T5" fmla="*/ 0 h 1520"/>
                <a:gd name="T6" fmla="*/ 0 60000 65536"/>
                <a:gd name="T7" fmla="*/ 0 60000 65536"/>
                <a:gd name="T8" fmla="*/ 0 60000 65536"/>
              </a:gdLst>
              <a:ahLst/>
              <a:cxnLst>
                <a:cxn ang="T6">
                  <a:pos x="T0" y="T1"/>
                </a:cxn>
                <a:cxn ang="T7">
                  <a:pos x="T2" y="T3"/>
                </a:cxn>
                <a:cxn ang="T8">
                  <a:pos x="T4" y="T5"/>
                </a:cxn>
              </a:cxnLst>
              <a:rect l="0" t="0" r="r" b="b"/>
              <a:pathLst>
                <a:path w="1719" h="1520">
                  <a:moveTo>
                    <a:pt x="1718" y="1519"/>
                  </a:moveTo>
                  <a:lnTo>
                    <a:pt x="1718"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3681" name="Rectangle 1036"/>
            <p:cNvSpPr>
              <a:spLocks noChangeArrowheads="1"/>
            </p:cNvSpPr>
            <p:nvPr/>
          </p:nvSpPr>
          <p:spPr bwMode="auto">
            <a:xfrm>
              <a:off x="2334" y="3744"/>
              <a:ext cx="44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SzTx/>
                <a:buFontTx/>
                <a:buNone/>
              </a:pPr>
              <a:r>
                <a:rPr lang="it-IT" altLang="it-IT" sz="2000" b="1">
                  <a:solidFill>
                    <a:srgbClr val="000000"/>
                  </a:solidFill>
                  <a:latin typeface="Arial" panose="020B0604020202020204" pitchFamily="34" charset="0"/>
                </a:rPr>
                <a:t>€1200</a:t>
              </a:r>
            </a:p>
          </p:txBody>
        </p:sp>
        <p:sp>
          <p:nvSpPr>
            <p:cNvPr id="113682" name="Line 1037"/>
            <p:cNvSpPr>
              <a:spLocks noChangeShapeType="1"/>
            </p:cNvSpPr>
            <p:nvPr/>
          </p:nvSpPr>
          <p:spPr bwMode="auto">
            <a:xfrm flipH="1" flipV="1">
              <a:off x="1280" y="1507"/>
              <a:ext cx="2670" cy="1436"/>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3683" name="Line 1038"/>
            <p:cNvSpPr>
              <a:spLocks noChangeShapeType="1"/>
            </p:cNvSpPr>
            <p:nvPr/>
          </p:nvSpPr>
          <p:spPr bwMode="auto">
            <a:xfrm flipV="1">
              <a:off x="1422" y="1398"/>
              <a:ext cx="1915" cy="2053"/>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3684" name="Freeform 1039"/>
            <p:cNvSpPr>
              <a:spLocks/>
            </p:cNvSpPr>
            <p:nvPr/>
          </p:nvSpPr>
          <p:spPr bwMode="auto">
            <a:xfrm>
              <a:off x="2546" y="2181"/>
              <a:ext cx="83" cy="63"/>
            </a:xfrm>
            <a:custGeom>
              <a:avLst/>
              <a:gdLst>
                <a:gd name="T0" fmla="*/ 41 w 83"/>
                <a:gd name="T1" fmla="*/ 62 h 63"/>
                <a:gd name="T2" fmla="*/ 68 w 83"/>
                <a:gd name="T3" fmla="*/ 52 h 63"/>
                <a:gd name="T4" fmla="*/ 68 w 83"/>
                <a:gd name="T5" fmla="*/ 41 h 63"/>
                <a:gd name="T6" fmla="*/ 82 w 83"/>
                <a:gd name="T7" fmla="*/ 31 h 63"/>
                <a:gd name="T8" fmla="*/ 68 w 83"/>
                <a:gd name="T9" fmla="*/ 10 h 63"/>
                <a:gd name="T10" fmla="*/ 68 w 83"/>
                <a:gd name="T11" fmla="*/ 0 h 63"/>
                <a:gd name="T12" fmla="*/ 41 w 83"/>
                <a:gd name="T13" fmla="*/ 0 h 63"/>
                <a:gd name="T14" fmla="*/ 27 w 83"/>
                <a:gd name="T15" fmla="*/ 0 h 63"/>
                <a:gd name="T16" fmla="*/ 14 w 83"/>
                <a:gd name="T17" fmla="*/ 10 h 63"/>
                <a:gd name="T18" fmla="*/ 0 w 83"/>
                <a:gd name="T19" fmla="*/ 31 h 63"/>
                <a:gd name="T20" fmla="*/ 14 w 83"/>
                <a:gd name="T21" fmla="*/ 41 h 63"/>
                <a:gd name="T22" fmla="*/ 27 w 83"/>
                <a:gd name="T23" fmla="*/ 52 h 63"/>
                <a:gd name="T24" fmla="*/ 41 w 83"/>
                <a:gd name="T25" fmla="*/ 62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63">
                  <a:moveTo>
                    <a:pt x="41" y="62"/>
                  </a:moveTo>
                  <a:lnTo>
                    <a:pt x="68" y="52"/>
                  </a:lnTo>
                  <a:lnTo>
                    <a:pt x="68" y="41"/>
                  </a:lnTo>
                  <a:lnTo>
                    <a:pt x="82" y="31"/>
                  </a:lnTo>
                  <a:lnTo>
                    <a:pt x="68" y="10"/>
                  </a:lnTo>
                  <a:lnTo>
                    <a:pt x="68" y="0"/>
                  </a:lnTo>
                  <a:lnTo>
                    <a:pt x="41" y="0"/>
                  </a:lnTo>
                  <a:lnTo>
                    <a:pt x="27" y="0"/>
                  </a:lnTo>
                  <a:lnTo>
                    <a:pt x="14" y="10"/>
                  </a:lnTo>
                  <a:lnTo>
                    <a:pt x="0" y="31"/>
                  </a:lnTo>
                  <a:lnTo>
                    <a:pt x="14" y="41"/>
                  </a:lnTo>
                  <a:lnTo>
                    <a:pt x="27" y="52"/>
                  </a:lnTo>
                  <a:lnTo>
                    <a:pt x="41" y="6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3685" name="Freeform 1040"/>
            <p:cNvSpPr>
              <a:spLocks/>
            </p:cNvSpPr>
            <p:nvPr/>
          </p:nvSpPr>
          <p:spPr bwMode="auto">
            <a:xfrm>
              <a:off x="870" y="1199"/>
              <a:ext cx="4684" cy="2533"/>
            </a:xfrm>
            <a:custGeom>
              <a:avLst/>
              <a:gdLst>
                <a:gd name="T0" fmla="*/ 0 w 4684"/>
                <a:gd name="T1" fmla="*/ 0 h 2533"/>
                <a:gd name="T2" fmla="*/ 0 w 4684"/>
                <a:gd name="T3" fmla="*/ 2532 h 2533"/>
                <a:gd name="T4" fmla="*/ 4683 w 4684"/>
                <a:gd name="T5" fmla="*/ 2532 h 2533"/>
                <a:gd name="T6" fmla="*/ 0 60000 65536"/>
                <a:gd name="T7" fmla="*/ 0 60000 65536"/>
                <a:gd name="T8" fmla="*/ 0 60000 65536"/>
              </a:gdLst>
              <a:ahLst/>
              <a:cxnLst>
                <a:cxn ang="T6">
                  <a:pos x="T0" y="T1"/>
                </a:cxn>
                <a:cxn ang="T7">
                  <a:pos x="T2" y="T3"/>
                </a:cxn>
                <a:cxn ang="T8">
                  <a:pos x="T4" y="T5"/>
                </a:cxn>
              </a:cxnLst>
              <a:rect l="0" t="0" r="r" b="b"/>
              <a:pathLst>
                <a:path w="4684" h="2533">
                  <a:moveTo>
                    <a:pt x="0" y="0"/>
                  </a:moveTo>
                  <a:lnTo>
                    <a:pt x="0" y="2532"/>
                  </a:lnTo>
                  <a:lnTo>
                    <a:pt x="4683" y="253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113669" name="Line 1041"/>
          <p:cNvSpPr>
            <a:spLocks noChangeShapeType="1"/>
          </p:cNvSpPr>
          <p:nvPr/>
        </p:nvSpPr>
        <p:spPr bwMode="auto">
          <a:xfrm flipH="1" flipV="1">
            <a:off x="1981200" y="2362200"/>
            <a:ext cx="4267200" cy="2286000"/>
          </a:xfrm>
          <a:prstGeom prst="line">
            <a:avLst/>
          </a:prstGeom>
          <a:noFill/>
          <a:ln w="28575">
            <a:solidFill>
              <a:srgbClr val="FC012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3670" name="Text Box 1042"/>
          <p:cNvSpPr txBox="1">
            <a:spLocks noChangeArrowheads="1"/>
          </p:cNvSpPr>
          <p:nvPr/>
        </p:nvSpPr>
        <p:spPr bwMode="auto">
          <a:xfrm>
            <a:off x="1835150" y="333375"/>
            <a:ext cx="5670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r>
              <a:rPr lang="it-IT" altLang="it-IT" sz="3600"/>
              <a:t>Il mercato dei fondi mutuabili</a:t>
            </a:r>
          </a:p>
        </p:txBody>
      </p:sp>
      <p:sp>
        <p:nvSpPr>
          <p:cNvPr id="113671" name="Text Box 1043"/>
          <p:cNvSpPr txBox="1">
            <a:spLocks noChangeArrowheads="1"/>
          </p:cNvSpPr>
          <p:nvPr/>
        </p:nvSpPr>
        <p:spPr bwMode="auto">
          <a:xfrm>
            <a:off x="5272088" y="229711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it-IT" altLang="it-IT" sz="2400"/>
          </a:p>
        </p:txBody>
      </p:sp>
      <p:sp>
        <p:nvSpPr>
          <p:cNvPr id="113672" name="Line 1044"/>
          <p:cNvSpPr>
            <a:spLocks noChangeShapeType="1"/>
          </p:cNvSpPr>
          <p:nvPr/>
        </p:nvSpPr>
        <p:spPr bwMode="auto">
          <a:xfrm flipH="1">
            <a:off x="4356100" y="3284538"/>
            <a:ext cx="1368425"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3673" name="Text Box 1045"/>
          <p:cNvSpPr txBox="1">
            <a:spLocks noChangeArrowheads="1"/>
          </p:cNvSpPr>
          <p:nvPr/>
        </p:nvSpPr>
        <p:spPr bwMode="auto">
          <a:xfrm>
            <a:off x="5724525" y="2997200"/>
            <a:ext cx="2984500" cy="701675"/>
          </a:xfrm>
          <a:prstGeom prst="rect">
            <a:avLst/>
          </a:prstGeom>
          <a:solidFill>
            <a:schemeClr val="accent1">
              <a:alpha val="34117"/>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SzTx/>
              <a:buFontTx/>
              <a:buNone/>
            </a:pPr>
            <a:r>
              <a:rPr lang="it-IT" altLang="it-IT" sz="1600"/>
              <a:t>All’equilibrio vale </a:t>
            </a:r>
            <a:r>
              <a:rPr lang="it-IT" altLang="it-IT" sz="1600" b="1"/>
              <a:t>S = I</a:t>
            </a:r>
            <a:r>
              <a:rPr lang="it-IT" altLang="it-IT" sz="1600"/>
              <a:t>,</a:t>
            </a:r>
          </a:p>
          <a:p>
            <a:pPr algn="ctr" eaLnBrk="1" hangingPunct="1">
              <a:spcBef>
                <a:spcPct val="0"/>
              </a:spcBef>
              <a:buClrTx/>
              <a:buSzTx/>
              <a:buFontTx/>
              <a:buNone/>
            </a:pPr>
            <a:r>
              <a:rPr lang="it-IT" altLang="it-IT" sz="1600"/>
              <a:t>ma come equilibrio, </a:t>
            </a:r>
            <a:r>
              <a:rPr lang="it-IT" altLang="it-IT" sz="1600" u="sng"/>
              <a:t>non</a:t>
            </a:r>
            <a:r>
              <a:rPr lang="it-IT" altLang="it-IT" sz="1600"/>
              <a:t> identità!</a:t>
            </a:r>
            <a:r>
              <a:rPr lang="it-IT" altLang="it-IT" sz="2400"/>
              <a:t> </a:t>
            </a:r>
          </a:p>
        </p:txBody>
      </p:sp>
    </p:spTree>
  </p:cSld>
  <p:clrMapOvr>
    <a:masterClrMapping/>
  </p:clrMapOvr>
  <p:transition spd="slow">
    <p:wipe dir="r"/>
  </p:transition>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2400"/>
          </a:p>
        </p:txBody>
      </p:sp>
      <p:sp>
        <p:nvSpPr>
          <p:cNvPr id="11571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2400"/>
          </a:p>
        </p:txBody>
      </p:sp>
      <p:sp>
        <p:nvSpPr>
          <p:cNvPr id="115716" name="Rectangle 4"/>
          <p:cNvSpPr>
            <a:spLocks noGrp="1" noChangeArrowheads="1"/>
          </p:cNvSpPr>
          <p:nvPr>
            <p:ph type="title"/>
          </p:nvPr>
        </p:nvSpPr>
        <p:spPr>
          <a:xfrm>
            <a:off x="0" y="188913"/>
            <a:ext cx="9144000" cy="792162"/>
          </a:xfrm>
          <a:noFill/>
        </p:spPr>
        <p:txBody>
          <a:bodyPr/>
          <a:lstStyle/>
          <a:p>
            <a:pPr eaLnBrk="1" hangingPunct="1"/>
            <a:r>
              <a:rPr lang="it-IT" altLang="it-IT"/>
              <a:t>Politiche pubbliche su risparmi ed investimenti</a:t>
            </a:r>
          </a:p>
        </p:txBody>
      </p:sp>
      <p:sp>
        <p:nvSpPr>
          <p:cNvPr id="285701" name="Rectangle 5"/>
          <p:cNvSpPr>
            <a:spLocks noGrp="1" noChangeArrowheads="1"/>
          </p:cNvSpPr>
          <p:nvPr>
            <p:ph type="body" idx="1"/>
          </p:nvPr>
        </p:nvSpPr>
        <p:spPr>
          <a:xfrm>
            <a:off x="152400" y="914400"/>
            <a:ext cx="8763000" cy="5610225"/>
          </a:xfrm>
          <a:noFill/>
        </p:spPr>
        <p:txBody>
          <a:bodyPr/>
          <a:lstStyle/>
          <a:p>
            <a:pPr eaLnBrk="1" hangingPunct="1">
              <a:lnSpc>
                <a:spcPct val="85000"/>
              </a:lnSpc>
            </a:pPr>
            <a:r>
              <a:rPr lang="it-IT" altLang="it-IT" sz="2800"/>
              <a:t>Maggiore è la quantità di equilibrio sul mercato FM e maggiori saranno le risorse che verranno investite nell’accumulazione di capitale fisico ed umano…</a:t>
            </a:r>
          </a:p>
          <a:p>
            <a:pPr eaLnBrk="1" hangingPunct="1">
              <a:lnSpc>
                <a:spcPct val="85000"/>
              </a:lnSpc>
            </a:pPr>
            <a:r>
              <a:rPr lang="it-IT" altLang="it-IT" sz="2800"/>
              <a:t>… ovvero nei due principali </a:t>
            </a:r>
            <a:r>
              <a:rPr lang="it-IT" altLang="it-IT" sz="2800">
                <a:solidFill>
                  <a:srgbClr val="FF0000"/>
                </a:solidFill>
              </a:rPr>
              <a:t>“motori” della crescita economica</a:t>
            </a:r>
            <a:r>
              <a:rPr lang="it-IT" altLang="it-IT" sz="2800"/>
              <a:t> (quantomeno del tipo “per accumulazione”).</a:t>
            </a:r>
          </a:p>
          <a:p>
            <a:pPr eaLnBrk="1" hangingPunct="1">
              <a:lnSpc>
                <a:spcPct val="85000"/>
              </a:lnSpc>
            </a:pPr>
            <a:r>
              <a:rPr lang="it-IT" altLang="it-IT" sz="2800"/>
              <a:t>Il policy-maker è dunque interessato a stimolare tale mercato per promuovere la crescita.</a:t>
            </a:r>
          </a:p>
          <a:p>
            <a:pPr eaLnBrk="1" hangingPunct="1">
              <a:lnSpc>
                <a:spcPct val="85000"/>
              </a:lnSpc>
            </a:pPr>
            <a:r>
              <a:rPr lang="it-IT" altLang="it-IT" sz="2800"/>
              <a:t>Il policy-maker ha vari strumenti per influenzare, </a:t>
            </a:r>
            <a:r>
              <a:rPr lang="it-IT" altLang="it-IT" sz="2800" u="sng"/>
              <a:t>in positivo o in negativo</a:t>
            </a:r>
            <a:r>
              <a:rPr lang="it-IT" altLang="it-IT" sz="2800"/>
              <a:t>, le decisioni di risparmio ed investimento e quindi l’equilibrio del mercato FM.</a:t>
            </a:r>
          </a:p>
          <a:p>
            <a:pPr lvl="1" eaLnBrk="1" hangingPunct="1">
              <a:lnSpc>
                <a:spcPct val="85000"/>
              </a:lnSpc>
            </a:pPr>
            <a:r>
              <a:rPr lang="it-IT" altLang="it-IT" sz="2400"/>
              <a:t>L’imposizione fiscale sui risparmi</a:t>
            </a:r>
          </a:p>
          <a:p>
            <a:pPr lvl="1" eaLnBrk="1" hangingPunct="1">
              <a:lnSpc>
                <a:spcPct val="85000"/>
              </a:lnSpc>
            </a:pPr>
            <a:r>
              <a:rPr lang="it-IT" altLang="it-IT" sz="2400"/>
              <a:t>L’imposizione fiscale sugli investimenti</a:t>
            </a:r>
          </a:p>
          <a:p>
            <a:pPr lvl="1" eaLnBrk="1" hangingPunct="1">
              <a:lnSpc>
                <a:spcPct val="85000"/>
              </a:lnSpc>
            </a:pPr>
            <a:r>
              <a:rPr lang="it-IT" altLang="it-IT" sz="2400"/>
              <a:t>Il deficit pubblico</a:t>
            </a:r>
          </a:p>
          <a:p>
            <a:pPr lvl="1" eaLnBrk="1" hangingPunct="1">
              <a:lnSpc>
                <a:spcPct val="85000"/>
              </a:lnSpc>
            </a:pPr>
            <a:r>
              <a:rPr lang="it-IT" altLang="it-IT" sz="2400"/>
              <a:t>Il rischio di insolvenza</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5701">
                                            <p:txEl>
                                              <p:pRg st="1" end="1"/>
                                            </p:txEl>
                                          </p:spTgt>
                                        </p:tgtEl>
                                        <p:attrNameLst>
                                          <p:attrName>style.visibility</p:attrName>
                                        </p:attrNameLst>
                                      </p:cBhvr>
                                      <p:to>
                                        <p:strVal val="visible"/>
                                      </p:to>
                                    </p:set>
                                    <p:animEffect transition="in" filter="wipe(left)">
                                      <p:cBhvr>
                                        <p:cTn id="7" dur="500"/>
                                        <p:tgtEl>
                                          <p:spTgt spid="285701">
                                            <p:txEl>
                                              <p:pRg st="1" end="1"/>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85701">
                                            <p:txEl>
                                              <p:pRg st="2" end="2"/>
                                            </p:txEl>
                                          </p:spTgt>
                                        </p:tgtEl>
                                        <p:attrNameLst>
                                          <p:attrName>style.visibility</p:attrName>
                                        </p:attrNameLst>
                                      </p:cBhvr>
                                      <p:to>
                                        <p:strVal val="visible"/>
                                      </p:to>
                                    </p:set>
                                    <p:animEffect transition="in" filter="wipe(left)">
                                      <p:cBhvr>
                                        <p:cTn id="10" dur="500"/>
                                        <p:tgtEl>
                                          <p:spTgt spid="285701">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85701">
                                            <p:txEl>
                                              <p:pRg st="3" end="3"/>
                                            </p:txEl>
                                          </p:spTgt>
                                        </p:tgtEl>
                                        <p:attrNameLst>
                                          <p:attrName>style.visibility</p:attrName>
                                        </p:attrNameLst>
                                      </p:cBhvr>
                                      <p:to>
                                        <p:strVal val="visible"/>
                                      </p:to>
                                    </p:set>
                                    <p:animEffect transition="in" filter="wipe(left)">
                                      <p:cBhvr>
                                        <p:cTn id="15" dur="500"/>
                                        <p:tgtEl>
                                          <p:spTgt spid="285701">
                                            <p:txEl>
                                              <p:pRg st="3" end="3"/>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85701">
                                            <p:txEl>
                                              <p:pRg st="4" end="4"/>
                                            </p:txEl>
                                          </p:spTgt>
                                        </p:tgtEl>
                                        <p:attrNameLst>
                                          <p:attrName>style.visibility</p:attrName>
                                        </p:attrNameLst>
                                      </p:cBhvr>
                                      <p:to>
                                        <p:strVal val="visible"/>
                                      </p:to>
                                    </p:set>
                                    <p:animEffect transition="in" filter="wipe(left)">
                                      <p:cBhvr>
                                        <p:cTn id="18" dur="500"/>
                                        <p:tgtEl>
                                          <p:spTgt spid="285701">
                                            <p:txEl>
                                              <p:pRg st="4" end="4"/>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85701">
                                            <p:txEl>
                                              <p:pRg st="5" end="5"/>
                                            </p:txEl>
                                          </p:spTgt>
                                        </p:tgtEl>
                                        <p:attrNameLst>
                                          <p:attrName>style.visibility</p:attrName>
                                        </p:attrNameLst>
                                      </p:cBhvr>
                                      <p:to>
                                        <p:strVal val="visible"/>
                                      </p:to>
                                    </p:set>
                                    <p:animEffect transition="in" filter="wipe(left)">
                                      <p:cBhvr>
                                        <p:cTn id="21" dur="500"/>
                                        <p:tgtEl>
                                          <p:spTgt spid="285701">
                                            <p:txEl>
                                              <p:pRg st="5" end="5"/>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85701">
                                            <p:txEl>
                                              <p:pRg st="6" end="6"/>
                                            </p:txEl>
                                          </p:spTgt>
                                        </p:tgtEl>
                                        <p:attrNameLst>
                                          <p:attrName>style.visibility</p:attrName>
                                        </p:attrNameLst>
                                      </p:cBhvr>
                                      <p:to>
                                        <p:strVal val="visible"/>
                                      </p:to>
                                    </p:set>
                                    <p:animEffect transition="in" filter="wipe(left)">
                                      <p:cBhvr>
                                        <p:cTn id="24" dur="500"/>
                                        <p:tgtEl>
                                          <p:spTgt spid="285701">
                                            <p:txEl>
                                              <p:pRg st="6" end="6"/>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85701">
                                            <p:txEl>
                                              <p:pRg st="7" end="7"/>
                                            </p:txEl>
                                          </p:spTgt>
                                        </p:tgtEl>
                                        <p:attrNameLst>
                                          <p:attrName>style.visibility</p:attrName>
                                        </p:attrNameLst>
                                      </p:cBhvr>
                                      <p:to>
                                        <p:strVal val="visible"/>
                                      </p:to>
                                    </p:set>
                                    <p:animEffect transition="in" filter="wipe(left)">
                                      <p:cBhvr>
                                        <p:cTn id="27" dur="500"/>
                                        <p:tgtEl>
                                          <p:spTgt spid="28570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1" grpId="0" uiExpand="1"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662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6628" name="Rectangle 4"/>
          <p:cNvSpPr>
            <a:spLocks noGrp="1" noChangeArrowheads="1"/>
          </p:cNvSpPr>
          <p:nvPr>
            <p:ph type="title"/>
          </p:nvPr>
        </p:nvSpPr>
        <p:spPr>
          <a:xfrm>
            <a:off x="342900" y="0"/>
            <a:ext cx="8458200" cy="762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it-IT" sz="3600" dirty="0"/>
              <a:t>Le quattro componenti del PIL</a:t>
            </a:r>
            <a:endParaRPr lang="it-IT" altLang="it-IT" dirty="0"/>
          </a:p>
        </p:txBody>
      </p:sp>
      <p:sp>
        <p:nvSpPr>
          <p:cNvPr id="20485" name="Rectangle 5"/>
          <p:cNvSpPr>
            <a:spLocks noGrp="1" noChangeArrowheads="1"/>
          </p:cNvSpPr>
          <p:nvPr>
            <p:ph type="body" idx="1"/>
          </p:nvPr>
        </p:nvSpPr>
        <p:spPr>
          <a:xfrm>
            <a:off x="0" y="762000"/>
            <a:ext cx="9144000" cy="5763344"/>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80000"/>
              </a:lnSpc>
              <a:tabLst>
                <a:tab pos="333375" algn="l"/>
                <a:tab pos="742950" algn="l"/>
              </a:tabLst>
            </a:pPr>
            <a:r>
              <a:rPr lang="it-IT" altLang="it-IT" sz="2400" dirty="0"/>
              <a:t>In base al c.d. “</a:t>
            </a:r>
            <a:r>
              <a:rPr lang="it-IT" altLang="it-IT" sz="2400" dirty="0">
                <a:solidFill>
                  <a:srgbClr val="CC0099"/>
                </a:solidFill>
              </a:rPr>
              <a:t>approccio della spesa aggregata</a:t>
            </a:r>
            <a:r>
              <a:rPr lang="it-IT" altLang="it-IT" sz="2400" dirty="0"/>
              <a:t>”, il PIL (indicato con </a:t>
            </a:r>
            <a:r>
              <a:rPr lang="it-IT" altLang="it-IT" sz="2400" dirty="0">
                <a:latin typeface="Arial" panose="020B0604020202020204" pitchFamily="34" charset="0"/>
              </a:rPr>
              <a:t>Y</a:t>
            </a:r>
            <a:r>
              <a:rPr lang="it-IT" altLang="it-IT" sz="2400" dirty="0"/>
              <a:t>) è la somma contabile di </a:t>
            </a:r>
            <a:r>
              <a:rPr lang="it-IT" altLang="it-IT" sz="2400" u="sng" dirty="0"/>
              <a:t>quattro grandezze</a:t>
            </a:r>
            <a:r>
              <a:rPr lang="it-IT" altLang="it-IT" sz="2400" dirty="0"/>
              <a:t> macroeconomiche:</a:t>
            </a:r>
          </a:p>
          <a:p>
            <a:pPr eaLnBrk="1" hangingPunct="1">
              <a:lnSpc>
                <a:spcPct val="80000"/>
              </a:lnSpc>
              <a:buFontTx/>
              <a:buNone/>
              <a:tabLst>
                <a:tab pos="333375" algn="l"/>
                <a:tab pos="742950" algn="l"/>
              </a:tabLst>
            </a:pPr>
            <a:r>
              <a:rPr lang="it-IT" altLang="it-IT" sz="2400" dirty="0">
                <a:latin typeface="Monotype Sorts" pitchFamily="2" charset="2"/>
              </a:rPr>
              <a:t>	</a:t>
            </a:r>
            <a:r>
              <a:rPr lang="it-IT" altLang="it-IT" sz="2400" dirty="0">
                <a:solidFill>
                  <a:schemeClr val="accent2"/>
                </a:solidFill>
                <a:latin typeface="Monotype Sorts" pitchFamily="2" charset="2"/>
              </a:rPr>
              <a:t></a:t>
            </a:r>
            <a:r>
              <a:rPr lang="it-IT" altLang="it-IT" sz="2400" dirty="0"/>
              <a:t> I consumi </a:t>
            </a:r>
            <a:r>
              <a:rPr lang="it-IT" altLang="it-IT" sz="2400" dirty="0">
                <a:latin typeface="Arial" panose="020B0604020202020204" pitchFamily="34" charset="0"/>
              </a:rPr>
              <a:t>(C)</a:t>
            </a:r>
            <a:endParaRPr lang="it-IT" altLang="it-IT" sz="2400" dirty="0"/>
          </a:p>
          <a:p>
            <a:pPr eaLnBrk="1" hangingPunct="1">
              <a:lnSpc>
                <a:spcPct val="80000"/>
              </a:lnSpc>
              <a:buFontTx/>
              <a:buNone/>
              <a:tabLst>
                <a:tab pos="333375" algn="l"/>
                <a:tab pos="742950" algn="l"/>
              </a:tabLst>
            </a:pPr>
            <a:r>
              <a:rPr lang="it-IT" altLang="it-IT" sz="2400" dirty="0">
                <a:latin typeface="Monotype Sorts" pitchFamily="2" charset="2"/>
              </a:rPr>
              <a:t>	</a:t>
            </a:r>
            <a:r>
              <a:rPr lang="it-IT" altLang="it-IT" sz="2400" dirty="0">
                <a:solidFill>
                  <a:schemeClr val="accent2"/>
                </a:solidFill>
                <a:latin typeface="Monotype Sorts" pitchFamily="2" charset="2"/>
              </a:rPr>
              <a:t></a:t>
            </a:r>
            <a:r>
              <a:rPr lang="it-IT" altLang="it-IT" sz="2400" dirty="0"/>
              <a:t> Gli investimenti </a:t>
            </a:r>
            <a:r>
              <a:rPr lang="it-IT" altLang="it-IT" sz="2400" dirty="0">
                <a:latin typeface="Arial" panose="020B0604020202020204" pitchFamily="34" charset="0"/>
              </a:rPr>
              <a:t>(I)</a:t>
            </a:r>
            <a:endParaRPr lang="it-IT" altLang="it-IT" sz="2400" dirty="0"/>
          </a:p>
          <a:p>
            <a:pPr eaLnBrk="1" hangingPunct="1">
              <a:lnSpc>
                <a:spcPct val="80000"/>
              </a:lnSpc>
              <a:buFontTx/>
              <a:buNone/>
              <a:tabLst>
                <a:tab pos="333375" algn="l"/>
                <a:tab pos="742950" algn="l"/>
              </a:tabLst>
            </a:pPr>
            <a:r>
              <a:rPr lang="it-IT" altLang="it-IT" sz="2400" dirty="0">
                <a:latin typeface="Monotype Sorts" pitchFamily="2" charset="2"/>
              </a:rPr>
              <a:t>	</a:t>
            </a:r>
            <a:r>
              <a:rPr lang="it-IT" altLang="it-IT" sz="2400" dirty="0">
                <a:solidFill>
                  <a:schemeClr val="accent2"/>
                </a:solidFill>
                <a:latin typeface="Monotype Sorts" pitchFamily="2" charset="2"/>
              </a:rPr>
              <a:t></a:t>
            </a:r>
            <a:r>
              <a:rPr lang="it-IT" altLang="it-IT" sz="2400" dirty="0"/>
              <a:t> Gli acquisti da parte dello Stato </a:t>
            </a:r>
            <a:r>
              <a:rPr lang="it-IT" altLang="it-IT" sz="2400" dirty="0">
                <a:latin typeface="Arial" panose="020B0604020202020204" pitchFamily="34" charset="0"/>
              </a:rPr>
              <a:t>(G)</a:t>
            </a:r>
            <a:endParaRPr lang="it-IT" altLang="it-IT" sz="2400" dirty="0"/>
          </a:p>
          <a:p>
            <a:pPr eaLnBrk="1" hangingPunct="1">
              <a:lnSpc>
                <a:spcPct val="80000"/>
              </a:lnSpc>
              <a:buFontTx/>
              <a:buNone/>
              <a:tabLst>
                <a:tab pos="333375" algn="l"/>
                <a:tab pos="742950" algn="l"/>
              </a:tabLst>
            </a:pPr>
            <a:r>
              <a:rPr lang="it-IT" altLang="it-IT" sz="2400" dirty="0">
                <a:latin typeface="Monotype Sorts" pitchFamily="2" charset="2"/>
              </a:rPr>
              <a:t>	</a:t>
            </a:r>
            <a:r>
              <a:rPr lang="it-IT" altLang="it-IT" sz="2400" dirty="0">
                <a:solidFill>
                  <a:schemeClr val="accent2"/>
                </a:solidFill>
                <a:latin typeface="Monotype Sorts" pitchFamily="2" charset="2"/>
              </a:rPr>
              <a:t></a:t>
            </a:r>
            <a:r>
              <a:rPr lang="it-IT" altLang="it-IT" sz="2400" dirty="0"/>
              <a:t> Le esportazioni nette </a:t>
            </a:r>
            <a:r>
              <a:rPr lang="it-IT" altLang="it-IT" sz="2400" dirty="0">
                <a:latin typeface="Arial" panose="020B0604020202020204" pitchFamily="34" charset="0"/>
              </a:rPr>
              <a:t>(NX = </a:t>
            </a:r>
            <a:r>
              <a:rPr lang="it-IT" altLang="it-IT" sz="2400" dirty="0" err="1">
                <a:latin typeface="Arial" panose="020B0604020202020204" pitchFamily="34" charset="0"/>
              </a:rPr>
              <a:t>eXport</a:t>
            </a:r>
            <a:r>
              <a:rPr lang="it-IT" altLang="it-IT" sz="2400" dirty="0">
                <a:latin typeface="Arial" panose="020B0604020202020204" pitchFamily="34" charset="0"/>
              </a:rPr>
              <a:t>  – </a:t>
            </a:r>
            <a:r>
              <a:rPr lang="it-IT" altLang="it-IT" sz="2400" dirty="0" err="1">
                <a:latin typeface="Arial" panose="020B0604020202020204" pitchFamily="34" charset="0"/>
              </a:rPr>
              <a:t>iMport</a:t>
            </a:r>
            <a:r>
              <a:rPr lang="it-IT" altLang="it-IT" sz="2400" dirty="0">
                <a:latin typeface="Arial" panose="020B0604020202020204" pitchFamily="34" charset="0"/>
              </a:rPr>
              <a:t> = X </a:t>
            </a:r>
            <a:r>
              <a:rPr lang="it-IT" altLang="it-IT" sz="2400" dirty="0">
                <a:latin typeface="Arial" panose="020B0604020202020204" pitchFamily="34" charset="0"/>
                <a:cs typeface="Arial" panose="020B0604020202020204" pitchFamily="34" charset="0"/>
              </a:rPr>
              <a:t>–</a:t>
            </a:r>
            <a:r>
              <a:rPr lang="it-IT" altLang="it-IT" sz="2400" dirty="0">
                <a:latin typeface="Arial" panose="020B0604020202020204" pitchFamily="34" charset="0"/>
              </a:rPr>
              <a:t> M)</a:t>
            </a:r>
            <a:endParaRPr lang="it-IT" altLang="it-IT" sz="2400" dirty="0"/>
          </a:p>
          <a:p>
            <a:pPr algn="ctr" eaLnBrk="1" hangingPunct="1">
              <a:lnSpc>
                <a:spcPct val="80000"/>
              </a:lnSpc>
              <a:spcBef>
                <a:spcPct val="42000"/>
              </a:spcBef>
              <a:buFontTx/>
              <a:buNone/>
              <a:tabLst>
                <a:tab pos="333375" algn="l"/>
                <a:tab pos="742950" algn="l"/>
              </a:tabLst>
            </a:pPr>
            <a:r>
              <a:rPr lang="it-IT" altLang="it-IT" sz="2800" dirty="0">
                <a:solidFill>
                  <a:srgbClr val="CC0099"/>
                </a:solidFill>
                <a:latin typeface="Arial" panose="020B0604020202020204" pitchFamily="34" charset="0"/>
              </a:rPr>
              <a:t>Y </a:t>
            </a:r>
            <a:r>
              <a:rPr lang="it-IT" altLang="it-IT" sz="2800" dirty="0">
                <a:solidFill>
                  <a:srgbClr val="CC0099"/>
                </a:solidFill>
                <a:latin typeface="Arial" panose="020B0604020202020204" pitchFamily="34" charset="0"/>
                <a:sym typeface="Symbol" panose="05050102010706020507" pitchFamily="18" charset="2"/>
              </a:rPr>
              <a:t></a:t>
            </a:r>
            <a:r>
              <a:rPr lang="it-IT" altLang="it-IT" sz="2800" dirty="0">
                <a:solidFill>
                  <a:srgbClr val="CC0099"/>
                </a:solidFill>
                <a:latin typeface="Arial" panose="020B0604020202020204" pitchFamily="34" charset="0"/>
              </a:rPr>
              <a:t> C + I + G + NX</a:t>
            </a:r>
          </a:p>
          <a:p>
            <a:pPr eaLnBrk="1" hangingPunct="1">
              <a:lnSpc>
                <a:spcPct val="80000"/>
              </a:lnSpc>
              <a:spcBef>
                <a:spcPct val="42000"/>
              </a:spcBef>
              <a:tabLst>
                <a:tab pos="333375" algn="l"/>
                <a:tab pos="742950" algn="l"/>
              </a:tabLst>
            </a:pPr>
            <a:r>
              <a:rPr lang="it-IT" altLang="it-IT" sz="2400" dirty="0"/>
              <a:t>Le quattro grandezze sono anche le quattro componenti della </a:t>
            </a:r>
            <a:r>
              <a:rPr lang="it-IT" altLang="it-IT" sz="2400" dirty="0">
                <a:solidFill>
                  <a:srgbClr val="CC0099"/>
                </a:solidFill>
              </a:rPr>
              <a:t>spesa aggregata</a:t>
            </a:r>
            <a:r>
              <a:rPr lang="it-IT" altLang="it-IT" sz="2400" dirty="0"/>
              <a:t> di una nazione, cioè tutti i modi in cui può essere speso il denaro per l’acquisto di beni e servizi.</a:t>
            </a:r>
          </a:p>
          <a:p>
            <a:pPr eaLnBrk="1" hangingPunct="1">
              <a:lnSpc>
                <a:spcPct val="80000"/>
              </a:lnSpc>
              <a:spcBef>
                <a:spcPct val="42000"/>
              </a:spcBef>
              <a:tabLst>
                <a:tab pos="333375" algn="l"/>
                <a:tab pos="742950" algn="l"/>
              </a:tabLst>
            </a:pPr>
            <a:r>
              <a:rPr lang="it-IT" altLang="it-IT" sz="2400" dirty="0"/>
              <a:t>Le componenti della spesa indicano «dove va a finire» (= in che forma viene acquistato) tutto ciò che è stato prodotto (= il PIL)</a:t>
            </a:r>
          </a:p>
          <a:p>
            <a:pPr lvl="1" eaLnBrk="1" hangingPunct="1">
              <a:lnSpc>
                <a:spcPct val="80000"/>
              </a:lnSpc>
              <a:spcBef>
                <a:spcPct val="42000"/>
              </a:spcBef>
              <a:tabLst>
                <a:tab pos="333375" algn="l"/>
                <a:tab pos="742950" algn="l"/>
              </a:tabLst>
            </a:pPr>
            <a:r>
              <a:rPr lang="it-IT" altLang="it-IT" sz="2400" dirty="0" err="1"/>
              <a:t>N.b.</a:t>
            </a:r>
            <a:r>
              <a:rPr lang="it-IT" altLang="it-IT" sz="2400" dirty="0"/>
              <a:t>: qualcosa resterà sempre </a:t>
            </a:r>
            <a:r>
              <a:rPr lang="it-IT" altLang="it-IT" sz="2400" u="sng" dirty="0"/>
              <a:t>invenduto</a:t>
            </a:r>
            <a:r>
              <a:rPr lang="it-IT" altLang="it-IT" sz="2400" dirty="0"/>
              <a:t> alla fine del periodo considerato. Ma ciò che resta invenduto viene considerato per convenzione contabile un </a:t>
            </a:r>
            <a:r>
              <a:rPr lang="it-IT" altLang="it-IT" sz="2400" u="sng" dirty="0"/>
              <a:t>investimento in scorte</a:t>
            </a:r>
            <a:r>
              <a:rPr lang="it-IT" altLang="it-IT" sz="2400" dirty="0"/>
              <a:t> e quindi come parte degli investimenti I.</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85">
                                            <p:txEl>
                                              <p:pRg st="4" end="4"/>
                                            </p:txEl>
                                          </p:spTgt>
                                        </p:tgtEl>
                                        <p:attrNameLst>
                                          <p:attrName>style.visibility</p:attrName>
                                        </p:attrNameLst>
                                      </p:cBhvr>
                                      <p:to>
                                        <p:strVal val="visible"/>
                                      </p:to>
                                    </p:set>
                                    <p:animEffect transition="in" filter="wipe(left)">
                                      <p:cBhvr>
                                        <p:cTn id="7" dur="500"/>
                                        <p:tgtEl>
                                          <p:spTgt spid="20485">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485">
                                            <p:txEl>
                                              <p:pRg st="5" end="5"/>
                                            </p:txEl>
                                          </p:spTgt>
                                        </p:tgtEl>
                                        <p:attrNameLst>
                                          <p:attrName>style.visibility</p:attrName>
                                        </p:attrNameLst>
                                      </p:cBhvr>
                                      <p:to>
                                        <p:strVal val="visible"/>
                                      </p:to>
                                    </p:set>
                                    <p:animEffect transition="in" filter="wipe(left)">
                                      <p:cBhvr>
                                        <p:cTn id="12" dur="500"/>
                                        <p:tgtEl>
                                          <p:spTgt spid="20485">
                                            <p:txEl>
                                              <p:pRg st="5" end="5"/>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485">
                                            <p:txEl>
                                              <p:pRg st="6" end="6"/>
                                            </p:txEl>
                                          </p:spTgt>
                                        </p:tgtEl>
                                        <p:attrNameLst>
                                          <p:attrName>style.visibility</p:attrName>
                                        </p:attrNameLst>
                                      </p:cBhvr>
                                      <p:to>
                                        <p:strVal val="visible"/>
                                      </p:to>
                                    </p:set>
                                    <p:animEffect transition="in" filter="wipe(left)">
                                      <p:cBhvr>
                                        <p:cTn id="17" dur="500"/>
                                        <p:tgtEl>
                                          <p:spTgt spid="2048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485">
                                            <p:txEl>
                                              <p:pRg st="7" end="7"/>
                                            </p:txEl>
                                          </p:spTgt>
                                        </p:tgtEl>
                                        <p:attrNameLst>
                                          <p:attrName>style.visibility</p:attrName>
                                        </p:attrNameLst>
                                      </p:cBhvr>
                                      <p:to>
                                        <p:strVal val="visible"/>
                                      </p:to>
                                    </p:set>
                                    <p:animEffect transition="in" filter="wipe(left)">
                                      <p:cBhvr>
                                        <p:cTn id="22" dur="500"/>
                                        <p:tgtEl>
                                          <p:spTgt spid="20485">
                                            <p:txEl>
                                              <p:pRg st="7" end="7"/>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0485">
                                            <p:txEl>
                                              <p:pRg st="8" end="8"/>
                                            </p:txEl>
                                          </p:spTgt>
                                        </p:tgtEl>
                                        <p:attrNameLst>
                                          <p:attrName>style.visibility</p:attrName>
                                        </p:attrNameLst>
                                      </p:cBhvr>
                                      <p:to>
                                        <p:strVal val="visible"/>
                                      </p:to>
                                    </p:set>
                                    <p:animEffect transition="in" filter="wipe(left)">
                                      <p:cBhvr>
                                        <p:cTn id="25" dur="500"/>
                                        <p:tgtEl>
                                          <p:spTgt spid="2048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2400"/>
          </a:p>
        </p:txBody>
      </p:sp>
      <p:sp>
        <p:nvSpPr>
          <p:cNvPr id="11776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2400"/>
          </a:p>
        </p:txBody>
      </p:sp>
      <p:sp>
        <p:nvSpPr>
          <p:cNvPr id="117764" name="Rectangle 4"/>
          <p:cNvSpPr>
            <a:spLocks noGrp="1" noChangeArrowheads="1"/>
          </p:cNvSpPr>
          <p:nvPr>
            <p:ph type="title"/>
          </p:nvPr>
        </p:nvSpPr>
        <p:spPr>
          <a:xfrm>
            <a:off x="381000" y="152400"/>
            <a:ext cx="8458200" cy="533400"/>
          </a:xfrm>
          <a:noFill/>
        </p:spPr>
        <p:txBody>
          <a:bodyPr/>
          <a:lstStyle/>
          <a:p>
            <a:pPr eaLnBrk="1" hangingPunct="1"/>
            <a:r>
              <a:rPr lang="it-IT" altLang="it-IT"/>
              <a:t>La tassazione del risparmio</a:t>
            </a:r>
          </a:p>
        </p:txBody>
      </p:sp>
      <p:sp>
        <p:nvSpPr>
          <p:cNvPr id="287749" name="Rectangle 5"/>
          <p:cNvSpPr>
            <a:spLocks noGrp="1" noChangeArrowheads="1"/>
          </p:cNvSpPr>
          <p:nvPr>
            <p:ph type="body" idx="1"/>
          </p:nvPr>
        </p:nvSpPr>
        <p:spPr>
          <a:xfrm>
            <a:off x="0" y="765175"/>
            <a:ext cx="9144000" cy="5911850"/>
          </a:xfrm>
          <a:noFill/>
        </p:spPr>
        <p:txBody>
          <a:bodyPr/>
          <a:lstStyle/>
          <a:p>
            <a:pPr eaLnBrk="1" hangingPunct="1"/>
            <a:r>
              <a:rPr lang="it-IT" altLang="it-IT" sz="2800" i="1" dirty="0"/>
              <a:t>Nota terminologica</a:t>
            </a:r>
            <a:r>
              <a:rPr lang="it-IT" altLang="it-IT" sz="2800" dirty="0"/>
              <a:t>: la remunerazione del risparmio NON è mai una </a:t>
            </a:r>
            <a:r>
              <a:rPr lang="it-IT" altLang="it-IT" sz="2800" u="sng" dirty="0"/>
              <a:t>rendita</a:t>
            </a:r>
            <a:r>
              <a:rPr lang="it-IT" altLang="it-IT" sz="2800" dirty="0"/>
              <a:t>. Con tale termine si indica infatti la remunerazione dei fattori produttivi ad offerta fissa o quasi fissa (p.e. la terra: vedi micro), mentre l’offerta di risparmio, specie in un’economia globalizzata, è parecchio elastica! </a:t>
            </a:r>
          </a:p>
          <a:p>
            <a:pPr eaLnBrk="1" hangingPunct="1"/>
            <a:r>
              <a:rPr lang="it-IT" altLang="it-IT" sz="2800" dirty="0"/>
              <a:t>Dato che le imposte sui risparmi disincentivano il risparmio, una </a:t>
            </a:r>
            <a:r>
              <a:rPr lang="it-IT" altLang="it-IT" sz="2800" dirty="0">
                <a:solidFill>
                  <a:srgbClr val="FC0128"/>
                </a:solidFill>
              </a:rPr>
              <a:t>riduzione delle imposte</a:t>
            </a:r>
            <a:r>
              <a:rPr lang="it-IT" altLang="it-IT" sz="2800" dirty="0"/>
              <a:t> stimola il risparmio a parità di remunerazione del risparmio stesso (cioè a parità di tasso di interesse). La rappresentazione è quella usuale:  </a:t>
            </a:r>
          </a:p>
          <a:p>
            <a:pPr eaLnBrk="1" hangingPunct="1">
              <a:buFont typeface="Monotype Sorts" pitchFamily="2" charset="2"/>
              <a:buNone/>
            </a:pPr>
            <a:r>
              <a:rPr lang="it-IT" altLang="it-IT" sz="2400" dirty="0">
                <a:solidFill>
                  <a:schemeClr val="tx2"/>
                </a:solidFill>
                <a:latin typeface="Monotype Sorts" pitchFamily="2" charset="2"/>
              </a:rPr>
              <a:t>	</a:t>
            </a:r>
            <a:r>
              <a:rPr lang="it-IT" altLang="it-IT" sz="2400" dirty="0">
                <a:solidFill>
                  <a:schemeClr val="accent2"/>
                </a:solidFill>
                <a:latin typeface="Monotype Sorts" pitchFamily="2" charset="2"/>
              </a:rPr>
              <a:t></a:t>
            </a:r>
            <a:r>
              <a:rPr lang="it-IT" altLang="it-IT" sz="2400" dirty="0"/>
              <a:t> L’offerta di fondi mutuabili si sposta verso destra.</a:t>
            </a:r>
          </a:p>
          <a:p>
            <a:pPr eaLnBrk="1" hangingPunct="1">
              <a:buFont typeface="Monotype Sorts" pitchFamily="2" charset="2"/>
              <a:buNone/>
            </a:pPr>
            <a:r>
              <a:rPr lang="it-IT" altLang="it-IT" sz="2400" dirty="0">
                <a:solidFill>
                  <a:schemeClr val="tx2"/>
                </a:solidFill>
                <a:latin typeface="Monotype Sorts" pitchFamily="2" charset="2"/>
              </a:rPr>
              <a:t>	</a:t>
            </a:r>
            <a:r>
              <a:rPr lang="it-IT" altLang="it-IT" sz="2400" dirty="0">
                <a:solidFill>
                  <a:schemeClr val="accent2"/>
                </a:solidFill>
                <a:latin typeface="Monotype Sorts" pitchFamily="2" charset="2"/>
              </a:rPr>
              <a:t></a:t>
            </a:r>
            <a:r>
              <a:rPr lang="it-IT" altLang="it-IT" sz="2400" dirty="0"/>
              <a:t> Il tasso di interesse di equilibrio </a:t>
            </a:r>
            <a:r>
              <a:rPr lang="it-IT" altLang="it-IT" sz="2400" u="sng" dirty="0"/>
              <a:t>diminuisce</a:t>
            </a:r>
            <a:r>
              <a:rPr lang="it-IT" altLang="it-IT" sz="2400" dirty="0"/>
              <a:t>.</a:t>
            </a:r>
          </a:p>
          <a:p>
            <a:pPr eaLnBrk="1" hangingPunct="1">
              <a:buFont typeface="Monotype Sorts" pitchFamily="2" charset="2"/>
              <a:buNone/>
            </a:pPr>
            <a:r>
              <a:rPr lang="it-IT" altLang="it-IT" sz="2400" dirty="0">
                <a:solidFill>
                  <a:schemeClr val="tx2"/>
                </a:solidFill>
                <a:latin typeface="Monotype Sorts" pitchFamily="2" charset="2"/>
              </a:rPr>
              <a:t>	</a:t>
            </a:r>
            <a:r>
              <a:rPr lang="it-IT" altLang="it-IT" sz="2400" dirty="0">
                <a:solidFill>
                  <a:schemeClr val="accent2"/>
                </a:solidFill>
                <a:latin typeface="Monotype Sorts" pitchFamily="2" charset="2"/>
              </a:rPr>
              <a:t></a:t>
            </a:r>
            <a:r>
              <a:rPr lang="it-IT" altLang="it-IT" sz="2400" dirty="0"/>
              <a:t> La quantità di equilibrio di fondi mutuabili aumenta e con essa anche gli investimenti e l’accumulazione del capitale.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7749">
                                            <p:txEl>
                                              <p:pRg st="1" end="1"/>
                                            </p:txEl>
                                          </p:spTgt>
                                        </p:tgtEl>
                                        <p:attrNameLst>
                                          <p:attrName>style.visibility</p:attrName>
                                        </p:attrNameLst>
                                      </p:cBhvr>
                                      <p:to>
                                        <p:strVal val="visible"/>
                                      </p:to>
                                    </p:set>
                                    <p:animEffect transition="in" filter="wipe(left)">
                                      <p:cBhvr>
                                        <p:cTn id="7" dur="500"/>
                                        <p:tgtEl>
                                          <p:spTgt spid="28774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7749">
                                            <p:txEl>
                                              <p:pRg st="2" end="2"/>
                                            </p:txEl>
                                          </p:spTgt>
                                        </p:tgtEl>
                                        <p:attrNameLst>
                                          <p:attrName>style.visibility</p:attrName>
                                        </p:attrNameLst>
                                      </p:cBhvr>
                                      <p:to>
                                        <p:strVal val="visible"/>
                                      </p:to>
                                    </p:set>
                                    <p:animEffect transition="in" filter="wipe(left)">
                                      <p:cBhvr>
                                        <p:cTn id="12" dur="500"/>
                                        <p:tgtEl>
                                          <p:spTgt spid="287749">
                                            <p:txEl>
                                              <p:pRg st="2" end="2"/>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87749">
                                            <p:txEl>
                                              <p:pRg st="3" end="3"/>
                                            </p:txEl>
                                          </p:spTgt>
                                        </p:tgtEl>
                                        <p:attrNameLst>
                                          <p:attrName>style.visibility</p:attrName>
                                        </p:attrNameLst>
                                      </p:cBhvr>
                                      <p:to>
                                        <p:strVal val="visible"/>
                                      </p:to>
                                    </p:set>
                                    <p:animEffect transition="in" filter="wipe(left)">
                                      <p:cBhvr>
                                        <p:cTn id="15" dur="500"/>
                                        <p:tgtEl>
                                          <p:spTgt spid="287749">
                                            <p:txEl>
                                              <p:pRg st="3" end="3"/>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87749">
                                            <p:txEl>
                                              <p:pRg st="4" end="4"/>
                                            </p:txEl>
                                          </p:spTgt>
                                        </p:tgtEl>
                                        <p:attrNameLst>
                                          <p:attrName>style.visibility</p:attrName>
                                        </p:attrNameLst>
                                      </p:cBhvr>
                                      <p:to>
                                        <p:strVal val="visible"/>
                                      </p:to>
                                    </p:set>
                                    <p:animEffect transition="in" filter="wipe(left)">
                                      <p:cBhvr>
                                        <p:cTn id="18" dur="500"/>
                                        <p:tgtEl>
                                          <p:spTgt spid="28774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9"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6005513" y="5588000"/>
            <a:ext cx="2779712"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algn="r">
              <a:lnSpc>
                <a:spcPct val="90000"/>
              </a:lnSpc>
              <a:spcBef>
                <a:spcPct val="0"/>
              </a:spcBef>
              <a:buClrTx/>
              <a:buSzTx/>
              <a:buFontTx/>
              <a:buNone/>
            </a:pPr>
            <a:r>
              <a:rPr lang="it-IT" altLang="it-IT" sz="2000" b="1">
                <a:solidFill>
                  <a:srgbClr val="000000"/>
                </a:solidFill>
                <a:latin typeface="Arial" panose="020B0604020202020204" pitchFamily="34" charset="0"/>
              </a:rPr>
              <a:t>FM</a:t>
            </a:r>
          </a:p>
          <a:p>
            <a:pPr algn="r">
              <a:lnSpc>
                <a:spcPct val="90000"/>
              </a:lnSpc>
              <a:spcBef>
                <a:spcPct val="0"/>
              </a:spcBef>
              <a:buClrTx/>
              <a:buSzTx/>
              <a:buFontTx/>
              <a:buNone/>
            </a:pPr>
            <a:r>
              <a:rPr lang="it-IT" altLang="it-IT" sz="2000" b="1">
                <a:solidFill>
                  <a:srgbClr val="000000"/>
                </a:solidFill>
                <a:latin typeface="Arial" panose="020B0604020202020204" pitchFamily="34" charset="0"/>
              </a:rPr>
              <a:t> </a:t>
            </a:r>
          </a:p>
        </p:txBody>
      </p:sp>
      <p:sp>
        <p:nvSpPr>
          <p:cNvPr id="119811" name="Rectangle 3"/>
          <p:cNvSpPr>
            <a:spLocks noChangeArrowheads="1"/>
          </p:cNvSpPr>
          <p:nvPr/>
        </p:nvSpPr>
        <p:spPr bwMode="auto">
          <a:xfrm>
            <a:off x="1933575" y="5588000"/>
            <a:ext cx="1412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SzTx/>
              <a:buFontTx/>
              <a:buNone/>
            </a:pPr>
            <a:r>
              <a:rPr lang="it-IT" altLang="it-IT" sz="2000" b="1">
                <a:solidFill>
                  <a:srgbClr val="000000"/>
                </a:solidFill>
                <a:latin typeface="Arial" panose="020B0604020202020204" pitchFamily="34" charset="0"/>
              </a:rPr>
              <a:t>0</a:t>
            </a:r>
          </a:p>
        </p:txBody>
      </p:sp>
      <p:grpSp>
        <p:nvGrpSpPr>
          <p:cNvPr id="119812" name="Group 4"/>
          <p:cNvGrpSpPr>
            <a:grpSpLocks/>
          </p:cNvGrpSpPr>
          <p:nvPr/>
        </p:nvGrpSpPr>
        <p:grpSpPr bwMode="auto">
          <a:xfrm>
            <a:off x="1981200" y="1676400"/>
            <a:ext cx="298450" cy="541338"/>
            <a:chOff x="732" y="1078"/>
            <a:chExt cx="188" cy="341"/>
          </a:xfrm>
        </p:grpSpPr>
        <p:sp>
          <p:nvSpPr>
            <p:cNvPr id="119831" name="Rectangle 5"/>
            <p:cNvSpPr>
              <a:spLocks noChangeArrowheads="1"/>
            </p:cNvSpPr>
            <p:nvPr/>
          </p:nvSpPr>
          <p:spPr bwMode="auto">
            <a:xfrm>
              <a:off x="732" y="1078"/>
              <a:ext cx="6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SzTx/>
                <a:buFontTx/>
                <a:buNone/>
              </a:pPr>
              <a:r>
                <a:rPr lang="it-IT" altLang="it-IT" sz="2000" b="1">
                  <a:solidFill>
                    <a:srgbClr val="000000"/>
                  </a:solidFill>
                  <a:latin typeface="Arial" panose="020B0604020202020204" pitchFamily="34" charset="0"/>
                </a:rPr>
                <a:t>r</a:t>
              </a:r>
            </a:p>
          </p:txBody>
        </p:sp>
        <p:sp>
          <p:nvSpPr>
            <p:cNvPr id="119832" name="Rectangle 6"/>
            <p:cNvSpPr>
              <a:spLocks noChangeArrowheads="1"/>
            </p:cNvSpPr>
            <p:nvPr/>
          </p:nvSpPr>
          <p:spPr bwMode="auto">
            <a:xfrm>
              <a:off x="920" y="1227"/>
              <a:ext cx="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SzTx/>
                <a:buFontTx/>
                <a:buNone/>
              </a:pPr>
              <a:endParaRPr lang="it-IT" altLang="it-IT" sz="2000" b="1">
                <a:solidFill>
                  <a:srgbClr val="000000"/>
                </a:solidFill>
                <a:latin typeface="Arial" panose="020B0604020202020204" pitchFamily="34" charset="0"/>
              </a:endParaRPr>
            </a:p>
          </p:txBody>
        </p:sp>
      </p:grpSp>
      <p:sp>
        <p:nvSpPr>
          <p:cNvPr id="119813" name="Rectangle 7"/>
          <p:cNvSpPr>
            <a:spLocks noChangeArrowheads="1"/>
          </p:cNvSpPr>
          <p:nvPr/>
        </p:nvSpPr>
        <p:spPr bwMode="auto">
          <a:xfrm>
            <a:off x="1773238" y="3617913"/>
            <a:ext cx="3667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SzTx/>
              <a:buFontTx/>
              <a:buNone/>
            </a:pPr>
            <a:r>
              <a:rPr lang="it-IT" altLang="it-IT" sz="2000" b="1">
                <a:solidFill>
                  <a:srgbClr val="000000"/>
                </a:solidFill>
                <a:latin typeface="Arial" panose="020B0604020202020204" pitchFamily="34" charset="0"/>
              </a:rPr>
              <a:t>4%</a:t>
            </a:r>
          </a:p>
        </p:txBody>
      </p:sp>
      <p:sp>
        <p:nvSpPr>
          <p:cNvPr id="119814" name="Rectangle 8"/>
          <p:cNvSpPr>
            <a:spLocks noChangeArrowheads="1"/>
          </p:cNvSpPr>
          <p:nvPr/>
        </p:nvSpPr>
        <p:spPr bwMode="auto">
          <a:xfrm>
            <a:off x="1773238" y="3149600"/>
            <a:ext cx="3667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SzTx/>
              <a:buFontTx/>
              <a:buNone/>
            </a:pPr>
            <a:r>
              <a:rPr lang="it-IT" altLang="it-IT" sz="2000" b="1">
                <a:solidFill>
                  <a:srgbClr val="000000"/>
                </a:solidFill>
                <a:latin typeface="Arial" panose="020B0604020202020204" pitchFamily="34" charset="0"/>
              </a:rPr>
              <a:t>5%</a:t>
            </a:r>
          </a:p>
        </p:txBody>
      </p:sp>
      <p:sp>
        <p:nvSpPr>
          <p:cNvPr id="119815" name="Rectangle 9"/>
          <p:cNvSpPr>
            <a:spLocks noChangeArrowheads="1"/>
          </p:cNvSpPr>
          <p:nvPr/>
        </p:nvSpPr>
        <p:spPr bwMode="auto">
          <a:xfrm>
            <a:off x="4864100" y="1739900"/>
            <a:ext cx="1231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SzTx/>
              <a:buFontTx/>
              <a:buNone/>
            </a:pPr>
            <a:r>
              <a:rPr lang="it-IT" altLang="it-IT" sz="2000" b="1">
                <a:solidFill>
                  <a:srgbClr val="000000"/>
                </a:solidFill>
                <a:latin typeface="Arial" panose="020B0604020202020204" pitchFamily="34" charset="0"/>
              </a:rPr>
              <a:t>Offerta </a:t>
            </a:r>
            <a:r>
              <a:rPr lang="it-IT" altLang="it-IT" sz="2000" b="1" i="1">
                <a:solidFill>
                  <a:srgbClr val="000000"/>
                </a:solidFill>
                <a:latin typeface="Arial" panose="020B0604020202020204" pitchFamily="34" charset="0"/>
              </a:rPr>
              <a:t>S</a:t>
            </a:r>
            <a:r>
              <a:rPr lang="it-IT" altLang="it-IT" sz="2000" b="1" i="1" baseline="-25000">
                <a:solidFill>
                  <a:srgbClr val="000000"/>
                </a:solidFill>
                <a:latin typeface="Arial" panose="020B0604020202020204" pitchFamily="34" charset="0"/>
              </a:rPr>
              <a:t>1</a:t>
            </a:r>
            <a:r>
              <a:rPr lang="it-IT" altLang="it-IT" sz="2000" b="1">
                <a:solidFill>
                  <a:srgbClr val="000000"/>
                </a:solidFill>
                <a:latin typeface="Arial" panose="020B0604020202020204" pitchFamily="34" charset="0"/>
              </a:rPr>
              <a:t> </a:t>
            </a:r>
          </a:p>
        </p:txBody>
      </p:sp>
      <p:sp>
        <p:nvSpPr>
          <p:cNvPr id="119816" name="Rectangle 10"/>
          <p:cNvSpPr>
            <a:spLocks noChangeArrowheads="1"/>
          </p:cNvSpPr>
          <p:nvPr/>
        </p:nvSpPr>
        <p:spPr bwMode="auto">
          <a:xfrm>
            <a:off x="6953250" y="1739900"/>
            <a:ext cx="2619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SzTx/>
              <a:buFontTx/>
              <a:buNone/>
            </a:pPr>
            <a:r>
              <a:rPr lang="it-IT" altLang="it-IT" sz="2000" b="1" i="1">
                <a:solidFill>
                  <a:srgbClr val="000000"/>
                </a:solidFill>
                <a:latin typeface="Arial" panose="020B0604020202020204" pitchFamily="34" charset="0"/>
              </a:rPr>
              <a:t>S</a:t>
            </a:r>
            <a:r>
              <a:rPr lang="it-IT" altLang="it-IT" sz="2000" b="1" i="1" baseline="-25000">
                <a:solidFill>
                  <a:srgbClr val="000000"/>
                </a:solidFill>
                <a:latin typeface="Arial" panose="020B0604020202020204" pitchFamily="34" charset="0"/>
              </a:rPr>
              <a:t>2</a:t>
            </a:r>
          </a:p>
        </p:txBody>
      </p:sp>
      <p:sp>
        <p:nvSpPr>
          <p:cNvPr id="119817" name="Freeform 11"/>
          <p:cNvSpPr>
            <a:spLocks/>
          </p:cNvSpPr>
          <p:nvPr/>
        </p:nvSpPr>
        <p:spPr bwMode="auto">
          <a:xfrm>
            <a:off x="2157413" y="3724275"/>
            <a:ext cx="3271837" cy="1820863"/>
          </a:xfrm>
          <a:custGeom>
            <a:avLst/>
            <a:gdLst>
              <a:gd name="T0" fmla="*/ 2147483646 w 2061"/>
              <a:gd name="T1" fmla="*/ 2147483646 h 1147"/>
              <a:gd name="T2" fmla="*/ 2147483646 w 2061"/>
              <a:gd name="T3" fmla="*/ 0 h 1147"/>
              <a:gd name="T4" fmla="*/ 0 w 2061"/>
              <a:gd name="T5" fmla="*/ 0 h 1147"/>
              <a:gd name="T6" fmla="*/ 0 60000 65536"/>
              <a:gd name="T7" fmla="*/ 0 60000 65536"/>
              <a:gd name="T8" fmla="*/ 0 60000 65536"/>
            </a:gdLst>
            <a:ahLst/>
            <a:cxnLst>
              <a:cxn ang="T6">
                <a:pos x="T0" y="T1"/>
              </a:cxn>
              <a:cxn ang="T7">
                <a:pos x="T2" y="T3"/>
              </a:cxn>
              <a:cxn ang="T8">
                <a:pos x="T4" y="T5"/>
              </a:cxn>
            </a:cxnLst>
            <a:rect l="0" t="0" r="r" b="b"/>
            <a:pathLst>
              <a:path w="2061" h="1147">
                <a:moveTo>
                  <a:pt x="2060" y="1146"/>
                </a:moveTo>
                <a:lnTo>
                  <a:pt x="2060"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9818" name="Rectangle 12"/>
          <p:cNvSpPr>
            <a:spLocks noChangeArrowheads="1"/>
          </p:cNvSpPr>
          <p:nvPr/>
        </p:nvSpPr>
        <p:spPr bwMode="auto">
          <a:xfrm>
            <a:off x="3932238" y="5570538"/>
            <a:ext cx="7064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SzTx/>
              <a:buFontTx/>
              <a:buNone/>
            </a:pPr>
            <a:r>
              <a:rPr lang="it-IT" altLang="it-IT" sz="2000" b="1">
                <a:solidFill>
                  <a:srgbClr val="000000"/>
                </a:solidFill>
                <a:latin typeface="Arial" panose="020B0604020202020204" pitchFamily="34" charset="0"/>
              </a:rPr>
              <a:t>€1200</a:t>
            </a:r>
          </a:p>
        </p:txBody>
      </p:sp>
      <p:sp>
        <p:nvSpPr>
          <p:cNvPr id="119819" name="Rectangle 13"/>
          <p:cNvSpPr>
            <a:spLocks noChangeArrowheads="1"/>
          </p:cNvSpPr>
          <p:nvPr/>
        </p:nvSpPr>
        <p:spPr bwMode="auto">
          <a:xfrm>
            <a:off x="5365750" y="5570538"/>
            <a:ext cx="7064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SzTx/>
              <a:buFontTx/>
              <a:buNone/>
            </a:pPr>
            <a:r>
              <a:rPr lang="it-IT" altLang="it-IT" sz="2000" b="1">
                <a:solidFill>
                  <a:srgbClr val="000000"/>
                </a:solidFill>
                <a:latin typeface="Arial" panose="020B0604020202020204" pitchFamily="34" charset="0"/>
              </a:rPr>
              <a:t>€1600</a:t>
            </a:r>
          </a:p>
        </p:txBody>
      </p:sp>
      <p:sp>
        <p:nvSpPr>
          <p:cNvPr id="119820" name="Freeform 14"/>
          <p:cNvSpPr>
            <a:spLocks/>
          </p:cNvSpPr>
          <p:nvPr/>
        </p:nvSpPr>
        <p:spPr bwMode="auto">
          <a:xfrm>
            <a:off x="2155825" y="1760538"/>
            <a:ext cx="6670675" cy="3792537"/>
          </a:xfrm>
          <a:custGeom>
            <a:avLst/>
            <a:gdLst>
              <a:gd name="T0" fmla="*/ 0 w 4202"/>
              <a:gd name="T1" fmla="*/ 0 h 2389"/>
              <a:gd name="T2" fmla="*/ 0 w 4202"/>
              <a:gd name="T3" fmla="*/ 2147483646 h 2389"/>
              <a:gd name="T4" fmla="*/ 2147483646 w 4202"/>
              <a:gd name="T5" fmla="*/ 2147483646 h 2389"/>
              <a:gd name="T6" fmla="*/ 0 60000 65536"/>
              <a:gd name="T7" fmla="*/ 0 60000 65536"/>
              <a:gd name="T8" fmla="*/ 0 60000 65536"/>
            </a:gdLst>
            <a:ahLst/>
            <a:cxnLst>
              <a:cxn ang="T6">
                <a:pos x="T0" y="T1"/>
              </a:cxn>
              <a:cxn ang="T7">
                <a:pos x="T2" y="T3"/>
              </a:cxn>
              <a:cxn ang="T8">
                <a:pos x="T4" y="T5"/>
              </a:cxn>
            </a:cxnLst>
            <a:rect l="0" t="0" r="r" b="b"/>
            <a:pathLst>
              <a:path w="4202" h="2389">
                <a:moveTo>
                  <a:pt x="0" y="0"/>
                </a:moveTo>
                <a:lnTo>
                  <a:pt x="0" y="2388"/>
                </a:lnTo>
                <a:lnTo>
                  <a:pt x="4201" y="2388"/>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nvGrpSpPr>
          <p:cNvPr id="119821" name="Group 15"/>
          <p:cNvGrpSpPr>
            <a:grpSpLocks/>
          </p:cNvGrpSpPr>
          <p:nvPr/>
        </p:nvGrpSpPr>
        <p:grpSpPr bwMode="auto">
          <a:xfrm>
            <a:off x="5268913" y="2555875"/>
            <a:ext cx="1098550" cy="177800"/>
            <a:chOff x="3319" y="1610"/>
            <a:chExt cx="692" cy="112"/>
          </a:xfrm>
        </p:grpSpPr>
        <p:sp>
          <p:nvSpPr>
            <p:cNvPr id="119829" name="Line 16"/>
            <p:cNvSpPr>
              <a:spLocks noChangeShapeType="1"/>
            </p:cNvSpPr>
            <p:nvPr/>
          </p:nvSpPr>
          <p:spPr bwMode="auto">
            <a:xfrm flipH="1">
              <a:off x="3319" y="1666"/>
              <a:ext cx="576" cy="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9830" name="Freeform 17"/>
            <p:cNvSpPr>
              <a:spLocks/>
            </p:cNvSpPr>
            <p:nvPr/>
          </p:nvSpPr>
          <p:spPr bwMode="auto">
            <a:xfrm>
              <a:off x="3798" y="1610"/>
              <a:ext cx="213" cy="112"/>
            </a:xfrm>
            <a:custGeom>
              <a:avLst/>
              <a:gdLst>
                <a:gd name="T0" fmla="*/ 38 w 213"/>
                <a:gd name="T1" fmla="*/ 55 h 112"/>
                <a:gd name="T2" fmla="*/ 0 w 213"/>
                <a:gd name="T3" fmla="*/ 2 h 112"/>
                <a:gd name="T4" fmla="*/ 2 w 213"/>
                <a:gd name="T5" fmla="*/ 0 h 112"/>
                <a:gd name="T6" fmla="*/ 28 w 213"/>
                <a:gd name="T7" fmla="*/ 9 h 112"/>
                <a:gd name="T8" fmla="*/ 78 w 213"/>
                <a:gd name="T9" fmla="*/ 26 h 112"/>
                <a:gd name="T10" fmla="*/ 104 w 213"/>
                <a:gd name="T11" fmla="*/ 34 h 112"/>
                <a:gd name="T12" fmla="*/ 140 w 213"/>
                <a:gd name="T13" fmla="*/ 41 h 112"/>
                <a:gd name="T14" fmla="*/ 176 w 213"/>
                <a:gd name="T15" fmla="*/ 48 h 112"/>
                <a:gd name="T16" fmla="*/ 212 w 213"/>
                <a:gd name="T17" fmla="*/ 55 h 112"/>
                <a:gd name="T18" fmla="*/ 176 w 213"/>
                <a:gd name="T19" fmla="*/ 63 h 112"/>
                <a:gd name="T20" fmla="*/ 140 w 213"/>
                <a:gd name="T21" fmla="*/ 68 h 112"/>
                <a:gd name="T22" fmla="*/ 104 w 213"/>
                <a:gd name="T23" fmla="*/ 75 h 112"/>
                <a:gd name="T24" fmla="*/ 78 w 213"/>
                <a:gd name="T25" fmla="*/ 84 h 112"/>
                <a:gd name="T26" fmla="*/ 28 w 213"/>
                <a:gd name="T27" fmla="*/ 102 h 112"/>
                <a:gd name="T28" fmla="*/ 2 w 213"/>
                <a:gd name="T29" fmla="*/ 111 h 112"/>
                <a:gd name="T30" fmla="*/ 0 w 213"/>
                <a:gd name="T31" fmla="*/ 109 h 112"/>
                <a:gd name="T32" fmla="*/ 38 w 213"/>
                <a:gd name="T33" fmla="*/ 55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3" h="112">
                  <a:moveTo>
                    <a:pt x="38" y="55"/>
                  </a:moveTo>
                  <a:lnTo>
                    <a:pt x="0" y="2"/>
                  </a:lnTo>
                  <a:lnTo>
                    <a:pt x="2" y="0"/>
                  </a:lnTo>
                  <a:lnTo>
                    <a:pt x="28" y="9"/>
                  </a:lnTo>
                  <a:lnTo>
                    <a:pt x="78" y="26"/>
                  </a:lnTo>
                  <a:lnTo>
                    <a:pt x="104" y="34"/>
                  </a:lnTo>
                  <a:lnTo>
                    <a:pt x="140" y="41"/>
                  </a:lnTo>
                  <a:lnTo>
                    <a:pt x="176" y="48"/>
                  </a:lnTo>
                  <a:lnTo>
                    <a:pt x="212" y="55"/>
                  </a:lnTo>
                  <a:lnTo>
                    <a:pt x="176" y="63"/>
                  </a:lnTo>
                  <a:lnTo>
                    <a:pt x="140" y="68"/>
                  </a:lnTo>
                  <a:lnTo>
                    <a:pt x="104" y="75"/>
                  </a:lnTo>
                  <a:lnTo>
                    <a:pt x="78" y="84"/>
                  </a:lnTo>
                  <a:lnTo>
                    <a:pt x="28" y="102"/>
                  </a:lnTo>
                  <a:lnTo>
                    <a:pt x="2" y="111"/>
                  </a:lnTo>
                  <a:lnTo>
                    <a:pt x="0" y="109"/>
                  </a:lnTo>
                  <a:lnTo>
                    <a:pt x="38" y="55"/>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119822" name="Rectangle 18"/>
          <p:cNvSpPr>
            <a:spLocks noChangeArrowheads="1"/>
          </p:cNvSpPr>
          <p:nvPr/>
        </p:nvSpPr>
        <p:spPr bwMode="auto">
          <a:xfrm>
            <a:off x="6623050" y="4230688"/>
            <a:ext cx="1158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SzTx/>
              <a:buFontTx/>
              <a:buNone/>
            </a:pPr>
            <a:r>
              <a:rPr lang="it-IT" altLang="it-IT" sz="2000" b="1">
                <a:solidFill>
                  <a:srgbClr val="000000"/>
                </a:solidFill>
                <a:latin typeface="Arial" panose="020B0604020202020204" pitchFamily="34" charset="0"/>
              </a:rPr>
              <a:t>Domanda</a:t>
            </a:r>
          </a:p>
        </p:txBody>
      </p:sp>
      <p:sp>
        <p:nvSpPr>
          <p:cNvPr id="119823" name="Freeform 19"/>
          <p:cNvSpPr>
            <a:spLocks/>
          </p:cNvSpPr>
          <p:nvPr/>
        </p:nvSpPr>
        <p:spPr bwMode="auto">
          <a:xfrm>
            <a:off x="2159000" y="3268663"/>
            <a:ext cx="2452688" cy="2278062"/>
          </a:xfrm>
          <a:custGeom>
            <a:avLst/>
            <a:gdLst>
              <a:gd name="T0" fmla="*/ 2147483646 w 1545"/>
              <a:gd name="T1" fmla="*/ 2147483646 h 1435"/>
              <a:gd name="T2" fmla="*/ 2147483646 w 1545"/>
              <a:gd name="T3" fmla="*/ 0 h 1435"/>
              <a:gd name="T4" fmla="*/ 0 w 1545"/>
              <a:gd name="T5" fmla="*/ 0 h 1435"/>
              <a:gd name="T6" fmla="*/ 0 60000 65536"/>
              <a:gd name="T7" fmla="*/ 0 60000 65536"/>
              <a:gd name="T8" fmla="*/ 0 60000 65536"/>
            </a:gdLst>
            <a:ahLst/>
            <a:cxnLst>
              <a:cxn ang="T6">
                <a:pos x="T0" y="T1"/>
              </a:cxn>
              <a:cxn ang="T7">
                <a:pos x="T2" y="T3"/>
              </a:cxn>
              <a:cxn ang="T8">
                <a:pos x="T4" y="T5"/>
              </a:cxn>
            </a:cxnLst>
            <a:rect l="0" t="0" r="r" b="b"/>
            <a:pathLst>
              <a:path w="1545" h="1435">
                <a:moveTo>
                  <a:pt x="1544" y="1434"/>
                </a:moveTo>
                <a:lnTo>
                  <a:pt x="1544"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9824" name="Line 20"/>
          <p:cNvSpPr>
            <a:spLocks noChangeShapeType="1"/>
          </p:cNvSpPr>
          <p:nvPr/>
        </p:nvSpPr>
        <p:spPr bwMode="auto">
          <a:xfrm flipH="1" flipV="1">
            <a:off x="2743200" y="2219325"/>
            <a:ext cx="3814763" cy="2144713"/>
          </a:xfrm>
          <a:prstGeom prst="line">
            <a:avLst/>
          </a:prstGeom>
          <a:noFill/>
          <a:ln w="25400">
            <a:solidFill>
              <a:srgbClr val="FC012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9825" name="Line 21"/>
          <p:cNvSpPr>
            <a:spLocks noChangeShapeType="1"/>
          </p:cNvSpPr>
          <p:nvPr/>
        </p:nvSpPr>
        <p:spPr bwMode="auto">
          <a:xfrm flipV="1">
            <a:off x="2959100" y="2041525"/>
            <a:ext cx="2732088" cy="3089275"/>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9826" name="Line 22"/>
          <p:cNvSpPr>
            <a:spLocks noChangeShapeType="1"/>
          </p:cNvSpPr>
          <p:nvPr/>
        </p:nvSpPr>
        <p:spPr bwMode="auto">
          <a:xfrm flipV="1">
            <a:off x="4194175" y="2041525"/>
            <a:ext cx="2730500" cy="3089275"/>
          </a:xfrm>
          <a:prstGeom prst="line">
            <a:avLst/>
          </a:prstGeom>
          <a:noFill/>
          <a:ln w="254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9827" name="Freeform 23"/>
          <p:cNvSpPr>
            <a:spLocks/>
          </p:cNvSpPr>
          <p:nvPr/>
        </p:nvSpPr>
        <p:spPr bwMode="auto">
          <a:xfrm>
            <a:off x="4541838" y="3211513"/>
            <a:ext cx="139700" cy="119062"/>
          </a:xfrm>
          <a:custGeom>
            <a:avLst/>
            <a:gdLst>
              <a:gd name="T0" fmla="*/ 108367513 w 88"/>
              <a:gd name="T1" fmla="*/ 186490779 h 75"/>
              <a:gd name="T2" fmla="*/ 163810950 w 88"/>
              <a:gd name="T3" fmla="*/ 173889257 h 75"/>
              <a:gd name="T4" fmla="*/ 204133450 w 88"/>
              <a:gd name="T5" fmla="*/ 141128157 h 75"/>
              <a:gd name="T6" fmla="*/ 219254388 w 88"/>
              <a:gd name="T7" fmla="*/ 93244596 h 75"/>
              <a:gd name="T8" fmla="*/ 204133450 w 88"/>
              <a:gd name="T9" fmla="*/ 47881974 h 75"/>
              <a:gd name="T10" fmla="*/ 163810950 w 88"/>
              <a:gd name="T11" fmla="*/ 12599935 h 75"/>
              <a:gd name="T12" fmla="*/ 108367513 w 88"/>
              <a:gd name="T13" fmla="*/ 0 h 75"/>
              <a:gd name="T14" fmla="*/ 52924075 w 88"/>
              <a:gd name="T15" fmla="*/ 12599935 h 75"/>
              <a:gd name="T16" fmla="*/ 15120938 w 88"/>
              <a:gd name="T17" fmla="*/ 47881974 h 75"/>
              <a:gd name="T18" fmla="*/ 0 w 88"/>
              <a:gd name="T19" fmla="*/ 93244596 h 75"/>
              <a:gd name="T20" fmla="*/ 15120938 w 88"/>
              <a:gd name="T21" fmla="*/ 141128157 h 75"/>
              <a:gd name="T22" fmla="*/ 52924075 w 88"/>
              <a:gd name="T23" fmla="*/ 173889257 h 75"/>
              <a:gd name="T24" fmla="*/ 108367513 w 88"/>
              <a:gd name="T25" fmla="*/ 186490779 h 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8" h="75">
                <a:moveTo>
                  <a:pt x="43" y="74"/>
                </a:moveTo>
                <a:lnTo>
                  <a:pt x="65" y="69"/>
                </a:lnTo>
                <a:lnTo>
                  <a:pt x="81" y="56"/>
                </a:lnTo>
                <a:lnTo>
                  <a:pt x="87" y="37"/>
                </a:lnTo>
                <a:lnTo>
                  <a:pt x="81" y="19"/>
                </a:lnTo>
                <a:lnTo>
                  <a:pt x="65" y="5"/>
                </a:lnTo>
                <a:lnTo>
                  <a:pt x="43" y="0"/>
                </a:lnTo>
                <a:lnTo>
                  <a:pt x="21" y="5"/>
                </a:lnTo>
                <a:lnTo>
                  <a:pt x="6" y="19"/>
                </a:lnTo>
                <a:lnTo>
                  <a:pt x="0" y="37"/>
                </a:lnTo>
                <a:lnTo>
                  <a:pt x="6" y="56"/>
                </a:lnTo>
                <a:lnTo>
                  <a:pt x="21" y="69"/>
                </a:lnTo>
                <a:lnTo>
                  <a:pt x="43" y="74"/>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9828" name="Freeform 24"/>
          <p:cNvSpPr>
            <a:spLocks/>
          </p:cNvSpPr>
          <p:nvPr/>
        </p:nvSpPr>
        <p:spPr bwMode="auto">
          <a:xfrm>
            <a:off x="5359400" y="3665538"/>
            <a:ext cx="139700" cy="120650"/>
          </a:xfrm>
          <a:custGeom>
            <a:avLst/>
            <a:gdLst>
              <a:gd name="T0" fmla="*/ 108367513 w 88"/>
              <a:gd name="T1" fmla="*/ 189012513 h 76"/>
              <a:gd name="T2" fmla="*/ 163810950 w 88"/>
              <a:gd name="T3" fmla="*/ 176410938 h 76"/>
              <a:gd name="T4" fmla="*/ 204133450 w 88"/>
              <a:gd name="T5" fmla="*/ 141128750 h 76"/>
              <a:gd name="T6" fmla="*/ 219254388 w 88"/>
              <a:gd name="T7" fmla="*/ 95765938 h 76"/>
              <a:gd name="T8" fmla="*/ 204133450 w 88"/>
              <a:gd name="T9" fmla="*/ 47883763 h 76"/>
              <a:gd name="T10" fmla="*/ 163810950 w 88"/>
              <a:gd name="T11" fmla="*/ 12601575 h 76"/>
              <a:gd name="T12" fmla="*/ 108367513 w 88"/>
              <a:gd name="T13" fmla="*/ 0 h 76"/>
              <a:gd name="T14" fmla="*/ 52924075 w 88"/>
              <a:gd name="T15" fmla="*/ 12601575 h 76"/>
              <a:gd name="T16" fmla="*/ 15120938 w 88"/>
              <a:gd name="T17" fmla="*/ 47883763 h 76"/>
              <a:gd name="T18" fmla="*/ 0 w 88"/>
              <a:gd name="T19" fmla="*/ 95765938 h 76"/>
              <a:gd name="T20" fmla="*/ 15120938 w 88"/>
              <a:gd name="T21" fmla="*/ 141128750 h 76"/>
              <a:gd name="T22" fmla="*/ 52924075 w 88"/>
              <a:gd name="T23" fmla="*/ 176410938 h 76"/>
              <a:gd name="T24" fmla="*/ 108367513 w 88"/>
              <a:gd name="T25" fmla="*/ 189012513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8" h="76">
                <a:moveTo>
                  <a:pt x="43" y="75"/>
                </a:moveTo>
                <a:lnTo>
                  <a:pt x="65" y="70"/>
                </a:lnTo>
                <a:lnTo>
                  <a:pt x="81" y="56"/>
                </a:lnTo>
                <a:lnTo>
                  <a:pt x="87" y="38"/>
                </a:lnTo>
                <a:lnTo>
                  <a:pt x="81" y="19"/>
                </a:lnTo>
                <a:lnTo>
                  <a:pt x="65" y="5"/>
                </a:lnTo>
                <a:lnTo>
                  <a:pt x="43" y="0"/>
                </a:lnTo>
                <a:lnTo>
                  <a:pt x="21" y="5"/>
                </a:lnTo>
                <a:lnTo>
                  <a:pt x="6" y="19"/>
                </a:lnTo>
                <a:lnTo>
                  <a:pt x="0" y="38"/>
                </a:lnTo>
                <a:lnTo>
                  <a:pt x="6" y="56"/>
                </a:lnTo>
                <a:lnTo>
                  <a:pt x="21" y="70"/>
                </a:lnTo>
                <a:lnTo>
                  <a:pt x="43" y="75"/>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cSld>
  <p:clrMapOvr>
    <a:masterClrMapping/>
  </p:clrMapOvr>
  <p:transition spd="slow">
    <p:wipe dir="r"/>
  </p:transition>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2400"/>
          </a:p>
        </p:txBody>
      </p:sp>
      <p:sp>
        <p:nvSpPr>
          <p:cNvPr id="12185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2400"/>
          </a:p>
        </p:txBody>
      </p:sp>
      <p:sp>
        <p:nvSpPr>
          <p:cNvPr id="121860" name="Rectangle 4"/>
          <p:cNvSpPr>
            <a:spLocks noGrp="1" noChangeArrowheads="1"/>
          </p:cNvSpPr>
          <p:nvPr>
            <p:ph type="title"/>
          </p:nvPr>
        </p:nvSpPr>
        <p:spPr>
          <a:xfrm>
            <a:off x="685800" y="228600"/>
            <a:ext cx="7772400" cy="533400"/>
          </a:xfrm>
          <a:noFill/>
        </p:spPr>
        <p:txBody>
          <a:bodyPr/>
          <a:lstStyle/>
          <a:p>
            <a:pPr eaLnBrk="1" hangingPunct="1"/>
            <a:r>
              <a:rPr lang="it-IT" altLang="it-IT"/>
              <a:t>Investimenti detraibili fiscalmente</a:t>
            </a:r>
          </a:p>
        </p:txBody>
      </p:sp>
      <p:sp>
        <p:nvSpPr>
          <p:cNvPr id="291845" name="Rectangle 5"/>
          <p:cNvSpPr>
            <a:spLocks noGrp="1" noChangeArrowheads="1"/>
          </p:cNvSpPr>
          <p:nvPr>
            <p:ph type="body" idx="1"/>
          </p:nvPr>
        </p:nvSpPr>
        <p:spPr>
          <a:xfrm>
            <a:off x="152400" y="838200"/>
            <a:ext cx="8686800" cy="5638800"/>
          </a:xfrm>
          <a:noFill/>
        </p:spPr>
        <p:txBody>
          <a:bodyPr/>
          <a:lstStyle/>
          <a:p>
            <a:pPr eaLnBrk="1" hangingPunct="1">
              <a:lnSpc>
                <a:spcPct val="90000"/>
              </a:lnSpc>
            </a:pPr>
            <a:r>
              <a:rPr lang="it-IT" altLang="it-IT" sz="2800" dirty="0"/>
              <a:t>Un </a:t>
            </a:r>
            <a:r>
              <a:rPr lang="it-IT" altLang="it-IT" sz="2800" dirty="0">
                <a:solidFill>
                  <a:srgbClr val="FC0128"/>
                </a:solidFill>
              </a:rPr>
              <a:t>credito di imposta sugli investimenti</a:t>
            </a:r>
            <a:r>
              <a:rPr lang="it-IT" altLang="it-IT" sz="2800" dirty="0"/>
              <a:t> è la possibilità per l’impresa di detrarre dalle imposte sul reddito dovute annualmente una somma pari ad una percentuale (anche il 100%) degli investimenti effettuati. </a:t>
            </a:r>
          </a:p>
          <a:p>
            <a:pPr eaLnBrk="1" hangingPunct="1">
              <a:lnSpc>
                <a:spcPct val="90000"/>
              </a:lnSpc>
            </a:pPr>
            <a:r>
              <a:rPr lang="it-IT" altLang="it-IT" sz="2800" dirty="0"/>
              <a:t>Tale misura stimola la domanda di fondi mutuabili. Le imprese sono infatti incentivate ad investire di più perché il costo netto di tali investimenti è minore.</a:t>
            </a:r>
          </a:p>
          <a:p>
            <a:pPr lvl="1" eaLnBrk="1" hangingPunct="1">
              <a:lnSpc>
                <a:spcPct val="90000"/>
              </a:lnSpc>
            </a:pPr>
            <a:r>
              <a:rPr lang="it-IT" altLang="it-IT" sz="2400" dirty="0"/>
              <a:t>L’impresa paga il tasso di interesse sui fondi che prende in prestito per investire, ma gode di una riduzione delle imposte che deve versare allo Stato.</a:t>
            </a:r>
          </a:p>
          <a:p>
            <a:pPr eaLnBrk="1" hangingPunct="1">
              <a:lnSpc>
                <a:spcPct val="90000"/>
              </a:lnSpc>
            </a:pPr>
            <a:r>
              <a:rPr lang="it-IT" altLang="it-IT" sz="2800" dirty="0"/>
              <a:t>La rappresentazione è quella usuale:</a:t>
            </a:r>
            <a:r>
              <a:rPr lang="it-IT" altLang="it-IT" sz="2400" dirty="0">
                <a:latin typeface="Monotype Sorts" pitchFamily="2" charset="2"/>
              </a:rPr>
              <a:t>	</a:t>
            </a:r>
          </a:p>
          <a:p>
            <a:pPr eaLnBrk="1" hangingPunct="1">
              <a:lnSpc>
                <a:spcPct val="90000"/>
              </a:lnSpc>
              <a:buFont typeface="Monotype Sorts" pitchFamily="2" charset="2"/>
              <a:buNone/>
            </a:pPr>
            <a:r>
              <a:rPr lang="it-IT" altLang="it-IT" sz="2400" dirty="0">
                <a:solidFill>
                  <a:schemeClr val="accent2"/>
                </a:solidFill>
                <a:latin typeface="Monotype Sorts" pitchFamily="2" charset="2"/>
              </a:rPr>
              <a:t>	</a:t>
            </a:r>
            <a:r>
              <a:rPr lang="it-IT" altLang="it-IT" sz="2400" dirty="0"/>
              <a:t> La domanda si sposta a destra.</a:t>
            </a:r>
          </a:p>
          <a:p>
            <a:pPr eaLnBrk="1" hangingPunct="1">
              <a:lnSpc>
                <a:spcPct val="90000"/>
              </a:lnSpc>
              <a:buFont typeface="Monotype Sorts" pitchFamily="2" charset="2"/>
              <a:buNone/>
            </a:pPr>
            <a:r>
              <a:rPr lang="it-IT" altLang="it-IT" sz="2400" dirty="0">
                <a:latin typeface="Monotype Sorts" pitchFamily="2" charset="2"/>
              </a:rPr>
              <a:t>	</a:t>
            </a:r>
            <a:r>
              <a:rPr lang="it-IT" altLang="it-IT" sz="2400" dirty="0">
                <a:solidFill>
                  <a:schemeClr val="accent2"/>
                </a:solidFill>
                <a:latin typeface="Monotype Sorts" pitchFamily="2" charset="2"/>
              </a:rPr>
              <a:t></a:t>
            </a:r>
            <a:r>
              <a:rPr lang="it-IT" altLang="it-IT" sz="2400" dirty="0"/>
              <a:t> Il risultato è un tasso di interesse di equilibrio </a:t>
            </a:r>
            <a:r>
              <a:rPr lang="it-IT" altLang="it-IT" sz="2400" u="sng" dirty="0"/>
              <a:t>più alto</a:t>
            </a:r>
            <a:r>
              <a:rPr lang="it-IT" altLang="it-IT" sz="2400" dirty="0"/>
              <a:t>…</a:t>
            </a:r>
          </a:p>
          <a:p>
            <a:pPr eaLnBrk="1" hangingPunct="1">
              <a:lnSpc>
                <a:spcPct val="90000"/>
              </a:lnSpc>
              <a:buFont typeface="Monotype Sorts" pitchFamily="2" charset="2"/>
              <a:buNone/>
            </a:pPr>
            <a:r>
              <a:rPr lang="it-IT" altLang="it-IT" sz="2400" dirty="0"/>
              <a:t>		</a:t>
            </a:r>
            <a:r>
              <a:rPr lang="it-IT" altLang="it-IT" sz="2400" dirty="0">
                <a:solidFill>
                  <a:schemeClr val="accent2"/>
                </a:solidFill>
                <a:latin typeface="Monotype Sorts" pitchFamily="2" charset="2"/>
              </a:rPr>
              <a:t></a:t>
            </a:r>
            <a:r>
              <a:rPr lang="it-IT" altLang="it-IT" sz="2400" dirty="0"/>
              <a:t> …ed una maggiore quantità di equilibrio di fondi mutuabili.</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1845">
                                            <p:txEl>
                                              <p:pRg st="1" end="1"/>
                                            </p:txEl>
                                          </p:spTgt>
                                        </p:tgtEl>
                                        <p:attrNameLst>
                                          <p:attrName>style.visibility</p:attrName>
                                        </p:attrNameLst>
                                      </p:cBhvr>
                                      <p:to>
                                        <p:strVal val="visible"/>
                                      </p:to>
                                    </p:set>
                                    <p:animEffect transition="in" filter="wipe(left)">
                                      <p:cBhvr>
                                        <p:cTn id="7" dur="500"/>
                                        <p:tgtEl>
                                          <p:spTgt spid="291845">
                                            <p:txEl>
                                              <p:pRg st="1" end="1"/>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1845">
                                            <p:txEl>
                                              <p:pRg st="2" end="2"/>
                                            </p:txEl>
                                          </p:spTgt>
                                        </p:tgtEl>
                                        <p:attrNameLst>
                                          <p:attrName>style.visibility</p:attrName>
                                        </p:attrNameLst>
                                      </p:cBhvr>
                                      <p:to>
                                        <p:strVal val="visible"/>
                                      </p:to>
                                    </p:set>
                                    <p:animEffect transition="in" filter="wipe(left)">
                                      <p:cBhvr>
                                        <p:cTn id="10" dur="500"/>
                                        <p:tgtEl>
                                          <p:spTgt spid="291845">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91845">
                                            <p:txEl>
                                              <p:pRg st="3" end="3"/>
                                            </p:txEl>
                                          </p:spTgt>
                                        </p:tgtEl>
                                        <p:attrNameLst>
                                          <p:attrName>style.visibility</p:attrName>
                                        </p:attrNameLst>
                                      </p:cBhvr>
                                      <p:to>
                                        <p:strVal val="visible"/>
                                      </p:to>
                                    </p:set>
                                    <p:animEffect transition="in" filter="wipe(left)">
                                      <p:cBhvr>
                                        <p:cTn id="15" dur="500"/>
                                        <p:tgtEl>
                                          <p:spTgt spid="291845">
                                            <p:txEl>
                                              <p:pRg st="3" end="3"/>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91845">
                                            <p:txEl>
                                              <p:pRg st="4" end="4"/>
                                            </p:txEl>
                                          </p:spTgt>
                                        </p:tgtEl>
                                        <p:attrNameLst>
                                          <p:attrName>style.visibility</p:attrName>
                                        </p:attrNameLst>
                                      </p:cBhvr>
                                      <p:to>
                                        <p:strVal val="visible"/>
                                      </p:to>
                                    </p:set>
                                    <p:animEffect transition="in" filter="wipe(left)">
                                      <p:cBhvr>
                                        <p:cTn id="18" dur="500"/>
                                        <p:tgtEl>
                                          <p:spTgt spid="291845">
                                            <p:txEl>
                                              <p:pRg st="4" end="4"/>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91845">
                                            <p:txEl>
                                              <p:pRg st="5" end="5"/>
                                            </p:txEl>
                                          </p:spTgt>
                                        </p:tgtEl>
                                        <p:attrNameLst>
                                          <p:attrName>style.visibility</p:attrName>
                                        </p:attrNameLst>
                                      </p:cBhvr>
                                      <p:to>
                                        <p:strVal val="visible"/>
                                      </p:to>
                                    </p:set>
                                    <p:animEffect transition="in" filter="wipe(left)">
                                      <p:cBhvr>
                                        <p:cTn id="21" dur="500"/>
                                        <p:tgtEl>
                                          <p:spTgt spid="291845">
                                            <p:txEl>
                                              <p:pRg st="5" end="5"/>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91845">
                                            <p:txEl>
                                              <p:pRg st="6" end="6"/>
                                            </p:txEl>
                                          </p:spTgt>
                                        </p:tgtEl>
                                        <p:attrNameLst>
                                          <p:attrName>style.visibility</p:attrName>
                                        </p:attrNameLst>
                                      </p:cBhvr>
                                      <p:to>
                                        <p:strVal val="visible"/>
                                      </p:to>
                                    </p:set>
                                    <p:animEffect transition="in" filter="wipe(left)">
                                      <p:cBhvr>
                                        <p:cTn id="24" dur="500"/>
                                        <p:tgtEl>
                                          <p:spTgt spid="29184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5"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6292850" y="5732463"/>
            <a:ext cx="2568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algn="r">
              <a:spcBef>
                <a:spcPct val="0"/>
              </a:spcBef>
              <a:buClrTx/>
              <a:buSzTx/>
              <a:buFontTx/>
              <a:buNone/>
            </a:pPr>
            <a:r>
              <a:rPr lang="it-IT" altLang="it-IT" sz="2000" b="1">
                <a:solidFill>
                  <a:srgbClr val="000000"/>
                </a:solidFill>
                <a:latin typeface="Arial" panose="020B0604020202020204" pitchFamily="34" charset="0"/>
              </a:rPr>
              <a:t>FM</a:t>
            </a:r>
          </a:p>
        </p:txBody>
      </p:sp>
      <p:sp>
        <p:nvSpPr>
          <p:cNvPr id="123907" name="Rectangle 3"/>
          <p:cNvSpPr>
            <a:spLocks noChangeArrowheads="1"/>
          </p:cNvSpPr>
          <p:nvPr/>
        </p:nvSpPr>
        <p:spPr bwMode="auto">
          <a:xfrm>
            <a:off x="1814513" y="5719763"/>
            <a:ext cx="1412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SzTx/>
              <a:buFontTx/>
              <a:buNone/>
            </a:pPr>
            <a:r>
              <a:rPr lang="it-IT" altLang="it-IT" sz="2000" b="1">
                <a:solidFill>
                  <a:srgbClr val="000000"/>
                </a:solidFill>
                <a:latin typeface="Arial" panose="020B0604020202020204" pitchFamily="34" charset="0"/>
              </a:rPr>
              <a:t>0</a:t>
            </a:r>
          </a:p>
        </p:txBody>
      </p:sp>
      <p:grpSp>
        <p:nvGrpSpPr>
          <p:cNvPr id="123908" name="Group 4"/>
          <p:cNvGrpSpPr>
            <a:grpSpLocks/>
          </p:cNvGrpSpPr>
          <p:nvPr/>
        </p:nvGrpSpPr>
        <p:grpSpPr bwMode="auto">
          <a:xfrm>
            <a:off x="1524000" y="1447800"/>
            <a:ext cx="465138" cy="552450"/>
            <a:chOff x="684" y="1056"/>
            <a:chExt cx="293" cy="348"/>
          </a:xfrm>
        </p:grpSpPr>
        <p:sp>
          <p:nvSpPr>
            <p:cNvPr id="123928" name="Rectangle 5"/>
            <p:cNvSpPr>
              <a:spLocks noChangeArrowheads="1"/>
            </p:cNvSpPr>
            <p:nvPr/>
          </p:nvSpPr>
          <p:spPr bwMode="auto">
            <a:xfrm>
              <a:off x="684" y="1056"/>
              <a:ext cx="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SzTx/>
                <a:buFontTx/>
                <a:buNone/>
              </a:pPr>
              <a:endParaRPr lang="it-IT" altLang="it-IT" sz="2000" b="1">
                <a:solidFill>
                  <a:srgbClr val="000000"/>
                </a:solidFill>
                <a:latin typeface="Arial" panose="020B0604020202020204" pitchFamily="34" charset="0"/>
              </a:endParaRPr>
            </a:p>
          </p:txBody>
        </p:sp>
        <p:sp>
          <p:nvSpPr>
            <p:cNvPr id="123929" name="Rectangle 6"/>
            <p:cNvSpPr>
              <a:spLocks noChangeArrowheads="1"/>
            </p:cNvSpPr>
            <p:nvPr/>
          </p:nvSpPr>
          <p:spPr bwMode="auto">
            <a:xfrm>
              <a:off x="915" y="1212"/>
              <a:ext cx="6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SzTx/>
                <a:buFontTx/>
                <a:buNone/>
              </a:pPr>
              <a:r>
                <a:rPr lang="it-IT" altLang="it-IT" sz="2000" b="1">
                  <a:solidFill>
                    <a:srgbClr val="000000"/>
                  </a:solidFill>
                  <a:latin typeface="Arial" panose="020B0604020202020204" pitchFamily="34" charset="0"/>
                </a:rPr>
                <a:t>r</a:t>
              </a:r>
            </a:p>
          </p:txBody>
        </p:sp>
      </p:grpSp>
      <p:sp>
        <p:nvSpPr>
          <p:cNvPr id="123909" name="Rectangle 7"/>
          <p:cNvSpPr>
            <a:spLocks noChangeArrowheads="1"/>
          </p:cNvSpPr>
          <p:nvPr/>
        </p:nvSpPr>
        <p:spPr bwMode="auto">
          <a:xfrm>
            <a:off x="1649413" y="3171825"/>
            <a:ext cx="3667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SzTx/>
              <a:buFontTx/>
              <a:buNone/>
            </a:pPr>
            <a:r>
              <a:rPr lang="it-IT" altLang="it-IT" sz="2000" b="1">
                <a:solidFill>
                  <a:srgbClr val="000000"/>
                </a:solidFill>
                <a:latin typeface="Arial" panose="020B0604020202020204" pitchFamily="34" charset="0"/>
              </a:rPr>
              <a:t>5%</a:t>
            </a:r>
          </a:p>
        </p:txBody>
      </p:sp>
      <p:sp>
        <p:nvSpPr>
          <p:cNvPr id="123910" name="Rectangle 8"/>
          <p:cNvSpPr>
            <a:spLocks noChangeArrowheads="1"/>
          </p:cNvSpPr>
          <p:nvPr/>
        </p:nvSpPr>
        <p:spPr bwMode="auto">
          <a:xfrm>
            <a:off x="1649413" y="2697163"/>
            <a:ext cx="3667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SzTx/>
              <a:buFontTx/>
              <a:buNone/>
            </a:pPr>
            <a:r>
              <a:rPr lang="it-IT" altLang="it-IT" sz="2000" b="1">
                <a:solidFill>
                  <a:srgbClr val="000000"/>
                </a:solidFill>
                <a:latin typeface="Arial" panose="020B0604020202020204" pitchFamily="34" charset="0"/>
              </a:rPr>
              <a:t>6%</a:t>
            </a:r>
          </a:p>
        </p:txBody>
      </p:sp>
      <p:sp>
        <p:nvSpPr>
          <p:cNvPr id="123911" name="Freeform 9"/>
          <p:cNvSpPr>
            <a:spLocks/>
          </p:cNvSpPr>
          <p:nvPr/>
        </p:nvSpPr>
        <p:spPr bwMode="auto">
          <a:xfrm>
            <a:off x="2047875" y="2824163"/>
            <a:ext cx="2967038" cy="2851150"/>
          </a:xfrm>
          <a:custGeom>
            <a:avLst/>
            <a:gdLst>
              <a:gd name="T0" fmla="*/ 2147483646 w 1869"/>
              <a:gd name="T1" fmla="*/ 2147483646 h 1796"/>
              <a:gd name="T2" fmla="*/ 2147483646 w 1869"/>
              <a:gd name="T3" fmla="*/ 0 h 1796"/>
              <a:gd name="T4" fmla="*/ 0 w 1869"/>
              <a:gd name="T5" fmla="*/ 0 h 1796"/>
              <a:gd name="T6" fmla="*/ 0 60000 65536"/>
              <a:gd name="T7" fmla="*/ 0 60000 65536"/>
              <a:gd name="T8" fmla="*/ 0 60000 65536"/>
            </a:gdLst>
            <a:ahLst/>
            <a:cxnLst>
              <a:cxn ang="T6">
                <a:pos x="T0" y="T1"/>
              </a:cxn>
              <a:cxn ang="T7">
                <a:pos x="T2" y="T3"/>
              </a:cxn>
              <a:cxn ang="T8">
                <a:pos x="T4" y="T5"/>
              </a:cxn>
            </a:cxnLst>
            <a:rect l="0" t="0" r="r" b="b"/>
            <a:pathLst>
              <a:path w="1869" h="1796">
                <a:moveTo>
                  <a:pt x="1868" y="1795"/>
                </a:moveTo>
                <a:lnTo>
                  <a:pt x="1868"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3912" name="Rectangle 10"/>
          <p:cNvSpPr>
            <a:spLocks noChangeArrowheads="1"/>
          </p:cNvSpPr>
          <p:nvPr/>
        </p:nvSpPr>
        <p:spPr bwMode="auto">
          <a:xfrm>
            <a:off x="3849688" y="5700713"/>
            <a:ext cx="7064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SzTx/>
              <a:buFontTx/>
              <a:buNone/>
            </a:pPr>
            <a:r>
              <a:rPr lang="it-IT" altLang="it-IT" sz="2000" b="1">
                <a:solidFill>
                  <a:srgbClr val="000000"/>
                </a:solidFill>
                <a:latin typeface="Arial" panose="020B0604020202020204" pitchFamily="34" charset="0"/>
              </a:rPr>
              <a:t>€1200</a:t>
            </a:r>
          </a:p>
        </p:txBody>
      </p:sp>
      <p:sp>
        <p:nvSpPr>
          <p:cNvPr id="123913" name="Rectangle 11"/>
          <p:cNvSpPr>
            <a:spLocks noChangeArrowheads="1"/>
          </p:cNvSpPr>
          <p:nvPr/>
        </p:nvSpPr>
        <p:spPr bwMode="auto">
          <a:xfrm>
            <a:off x="4940300" y="5700713"/>
            <a:ext cx="7064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SzTx/>
              <a:buFontTx/>
              <a:buNone/>
            </a:pPr>
            <a:r>
              <a:rPr lang="it-IT" altLang="it-IT" sz="2000" b="1">
                <a:solidFill>
                  <a:srgbClr val="000000"/>
                </a:solidFill>
                <a:latin typeface="Arial" panose="020B0604020202020204" pitchFamily="34" charset="0"/>
              </a:rPr>
              <a:t>€1400</a:t>
            </a:r>
          </a:p>
        </p:txBody>
      </p:sp>
      <p:sp>
        <p:nvSpPr>
          <p:cNvPr id="123914" name="Freeform 12"/>
          <p:cNvSpPr>
            <a:spLocks/>
          </p:cNvSpPr>
          <p:nvPr/>
        </p:nvSpPr>
        <p:spPr bwMode="auto">
          <a:xfrm>
            <a:off x="2046288" y="1727200"/>
            <a:ext cx="6918325" cy="3954463"/>
          </a:xfrm>
          <a:custGeom>
            <a:avLst/>
            <a:gdLst>
              <a:gd name="T0" fmla="*/ 0 w 4358"/>
              <a:gd name="T1" fmla="*/ 0 h 2491"/>
              <a:gd name="T2" fmla="*/ 0 w 4358"/>
              <a:gd name="T3" fmla="*/ 2147483646 h 2491"/>
              <a:gd name="T4" fmla="*/ 2147483646 w 4358"/>
              <a:gd name="T5" fmla="*/ 2147483646 h 2491"/>
              <a:gd name="T6" fmla="*/ 0 60000 65536"/>
              <a:gd name="T7" fmla="*/ 0 60000 65536"/>
              <a:gd name="T8" fmla="*/ 0 60000 65536"/>
            </a:gdLst>
            <a:ahLst/>
            <a:cxnLst>
              <a:cxn ang="T6">
                <a:pos x="T0" y="T1"/>
              </a:cxn>
              <a:cxn ang="T7">
                <a:pos x="T2" y="T3"/>
              </a:cxn>
              <a:cxn ang="T8">
                <a:pos x="T4" y="T5"/>
              </a:cxn>
            </a:cxnLst>
            <a:rect l="0" t="0" r="r" b="b"/>
            <a:pathLst>
              <a:path w="4358" h="2491">
                <a:moveTo>
                  <a:pt x="0" y="0"/>
                </a:moveTo>
                <a:lnTo>
                  <a:pt x="0" y="2490"/>
                </a:lnTo>
                <a:lnTo>
                  <a:pt x="4357" y="249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nvGrpSpPr>
          <p:cNvPr id="123915" name="Group 13"/>
          <p:cNvGrpSpPr>
            <a:grpSpLocks/>
          </p:cNvGrpSpPr>
          <p:nvPr/>
        </p:nvGrpSpPr>
        <p:grpSpPr bwMode="auto">
          <a:xfrm>
            <a:off x="5630863" y="3708400"/>
            <a:ext cx="1027112" cy="182563"/>
            <a:chOff x="3547" y="2336"/>
            <a:chExt cx="647" cy="115"/>
          </a:xfrm>
        </p:grpSpPr>
        <p:sp>
          <p:nvSpPr>
            <p:cNvPr id="123926" name="Line 14"/>
            <p:cNvSpPr>
              <a:spLocks noChangeShapeType="1"/>
            </p:cNvSpPr>
            <p:nvPr/>
          </p:nvSpPr>
          <p:spPr bwMode="auto">
            <a:xfrm flipH="1">
              <a:off x="3547" y="2392"/>
              <a:ext cx="539" cy="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23927" name="Freeform 15"/>
            <p:cNvSpPr>
              <a:spLocks/>
            </p:cNvSpPr>
            <p:nvPr/>
          </p:nvSpPr>
          <p:spPr bwMode="auto">
            <a:xfrm>
              <a:off x="3973" y="2336"/>
              <a:ext cx="221" cy="115"/>
            </a:xfrm>
            <a:custGeom>
              <a:avLst/>
              <a:gdLst>
                <a:gd name="T0" fmla="*/ 40 w 221"/>
                <a:gd name="T1" fmla="*/ 56 h 115"/>
                <a:gd name="T2" fmla="*/ 0 w 221"/>
                <a:gd name="T3" fmla="*/ 2 h 115"/>
                <a:gd name="T4" fmla="*/ 2 w 221"/>
                <a:gd name="T5" fmla="*/ 0 h 115"/>
                <a:gd name="T6" fmla="*/ 30 w 221"/>
                <a:gd name="T7" fmla="*/ 10 h 115"/>
                <a:gd name="T8" fmla="*/ 82 w 221"/>
                <a:gd name="T9" fmla="*/ 27 h 115"/>
                <a:gd name="T10" fmla="*/ 108 w 221"/>
                <a:gd name="T11" fmla="*/ 37 h 115"/>
                <a:gd name="T12" fmla="*/ 146 w 221"/>
                <a:gd name="T13" fmla="*/ 44 h 115"/>
                <a:gd name="T14" fmla="*/ 182 w 221"/>
                <a:gd name="T15" fmla="*/ 49 h 115"/>
                <a:gd name="T16" fmla="*/ 220 w 221"/>
                <a:gd name="T17" fmla="*/ 56 h 115"/>
                <a:gd name="T18" fmla="*/ 182 w 221"/>
                <a:gd name="T19" fmla="*/ 65 h 115"/>
                <a:gd name="T20" fmla="*/ 146 w 221"/>
                <a:gd name="T21" fmla="*/ 71 h 115"/>
                <a:gd name="T22" fmla="*/ 108 w 221"/>
                <a:gd name="T23" fmla="*/ 78 h 115"/>
                <a:gd name="T24" fmla="*/ 82 w 221"/>
                <a:gd name="T25" fmla="*/ 87 h 115"/>
                <a:gd name="T26" fmla="*/ 30 w 221"/>
                <a:gd name="T27" fmla="*/ 105 h 115"/>
                <a:gd name="T28" fmla="*/ 2 w 221"/>
                <a:gd name="T29" fmla="*/ 114 h 115"/>
                <a:gd name="T30" fmla="*/ 0 w 221"/>
                <a:gd name="T31" fmla="*/ 112 h 115"/>
                <a:gd name="T32" fmla="*/ 40 w 221"/>
                <a:gd name="T33" fmla="*/ 56 h 1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1" h="115">
                  <a:moveTo>
                    <a:pt x="40" y="56"/>
                  </a:moveTo>
                  <a:lnTo>
                    <a:pt x="0" y="2"/>
                  </a:lnTo>
                  <a:lnTo>
                    <a:pt x="2" y="0"/>
                  </a:lnTo>
                  <a:lnTo>
                    <a:pt x="30" y="10"/>
                  </a:lnTo>
                  <a:lnTo>
                    <a:pt x="82" y="27"/>
                  </a:lnTo>
                  <a:lnTo>
                    <a:pt x="108" y="37"/>
                  </a:lnTo>
                  <a:lnTo>
                    <a:pt x="146" y="44"/>
                  </a:lnTo>
                  <a:lnTo>
                    <a:pt x="182" y="49"/>
                  </a:lnTo>
                  <a:lnTo>
                    <a:pt x="220" y="56"/>
                  </a:lnTo>
                  <a:lnTo>
                    <a:pt x="182" y="65"/>
                  </a:lnTo>
                  <a:lnTo>
                    <a:pt x="146" y="71"/>
                  </a:lnTo>
                  <a:lnTo>
                    <a:pt x="108" y="78"/>
                  </a:lnTo>
                  <a:lnTo>
                    <a:pt x="82" y="87"/>
                  </a:lnTo>
                  <a:lnTo>
                    <a:pt x="30" y="105"/>
                  </a:lnTo>
                  <a:lnTo>
                    <a:pt x="2" y="114"/>
                  </a:lnTo>
                  <a:lnTo>
                    <a:pt x="0" y="112"/>
                  </a:lnTo>
                  <a:lnTo>
                    <a:pt x="40" y="56"/>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123916" name="Rectangle 16"/>
          <p:cNvSpPr>
            <a:spLocks noChangeArrowheads="1"/>
          </p:cNvSpPr>
          <p:nvPr/>
        </p:nvSpPr>
        <p:spPr bwMode="auto">
          <a:xfrm>
            <a:off x="5810250" y="1881188"/>
            <a:ext cx="8302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SzTx/>
              <a:buFontTx/>
              <a:buNone/>
            </a:pPr>
            <a:r>
              <a:rPr lang="it-IT" altLang="it-IT" sz="2000" b="1">
                <a:solidFill>
                  <a:srgbClr val="000000"/>
                </a:solidFill>
                <a:latin typeface="Arial" panose="020B0604020202020204" pitchFamily="34" charset="0"/>
              </a:rPr>
              <a:t>Offerta</a:t>
            </a:r>
          </a:p>
        </p:txBody>
      </p:sp>
      <p:sp>
        <p:nvSpPr>
          <p:cNvPr id="123917" name="Freeform 17"/>
          <p:cNvSpPr>
            <a:spLocks/>
          </p:cNvSpPr>
          <p:nvPr/>
        </p:nvSpPr>
        <p:spPr bwMode="auto">
          <a:xfrm>
            <a:off x="2049463" y="3300413"/>
            <a:ext cx="2541587" cy="2374900"/>
          </a:xfrm>
          <a:custGeom>
            <a:avLst/>
            <a:gdLst>
              <a:gd name="T0" fmla="*/ 2147483646 w 1601"/>
              <a:gd name="T1" fmla="*/ 2147483646 h 1496"/>
              <a:gd name="T2" fmla="*/ 2147483646 w 1601"/>
              <a:gd name="T3" fmla="*/ 0 h 1496"/>
              <a:gd name="T4" fmla="*/ 0 w 1601"/>
              <a:gd name="T5" fmla="*/ 0 h 1496"/>
              <a:gd name="T6" fmla="*/ 0 60000 65536"/>
              <a:gd name="T7" fmla="*/ 0 60000 65536"/>
              <a:gd name="T8" fmla="*/ 0 60000 65536"/>
            </a:gdLst>
            <a:ahLst/>
            <a:cxnLst>
              <a:cxn ang="T6">
                <a:pos x="T0" y="T1"/>
              </a:cxn>
              <a:cxn ang="T7">
                <a:pos x="T2" y="T3"/>
              </a:cxn>
              <a:cxn ang="T8">
                <a:pos x="T4" y="T5"/>
              </a:cxn>
            </a:cxnLst>
            <a:rect l="0" t="0" r="r" b="b"/>
            <a:pathLst>
              <a:path w="1601" h="1496">
                <a:moveTo>
                  <a:pt x="1600" y="1495"/>
                </a:moveTo>
                <a:lnTo>
                  <a:pt x="1600"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3918" name="Line 18"/>
          <p:cNvSpPr>
            <a:spLocks noChangeShapeType="1"/>
          </p:cNvSpPr>
          <p:nvPr/>
        </p:nvSpPr>
        <p:spPr bwMode="auto">
          <a:xfrm flipH="1" flipV="1">
            <a:off x="2654300" y="2206625"/>
            <a:ext cx="3952875" cy="2233613"/>
          </a:xfrm>
          <a:prstGeom prst="line">
            <a:avLst/>
          </a:prstGeom>
          <a:noFill/>
          <a:ln w="25400">
            <a:solidFill>
              <a:srgbClr val="FC012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23919" name="Line 19"/>
          <p:cNvSpPr>
            <a:spLocks noChangeShapeType="1"/>
          </p:cNvSpPr>
          <p:nvPr/>
        </p:nvSpPr>
        <p:spPr bwMode="auto">
          <a:xfrm flipV="1">
            <a:off x="2878138" y="2020888"/>
            <a:ext cx="2832100" cy="3221037"/>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23920" name="Freeform 20"/>
          <p:cNvSpPr>
            <a:spLocks/>
          </p:cNvSpPr>
          <p:nvPr/>
        </p:nvSpPr>
        <p:spPr bwMode="auto">
          <a:xfrm>
            <a:off x="4532313" y="3251200"/>
            <a:ext cx="115887" cy="100013"/>
          </a:xfrm>
          <a:custGeom>
            <a:avLst/>
            <a:gdLst>
              <a:gd name="T0" fmla="*/ 90725234 w 73"/>
              <a:gd name="T1" fmla="*/ 156250469 h 63"/>
              <a:gd name="T2" fmla="*/ 136087850 w 73"/>
              <a:gd name="T3" fmla="*/ 146169793 h 63"/>
              <a:gd name="T4" fmla="*/ 168848946 w 73"/>
              <a:gd name="T5" fmla="*/ 115927767 h 63"/>
              <a:gd name="T6" fmla="*/ 181450467 w 73"/>
              <a:gd name="T7" fmla="*/ 78126028 h 63"/>
              <a:gd name="T8" fmla="*/ 168848946 w 73"/>
              <a:gd name="T9" fmla="*/ 37803326 h 63"/>
              <a:gd name="T10" fmla="*/ 136087850 w 73"/>
              <a:gd name="T11" fmla="*/ 10080675 h 63"/>
              <a:gd name="T12" fmla="*/ 90725234 w 73"/>
              <a:gd name="T13" fmla="*/ 0 h 63"/>
              <a:gd name="T14" fmla="*/ 45362617 w 73"/>
              <a:gd name="T15" fmla="*/ 10080675 h 63"/>
              <a:gd name="T16" fmla="*/ 12599933 w 73"/>
              <a:gd name="T17" fmla="*/ 37803326 h 63"/>
              <a:gd name="T18" fmla="*/ 0 w 73"/>
              <a:gd name="T19" fmla="*/ 78126028 h 63"/>
              <a:gd name="T20" fmla="*/ 12599933 w 73"/>
              <a:gd name="T21" fmla="*/ 115927767 h 63"/>
              <a:gd name="T22" fmla="*/ 45362617 w 73"/>
              <a:gd name="T23" fmla="*/ 146169793 h 63"/>
              <a:gd name="T24" fmla="*/ 90725234 w 73"/>
              <a:gd name="T25" fmla="*/ 156250469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3" h="63">
                <a:moveTo>
                  <a:pt x="36" y="62"/>
                </a:moveTo>
                <a:lnTo>
                  <a:pt x="54" y="58"/>
                </a:lnTo>
                <a:lnTo>
                  <a:pt x="67" y="46"/>
                </a:lnTo>
                <a:lnTo>
                  <a:pt x="72" y="31"/>
                </a:lnTo>
                <a:lnTo>
                  <a:pt x="67" y="15"/>
                </a:lnTo>
                <a:lnTo>
                  <a:pt x="54" y="4"/>
                </a:lnTo>
                <a:lnTo>
                  <a:pt x="36" y="0"/>
                </a:lnTo>
                <a:lnTo>
                  <a:pt x="18" y="4"/>
                </a:lnTo>
                <a:lnTo>
                  <a:pt x="5" y="15"/>
                </a:lnTo>
                <a:lnTo>
                  <a:pt x="0" y="31"/>
                </a:lnTo>
                <a:lnTo>
                  <a:pt x="5" y="46"/>
                </a:lnTo>
                <a:lnTo>
                  <a:pt x="18" y="58"/>
                </a:lnTo>
                <a:lnTo>
                  <a:pt x="36" y="6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3921" name="Line 21"/>
          <p:cNvSpPr>
            <a:spLocks noChangeShapeType="1"/>
          </p:cNvSpPr>
          <p:nvPr/>
        </p:nvSpPr>
        <p:spPr bwMode="auto">
          <a:xfrm flipV="1">
            <a:off x="4589463" y="3295650"/>
            <a:ext cx="0" cy="238125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23922" name="Rectangle 22"/>
          <p:cNvSpPr>
            <a:spLocks noChangeArrowheads="1"/>
          </p:cNvSpPr>
          <p:nvPr/>
        </p:nvSpPr>
        <p:spPr bwMode="auto">
          <a:xfrm>
            <a:off x="6053138" y="4441825"/>
            <a:ext cx="157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SzTx/>
              <a:buFontTx/>
              <a:buNone/>
            </a:pPr>
            <a:r>
              <a:rPr lang="it-IT" altLang="it-IT" sz="2000" b="1">
                <a:solidFill>
                  <a:srgbClr val="000000"/>
                </a:solidFill>
                <a:latin typeface="Arial" panose="020B0604020202020204" pitchFamily="34" charset="0"/>
              </a:rPr>
              <a:t>Domanda </a:t>
            </a:r>
            <a:r>
              <a:rPr lang="it-IT" altLang="it-IT" sz="2000" b="1" i="1">
                <a:solidFill>
                  <a:srgbClr val="000000"/>
                </a:solidFill>
                <a:latin typeface="Arial" panose="020B0604020202020204" pitchFamily="34" charset="0"/>
              </a:rPr>
              <a:t>D</a:t>
            </a:r>
            <a:r>
              <a:rPr lang="it-IT" altLang="it-IT" sz="2000" b="1" i="1" baseline="-25000">
                <a:solidFill>
                  <a:srgbClr val="000000"/>
                </a:solidFill>
                <a:latin typeface="Arial" panose="020B0604020202020204" pitchFamily="34" charset="0"/>
              </a:rPr>
              <a:t>1</a:t>
            </a:r>
            <a:r>
              <a:rPr lang="it-IT" altLang="it-IT" sz="2000" b="1">
                <a:solidFill>
                  <a:srgbClr val="000000"/>
                </a:solidFill>
                <a:latin typeface="Arial" panose="020B0604020202020204" pitchFamily="34" charset="0"/>
              </a:rPr>
              <a:t> </a:t>
            </a:r>
          </a:p>
        </p:txBody>
      </p:sp>
      <p:sp>
        <p:nvSpPr>
          <p:cNvPr id="123923" name="Rectangle 23"/>
          <p:cNvSpPr>
            <a:spLocks noChangeArrowheads="1"/>
          </p:cNvSpPr>
          <p:nvPr/>
        </p:nvSpPr>
        <p:spPr bwMode="auto">
          <a:xfrm>
            <a:off x="7448550" y="4024313"/>
            <a:ext cx="2762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SzTx/>
              <a:buFontTx/>
              <a:buNone/>
            </a:pPr>
            <a:r>
              <a:rPr lang="it-IT" altLang="it-IT" sz="2000" b="1" i="1">
                <a:solidFill>
                  <a:srgbClr val="000000"/>
                </a:solidFill>
                <a:latin typeface="Arial" panose="020B0604020202020204" pitchFamily="34" charset="0"/>
              </a:rPr>
              <a:t>D</a:t>
            </a:r>
            <a:r>
              <a:rPr lang="it-IT" altLang="it-IT" sz="2000" b="1" i="1" baseline="-25000">
                <a:solidFill>
                  <a:srgbClr val="000000"/>
                </a:solidFill>
                <a:latin typeface="Arial" panose="020B0604020202020204" pitchFamily="34" charset="0"/>
              </a:rPr>
              <a:t>2</a:t>
            </a:r>
          </a:p>
        </p:txBody>
      </p:sp>
      <p:sp>
        <p:nvSpPr>
          <p:cNvPr id="123924" name="Line 24"/>
          <p:cNvSpPr>
            <a:spLocks noChangeShapeType="1"/>
          </p:cNvSpPr>
          <p:nvPr/>
        </p:nvSpPr>
        <p:spPr bwMode="auto">
          <a:xfrm flipH="1" flipV="1">
            <a:off x="3425825" y="1925638"/>
            <a:ext cx="3951288" cy="2236787"/>
          </a:xfrm>
          <a:prstGeom prst="line">
            <a:avLst/>
          </a:prstGeom>
          <a:noFill/>
          <a:ln w="254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23925" name="Freeform 25"/>
          <p:cNvSpPr>
            <a:spLocks/>
          </p:cNvSpPr>
          <p:nvPr/>
        </p:nvSpPr>
        <p:spPr bwMode="auto">
          <a:xfrm>
            <a:off x="4956175" y="2774950"/>
            <a:ext cx="115888" cy="100013"/>
          </a:xfrm>
          <a:custGeom>
            <a:avLst/>
            <a:gdLst>
              <a:gd name="T0" fmla="*/ 90726016 w 73"/>
              <a:gd name="T1" fmla="*/ 156250469 h 63"/>
              <a:gd name="T2" fmla="*/ 136089025 w 73"/>
              <a:gd name="T3" fmla="*/ 143650418 h 63"/>
              <a:gd name="T4" fmla="*/ 168851991 w 73"/>
              <a:gd name="T5" fmla="*/ 115927767 h 63"/>
              <a:gd name="T6" fmla="*/ 181452033 w 73"/>
              <a:gd name="T7" fmla="*/ 78126028 h 63"/>
              <a:gd name="T8" fmla="*/ 168851991 w 73"/>
              <a:gd name="T9" fmla="*/ 40322702 h 63"/>
              <a:gd name="T10" fmla="*/ 136089025 w 73"/>
              <a:gd name="T11" fmla="*/ 12601638 h 63"/>
              <a:gd name="T12" fmla="*/ 90726016 w 73"/>
              <a:gd name="T13" fmla="*/ 0 h 63"/>
              <a:gd name="T14" fmla="*/ 45363008 w 73"/>
              <a:gd name="T15" fmla="*/ 12601638 h 63"/>
              <a:gd name="T16" fmla="*/ 12601629 w 73"/>
              <a:gd name="T17" fmla="*/ 40322702 h 63"/>
              <a:gd name="T18" fmla="*/ 0 w 73"/>
              <a:gd name="T19" fmla="*/ 78126028 h 63"/>
              <a:gd name="T20" fmla="*/ 12601629 w 73"/>
              <a:gd name="T21" fmla="*/ 115927767 h 63"/>
              <a:gd name="T22" fmla="*/ 45363008 w 73"/>
              <a:gd name="T23" fmla="*/ 143650418 h 63"/>
              <a:gd name="T24" fmla="*/ 90726016 w 73"/>
              <a:gd name="T25" fmla="*/ 156250469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3" h="63">
                <a:moveTo>
                  <a:pt x="36" y="62"/>
                </a:moveTo>
                <a:lnTo>
                  <a:pt x="54" y="57"/>
                </a:lnTo>
                <a:lnTo>
                  <a:pt x="67" y="46"/>
                </a:lnTo>
                <a:lnTo>
                  <a:pt x="72" y="31"/>
                </a:lnTo>
                <a:lnTo>
                  <a:pt x="67" y="16"/>
                </a:lnTo>
                <a:lnTo>
                  <a:pt x="54" y="5"/>
                </a:lnTo>
                <a:lnTo>
                  <a:pt x="36" y="0"/>
                </a:lnTo>
                <a:lnTo>
                  <a:pt x="18" y="5"/>
                </a:lnTo>
                <a:lnTo>
                  <a:pt x="5" y="16"/>
                </a:lnTo>
                <a:lnTo>
                  <a:pt x="0" y="31"/>
                </a:lnTo>
                <a:lnTo>
                  <a:pt x="5" y="46"/>
                </a:lnTo>
                <a:lnTo>
                  <a:pt x="18" y="57"/>
                </a:lnTo>
                <a:lnTo>
                  <a:pt x="36" y="6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cSld>
  <p:clrMapOvr>
    <a:masterClrMapping/>
  </p:clrMapOvr>
  <p:transition spd="slow">
    <p:wipe dir="r"/>
  </p:transition>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2400"/>
          </a:p>
        </p:txBody>
      </p:sp>
      <p:sp>
        <p:nvSpPr>
          <p:cNvPr id="8089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2400"/>
          </a:p>
        </p:txBody>
      </p:sp>
      <p:sp>
        <p:nvSpPr>
          <p:cNvPr id="80900" name="Rectangle 4"/>
          <p:cNvSpPr>
            <a:spLocks noGrp="1" noChangeArrowheads="1"/>
          </p:cNvSpPr>
          <p:nvPr>
            <p:ph type="title"/>
          </p:nvPr>
        </p:nvSpPr>
        <p:spPr>
          <a:xfrm>
            <a:off x="0" y="0"/>
            <a:ext cx="9144000" cy="765175"/>
          </a:xfrm>
          <a:noFill/>
        </p:spPr>
        <p:txBody>
          <a:bodyPr/>
          <a:lstStyle/>
          <a:p>
            <a:pPr eaLnBrk="1" hangingPunct="1"/>
            <a:r>
              <a:rPr lang="it-IT" altLang="it-IT"/>
              <a:t>L’identità macro fondamentale</a:t>
            </a:r>
          </a:p>
        </p:txBody>
      </p:sp>
      <p:sp>
        <p:nvSpPr>
          <p:cNvPr id="265221" name="Rectangle 5"/>
          <p:cNvSpPr>
            <a:spLocks noGrp="1" noChangeArrowheads="1"/>
          </p:cNvSpPr>
          <p:nvPr>
            <p:ph type="body" idx="1"/>
          </p:nvPr>
        </p:nvSpPr>
        <p:spPr>
          <a:xfrm>
            <a:off x="0" y="836613"/>
            <a:ext cx="9144000" cy="5334000"/>
          </a:xfrm>
          <a:noFill/>
        </p:spPr>
        <p:txBody>
          <a:bodyPr/>
          <a:lstStyle/>
          <a:p>
            <a:pPr eaLnBrk="1" hangingPunct="1">
              <a:lnSpc>
                <a:spcPct val="90000"/>
              </a:lnSpc>
            </a:pPr>
            <a:r>
              <a:rPr lang="it-IT" altLang="it-IT" sz="2800" dirty="0"/>
              <a:t>L’</a:t>
            </a:r>
            <a:r>
              <a:rPr lang="it-IT" altLang="it-IT" sz="2800" dirty="0">
                <a:solidFill>
                  <a:srgbClr val="FC0128"/>
                </a:solidFill>
              </a:rPr>
              <a:t>identità fondamentale</a:t>
            </a:r>
            <a:r>
              <a:rPr lang="it-IT" altLang="it-IT" sz="2800" dirty="0"/>
              <a:t> della contabilità nazionale è proprio quella tra reddito e spesa. </a:t>
            </a:r>
          </a:p>
          <a:p>
            <a:pPr eaLnBrk="1" hangingPunct="1">
              <a:lnSpc>
                <a:spcPct val="90000"/>
              </a:lnSpc>
            </a:pPr>
            <a:r>
              <a:rPr lang="it-IT" altLang="it-IT" sz="2800" dirty="0"/>
              <a:t>Ipotizzando un’economia chiusa (= senza NX), l’identità è:</a:t>
            </a:r>
          </a:p>
          <a:p>
            <a:pPr algn="ctr" eaLnBrk="1" hangingPunct="1">
              <a:lnSpc>
                <a:spcPct val="90000"/>
              </a:lnSpc>
              <a:spcBef>
                <a:spcPct val="36000"/>
              </a:spcBef>
              <a:buFont typeface="Monotype Sorts" pitchFamily="2" charset="2"/>
              <a:buNone/>
            </a:pPr>
            <a:r>
              <a:rPr lang="it-IT" altLang="it-IT" sz="2800" b="1" dirty="0">
                <a:solidFill>
                  <a:srgbClr val="FC0128"/>
                </a:solidFill>
              </a:rPr>
              <a:t>Y </a:t>
            </a:r>
            <a:r>
              <a:rPr lang="it-IT" altLang="it-IT" sz="2800" b="1" dirty="0">
                <a:solidFill>
                  <a:srgbClr val="FC0128"/>
                </a:solidFill>
                <a:sym typeface="Symbol" panose="05050102010706020507" pitchFamily="18" charset="2"/>
              </a:rPr>
              <a:t></a:t>
            </a:r>
            <a:r>
              <a:rPr lang="it-IT" altLang="it-IT" sz="2800" b="1" dirty="0">
                <a:solidFill>
                  <a:srgbClr val="FC0128"/>
                </a:solidFill>
              </a:rPr>
              <a:t> C + I + G</a:t>
            </a:r>
          </a:p>
          <a:p>
            <a:pPr eaLnBrk="1" hangingPunct="1">
              <a:lnSpc>
                <a:spcPct val="90000"/>
              </a:lnSpc>
              <a:spcBef>
                <a:spcPct val="36000"/>
              </a:spcBef>
            </a:pPr>
            <a:r>
              <a:rPr lang="it-IT" altLang="it-IT" sz="2800" dirty="0">
                <a:solidFill>
                  <a:schemeClr val="tx2"/>
                </a:solidFill>
              </a:rPr>
              <a:t>Da questa identità derivano altre importanti relazioni.</a:t>
            </a:r>
          </a:p>
          <a:p>
            <a:pPr lvl="1" eaLnBrk="1" hangingPunct="1">
              <a:lnSpc>
                <a:spcPct val="90000"/>
              </a:lnSpc>
              <a:buFont typeface="Wingdings" panose="05000000000000000000" pitchFamily="2" charset="2"/>
              <a:buChar char="Ø"/>
            </a:pPr>
            <a:r>
              <a:rPr lang="it-IT" altLang="it-IT" dirty="0"/>
              <a:t> Ciò che avanza dal PIL una volta che si sono pagati i consumi pubblici e privati è detto </a:t>
            </a:r>
            <a:r>
              <a:rPr lang="it-IT" altLang="it-IT" dirty="0">
                <a:solidFill>
                  <a:srgbClr val="FC0128"/>
                </a:solidFill>
              </a:rPr>
              <a:t>risparmio aggregato</a:t>
            </a:r>
            <a:r>
              <a:rPr lang="it-IT" altLang="it-IT" dirty="0"/>
              <a:t>:</a:t>
            </a:r>
            <a:endParaRPr lang="it-IT" altLang="it-IT" dirty="0">
              <a:solidFill>
                <a:srgbClr val="9933FF"/>
              </a:solidFill>
            </a:endParaRPr>
          </a:p>
          <a:p>
            <a:pPr algn="ctr" eaLnBrk="1" hangingPunct="1">
              <a:lnSpc>
                <a:spcPct val="90000"/>
              </a:lnSpc>
              <a:spcBef>
                <a:spcPct val="42000"/>
              </a:spcBef>
              <a:buFont typeface="Wingdings" panose="05000000000000000000" pitchFamily="2" charset="2"/>
              <a:buNone/>
            </a:pPr>
            <a:r>
              <a:rPr lang="it-IT" altLang="it-IT" sz="2800" b="1" dirty="0">
                <a:solidFill>
                  <a:srgbClr val="FC0128"/>
                </a:solidFill>
              </a:rPr>
              <a:t>S </a:t>
            </a:r>
            <a:r>
              <a:rPr lang="it-IT" altLang="it-IT" sz="2800" b="1" dirty="0">
                <a:solidFill>
                  <a:srgbClr val="FC0128"/>
                </a:solidFill>
                <a:sym typeface="Symbol" panose="05050102010706020507" pitchFamily="18" charset="2"/>
              </a:rPr>
              <a:t></a:t>
            </a:r>
            <a:r>
              <a:rPr lang="it-IT" altLang="it-IT" sz="2800" b="1" dirty="0">
                <a:solidFill>
                  <a:srgbClr val="FC0128"/>
                </a:solidFill>
              </a:rPr>
              <a:t> Y – C – G</a:t>
            </a:r>
            <a:r>
              <a:rPr lang="it-IT" altLang="it-IT" sz="2800" i="1" dirty="0">
                <a:solidFill>
                  <a:schemeClr val="tx2"/>
                </a:solidFill>
              </a:rPr>
              <a:t> </a:t>
            </a:r>
          </a:p>
          <a:p>
            <a:pPr algn="ctr" eaLnBrk="1" hangingPunct="1">
              <a:lnSpc>
                <a:spcPct val="90000"/>
              </a:lnSpc>
              <a:spcBef>
                <a:spcPct val="42000"/>
              </a:spcBef>
              <a:buFont typeface="Wingdings" panose="05000000000000000000" pitchFamily="2" charset="2"/>
              <a:buNone/>
            </a:pPr>
            <a:r>
              <a:rPr lang="it-IT" altLang="it-IT" sz="2800" dirty="0">
                <a:solidFill>
                  <a:schemeClr val="tx2"/>
                </a:solidFill>
              </a:rPr>
              <a:t>ovvero:</a:t>
            </a:r>
            <a:r>
              <a:rPr lang="it-IT" altLang="it-IT" sz="2800" i="1" dirty="0">
                <a:solidFill>
                  <a:schemeClr val="tx2"/>
                </a:solidFill>
              </a:rPr>
              <a:t> </a:t>
            </a:r>
            <a:r>
              <a:rPr lang="it-IT" altLang="it-IT" sz="2800" b="1" dirty="0">
                <a:solidFill>
                  <a:srgbClr val="FC0128"/>
                </a:solidFill>
              </a:rPr>
              <a:t>S </a:t>
            </a:r>
            <a:r>
              <a:rPr lang="it-IT" altLang="it-IT" sz="2800" b="1" dirty="0">
                <a:solidFill>
                  <a:srgbClr val="FC0128"/>
                </a:solidFill>
                <a:sym typeface="Symbol" panose="05050102010706020507" pitchFamily="18" charset="2"/>
              </a:rPr>
              <a:t></a:t>
            </a:r>
            <a:r>
              <a:rPr lang="it-IT" altLang="it-IT" sz="2800" b="1" dirty="0">
                <a:solidFill>
                  <a:srgbClr val="FC0128"/>
                </a:solidFill>
              </a:rPr>
              <a:t> I</a:t>
            </a:r>
          </a:p>
          <a:p>
            <a:pPr lvl="1" eaLnBrk="1" hangingPunct="1">
              <a:lnSpc>
                <a:spcPct val="90000"/>
              </a:lnSpc>
              <a:buFont typeface="Wingdings" panose="05000000000000000000" pitchFamily="2" charset="2"/>
              <a:buChar char="Ø"/>
            </a:pPr>
            <a:r>
              <a:rPr lang="it-IT" altLang="it-IT" dirty="0">
                <a:solidFill>
                  <a:schemeClr val="tx2"/>
                </a:solidFill>
              </a:rPr>
              <a:t> Tenendo conto delle </a:t>
            </a:r>
            <a:r>
              <a:rPr lang="it-IT" altLang="it-IT" u="sng" dirty="0">
                <a:solidFill>
                  <a:schemeClr val="tx2"/>
                </a:solidFill>
              </a:rPr>
              <a:t>imposte totali</a:t>
            </a:r>
            <a:r>
              <a:rPr lang="it-IT" altLang="it-IT" dirty="0">
                <a:solidFill>
                  <a:schemeClr val="tx2"/>
                </a:solidFill>
              </a:rPr>
              <a:t> T:</a:t>
            </a:r>
            <a:endParaRPr lang="it-IT" altLang="it-IT" i="1" dirty="0">
              <a:solidFill>
                <a:schemeClr val="tx2"/>
              </a:solidFill>
            </a:endParaRPr>
          </a:p>
          <a:p>
            <a:pPr algn="ctr" eaLnBrk="1" hangingPunct="1">
              <a:lnSpc>
                <a:spcPct val="90000"/>
              </a:lnSpc>
              <a:buFont typeface="Wingdings" panose="05000000000000000000" pitchFamily="2" charset="2"/>
              <a:buNone/>
            </a:pPr>
            <a:r>
              <a:rPr lang="it-IT" altLang="it-IT" sz="2800" b="1" dirty="0">
                <a:solidFill>
                  <a:srgbClr val="FC0128"/>
                </a:solidFill>
              </a:rPr>
              <a:t>S </a:t>
            </a:r>
            <a:r>
              <a:rPr lang="it-IT" altLang="it-IT" sz="2800" b="1" dirty="0">
                <a:solidFill>
                  <a:srgbClr val="FC0128"/>
                </a:solidFill>
                <a:sym typeface="Symbol" panose="05050102010706020507" pitchFamily="18" charset="2"/>
              </a:rPr>
              <a:t></a:t>
            </a:r>
            <a:r>
              <a:rPr lang="it-IT" altLang="it-IT" sz="2800" b="1" dirty="0">
                <a:solidFill>
                  <a:srgbClr val="FC0128"/>
                </a:solidFill>
              </a:rPr>
              <a:t> (Y – T – C) + (T – G)</a:t>
            </a:r>
            <a:endParaRPr lang="it-IT" altLang="it-IT" sz="2400" dirty="0">
              <a:solidFill>
                <a:schemeClr val="tx2"/>
              </a:solidFill>
              <a:latin typeface="Monotype Sorts" pitchFamily="2" charset="2"/>
            </a:endParaRPr>
          </a:p>
        </p:txBody>
      </p:sp>
    </p:spTree>
    <p:extLst>
      <p:ext uri="{BB962C8B-B14F-4D97-AF65-F5344CB8AC3E}">
        <p14:creationId xmlns:p14="http://schemas.microsoft.com/office/powerpoint/2010/main" val="199695146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5221">
                                            <p:txEl>
                                              <p:pRg st="7" end="7"/>
                                            </p:txEl>
                                          </p:spTgt>
                                        </p:tgtEl>
                                        <p:attrNameLst>
                                          <p:attrName>style.visibility</p:attrName>
                                        </p:attrNameLst>
                                      </p:cBhvr>
                                      <p:to>
                                        <p:strVal val="visible"/>
                                      </p:to>
                                    </p:set>
                                    <p:animEffect transition="in" filter="wipe(left)">
                                      <p:cBhvr>
                                        <p:cTn id="7" dur="500"/>
                                        <p:tgtEl>
                                          <p:spTgt spid="265221">
                                            <p:txEl>
                                              <p:pRg st="7" end="7"/>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65221">
                                            <p:txEl>
                                              <p:pRg st="8" end="8"/>
                                            </p:txEl>
                                          </p:spTgt>
                                        </p:tgtEl>
                                        <p:attrNameLst>
                                          <p:attrName>style.visibility</p:attrName>
                                        </p:attrNameLst>
                                      </p:cBhvr>
                                      <p:to>
                                        <p:strVal val="visible"/>
                                      </p:to>
                                    </p:set>
                                    <p:animEffect transition="in" filter="wipe(left)">
                                      <p:cBhvr>
                                        <p:cTn id="10" dur="500"/>
                                        <p:tgtEl>
                                          <p:spTgt spid="26522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21" grpId="0" uiExpand="1"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2400"/>
          </a:p>
        </p:txBody>
      </p:sp>
      <p:sp>
        <p:nvSpPr>
          <p:cNvPr id="8294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2400"/>
          </a:p>
        </p:txBody>
      </p:sp>
      <p:sp>
        <p:nvSpPr>
          <p:cNvPr id="82948" name="Rectangle 4"/>
          <p:cNvSpPr>
            <a:spLocks noGrp="1" noChangeArrowheads="1"/>
          </p:cNvSpPr>
          <p:nvPr>
            <p:ph type="title"/>
          </p:nvPr>
        </p:nvSpPr>
        <p:spPr>
          <a:xfrm>
            <a:off x="179388" y="0"/>
            <a:ext cx="8713787" cy="762000"/>
          </a:xfrm>
          <a:noFill/>
        </p:spPr>
        <p:txBody>
          <a:bodyPr/>
          <a:lstStyle/>
          <a:p>
            <a:pPr eaLnBrk="1" hangingPunct="1"/>
            <a:r>
              <a:rPr lang="it-IT" altLang="it-IT" dirty="0"/>
              <a:t>Il risparmio privato e pubblico</a:t>
            </a:r>
          </a:p>
        </p:txBody>
      </p:sp>
      <p:sp>
        <p:nvSpPr>
          <p:cNvPr id="267269" name="Rectangle 5"/>
          <p:cNvSpPr>
            <a:spLocks noGrp="1" noChangeArrowheads="1"/>
          </p:cNvSpPr>
          <p:nvPr>
            <p:ph type="body" idx="1"/>
          </p:nvPr>
        </p:nvSpPr>
        <p:spPr>
          <a:xfrm>
            <a:off x="0" y="692150"/>
            <a:ext cx="9144000" cy="6165850"/>
          </a:xfrm>
          <a:noFill/>
        </p:spPr>
        <p:txBody>
          <a:bodyPr/>
          <a:lstStyle/>
          <a:p>
            <a:pPr eaLnBrk="1" hangingPunct="1">
              <a:lnSpc>
                <a:spcPct val="75000"/>
              </a:lnSpc>
            </a:pPr>
            <a:r>
              <a:rPr lang="it-IT" altLang="it-IT" sz="2400" dirty="0"/>
              <a:t>Il </a:t>
            </a:r>
            <a:r>
              <a:rPr lang="it-IT" altLang="it-IT" sz="2400" dirty="0">
                <a:solidFill>
                  <a:srgbClr val="FC0128"/>
                </a:solidFill>
              </a:rPr>
              <a:t>risparmio privato</a:t>
            </a:r>
            <a:r>
              <a:rPr lang="it-IT" altLang="it-IT" sz="2400" dirty="0"/>
              <a:t> è il reddito che rimane alle famiglie una volta detratte le imposte e la spesa per consumi:</a:t>
            </a:r>
            <a:r>
              <a:rPr lang="it-IT" altLang="it-IT" sz="2400" dirty="0">
                <a:solidFill>
                  <a:srgbClr val="9933FF"/>
                </a:solidFill>
              </a:rPr>
              <a:t> </a:t>
            </a:r>
          </a:p>
          <a:p>
            <a:pPr algn="ctr" eaLnBrk="1" hangingPunct="1">
              <a:lnSpc>
                <a:spcPct val="75000"/>
              </a:lnSpc>
              <a:buNone/>
            </a:pPr>
            <a:r>
              <a:rPr lang="it-IT" altLang="it-IT" sz="2400" dirty="0" err="1">
                <a:solidFill>
                  <a:srgbClr val="FC0128"/>
                </a:solidFill>
              </a:rPr>
              <a:t>S</a:t>
            </a:r>
            <a:r>
              <a:rPr lang="it-IT" altLang="it-IT" sz="2400" baseline="-25000" dirty="0" err="1">
                <a:solidFill>
                  <a:srgbClr val="FC0128"/>
                </a:solidFill>
              </a:rPr>
              <a:t>p</a:t>
            </a:r>
            <a:r>
              <a:rPr lang="it-IT" altLang="it-IT" sz="2400" dirty="0">
                <a:solidFill>
                  <a:srgbClr val="FC0128"/>
                </a:solidFill>
              </a:rPr>
              <a:t> </a:t>
            </a:r>
            <a:r>
              <a:rPr lang="it-IT" altLang="it-IT" sz="2400" b="1" dirty="0">
                <a:solidFill>
                  <a:srgbClr val="FC0128"/>
                </a:solidFill>
                <a:sym typeface="Symbol" panose="05050102010706020507" pitchFamily="18" charset="2"/>
              </a:rPr>
              <a:t></a:t>
            </a:r>
            <a:r>
              <a:rPr lang="it-IT" altLang="it-IT" sz="2400" dirty="0">
                <a:solidFill>
                  <a:srgbClr val="FC0128"/>
                </a:solidFill>
              </a:rPr>
              <a:t> (Y – T – C)</a:t>
            </a:r>
            <a:r>
              <a:rPr lang="it-IT" altLang="it-IT" sz="2400" dirty="0"/>
              <a:t> </a:t>
            </a:r>
          </a:p>
          <a:p>
            <a:pPr eaLnBrk="1" hangingPunct="1">
              <a:lnSpc>
                <a:spcPct val="75000"/>
              </a:lnSpc>
            </a:pPr>
            <a:r>
              <a:rPr lang="it-IT" altLang="it-IT" sz="2400" dirty="0"/>
              <a:t>Il </a:t>
            </a:r>
            <a:r>
              <a:rPr lang="it-IT" altLang="it-IT" sz="2400" dirty="0">
                <a:solidFill>
                  <a:srgbClr val="FC0128"/>
                </a:solidFill>
              </a:rPr>
              <a:t>risparmio pubblico</a:t>
            </a:r>
            <a:r>
              <a:rPr lang="it-IT" altLang="it-IT" sz="2400" dirty="0"/>
              <a:t> è quanto residua del gettito fiscale T una volta detratta la spesa per acquisti pubblici G:</a:t>
            </a:r>
            <a:r>
              <a:rPr lang="it-IT" altLang="it-IT" sz="2400" i="1" dirty="0"/>
              <a:t> </a:t>
            </a:r>
          </a:p>
          <a:p>
            <a:pPr algn="ctr" eaLnBrk="1" hangingPunct="1">
              <a:lnSpc>
                <a:spcPct val="75000"/>
              </a:lnSpc>
              <a:buNone/>
            </a:pPr>
            <a:r>
              <a:rPr lang="it-IT" altLang="it-IT" sz="2400" dirty="0" err="1">
                <a:solidFill>
                  <a:srgbClr val="FC0128"/>
                </a:solidFill>
              </a:rPr>
              <a:t>S</a:t>
            </a:r>
            <a:r>
              <a:rPr lang="it-IT" altLang="it-IT" sz="2400" baseline="-25000" dirty="0" err="1">
                <a:solidFill>
                  <a:srgbClr val="FC0128"/>
                </a:solidFill>
              </a:rPr>
              <a:t>g</a:t>
            </a:r>
            <a:r>
              <a:rPr lang="it-IT" altLang="it-IT" sz="2400" dirty="0">
                <a:solidFill>
                  <a:srgbClr val="FC0128"/>
                </a:solidFill>
              </a:rPr>
              <a:t> </a:t>
            </a:r>
            <a:r>
              <a:rPr lang="it-IT" altLang="it-IT" sz="2400" b="1" dirty="0">
                <a:solidFill>
                  <a:srgbClr val="FC0128"/>
                </a:solidFill>
                <a:sym typeface="Symbol" panose="05050102010706020507" pitchFamily="18" charset="2"/>
              </a:rPr>
              <a:t></a:t>
            </a:r>
            <a:r>
              <a:rPr lang="it-IT" altLang="it-IT" sz="2400" dirty="0">
                <a:solidFill>
                  <a:srgbClr val="FC0128"/>
                </a:solidFill>
              </a:rPr>
              <a:t> (T – G)</a:t>
            </a:r>
          </a:p>
          <a:p>
            <a:pPr eaLnBrk="1" hangingPunct="1">
              <a:lnSpc>
                <a:spcPct val="75000"/>
              </a:lnSpc>
              <a:buFont typeface="Monotype Sorts" pitchFamily="2" charset="2"/>
              <a:buNone/>
            </a:pPr>
            <a:r>
              <a:rPr lang="it-IT" altLang="it-IT" sz="2400" dirty="0">
                <a:solidFill>
                  <a:srgbClr val="FC0128"/>
                </a:solidFill>
              </a:rPr>
              <a:t>	</a:t>
            </a:r>
            <a:r>
              <a:rPr lang="it-IT" altLang="it-IT" sz="2400" dirty="0"/>
              <a:t>Se </a:t>
            </a:r>
            <a:r>
              <a:rPr lang="it-IT" altLang="it-IT" sz="2400" dirty="0" err="1"/>
              <a:t>Sg</a:t>
            </a:r>
            <a:r>
              <a:rPr lang="it-IT" altLang="it-IT" sz="2400" dirty="0"/>
              <a:t> &lt; 0, parliamo di </a:t>
            </a:r>
            <a:r>
              <a:rPr lang="it-IT" altLang="it-IT" sz="2400" dirty="0">
                <a:solidFill>
                  <a:srgbClr val="FF0000"/>
                </a:solidFill>
              </a:rPr>
              <a:t>deficit pubblico</a:t>
            </a:r>
            <a:r>
              <a:rPr lang="it-IT" altLang="it-IT" sz="2400" dirty="0"/>
              <a:t>. In questo caso lo Stato deve procurarsi le risorse per coprire l’eccesso delle uscite sulle entrate.</a:t>
            </a:r>
          </a:p>
          <a:p>
            <a:pPr eaLnBrk="1" hangingPunct="1">
              <a:lnSpc>
                <a:spcPct val="75000"/>
              </a:lnSpc>
            </a:pPr>
            <a:r>
              <a:rPr lang="it-IT" altLang="it-IT" sz="2400" dirty="0"/>
              <a:t>Mettendo insieme le due identità: </a:t>
            </a:r>
            <a:r>
              <a:rPr lang="it-IT" altLang="it-IT" sz="2400" b="1" dirty="0">
                <a:solidFill>
                  <a:srgbClr val="3333CC"/>
                </a:solidFill>
              </a:rPr>
              <a:t>S </a:t>
            </a:r>
            <a:r>
              <a:rPr lang="it-IT" altLang="it-IT" sz="2400" b="1" dirty="0">
                <a:solidFill>
                  <a:srgbClr val="3333CC"/>
                </a:solidFill>
                <a:sym typeface="Symbol" panose="05050102010706020507" pitchFamily="18" charset="2"/>
              </a:rPr>
              <a:t></a:t>
            </a:r>
            <a:r>
              <a:rPr lang="it-IT" altLang="it-IT" sz="2400" b="1" dirty="0">
                <a:solidFill>
                  <a:srgbClr val="3333CC"/>
                </a:solidFill>
              </a:rPr>
              <a:t> I  </a:t>
            </a:r>
            <a:r>
              <a:rPr lang="it-IT" altLang="it-IT" sz="2400" dirty="0"/>
              <a:t>&amp;  </a:t>
            </a:r>
            <a:r>
              <a:rPr lang="it-IT" altLang="it-IT" sz="2400" b="1" dirty="0">
                <a:solidFill>
                  <a:srgbClr val="3333CC"/>
                </a:solidFill>
              </a:rPr>
              <a:t>S </a:t>
            </a:r>
            <a:r>
              <a:rPr lang="it-IT" altLang="it-IT" sz="2400" b="1" dirty="0">
                <a:solidFill>
                  <a:srgbClr val="3333CC"/>
                </a:solidFill>
                <a:sym typeface="Symbol" panose="05050102010706020507" pitchFamily="18" charset="2"/>
              </a:rPr>
              <a:t></a:t>
            </a:r>
            <a:r>
              <a:rPr lang="it-IT" altLang="it-IT" sz="2400" b="1" dirty="0">
                <a:solidFill>
                  <a:srgbClr val="3333CC"/>
                </a:solidFill>
              </a:rPr>
              <a:t> </a:t>
            </a:r>
            <a:r>
              <a:rPr lang="it-IT" altLang="it-IT" sz="2400" b="1" dirty="0" err="1">
                <a:solidFill>
                  <a:srgbClr val="3333CC"/>
                </a:solidFill>
              </a:rPr>
              <a:t>S</a:t>
            </a:r>
            <a:r>
              <a:rPr lang="it-IT" altLang="it-IT" sz="2400" b="1" baseline="-25000" dirty="0" err="1">
                <a:solidFill>
                  <a:srgbClr val="3333CC"/>
                </a:solidFill>
              </a:rPr>
              <a:t>p</a:t>
            </a:r>
            <a:r>
              <a:rPr lang="it-IT" altLang="it-IT" sz="2400" b="1" dirty="0">
                <a:solidFill>
                  <a:srgbClr val="3333CC"/>
                </a:solidFill>
              </a:rPr>
              <a:t> + </a:t>
            </a:r>
            <a:r>
              <a:rPr lang="it-IT" altLang="it-IT" sz="2400" b="1" dirty="0" err="1">
                <a:solidFill>
                  <a:srgbClr val="3333CC"/>
                </a:solidFill>
              </a:rPr>
              <a:t>S</a:t>
            </a:r>
            <a:r>
              <a:rPr lang="it-IT" altLang="it-IT" sz="2400" b="1" baseline="-25000" dirty="0" err="1">
                <a:solidFill>
                  <a:srgbClr val="3333CC"/>
                </a:solidFill>
              </a:rPr>
              <a:t>g</a:t>
            </a:r>
            <a:r>
              <a:rPr lang="it-IT" altLang="it-IT" sz="2400" dirty="0"/>
              <a:t>, </a:t>
            </a:r>
            <a:r>
              <a:rPr lang="it-IT" altLang="it-IT" sz="2400" dirty="0">
                <a:solidFill>
                  <a:schemeClr val="tx2"/>
                </a:solidFill>
              </a:rPr>
              <a:t>si ha:</a:t>
            </a:r>
          </a:p>
          <a:p>
            <a:pPr algn="ctr" eaLnBrk="1" hangingPunct="1">
              <a:lnSpc>
                <a:spcPct val="75000"/>
              </a:lnSpc>
              <a:buNone/>
            </a:pPr>
            <a:r>
              <a:rPr lang="it-IT" altLang="it-IT" sz="2400" b="1" dirty="0" err="1">
                <a:solidFill>
                  <a:srgbClr val="FC0128"/>
                </a:solidFill>
              </a:rPr>
              <a:t>S</a:t>
            </a:r>
            <a:r>
              <a:rPr lang="it-IT" altLang="it-IT" sz="2400" b="1" baseline="-25000" dirty="0" err="1">
                <a:solidFill>
                  <a:srgbClr val="FC0128"/>
                </a:solidFill>
              </a:rPr>
              <a:t>p</a:t>
            </a:r>
            <a:r>
              <a:rPr lang="it-IT" altLang="it-IT" sz="2400" b="1" dirty="0">
                <a:solidFill>
                  <a:srgbClr val="FC0128"/>
                </a:solidFill>
              </a:rPr>
              <a:t> + </a:t>
            </a:r>
            <a:r>
              <a:rPr lang="it-IT" altLang="it-IT" sz="2400" b="1" dirty="0" err="1">
                <a:solidFill>
                  <a:srgbClr val="FC0128"/>
                </a:solidFill>
              </a:rPr>
              <a:t>S</a:t>
            </a:r>
            <a:r>
              <a:rPr lang="it-IT" altLang="it-IT" sz="2400" b="1" baseline="-25000" dirty="0" err="1">
                <a:solidFill>
                  <a:srgbClr val="FC0128"/>
                </a:solidFill>
              </a:rPr>
              <a:t>g</a:t>
            </a:r>
            <a:r>
              <a:rPr lang="it-IT" altLang="it-IT" sz="2400" b="1" dirty="0">
                <a:solidFill>
                  <a:srgbClr val="FC0128"/>
                </a:solidFill>
              </a:rPr>
              <a:t> </a:t>
            </a:r>
            <a:r>
              <a:rPr lang="it-IT" altLang="it-IT" sz="2400" b="1" dirty="0">
                <a:solidFill>
                  <a:srgbClr val="FC0128"/>
                </a:solidFill>
                <a:sym typeface="Symbol" panose="05050102010706020507" pitchFamily="18" charset="2"/>
              </a:rPr>
              <a:t></a:t>
            </a:r>
            <a:r>
              <a:rPr lang="it-IT" altLang="it-IT" sz="2400" b="1" dirty="0">
                <a:solidFill>
                  <a:srgbClr val="FC0128"/>
                </a:solidFill>
              </a:rPr>
              <a:t> (Y – T – C) + (T – G) </a:t>
            </a:r>
            <a:r>
              <a:rPr lang="it-IT" altLang="it-IT" sz="2400" b="1" dirty="0">
                <a:solidFill>
                  <a:srgbClr val="FC0128"/>
                </a:solidFill>
                <a:sym typeface="Symbol" panose="05050102010706020507" pitchFamily="18" charset="2"/>
              </a:rPr>
              <a:t></a:t>
            </a:r>
            <a:r>
              <a:rPr lang="it-IT" altLang="it-IT" sz="2400" b="1" dirty="0">
                <a:solidFill>
                  <a:srgbClr val="FC0128"/>
                </a:solidFill>
              </a:rPr>
              <a:t> I</a:t>
            </a:r>
          </a:p>
          <a:p>
            <a:pPr eaLnBrk="1" hangingPunct="1">
              <a:lnSpc>
                <a:spcPct val="75000"/>
              </a:lnSpc>
            </a:pPr>
            <a:r>
              <a:rPr lang="it-IT" altLang="it-IT" sz="2400" dirty="0"/>
              <a:t>Quindi il risparmio pubblico può avere due effetti sugli investimenti:</a:t>
            </a:r>
          </a:p>
          <a:p>
            <a:pPr eaLnBrk="1" hangingPunct="1">
              <a:lnSpc>
                <a:spcPct val="75000"/>
              </a:lnSpc>
              <a:buFont typeface="Monotype Sorts" pitchFamily="2" charset="2"/>
              <a:buNone/>
            </a:pPr>
            <a:r>
              <a:rPr lang="it-IT" altLang="it-IT" sz="2400" dirty="0">
                <a:solidFill>
                  <a:srgbClr val="FF0000"/>
                </a:solidFill>
              </a:rPr>
              <a:t>se </a:t>
            </a:r>
            <a:r>
              <a:rPr lang="it-IT" altLang="it-IT" sz="2400" dirty="0" err="1">
                <a:solidFill>
                  <a:srgbClr val="FF0000"/>
                </a:solidFill>
              </a:rPr>
              <a:t>S</a:t>
            </a:r>
            <a:r>
              <a:rPr lang="it-IT" altLang="it-IT" sz="2400" baseline="-25000" dirty="0" err="1">
                <a:solidFill>
                  <a:srgbClr val="FF0000"/>
                </a:solidFill>
              </a:rPr>
              <a:t>g</a:t>
            </a:r>
            <a:r>
              <a:rPr lang="it-IT" altLang="it-IT" sz="2400" dirty="0">
                <a:solidFill>
                  <a:srgbClr val="FF0000"/>
                </a:solidFill>
              </a:rPr>
              <a:t> &gt; 0</a:t>
            </a:r>
            <a:r>
              <a:rPr lang="it-IT" altLang="it-IT" sz="2400" dirty="0"/>
              <a:t>, il risparmio pubblico si </a:t>
            </a:r>
            <a:r>
              <a:rPr lang="it-IT" altLang="it-IT" sz="2400" u="sng" dirty="0"/>
              <a:t>aggiunge</a:t>
            </a:r>
            <a:r>
              <a:rPr lang="it-IT" altLang="it-IT" sz="2400" dirty="0"/>
              <a:t> al risparmio privato per finanziare gli I;</a:t>
            </a:r>
          </a:p>
          <a:p>
            <a:pPr eaLnBrk="1" hangingPunct="1">
              <a:lnSpc>
                <a:spcPct val="75000"/>
              </a:lnSpc>
              <a:buFont typeface="Monotype Sorts" pitchFamily="2" charset="2"/>
              <a:buNone/>
            </a:pPr>
            <a:r>
              <a:rPr lang="it-IT" altLang="it-IT" sz="2400" dirty="0">
                <a:solidFill>
                  <a:srgbClr val="FF0000"/>
                </a:solidFill>
              </a:rPr>
              <a:t>se </a:t>
            </a:r>
            <a:r>
              <a:rPr lang="it-IT" altLang="it-IT" sz="2400" dirty="0" err="1">
                <a:solidFill>
                  <a:srgbClr val="FF0000"/>
                </a:solidFill>
              </a:rPr>
              <a:t>S</a:t>
            </a:r>
            <a:r>
              <a:rPr lang="it-IT" altLang="it-IT" sz="2400" baseline="-25000" dirty="0" err="1">
                <a:solidFill>
                  <a:srgbClr val="FF0000"/>
                </a:solidFill>
              </a:rPr>
              <a:t>g</a:t>
            </a:r>
            <a:r>
              <a:rPr lang="it-IT" altLang="it-IT" sz="2400" dirty="0">
                <a:solidFill>
                  <a:srgbClr val="FF0000"/>
                </a:solidFill>
              </a:rPr>
              <a:t> &lt; 0</a:t>
            </a:r>
            <a:r>
              <a:rPr lang="it-IT" altLang="it-IT" sz="2400" dirty="0"/>
              <a:t>, il deficit pubblico è </a:t>
            </a:r>
            <a:r>
              <a:rPr lang="it-IT" altLang="it-IT" sz="2400" u="sng" dirty="0"/>
              <a:t>in competizione</a:t>
            </a:r>
            <a:r>
              <a:rPr lang="it-IT" altLang="it-IT" sz="2400" dirty="0"/>
              <a:t> con I rispetto al totale del risparmio privato.</a:t>
            </a:r>
          </a:p>
          <a:p>
            <a:pPr eaLnBrk="1" hangingPunct="1">
              <a:lnSpc>
                <a:spcPct val="75000"/>
              </a:lnSpc>
            </a:pPr>
            <a:r>
              <a:rPr lang="it-IT" altLang="it-IT" sz="2400" dirty="0"/>
              <a:t>Ogni euro di risparmio privato che va a finanziare il deficit pubblico (= sottoscrizione di titoli del debito pubblico) è un euro sottratto agli investimenti che consentono la crescita economica.</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7269">
                                            <p:txEl>
                                              <p:pRg st="2" end="2"/>
                                            </p:txEl>
                                          </p:spTgt>
                                        </p:tgtEl>
                                        <p:attrNameLst>
                                          <p:attrName>style.visibility</p:attrName>
                                        </p:attrNameLst>
                                      </p:cBhvr>
                                      <p:to>
                                        <p:strVal val="visible"/>
                                      </p:to>
                                    </p:set>
                                    <p:animEffect transition="in" filter="wipe(left)">
                                      <p:cBhvr>
                                        <p:cTn id="7" dur="500"/>
                                        <p:tgtEl>
                                          <p:spTgt spid="267269">
                                            <p:txEl>
                                              <p:pRg st="2" end="2"/>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67269">
                                            <p:txEl>
                                              <p:pRg st="3" end="3"/>
                                            </p:txEl>
                                          </p:spTgt>
                                        </p:tgtEl>
                                        <p:attrNameLst>
                                          <p:attrName>style.visibility</p:attrName>
                                        </p:attrNameLst>
                                      </p:cBhvr>
                                      <p:to>
                                        <p:strVal val="visible"/>
                                      </p:to>
                                    </p:set>
                                    <p:animEffect transition="in" filter="wipe(left)">
                                      <p:cBhvr>
                                        <p:cTn id="10" dur="500"/>
                                        <p:tgtEl>
                                          <p:spTgt spid="267269">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67269">
                                            <p:txEl>
                                              <p:pRg st="4" end="4"/>
                                            </p:txEl>
                                          </p:spTgt>
                                        </p:tgtEl>
                                        <p:attrNameLst>
                                          <p:attrName>style.visibility</p:attrName>
                                        </p:attrNameLst>
                                      </p:cBhvr>
                                      <p:to>
                                        <p:strVal val="visible"/>
                                      </p:to>
                                    </p:set>
                                    <p:animEffect transition="in" filter="wipe(left)">
                                      <p:cBhvr>
                                        <p:cTn id="15" dur="500"/>
                                        <p:tgtEl>
                                          <p:spTgt spid="267269">
                                            <p:txEl>
                                              <p:pRg st="4" end="4"/>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67269">
                                            <p:txEl>
                                              <p:pRg st="5" end="5"/>
                                            </p:txEl>
                                          </p:spTgt>
                                        </p:tgtEl>
                                        <p:attrNameLst>
                                          <p:attrName>style.visibility</p:attrName>
                                        </p:attrNameLst>
                                      </p:cBhvr>
                                      <p:to>
                                        <p:strVal val="visible"/>
                                      </p:to>
                                    </p:set>
                                    <p:animEffect transition="in" filter="wipe(left)">
                                      <p:cBhvr>
                                        <p:cTn id="20" dur="500"/>
                                        <p:tgtEl>
                                          <p:spTgt spid="267269">
                                            <p:txEl>
                                              <p:pRg st="5" end="5"/>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67269">
                                            <p:txEl>
                                              <p:pRg st="6" end="6"/>
                                            </p:txEl>
                                          </p:spTgt>
                                        </p:tgtEl>
                                        <p:attrNameLst>
                                          <p:attrName>style.visibility</p:attrName>
                                        </p:attrNameLst>
                                      </p:cBhvr>
                                      <p:to>
                                        <p:strVal val="visible"/>
                                      </p:to>
                                    </p:set>
                                    <p:animEffect transition="in" filter="wipe(left)">
                                      <p:cBhvr>
                                        <p:cTn id="25" dur="500"/>
                                        <p:tgtEl>
                                          <p:spTgt spid="267269">
                                            <p:txEl>
                                              <p:pRg st="6" end="6"/>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67269">
                                            <p:txEl>
                                              <p:pRg st="7" end="7"/>
                                            </p:txEl>
                                          </p:spTgt>
                                        </p:tgtEl>
                                        <p:attrNameLst>
                                          <p:attrName>style.visibility</p:attrName>
                                        </p:attrNameLst>
                                      </p:cBhvr>
                                      <p:to>
                                        <p:strVal val="visible"/>
                                      </p:to>
                                    </p:set>
                                    <p:animEffect transition="in" filter="wipe(left)">
                                      <p:cBhvr>
                                        <p:cTn id="30" dur="500"/>
                                        <p:tgtEl>
                                          <p:spTgt spid="267269">
                                            <p:txEl>
                                              <p:pRg st="7" end="7"/>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67269">
                                            <p:txEl>
                                              <p:pRg st="8" end="8"/>
                                            </p:txEl>
                                          </p:spTgt>
                                        </p:tgtEl>
                                        <p:attrNameLst>
                                          <p:attrName>style.visibility</p:attrName>
                                        </p:attrNameLst>
                                      </p:cBhvr>
                                      <p:to>
                                        <p:strVal val="visible"/>
                                      </p:to>
                                    </p:set>
                                    <p:animEffect transition="in" filter="wipe(left)">
                                      <p:cBhvr>
                                        <p:cTn id="35" dur="500"/>
                                        <p:tgtEl>
                                          <p:spTgt spid="267269">
                                            <p:txEl>
                                              <p:pRg st="8" end="8"/>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67269">
                                            <p:txEl>
                                              <p:pRg st="9" end="9"/>
                                            </p:txEl>
                                          </p:spTgt>
                                        </p:tgtEl>
                                        <p:attrNameLst>
                                          <p:attrName>style.visibility</p:attrName>
                                        </p:attrNameLst>
                                      </p:cBhvr>
                                      <p:to>
                                        <p:strVal val="visible"/>
                                      </p:to>
                                    </p:set>
                                    <p:animEffect transition="in" filter="wipe(left)">
                                      <p:cBhvr>
                                        <p:cTn id="38" dur="500"/>
                                        <p:tgtEl>
                                          <p:spTgt spid="267269">
                                            <p:txEl>
                                              <p:pRg st="9" end="9"/>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67269">
                                            <p:txEl>
                                              <p:pRg st="10" end="10"/>
                                            </p:txEl>
                                          </p:spTgt>
                                        </p:tgtEl>
                                        <p:attrNameLst>
                                          <p:attrName>style.visibility</p:attrName>
                                        </p:attrNameLst>
                                      </p:cBhvr>
                                      <p:to>
                                        <p:strVal val="visible"/>
                                      </p:to>
                                    </p:set>
                                    <p:animEffect transition="in" filter="wipe(left)">
                                      <p:cBhvr>
                                        <p:cTn id="43" dur="500"/>
                                        <p:tgtEl>
                                          <p:spTgt spid="26726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9"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2400"/>
          </a:p>
        </p:txBody>
      </p:sp>
      <p:sp>
        <p:nvSpPr>
          <p:cNvPr id="12595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2400"/>
          </a:p>
        </p:txBody>
      </p:sp>
      <p:sp>
        <p:nvSpPr>
          <p:cNvPr id="125956" name="Rectangle 4"/>
          <p:cNvSpPr>
            <a:spLocks noGrp="1" noChangeArrowheads="1"/>
          </p:cNvSpPr>
          <p:nvPr>
            <p:ph type="title"/>
          </p:nvPr>
        </p:nvSpPr>
        <p:spPr>
          <a:xfrm>
            <a:off x="190500" y="315888"/>
            <a:ext cx="8763000" cy="838200"/>
          </a:xfrm>
          <a:noFill/>
        </p:spPr>
        <p:txBody>
          <a:bodyPr/>
          <a:lstStyle/>
          <a:p>
            <a:pPr eaLnBrk="1" hangingPunct="1"/>
            <a:r>
              <a:rPr lang="it-IT" altLang="it-IT" dirty="0"/>
              <a:t>L’effetto del deficit pubblico sul mercato FM</a:t>
            </a:r>
          </a:p>
        </p:txBody>
      </p:sp>
      <p:sp>
        <p:nvSpPr>
          <p:cNvPr id="295941" name="Rectangle 5"/>
          <p:cNvSpPr>
            <a:spLocks noGrp="1" noChangeArrowheads="1"/>
          </p:cNvSpPr>
          <p:nvPr>
            <p:ph type="body" idx="1"/>
          </p:nvPr>
        </p:nvSpPr>
        <p:spPr>
          <a:xfrm>
            <a:off x="0" y="1412776"/>
            <a:ext cx="9144000" cy="3738736"/>
          </a:xfrm>
          <a:noFill/>
        </p:spPr>
        <p:txBody>
          <a:bodyPr/>
          <a:lstStyle/>
          <a:p>
            <a:pPr eaLnBrk="1" hangingPunct="1">
              <a:lnSpc>
                <a:spcPct val="90000"/>
              </a:lnSpc>
            </a:pPr>
            <a:r>
              <a:rPr lang="it-IT" altLang="it-IT" sz="2800" dirty="0"/>
              <a:t>Quando lo Stato spende più di quanto incassa (ovvero quando </a:t>
            </a:r>
            <a:r>
              <a:rPr lang="it-IT" altLang="it-IT" sz="2800" b="1" dirty="0">
                <a:solidFill>
                  <a:srgbClr val="FC0128"/>
                </a:solidFill>
              </a:rPr>
              <a:t>G &gt; T</a:t>
            </a:r>
            <a:r>
              <a:rPr lang="it-IT" altLang="it-IT" sz="2800" dirty="0"/>
              <a:t>) si ha un </a:t>
            </a:r>
            <a:r>
              <a:rPr lang="it-IT" altLang="it-IT" sz="2800" dirty="0">
                <a:solidFill>
                  <a:srgbClr val="FC0128"/>
                </a:solidFill>
              </a:rPr>
              <a:t>deficit pubblico</a:t>
            </a:r>
            <a:r>
              <a:rPr lang="it-IT" altLang="it-IT" sz="2800" dirty="0"/>
              <a:t>.</a:t>
            </a:r>
            <a:endParaRPr lang="it-IT" altLang="it-IT" sz="2800" dirty="0">
              <a:solidFill>
                <a:srgbClr val="9933FF"/>
              </a:solidFill>
            </a:endParaRPr>
          </a:p>
          <a:p>
            <a:pPr eaLnBrk="1" hangingPunct="1">
              <a:lnSpc>
                <a:spcPct val="90000"/>
              </a:lnSpc>
            </a:pPr>
            <a:r>
              <a:rPr lang="it-IT" altLang="it-IT" sz="2800" dirty="0"/>
              <a:t>L’esigenza dello Stato di prendere a prestito fondi per finanziare il deficit riduce l’offerta di FM che rimangono a disposizione per gli investimenti (privati e pubblici). Si parla di </a:t>
            </a:r>
            <a:r>
              <a:rPr lang="it-IT" altLang="it-IT" sz="2800" dirty="0">
                <a:solidFill>
                  <a:srgbClr val="FC0128"/>
                </a:solidFill>
              </a:rPr>
              <a:t>spiazzamento</a:t>
            </a:r>
            <a:r>
              <a:rPr lang="it-IT" altLang="it-IT" sz="2800" dirty="0"/>
              <a:t> (</a:t>
            </a:r>
            <a:r>
              <a:rPr lang="it-IT" altLang="it-IT" sz="2800" i="1" dirty="0" err="1"/>
              <a:t>crowding</a:t>
            </a:r>
            <a:r>
              <a:rPr lang="it-IT" altLang="it-IT" sz="2800" i="1" dirty="0"/>
              <a:t> out</a:t>
            </a:r>
            <a:r>
              <a:rPr lang="it-IT" altLang="it-IT" sz="2800" dirty="0"/>
              <a:t>) degli investimenti:</a:t>
            </a:r>
            <a:endParaRPr lang="it-IT" altLang="it-IT" sz="2400" dirty="0"/>
          </a:p>
          <a:p>
            <a:pPr lvl="1" eaLnBrk="1" hangingPunct="1">
              <a:lnSpc>
                <a:spcPct val="90000"/>
              </a:lnSpc>
            </a:pPr>
            <a:r>
              <a:rPr lang="it-IT" altLang="it-IT" sz="2400" dirty="0"/>
              <a:t>La curva di offerta si sposta a sinistra.</a:t>
            </a:r>
          </a:p>
          <a:p>
            <a:pPr lvl="1" eaLnBrk="1" hangingPunct="1">
              <a:lnSpc>
                <a:spcPct val="90000"/>
              </a:lnSpc>
            </a:pPr>
            <a:r>
              <a:rPr lang="it-IT" altLang="it-IT" sz="2400" dirty="0"/>
              <a:t>Il tasso r aumenta e la quantità di equilibrio di FM si riduce.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5941">
                                            <p:txEl>
                                              <p:pRg st="1" end="1"/>
                                            </p:txEl>
                                          </p:spTgt>
                                        </p:tgtEl>
                                        <p:attrNameLst>
                                          <p:attrName>style.visibility</p:attrName>
                                        </p:attrNameLst>
                                      </p:cBhvr>
                                      <p:to>
                                        <p:strVal val="visible"/>
                                      </p:to>
                                    </p:set>
                                    <p:animEffect transition="in" filter="wipe(left)">
                                      <p:cBhvr>
                                        <p:cTn id="7" dur="500"/>
                                        <p:tgtEl>
                                          <p:spTgt spid="295941">
                                            <p:txEl>
                                              <p:pRg st="1" end="1"/>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5941">
                                            <p:txEl>
                                              <p:pRg st="2" end="2"/>
                                            </p:txEl>
                                          </p:spTgt>
                                        </p:tgtEl>
                                        <p:attrNameLst>
                                          <p:attrName>style.visibility</p:attrName>
                                        </p:attrNameLst>
                                      </p:cBhvr>
                                      <p:to>
                                        <p:strVal val="visible"/>
                                      </p:to>
                                    </p:set>
                                    <p:animEffect transition="in" filter="wipe(left)">
                                      <p:cBhvr>
                                        <p:cTn id="10" dur="500"/>
                                        <p:tgtEl>
                                          <p:spTgt spid="295941">
                                            <p:txEl>
                                              <p:pRg st="2" end="2"/>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95941">
                                            <p:txEl>
                                              <p:pRg st="3" end="3"/>
                                            </p:txEl>
                                          </p:spTgt>
                                        </p:tgtEl>
                                        <p:attrNameLst>
                                          <p:attrName>style.visibility</p:attrName>
                                        </p:attrNameLst>
                                      </p:cBhvr>
                                      <p:to>
                                        <p:strVal val="visible"/>
                                      </p:to>
                                    </p:set>
                                    <p:animEffect transition="in" filter="wipe(left)">
                                      <p:cBhvr>
                                        <p:cTn id="13" dur="500"/>
                                        <p:tgtEl>
                                          <p:spTgt spid="29594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41"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ChangeArrowheads="1"/>
          </p:cNvSpPr>
          <p:nvPr/>
        </p:nvSpPr>
        <p:spPr bwMode="auto">
          <a:xfrm>
            <a:off x="8167688" y="5718175"/>
            <a:ext cx="3667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algn="r">
              <a:lnSpc>
                <a:spcPct val="90000"/>
              </a:lnSpc>
              <a:spcBef>
                <a:spcPct val="0"/>
              </a:spcBef>
              <a:buClrTx/>
              <a:buSzTx/>
              <a:buFontTx/>
              <a:buNone/>
            </a:pPr>
            <a:r>
              <a:rPr lang="it-IT" altLang="it-IT" sz="2000" b="1">
                <a:solidFill>
                  <a:srgbClr val="000000"/>
                </a:solidFill>
                <a:latin typeface="Arial" panose="020B0604020202020204" pitchFamily="34" charset="0"/>
              </a:rPr>
              <a:t>FM</a:t>
            </a:r>
          </a:p>
        </p:txBody>
      </p:sp>
      <p:sp>
        <p:nvSpPr>
          <p:cNvPr id="128003" name="Rectangle 3"/>
          <p:cNvSpPr>
            <a:spLocks noChangeArrowheads="1"/>
          </p:cNvSpPr>
          <p:nvPr/>
        </p:nvSpPr>
        <p:spPr bwMode="auto">
          <a:xfrm>
            <a:off x="2014538" y="5718175"/>
            <a:ext cx="1412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SzTx/>
              <a:buFontTx/>
              <a:buNone/>
            </a:pPr>
            <a:r>
              <a:rPr lang="it-IT" altLang="it-IT" sz="2000" b="1">
                <a:solidFill>
                  <a:srgbClr val="000000"/>
                </a:solidFill>
                <a:latin typeface="Arial" panose="020B0604020202020204" pitchFamily="34" charset="0"/>
              </a:rPr>
              <a:t>0</a:t>
            </a:r>
          </a:p>
        </p:txBody>
      </p:sp>
      <p:grpSp>
        <p:nvGrpSpPr>
          <p:cNvPr id="128004" name="Group 4"/>
          <p:cNvGrpSpPr>
            <a:grpSpLocks/>
          </p:cNvGrpSpPr>
          <p:nvPr/>
        </p:nvGrpSpPr>
        <p:grpSpPr bwMode="auto">
          <a:xfrm>
            <a:off x="2057400" y="1676400"/>
            <a:ext cx="366713" cy="549275"/>
            <a:chOff x="791" y="1074"/>
            <a:chExt cx="231" cy="346"/>
          </a:xfrm>
        </p:grpSpPr>
        <p:sp>
          <p:nvSpPr>
            <p:cNvPr id="128024" name="Rectangle 5"/>
            <p:cNvSpPr>
              <a:spLocks noChangeArrowheads="1"/>
            </p:cNvSpPr>
            <p:nvPr/>
          </p:nvSpPr>
          <p:spPr bwMode="auto">
            <a:xfrm>
              <a:off x="791" y="1074"/>
              <a:ext cx="6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SzTx/>
                <a:buFontTx/>
                <a:buNone/>
              </a:pPr>
              <a:r>
                <a:rPr lang="it-IT" altLang="it-IT" sz="2000" b="1">
                  <a:solidFill>
                    <a:srgbClr val="000000"/>
                  </a:solidFill>
                  <a:latin typeface="Arial" panose="020B0604020202020204" pitchFamily="34" charset="0"/>
                </a:rPr>
                <a:t>r</a:t>
              </a:r>
            </a:p>
          </p:txBody>
        </p:sp>
        <p:sp>
          <p:nvSpPr>
            <p:cNvPr id="128025" name="Rectangle 6"/>
            <p:cNvSpPr>
              <a:spLocks noChangeArrowheads="1"/>
            </p:cNvSpPr>
            <p:nvPr/>
          </p:nvSpPr>
          <p:spPr bwMode="auto">
            <a:xfrm>
              <a:off x="1022" y="1228"/>
              <a:ext cx="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SzTx/>
                <a:buFontTx/>
                <a:buNone/>
              </a:pPr>
              <a:endParaRPr lang="it-IT" altLang="it-IT" sz="2000" b="1">
                <a:solidFill>
                  <a:srgbClr val="000000"/>
                </a:solidFill>
                <a:latin typeface="Arial" panose="020B0604020202020204" pitchFamily="34" charset="0"/>
              </a:endParaRPr>
            </a:p>
          </p:txBody>
        </p:sp>
      </p:grpSp>
      <p:sp>
        <p:nvSpPr>
          <p:cNvPr id="128005" name="Freeform 7"/>
          <p:cNvSpPr>
            <a:spLocks/>
          </p:cNvSpPr>
          <p:nvPr/>
        </p:nvSpPr>
        <p:spPr bwMode="auto">
          <a:xfrm>
            <a:off x="2233613" y="2844800"/>
            <a:ext cx="1579562" cy="2832100"/>
          </a:xfrm>
          <a:custGeom>
            <a:avLst/>
            <a:gdLst>
              <a:gd name="T0" fmla="*/ 2147483646 w 995"/>
              <a:gd name="T1" fmla="*/ 2147483646 h 1784"/>
              <a:gd name="T2" fmla="*/ 2147483646 w 995"/>
              <a:gd name="T3" fmla="*/ 0 h 1784"/>
              <a:gd name="T4" fmla="*/ 0 w 995"/>
              <a:gd name="T5" fmla="*/ 0 h 1784"/>
              <a:gd name="T6" fmla="*/ 0 60000 65536"/>
              <a:gd name="T7" fmla="*/ 0 60000 65536"/>
              <a:gd name="T8" fmla="*/ 0 60000 65536"/>
            </a:gdLst>
            <a:ahLst/>
            <a:cxnLst>
              <a:cxn ang="T6">
                <a:pos x="T0" y="T1"/>
              </a:cxn>
              <a:cxn ang="T7">
                <a:pos x="T2" y="T3"/>
              </a:cxn>
              <a:cxn ang="T8">
                <a:pos x="T4" y="T5"/>
              </a:cxn>
            </a:cxnLst>
            <a:rect l="0" t="0" r="r" b="b"/>
            <a:pathLst>
              <a:path w="995" h="1784">
                <a:moveTo>
                  <a:pt x="994" y="1783"/>
                </a:moveTo>
                <a:lnTo>
                  <a:pt x="994" y="0"/>
                </a:lnTo>
                <a:lnTo>
                  <a:pt x="0" y="0"/>
                </a:lnTo>
              </a:path>
            </a:pathLst>
          </a:custGeom>
          <a:noFill/>
          <a:ln w="12700" cap="rnd" cmpd="sng">
            <a:solidFill>
              <a:srgbClr val="000000"/>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8006" name="Rectangle 8"/>
          <p:cNvSpPr>
            <a:spLocks noChangeArrowheads="1"/>
          </p:cNvSpPr>
          <p:nvPr/>
        </p:nvSpPr>
        <p:spPr bwMode="auto">
          <a:xfrm>
            <a:off x="3348038" y="5699125"/>
            <a:ext cx="565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SzTx/>
              <a:buFontTx/>
              <a:buNone/>
            </a:pPr>
            <a:r>
              <a:rPr lang="it-IT" altLang="it-IT" sz="2000" b="1" dirty="0">
                <a:solidFill>
                  <a:srgbClr val="000000"/>
                </a:solidFill>
                <a:latin typeface="Arial" panose="020B0604020202020204" pitchFamily="34" charset="0"/>
              </a:rPr>
              <a:t>€800</a:t>
            </a:r>
          </a:p>
        </p:txBody>
      </p:sp>
      <p:sp>
        <p:nvSpPr>
          <p:cNvPr id="128007" name="Rectangle 9"/>
          <p:cNvSpPr>
            <a:spLocks noChangeArrowheads="1"/>
          </p:cNvSpPr>
          <p:nvPr/>
        </p:nvSpPr>
        <p:spPr bwMode="auto">
          <a:xfrm>
            <a:off x="4537075" y="5699125"/>
            <a:ext cx="8731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SzTx/>
              <a:buFontTx/>
              <a:buNone/>
            </a:pPr>
            <a:r>
              <a:rPr lang="it-IT" altLang="it-IT" sz="2000" b="1">
                <a:solidFill>
                  <a:srgbClr val="000000"/>
                </a:solidFill>
                <a:latin typeface="Arial" panose="020B0604020202020204" pitchFamily="34" charset="0"/>
              </a:rPr>
              <a:t>€1200</a:t>
            </a:r>
          </a:p>
        </p:txBody>
      </p:sp>
      <p:grpSp>
        <p:nvGrpSpPr>
          <p:cNvPr id="128008" name="Group 10"/>
          <p:cNvGrpSpPr>
            <a:grpSpLocks/>
          </p:cNvGrpSpPr>
          <p:nvPr/>
        </p:nvGrpSpPr>
        <p:grpSpPr bwMode="auto">
          <a:xfrm>
            <a:off x="4144963" y="2409825"/>
            <a:ext cx="1003300" cy="180975"/>
            <a:chOff x="2611" y="1518"/>
            <a:chExt cx="632" cy="114"/>
          </a:xfrm>
        </p:grpSpPr>
        <p:sp>
          <p:nvSpPr>
            <p:cNvPr id="128022" name="Line 11"/>
            <p:cNvSpPr>
              <a:spLocks noChangeShapeType="1"/>
            </p:cNvSpPr>
            <p:nvPr/>
          </p:nvSpPr>
          <p:spPr bwMode="auto">
            <a:xfrm>
              <a:off x="2757" y="1574"/>
              <a:ext cx="486" cy="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28023" name="Freeform 12"/>
            <p:cNvSpPr>
              <a:spLocks/>
            </p:cNvSpPr>
            <p:nvPr/>
          </p:nvSpPr>
          <p:spPr bwMode="auto">
            <a:xfrm>
              <a:off x="2611" y="1518"/>
              <a:ext cx="207" cy="114"/>
            </a:xfrm>
            <a:custGeom>
              <a:avLst/>
              <a:gdLst>
                <a:gd name="T0" fmla="*/ 170 w 207"/>
                <a:gd name="T1" fmla="*/ 57 h 114"/>
                <a:gd name="T2" fmla="*/ 206 w 207"/>
                <a:gd name="T3" fmla="*/ 111 h 114"/>
                <a:gd name="T4" fmla="*/ 204 w 207"/>
                <a:gd name="T5" fmla="*/ 113 h 114"/>
                <a:gd name="T6" fmla="*/ 178 w 207"/>
                <a:gd name="T7" fmla="*/ 102 h 114"/>
                <a:gd name="T8" fmla="*/ 130 w 207"/>
                <a:gd name="T9" fmla="*/ 86 h 114"/>
                <a:gd name="T10" fmla="*/ 104 w 207"/>
                <a:gd name="T11" fmla="*/ 77 h 114"/>
                <a:gd name="T12" fmla="*/ 70 w 207"/>
                <a:gd name="T13" fmla="*/ 69 h 114"/>
                <a:gd name="T14" fmla="*/ 34 w 207"/>
                <a:gd name="T15" fmla="*/ 64 h 114"/>
                <a:gd name="T16" fmla="*/ 0 w 207"/>
                <a:gd name="T17" fmla="*/ 57 h 114"/>
                <a:gd name="T18" fmla="*/ 34 w 207"/>
                <a:gd name="T19" fmla="*/ 49 h 114"/>
                <a:gd name="T20" fmla="*/ 70 w 207"/>
                <a:gd name="T21" fmla="*/ 42 h 114"/>
                <a:gd name="T22" fmla="*/ 104 w 207"/>
                <a:gd name="T23" fmla="*/ 35 h 114"/>
                <a:gd name="T24" fmla="*/ 130 w 207"/>
                <a:gd name="T25" fmla="*/ 26 h 114"/>
                <a:gd name="T26" fmla="*/ 178 w 207"/>
                <a:gd name="T27" fmla="*/ 9 h 114"/>
                <a:gd name="T28" fmla="*/ 204 w 207"/>
                <a:gd name="T29" fmla="*/ 0 h 114"/>
                <a:gd name="T30" fmla="*/ 206 w 207"/>
                <a:gd name="T31" fmla="*/ 2 h 114"/>
                <a:gd name="T32" fmla="*/ 170 w 207"/>
                <a:gd name="T33" fmla="*/ 57 h 1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7" h="114">
                  <a:moveTo>
                    <a:pt x="170" y="57"/>
                  </a:moveTo>
                  <a:lnTo>
                    <a:pt x="206" y="111"/>
                  </a:lnTo>
                  <a:lnTo>
                    <a:pt x="204" y="113"/>
                  </a:lnTo>
                  <a:lnTo>
                    <a:pt x="178" y="102"/>
                  </a:lnTo>
                  <a:lnTo>
                    <a:pt x="130" y="86"/>
                  </a:lnTo>
                  <a:lnTo>
                    <a:pt x="104" y="77"/>
                  </a:lnTo>
                  <a:lnTo>
                    <a:pt x="70" y="69"/>
                  </a:lnTo>
                  <a:lnTo>
                    <a:pt x="34" y="64"/>
                  </a:lnTo>
                  <a:lnTo>
                    <a:pt x="0" y="57"/>
                  </a:lnTo>
                  <a:lnTo>
                    <a:pt x="34" y="49"/>
                  </a:lnTo>
                  <a:lnTo>
                    <a:pt x="70" y="42"/>
                  </a:lnTo>
                  <a:lnTo>
                    <a:pt x="104" y="35"/>
                  </a:lnTo>
                  <a:lnTo>
                    <a:pt x="130" y="26"/>
                  </a:lnTo>
                  <a:lnTo>
                    <a:pt x="178" y="9"/>
                  </a:lnTo>
                  <a:lnTo>
                    <a:pt x="204" y="0"/>
                  </a:lnTo>
                  <a:lnTo>
                    <a:pt x="206" y="2"/>
                  </a:lnTo>
                  <a:lnTo>
                    <a:pt x="170" y="57"/>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128009" name="Rectangle 13"/>
          <p:cNvSpPr>
            <a:spLocks noChangeArrowheads="1"/>
          </p:cNvSpPr>
          <p:nvPr/>
        </p:nvSpPr>
        <p:spPr bwMode="auto">
          <a:xfrm>
            <a:off x="4395788" y="1785938"/>
            <a:ext cx="2619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SzTx/>
              <a:buFontTx/>
              <a:buNone/>
            </a:pPr>
            <a:r>
              <a:rPr lang="it-IT" altLang="it-IT" sz="2000" b="1" i="1" dirty="0">
                <a:solidFill>
                  <a:srgbClr val="000000"/>
                </a:solidFill>
                <a:latin typeface="Arial" panose="020B0604020202020204" pitchFamily="34" charset="0"/>
              </a:rPr>
              <a:t>S</a:t>
            </a:r>
            <a:r>
              <a:rPr lang="it-IT" altLang="it-IT" sz="2000" b="1" i="1" baseline="-25000" dirty="0">
                <a:solidFill>
                  <a:srgbClr val="000000"/>
                </a:solidFill>
                <a:latin typeface="Arial" panose="020B0604020202020204" pitchFamily="34" charset="0"/>
              </a:rPr>
              <a:t>2</a:t>
            </a:r>
          </a:p>
        </p:txBody>
      </p:sp>
      <p:sp>
        <p:nvSpPr>
          <p:cNvPr id="128010" name="Rectangle 14"/>
          <p:cNvSpPr>
            <a:spLocks noChangeArrowheads="1"/>
          </p:cNvSpPr>
          <p:nvPr/>
        </p:nvSpPr>
        <p:spPr bwMode="auto">
          <a:xfrm>
            <a:off x="5730875" y="1884363"/>
            <a:ext cx="1162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SzTx/>
              <a:buFontTx/>
              <a:buNone/>
            </a:pPr>
            <a:r>
              <a:rPr lang="it-IT" altLang="it-IT" sz="2000" b="1">
                <a:solidFill>
                  <a:srgbClr val="000000"/>
                </a:solidFill>
                <a:latin typeface="Arial" panose="020B0604020202020204" pitchFamily="34" charset="0"/>
              </a:rPr>
              <a:t>Offerta </a:t>
            </a:r>
            <a:r>
              <a:rPr lang="it-IT" altLang="it-IT" sz="2000" b="1" i="1">
                <a:solidFill>
                  <a:srgbClr val="000000"/>
                </a:solidFill>
                <a:latin typeface="Arial" panose="020B0604020202020204" pitchFamily="34" charset="0"/>
              </a:rPr>
              <a:t>S</a:t>
            </a:r>
            <a:r>
              <a:rPr lang="it-IT" altLang="it-IT" sz="2000" b="1" i="1" baseline="-25000">
                <a:solidFill>
                  <a:srgbClr val="000000"/>
                </a:solidFill>
                <a:latin typeface="Arial" panose="020B0604020202020204" pitchFamily="34" charset="0"/>
              </a:rPr>
              <a:t>1</a:t>
            </a:r>
          </a:p>
        </p:txBody>
      </p:sp>
      <p:sp>
        <p:nvSpPr>
          <p:cNvPr id="128011" name="Rectangle 15"/>
          <p:cNvSpPr>
            <a:spLocks noChangeArrowheads="1"/>
          </p:cNvSpPr>
          <p:nvPr/>
        </p:nvSpPr>
        <p:spPr bwMode="auto">
          <a:xfrm>
            <a:off x="6542088" y="4311650"/>
            <a:ext cx="1158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SzTx/>
              <a:buFontTx/>
              <a:buNone/>
            </a:pPr>
            <a:r>
              <a:rPr lang="it-IT" altLang="it-IT" sz="2000" b="1">
                <a:solidFill>
                  <a:srgbClr val="000000"/>
                </a:solidFill>
                <a:latin typeface="Arial" panose="020B0604020202020204" pitchFamily="34" charset="0"/>
              </a:rPr>
              <a:t>Domanda</a:t>
            </a:r>
          </a:p>
        </p:txBody>
      </p:sp>
      <p:sp>
        <p:nvSpPr>
          <p:cNvPr id="128012" name="Freeform 16"/>
          <p:cNvSpPr>
            <a:spLocks/>
          </p:cNvSpPr>
          <p:nvPr/>
        </p:nvSpPr>
        <p:spPr bwMode="auto">
          <a:xfrm>
            <a:off x="2233613" y="3316150"/>
            <a:ext cx="2366962" cy="2360612"/>
          </a:xfrm>
          <a:custGeom>
            <a:avLst/>
            <a:gdLst>
              <a:gd name="T0" fmla="*/ 2147483646 w 1491"/>
              <a:gd name="T1" fmla="*/ 2147483646 h 1487"/>
              <a:gd name="T2" fmla="*/ 2147483646 w 1491"/>
              <a:gd name="T3" fmla="*/ 0 h 1487"/>
              <a:gd name="T4" fmla="*/ 0 w 1491"/>
              <a:gd name="T5" fmla="*/ 0 h 1487"/>
              <a:gd name="T6" fmla="*/ 0 60000 65536"/>
              <a:gd name="T7" fmla="*/ 0 60000 65536"/>
              <a:gd name="T8" fmla="*/ 0 60000 65536"/>
            </a:gdLst>
            <a:ahLst/>
            <a:cxnLst>
              <a:cxn ang="T6">
                <a:pos x="T0" y="T1"/>
              </a:cxn>
              <a:cxn ang="T7">
                <a:pos x="T2" y="T3"/>
              </a:cxn>
              <a:cxn ang="T8">
                <a:pos x="T4" y="T5"/>
              </a:cxn>
            </a:cxnLst>
            <a:rect l="0" t="0" r="r" b="b"/>
            <a:pathLst>
              <a:path w="1491" h="1487">
                <a:moveTo>
                  <a:pt x="1490" y="1486"/>
                </a:moveTo>
                <a:lnTo>
                  <a:pt x="1490" y="0"/>
                </a:lnTo>
                <a:lnTo>
                  <a:pt x="0" y="0"/>
                </a:lnTo>
              </a:path>
            </a:pathLst>
          </a:custGeom>
          <a:noFill/>
          <a:ln w="12700" cap="rnd" cmpd="sng">
            <a:solidFill>
              <a:srgbClr val="000000"/>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8013" name="Line 17"/>
          <p:cNvSpPr>
            <a:spLocks noChangeShapeType="1"/>
          </p:cNvSpPr>
          <p:nvPr/>
        </p:nvSpPr>
        <p:spPr bwMode="auto">
          <a:xfrm flipH="1" flipV="1">
            <a:off x="2797175" y="2230438"/>
            <a:ext cx="3681413" cy="2217737"/>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28014" name="Line 18"/>
          <p:cNvSpPr>
            <a:spLocks noChangeShapeType="1"/>
          </p:cNvSpPr>
          <p:nvPr/>
        </p:nvSpPr>
        <p:spPr bwMode="auto">
          <a:xfrm flipV="1">
            <a:off x="3006725" y="2044700"/>
            <a:ext cx="2635250" cy="3197225"/>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28015" name="Line 19"/>
          <p:cNvSpPr>
            <a:spLocks noChangeShapeType="1"/>
          </p:cNvSpPr>
          <p:nvPr/>
        </p:nvSpPr>
        <p:spPr bwMode="auto">
          <a:xfrm flipV="1">
            <a:off x="2384425" y="2046288"/>
            <a:ext cx="2081213" cy="2535237"/>
          </a:xfrm>
          <a:prstGeom prst="line">
            <a:avLst/>
          </a:prstGeom>
          <a:noFill/>
          <a:ln w="254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28016" name="Rectangle 20"/>
          <p:cNvSpPr>
            <a:spLocks noChangeArrowheads="1"/>
          </p:cNvSpPr>
          <p:nvPr/>
        </p:nvSpPr>
        <p:spPr bwMode="auto">
          <a:xfrm>
            <a:off x="1822450" y="3189288"/>
            <a:ext cx="3667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SzTx/>
              <a:buFontTx/>
              <a:buNone/>
            </a:pPr>
            <a:r>
              <a:rPr lang="it-IT" altLang="it-IT" sz="2000" b="1">
                <a:solidFill>
                  <a:srgbClr val="000000"/>
                </a:solidFill>
                <a:latin typeface="Arial" panose="020B0604020202020204" pitchFamily="34" charset="0"/>
              </a:rPr>
              <a:t>5%</a:t>
            </a:r>
          </a:p>
        </p:txBody>
      </p:sp>
      <p:sp>
        <p:nvSpPr>
          <p:cNvPr id="128017" name="Rectangle 21"/>
          <p:cNvSpPr>
            <a:spLocks noChangeArrowheads="1"/>
          </p:cNvSpPr>
          <p:nvPr/>
        </p:nvSpPr>
        <p:spPr bwMode="auto">
          <a:xfrm>
            <a:off x="1822450" y="2719388"/>
            <a:ext cx="3667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SzTx/>
              <a:buFontTx/>
              <a:buNone/>
            </a:pPr>
            <a:r>
              <a:rPr lang="it-IT" altLang="it-IT" sz="2000" b="1">
                <a:solidFill>
                  <a:srgbClr val="000000"/>
                </a:solidFill>
                <a:latin typeface="Arial" panose="020B0604020202020204" pitchFamily="34" charset="0"/>
              </a:rPr>
              <a:t>6%</a:t>
            </a:r>
          </a:p>
        </p:txBody>
      </p:sp>
      <p:sp>
        <p:nvSpPr>
          <p:cNvPr id="128018" name="Freeform 22"/>
          <p:cNvSpPr>
            <a:spLocks/>
          </p:cNvSpPr>
          <p:nvPr/>
        </p:nvSpPr>
        <p:spPr bwMode="auto">
          <a:xfrm>
            <a:off x="3744913" y="2782888"/>
            <a:ext cx="136525" cy="125412"/>
          </a:xfrm>
          <a:custGeom>
            <a:avLst/>
            <a:gdLst>
              <a:gd name="T0" fmla="*/ 105846563 w 86"/>
              <a:gd name="T1" fmla="*/ 196571404 h 79"/>
              <a:gd name="T2" fmla="*/ 161290000 w 86"/>
              <a:gd name="T3" fmla="*/ 181450527 h 79"/>
              <a:gd name="T4" fmla="*/ 199093138 w 86"/>
              <a:gd name="T5" fmla="*/ 148687832 h 79"/>
              <a:gd name="T6" fmla="*/ 214214075 w 86"/>
              <a:gd name="T7" fmla="*/ 98284908 h 79"/>
              <a:gd name="T8" fmla="*/ 199093138 w 86"/>
              <a:gd name="T9" fmla="*/ 47881984 h 79"/>
              <a:gd name="T10" fmla="*/ 161290000 w 86"/>
              <a:gd name="T11" fmla="*/ 15120877 h 79"/>
              <a:gd name="T12" fmla="*/ 105846563 w 86"/>
              <a:gd name="T13" fmla="*/ 0 h 79"/>
              <a:gd name="T14" fmla="*/ 52924075 w 86"/>
              <a:gd name="T15" fmla="*/ 15120877 h 79"/>
              <a:gd name="T16" fmla="*/ 15120938 w 86"/>
              <a:gd name="T17" fmla="*/ 47881984 h 79"/>
              <a:gd name="T18" fmla="*/ 0 w 86"/>
              <a:gd name="T19" fmla="*/ 98284908 h 79"/>
              <a:gd name="T20" fmla="*/ 15120938 w 86"/>
              <a:gd name="T21" fmla="*/ 148687832 h 79"/>
              <a:gd name="T22" fmla="*/ 52924075 w 86"/>
              <a:gd name="T23" fmla="*/ 181450527 h 79"/>
              <a:gd name="T24" fmla="*/ 105846563 w 86"/>
              <a:gd name="T25" fmla="*/ 196571404 h 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6" h="79">
                <a:moveTo>
                  <a:pt x="42" y="78"/>
                </a:moveTo>
                <a:lnTo>
                  <a:pt x="64" y="72"/>
                </a:lnTo>
                <a:lnTo>
                  <a:pt x="79" y="59"/>
                </a:lnTo>
                <a:lnTo>
                  <a:pt x="85" y="39"/>
                </a:lnTo>
                <a:lnTo>
                  <a:pt x="79" y="19"/>
                </a:lnTo>
                <a:lnTo>
                  <a:pt x="64" y="6"/>
                </a:lnTo>
                <a:lnTo>
                  <a:pt x="42" y="0"/>
                </a:lnTo>
                <a:lnTo>
                  <a:pt x="21" y="6"/>
                </a:lnTo>
                <a:lnTo>
                  <a:pt x="6" y="19"/>
                </a:lnTo>
                <a:lnTo>
                  <a:pt x="0" y="39"/>
                </a:lnTo>
                <a:lnTo>
                  <a:pt x="6" y="59"/>
                </a:lnTo>
                <a:lnTo>
                  <a:pt x="21" y="72"/>
                </a:lnTo>
                <a:lnTo>
                  <a:pt x="42" y="78"/>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8019" name="Freeform 23"/>
          <p:cNvSpPr>
            <a:spLocks/>
          </p:cNvSpPr>
          <p:nvPr/>
        </p:nvSpPr>
        <p:spPr bwMode="auto">
          <a:xfrm>
            <a:off x="4532313" y="3254375"/>
            <a:ext cx="136525" cy="125413"/>
          </a:xfrm>
          <a:custGeom>
            <a:avLst/>
            <a:gdLst>
              <a:gd name="T0" fmla="*/ 105846563 w 86"/>
              <a:gd name="T1" fmla="*/ 196572971 h 79"/>
              <a:gd name="T2" fmla="*/ 161290000 w 86"/>
              <a:gd name="T3" fmla="*/ 181451973 h 79"/>
              <a:gd name="T4" fmla="*/ 199093138 w 86"/>
              <a:gd name="T5" fmla="*/ 148690605 h 79"/>
              <a:gd name="T6" fmla="*/ 214214075 w 86"/>
              <a:gd name="T7" fmla="*/ 98287279 h 79"/>
              <a:gd name="T8" fmla="*/ 199093138 w 86"/>
              <a:gd name="T9" fmla="*/ 50403326 h 79"/>
              <a:gd name="T10" fmla="*/ 161290000 w 86"/>
              <a:gd name="T11" fmla="*/ 15120998 h 79"/>
              <a:gd name="T12" fmla="*/ 105846563 w 86"/>
              <a:gd name="T13" fmla="*/ 0 h 79"/>
              <a:gd name="T14" fmla="*/ 52924075 w 86"/>
              <a:gd name="T15" fmla="*/ 15120998 h 79"/>
              <a:gd name="T16" fmla="*/ 15120938 w 86"/>
              <a:gd name="T17" fmla="*/ 50403326 h 79"/>
              <a:gd name="T18" fmla="*/ 0 w 86"/>
              <a:gd name="T19" fmla="*/ 98287279 h 79"/>
              <a:gd name="T20" fmla="*/ 15120938 w 86"/>
              <a:gd name="T21" fmla="*/ 148690605 h 79"/>
              <a:gd name="T22" fmla="*/ 52924075 w 86"/>
              <a:gd name="T23" fmla="*/ 181451973 h 79"/>
              <a:gd name="T24" fmla="*/ 105846563 w 86"/>
              <a:gd name="T25" fmla="*/ 196572971 h 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6" h="79">
                <a:moveTo>
                  <a:pt x="42" y="78"/>
                </a:moveTo>
                <a:lnTo>
                  <a:pt x="64" y="72"/>
                </a:lnTo>
                <a:lnTo>
                  <a:pt x="79" y="59"/>
                </a:lnTo>
                <a:lnTo>
                  <a:pt x="85" y="39"/>
                </a:lnTo>
                <a:lnTo>
                  <a:pt x="79" y="20"/>
                </a:lnTo>
                <a:lnTo>
                  <a:pt x="64" y="6"/>
                </a:lnTo>
                <a:lnTo>
                  <a:pt x="42" y="0"/>
                </a:lnTo>
                <a:lnTo>
                  <a:pt x="21" y="6"/>
                </a:lnTo>
                <a:lnTo>
                  <a:pt x="6" y="20"/>
                </a:lnTo>
                <a:lnTo>
                  <a:pt x="0" y="39"/>
                </a:lnTo>
                <a:lnTo>
                  <a:pt x="6" y="59"/>
                </a:lnTo>
                <a:lnTo>
                  <a:pt x="21" y="72"/>
                </a:lnTo>
                <a:lnTo>
                  <a:pt x="42" y="78"/>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8020" name="Freeform 24"/>
          <p:cNvSpPr>
            <a:spLocks/>
          </p:cNvSpPr>
          <p:nvPr/>
        </p:nvSpPr>
        <p:spPr bwMode="auto">
          <a:xfrm>
            <a:off x="2230438" y="1754188"/>
            <a:ext cx="6442075" cy="3925887"/>
          </a:xfrm>
          <a:custGeom>
            <a:avLst/>
            <a:gdLst>
              <a:gd name="T0" fmla="*/ 0 w 4058"/>
              <a:gd name="T1" fmla="*/ 0 h 2473"/>
              <a:gd name="T2" fmla="*/ 0 w 4058"/>
              <a:gd name="T3" fmla="*/ 2147483646 h 2473"/>
              <a:gd name="T4" fmla="*/ 2147483646 w 4058"/>
              <a:gd name="T5" fmla="*/ 2147483646 h 2473"/>
              <a:gd name="T6" fmla="*/ 0 60000 65536"/>
              <a:gd name="T7" fmla="*/ 0 60000 65536"/>
              <a:gd name="T8" fmla="*/ 0 60000 65536"/>
            </a:gdLst>
            <a:ahLst/>
            <a:cxnLst>
              <a:cxn ang="T6">
                <a:pos x="T0" y="T1"/>
              </a:cxn>
              <a:cxn ang="T7">
                <a:pos x="T2" y="T3"/>
              </a:cxn>
              <a:cxn ang="T8">
                <a:pos x="T4" y="T5"/>
              </a:cxn>
            </a:cxnLst>
            <a:rect l="0" t="0" r="r" b="b"/>
            <a:pathLst>
              <a:path w="4058" h="2473">
                <a:moveTo>
                  <a:pt x="0" y="0"/>
                </a:moveTo>
                <a:lnTo>
                  <a:pt x="0" y="2472"/>
                </a:lnTo>
                <a:lnTo>
                  <a:pt x="4057" y="2472"/>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8021" name="Text Box 25"/>
          <p:cNvSpPr txBox="1">
            <a:spLocks noChangeArrowheads="1"/>
          </p:cNvSpPr>
          <p:nvPr/>
        </p:nvSpPr>
        <p:spPr bwMode="auto">
          <a:xfrm>
            <a:off x="3581400" y="371061"/>
            <a:ext cx="5381625" cy="1187450"/>
          </a:xfrm>
          <a:prstGeom prst="rect">
            <a:avLst/>
          </a:prstGeom>
          <a:solidFill>
            <a:schemeClr val="accent1">
              <a:alpha val="50195"/>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SzTx/>
              <a:buFontTx/>
              <a:buNone/>
            </a:pPr>
            <a:r>
              <a:rPr lang="it-IT" altLang="it-IT" sz="2400"/>
              <a:t>Il deficit pubblico riduce l’offerta di FM </a:t>
            </a:r>
          </a:p>
          <a:p>
            <a:pPr>
              <a:spcBef>
                <a:spcPct val="0"/>
              </a:spcBef>
              <a:buClrTx/>
              <a:buSzTx/>
              <a:buFontTx/>
              <a:buNone/>
            </a:pPr>
            <a:r>
              <a:rPr lang="it-IT" altLang="it-IT" sz="2400"/>
              <a:t>a disposizione degli investimenti</a:t>
            </a:r>
          </a:p>
          <a:p>
            <a:pPr>
              <a:spcBef>
                <a:spcPct val="0"/>
              </a:spcBef>
              <a:buClrTx/>
              <a:buSzTx/>
              <a:buFontTx/>
              <a:buNone/>
            </a:pPr>
            <a:r>
              <a:rPr lang="it-IT" altLang="it-IT" sz="2400"/>
              <a:t>e quindi penalizza la crescita economica</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00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80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800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80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800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80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800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80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5" grpId="0" animBg="1"/>
      <p:bldP spid="128006" grpId="0"/>
      <p:bldP spid="128009" grpId="0"/>
      <p:bldP spid="128015" grpId="0" animBg="1"/>
      <p:bldP spid="128017" grpId="0"/>
      <p:bldP spid="128018" grpId="0" animBg="1"/>
      <p:bldP spid="128021"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85800" y="0"/>
            <a:ext cx="7772400" cy="762000"/>
          </a:xfrm>
        </p:spPr>
        <p:txBody>
          <a:bodyPr/>
          <a:lstStyle/>
          <a:p>
            <a:pPr eaLnBrk="1" hangingPunct="1"/>
            <a:r>
              <a:rPr lang="it-IT" altLang="it-IT"/>
              <a:t>Come ridurre il deficit pubblico?</a:t>
            </a:r>
          </a:p>
        </p:txBody>
      </p:sp>
      <p:sp>
        <p:nvSpPr>
          <p:cNvPr id="271363" name="Rectangle 3"/>
          <p:cNvSpPr>
            <a:spLocks noGrp="1" noChangeArrowheads="1"/>
          </p:cNvSpPr>
          <p:nvPr>
            <p:ph type="body" idx="1"/>
          </p:nvPr>
        </p:nvSpPr>
        <p:spPr>
          <a:xfrm>
            <a:off x="107504" y="692696"/>
            <a:ext cx="8763000" cy="5760640"/>
          </a:xfrm>
        </p:spPr>
        <p:txBody>
          <a:bodyPr/>
          <a:lstStyle/>
          <a:p>
            <a:pPr eaLnBrk="1" hangingPunct="1">
              <a:lnSpc>
                <a:spcPct val="80000"/>
              </a:lnSpc>
            </a:pPr>
            <a:r>
              <a:rPr lang="it-IT" altLang="it-IT" sz="2400" dirty="0"/>
              <a:t>Per evitare che vengano sottratte risorse agli investimenti privati, il deficit pubblico </a:t>
            </a:r>
            <a:r>
              <a:rPr lang="it-IT" altLang="it-IT" sz="2400" dirty="0">
                <a:solidFill>
                  <a:srgbClr val="FC0128"/>
                </a:solidFill>
              </a:rPr>
              <a:t>G – T </a:t>
            </a:r>
            <a:r>
              <a:rPr lang="it-IT" altLang="it-IT" sz="2400" dirty="0"/>
              <a:t>va ridotto e tenuto sotto controllo. </a:t>
            </a:r>
          </a:p>
          <a:p>
            <a:pPr eaLnBrk="1" hangingPunct="1">
              <a:lnSpc>
                <a:spcPct val="80000"/>
              </a:lnSpc>
            </a:pPr>
            <a:r>
              <a:rPr lang="it-IT" altLang="it-IT" sz="2400" dirty="0"/>
              <a:t>Questo è lo spirito alla base dei criteri previsti nel </a:t>
            </a:r>
            <a:r>
              <a:rPr lang="it-IT" altLang="it-IT" sz="2400" u="sng" dirty="0"/>
              <a:t>Patto di Stabilità e Crescita</a:t>
            </a:r>
            <a:r>
              <a:rPr lang="it-IT" altLang="it-IT" sz="2400" dirty="0"/>
              <a:t> tra le nazioni UE che aderiscono alla moneta unica. </a:t>
            </a:r>
          </a:p>
          <a:p>
            <a:pPr eaLnBrk="1" hangingPunct="1">
              <a:lnSpc>
                <a:spcPct val="80000"/>
              </a:lnSpc>
            </a:pPr>
            <a:r>
              <a:rPr lang="it-IT" altLang="it-IT" sz="2400" dirty="0">
                <a:sym typeface="Symbol" panose="05050102010706020507" pitchFamily="18" charset="2"/>
              </a:rPr>
              <a:t>Esistono d</a:t>
            </a:r>
            <a:r>
              <a:rPr lang="it-IT" altLang="it-IT" sz="2400" dirty="0"/>
              <a:t>ue modi per ridurre il deficit pubblico:</a:t>
            </a:r>
          </a:p>
          <a:p>
            <a:pPr lvl="1" eaLnBrk="1" hangingPunct="1">
              <a:lnSpc>
                <a:spcPct val="80000"/>
              </a:lnSpc>
            </a:pPr>
            <a:r>
              <a:rPr lang="it-IT" altLang="it-IT" sz="2400" dirty="0"/>
              <a:t> Aumentare le tasse T e/o</a:t>
            </a:r>
          </a:p>
          <a:p>
            <a:pPr lvl="1" eaLnBrk="1" hangingPunct="1">
              <a:lnSpc>
                <a:spcPct val="80000"/>
              </a:lnSpc>
            </a:pPr>
            <a:r>
              <a:rPr lang="it-IT" altLang="it-IT" sz="2400" dirty="0"/>
              <a:t> Ridurre la spesa pubblica G</a:t>
            </a:r>
          </a:p>
          <a:p>
            <a:pPr eaLnBrk="1" hangingPunct="1">
              <a:lnSpc>
                <a:spcPct val="80000"/>
              </a:lnSpc>
            </a:pPr>
            <a:r>
              <a:rPr lang="it-IT" altLang="it-IT" sz="2400" dirty="0"/>
              <a:t>Ma </a:t>
            </a:r>
            <a:r>
              <a:rPr lang="it-IT" altLang="it-IT" sz="2400" u="sng" dirty="0"/>
              <a:t>aumentare T</a:t>
            </a:r>
            <a:r>
              <a:rPr lang="it-IT" altLang="it-IT" sz="2400" dirty="0"/>
              <a:t> significa ridurre il </a:t>
            </a:r>
            <a:r>
              <a:rPr lang="it-IT" altLang="it-IT" sz="2400" dirty="0">
                <a:solidFill>
                  <a:srgbClr val="FC0128"/>
                </a:solidFill>
              </a:rPr>
              <a:t>reddito disponibile</a:t>
            </a:r>
            <a:r>
              <a:rPr lang="it-IT" altLang="it-IT" sz="2400" dirty="0"/>
              <a:t> per i consumatori </a:t>
            </a:r>
            <a:r>
              <a:rPr lang="it-IT" altLang="it-IT" sz="2400" dirty="0">
                <a:solidFill>
                  <a:srgbClr val="FC0128"/>
                </a:solidFill>
              </a:rPr>
              <a:t>Y – T</a:t>
            </a:r>
            <a:r>
              <a:rPr lang="it-IT" altLang="it-IT" sz="2400" dirty="0"/>
              <a:t>, e quindi ridurre anche i risparmi privati </a:t>
            </a:r>
            <a:r>
              <a:rPr lang="it-IT" altLang="it-IT" sz="2400" dirty="0" err="1">
                <a:solidFill>
                  <a:srgbClr val="FC0128"/>
                </a:solidFill>
              </a:rPr>
              <a:t>S</a:t>
            </a:r>
            <a:r>
              <a:rPr lang="it-IT" altLang="it-IT" sz="2400" baseline="-25000" dirty="0" err="1">
                <a:solidFill>
                  <a:srgbClr val="FC0128"/>
                </a:solidFill>
              </a:rPr>
              <a:t>p</a:t>
            </a:r>
            <a:r>
              <a:rPr lang="it-IT" altLang="it-IT" sz="2400" dirty="0"/>
              <a:t>.</a:t>
            </a:r>
          </a:p>
          <a:p>
            <a:pPr lvl="1" eaLnBrk="1" hangingPunct="1">
              <a:lnSpc>
                <a:spcPct val="80000"/>
              </a:lnSpc>
            </a:pPr>
            <a:r>
              <a:rPr lang="it-IT" altLang="it-IT" sz="2400" dirty="0"/>
              <a:t>Inoltre, al crescere di T si genera molto spesso il c.d. </a:t>
            </a:r>
            <a:r>
              <a:rPr lang="it-IT" altLang="it-IT" sz="2400" dirty="0">
                <a:solidFill>
                  <a:srgbClr val="FF0000"/>
                </a:solidFill>
              </a:rPr>
              <a:t>effetto</a:t>
            </a:r>
            <a:r>
              <a:rPr lang="it-IT" altLang="it-IT" sz="2400" dirty="0"/>
              <a:t> </a:t>
            </a:r>
            <a:r>
              <a:rPr lang="it-IT" altLang="it-IT" sz="2400" i="1" dirty="0" err="1">
                <a:solidFill>
                  <a:srgbClr val="FC0128"/>
                </a:solidFill>
              </a:rPr>
              <a:t>tax</a:t>
            </a:r>
            <a:r>
              <a:rPr lang="it-IT" altLang="it-IT" sz="2400" i="1" dirty="0">
                <a:solidFill>
                  <a:srgbClr val="FC0128"/>
                </a:solidFill>
              </a:rPr>
              <a:t> </a:t>
            </a:r>
            <a:r>
              <a:rPr lang="it-IT" altLang="it-IT" sz="2400" i="1" dirty="0" err="1">
                <a:solidFill>
                  <a:srgbClr val="FC0128"/>
                </a:solidFill>
              </a:rPr>
              <a:t>push</a:t>
            </a:r>
            <a:r>
              <a:rPr lang="it-IT" altLang="it-IT" sz="2400" dirty="0"/>
              <a:t>: più lo Stato incassa e più spende.</a:t>
            </a:r>
          </a:p>
          <a:p>
            <a:pPr eaLnBrk="1" hangingPunct="1">
              <a:lnSpc>
                <a:spcPct val="80000"/>
              </a:lnSpc>
            </a:pPr>
            <a:r>
              <a:rPr lang="it-IT" altLang="it-IT" sz="2400" dirty="0"/>
              <a:t>Quindi, se si vuole davvero promuovere la crescita economica, l’unica via per ridurre il deficit è la </a:t>
            </a:r>
            <a:r>
              <a:rPr lang="it-IT" altLang="it-IT" sz="2400" u="sng" dirty="0"/>
              <a:t>riduzione della spesa pubblica</a:t>
            </a:r>
            <a:r>
              <a:rPr lang="it-IT" altLang="it-IT" sz="2400" dirty="0"/>
              <a:t>. </a:t>
            </a:r>
          </a:p>
          <a:p>
            <a:pPr lvl="1" eaLnBrk="1" hangingPunct="1">
              <a:lnSpc>
                <a:spcPct val="80000"/>
              </a:lnSpc>
            </a:pPr>
            <a:r>
              <a:rPr lang="it-IT" altLang="it-IT" sz="2400" dirty="0" err="1"/>
              <a:t>N.b.</a:t>
            </a:r>
            <a:r>
              <a:rPr lang="it-IT" altLang="it-IT" sz="2400" dirty="0"/>
              <a:t>: la spesa pubblica G è quella c.d. </a:t>
            </a:r>
            <a:r>
              <a:rPr lang="it-IT" altLang="it-IT" sz="2400" i="1" dirty="0"/>
              <a:t>improduttiva</a:t>
            </a:r>
            <a:r>
              <a:rPr lang="it-IT" altLang="it-IT" sz="2400" dirty="0"/>
              <a:t>; gli </a:t>
            </a:r>
            <a:r>
              <a:rPr lang="it-IT" altLang="it-IT" sz="2400" dirty="0">
                <a:solidFill>
                  <a:srgbClr val="FC0128"/>
                </a:solidFill>
              </a:rPr>
              <a:t>investimenti pubblici</a:t>
            </a:r>
            <a:r>
              <a:rPr lang="it-IT" altLang="it-IT" sz="2400" dirty="0"/>
              <a:t> (strade, scuole, ospedali, ecc.) sono invece compresi in I. Questo però dipende da </a:t>
            </a:r>
            <a:r>
              <a:rPr lang="it-IT" altLang="it-IT" sz="2400" i="1" dirty="0"/>
              <a:t>quale misura di deficit pubblico</a:t>
            </a:r>
            <a:r>
              <a:rPr lang="it-IT" altLang="it-IT" sz="2400" dirty="0"/>
              <a:t> utilizziamo. La UE p.e. usa una misura diversa.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1363">
                                            <p:txEl>
                                              <p:pRg st="0" end="0"/>
                                            </p:txEl>
                                          </p:spTgt>
                                        </p:tgtEl>
                                        <p:attrNameLst>
                                          <p:attrName>style.visibility</p:attrName>
                                        </p:attrNameLst>
                                      </p:cBhvr>
                                      <p:to>
                                        <p:strVal val="visible"/>
                                      </p:to>
                                    </p:set>
                                    <p:anim calcmode="lin" valueType="num">
                                      <p:cBhvr additive="base">
                                        <p:cTn id="7" dur="500" fill="hold"/>
                                        <p:tgtEl>
                                          <p:spTgt spid="271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136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71363">
                                            <p:txEl>
                                              <p:pRg st="1" end="1"/>
                                            </p:txEl>
                                          </p:spTgt>
                                        </p:tgtEl>
                                        <p:attrNameLst>
                                          <p:attrName>style.visibility</p:attrName>
                                        </p:attrNameLst>
                                      </p:cBhvr>
                                      <p:to>
                                        <p:strVal val="visible"/>
                                      </p:to>
                                    </p:set>
                                    <p:anim calcmode="lin" valueType="num">
                                      <p:cBhvr additive="base">
                                        <p:cTn id="11" dur="500" fill="hold"/>
                                        <p:tgtEl>
                                          <p:spTgt spid="27136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71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71363">
                                            <p:txEl>
                                              <p:pRg st="2" end="2"/>
                                            </p:txEl>
                                          </p:spTgt>
                                        </p:tgtEl>
                                        <p:attrNameLst>
                                          <p:attrName>style.visibility</p:attrName>
                                        </p:attrNameLst>
                                      </p:cBhvr>
                                      <p:to>
                                        <p:strVal val="visible"/>
                                      </p:to>
                                    </p:set>
                                    <p:anim calcmode="lin" valueType="num">
                                      <p:cBhvr additive="base">
                                        <p:cTn id="17" dur="500" fill="hold"/>
                                        <p:tgtEl>
                                          <p:spTgt spid="27136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7136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71363">
                                            <p:txEl>
                                              <p:pRg st="3" end="3"/>
                                            </p:txEl>
                                          </p:spTgt>
                                        </p:tgtEl>
                                        <p:attrNameLst>
                                          <p:attrName>style.visibility</p:attrName>
                                        </p:attrNameLst>
                                      </p:cBhvr>
                                      <p:to>
                                        <p:strVal val="visible"/>
                                      </p:to>
                                    </p:set>
                                    <p:anim calcmode="lin" valueType="num">
                                      <p:cBhvr additive="base">
                                        <p:cTn id="21" dur="500" fill="hold"/>
                                        <p:tgtEl>
                                          <p:spTgt spid="27136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7136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71363">
                                            <p:txEl>
                                              <p:pRg st="4" end="4"/>
                                            </p:txEl>
                                          </p:spTgt>
                                        </p:tgtEl>
                                        <p:attrNameLst>
                                          <p:attrName>style.visibility</p:attrName>
                                        </p:attrNameLst>
                                      </p:cBhvr>
                                      <p:to>
                                        <p:strVal val="visible"/>
                                      </p:to>
                                    </p:set>
                                    <p:anim calcmode="lin" valueType="num">
                                      <p:cBhvr additive="base">
                                        <p:cTn id="25" dur="500" fill="hold"/>
                                        <p:tgtEl>
                                          <p:spTgt spid="27136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13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71363">
                                            <p:txEl>
                                              <p:pRg st="5" end="5"/>
                                            </p:txEl>
                                          </p:spTgt>
                                        </p:tgtEl>
                                        <p:attrNameLst>
                                          <p:attrName>style.visibility</p:attrName>
                                        </p:attrNameLst>
                                      </p:cBhvr>
                                      <p:to>
                                        <p:strVal val="visible"/>
                                      </p:to>
                                    </p:set>
                                    <p:anim calcmode="lin" valueType="num">
                                      <p:cBhvr additive="base">
                                        <p:cTn id="31" dur="500" fill="hold"/>
                                        <p:tgtEl>
                                          <p:spTgt spid="27136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136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71363">
                                            <p:txEl>
                                              <p:pRg st="6" end="6"/>
                                            </p:txEl>
                                          </p:spTgt>
                                        </p:tgtEl>
                                        <p:attrNameLst>
                                          <p:attrName>style.visibility</p:attrName>
                                        </p:attrNameLst>
                                      </p:cBhvr>
                                      <p:to>
                                        <p:strVal val="visible"/>
                                      </p:to>
                                    </p:set>
                                    <p:anim calcmode="lin" valueType="num">
                                      <p:cBhvr additive="base">
                                        <p:cTn id="35" dur="500" fill="hold"/>
                                        <p:tgtEl>
                                          <p:spTgt spid="27136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7136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271363">
                                            <p:txEl>
                                              <p:pRg st="7" end="7"/>
                                            </p:txEl>
                                          </p:spTgt>
                                        </p:tgtEl>
                                        <p:attrNameLst>
                                          <p:attrName>style.visibility</p:attrName>
                                        </p:attrNameLst>
                                      </p:cBhvr>
                                      <p:to>
                                        <p:strVal val="visible"/>
                                      </p:to>
                                    </p:set>
                                    <p:anim calcmode="lin" valueType="num">
                                      <p:cBhvr additive="base">
                                        <p:cTn id="41" dur="500" fill="hold"/>
                                        <p:tgtEl>
                                          <p:spTgt spid="27136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7136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71363">
                                            <p:txEl>
                                              <p:pRg st="8" end="8"/>
                                            </p:txEl>
                                          </p:spTgt>
                                        </p:tgtEl>
                                        <p:attrNameLst>
                                          <p:attrName>style.visibility</p:attrName>
                                        </p:attrNameLst>
                                      </p:cBhvr>
                                      <p:to>
                                        <p:strVal val="visible"/>
                                      </p:to>
                                    </p:set>
                                    <p:anim calcmode="lin" valueType="num">
                                      <p:cBhvr additive="base">
                                        <p:cTn id="45" dur="500" fill="hold"/>
                                        <p:tgtEl>
                                          <p:spTgt spid="27136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7136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05F41F-F1D6-4545-8C16-B042A5FF8001}"/>
              </a:ext>
            </a:extLst>
          </p:cNvPr>
          <p:cNvSpPr>
            <a:spLocks noGrp="1"/>
          </p:cNvSpPr>
          <p:nvPr>
            <p:ph type="title"/>
          </p:nvPr>
        </p:nvSpPr>
        <p:spPr>
          <a:xfrm>
            <a:off x="827584" y="2286000"/>
            <a:ext cx="7772400" cy="1143000"/>
          </a:xfrm>
        </p:spPr>
        <p:txBody>
          <a:bodyPr/>
          <a:lstStyle/>
          <a:p>
            <a:r>
              <a:rPr lang="it-IT" dirty="0"/>
              <a:t>Deficit e debito pubblico</a:t>
            </a:r>
          </a:p>
        </p:txBody>
      </p:sp>
    </p:spTree>
    <p:extLst>
      <p:ext uri="{BB962C8B-B14F-4D97-AF65-F5344CB8AC3E}">
        <p14:creationId xmlns:p14="http://schemas.microsoft.com/office/powerpoint/2010/main" val="4006132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C1DE4B-C4CB-4D1C-9521-02CF10FB8788}"/>
              </a:ext>
            </a:extLst>
          </p:cNvPr>
          <p:cNvSpPr>
            <a:spLocks noGrp="1"/>
          </p:cNvSpPr>
          <p:nvPr>
            <p:ph type="title"/>
          </p:nvPr>
        </p:nvSpPr>
        <p:spPr>
          <a:xfrm>
            <a:off x="685800" y="53752"/>
            <a:ext cx="7772400" cy="1143000"/>
          </a:xfrm>
        </p:spPr>
        <p:txBody>
          <a:bodyPr/>
          <a:lstStyle/>
          <a:p>
            <a:r>
              <a:rPr lang="it-IT" sz="4000" dirty="0"/>
              <a:t>Le componenti del PIL in Italia</a:t>
            </a:r>
          </a:p>
        </p:txBody>
      </p:sp>
      <p:sp>
        <p:nvSpPr>
          <p:cNvPr id="3" name="Segnaposto contenuto 2">
            <a:extLst>
              <a:ext uri="{FF2B5EF4-FFF2-40B4-BE49-F238E27FC236}">
                <a16:creationId xmlns:a16="http://schemas.microsoft.com/office/drawing/2014/main" id="{4921D2BC-F995-4DC2-A7CC-96C94DC480E5}"/>
              </a:ext>
            </a:extLst>
          </p:cNvPr>
          <p:cNvSpPr>
            <a:spLocks noGrp="1"/>
          </p:cNvSpPr>
          <p:nvPr>
            <p:ph idx="1"/>
          </p:nvPr>
        </p:nvSpPr>
        <p:spPr>
          <a:xfrm>
            <a:off x="143508" y="1196752"/>
            <a:ext cx="8856984" cy="5112568"/>
          </a:xfrm>
        </p:spPr>
        <p:txBody>
          <a:bodyPr/>
          <a:lstStyle/>
          <a:p>
            <a:pPr eaLnBrk="1" hangingPunct="1">
              <a:lnSpc>
                <a:spcPct val="80000"/>
              </a:lnSpc>
              <a:spcBef>
                <a:spcPct val="42000"/>
              </a:spcBef>
              <a:tabLst>
                <a:tab pos="333375" algn="l"/>
                <a:tab pos="742950" algn="l"/>
              </a:tabLst>
            </a:pPr>
            <a:r>
              <a:rPr lang="it-IT" altLang="it-IT" dirty="0"/>
              <a:t>Il PIL dell’Italia nel 2018 è stato pari a circa 1754 mld. di €. </a:t>
            </a:r>
          </a:p>
          <a:p>
            <a:pPr eaLnBrk="1" hangingPunct="1">
              <a:lnSpc>
                <a:spcPct val="80000"/>
              </a:lnSpc>
              <a:spcBef>
                <a:spcPct val="42000"/>
              </a:spcBef>
              <a:tabLst>
                <a:tab pos="333375" algn="l"/>
                <a:tab pos="742950" algn="l"/>
              </a:tabLst>
            </a:pPr>
            <a:r>
              <a:rPr lang="it-IT" altLang="it-IT" dirty="0"/>
              <a:t>Le singole componenti sono state circa pari a: </a:t>
            </a:r>
          </a:p>
          <a:p>
            <a:pPr eaLnBrk="1" hangingPunct="1">
              <a:lnSpc>
                <a:spcPct val="80000"/>
              </a:lnSpc>
              <a:spcBef>
                <a:spcPct val="42000"/>
              </a:spcBef>
              <a:buFontTx/>
              <a:buNone/>
              <a:tabLst>
                <a:tab pos="333375" algn="l"/>
                <a:tab pos="742950" algn="l"/>
              </a:tabLst>
            </a:pPr>
            <a:r>
              <a:rPr lang="it-IT" altLang="it-IT" dirty="0">
                <a:solidFill>
                  <a:srgbClr val="CC0099"/>
                </a:solidFill>
              </a:rPr>
              <a:t>	C</a:t>
            </a:r>
            <a:r>
              <a:rPr lang="it-IT" altLang="it-IT" dirty="0"/>
              <a:t> = 1067 mld € (= 61% del PIL);  </a:t>
            </a:r>
          </a:p>
          <a:p>
            <a:pPr eaLnBrk="1" hangingPunct="1">
              <a:lnSpc>
                <a:spcPct val="80000"/>
              </a:lnSpc>
              <a:spcBef>
                <a:spcPct val="42000"/>
              </a:spcBef>
              <a:buFontTx/>
              <a:buNone/>
              <a:tabLst>
                <a:tab pos="333375" algn="l"/>
                <a:tab pos="742950" algn="l"/>
              </a:tabLst>
            </a:pPr>
            <a:r>
              <a:rPr lang="it-IT" altLang="it-IT" dirty="0">
                <a:solidFill>
                  <a:srgbClr val="CC0099"/>
                </a:solidFill>
              </a:rPr>
              <a:t>	I</a:t>
            </a:r>
            <a:r>
              <a:rPr lang="it-IT" altLang="it-IT" dirty="0"/>
              <a:t> = 316 mld (= 18%); </a:t>
            </a:r>
          </a:p>
          <a:p>
            <a:pPr eaLnBrk="1" hangingPunct="1">
              <a:lnSpc>
                <a:spcPct val="80000"/>
              </a:lnSpc>
              <a:spcBef>
                <a:spcPct val="42000"/>
              </a:spcBef>
              <a:buFontTx/>
              <a:buNone/>
              <a:tabLst>
                <a:tab pos="333375" algn="l"/>
                <a:tab pos="742950" algn="l"/>
              </a:tabLst>
            </a:pPr>
            <a:r>
              <a:rPr lang="it-IT" altLang="it-IT" dirty="0">
                <a:solidFill>
                  <a:srgbClr val="CC0099"/>
                </a:solidFill>
              </a:rPr>
              <a:t>	G</a:t>
            </a:r>
            <a:r>
              <a:rPr lang="it-IT" altLang="it-IT" dirty="0"/>
              <a:t> = 327 mld (= 19%); </a:t>
            </a:r>
          </a:p>
          <a:p>
            <a:pPr eaLnBrk="1" hangingPunct="1">
              <a:lnSpc>
                <a:spcPct val="80000"/>
              </a:lnSpc>
              <a:spcBef>
                <a:spcPct val="42000"/>
              </a:spcBef>
              <a:buFontTx/>
              <a:buNone/>
              <a:tabLst>
                <a:tab pos="333375" algn="l"/>
                <a:tab pos="742950" algn="l"/>
              </a:tabLst>
            </a:pPr>
            <a:r>
              <a:rPr lang="it-IT" altLang="it-IT" dirty="0">
                <a:solidFill>
                  <a:srgbClr val="CC0099"/>
                </a:solidFill>
              </a:rPr>
              <a:t>	X</a:t>
            </a:r>
            <a:r>
              <a:rPr lang="it-IT" altLang="it-IT" dirty="0"/>
              <a:t> = 558 mld; </a:t>
            </a:r>
          </a:p>
          <a:p>
            <a:pPr eaLnBrk="1" hangingPunct="1">
              <a:lnSpc>
                <a:spcPct val="80000"/>
              </a:lnSpc>
              <a:spcBef>
                <a:spcPct val="42000"/>
              </a:spcBef>
              <a:buFontTx/>
              <a:buNone/>
              <a:tabLst>
                <a:tab pos="333375" algn="l"/>
                <a:tab pos="742950" algn="l"/>
              </a:tabLst>
            </a:pPr>
            <a:r>
              <a:rPr lang="it-IT" altLang="it-IT" dirty="0">
                <a:solidFill>
                  <a:srgbClr val="CC0099"/>
                </a:solidFill>
              </a:rPr>
              <a:t>	M</a:t>
            </a:r>
            <a:r>
              <a:rPr lang="it-IT" altLang="it-IT" dirty="0"/>
              <a:t> = 513 mld; </a:t>
            </a:r>
          </a:p>
          <a:p>
            <a:pPr eaLnBrk="1" hangingPunct="1">
              <a:lnSpc>
                <a:spcPct val="80000"/>
              </a:lnSpc>
              <a:spcBef>
                <a:spcPct val="42000"/>
              </a:spcBef>
              <a:buFontTx/>
              <a:buNone/>
              <a:tabLst>
                <a:tab pos="333375" algn="l"/>
                <a:tab pos="742950" algn="l"/>
              </a:tabLst>
            </a:pPr>
            <a:r>
              <a:rPr lang="it-IT" altLang="it-IT" dirty="0"/>
              <a:t>(quindi </a:t>
            </a:r>
            <a:r>
              <a:rPr lang="it-IT" altLang="it-IT" dirty="0">
                <a:solidFill>
                  <a:srgbClr val="CC0099"/>
                </a:solidFill>
              </a:rPr>
              <a:t>NX</a:t>
            </a:r>
            <a:r>
              <a:rPr lang="it-IT" altLang="it-IT" dirty="0"/>
              <a:t> = </a:t>
            </a:r>
            <a:r>
              <a:rPr lang="it-IT" altLang="it-IT" dirty="0">
                <a:sym typeface="Symbol" panose="05050102010706020507" pitchFamily="18" charset="2"/>
              </a:rPr>
              <a:t>+45</a:t>
            </a:r>
            <a:r>
              <a:rPr lang="it-IT" altLang="it-IT" dirty="0"/>
              <a:t> mld, pari a circa il 2,5%)</a:t>
            </a:r>
          </a:p>
          <a:p>
            <a:endParaRPr lang="it-IT" dirty="0"/>
          </a:p>
        </p:txBody>
      </p:sp>
    </p:spTree>
    <p:extLst>
      <p:ext uri="{BB962C8B-B14F-4D97-AF65-F5344CB8AC3E}">
        <p14:creationId xmlns:p14="http://schemas.microsoft.com/office/powerpoint/2010/main" val="25040744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4098"/>
          <p:cNvSpPr>
            <a:spLocks noGrp="1" noChangeArrowheads="1"/>
          </p:cNvSpPr>
          <p:nvPr>
            <p:ph type="title"/>
          </p:nvPr>
        </p:nvSpPr>
        <p:spPr>
          <a:xfrm>
            <a:off x="539552" y="-99392"/>
            <a:ext cx="7772400" cy="1143000"/>
          </a:xfrm>
        </p:spPr>
        <p:txBody>
          <a:bodyPr/>
          <a:lstStyle/>
          <a:p>
            <a:pPr eaLnBrk="1" hangingPunct="1"/>
            <a:r>
              <a:rPr lang="it-IT" altLang="it-IT" dirty="0"/>
              <a:t>Deficit e debito pubblico</a:t>
            </a:r>
          </a:p>
        </p:txBody>
      </p:sp>
      <p:sp>
        <p:nvSpPr>
          <p:cNvPr id="600067" name="Rectangle 4099"/>
          <p:cNvSpPr>
            <a:spLocks noGrp="1" noChangeArrowheads="1"/>
          </p:cNvSpPr>
          <p:nvPr>
            <p:ph type="body" idx="1"/>
          </p:nvPr>
        </p:nvSpPr>
        <p:spPr>
          <a:xfrm>
            <a:off x="0" y="908720"/>
            <a:ext cx="9144000" cy="4824536"/>
          </a:xfrm>
        </p:spPr>
        <p:txBody>
          <a:bodyPr/>
          <a:lstStyle/>
          <a:p>
            <a:pPr eaLnBrk="1" hangingPunct="1">
              <a:lnSpc>
                <a:spcPct val="90000"/>
              </a:lnSpc>
            </a:pPr>
            <a:r>
              <a:rPr lang="it-IT" altLang="it-IT" sz="2400" dirty="0"/>
              <a:t>Il deficit non va mai confuso con il </a:t>
            </a:r>
            <a:r>
              <a:rPr lang="it-IT" altLang="it-IT" sz="2400" b="1" dirty="0"/>
              <a:t>debito pubblico</a:t>
            </a:r>
            <a:r>
              <a:rPr lang="it-IT" altLang="it-IT" sz="2400" dirty="0"/>
              <a:t>.</a:t>
            </a:r>
          </a:p>
          <a:p>
            <a:pPr eaLnBrk="1" hangingPunct="1"/>
            <a:r>
              <a:rPr lang="it-IT" altLang="it-IT" sz="2400" dirty="0"/>
              <a:t>Se il governo di uno Stato spende più di quanto incassa, si genera un </a:t>
            </a:r>
            <a:r>
              <a:rPr lang="it-IT" altLang="it-IT" sz="2400" b="1" dirty="0"/>
              <a:t>deficit pubblico</a:t>
            </a:r>
            <a:r>
              <a:rPr lang="it-IT" altLang="it-IT" sz="2400" dirty="0"/>
              <a:t>. Viceversa, si parla di avanzo o surplus.</a:t>
            </a:r>
          </a:p>
          <a:p>
            <a:pPr eaLnBrk="1" hangingPunct="1"/>
            <a:r>
              <a:rPr lang="it-IT" altLang="it-IT" sz="2400" dirty="0"/>
              <a:t>Il deficit è finanziato dallo Stato ricorrendo a prestiti ottenuti </a:t>
            </a:r>
            <a:r>
              <a:rPr lang="it-IT" altLang="it-IT" sz="2400" i="1" dirty="0"/>
              <a:t>indebitandosi</a:t>
            </a:r>
            <a:r>
              <a:rPr lang="it-IT" altLang="it-IT" sz="2400" dirty="0"/>
              <a:t> con il settore privato (nazionale o estero).</a:t>
            </a:r>
          </a:p>
          <a:p>
            <a:pPr eaLnBrk="1" hangingPunct="1"/>
            <a:r>
              <a:rPr lang="it-IT" altLang="it-IT" sz="2400" dirty="0"/>
              <a:t>Il </a:t>
            </a:r>
            <a:r>
              <a:rPr lang="it-IT" altLang="it-IT" sz="2400" b="1" dirty="0"/>
              <a:t>debito pubblico</a:t>
            </a:r>
            <a:r>
              <a:rPr lang="it-IT" altLang="it-IT" sz="2400" dirty="0"/>
              <a:t>, quindi, è frutto dell’accumulazione dei deficit del passato, al netto di eventuali surplus.</a:t>
            </a:r>
          </a:p>
          <a:p>
            <a:pPr lvl="1" eaLnBrk="1" hangingPunct="1">
              <a:lnSpc>
                <a:spcPct val="90000"/>
              </a:lnSpc>
            </a:pPr>
            <a:r>
              <a:rPr lang="it-IT" altLang="it-IT" sz="2000" u="sng" dirty="0"/>
              <a:t>deficit pubblico</a:t>
            </a:r>
            <a:r>
              <a:rPr lang="it-IT" altLang="it-IT" sz="2000" dirty="0"/>
              <a:t>: è grandezza </a:t>
            </a:r>
            <a:r>
              <a:rPr lang="it-IT" altLang="it-IT" sz="2000" b="1" dirty="0"/>
              <a:t>flusso</a:t>
            </a:r>
            <a:r>
              <a:rPr lang="it-IT" altLang="it-IT" sz="2000" dirty="0"/>
              <a:t> (saldo tra entrate ed uscite pubbliche) </a:t>
            </a:r>
          </a:p>
          <a:p>
            <a:pPr lvl="1" eaLnBrk="1" hangingPunct="1">
              <a:lnSpc>
                <a:spcPct val="90000"/>
              </a:lnSpc>
            </a:pPr>
            <a:r>
              <a:rPr lang="it-IT" altLang="it-IT" sz="2000" u="sng" dirty="0"/>
              <a:t>debito pubblico</a:t>
            </a:r>
            <a:r>
              <a:rPr lang="it-IT" altLang="it-IT" sz="2000" dirty="0"/>
              <a:t>: è grandezza </a:t>
            </a:r>
            <a:r>
              <a:rPr lang="it-IT" altLang="it-IT" sz="2000" b="1" dirty="0"/>
              <a:t>stock</a:t>
            </a:r>
            <a:r>
              <a:rPr lang="it-IT" altLang="it-IT" sz="2000" dirty="0"/>
              <a:t> (somma dei deficit, e degli eventuali avanzi, pubblici passati)</a:t>
            </a:r>
          </a:p>
          <a:p>
            <a:pPr eaLnBrk="1" hangingPunct="1"/>
            <a:r>
              <a:rPr lang="it-IT" altLang="it-IT" sz="2400" dirty="0"/>
              <a:t>Sia il deficit che il debito pubblico vengono spesso espressi in rapporto al PIL </a:t>
            </a:r>
            <a:r>
              <a:rPr lang="it-IT" altLang="it-IT" sz="2400" u="sng" dirty="0"/>
              <a:t>nominale</a:t>
            </a:r>
            <a:r>
              <a:rPr lang="it-IT" altLang="it-IT" sz="2400" dirty="0"/>
              <a:t>: c.d. rapporto deficit/PIL e debito/PIL.</a:t>
            </a:r>
          </a:p>
          <a:p>
            <a:pPr marL="0" indent="0" eaLnBrk="1" hangingPunct="1">
              <a:buNone/>
            </a:pPr>
            <a:endParaRPr lang="it-IT" altLang="it-IT"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00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006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0006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0006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0006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000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E6E087A6-6DC1-454F-9F0D-78867FF3045F}"/>
              </a:ext>
            </a:extLst>
          </p:cNvPr>
          <p:cNvPicPr>
            <a:picLocks noChangeAspect="1"/>
          </p:cNvPicPr>
          <p:nvPr/>
        </p:nvPicPr>
        <p:blipFill>
          <a:blip r:embed="rId2"/>
          <a:stretch>
            <a:fillRect/>
          </a:stretch>
        </p:blipFill>
        <p:spPr>
          <a:xfrm>
            <a:off x="0" y="1052736"/>
            <a:ext cx="9148010" cy="4752528"/>
          </a:xfrm>
          <a:prstGeom prst="rect">
            <a:avLst/>
          </a:prstGeom>
        </p:spPr>
      </p:pic>
      <p:sp>
        <p:nvSpPr>
          <p:cNvPr id="3" name="Text Box 2051">
            <a:extLst>
              <a:ext uri="{FF2B5EF4-FFF2-40B4-BE49-F238E27FC236}">
                <a16:creationId xmlns:a16="http://schemas.microsoft.com/office/drawing/2014/main" id="{770D1909-5F69-4C6D-83BD-178771AAB69E}"/>
              </a:ext>
            </a:extLst>
          </p:cNvPr>
          <p:cNvSpPr txBox="1">
            <a:spLocks noChangeArrowheads="1"/>
          </p:cNvSpPr>
          <p:nvPr/>
        </p:nvSpPr>
        <p:spPr bwMode="auto">
          <a:xfrm>
            <a:off x="898838" y="188640"/>
            <a:ext cx="72891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SzTx/>
              <a:buFontTx/>
              <a:buNone/>
            </a:pPr>
            <a:r>
              <a:rPr lang="it-IT" altLang="it-IT" sz="3600" dirty="0"/>
              <a:t>Il debito pubblico nei paesi UE (2017)</a:t>
            </a:r>
          </a:p>
        </p:txBody>
      </p:sp>
      <p:cxnSp>
        <p:nvCxnSpPr>
          <p:cNvPr id="5" name="Connettore diritto 4">
            <a:extLst>
              <a:ext uri="{FF2B5EF4-FFF2-40B4-BE49-F238E27FC236}">
                <a16:creationId xmlns:a16="http://schemas.microsoft.com/office/drawing/2014/main" id="{84AD7B4B-4CC0-422D-A167-F1566859B3DD}"/>
              </a:ext>
            </a:extLst>
          </p:cNvPr>
          <p:cNvCxnSpPr>
            <a:cxnSpLocks/>
          </p:cNvCxnSpPr>
          <p:nvPr/>
        </p:nvCxnSpPr>
        <p:spPr>
          <a:xfrm>
            <a:off x="611560" y="3789040"/>
            <a:ext cx="8208912" cy="0"/>
          </a:xfrm>
          <a:prstGeom prst="line">
            <a:avLst/>
          </a:prstGeom>
          <a:ln w="57150">
            <a:solidFill>
              <a:srgbClr val="FF0000"/>
            </a:solidFill>
          </a:ln>
        </p:spPr>
        <p:style>
          <a:lnRef idx="3">
            <a:schemeClr val="accent6"/>
          </a:lnRef>
          <a:fillRef idx="0">
            <a:schemeClr val="accent6"/>
          </a:fillRef>
          <a:effectRef idx="2">
            <a:schemeClr val="accent6"/>
          </a:effectRef>
          <a:fontRef idx="minor">
            <a:schemeClr val="tx1"/>
          </a:fontRef>
        </p:style>
      </p:cxnSp>
      <p:pic>
        <p:nvPicPr>
          <p:cNvPr id="11" name="Immagine 10">
            <a:extLst>
              <a:ext uri="{FF2B5EF4-FFF2-40B4-BE49-F238E27FC236}">
                <a16:creationId xmlns:a16="http://schemas.microsoft.com/office/drawing/2014/main" id="{310047EE-4F97-4925-AFC8-A8BE79E95E57}"/>
              </a:ext>
            </a:extLst>
          </p:cNvPr>
          <p:cNvPicPr>
            <a:picLocks noChangeAspect="1"/>
          </p:cNvPicPr>
          <p:nvPr/>
        </p:nvPicPr>
        <p:blipFill>
          <a:blip r:embed="rId3"/>
          <a:stretch>
            <a:fillRect/>
          </a:stretch>
        </p:blipFill>
        <p:spPr>
          <a:xfrm>
            <a:off x="251520" y="5805264"/>
            <a:ext cx="5251720" cy="584230"/>
          </a:xfrm>
          <a:prstGeom prst="rect">
            <a:avLst/>
          </a:prstGeom>
        </p:spPr>
      </p:pic>
    </p:spTree>
    <p:extLst>
      <p:ext uri="{BB962C8B-B14F-4D97-AF65-F5344CB8AC3E}">
        <p14:creationId xmlns:p14="http://schemas.microsoft.com/office/powerpoint/2010/main" val="26488913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827088" y="260350"/>
            <a:ext cx="7219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r>
              <a:rPr lang="en-US" altLang="it-IT" sz="3600" dirty="0" err="1"/>
              <a:t>Rapporto</a:t>
            </a:r>
            <a:r>
              <a:rPr lang="en-US" altLang="it-IT" sz="3600" dirty="0"/>
              <a:t> </a:t>
            </a:r>
            <a:r>
              <a:rPr lang="en-US" altLang="it-IT" sz="3600" dirty="0" err="1"/>
              <a:t>debito</a:t>
            </a:r>
            <a:r>
              <a:rPr lang="en-US" altLang="it-IT" sz="3600" dirty="0"/>
              <a:t>/PIL, Italia 1861-2017</a:t>
            </a:r>
          </a:p>
        </p:txBody>
      </p:sp>
      <p:pic>
        <p:nvPicPr>
          <p:cNvPr id="3" name="Immagine 2" descr="Immagine che contiene testo, mappa&#10;&#10;Descrizione generata automaticamente">
            <a:extLst>
              <a:ext uri="{FF2B5EF4-FFF2-40B4-BE49-F238E27FC236}">
                <a16:creationId xmlns:a16="http://schemas.microsoft.com/office/drawing/2014/main" id="{8F982CF0-2CD7-4FE1-806F-00B55F28E9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26815"/>
            <a:ext cx="9144000" cy="4815903"/>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AFFAD8B4-F486-4504-9CCE-D80A07B1CF3A}"/>
              </a:ext>
            </a:extLst>
          </p:cNvPr>
          <p:cNvPicPr>
            <a:picLocks noChangeAspect="1"/>
          </p:cNvPicPr>
          <p:nvPr/>
        </p:nvPicPr>
        <p:blipFill>
          <a:blip r:embed="rId2"/>
          <a:stretch>
            <a:fillRect/>
          </a:stretch>
        </p:blipFill>
        <p:spPr>
          <a:xfrm>
            <a:off x="611560" y="764704"/>
            <a:ext cx="8064896" cy="5949918"/>
          </a:xfrm>
          <a:prstGeom prst="rect">
            <a:avLst/>
          </a:prstGeom>
        </p:spPr>
      </p:pic>
      <p:sp>
        <p:nvSpPr>
          <p:cNvPr id="3" name="CasellaDiTesto 2">
            <a:extLst>
              <a:ext uri="{FF2B5EF4-FFF2-40B4-BE49-F238E27FC236}">
                <a16:creationId xmlns:a16="http://schemas.microsoft.com/office/drawing/2014/main" id="{2B0AB64E-0244-48B0-AE17-331472459047}"/>
              </a:ext>
            </a:extLst>
          </p:cNvPr>
          <p:cNvSpPr txBox="1"/>
          <p:nvPr/>
        </p:nvSpPr>
        <p:spPr>
          <a:xfrm>
            <a:off x="0" y="211031"/>
            <a:ext cx="9144000" cy="584775"/>
          </a:xfrm>
          <a:prstGeom prst="rect">
            <a:avLst/>
          </a:prstGeom>
          <a:noFill/>
        </p:spPr>
        <p:txBody>
          <a:bodyPr wrap="square" rtlCol="0">
            <a:spAutoFit/>
          </a:bodyPr>
          <a:lstStyle/>
          <a:p>
            <a:pPr algn="ctr"/>
            <a:r>
              <a:rPr lang="it-IT" sz="3200" dirty="0"/>
              <a:t>Come spendere denaro pubblico in modo produttivo?</a:t>
            </a:r>
          </a:p>
        </p:txBody>
      </p:sp>
      <p:cxnSp>
        <p:nvCxnSpPr>
          <p:cNvPr id="7" name="Connettore 2 6">
            <a:extLst>
              <a:ext uri="{FF2B5EF4-FFF2-40B4-BE49-F238E27FC236}">
                <a16:creationId xmlns:a16="http://schemas.microsoft.com/office/drawing/2014/main" id="{37AC657B-D066-48CB-83FF-7D15DAF2655E}"/>
              </a:ext>
            </a:extLst>
          </p:cNvPr>
          <p:cNvCxnSpPr/>
          <p:nvPr/>
        </p:nvCxnSpPr>
        <p:spPr>
          <a:xfrm flipV="1">
            <a:off x="1691680" y="1484784"/>
            <a:ext cx="0" cy="424847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9" name="Connettore 2 8">
            <a:extLst>
              <a:ext uri="{FF2B5EF4-FFF2-40B4-BE49-F238E27FC236}">
                <a16:creationId xmlns:a16="http://schemas.microsoft.com/office/drawing/2014/main" id="{65B1984B-3F11-4A10-8102-89E4967FDF25}"/>
              </a:ext>
            </a:extLst>
          </p:cNvPr>
          <p:cNvCxnSpPr/>
          <p:nvPr/>
        </p:nvCxnSpPr>
        <p:spPr>
          <a:xfrm>
            <a:off x="1691680" y="5733256"/>
            <a:ext cx="68407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340367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CB3C03-5F50-467E-99F1-3B37293DA308}"/>
              </a:ext>
            </a:extLst>
          </p:cNvPr>
          <p:cNvSpPr>
            <a:spLocks noGrp="1"/>
          </p:cNvSpPr>
          <p:nvPr>
            <p:ph type="title"/>
          </p:nvPr>
        </p:nvSpPr>
        <p:spPr>
          <a:xfrm>
            <a:off x="685800" y="0"/>
            <a:ext cx="7772400" cy="908720"/>
          </a:xfrm>
        </p:spPr>
        <p:txBody>
          <a:bodyPr/>
          <a:lstStyle/>
          <a:p>
            <a:r>
              <a:rPr lang="it-IT" dirty="0"/>
              <a:t>Quattro concetti di deficit pubblico</a:t>
            </a:r>
          </a:p>
        </p:txBody>
      </p:sp>
      <p:sp>
        <p:nvSpPr>
          <p:cNvPr id="3" name="Segnaposto contenuto 2">
            <a:extLst>
              <a:ext uri="{FF2B5EF4-FFF2-40B4-BE49-F238E27FC236}">
                <a16:creationId xmlns:a16="http://schemas.microsoft.com/office/drawing/2014/main" id="{8FDFC22E-DEDF-4B71-ADFA-32EDBFACD158}"/>
              </a:ext>
            </a:extLst>
          </p:cNvPr>
          <p:cNvSpPr>
            <a:spLocks noGrp="1"/>
          </p:cNvSpPr>
          <p:nvPr>
            <p:ph idx="1"/>
          </p:nvPr>
        </p:nvSpPr>
        <p:spPr>
          <a:xfrm>
            <a:off x="18481" y="764704"/>
            <a:ext cx="9144000" cy="5688632"/>
          </a:xfrm>
        </p:spPr>
        <p:txBody>
          <a:bodyPr/>
          <a:lstStyle/>
          <a:p>
            <a:pPr marL="0" indent="0">
              <a:buNone/>
            </a:pPr>
            <a:r>
              <a:rPr lang="it-IT" sz="2800" u="sng" dirty="0"/>
              <a:t>Deficit pubblico macro/contabilità nazionale</a:t>
            </a:r>
            <a:r>
              <a:rPr lang="it-IT" sz="2800" dirty="0"/>
              <a:t>: </a:t>
            </a:r>
          </a:p>
          <a:p>
            <a:pPr marL="0" indent="0" algn="ctr">
              <a:buNone/>
            </a:pPr>
            <a:r>
              <a:rPr lang="it-IT" sz="2800" dirty="0" err="1">
                <a:solidFill>
                  <a:srgbClr val="FF0000"/>
                </a:solidFill>
              </a:rPr>
              <a:t>S</a:t>
            </a:r>
            <a:r>
              <a:rPr lang="it-IT" sz="2400" dirty="0" err="1">
                <a:solidFill>
                  <a:srgbClr val="FF0000"/>
                </a:solidFill>
              </a:rPr>
              <a:t>g</a:t>
            </a:r>
            <a:r>
              <a:rPr lang="it-IT" sz="2800" dirty="0">
                <a:solidFill>
                  <a:srgbClr val="FF0000"/>
                </a:solidFill>
              </a:rPr>
              <a:t> = T – G &lt; 0</a:t>
            </a:r>
          </a:p>
          <a:p>
            <a:pPr marL="0" indent="0">
              <a:buNone/>
            </a:pPr>
            <a:r>
              <a:rPr lang="it-IT" sz="2800" dirty="0"/>
              <a:t>(G → spesa pubblica corrente, esclude investimenti pubblici)</a:t>
            </a:r>
          </a:p>
          <a:p>
            <a:pPr marL="0" indent="0">
              <a:buNone/>
            </a:pPr>
            <a:r>
              <a:rPr lang="it-IT" sz="2800" u="sng" dirty="0"/>
              <a:t>Deficit pubblico per UE</a:t>
            </a:r>
            <a:r>
              <a:rPr lang="it-IT" sz="2800" dirty="0"/>
              <a:t>: </a:t>
            </a:r>
          </a:p>
          <a:p>
            <a:pPr marL="0" indent="0" algn="ctr">
              <a:buNone/>
            </a:pPr>
            <a:r>
              <a:rPr lang="it-IT" sz="2800" dirty="0">
                <a:solidFill>
                  <a:srgbClr val="FF0000"/>
                </a:solidFill>
              </a:rPr>
              <a:t>INAP = uscite totali P.A. – entrate totali P.A.</a:t>
            </a:r>
          </a:p>
          <a:p>
            <a:pPr marL="0" indent="0">
              <a:buNone/>
            </a:pPr>
            <a:r>
              <a:rPr lang="it-IT" sz="2800" u="sng" dirty="0"/>
              <a:t>Deficit primario</a:t>
            </a:r>
            <a:r>
              <a:rPr lang="it-IT" sz="2800" dirty="0"/>
              <a:t>: </a:t>
            </a:r>
          </a:p>
          <a:p>
            <a:pPr marL="0" indent="0" algn="ctr">
              <a:buNone/>
            </a:pPr>
            <a:r>
              <a:rPr lang="it-IT" sz="2800" dirty="0">
                <a:solidFill>
                  <a:srgbClr val="FF0000"/>
                </a:solidFill>
              </a:rPr>
              <a:t>DP = INAP – spesa per interessi sul debito pubblico</a:t>
            </a:r>
          </a:p>
          <a:p>
            <a:pPr marL="0" indent="0">
              <a:buNone/>
            </a:pPr>
            <a:r>
              <a:rPr lang="it-IT" sz="2800" dirty="0"/>
              <a:t>(se DP &lt; 0 , si parla di </a:t>
            </a:r>
            <a:r>
              <a:rPr lang="it-IT" sz="2800" i="1" dirty="0"/>
              <a:t>avanzo</a:t>
            </a:r>
            <a:r>
              <a:rPr lang="it-IT" sz="2800" dirty="0"/>
              <a:t> primario)</a:t>
            </a:r>
          </a:p>
          <a:p>
            <a:pPr marL="0" indent="0">
              <a:buNone/>
            </a:pPr>
            <a:r>
              <a:rPr lang="it-IT" sz="2800" u="sng" dirty="0"/>
              <a:t>Deficit strutturale</a:t>
            </a:r>
            <a:r>
              <a:rPr lang="it-IT" sz="2800" dirty="0"/>
              <a:t>: </a:t>
            </a:r>
          </a:p>
          <a:p>
            <a:pPr marL="0" indent="0" algn="ctr">
              <a:buNone/>
            </a:pPr>
            <a:r>
              <a:rPr lang="it-IT" sz="2800" dirty="0">
                <a:solidFill>
                  <a:srgbClr val="FF0000"/>
                </a:solidFill>
              </a:rPr>
              <a:t>INAP al netto degli effetti </a:t>
            </a:r>
          </a:p>
          <a:p>
            <a:pPr marL="0" indent="0" algn="ctr">
              <a:buNone/>
            </a:pPr>
            <a:r>
              <a:rPr lang="it-IT" sz="2800" dirty="0">
                <a:solidFill>
                  <a:srgbClr val="FF0000"/>
                </a:solidFill>
              </a:rPr>
              <a:t>del ciclo economico e di eventi straordinari</a:t>
            </a:r>
          </a:p>
        </p:txBody>
      </p:sp>
    </p:spTree>
    <p:extLst>
      <p:ext uri="{BB962C8B-B14F-4D97-AF65-F5344CB8AC3E}">
        <p14:creationId xmlns:p14="http://schemas.microsoft.com/office/powerpoint/2010/main" val="25712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2350F3-DB83-413A-980B-1CEB92498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339948" y="1570814"/>
            <a:ext cx="0" cy="3710227"/>
          </a:xfrm>
          <a:prstGeom prst="line">
            <a:avLst/>
          </a:prstGeom>
          <a:ln w="19050"/>
        </p:spPr>
        <p:style>
          <a:lnRef idx="1">
            <a:schemeClr val="accent1"/>
          </a:lnRef>
          <a:fillRef idx="0">
            <a:schemeClr val="accent1"/>
          </a:fillRef>
          <a:effectRef idx="0">
            <a:schemeClr val="accent1"/>
          </a:effectRef>
          <a:fontRef idx="minor">
            <a:schemeClr val="tx1"/>
          </a:fontRef>
        </p:style>
      </p:cxnSp>
      <p:graphicFrame>
        <p:nvGraphicFramePr>
          <p:cNvPr id="3" name="Tabella 2">
            <a:extLst>
              <a:ext uri="{FF2B5EF4-FFF2-40B4-BE49-F238E27FC236}">
                <a16:creationId xmlns:a16="http://schemas.microsoft.com/office/drawing/2014/main" id="{FEEF9002-EA41-451D-B936-FF08B3B19CE6}"/>
              </a:ext>
            </a:extLst>
          </p:cNvPr>
          <p:cNvGraphicFramePr>
            <a:graphicFrameLocks noGrp="1"/>
          </p:cNvGraphicFramePr>
          <p:nvPr>
            <p:extLst>
              <p:ext uri="{D42A27DB-BD31-4B8C-83A1-F6EECF244321}">
                <p14:modId xmlns:p14="http://schemas.microsoft.com/office/powerpoint/2010/main" val="4181461532"/>
              </p:ext>
            </p:extLst>
          </p:nvPr>
        </p:nvGraphicFramePr>
        <p:xfrm>
          <a:off x="755576" y="260648"/>
          <a:ext cx="7632847" cy="6142295"/>
        </p:xfrm>
        <a:graphic>
          <a:graphicData uri="http://schemas.openxmlformats.org/drawingml/2006/table">
            <a:tbl>
              <a:tblPr>
                <a:tableStyleId>{5C22544A-7EE6-4342-B048-85BDC9FD1C3A}</a:tableStyleId>
              </a:tblPr>
              <a:tblGrid>
                <a:gridCol w="6505867">
                  <a:extLst>
                    <a:ext uri="{9D8B030D-6E8A-4147-A177-3AD203B41FA5}">
                      <a16:colId xmlns:a16="http://schemas.microsoft.com/office/drawing/2014/main" val="1405995228"/>
                    </a:ext>
                  </a:extLst>
                </a:gridCol>
                <a:gridCol w="1126980">
                  <a:extLst>
                    <a:ext uri="{9D8B030D-6E8A-4147-A177-3AD203B41FA5}">
                      <a16:colId xmlns:a16="http://schemas.microsoft.com/office/drawing/2014/main" val="1515504099"/>
                    </a:ext>
                  </a:extLst>
                </a:gridCol>
              </a:tblGrid>
              <a:tr h="387888">
                <a:tc>
                  <a:txBody>
                    <a:bodyPr/>
                    <a:lstStyle/>
                    <a:p>
                      <a:pPr algn="ctr" fontAlgn="ctr"/>
                      <a:r>
                        <a:rPr lang="it-IT" sz="1600" b="0" u="none" strike="noStrike" dirty="0">
                          <a:effectLst/>
                        </a:rPr>
                        <a:t>CONTO ECONOMICO DELLE AMMINISTRAZIONI PUBBLICHE 2017 </a:t>
                      </a:r>
                    </a:p>
                    <a:p>
                      <a:pPr algn="ctr" fontAlgn="ctr"/>
                      <a:r>
                        <a:rPr lang="it-IT" sz="1600" u="none" strike="noStrike" dirty="0">
                          <a:effectLst/>
                        </a:rPr>
                        <a:t>(% PIL)</a:t>
                      </a:r>
                      <a:endParaRPr lang="it-IT" sz="1600" b="1" i="0" u="none" strike="noStrike" dirty="0">
                        <a:solidFill>
                          <a:srgbClr val="FF0000"/>
                        </a:solidFill>
                        <a:effectLst/>
                        <a:latin typeface="Calibri" panose="020F0502020204030204" pitchFamily="34" charset="0"/>
                      </a:endParaRPr>
                    </a:p>
                  </a:txBody>
                  <a:tcPr marL="4561" marR="4561" marT="4561" marB="0" anchor="ctr"/>
                </a:tc>
                <a:tc>
                  <a:txBody>
                    <a:bodyPr/>
                    <a:lstStyle/>
                    <a:p>
                      <a:pPr algn="ctr" fontAlgn="b"/>
                      <a:endParaRPr lang="it-IT" sz="1200" b="0" i="0" u="none" strike="noStrike">
                        <a:solidFill>
                          <a:srgbClr val="000000"/>
                        </a:solidFill>
                        <a:effectLst/>
                        <a:latin typeface="Calibri" panose="020F0502020204030204" pitchFamily="34" charset="0"/>
                      </a:endParaRPr>
                    </a:p>
                  </a:txBody>
                  <a:tcPr marL="4561" marR="4561" marT="4561" marB="0" anchor="b"/>
                </a:tc>
                <a:extLst>
                  <a:ext uri="{0D108BD9-81ED-4DB2-BD59-A6C34878D82A}">
                    <a16:rowId xmlns:a16="http://schemas.microsoft.com/office/drawing/2014/main" val="2370013391"/>
                  </a:ext>
                </a:extLst>
              </a:tr>
              <a:tr h="214265">
                <a:tc>
                  <a:txBody>
                    <a:bodyPr/>
                    <a:lstStyle/>
                    <a:p>
                      <a:pPr algn="l" fontAlgn="b"/>
                      <a:endParaRPr lang="it-IT" sz="1200" b="0" i="0" u="none" strike="noStrike" dirty="0">
                        <a:solidFill>
                          <a:srgbClr val="000000"/>
                        </a:solidFill>
                        <a:effectLst/>
                        <a:latin typeface="Calibri" panose="020F0502020204030204" pitchFamily="34" charset="0"/>
                      </a:endParaRPr>
                    </a:p>
                  </a:txBody>
                  <a:tcPr marL="4561" marR="4561" marT="4561" marB="0" anchor="b"/>
                </a:tc>
                <a:tc>
                  <a:txBody>
                    <a:bodyPr/>
                    <a:lstStyle/>
                    <a:p>
                      <a:pPr algn="ctr" fontAlgn="b"/>
                      <a:r>
                        <a:rPr lang="it-IT" sz="1200" b="1" u="none" strike="noStrike" dirty="0">
                          <a:effectLst/>
                        </a:rPr>
                        <a:t>% PIL 2017</a:t>
                      </a:r>
                      <a:endParaRPr lang="it-IT" sz="1200" b="1" i="0" u="none" strike="noStrike" dirty="0">
                        <a:solidFill>
                          <a:srgbClr val="000000"/>
                        </a:solidFill>
                        <a:effectLst/>
                        <a:latin typeface="Calibri" panose="020F0502020204030204" pitchFamily="34" charset="0"/>
                      </a:endParaRPr>
                    </a:p>
                  </a:txBody>
                  <a:tcPr marL="4561" marR="4561" marT="4561" marB="0" anchor="b"/>
                </a:tc>
                <a:extLst>
                  <a:ext uri="{0D108BD9-81ED-4DB2-BD59-A6C34878D82A}">
                    <a16:rowId xmlns:a16="http://schemas.microsoft.com/office/drawing/2014/main" val="1539537383"/>
                  </a:ext>
                </a:extLst>
              </a:tr>
              <a:tr h="185328">
                <a:tc>
                  <a:txBody>
                    <a:bodyPr/>
                    <a:lstStyle/>
                    <a:p>
                      <a:pPr algn="l" fontAlgn="b"/>
                      <a:endParaRPr lang="it-IT" sz="1200" b="0" i="0" u="none" strike="noStrike">
                        <a:solidFill>
                          <a:srgbClr val="000000"/>
                        </a:solidFill>
                        <a:effectLst/>
                        <a:latin typeface="Calibri" panose="020F0502020204030204" pitchFamily="34" charset="0"/>
                      </a:endParaRPr>
                    </a:p>
                  </a:txBody>
                  <a:tcPr marL="4561" marR="4561" marT="4561" marB="0" anchor="b"/>
                </a:tc>
                <a:tc>
                  <a:txBody>
                    <a:bodyPr/>
                    <a:lstStyle/>
                    <a:p>
                      <a:pPr algn="ctr" fontAlgn="b"/>
                      <a:endParaRPr lang="it-IT" sz="1200" b="1" i="0" u="none" strike="noStrike" dirty="0">
                        <a:solidFill>
                          <a:srgbClr val="000000"/>
                        </a:solidFill>
                        <a:effectLst/>
                        <a:latin typeface="Calibri" panose="020F0502020204030204" pitchFamily="34" charset="0"/>
                      </a:endParaRPr>
                    </a:p>
                  </a:txBody>
                  <a:tcPr marL="4561" marR="4561" marT="4561" marB="0" anchor="b"/>
                </a:tc>
                <a:extLst>
                  <a:ext uri="{0D108BD9-81ED-4DB2-BD59-A6C34878D82A}">
                    <a16:rowId xmlns:a16="http://schemas.microsoft.com/office/drawing/2014/main" val="2522859064"/>
                  </a:ext>
                </a:extLst>
              </a:tr>
              <a:tr h="185328">
                <a:tc>
                  <a:txBody>
                    <a:bodyPr/>
                    <a:lstStyle/>
                    <a:p>
                      <a:pPr algn="l" fontAlgn="b"/>
                      <a:r>
                        <a:rPr lang="it-IT" sz="1200" b="1" u="none" strike="noStrike" dirty="0">
                          <a:effectLst/>
                        </a:rPr>
                        <a:t>TOTALE SPESE</a:t>
                      </a:r>
                      <a:endParaRPr lang="it-IT" sz="1200" b="1" i="0" u="none" strike="noStrike" dirty="0">
                        <a:solidFill>
                          <a:srgbClr val="000000"/>
                        </a:solidFill>
                        <a:effectLst/>
                        <a:latin typeface="Calibri" panose="020F0502020204030204" pitchFamily="34" charset="0"/>
                      </a:endParaRPr>
                    </a:p>
                  </a:txBody>
                  <a:tcPr marL="4561" marR="4561" marT="4561" marB="0" anchor="b"/>
                </a:tc>
                <a:tc>
                  <a:txBody>
                    <a:bodyPr/>
                    <a:lstStyle/>
                    <a:p>
                      <a:pPr algn="ctr" fontAlgn="b"/>
                      <a:r>
                        <a:rPr lang="it-IT" sz="1200" u="none" strike="noStrike">
                          <a:effectLst/>
                        </a:rPr>
                        <a:t>48,7</a:t>
                      </a:r>
                      <a:endParaRPr lang="it-IT" sz="1200" b="1" i="0" u="none" strike="noStrike">
                        <a:solidFill>
                          <a:srgbClr val="000000"/>
                        </a:solidFill>
                        <a:effectLst/>
                        <a:latin typeface="Calibri" panose="020F0502020204030204" pitchFamily="34" charset="0"/>
                      </a:endParaRPr>
                    </a:p>
                  </a:txBody>
                  <a:tcPr marL="4561" marR="4561" marT="4561" marB="0" anchor="b"/>
                </a:tc>
                <a:extLst>
                  <a:ext uri="{0D108BD9-81ED-4DB2-BD59-A6C34878D82A}">
                    <a16:rowId xmlns:a16="http://schemas.microsoft.com/office/drawing/2014/main" val="4226736200"/>
                  </a:ext>
                </a:extLst>
              </a:tr>
              <a:tr h="185328">
                <a:tc>
                  <a:txBody>
                    <a:bodyPr/>
                    <a:lstStyle/>
                    <a:p>
                      <a:pPr algn="l" fontAlgn="b"/>
                      <a:r>
                        <a:rPr lang="it-IT" sz="1200" u="none" strike="noStrike">
                          <a:effectLst/>
                        </a:rPr>
                        <a:t>    Redditi da lavoro dipendente</a:t>
                      </a:r>
                      <a:endParaRPr lang="it-IT" sz="1200" b="0" i="0" u="none" strike="noStrike">
                        <a:solidFill>
                          <a:srgbClr val="000000"/>
                        </a:solidFill>
                        <a:effectLst/>
                        <a:latin typeface="Calibri" panose="020F0502020204030204" pitchFamily="34" charset="0"/>
                      </a:endParaRPr>
                    </a:p>
                  </a:txBody>
                  <a:tcPr marL="4561" marR="4561" marT="4561" marB="0" anchor="b"/>
                </a:tc>
                <a:tc>
                  <a:txBody>
                    <a:bodyPr/>
                    <a:lstStyle/>
                    <a:p>
                      <a:pPr algn="ctr" fontAlgn="b"/>
                      <a:r>
                        <a:rPr lang="it-IT" sz="1200" u="none" strike="noStrike">
                          <a:effectLst/>
                        </a:rPr>
                        <a:t>9,5</a:t>
                      </a:r>
                      <a:endParaRPr lang="it-IT" sz="1200" b="0" i="0" u="none" strike="noStrike">
                        <a:solidFill>
                          <a:srgbClr val="000000"/>
                        </a:solidFill>
                        <a:effectLst/>
                        <a:latin typeface="Calibri" panose="020F0502020204030204" pitchFamily="34" charset="0"/>
                      </a:endParaRPr>
                    </a:p>
                  </a:txBody>
                  <a:tcPr marL="4561" marR="4561" marT="4561" marB="0" anchor="b"/>
                </a:tc>
                <a:extLst>
                  <a:ext uri="{0D108BD9-81ED-4DB2-BD59-A6C34878D82A}">
                    <a16:rowId xmlns:a16="http://schemas.microsoft.com/office/drawing/2014/main" val="2462349899"/>
                  </a:ext>
                </a:extLst>
              </a:tr>
              <a:tr h="185328">
                <a:tc>
                  <a:txBody>
                    <a:bodyPr/>
                    <a:lstStyle/>
                    <a:p>
                      <a:pPr algn="l" fontAlgn="b"/>
                      <a:r>
                        <a:rPr lang="it-IT" sz="1200" u="none" strike="noStrike" dirty="0">
                          <a:effectLst/>
                        </a:rPr>
                        <a:t>    Consumi intermedi</a:t>
                      </a:r>
                      <a:endParaRPr lang="it-IT" sz="1200" b="0" i="0" u="none" strike="noStrike" dirty="0">
                        <a:solidFill>
                          <a:srgbClr val="000000"/>
                        </a:solidFill>
                        <a:effectLst/>
                        <a:latin typeface="Calibri" panose="020F0502020204030204" pitchFamily="34" charset="0"/>
                      </a:endParaRPr>
                    </a:p>
                  </a:txBody>
                  <a:tcPr marL="4561" marR="4561" marT="4561" marB="0" anchor="b"/>
                </a:tc>
                <a:tc>
                  <a:txBody>
                    <a:bodyPr/>
                    <a:lstStyle/>
                    <a:p>
                      <a:pPr algn="ctr" fontAlgn="b"/>
                      <a:r>
                        <a:rPr lang="it-IT" sz="1200" u="none" strike="noStrike">
                          <a:effectLst/>
                        </a:rPr>
                        <a:t>8,1</a:t>
                      </a:r>
                      <a:endParaRPr lang="it-IT" sz="1200" b="0" i="0" u="none" strike="noStrike">
                        <a:solidFill>
                          <a:srgbClr val="000000"/>
                        </a:solidFill>
                        <a:effectLst/>
                        <a:latin typeface="Calibri" panose="020F0502020204030204" pitchFamily="34" charset="0"/>
                      </a:endParaRPr>
                    </a:p>
                  </a:txBody>
                  <a:tcPr marL="4561" marR="4561" marT="4561" marB="0" anchor="b"/>
                </a:tc>
                <a:extLst>
                  <a:ext uri="{0D108BD9-81ED-4DB2-BD59-A6C34878D82A}">
                    <a16:rowId xmlns:a16="http://schemas.microsoft.com/office/drawing/2014/main" val="826328323"/>
                  </a:ext>
                </a:extLst>
              </a:tr>
              <a:tr h="185328">
                <a:tc>
                  <a:txBody>
                    <a:bodyPr/>
                    <a:lstStyle/>
                    <a:p>
                      <a:pPr algn="l" fontAlgn="b"/>
                      <a:r>
                        <a:rPr lang="it-IT" sz="1200" u="none" strike="noStrike">
                          <a:effectLst/>
                        </a:rPr>
                        <a:t>    Prestazioni sociali in denaro</a:t>
                      </a:r>
                      <a:endParaRPr lang="it-IT" sz="1200" b="0" i="0" u="none" strike="noStrike">
                        <a:solidFill>
                          <a:srgbClr val="000000"/>
                        </a:solidFill>
                        <a:effectLst/>
                        <a:latin typeface="Calibri" panose="020F0502020204030204" pitchFamily="34" charset="0"/>
                      </a:endParaRPr>
                    </a:p>
                  </a:txBody>
                  <a:tcPr marL="4561" marR="4561" marT="4561" marB="0" anchor="b"/>
                </a:tc>
                <a:tc>
                  <a:txBody>
                    <a:bodyPr/>
                    <a:lstStyle/>
                    <a:p>
                      <a:pPr algn="ctr" fontAlgn="b"/>
                      <a:r>
                        <a:rPr lang="it-IT" sz="1200" u="none" strike="noStrike">
                          <a:effectLst/>
                        </a:rPr>
                        <a:t>19,8</a:t>
                      </a:r>
                      <a:endParaRPr lang="it-IT" sz="1200" b="0" i="0" u="none" strike="noStrike">
                        <a:solidFill>
                          <a:srgbClr val="000000"/>
                        </a:solidFill>
                        <a:effectLst/>
                        <a:latin typeface="Calibri" panose="020F0502020204030204" pitchFamily="34" charset="0"/>
                      </a:endParaRPr>
                    </a:p>
                  </a:txBody>
                  <a:tcPr marL="4561" marR="4561" marT="4561" marB="0" anchor="b"/>
                </a:tc>
                <a:extLst>
                  <a:ext uri="{0D108BD9-81ED-4DB2-BD59-A6C34878D82A}">
                    <a16:rowId xmlns:a16="http://schemas.microsoft.com/office/drawing/2014/main" val="3683380321"/>
                  </a:ext>
                </a:extLst>
              </a:tr>
              <a:tr h="185328">
                <a:tc>
                  <a:txBody>
                    <a:bodyPr/>
                    <a:lstStyle/>
                    <a:p>
                      <a:pPr algn="l" fontAlgn="b"/>
                      <a:r>
                        <a:rPr lang="it-IT" sz="1200" u="none" strike="noStrike" dirty="0">
                          <a:effectLst/>
                        </a:rPr>
                        <a:t>     Altre spese correnti</a:t>
                      </a:r>
                      <a:endParaRPr lang="it-IT" sz="1200" b="0" i="0" u="none" strike="noStrike" dirty="0">
                        <a:solidFill>
                          <a:srgbClr val="000000"/>
                        </a:solidFill>
                        <a:effectLst/>
                        <a:latin typeface="Calibri" panose="020F0502020204030204" pitchFamily="34" charset="0"/>
                      </a:endParaRPr>
                    </a:p>
                  </a:txBody>
                  <a:tcPr marL="4561" marR="4561" marT="4561" marB="0" anchor="b"/>
                </a:tc>
                <a:tc>
                  <a:txBody>
                    <a:bodyPr/>
                    <a:lstStyle/>
                    <a:p>
                      <a:pPr algn="ctr" fontAlgn="b"/>
                      <a:r>
                        <a:rPr lang="it-IT" sz="1200" u="none" strike="noStrike">
                          <a:effectLst/>
                        </a:rPr>
                        <a:t>3,6</a:t>
                      </a:r>
                      <a:endParaRPr lang="it-IT" sz="1200" b="0" i="0" u="none" strike="noStrike">
                        <a:solidFill>
                          <a:srgbClr val="000000"/>
                        </a:solidFill>
                        <a:effectLst/>
                        <a:latin typeface="Calibri" panose="020F0502020204030204" pitchFamily="34" charset="0"/>
                      </a:endParaRPr>
                    </a:p>
                  </a:txBody>
                  <a:tcPr marL="4561" marR="4561" marT="4561" marB="0" anchor="b"/>
                </a:tc>
                <a:extLst>
                  <a:ext uri="{0D108BD9-81ED-4DB2-BD59-A6C34878D82A}">
                    <a16:rowId xmlns:a16="http://schemas.microsoft.com/office/drawing/2014/main" val="1946047806"/>
                  </a:ext>
                </a:extLst>
              </a:tr>
              <a:tr h="185328">
                <a:tc>
                  <a:txBody>
                    <a:bodyPr/>
                    <a:lstStyle/>
                    <a:p>
                      <a:pPr algn="l" fontAlgn="b"/>
                      <a:r>
                        <a:rPr lang="it-IT" sz="1200" i="1" u="none" strike="noStrike" dirty="0">
                          <a:effectLst/>
                        </a:rPr>
                        <a:t>Totale spese correnti netto interessi</a:t>
                      </a:r>
                      <a:endParaRPr lang="it-IT" sz="1200" b="1" i="1" u="none" strike="noStrike" dirty="0">
                        <a:solidFill>
                          <a:srgbClr val="000000"/>
                        </a:solidFill>
                        <a:effectLst/>
                        <a:latin typeface="Calibri" panose="020F0502020204030204" pitchFamily="34" charset="0"/>
                      </a:endParaRPr>
                    </a:p>
                  </a:txBody>
                  <a:tcPr marL="4561" marR="4561" marT="4561" marB="0" anchor="b"/>
                </a:tc>
                <a:tc>
                  <a:txBody>
                    <a:bodyPr/>
                    <a:lstStyle/>
                    <a:p>
                      <a:pPr algn="ctr" fontAlgn="b"/>
                      <a:r>
                        <a:rPr lang="it-IT" sz="1200" u="none" strike="noStrike">
                          <a:effectLst/>
                        </a:rPr>
                        <a:t>41,1</a:t>
                      </a:r>
                      <a:endParaRPr lang="it-IT" sz="1200" b="1" i="0" u="none" strike="noStrike">
                        <a:solidFill>
                          <a:srgbClr val="000000"/>
                        </a:solidFill>
                        <a:effectLst/>
                        <a:latin typeface="Calibri" panose="020F0502020204030204" pitchFamily="34" charset="0"/>
                      </a:endParaRPr>
                    </a:p>
                  </a:txBody>
                  <a:tcPr marL="4561" marR="4561" marT="4561" marB="0" anchor="b"/>
                </a:tc>
                <a:extLst>
                  <a:ext uri="{0D108BD9-81ED-4DB2-BD59-A6C34878D82A}">
                    <a16:rowId xmlns:a16="http://schemas.microsoft.com/office/drawing/2014/main" val="2564251600"/>
                  </a:ext>
                </a:extLst>
              </a:tr>
              <a:tr h="185328">
                <a:tc>
                  <a:txBody>
                    <a:bodyPr/>
                    <a:lstStyle/>
                    <a:p>
                      <a:pPr algn="l" fontAlgn="b"/>
                      <a:r>
                        <a:rPr lang="it-IT" sz="1200" u="none" strike="noStrike" dirty="0">
                          <a:effectLst/>
                        </a:rPr>
                        <a:t>    Interessi passivi</a:t>
                      </a:r>
                      <a:endParaRPr lang="it-IT" sz="1200" b="0" i="0" u="none" strike="noStrike" dirty="0">
                        <a:solidFill>
                          <a:srgbClr val="000000"/>
                        </a:solidFill>
                        <a:effectLst/>
                        <a:latin typeface="Calibri" panose="020F0502020204030204" pitchFamily="34" charset="0"/>
                      </a:endParaRPr>
                    </a:p>
                  </a:txBody>
                  <a:tcPr marL="4561" marR="4561" marT="4561" marB="0" anchor="b"/>
                </a:tc>
                <a:tc>
                  <a:txBody>
                    <a:bodyPr/>
                    <a:lstStyle/>
                    <a:p>
                      <a:pPr algn="ctr" fontAlgn="b"/>
                      <a:r>
                        <a:rPr lang="it-IT" sz="1200" u="none" strike="noStrike">
                          <a:effectLst/>
                        </a:rPr>
                        <a:t>3,8</a:t>
                      </a:r>
                      <a:endParaRPr lang="it-IT" sz="1200" b="0" i="0" u="none" strike="noStrike">
                        <a:solidFill>
                          <a:srgbClr val="000000"/>
                        </a:solidFill>
                        <a:effectLst/>
                        <a:latin typeface="Calibri" panose="020F0502020204030204" pitchFamily="34" charset="0"/>
                      </a:endParaRPr>
                    </a:p>
                  </a:txBody>
                  <a:tcPr marL="4561" marR="4561" marT="4561" marB="0" anchor="b"/>
                </a:tc>
                <a:extLst>
                  <a:ext uri="{0D108BD9-81ED-4DB2-BD59-A6C34878D82A}">
                    <a16:rowId xmlns:a16="http://schemas.microsoft.com/office/drawing/2014/main" val="1709690765"/>
                  </a:ext>
                </a:extLst>
              </a:tr>
              <a:tr h="185328">
                <a:tc>
                  <a:txBody>
                    <a:bodyPr/>
                    <a:lstStyle/>
                    <a:p>
                      <a:pPr algn="l" fontAlgn="b"/>
                      <a:r>
                        <a:rPr lang="it-IT" sz="1200" i="1" u="none" strike="noStrike" dirty="0">
                          <a:effectLst/>
                        </a:rPr>
                        <a:t>Totale spese correnti </a:t>
                      </a:r>
                      <a:endParaRPr lang="it-IT" sz="1200" b="1" i="1" u="none" strike="noStrike" dirty="0">
                        <a:solidFill>
                          <a:srgbClr val="000000"/>
                        </a:solidFill>
                        <a:effectLst/>
                        <a:latin typeface="Calibri" panose="020F0502020204030204" pitchFamily="34" charset="0"/>
                      </a:endParaRPr>
                    </a:p>
                  </a:txBody>
                  <a:tcPr marL="4561" marR="4561" marT="4561" marB="0" anchor="b"/>
                </a:tc>
                <a:tc>
                  <a:txBody>
                    <a:bodyPr/>
                    <a:lstStyle/>
                    <a:p>
                      <a:pPr algn="ctr" fontAlgn="b"/>
                      <a:r>
                        <a:rPr lang="it-IT" sz="1200" u="none" strike="noStrike">
                          <a:effectLst/>
                        </a:rPr>
                        <a:t>44,9</a:t>
                      </a:r>
                      <a:endParaRPr lang="it-IT" sz="1200" b="1" i="0" u="none" strike="noStrike">
                        <a:solidFill>
                          <a:srgbClr val="000000"/>
                        </a:solidFill>
                        <a:effectLst/>
                        <a:latin typeface="Calibri" panose="020F0502020204030204" pitchFamily="34" charset="0"/>
                      </a:endParaRPr>
                    </a:p>
                  </a:txBody>
                  <a:tcPr marL="4561" marR="4561" marT="4561" marB="0" anchor="b"/>
                </a:tc>
                <a:extLst>
                  <a:ext uri="{0D108BD9-81ED-4DB2-BD59-A6C34878D82A}">
                    <a16:rowId xmlns:a16="http://schemas.microsoft.com/office/drawing/2014/main" val="1579185737"/>
                  </a:ext>
                </a:extLst>
              </a:tr>
              <a:tr h="185328">
                <a:tc>
                  <a:txBody>
                    <a:bodyPr/>
                    <a:lstStyle/>
                    <a:p>
                      <a:pPr algn="l" fontAlgn="b"/>
                      <a:r>
                        <a:rPr lang="it-IT" sz="1200" u="none" strike="noStrike">
                          <a:effectLst/>
                        </a:rPr>
                        <a:t>     di cui : spesa sanitaria</a:t>
                      </a:r>
                      <a:endParaRPr lang="it-IT" sz="1200" b="0" i="1" u="none" strike="noStrike">
                        <a:solidFill>
                          <a:srgbClr val="000000"/>
                        </a:solidFill>
                        <a:effectLst/>
                        <a:latin typeface="Calibri" panose="020F0502020204030204" pitchFamily="34" charset="0"/>
                      </a:endParaRPr>
                    </a:p>
                  </a:txBody>
                  <a:tcPr marL="4561" marR="4561" marT="4561" marB="0" anchor="b"/>
                </a:tc>
                <a:tc>
                  <a:txBody>
                    <a:bodyPr/>
                    <a:lstStyle/>
                    <a:p>
                      <a:pPr algn="ctr" fontAlgn="b"/>
                      <a:r>
                        <a:rPr lang="it-IT" sz="1200" u="none" strike="noStrike" dirty="0">
                          <a:effectLst/>
                        </a:rPr>
                        <a:t>6,6</a:t>
                      </a:r>
                      <a:endParaRPr lang="it-IT" sz="1200" b="0" i="1" u="none" strike="noStrike" dirty="0">
                        <a:solidFill>
                          <a:srgbClr val="000000"/>
                        </a:solidFill>
                        <a:effectLst/>
                        <a:latin typeface="Calibri" panose="020F0502020204030204" pitchFamily="34" charset="0"/>
                      </a:endParaRPr>
                    </a:p>
                  </a:txBody>
                  <a:tcPr marL="4561" marR="4561" marT="4561" marB="0" anchor="b"/>
                </a:tc>
                <a:extLst>
                  <a:ext uri="{0D108BD9-81ED-4DB2-BD59-A6C34878D82A}">
                    <a16:rowId xmlns:a16="http://schemas.microsoft.com/office/drawing/2014/main" val="255715669"/>
                  </a:ext>
                </a:extLst>
              </a:tr>
              <a:tr h="185328">
                <a:tc>
                  <a:txBody>
                    <a:bodyPr/>
                    <a:lstStyle/>
                    <a:p>
                      <a:pPr algn="l" fontAlgn="b"/>
                      <a:r>
                        <a:rPr lang="it-IT" sz="1200" u="none" strike="noStrike">
                          <a:effectLst/>
                        </a:rPr>
                        <a:t>    Investimenti fissi lordi</a:t>
                      </a:r>
                      <a:endParaRPr lang="it-IT" sz="1200" b="0" i="0" u="none" strike="noStrike">
                        <a:solidFill>
                          <a:srgbClr val="000000"/>
                        </a:solidFill>
                        <a:effectLst/>
                        <a:latin typeface="Calibri" panose="020F0502020204030204" pitchFamily="34" charset="0"/>
                      </a:endParaRPr>
                    </a:p>
                  </a:txBody>
                  <a:tcPr marL="4561" marR="4561" marT="4561" marB="0" anchor="b"/>
                </a:tc>
                <a:tc>
                  <a:txBody>
                    <a:bodyPr/>
                    <a:lstStyle/>
                    <a:p>
                      <a:pPr algn="ctr" fontAlgn="b"/>
                      <a:r>
                        <a:rPr lang="it-IT" sz="1200" u="none" strike="noStrike">
                          <a:effectLst/>
                        </a:rPr>
                        <a:t>2,0</a:t>
                      </a:r>
                      <a:endParaRPr lang="it-IT" sz="1200" b="0" i="0" u="none" strike="noStrike">
                        <a:solidFill>
                          <a:srgbClr val="000000"/>
                        </a:solidFill>
                        <a:effectLst/>
                        <a:latin typeface="Calibri" panose="020F0502020204030204" pitchFamily="34" charset="0"/>
                      </a:endParaRPr>
                    </a:p>
                  </a:txBody>
                  <a:tcPr marL="4561" marR="4561" marT="4561" marB="0" anchor="b"/>
                </a:tc>
                <a:extLst>
                  <a:ext uri="{0D108BD9-81ED-4DB2-BD59-A6C34878D82A}">
                    <a16:rowId xmlns:a16="http://schemas.microsoft.com/office/drawing/2014/main" val="3238445302"/>
                  </a:ext>
                </a:extLst>
              </a:tr>
              <a:tr h="185328">
                <a:tc>
                  <a:txBody>
                    <a:bodyPr/>
                    <a:lstStyle/>
                    <a:p>
                      <a:pPr algn="l" fontAlgn="b"/>
                      <a:r>
                        <a:rPr lang="it-IT" sz="1200" u="none" strike="noStrike">
                          <a:effectLst/>
                        </a:rPr>
                        <a:t>    Contributi agli investimenti</a:t>
                      </a:r>
                      <a:endParaRPr lang="it-IT" sz="1200" b="0" i="0" u="none" strike="noStrike">
                        <a:solidFill>
                          <a:srgbClr val="000000"/>
                        </a:solidFill>
                        <a:effectLst/>
                        <a:latin typeface="Calibri" panose="020F0502020204030204" pitchFamily="34" charset="0"/>
                      </a:endParaRPr>
                    </a:p>
                  </a:txBody>
                  <a:tcPr marL="4561" marR="4561" marT="4561" marB="0" anchor="b"/>
                </a:tc>
                <a:tc>
                  <a:txBody>
                    <a:bodyPr/>
                    <a:lstStyle/>
                    <a:p>
                      <a:pPr algn="ctr" fontAlgn="b"/>
                      <a:r>
                        <a:rPr lang="it-IT" sz="1200" u="none" strike="noStrike">
                          <a:effectLst/>
                        </a:rPr>
                        <a:t>0,8</a:t>
                      </a:r>
                      <a:endParaRPr lang="it-IT" sz="1200" b="0" i="0" u="none" strike="noStrike">
                        <a:solidFill>
                          <a:srgbClr val="000000"/>
                        </a:solidFill>
                        <a:effectLst/>
                        <a:latin typeface="Calibri" panose="020F0502020204030204" pitchFamily="34" charset="0"/>
                      </a:endParaRPr>
                    </a:p>
                  </a:txBody>
                  <a:tcPr marL="4561" marR="4561" marT="4561" marB="0" anchor="b"/>
                </a:tc>
                <a:extLst>
                  <a:ext uri="{0D108BD9-81ED-4DB2-BD59-A6C34878D82A}">
                    <a16:rowId xmlns:a16="http://schemas.microsoft.com/office/drawing/2014/main" val="1049384153"/>
                  </a:ext>
                </a:extLst>
              </a:tr>
              <a:tr h="185328">
                <a:tc>
                  <a:txBody>
                    <a:bodyPr/>
                    <a:lstStyle/>
                    <a:p>
                      <a:pPr algn="l" fontAlgn="b"/>
                      <a:r>
                        <a:rPr lang="it-IT" sz="1200" u="none" strike="noStrike">
                          <a:effectLst/>
                        </a:rPr>
                        <a:t>    Altre spese in conto capitale</a:t>
                      </a:r>
                      <a:endParaRPr lang="it-IT" sz="1200" b="0" i="0" u="none" strike="noStrike">
                        <a:solidFill>
                          <a:srgbClr val="000000"/>
                        </a:solidFill>
                        <a:effectLst/>
                        <a:latin typeface="Calibri" panose="020F0502020204030204" pitchFamily="34" charset="0"/>
                      </a:endParaRPr>
                    </a:p>
                  </a:txBody>
                  <a:tcPr marL="4561" marR="4561" marT="4561" marB="0" anchor="b"/>
                </a:tc>
                <a:tc>
                  <a:txBody>
                    <a:bodyPr/>
                    <a:lstStyle/>
                    <a:p>
                      <a:pPr algn="ctr" fontAlgn="b"/>
                      <a:r>
                        <a:rPr lang="it-IT" sz="1200" u="none" strike="noStrike" dirty="0">
                          <a:effectLst/>
                        </a:rPr>
                        <a:t>1,1</a:t>
                      </a:r>
                      <a:endParaRPr lang="it-IT" sz="1200" b="0" i="0" u="none" strike="noStrike" dirty="0">
                        <a:solidFill>
                          <a:srgbClr val="000000"/>
                        </a:solidFill>
                        <a:effectLst/>
                        <a:latin typeface="Calibri" panose="020F0502020204030204" pitchFamily="34" charset="0"/>
                      </a:endParaRPr>
                    </a:p>
                  </a:txBody>
                  <a:tcPr marL="4561" marR="4561" marT="4561" marB="0" anchor="b"/>
                </a:tc>
                <a:extLst>
                  <a:ext uri="{0D108BD9-81ED-4DB2-BD59-A6C34878D82A}">
                    <a16:rowId xmlns:a16="http://schemas.microsoft.com/office/drawing/2014/main" val="1869458564"/>
                  </a:ext>
                </a:extLst>
              </a:tr>
              <a:tr h="185328">
                <a:tc>
                  <a:txBody>
                    <a:bodyPr/>
                    <a:lstStyle/>
                    <a:p>
                      <a:pPr algn="l" fontAlgn="b"/>
                      <a:r>
                        <a:rPr lang="it-IT" sz="1200" i="1" u="none" strike="noStrike" dirty="0">
                          <a:effectLst/>
                        </a:rPr>
                        <a:t>Totale spese in conto capitale</a:t>
                      </a:r>
                      <a:endParaRPr lang="it-IT" sz="1200" b="1" i="1" u="none" strike="noStrike" dirty="0">
                        <a:solidFill>
                          <a:srgbClr val="000000"/>
                        </a:solidFill>
                        <a:effectLst/>
                        <a:latin typeface="Calibri" panose="020F0502020204030204" pitchFamily="34" charset="0"/>
                      </a:endParaRPr>
                    </a:p>
                  </a:txBody>
                  <a:tcPr marL="4561" marR="4561" marT="4561" marB="0" anchor="b"/>
                </a:tc>
                <a:tc>
                  <a:txBody>
                    <a:bodyPr/>
                    <a:lstStyle/>
                    <a:p>
                      <a:pPr algn="ctr" fontAlgn="b"/>
                      <a:r>
                        <a:rPr lang="it-IT" sz="1200" u="none" strike="noStrike" dirty="0">
                          <a:effectLst/>
                        </a:rPr>
                        <a:t>3,9</a:t>
                      </a:r>
                      <a:endParaRPr lang="it-IT" sz="1200" b="1" i="0" u="none" strike="noStrike" dirty="0">
                        <a:solidFill>
                          <a:srgbClr val="000000"/>
                        </a:solidFill>
                        <a:effectLst/>
                        <a:latin typeface="Calibri" panose="020F0502020204030204" pitchFamily="34" charset="0"/>
                      </a:endParaRPr>
                    </a:p>
                  </a:txBody>
                  <a:tcPr marL="4561" marR="4561" marT="4561" marB="0" anchor="b"/>
                </a:tc>
                <a:extLst>
                  <a:ext uri="{0D108BD9-81ED-4DB2-BD59-A6C34878D82A}">
                    <a16:rowId xmlns:a16="http://schemas.microsoft.com/office/drawing/2014/main" val="1329215065"/>
                  </a:ext>
                </a:extLst>
              </a:tr>
              <a:tr h="185328">
                <a:tc>
                  <a:txBody>
                    <a:bodyPr/>
                    <a:lstStyle/>
                    <a:p>
                      <a:pPr algn="l" fontAlgn="b"/>
                      <a:r>
                        <a:rPr lang="it-IT" sz="1200" b="1" u="none" strike="noStrike" dirty="0">
                          <a:effectLst/>
                        </a:rPr>
                        <a:t>TOTALE ENTRATE</a:t>
                      </a:r>
                      <a:endParaRPr lang="it-IT" sz="1200" b="1" i="0" u="none" strike="noStrike" dirty="0">
                        <a:solidFill>
                          <a:srgbClr val="000000"/>
                        </a:solidFill>
                        <a:effectLst/>
                        <a:latin typeface="Calibri" panose="020F0502020204030204" pitchFamily="34" charset="0"/>
                      </a:endParaRPr>
                    </a:p>
                  </a:txBody>
                  <a:tcPr marL="4561" marR="4561" marT="4561" marB="0" anchor="b"/>
                </a:tc>
                <a:tc>
                  <a:txBody>
                    <a:bodyPr/>
                    <a:lstStyle/>
                    <a:p>
                      <a:pPr algn="ctr" fontAlgn="b"/>
                      <a:r>
                        <a:rPr lang="it-IT" sz="1200" u="none" strike="noStrike">
                          <a:effectLst/>
                        </a:rPr>
                        <a:t>46,4</a:t>
                      </a:r>
                      <a:endParaRPr lang="it-IT" sz="1200" b="1" i="0" u="none" strike="noStrike">
                        <a:solidFill>
                          <a:srgbClr val="000000"/>
                        </a:solidFill>
                        <a:effectLst/>
                        <a:latin typeface="Calibri" panose="020F0502020204030204" pitchFamily="34" charset="0"/>
                      </a:endParaRPr>
                    </a:p>
                  </a:txBody>
                  <a:tcPr marL="4561" marR="4561" marT="4561" marB="0" anchor="b"/>
                </a:tc>
                <a:extLst>
                  <a:ext uri="{0D108BD9-81ED-4DB2-BD59-A6C34878D82A}">
                    <a16:rowId xmlns:a16="http://schemas.microsoft.com/office/drawing/2014/main" val="1668754418"/>
                  </a:ext>
                </a:extLst>
              </a:tr>
              <a:tr h="185328">
                <a:tc>
                  <a:txBody>
                    <a:bodyPr/>
                    <a:lstStyle/>
                    <a:p>
                      <a:pPr algn="l" fontAlgn="b"/>
                      <a:r>
                        <a:rPr lang="it-IT" sz="1200" u="none" strike="noStrike">
                          <a:effectLst/>
                        </a:rPr>
                        <a:t>    Tributarie</a:t>
                      </a:r>
                      <a:endParaRPr lang="it-IT" sz="1200" b="0" i="0" u="none" strike="noStrike">
                        <a:solidFill>
                          <a:srgbClr val="000000"/>
                        </a:solidFill>
                        <a:effectLst/>
                        <a:latin typeface="Calibri" panose="020F0502020204030204" pitchFamily="34" charset="0"/>
                      </a:endParaRPr>
                    </a:p>
                  </a:txBody>
                  <a:tcPr marL="4561" marR="4561" marT="4561" marB="0" anchor="b"/>
                </a:tc>
                <a:tc>
                  <a:txBody>
                    <a:bodyPr/>
                    <a:lstStyle/>
                    <a:p>
                      <a:pPr algn="ctr" fontAlgn="b"/>
                      <a:r>
                        <a:rPr lang="it-IT" sz="1200" u="none" strike="noStrike" dirty="0">
                          <a:effectLst/>
                        </a:rPr>
                        <a:t>29,1</a:t>
                      </a:r>
                      <a:endParaRPr lang="it-IT" sz="1200" b="0" i="0" u="none" strike="noStrike" dirty="0">
                        <a:solidFill>
                          <a:srgbClr val="000000"/>
                        </a:solidFill>
                        <a:effectLst/>
                        <a:latin typeface="Calibri" panose="020F0502020204030204" pitchFamily="34" charset="0"/>
                      </a:endParaRPr>
                    </a:p>
                  </a:txBody>
                  <a:tcPr marL="4561" marR="4561" marT="4561" marB="0" anchor="b"/>
                </a:tc>
                <a:extLst>
                  <a:ext uri="{0D108BD9-81ED-4DB2-BD59-A6C34878D82A}">
                    <a16:rowId xmlns:a16="http://schemas.microsoft.com/office/drawing/2014/main" val="3487722545"/>
                  </a:ext>
                </a:extLst>
              </a:tr>
              <a:tr h="185328">
                <a:tc>
                  <a:txBody>
                    <a:bodyPr/>
                    <a:lstStyle/>
                    <a:p>
                      <a:pPr algn="l" fontAlgn="b"/>
                      <a:r>
                        <a:rPr lang="it-IT" sz="1200" u="none" strike="noStrike" dirty="0">
                          <a:effectLst/>
                        </a:rPr>
                        <a:t>        Imposte dirette</a:t>
                      </a:r>
                      <a:endParaRPr lang="it-IT" sz="1200" b="0" i="0" u="none" strike="noStrike" dirty="0">
                        <a:solidFill>
                          <a:srgbClr val="000000"/>
                        </a:solidFill>
                        <a:effectLst/>
                        <a:latin typeface="Calibri" panose="020F0502020204030204" pitchFamily="34" charset="0"/>
                      </a:endParaRPr>
                    </a:p>
                  </a:txBody>
                  <a:tcPr marL="4561" marR="4561" marT="4561" marB="0" anchor="b"/>
                </a:tc>
                <a:tc>
                  <a:txBody>
                    <a:bodyPr/>
                    <a:lstStyle/>
                    <a:p>
                      <a:pPr algn="ctr" fontAlgn="b"/>
                      <a:r>
                        <a:rPr lang="it-IT" sz="1200" u="none" strike="noStrike" dirty="0">
                          <a:effectLst/>
                        </a:rPr>
                        <a:t>14,5</a:t>
                      </a:r>
                      <a:endParaRPr lang="it-IT" sz="1200" b="0" i="0" u="none" strike="noStrike" dirty="0">
                        <a:solidFill>
                          <a:srgbClr val="000000"/>
                        </a:solidFill>
                        <a:effectLst/>
                        <a:latin typeface="Calibri" panose="020F0502020204030204" pitchFamily="34" charset="0"/>
                      </a:endParaRPr>
                    </a:p>
                  </a:txBody>
                  <a:tcPr marL="4561" marR="4561" marT="4561" marB="0" anchor="b"/>
                </a:tc>
                <a:extLst>
                  <a:ext uri="{0D108BD9-81ED-4DB2-BD59-A6C34878D82A}">
                    <a16:rowId xmlns:a16="http://schemas.microsoft.com/office/drawing/2014/main" val="3092511503"/>
                  </a:ext>
                </a:extLst>
              </a:tr>
              <a:tr h="185328">
                <a:tc>
                  <a:txBody>
                    <a:bodyPr/>
                    <a:lstStyle/>
                    <a:p>
                      <a:pPr algn="l" fontAlgn="b"/>
                      <a:r>
                        <a:rPr lang="it-IT" sz="1200" u="none" strike="noStrike">
                          <a:effectLst/>
                        </a:rPr>
                        <a:t>        Imposte indirette   </a:t>
                      </a:r>
                      <a:endParaRPr lang="it-IT" sz="1200" b="0" i="0" u="none" strike="noStrike">
                        <a:solidFill>
                          <a:srgbClr val="000000"/>
                        </a:solidFill>
                        <a:effectLst/>
                        <a:latin typeface="Calibri" panose="020F0502020204030204" pitchFamily="34" charset="0"/>
                      </a:endParaRPr>
                    </a:p>
                  </a:txBody>
                  <a:tcPr marL="4561" marR="4561" marT="4561" marB="0" anchor="b"/>
                </a:tc>
                <a:tc>
                  <a:txBody>
                    <a:bodyPr/>
                    <a:lstStyle/>
                    <a:p>
                      <a:pPr algn="ctr" fontAlgn="b"/>
                      <a:r>
                        <a:rPr lang="it-IT" sz="1200" u="none" strike="noStrike" dirty="0">
                          <a:effectLst/>
                        </a:rPr>
                        <a:t>14,5</a:t>
                      </a:r>
                      <a:endParaRPr lang="it-IT" sz="1200" b="0" i="0" u="none" strike="noStrike" dirty="0">
                        <a:solidFill>
                          <a:srgbClr val="000000"/>
                        </a:solidFill>
                        <a:effectLst/>
                        <a:latin typeface="Calibri" panose="020F0502020204030204" pitchFamily="34" charset="0"/>
                      </a:endParaRPr>
                    </a:p>
                  </a:txBody>
                  <a:tcPr marL="4561" marR="4561" marT="4561" marB="0" anchor="b"/>
                </a:tc>
                <a:extLst>
                  <a:ext uri="{0D108BD9-81ED-4DB2-BD59-A6C34878D82A}">
                    <a16:rowId xmlns:a16="http://schemas.microsoft.com/office/drawing/2014/main" val="3398230612"/>
                  </a:ext>
                </a:extLst>
              </a:tr>
              <a:tr h="185328">
                <a:tc>
                  <a:txBody>
                    <a:bodyPr/>
                    <a:lstStyle/>
                    <a:p>
                      <a:pPr algn="l" fontAlgn="b"/>
                      <a:r>
                        <a:rPr lang="it-IT" sz="1200" u="none" strike="noStrike">
                          <a:effectLst/>
                        </a:rPr>
                        <a:t>        Imposte in conto capitale</a:t>
                      </a:r>
                      <a:endParaRPr lang="it-IT" sz="1200" b="0" i="0" u="none" strike="noStrike">
                        <a:solidFill>
                          <a:srgbClr val="000000"/>
                        </a:solidFill>
                        <a:effectLst/>
                        <a:latin typeface="Calibri" panose="020F0502020204030204" pitchFamily="34" charset="0"/>
                      </a:endParaRPr>
                    </a:p>
                  </a:txBody>
                  <a:tcPr marL="4561" marR="4561" marT="4561" marB="0" anchor="b"/>
                </a:tc>
                <a:tc>
                  <a:txBody>
                    <a:bodyPr/>
                    <a:lstStyle/>
                    <a:p>
                      <a:pPr algn="ctr" fontAlgn="b"/>
                      <a:r>
                        <a:rPr lang="it-IT" sz="1200" u="none" strike="noStrike" dirty="0">
                          <a:effectLst/>
                        </a:rPr>
                        <a:t>0,1</a:t>
                      </a:r>
                      <a:endParaRPr lang="it-IT" sz="1200" b="0" i="0" u="none" strike="noStrike" dirty="0">
                        <a:solidFill>
                          <a:srgbClr val="000000"/>
                        </a:solidFill>
                        <a:effectLst/>
                        <a:latin typeface="Calibri" panose="020F0502020204030204" pitchFamily="34" charset="0"/>
                      </a:endParaRPr>
                    </a:p>
                  </a:txBody>
                  <a:tcPr marL="4561" marR="4561" marT="4561" marB="0" anchor="b"/>
                </a:tc>
                <a:extLst>
                  <a:ext uri="{0D108BD9-81ED-4DB2-BD59-A6C34878D82A}">
                    <a16:rowId xmlns:a16="http://schemas.microsoft.com/office/drawing/2014/main" val="2178748417"/>
                  </a:ext>
                </a:extLst>
              </a:tr>
              <a:tr h="185328">
                <a:tc>
                  <a:txBody>
                    <a:bodyPr/>
                    <a:lstStyle/>
                    <a:p>
                      <a:pPr algn="l" fontAlgn="b"/>
                      <a:r>
                        <a:rPr lang="it-IT" sz="1200" u="none" strike="noStrike">
                          <a:effectLst/>
                        </a:rPr>
                        <a:t>    Contributi sociali</a:t>
                      </a:r>
                      <a:endParaRPr lang="it-IT" sz="1200" b="0" i="0" u="none" strike="noStrike">
                        <a:solidFill>
                          <a:srgbClr val="000000"/>
                        </a:solidFill>
                        <a:effectLst/>
                        <a:latin typeface="Calibri" panose="020F0502020204030204" pitchFamily="34" charset="0"/>
                      </a:endParaRPr>
                    </a:p>
                  </a:txBody>
                  <a:tcPr marL="4561" marR="4561" marT="4561" marB="0" anchor="b"/>
                </a:tc>
                <a:tc>
                  <a:txBody>
                    <a:bodyPr/>
                    <a:lstStyle/>
                    <a:p>
                      <a:pPr algn="ctr" fontAlgn="b"/>
                      <a:r>
                        <a:rPr lang="it-IT" sz="1200" u="none" strike="noStrike" dirty="0">
                          <a:effectLst/>
                        </a:rPr>
                        <a:t>13,1</a:t>
                      </a:r>
                      <a:endParaRPr lang="it-IT" sz="1200" b="0" i="0" u="none" strike="noStrike" dirty="0">
                        <a:solidFill>
                          <a:srgbClr val="000000"/>
                        </a:solidFill>
                        <a:effectLst/>
                        <a:latin typeface="Calibri" panose="020F0502020204030204" pitchFamily="34" charset="0"/>
                      </a:endParaRPr>
                    </a:p>
                  </a:txBody>
                  <a:tcPr marL="4561" marR="4561" marT="4561" marB="0" anchor="b"/>
                </a:tc>
                <a:extLst>
                  <a:ext uri="{0D108BD9-81ED-4DB2-BD59-A6C34878D82A}">
                    <a16:rowId xmlns:a16="http://schemas.microsoft.com/office/drawing/2014/main" val="359414699"/>
                  </a:ext>
                </a:extLst>
              </a:tr>
              <a:tr h="185328">
                <a:tc>
                  <a:txBody>
                    <a:bodyPr/>
                    <a:lstStyle/>
                    <a:p>
                      <a:pPr algn="l" fontAlgn="b"/>
                      <a:r>
                        <a:rPr lang="it-IT" sz="1200" u="none" strike="noStrike">
                          <a:effectLst/>
                        </a:rPr>
                        <a:t>        Contributi sociali effettivi</a:t>
                      </a:r>
                      <a:endParaRPr lang="it-IT" sz="1200" b="0" i="0" u="none" strike="noStrike">
                        <a:solidFill>
                          <a:srgbClr val="000000"/>
                        </a:solidFill>
                        <a:effectLst/>
                        <a:latin typeface="Calibri" panose="020F0502020204030204" pitchFamily="34" charset="0"/>
                      </a:endParaRPr>
                    </a:p>
                  </a:txBody>
                  <a:tcPr marL="4561" marR="4561" marT="4561" marB="0" anchor="b"/>
                </a:tc>
                <a:tc>
                  <a:txBody>
                    <a:bodyPr/>
                    <a:lstStyle/>
                    <a:p>
                      <a:pPr algn="ctr" fontAlgn="b"/>
                      <a:r>
                        <a:rPr lang="it-IT" sz="1200" u="none" strike="noStrike" dirty="0">
                          <a:effectLst/>
                        </a:rPr>
                        <a:t>12,9</a:t>
                      </a:r>
                      <a:endParaRPr lang="it-IT" sz="1200" b="0" i="0" u="none" strike="noStrike" dirty="0">
                        <a:solidFill>
                          <a:srgbClr val="000000"/>
                        </a:solidFill>
                        <a:effectLst/>
                        <a:latin typeface="Calibri" panose="020F0502020204030204" pitchFamily="34" charset="0"/>
                      </a:endParaRPr>
                    </a:p>
                  </a:txBody>
                  <a:tcPr marL="4561" marR="4561" marT="4561" marB="0" anchor="b"/>
                </a:tc>
                <a:extLst>
                  <a:ext uri="{0D108BD9-81ED-4DB2-BD59-A6C34878D82A}">
                    <a16:rowId xmlns:a16="http://schemas.microsoft.com/office/drawing/2014/main" val="790908196"/>
                  </a:ext>
                </a:extLst>
              </a:tr>
              <a:tr h="185328">
                <a:tc>
                  <a:txBody>
                    <a:bodyPr/>
                    <a:lstStyle/>
                    <a:p>
                      <a:pPr algn="l" fontAlgn="b"/>
                      <a:r>
                        <a:rPr lang="it-IT" sz="1200" u="none" strike="noStrike">
                          <a:effectLst/>
                        </a:rPr>
                        <a:t>        Contributi sociali figurativi</a:t>
                      </a:r>
                      <a:endParaRPr lang="it-IT" sz="1200" b="0" i="0" u="none" strike="noStrike">
                        <a:solidFill>
                          <a:srgbClr val="000000"/>
                        </a:solidFill>
                        <a:effectLst/>
                        <a:latin typeface="Calibri" panose="020F0502020204030204" pitchFamily="34" charset="0"/>
                      </a:endParaRPr>
                    </a:p>
                  </a:txBody>
                  <a:tcPr marL="4561" marR="4561" marT="4561" marB="0" anchor="b"/>
                </a:tc>
                <a:tc>
                  <a:txBody>
                    <a:bodyPr/>
                    <a:lstStyle/>
                    <a:p>
                      <a:pPr algn="ctr" fontAlgn="b"/>
                      <a:r>
                        <a:rPr lang="it-IT" sz="1200" u="none" strike="noStrike" dirty="0">
                          <a:effectLst/>
                        </a:rPr>
                        <a:t>0,2</a:t>
                      </a:r>
                      <a:endParaRPr lang="it-IT" sz="1200" b="0" i="0" u="none" strike="noStrike" dirty="0">
                        <a:solidFill>
                          <a:srgbClr val="000000"/>
                        </a:solidFill>
                        <a:effectLst/>
                        <a:latin typeface="Calibri" panose="020F0502020204030204" pitchFamily="34" charset="0"/>
                      </a:endParaRPr>
                    </a:p>
                  </a:txBody>
                  <a:tcPr marL="4561" marR="4561" marT="4561" marB="0" anchor="b"/>
                </a:tc>
                <a:extLst>
                  <a:ext uri="{0D108BD9-81ED-4DB2-BD59-A6C34878D82A}">
                    <a16:rowId xmlns:a16="http://schemas.microsoft.com/office/drawing/2014/main" val="227788857"/>
                  </a:ext>
                </a:extLst>
              </a:tr>
              <a:tr h="185328">
                <a:tc>
                  <a:txBody>
                    <a:bodyPr/>
                    <a:lstStyle/>
                    <a:p>
                      <a:pPr algn="l" fontAlgn="b"/>
                      <a:r>
                        <a:rPr lang="it-IT" sz="1200" u="none" strike="noStrike">
                          <a:effectLst/>
                        </a:rPr>
                        <a:t>    Altre entrate correnti</a:t>
                      </a:r>
                      <a:endParaRPr lang="it-IT" sz="1200" b="0" i="0" u="none" strike="noStrike">
                        <a:solidFill>
                          <a:srgbClr val="000000"/>
                        </a:solidFill>
                        <a:effectLst/>
                        <a:latin typeface="Calibri" panose="020F0502020204030204" pitchFamily="34" charset="0"/>
                      </a:endParaRPr>
                    </a:p>
                  </a:txBody>
                  <a:tcPr marL="4561" marR="4561" marT="4561" marB="0" anchor="b"/>
                </a:tc>
                <a:tc>
                  <a:txBody>
                    <a:bodyPr/>
                    <a:lstStyle/>
                    <a:p>
                      <a:pPr algn="ctr" fontAlgn="b"/>
                      <a:r>
                        <a:rPr lang="it-IT" sz="1200" u="none" strike="noStrike" dirty="0">
                          <a:effectLst/>
                        </a:rPr>
                        <a:t>4,0</a:t>
                      </a:r>
                      <a:endParaRPr lang="it-IT" sz="1200" b="0" i="0" u="none" strike="noStrike" dirty="0">
                        <a:solidFill>
                          <a:srgbClr val="000000"/>
                        </a:solidFill>
                        <a:effectLst/>
                        <a:latin typeface="Calibri" panose="020F0502020204030204" pitchFamily="34" charset="0"/>
                      </a:endParaRPr>
                    </a:p>
                  </a:txBody>
                  <a:tcPr marL="4561" marR="4561" marT="4561" marB="0" anchor="b"/>
                </a:tc>
                <a:extLst>
                  <a:ext uri="{0D108BD9-81ED-4DB2-BD59-A6C34878D82A}">
                    <a16:rowId xmlns:a16="http://schemas.microsoft.com/office/drawing/2014/main" val="4015435102"/>
                  </a:ext>
                </a:extLst>
              </a:tr>
              <a:tr h="185328">
                <a:tc>
                  <a:txBody>
                    <a:bodyPr/>
                    <a:lstStyle/>
                    <a:p>
                      <a:pPr algn="l" fontAlgn="b"/>
                      <a:r>
                        <a:rPr lang="it-IT" sz="1200" i="1" u="none" strike="noStrike" dirty="0">
                          <a:effectLst/>
                        </a:rPr>
                        <a:t>Totale entrate correnti</a:t>
                      </a:r>
                      <a:endParaRPr lang="it-IT" sz="1200" b="1" i="1" u="none" strike="noStrike" dirty="0">
                        <a:solidFill>
                          <a:srgbClr val="000000"/>
                        </a:solidFill>
                        <a:effectLst/>
                        <a:latin typeface="Calibri" panose="020F0502020204030204" pitchFamily="34" charset="0"/>
                      </a:endParaRPr>
                    </a:p>
                  </a:txBody>
                  <a:tcPr marL="4561" marR="4561" marT="4561" marB="0" anchor="b"/>
                </a:tc>
                <a:tc>
                  <a:txBody>
                    <a:bodyPr/>
                    <a:lstStyle/>
                    <a:p>
                      <a:pPr algn="ctr" fontAlgn="b"/>
                      <a:r>
                        <a:rPr lang="it-IT" sz="1200" u="none" strike="noStrike" dirty="0">
                          <a:effectLst/>
                        </a:rPr>
                        <a:t>46,1</a:t>
                      </a:r>
                      <a:endParaRPr lang="it-IT" sz="1200" b="1" i="0" u="none" strike="noStrike" dirty="0">
                        <a:solidFill>
                          <a:srgbClr val="000000"/>
                        </a:solidFill>
                        <a:effectLst/>
                        <a:latin typeface="Calibri" panose="020F0502020204030204" pitchFamily="34" charset="0"/>
                      </a:endParaRPr>
                    </a:p>
                  </a:txBody>
                  <a:tcPr marL="4561" marR="4561" marT="4561" marB="0" anchor="b"/>
                </a:tc>
                <a:extLst>
                  <a:ext uri="{0D108BD9-81ED-4DB2-BD59-A6C34878D82A}">
                    <a16:rowId xmlns:a16="http://schemas.microsoft.com/office/drawing/2014/main" val="162156917"/>
                  </a:ext>
                </a:extLst>
              </a:tr>
              <a:tr h="185328">
                <a:tc>
                  <a:txBody>
                    <a:bodyPr/>
                    <a:lstStyle/>
                    <a:p>
                      <a:pPr algn="l" fontAlgn="b"/>
                      <a:r>
                        <a:rPr lang="it-IT" sz="1200" u="none" strike="noStrike">
                          <a:effectLst/>
                        </a:rPr>
                        <a:t>    Entrate in conto capitale non tributarie</a:t>
                      </a:r>
                      <a:endParaRPr lang="it-IT" sz="1200" b="0" i="0" u="none" strike="noStrike">
                        <a:solidFill>
                          <a:srgbClr val="000000"/>
                        </a:solidFill>
                        <a:effectLst/>
                        <a:latin typeface="Calibri" panose="020F0502020204030204" pitchFamily="34" charset="0"/>
                      </a:endParaRPr>
                    </a:p>
                  </a:txBody>
                  <a:tcPr marL="4561" marR="4561" marT="4561" marB="0" anchor="b"/>
                </a:tc>
                <a:tc>
                  <a:txBody>
                    <a:bodyPr/>
                    <a:lstStyle/>
                    <a:p>
                      <a:pPr algn="ctr" fontAlgn="b"/>
                      <a:r>
                        <a:rPr lang="it-IT" sz="1200" u="none" strike="noStrike" dirty="0">
                          <a:effectLst/>
                        </a:rPr>
                        <a:t>0,1</a:t>
                      </a:r>
                      <a:endParaRPr lang="it-IT" sz="1200" b="0" i="0" u="none" strike="noStrike" dirty="0">
                        <a:solidFill>
                          <a:srgbClr val="000000"/>
                        </a:solidFill>
                        <a:effectLst/>
                        <a:latin typeface="Calibri" panose="020F0502020204030204" pitchFamily="34" charset="0"/>
                      </a:endParaRPr>
                    </a:p>
                  </a:txBody>
                  <a:tcPr marL="4561" marR="4561" marT="4561" marB="0" anchor="b"/>
                </a:tc>
                <a:extLst>
                  <a:ext uri="{0D108BD9-81ED-4DB2-BD59-A6C34878D82A}">
                    <a16:rowId xmlns:a16="http://schemas.microsoft.com/office/drawing/2014/main" val="2250805902"/>
                  </a:ext>
                </a:extLst>
              </a:tr>
              <a:tr h="185328">
                <a:tc>
                  <a:txBody>
                    <a:bodyPr/>
                    <a:lstStyle/>
                    <a:p>
                      <a:pPr algn="l" fontAlgn="b"/>
                      <a:r>
                        <a:rPr lang="it-IT" sz="1200" b="1" u="none" strike="noStrike" dirty="0">
                          <a:effectLst/>
                        </a:rPr>
                        <a:t>SALDI</a:t>
                      </a:r>
                      <a:endParaRPr lang="it-IT" sz="1200" b="1" i="0" u="none" strike="noStrike" dirty="0">
                        <a:solidFill>
                          <a:srgbClr val="000000"/>
                        </a:solidFill>
                        <a:effectLst/>
                        <a:latin typeface="Calibri" panose="020F0502020204030204" pitchFamily="34" charset="0"/>
                      </a:endParaRPr>
                    </a:p>
                  </a:txBody>
                  <a:tcPr marL="4561" marR="4561" marT="4561" marB="0" anchor="b"/>
                </a:tc>
                <a:tc>
                  <a:txBody>
                    <a:bodyPr/>
                    <a:lstStyle/>
                    <a:p>
                      <a:pPr algn="ctr" fontAlgn="b"/>
                      <a:r>
                        <a:rPr lang="it-IT" sz="1200" u="none" strike="noStrike" dirty="0">
                          <a:effectLst/>
                        </a:rPr>
                        <a:t> </a:t>
                      </a:r>
                      <a:endParaRPr lang="it-IT" sz="1200" b="1" i="0" u="none" strike="noStrike" dirty="0">
                        <a:solidFill>
                          <a:srgbClr val="000000"/>
                        </a:solidFill>
                        <a:effectLst/>
                        <a:latin typeface="Calibri" panose="020F0502020204030204" pitchFamily="34" charset="0"/>
                      </a:endParaRPr>
                    </a:p>
                  </a:txBody>
                  <a:tcPr marL="4561" marR="4561" marT="4561" marB="0" anchor="b"/>
                </a:tc>
                <a:extLst>
                  <a:ext uri="{0D108BD9-81ED-4DB2-BD59-A6C34878D82A}">
                    <a16:rowId xmlns:a16="http://schemas.microsoft.com/office/drawing/2014/main" val="1634585909"/>
                  </a:ext>
                </a:extLst>
              </a:tr>
              <a:tr h="185328">
                <a:tc>
                  <a:txBody>
                    <a:bodyPr/>
                    <a:lstStyle/>
                    <a:p>
                      <a:pPr algn="l" fontAlgn="b"/>
                      <a:r>
                        <a:rPr lang="it-IT" sz="1200" u="none" strike="noStrike">
                          <a:effectLst/>
                        </a:rPr>
                        <a:t>Saldo primario</a:t>
                      </a:r>
                      <a:endParaRPr lang="it-IT" sz="1200" b="1" i="0" u="none" strike="noStrike">
                        <a:solidFill>
                          <a:srgbClr val="000000"/>
                        </a:solidFill>
                        <a:effectLst/>
                        <a:latin typeface="Calibri" panose="020F0502020204030204" pitchFamily="34" charset="0"/>
                      </a:endParaRPr>
                    </a:p>
                  </a:txBody>
                  <a:tcPr marL="4561" marR="4561" marT="4561" marB="0" anchor="b"/>
                </a:tc>
                <a:tc>
                  <a:txBody>
                    <a:bodyPr/>
                    <a:lstStyle/>
                    <a:p>
                      <a:pPr algn="ctr" fontAlgn="b"/>
                      <a:r>
                        <a:rPr lang="it-IT" sz="1200" u="none" strike="noStrike" dirty="0">
                          <a:effectLst/>
                        </a:rPr>
                        <a:t>1,4</a:t>
                      </a:r>
                      <a:endParaRPr lang="it-IT" sz="1200" b="1" i="0" u="none" strike="noStrike" dirty="0">
                        <a:solidFill>
                          <a:srgbClr val="000000"/>
                        </a:solidFill>
                        <a:effectLst/>
                        <a:latin typeface="Calibri" panose="020F0502020204030204" pitchFamily="34" charset="0"/>
                      </a:endParaRPr>
                    </a:p>
                  </a:txBody>
                  <a:tcPr marL="4561" marR="4561" marT="4561" marB="0" anchor="b"/>
                </a:tc>
                <a:extLst>
                  <a:ext uri="{0D108BD9-81ED-4DB2-BD59-A6C34878D82A}">
                    <a16:rowId xmlns:a16="http://schemas.microsoft.com/office/drawing/2014/main" val="2705838030"/>
                  </a:ext>
                </a:extLst>
              </a:tr>
              <a:tr h="185328">
                <a:tc>
                  <a:txBody>
                    <a:bodyPr/>
                    <a:lstStyle/>
                    <a:p>
                      <a:pPr algn="l" fontAlgn="b"/>
                      <a:r>
                        <a:rPr lang="it-IT" sz="1200" u="none" strike="noStrike">
                          <a:effectLst/>
                        </a:rPr>
                        <a:t>Indebitamento netto</a:t>
                      </a:r>
                      <a:endParaRPr lang="it-IT" sz="1200" b="1" i="0" u="none" strike="noStrike">
                        <a:solidFill>
                          <a:srgbClr val="000000"/>
                        </a:solidFill>
                        <a:effectLst/>
                        <a:latin typeface="Calibri" panose="020F0502020204030204" pitchFamily="34" charset="0"/>
                      </a:endParaRPr>
                    </a:p>
                  </a:txBody>
                  <a:tcPr marL="4561" marR="4561" marT="4561" marB="0" anchor="b"/>
                </a:tc>
                <a:tc>
                  <a:txBody>
                    <a:bodyPr/>
                    <a:lstStyle/>
                    <a:p>
                      <a:pPr algn="ctr" fontAlgn="b"/>
                      <a:r>
                        <a:rPr lang="it-IT" sz="1200" u="none" strike="noStrike" dirty="0">
                          <a:effectLst/>
                        </a:rPr>
                        <a:t>-2,4</a:t>
                      </a:r>
                      <a:endParaRPr lang="it-IT" sz="1200" b="1" i="0" u="none" strike="noStrike" dirty="0">
                        <a:solidFill>
                          <a:srgbClr val="000000"/>
                        </a:solidFill>
                        <a:effectLst/>
                        <a:latin typeface="Calibri" panose="020F0502020204030204" pitchFamily="34" charset="0"/>
                      </a:endParaRPr>
                    </a:p>
                  </a:txBody>
                  <a:tcPr marL="4561" marR="4561" marT="4561" marB="0" anchor="b"/>
                </a:tc>
                <a:extLst>
                  <a:ext uri="{0D108BD9-81ED-4DB2-BD59-A6C34878D82A}">
                    <a16:rowId xmlns:a16="http://schemas.microsoft.com/office/drawing/2014/main" val="3360000914"/>
                  </a:ext>
                </a:extLst>
              </a:tr>
              <a:tr h="185328">
                <a:tc>
                  <a:txBody>
                    <a:bodyPr/>
                    <a:lstStyle/>
                    <a:p>
                      <a:pPr algn="l" fontAlgn="b"/>
                      <a:r>
                        <a:rPr lang="it-IT" sz="1200" i="1" u="none" strike="noStrike" dirty="0">
                          <a:effectLst/>
                        </a:rPr>
                        <a:t>PIL nominale (tasso di crescita)</a:t>
                      </a:r>
                      <a:endParaRPr lang="it-IT" sz="1200" b="1" i="1" u="none" strike="noStrike" dirty="0">
                        <a:solidFill>
                          <a:srgbClr val="000000"/>
                        </a:solidFill>
                        <a:effectLst/>
                        <a:latin typeface="Calibri" panose="020F0502020204030204" pitchFamily="34" charset="0"/>
                      </a:endParaRPr>
                    </a:p>
                  </a:txBody>
                  <a:tcPr marL="4561" marR="4561" marT="4561" marB="0" anchor="b"/>
                </a:tc>
                <a:tc>
                  <a:txBody>
                    <a:bodyPr/>
                    <a:lstStyle/>
                    <a:p>
                      <a:pPr algn="ctr" fontAlgn="b"/>
                      <a:r>
                        <a:rPr lang="it-IT" sz="1200" i="1" u="none" strike="noStrike" dirty="0">
                          <a:effectLst/>
                        </a:rPr>
                        <a:t>2,1</a:t>
                      </a:r>
                      <a:endParaRPr lang="it-IT" sz="1200" b="1" i="1" u="none" strike="noStrike" dirty="0">
                        <a:solidFill>
                          <a:srgbClr val="000000"/>
                        </a:solidFill>
                        <a:effectLst/>
                        <a:latin typeface="Calibri" panose="020F0502020204030204" pitchFamily="34" charset="0"/>
                      </a:endParaRPr>
                    </a:p>
                  </a:txBody>
                  <a:tcPr marL="4561" marR="4561" marT="4561" marB="0" anchor="b"/>
                </a:tc>
                <a:extLst>
                  <a:ext uri="{0D108BD9-81ED-4DB2-BD59-A6C34878D82A}">
                    <a16:rowId xmlns:a16="http://schemas.microsoft.com/office/drawing/2014/main" val="1221501507"/>
                  </a:ext>
                </a:extLst>
              </a:tr>
            </a:tbl>
          </a:graphicData>
        </a:graphic>
      </p:graphicFrame>
    </p:spTree>
    <p:extLst>
      <p:ext uri="{BB962C8B-B14F-4D97-AF65-F5344CB8AC3E}">
        <p14:creationId xmlns:p14="http://schemas.microsoft.com/office/powerpoint/2010/main" val="23281654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685800" y="152400"/>
            <a:ext cx="7772400" cy="533400"/>
          </a:xfrm>
        </p:spPr>
        <p:txBody>
          <a:bodyPr/>
          <a:lstStyle/>
          <a:p>
            <a:pPr eaLnBrk="1" hangingPunct="1"/>
            <a:r>
              <a:rPr lang="it-IT" altLang="it-IT" dirty="0"/>
              <a:t>Deficit pubblico: diverse misure</a:t>
            </a:r>
          </a:p>
        </p:txBody>
      </p:sp>
      <p:sp>
        <p:nvSpPr>
          <p:cNvPr id="606211" name="Rectangle 3"/>
          <p:cNvSpPr>
            <a:spLocks noGrp="1" noChangeArrowheads="1"/>
          </p:cNvSpPr>
          <p:nvPr>
            <p:ph type="body" idx="1"/>
          </p:nvPr>
        </p:nvSpPr>
        <p:spPr>
          <a:xfrm>
            <a:off x="251520" y="836712"/>
            <a:ext cx="8712968" cy="5868888"/>
          </a:xfrm>
        </p:spPr>
        <p:txBody>
          <a:bodyPr/>
          <a:lstStyle/>
          <a:p>
            <a:pPr eaLnBrk="1" hangingPunct="1">
              <a:lnSpc>
                <a:spcPct val="80000"/>
              </a:lnSpc>
            </a:pPr>
            <a:r>
              <a:rPr lang="it-IT" altLang="it-IT" sz="2400" dirty="0">
                <a:latin typeface="+mj-lt"/>
              </a:rPr>
              <a:t>Ci sono vari modi di misurare il deficit pubblico. </a:t>
            </a:r>
          </a:p>
          <a:p>
            <a:pPr eaLnBrk="1" hangingPunct="1">
              <a:lnSpc>
                <a:spcPct val="80000"/>
              </a:lnSpc>
            </a:pPr>
            <a:r>
              <a:rPr lang="it-IT" altLang="it-IT" sz="2400" dirty="0">
                <a:latin typeface="+mj-lt"/>
              </a:rPr>
              <a:t>Il primo è quello della macroeconomia: il deficit pubblico è semplicemente un </a:t>
            </a:r>
            <a:r>
              <a:rPr lang="it-IT" altLang="it-IT" sz="2400" dirty="0">
                <a:solidFill>
                  <a:srgbClr val="FF0000"/>
                </a:solidFill>
                <a:latin typeface="+mj-lt"/>
              </a:rPr>
              <a:t>risparmio pubblico negativo</a:t>
            </a:r>
            <a:r>
              <a:rPr lang="it-IT" altLang="it-IT" sz="2400" dirty="0">
                <a:latin typeface="+mj-lt"/>
              </a:rPr>
              <a:t>: T – G &lt; 0.</a:t>
            </a:r>
          </a:p>
          <a:p>
            <a:pPr lvl="1" eaLnBrk="1" hangingPunct="1">
              <a:lnSpc>
                <a:spcPct val="80000"/>
              </a:lnSpc>
            </a:pPr>
            <a:r>
              <a:rPr lang="it-IT" altLang="it-IT" sz="2000" dirty="0">
                <a:latin typeface="+mj-lt"/>
              </a:rPr>
              <a:t>Questa misura esclude da G gli investimenti pubblici.</a:t>
            </a:r>
          </a:p>
          <a:p>
            <a:pPr eaLnBrk="1" hangingPunct="1">
              <a:lnSpc>
                <a:spcPct val="80000"/>
              </a:lnSpc>
            </a:pPr>
            <a:r>
              <a:rPr lang="it-IT" altLang="it-IT" sz="2400" dirty="0">
                <a:latin typeface="+mj-lt"/>
              </a:rPr>
              <a:t>La misura usata dalla UE è invece il c.d. </a:t>
            </a:r>
            <a:r>
              <a:rPr lang="it-IT" altLang="it-IT" sz="2400" dirty="0">
                <a:solidFill>
                  <a:srgbClr val="FF0000"/>
                </a:solidFill>
                <a:latin typeface="+mj-lt"/>
              </a:rPr>
              <a:t>indebitamento netto delle amministrazioni pubbliche (INAP). </a:t>
            </a:r>
          </a:p>
          <a:p>
            <a:pPr lvl="1" eaLnBrk="1" hangingPunct="1">
              <a:lnSpc>
                <a:spcPct val="80000"/>
              </a:lnSpc>
            </a:pPr>
            <a:r>
              <a:rPr lang="it-IT" altLang="it-IT" sz="2400" dirty="0" err="1">
                <a:latin typeface="+mj-lt"/>
              </a:rPr>
              <a:t>N.b.</a:t>
            </a:r>
            <a:r>
              <a:rPr lang="it-IT" altLang="it-IT" sz="2400" dirty="0">
                <a:latin typeface="+mj-lt"/>
              </a:rPr>
              <a:t>: si chiama “indebitamento”, ma misura il deficit!</a:t>
            </a:r>
          </a:p>
          <a:p>
            <a:pPr eaLnBrk="1" hangingPunct="1">
              <a:lnSpc>
                <a:spcPct val="80000"/>
              </a:lnSpc>
            </a:pPr>
            <a:r>
              <a:rPr lang="it-IT" altLang="it-IT" sz="2400" dirty="0">
                <a:latin typeface="+mj-lt"/>
              </a:rPr>
              <a:t>INAP è definito semplicemente come: </a:t>
            </a:r>
            <a:r>
              <a:rPr lang="it-IT" altLang="it-IT" sz="2400" i="1" dirty="0">
                <a:latin typeface="+mj-lt"/>
              </a:rPr>
              <a:t>differenza tra uscite totali ed entrate totali del settore pubblico</a:t>
            </a:r>
            <a:r>
              <a:rPr lang="it-IT" altLang="it-IT" sz="2400" dirty="0">
                <a:latin typeface="+mj-lt"/>
              </a:rPr>
              <a:t>. </a:t>
            </a:r>
          </a:p>
          <a:p>
            <a:pPr lvl="1" eaLnBrk="1" hangingPunct="1">
              <a:lnSpc>
                <a:spcPct val="80000"/>
              </a:lnSpc>
            </a:pPr>
            <a:r>
              <a:rPr lang="it-IT" altLang="it-IT" sz="2400" dirty="0">
                <a:latin typeface="+mj-lt"/>
              </a:rPr>
              <a:t>E’ una misura semplice e trasparente da calcolare. </a:t>
            </a:r>
          </a:p>
          <a:p>
            <a:pPr eaLnBrk="1" hangingPunct="1">
              <a:lnSpc>
                <a:spcPct val="80000"/>
              </a:lnSpc>
            </a:pPr>
            <a:r>
              <a:rPr lang="it-IT" altLang="it-IT" sz="2400" dirty="0">
                <a:latin typeface="+mj-lt"/>
              </a:rPr>
              <a:t>Sempre la UE dà molta importanza al c.d. </a:t>
            </a:r>
            <a:r>
              <a:rPr lang="it-IT" altLang="it-IT" sz="2400" dirty="0">
                <a:solidFill>
                  <a:srgbClr val="FF0000"/>
                </a:solidFill>
                <a:latin typeface="+mj-lt"/>
              </a:rPr>
              <a:t>deficit strutturale</a:t>
            </a:r>
            <a:r>
              <a:rPr lang="it-IT" altLang="it-IT" sz="2400" dirty="0">
                <a:latin typeface="+mj-lt"/>
              </a:rPr>
              <a:t>.</a:t>
            </a:r>
          </a:p>
          <a:p>
            <a:pPr eaLnBrk="1" hangingPunct="1">
              <a:lnSpc>
                <a:spcPct val="80000"/>
              </a:lnSpc>
            </a:pPr>
            <a:r>
              <a:rPr lang="it-IT" altLang="it-IT" sz="2400" dirty="0">
                <a:latin typeface="+mj-lt"/>
              </a:rPr>
              <a:t>E’ una misura di deficit pubblico che tiene conto dell’effetto su INAP del ciclo economico e delle entrate/uscite straordinarie.</a:t>
            </a:r>
          </a:p>
          <a:p>
            <a:pPr lvl="1" eaLnBrk="1" hangingPunct="1">
              <a:lnSpc>
                <a:spcPct val="80000"/>
              </a:lnSpc>
            </a:pPr>
            <a:r>
              <a:rPr lang="it-IT" altLang="it-IT" sz="2000" dirty="0">
                <a:latin typeface="+mj-lt"/>
              </a:rPr>
              <a:t>Lo scopo è individuare quanta parte del deficit pubblico è imputabile alle scelte di un governo e quanta invece è indipendente dalla sua volontà.  </a:t>
            </a:r>
          </a:p>
          <a:p>
            <a:pPr lvl="1" eaLnBrk="1" hangingPunct="1">
              <a:lnSpc>
                <a:spcPct val="80000"/>
              </a:lnSpc>
            </a:pPr>
            <a:r>
              <a:rPr lang="it-IT" altLang="it-IT" sz="2000" dirty="0">
                <a:latin typeface="+mj-lt"/>
              </a:rPr>
              <a:t>P.e. in presenza di una </a:t>
            </a:r>
            <a:r>
              <a:rPr lang="it-IT" altLang="it-IT" sz="2000" u="sng" dirty="0">
                <a:latin typeface="+mj-lt"/>
              </a:rPr>
              <a:t>recessione</a:t>
            </a:r>
            <a:r>
              <a:rPr lang="it-IT" altLang="it-IT" sz="2000" dirty="0">
                <a:latin typeface="+mj-lt"/>
              </a:rPr>
              <a:t>, il PIL soffre di output gap, le entrate fiscali si riducono mentre aumentano le uscite per sussidi di disoccupazione.</a:t>
            </a:r>
          </a:p>
          <a:p>
            <a:pPr eaLnBrk="1" hangingPunct="1">
              <a:lnSpc>
                <a:spcPct val="80000"/>
              </a:lnSpc>
            </a:pPr>
            <a:r>
              <a:rPr lang="it-IT" altLang="it-IT" sz="2400" dirty="0">
                <a:latin typeface="+mj-lt"/>
              </a:rPr>
              <a:t>Esiste poi la misura detta </a:t>
            </a:r>
            <a:r>
              <a:rPr lang="it-IT" altLang="it-IT" sz="2400" dirty="0">
                <a:solidFill>
                  <a:srgbClr val="FF0000"/>
                </a:solidFill>
                <a:latin typeface="+mj-lt"/>
              </a:rPr>
              <a:t>disavanzo primario </a:t>
            </a:r>
            <a:r>
              <a:rPr lang="it-IT" altLang="it-IT" sz="2400" dirty="0">
                <a:latin typeface="+mj-lt"/>
              </a:rPr>
              <a:t>(vedi sotto).</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685800" y="152400"/>
            <a:ext cx="7772400" cy="533400"/>
          </a:xfrm>
        </p:spPr>
        <p:txBody>
          <a:bodyPr/>
          <a:lstStyle/>
          <a:p>
            <a:pPr eaLnBrk="1" hangingPunct="1"/>
            <a:r>
              <a:rPr lang="it-IT" altLang="it-IT" dirty="0"/>
              <a:t>I «famosi» parametri UE</a:t>
            </a:r>
          </a:p>
        </p:txBody>
      </p:sp>
      <p:sp>
        <p:nvSpPr>
          <p:cNvPr id="606211" name="Rectangle 3"/>
          <p:cNvSpPr>
            <a:spLocks noGrp="1" noChangeArrowheads="1"/>
          </p:cNvSpPr>
          <p:nvPr>
            <p:ph type="body" idx="1"/>
          </p:nvPr>
        </p:nvSpPr>
        <p:spPr>
          <a:xfrm>
            <a:off x="0" y="908720"/>
            <a:ext cx="9144000" cy="5472608"/>
          </a:xfrm>
        </p:spPr>
        <p:txBody>
          <a:bodyPr/>
          <a:lstStyle/>
          <a:p>
            <a:pPr eaLnBrk="1" hangingPunct="1">
              <a:lnSpc>
                <a:spcPct val="80000"/>
              </a:lnSpc>
            </a:pPr>
            <a:r>
              <a:rPr lang="it-IT" altLang="it-IT" sz="2400" dirty="0">
                <a:solidFill>
                  <a:srgbClr val="FF0000"/>
                </a:solidFill>
                <a:latin typeface="+mj-lt"/>
              </a:rPr>
              <a:t>Il criterio del deficit</a:t>
            </a:r>
            <a:r>
              <a:rPr lang="it-IT" altLang="it-IT" sz="2400" dirty="0">
                <a:latin typeface="+mj-lt"/>
              </a:rPr>
              <a:t>: il c.d. </a:t>
            </a:r>
            <a:r>
              <a:rPr lang="it-IT" altLang="it-IT" sz="2400" u="sng" dirty="0">
                <a:latin typeface="+mj-lt"/>
              </a:rPr>
              <a:t>patto di stabilità e crescita</a:t>
            </a:r>
            <a:r>
              <a:rPr lang="it-IT" altLang="it-IT" sz="2400" dirty="0">
                <a:latin typeface="+mj-lt"/>
              </a:rPr>
              <a:t> (PSC) della UE prevede che le nazioni che aderiscono alla moneta unica europea… </a:t>
            </a:r>
          </a:p>
          <a:p>
            <a:pPr eaLnBrk="1" hangingPunct="1">
              <a:lnSpc>
                <a:spcPct val="80000"/>
              </a:lnSpc>
            </a:pPr>
            <a:r>
              <a:rPr lang="it-IT" altLang="it-IT" sz="2400" dirty="0">
                <a:latin typeface="+mj-lt"/>
              </a:rPr>
              <a:t>… mantengano al di sotto del 3% il rapporto tra deficit pubblico e PIL </a:t>
            </a:r>
            <a:r>
              <a:rPr lang="it-IT" altLang="it-IT" sz="2400" u="sng" dirty="0">
                <a:latin typeface="+mj-lt"/>
              </a:rPr>
              <a:t>nominale</a:t>
            </a:r>
            <a:r>
              <a:rPr lang="it-IT" altLang="it-IT" sz="2400" dirty="0">
                <a:latin typeface="+mj-lt"/>
              </a:rPr>
              <a:t>. In realtà, il numeratore della frazione è proprio INAP. Quindi il criterio è:  </a:t>
            </a:r>
            <a:r>
              <a:rPr lang="it-IT" altLang="it-IT" sz="2400" dirty="0">
                <a:solidFill>
                  <a:srgbClr val="FF0000"/>
                </a:solidFill>
                <a:latin typeface="+mj-lt"/>
              </a:rPr>
              <a:t>INAP / PIL &lt; 3%</a:t>
            </a:r>
          </a:p>
          <a:p>
            <a:pPr marL="0" indent="0" algn="ctr" eaLnBrk="1" hangingPunct="1">
              <a:lnSpc>
                <a:spcPct val="80000"/>
              </a:lnSpc>
              <a:buNone/>
            </a:pPr>
            <a:r>
              <a:rPr lang="it-IT" altLang="it-IT" sz="2400" dirty="0">
                <a:latin typeface="+mj-lt"/>
              </a:rPr>
              <a:t>&amp;</a:t>
            </a:r>
          </a:p>
          <a:p>
            <a:pPr eaLnBrk="1" hangingPunct="1">
              <a:lnSpc>
                <a:spcPct val="80000"/>
              </a:lnSpc>
            </a:pPr>
            <a:r>
              <a:rPr lang="it-IT" altLang="it-IT" sz="2400" dirty="0">
                <a:latin typeface="+mj-lt"/>
              </a:rPr>
              <a:t>… abbiano un deficit strutturale che </a:t>
            </a:r>
            <a:r>
              <a:rPr lang="it-IT" altLang="it-IT" sz="2400" dirty="0">
                <a:solidFill>
                  <a:srgbClr val="FF0000"/>
                </a:solidFill>
                <a:latin typeface="+mj-lt"/>
              </a:rPr>
              <a:t>«tende a zero»</a:t>
            </a:r>
            <a:r>
              <a:rPr lang="it-IT" altLang="it-IT" sz="2400" dirty="0">
                <a:latin typeface="+mj-lt"/>
              </a:rPr>
              <a:t>. </a:t>
            </a:r>
          </a:p>
          <a:p>
            <a:pPr lvl="1" eaLnBrk="1" hangingPunct="1">
              <a:lnSpc>
                <a:spcPct val="80000"/>
              </a:lnSpc>
            </a:pPr>
            <a:r>
              <a:rPr lang="it-IT" altLang="it-IT" sz="2000" dirty="0">
                <a:latin typeface="+mj-lt"/>
              </a:rPr>
              <a:t>Ovvero si richiede ad una nazione che presenta un deficit pubblico di avere ogni anno una riduzione, anche minima, del deficit strutturale.</a:t>
            </a:r>
          </a:p>
          <a:p>
            <a:pPr eaLnBrk="1" hangingPunct="1">
              <a:lnSpc>
                <a:spcPct val="80000"/>
              </a:lnSpc>
            </a:pPr>
            <a:r>
              <a:rPr lang="it-IT" altLang="it-IT" sz="2400" dirty="0">
                <a:solidFill>
                  <a:srgbClr val="FF0000"/>
                </a:solidFill>
                <a:latin typeface="+mj-lt"/>
              </a:rPr>
              <a:t>Il criterio del debito</a:t>
            </a:r>
            <a:r>
              <a:rPr lang="it-IT" altLang="it-IT" sz="2400" dirty="0">
                <a:latin typeface="+mj-lt"/>
              </a:rPr>
              <a:t>: l’altro importante criterio stabilito dalla UE è quello sul rapporto tra debito pubblico e PIL nominale. Il </a:t>
            </a:r>
            <a:r>
              <a:rPr lang="it-IT" altLang="it-IT" sz="2400" dirty="0">
                <a:solidFill>
                  <a:srgbClr val="FF0000"/>
                </a:solidFill>
                <a:latin typeface="+mj-lt"/>
              </a:rPr>
              <a:t>debito pubblico (B) </a:t>
            </a:r>
            <a:r>
              <a:rPr lang="it-IT" altLang="it-IT" sz="2400" dirty="0">
                <a:latin typeface="+mj-lt"/>
              </a:rPr>
              <a:t>è l’insieme delle passività accumulate negli anni passati dal settore pubblico. Il criterio è:  </a:t>
            </a:r>
            <a:r>
              <a:rPr lang="it-IT" altLang="it-IT" sz="2400" dirty="0">
                <a:solidFill>
                  <a:srgbClr val="FF0000"/>
                </a:solidFill>
                <a:latin typeface="+mj-lt"/>
              </a:rPr>
              <a:t>B / PIL &lt; 60%</a:t>
            </a:r>
          </a:p>
          <a:p>
            <a:pPr lvl="1" eaLnBrk="1" hangingPunct="1">
              <a:lnSpc>
                <a:spcPct val="80000"/>
              </a:lnSpc>
            </a:pPr>
            <a:r>
              <a:rPr lang="it-IT" altLang="it-IT" sz="2000" dirty="0">
                <a:latin typeface="+mj-lt"/>
              </a:rPr>
              <a:t>N.B.: INAP è un </a:t>
            </a:r>
            <a:r>
              <a:rPr lang="it-IT" altLang="it-IT" sz="2000" u="sng" dirty="0">
                <a:latin typeface="+mj-lt"/>
              </a:rPr>
              <a:t>flusso</a:t>
            </a:r>
            <a:r>
              <a:rPr lang="it-IT" altLang="it-IT" sz="2000" dirty="0">
                <a:latin typeface="+mj-lt"/>
              </a:rPr>
              <a:t> (come il PIL), B è uno </a:t>
            </a:r>
            <a:r>
              <a:rPr lang="it-IT" altLang="it-IT" sz="2000" u="sng" dirty="0">
                <a:latin typeface="+mj-lt"/>
              </a:rPr>
              <a:t>stock</a:t>
            </a:r>
            <a:r>
              <a:rPr lang="it-IT" altLang="it-IT" sz="2000" dirty="0">
                <a:latin typeface="+mj-lt"/>
              </a:rPr>
              <a:t> (accumulatosi “grazie” ai deficit passati).</a:t>
            </a:r>
          </a:p>
          <a:p>
            <a:pPr lvl="1" eaLnBrk="1" hangingPunct="1">
              <a:lnSpc>
                <a:spcPct val="80000"/>
              </a:lnSpc>
            </a:pPr>
            <a:r>
              <a:rPr lang="it-IT" altLang="it-IT" sz="2000" dirty="0">
                <a:latin typeface="+mj-lt"/>
              </a:rPr>
              <a:t>Il criterio del deficit strutturale che «tende a zero» è particolarmente importante per i paesi con elevato debito pubblico (vedi sotto, condizione di sostenibilità).</a:t>
            </a:r>
          </a:p>
          <a:p>
            <a:pPr lvl="1" eaLnBrk="1" hangingPunct="1">
              <a:lnSpc>
                <a:spcPct val="80000"/>
              </a:lnSpc>
              <a:buFont typeface="Monotype Sorts" pitchFamily="2" charset="2"/>
              <a:buNone/>
            </a:pPr>
            <a:endParaRPr lang="it-IT" altLang="it-IT" sz="1600" dirty="0"/>
          </a:p>
        </p:txBody>
      </p:sp>
    </p:spTree>
    <p:extLst>
      <p:ext uri="{BB962C8B-B14F-4D97-AF65-F5344CB8AC3E}">
        <p14:creationId xmlns:p14="http://schemas.microsoft.com/office/powerpoint/2010/main" val="5018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6211">
                                            <p:txEl>
                                              <p:pRg st="1" end="1"/>
                                            </p:txEl>
                                          </p:spTgt>
                                        </p:tgtEl>
                                        <p:attrNameLst>
                                          <p:attrName>style.visibility</p:attrName>
                                        </p:attrNameLst>
                                      </p:cBhvr>
                                      <p:to>
                                        <p:strVal val="visible"/>
                                      </p:to>
                                    </p:set>
                                    <p:anim calcmode="lin" valueType="num">
                                      <p:cBhvr additive="base">
                                        <p:cTn id="7" dur="500" fill="hold"/>
                                        <p:tgtEl>
                                          <p:spTgt spid="6062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062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06211">
                                            <p:txEl>
                                              <p:pRg st="2" end="2"/>
                                            </p:txEl>
                                          </p:spTgt>
                                        </p:tgtEl>
                                        <p:attrNameLst>
                                          <p:attrName>style.visibility</p:attrName>
                                        </p:attrNameLst>
                                      </p:cBhvr>
                                      <p:to>
                                        <p:strVal val="visible"/>
                                      </p:to>
                                    </p:set>
                                    <p:anim calcmode="lin" valueType="num">
                                      <p:cBhvr additive="base">
                                        <p:cTn id="13" dur="500" fill="hold"/>
                                        <p:tgtEl>
                                          <p:spTgt spid="6062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062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06211">
                                            <p:txEl>
                                              <p:pRg st="3" end="3"/>
                                            </p:txEl>
                                          </p:spTgt>
                                        </p:tgtEl>
                                        <p:attrNameLst>
                                          <p:attrName>style.visibility</p:attrName>
                                        </p:attrNameLst>
                                      </p:cBhvr>
                                      <p:to>
                                        <p:strVal val="visible"/>
                                      </p:to>
                                    </p:set>
                                    <p:anim calcmode="lin" valueType="num">
                                      <p:cBhvr additive="base">
                                        <p:cTn id="19" dur="500" fill="hold"/>
                                        <p:tgtEl>
                                          <p:spTgt spid="60621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06211">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06211">
                                            <p:txEl>
                                              <p:pRg st="4" end="4"/>
                                            </p:txEl>
                                          </p:spTgt>
                                        </p:tgtEl>
                                        <p:attrNameLst>
                                          <p:attrName>style.visibility</p:attrName>
                                        </p:attrNameLst>
                                      </p:cBhvr>
                                      <p:to>
                                        <p:strVal val="visible"/>
                                      </p:to>
                                    </p:set>
                                    <p:anim calcmode="lin" valueType="num">
                                      <p:cBhvr additive="base">
                                        <p:cTn id="23" dur="500" fill="hold"/>
                                        <p:tgtEl>
                                          <p:spTgt spid="606211">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062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06211">
                                            <p:txEl>
                                              <p:pRg st="5" end="5"/>
                                            </p:txEl>
                                          </p:spTgt>
                                        </p:tgtEl>
                                        <p:attrNameLst>
                                          <p:attrName>style.visibility</p:attrName>
                                        </p:attrNameLst>
                                      </p:cBhvr>
                                      <p:to>
                                        <p:strVal val="visible"/>
                                      </p:to>
                                    </p:set>
                                    <p:anim calcmode="lin" valueType="num">
                                      <p:cBhvr additive="base">
                                        <p:cTn id="29" dur="500" fill="hold"/>
                                        <p:tgtEl>
                                          <p:spTgt spid="606211">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06211">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06211">
                                            <p:txEl>
                                              <p:pRg st="6" end="6"/>
                                            </p:txEl>
                                          </p:spTgt>
                                        </p:tgtEl>
                                        <p:attrNameLst>
                                          <p:attrName>style.visibility</p:attrName>
                                        </p:attrNameLst>
                                      </p:cBhvr>
                                      <p:to>
                                        <p:strVal val="visible"/>
                                      </p:to>
                                    </p:set>
                                    <p:anim calcmode="lin" valueType="num">
                                      <p:cBhvr additive="base">
                                        <p:cTn id="33" dur="500" fill="hold"/>
                                        <p:tgtEl>
                                          <p:spTgt spid="606211">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06211">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06211">
                                            <p:txEl>
                                              <p:pRg st="7" end="7"/>
                                            </p:txEl>
                                          </p:spTgt>
                                        </p:tgtEl>
                                        <p:attrNameLst>
                                          <p:attrName>style.visibility</p:attrName>
                                        </p:attrNameLst>
                                      </p:cBhvr>
                                      <p:to>
                                        <p:strVal val="visible"/>
                                      </p:to>
                                    </p:set>
                                    <p:anim calcmode="lin" valueType="num">
                                      <p:cBhvr additive="base">
                                        <p:cTn id="37" dur="500" fill="hold"/>
                                        <p:tgtEl>
                                          <p:spTgt spid="606211">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0621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211" grpId="0" uiExpand="1" build="p"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CB0706-9D25-4771-BEB2-BDE1C9469C25}"/>
              </a:ext>
            </a:extLst>
          </p:cNvPr>
          <p:cNvSpPr>
            <a:spLocks noGrp="1"/>
          </p:cNvSpPr>
          <p:nvPr>
            <p:ph type="title"/>
          </p:nvPr>
        </p:nvSpPr>
        <p:spPr>
          <a:xfrm>
            <a:off x="685800" y="59219"/>
            <a:ext cx="7772400" cy="849501"/>
          </a:xfrm>
        </p:spPr>
        <p:txBody>
          <a:bodyPr/>
          <a:lstStyle/>
          <a:p>
            <a:r>
              <a:rPr lang="it-IT" dirty="0"/>
              <a:t>Deficit e ciclo economico</a:t>
            </a:r>
          </a:p>
        </p:txBody>
      </p:sp>
      <p:sp>
        <p:nvSpPr>
          <p:cNvPr id="3" name="Segnaposto contenuto 2">
            <a:extLst>
              <a:ext uri="{FF2B5EF4-FFF2-40B4-BE49-F238E27FC236}">
                <a16:creationId xmlns:a16="http://schemas.microsoft.com/office/drawing/2014/main" id="{A959710E-B4B4-47B8-BD8A-1B0CE234B1D2}"/>
              </a:ext>
            </a:extLst>
          </p:cNvPr>
          <p:cNvSpPr>
            <a:spLocks noGrp="1"/>
          </p:cNvSpPr>
          <p:nvPr>
            <p:ph idx="1"/>
          </p:nvPr>
        </p:nvSpPr>
        <p:spPr>
          <a:xfrm>
            <a:off x="143508" y="980728"/>
            <a:ext cx="8856984" cy="4536504"/>
          </a:xfrm>
        </p:spPr>
        <p:txBody>
          <a:bodyPr/>
          <a:lstStyle/>
          <a:p>
            <a:r>
              <a:rPr lang="it-IT" sz="2400" dirty="0"/>
              <a:t>Il </a:t>
            </a:r>
            <a:r>
              <a:rPr lang="it-IT" sz="2400" dirty="0">
                <a:solidFill>
                  <a:srgbClr val="FF0000"/>
                </a:solidFill>
              </a:rPr>
              <a:t>deficit strutturale </a:t>
            </a:r>
            <a:r>
              <a:rPr lang="it-IT" sz="2400" dirty="0"/>
              <a:t>serve a «depurare» il deficit pubblico (misurato con INAP) degli effetti negativi di un ciclo economico sfavorevole e/o di eventi straordinari.</a:t>
            </a:r>
          </a:p>
          <a:p>
            <a:r>
              <a:rPr lang="it-IT" sz="2400" dirty="0"/>
              <a:t>Ma perché una recessione peggiora INAP?</a:t>
            </a:r>
          </a:p>
          <a:p>
            <a:r>
              <a:rPr lang="it-IT" sz="2400" dirty="0"/>
              <a:t>Una </a:t>
            </a:r>
            <a:r>
              <a:rPr lang="it-IT" sz="2400" dirty="0">
                <a:solidFill>
                  <a:srgbClr val="FF0000"/>
                </a:solidFill>
              </a:rPr>
              <a:t>recessione</a:t>
            </a:r>
            <a:r>
              <a:rPr lang="it-IT" sz="2400" dirty="0"/>
              <a:t> fa ridurre il PIL e quindi il reddito della nazione. Segue che lo Stato incassa meno tasse T su quel minor reddito.</a:t>
            </a:r>
          </a:p>
          <a:p>
            <a:r>
              <a:rPr lang="it-IT" sz="2400" dirty="0"/>
              <a:t>Inoltre la recessione fa crescere la spesa pubblica G per sussidi di disoccupazione.</a:t>
            </a:r>
          </a:p>
          <a:p>
            <a:r>
              <a:rPr lang="it-IT" sz="2400" dirty="0"/>
              <a:t>Anche </a:t>
            </a:r>
            <a:r>
              <a:rPr lang="it-IT" sz="2400" dirty="0">
                <a:solidFill>
                  <a:srgbClr val="FF0000"/>
                </a:solidFill>
              </a:rPr>
              <a:t>eventi straordinari </a:t>
            </a:r>
            <a:r>
              <a:rPr lang="it-IT" sz="2400" dirty="0"/>
              <a:t>(terremoti, alluvioni, ecc.) peggiorano INAP perché a fronte di essi la spesa pubblica (sia G che gli investimenti pubblici) aumenta e si riducono le entrate tributarie T.</a:t>
            </a:r>
          </a:p>
        </p:txBody>
      </p:sp>
    </p:spTree>
    <p:extLst>
      <p:ext uri="{BB962C8B-B14F-4D97-AF65-F5344CB8AC3E}">
        <p14:creationId xmlns:p14="http://schemas.microsoft.com/office/powerpoint/2010/main" val="384966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5C34F8-0BEE-413B-A84E-7DA4A9A0F087}"/>
              </a:ext>
            </a:extLst>
          </p:cNvPr>
          <p:cNvSpPr>
            <a:spLocks noGrp="1"/>
          </p:cNvSpPr>
          <p:nvPr>
            <p:ph type="title"/>
          </p:nvPr>
        </p:nvSpPr>
        <p:spPr>
          <a:xfrm>
            <a:off x="685800" y="0"/>
            <a:ext cx="7772400" cy="1143000"/>
          </a:xfrm>
        </p:spPr>
        <p:txBody>
          <a:bodyPr/>
          <a:lstStyle/>
          <a:p>
            <a:r>
              <a:rPr lang="it-IT" dirty="0"/>
              <a:t>Il saldo primario del settore pubblico</a:t>
            </a:r>
          </a:p>
        </p:txBody>
      </p:sp>
      <p:sp>
        <p:nvSpPr>
          <p:cNvPr id="3" name="Segnaposto contenuto 2">
            <a:extLst>
              <a:ext uri="{FF2B5EF4-FFF2-40B4-BE49-F238E27FC236}">
                <a16:creationId xmlns:a16="http://schemas.microsoft.com/office/drawing/2014/main" id="{FEB77809-F2BB-4B4D-B5A7-3CCD1D28F00B}"/>
              </a:ext>
            </a:extLst>
          </p:cNvPr>
          <p:cNvSpPr>
            <a:spLocks noGrp="1"/>
          </p:cNvSpPr>
          <p:nvPr>
            <p:ph idx="1"/>
          </p:nvPr>
        </p:nvSpPr>
        <p:spPr>
          <a:xfrm>
            <a:off x="0" y="1052736"/>
            <a:ext cx="9144000" cy="5616624"/>
          </a:xfrm>
        </p:spPr>
        <p:txBody>
          <a:bodyPr/>
          <a:lstStyle/>
          <a:p>
            <a:pPr eaLnBrk="1" hangingPunct="1">
              <a:lnSpc>
                <a:spcPct val="80000"/>
              </a:lnSpc>
            </a:pPr>
            <a:r>
              <a:rPr lang="it-IT" altLang="it-IT" sz="2400" dirty="0">
                <a:solidFill>
                  <a:srgbClr val="FF0000"/>
                </a:solidFill>
              </a:rPr>
              <a:t>Disavanzo primario (DP)</a:t>
            </a:r>
            <a:r>
              <a:rPr lang="it-IT" altLang="it-IT" sz="2400" dirty="0"/>
              <a:t>: differenza tra uscita ed entrate del settore pubblico al netto degli interessi passivi che vengono corrisposti sul debito pubblico. In pratica, dalle uscite pubbliche si scorpora la voce interessi passivi su B e la si elimina da INAP.</a:t>
            </a:r>
          </a:p>
          <a:p>
            <a:pPr algn="ctr" eaLnBrk="1" hangingPunct="1">
              <a:lnSpc>
                <a:spcPct val="80000"/>
              </a:lnSpc>
              <a:buNone/>
            </a:pPr>
            <a:r>
              <a:rPr lang="it-IT" altLang="it-IT" sz="2400" dirty="0">
                <a:solidFill>
                  <a:srgbClr val="FF0000"/>
                </a:solidFill>
              </a:rPr>
              <a:t>DP </a:t>
            </a:r>
            <a:r>
              <a:rPr lang="it-IT" altLang="it-IT" sz="2400" dirty="0">
                <a:solidFill>
                  <a:srgbClr val="FF0000"/>
                </a:solidFill>
                <a:sym typeface="Symbol" panose="05050102010706020507" pitchFamily="18" charset="2"/>
              </a:rPr>
              <a:t></a:t>
            </a:r>
            <a:r>
              <a:rPr lang="it-IT" altLang="it-IT" sz="2400" dirty="0">
                <a:solidFill>
                  <a:srgbClr val="FF0000"/>
                </a:solidFill>
              </a:rPr>
              <a:t> INAP </a:t>
            </a:r>
            <a:r>
              <a:rPr lang="it-IT" altLang="it-IT" sz="2400" dirty="0">
                <a:solidFill>
                  <a:srgbClr val="FF0000"/>
                </a:solidFill>
                <a:cs typeface="Times New Roman" panose="02020603050405020304" pitchFamily="18" charset="0"/>
              </a:rPr>
              <a:t>–</a:t>
            </a:r>
            <a:r>
              <a:rPr lang="it-IT" altLang="it-IT" sz="2400" dirty="0">
                <a:solidFill>
                  <a:srgbClr val="FF0000"/>
                </a:solidFill>
              </a:rPr>
              <a:t> interessi passivi su B </a:t>
            </a:r>
            <a:r>
              <a:rPr lang="it-IT" altLang="it-IT" sz="2400" dirty="0">
                <a:solidFill>
                  <a:srgbClr val="FF0000"/>
                </a:solidFill>
                <a:sym typeface="Symbol" panose="05050102010706020507" pitchFamily="18" charset="2"/>
              </a:rPr>
              <a:t></a:t>
            </a:r>
            <a:r>
              <a:rPr lang="it-IT" altLang="it-IT" sz="2400" dirty="0">
                <a:solidFill>
                  <a:srgbClr val="FF0000"/>
                </a:solidFill>
              </a:rPr>
              <a:t> (G – T) – </a:t>
            </a:r>
            <a:r>
              <a:rPr lang="it-IT" altLang="it-IT" sz="2400" i="1" dirty="0" err="1">
                <a:solidFill>
                  <a:srgbClr val="FF0000"/>
                </a:solidFill>
              </a:rPr>
              <a:t>i</a:t>
            </a:r>
            <a:r>
              <a:rPr lang="it-IT" altLang="it-IT" sz="2400" dirty="0" err="1">
                <a:solidFill>
                  <a:srgbClr val="FF0000"/>
                </a:solidFill>
              </a:rPr>
              <a:t>B</a:t>
            </a:r>
            <a:r>
              <a:rPr lang="it-IT" altLang="it-IT" sz="2400" dirty="0">
                <a:solidFill>
                  <a:srgbClr val="FF0000"/>
                </a:solidFill>
              </a:rPr>
              <a:t> </a:t>
            </a:r>
            <a:r>
              <a:rPr lang="it-IT" altLang="it-IT" sz="2400" dirty="0">
                <a:solidFill>
                  <a:srgbClr val="FF0000"/>
                </a:solidFill>
                <a:sym typeface="Symbol" panose="05050102010706020507" pitchFamily="18" charset="2"/>
              </a:rPr>
              <a:t></a:t>
            </a:r>
            <a:r>
              <a:rPr lang="it-IT" altLang="it-IT" sz="2400" dirty="0">
                <a:solidFill>
                  <a:srgbClr val="FF0000"/>
                </a:solidFill>
              </a:rPr>
              <a:t> (G – </a:t>
            </a:r>
            <a:r>
              <a:rPr lang="it-IT" altLang="it-IT" sz="2400" i="1" dirty="0" err="1">
                <a:solidFill>
                  <a:srgbClr val="FF0000"/>
                </a:solidFill>
              </a:rPr>
              <a:t>i</a:t>
            </a:r>
            <a:r>
              <a:rPr lang="it-IT" altLang="it-IT" sz="2400" dirty="0" err="1">
                <a:solidFill>
                  <a:srgbClr val="FF0000"/>
                </a:solidFill>
              </a:rPr>
              <a:t>B</a:t>
            </a:r>
            <a:r>
              <a:rPr lang="it-IT" altLang="it-IT" sz="2400" dirty="0">
                <a:solidFill>
                  <a:srgbClr val="FF0000"/>
                </a:solidFill>
              </a:rPr>
              <a:t>) – T</a:t>
            </a:r>
          </a:p>
          <a:p>
            <a:pPr eaLnBrk="1" hangingPunct="1">
              <a:lnSpc>
                <a:spcPct val="80000"/>
              </a:lnSpc>
            </a:pPr>
            <a:r>
              <a:rPr lang="it-IT" altLang="it-IT" sz="2400" dirty="0"/>
              <a:t>DP misura l’impatto del settore pubblico sul sistema economico rispetto all’esercizio contabile </a:t>
            </a:r>
            <a:r>
              <a:rPr lang="it-IT" altLang="it-IT" sz="2400" u="sng" dirty="0"/>
              <a:t>corrente</a:t>
            </a:r>
            <a:r>
              <a:rPr lang="it-IT" altLang="it-IT" sz="2400" dirty="0"/>
              <a:t>. Si escludono gli interessi passivi proprio perché essi sono relativi ad un debito contratto in esercizi </a:t>
            </a:r>
            <a:r>
              <a:rPr lang="it-IT" altLang="it-IT" sz="2400" u="sng" dirty="0"/>
              <a:t>precedenti</a:t>
            </a:r>
            <a:r>
              <a:rPr lang="it-IT" altLang="it-IT" sz="2400" dirty="0"/>
              <a:t>. </a:t>
            </a:r>
          </a:p>
          <a:p>
            <a:pPr lvl="1" eaLnBrk="1" hangingPunct="1">
              <a:lnSpc>
                <a:spcPct val="80000"/>
              </a:lnSpc>
            </a:pPr>
            <a:r>
              <a:rPr lang="it-IT" altLang="it-IT" sz="2400" dirty="0"/>
              <a:t>Un saldo DP </a:t>
            </a:r>
            <a:r>
              <a:rPr lang="it-IT" altLang="it-IT" sz="2400" i="1" dirty="0"/>
              <a:t>positivo</a:t>
            </a:r>
            <a:r>
              <a:rPr lang="it-IT" altLang="it-IT" sz="2400" dirty="0"/>
              <a:t> (= disavanzo primario) significa che, pur se al netto degli interessi, il settore pubblico spende comunque più di quanto incassa.</a:t>
            </a:r>
          </a:p>
          <a:p>
            <a:pPr lvl="1" eaLnBrk="1" hangingPunct="1">
              <a:lnSpc>
                <a:spcPct val="80000"/>
              </a:lnSpc>
            </a:pPr>
            <a:r>
              <a:rPr lang="it-IT" altLang="it-IT" sz="2400" dirty="0"/>
              <a:t>Un saldo DP </a:t>
            </a:r>
            <a:r>
              <a:rPr lang="it-IT" altLang="it-IT" sz="2400" i="1" dirty="0"/>
              <a:t>negativo</a:t>
            </a:r>
            <a:r>
              <a:rPr lang="it-IT" altLang="it-IT" sz="2400" dirty="0"/>
              <a:t> (= </a:t>
            </a:r>
            <a:r>
              <a:rPr lang="it-IT" altLang="it-IT" sz="2400" dirty="0">
                <a:solidFill>
                  <a:srgbClr val="FF0000"/>
                </a:solidFill>
              </a:rPr>
              <a:t>avanzo primario</a:t>
            </a:r>
            <a:r>
              <a:rPr lang="it-IT" altLang="it-IT" sz="2400" dirty="0"/>
              <a:t>) significa che, al netto degli interessi, il settore pubblico spende meno di quanto incassa.</a:t>
            </a:r>
          </a:p>
          <a:p>
            <a:pPr lvl="1" eaLnBrk="1" hangingPunct="1">
              <a:lnSpc>
                <a:spcPct val="80000"/>
              </a:lnSpc>
            </a:pPr>
            <a:r>
              <a:rPr lang="it-IT" altLang="it-IT" sz="2400" dirty="0"/>
              <a:t>E’ possibile quindi avere contemporaneamente DP &lt; 0 e </a:t>
            </a:r>
            <a:r>
              <a:rPr lang="it-IT" altLang="it-IT" sz="2400" dirty="0" err="1"/>
              <a:t>Sg</a:t>
            </a:r>
            <a:r>
              <a:rPr lang="it-IT" altLang="it-IT" sz="2400" dirty="0"/>
              <a:t> &lt; 0.</a:t>
            </a:r>
          </a:p>
          <a:p>
            <a:pPr eaLnBrk="1" hangingPunct="1">
              <a:lnSpc>
                <a:spcPct val="80000"/>
              </a:lnSpc>
            </a:pPr>
            <a:r>
              <a:rPr lang="it-IT" altLang="it-IT" sz="2000" dirty="0"/>
              <a:t>A dicembre 2017, il debito pubblico italiano era pari a 2.256 </a:t>
            </a:r>
            <a:r>
              <a:rPr lang="it-IT" altLang="it-IT" sz="2000" dirty="0" err="1"/>
              <a:t>mld</a:t>
            </a:r>
            <a:r>
              <a:rPr lang="it-IT" altLang="it-IT" sz="2000" dirty="0"/>
              <a:t>. di €. Il rapporto debito/PIL era circa il 131,5%. Il rapporto deficit/PIL era pari a -1,9%, mentre l’</a:t>
            </a:r>
            <a:r>
              <a:rPr lang="it-IT" altLang="it-IT" sz="2000" i="1" dirty="0"/>
              <a:t>avanzo</a:t>
            </a:r>
            <a:r>
              <a:rPr lang="it-IT" altLang="it-IT" sz="2000" dirty="0"/>
              <a:t> primario era l’1,9%.</a:t>
            </a:r>
          </a:p>
          <a:p>
            <a:pPr lvl="1" eaLnBrk="1" hangingPunct="1">
              <a:lnSpc>
                <a:spcPct val="80000"/>
              </a:lnSpc>
            </a:pPr>
            <a:endParaRPr lang="it-IT" altLang="it-IT" sz="2000" dirty="0"/>
          </a:p>
          <a:p>
            <a:endParaRPr lang="it-IT" dirty="0"/>
          </a:p>
        </p:txBody>
      </p:sp>
    </p:spTree>
    <p:extLst>
      <p:ext uri="{BB962C8B-B14F-4D97-AF65-F5344CB8AC3E}">
        <p14:creationId xmlns:p14="http://schemas.microsoft.com/office/powerpoint/2010/main" val="259238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250825" y="188913"/>
            <a:ext cx="8640763" cy="576262"/>
          </a:xfrm>
        </p:spPr>
        <p:txBody>
          <a:bodyPr/>
          <a:lstStyle/>
          <a:p>
            <a:pPr eaLnBrk="1" hangingPunct="1"/>
            <a:r>
              <a:rPr lang="it-IT" altLang="it-IT" sz="3600"/>
              <a:t>L’identità macro tra reddito e spesa</a:t>
            </a:r>
          </a:p>
        </p:txBody>
      </p:sp>
      <p:sp>
        <p:nvSpPr>
          <p:cNvPr id="76803" name="Rectangle 3"/>
          <p:cNvSpPr>
            <a:spLocks noGrp="1" noChangeArrowheads="1"/>
          </p:cNvSpPr>
          <p:nvPr>
            <p:ph type="body" idx="1"/>
          </p:nvPr>
        </p:nvSpPr>
        <p:spPr>
          <a:xfrm>
            <a:off x="0" y="836712"/>
            <a:ext cx="9144000" cy="5400599"/>
          </a:xfrm>
        </p:spPr>
        <p:txBody>
          <a:bodyPr/>
          <a:lstStyle/>
          <a:p>
            <a:pPr eaLnBrk="1" hangingPunct="1">
              <a:lnSpc>
                <a:spcPct val="85000"/>
              </a:lnSpc>
            </a:pPr>
            <a:r>
              <a:rPr lang="it-IT" altLang="it-IT" sz="2400" dirty="0"/>
              <a:t>Un modo alternativo di «scomporre» il PIL è chiedersi in quali tasche va a finire la nuova ricchezza creata ogni anno.</a:t>
            </a:r>
          </a:p>
          <a:p>
            <a:pPr eaLnBrk="1" hangingPunct="1">
              <a:lnSpc>
                <a:spcPct val="85000"/>
              </a:lnSpc>
            </a:pPr>
            <a:r>
              <a:rPr lang="it-IT" altLang="it-IT" sz="2400" dirty="0"/>
              <a:t>La risposta è che il PIL viene incamerato da tutti i coloro che hanno contribuito a produrlo.</a:t>
            </a:r>
          </a:p>
          <a:p>
            <a:pPr eaLnBrk="1" hangingPunct="1">
              <a:lnSpc>
                <a:spcPct val="85000"/>
              </a:lnSpc>
            </a:pPr>
            <a:r>
              <a:rPr lang="it-IT" altLang="it-IT" sz="2400" dirty="0"/>
              <a:t>Quindi, in base al </a:t>
            </a:r>
            <a:r>
              <a:rPr lang="it-IT" altLang="it-IT" sz="2400" dirty="0">
                <a:solidFill>
                  <a:srgbClr val="CC0099"/>
                </a:solidFill>
              </a:rPr>
              <a:t>reddito percepito dai fattori produttivi</a:t>
            </a:r>
            <a:r>
              <a:rPr lang="it-IT" altLang="it-IT" sz="2400" dirty="0"/>
              <a:t>, il PIL si ripartisce così:</a:t>
            </a:r>
          </a:p>
          <a:p>
            <a:pPr algn="ctr" eaLnBrk="1" hangingPunct="1">
              <a:lnSpc>
                <a:spcPct val="85000"/>
              </a:lnSpc>
              <a:buFontTx/>
              <a:buNone/>
            </a:pPr>
            <a:r>
              <a:rPr lang="it-IT" altLang="it-IT" sz="2400" dirty="0">
                <a:solidFill>
                  <a:srgbClr val="CC0099"/>
                </a:solidFill>
              </a:rPr>
              <a:t>Y </a:t>
            </a:r>
            <a:r>
              <a:rPr lang="it-IT" altLang="it-IT" sz="2400" dirty="0">
                <a:solidFill>
                  <a:srgbClr val="CC0099"/>
                </a:solidFill>
                <a:sym typeface="Symbol" panose="05050102010706020507" pitchFamily="18" charset="2"/>
              </a:rPr>
              <a:t></a:t>
            </a:r>
            <a:r>
              <a:rPr lang="it-IT" altLang="it-IT" sz="2400" dirty="0">
                <a:solidFill>
                  <a:srgbClr val="CC0099"/>
                </a:solidFill>
              </a:rPr>
              <a:t> salari + rendite + interessi + profitti</a:t>
            </a:r>
          </a:p>
          <a:p>
            <a:pPr eaLnBrk="1" hangingPunct="1">
              <a:lnSpc>
                <a:spcPct val="85000"/>
              </a:lnSpc>
            </a:pPr>
            <a:r>
              <a:rPr lang="it-IT" altLang="it-IT" sz="2400" dirty="0"/>
              <a:t>Pertanto esiste sempre una perfetta </a:t>
            </a:r>
            <a:r>
              <a:rPr lang="it-IT" altLang="it-IT" sz="2400" u="sng" dirty="0"/>
              <a:t>identità contabile</a:t>
            </a:r>
            <a:r>
              <a:rPr lang="it-IT" altLang="it-IT" sz="2400" dirty="0"/>
              <a:t> tra…</a:t>
            </a:r>
          </a:p>
          <a:p>
            <a:pPr lvl="1" eaLnBrk="1" hangingPunct="1">
              <a:lnSpc>
                <a:spcPct val="85000"/>
              </a:lnSpc>
            </a:pPr>
            <a:r>
              <a:rPr lang="it-IT" altLang="it-IT" sz="2400" dirty="0"/>
              <a:t>PIL come valore dei beni e servizi prodotti,</a:t>
            </a:r>
          </a:p>
          <a:p>
            <a:pPr lvl="1" eaLnBrk="1" hangingPunct="1">
              <a:lnSpc>
                <a:spcPct val="85000"/>
              </a:lnSpc>
            </a:pPr>
            <a:r>
              <a:rPr lang="it-IT" altLang="it-IT" sz="2400" dirty="0"/>
              <a:t>PIL come spesa aggregata,</a:t>
            </a:r>
          </a:p>
          <a:p>
            <a:pPr lvl="1" eaLnBrk="1" hangingPunct="1">
              <a:lnSpc>
                <a:spcPct val="85000"/>
              </a:lnSpc>
            </a:pPr>
            <a:r>
              <a:rPr lang="it-IT" altLang="it-IT" sz="2400" dirty="0"/>
              <a:t>PIL come reddito aggregato. </a:t>
            </a:r>
          </a:p>
          <a:p>
            <a:pPr eaLnBrk="1" hangingPunct="1">
              <a:lnSpc>
                <a:spcPct val="85000"/>
              </a:lnSpc>
            </a:pPr>
            <a:r>
              <a:rPr lang="it-IT" altLang="it-IT" sz="2400" dirty="0"/>
              <a:t>Parliamo di </a:t>
            </a:r>
            <a:r>
              <a:rPr lang="it-IT" altLang="it-IT" sz="2400" dirty="0">
                <a:solidFill>
                  <a:srgbClr val="CC0099"/>
                </a:solidFill>
              </a:rPr>
              <a:t>identità macro fondamentale tra reddito e spesa</a:t>
            </a:r>
            <a:r>
              <a:rPr lang="it-IT" altLang="it-IT" sz="2400" dirty="0"/>
              <a:t>: tutti i beni e servizi prodotti vengono sempre acquistati da qualcuno, tutto ciò che viene prodotto viene percepito come reddito, tutto il reddito prodotto in una nazione viene sempre totalmente speso.</a:t>
            </a:r>
          </a:p>
        </p:txBody>
      </p:sp>
    </p:spTree>
    <p:extLst>
      <p:ext uri="{BB962C8B-B14F-4D97-AF65-F5344CB8AC3E}">
        <p14:creationId xmlns:p14="http://schemas.microsoft.com/office/powerpoint/2010/main" val="275752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80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680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680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680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680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680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680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68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DE68DB0E-9A1C-4EE8-BCE9-3354980814A0}"/>
              </a:ext>
            </a:extLst>
          </p:cNvPr>
          <p:cNvSpPr>
            <a:spLocks noGrp="1"/>
          </p:cNvSpPr>
          <p:nvPr>
            <p:ph type="title"/>
          </p:nvPr>
        </p:nvSpPr>
        <p:spPr>
          <a:xfrm>
            <a:off x="685800" y="66543"/>
            <a:ext cx="7772400" cy="842177"/>
          </a:xfrm>
        </p:spPr>
        <p:txBody>
          <a:bodyPr/>
          <a:lstStyle/>
          <a:p>
            <a:r>
              <a:rPr lang="it-IT" dirty="0"/>
              <a:t>Andamento del saldo primario italiano</a:t>
            </a:r>
          </a:p>
        </p:txBody>
      </p:sp>
      <p:pic>
        <p:nvPicPr>
          <p:cNvPr id="5" name="Immagine 4">
            <a:extLst>
              <a:ext uri="{FF2B5EF4-FFF2-40B4-BE49-F238E27FC236}">
                <a16:creationId xmlns:a16="http://schemas.microsoft.com/office/drawing/2014/main" id="{B6FF252A-81DA-4C84-9827-1DD623AF32E5}"/>
              </a:ext>
            </a:extLst>
          </p:cNvPr>
          <p:cNvPicPr>
            <a:picLocks noChangeAspect="1"/>
          </p:cNvPicPr>
          <p:nvPr/>
        </p:nvPicPr>
        <p:blipFill>
          <a:blip r:embed="rId2"/>
          <a:stretch>
            <a:fillRect/>
          </a:stretch>
        </p:blipFill>
        <p:spPr>
          <a:xfrm>
            <a:off x="287524" y="980729"/>
            <a:ext cx="8568952" cy="5648672"/>
          </a:xfrm>
          <a:prstGeom prst="rect">
            <a:avLst/>
          </a:prstGeom>
        </p:spPr>
      </p:pic>
    </p:spTree>
    <p:extLst>
      <p:ext uri="{BB962C8B-B14F-4D97-AF65-F5344CB8AC3E}">
        <p14:creationId xmlns:p14="http://schemas.microsoft.com/office/powerpoint/2010/main" val="31110058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1" y="44624"/>
            <a:ext cx="9143999" cy="765175"/>
          </a:xfrm>
        </p:spPr>
        <p:txBody>
          <a:bodyPr/>
          <a:lstStyle/>
          <a:p>
            <a:pPr eaLnBrk="1" hangingPunct="1"/>
            <a:r>
              <a:rPr lang="it-IT" altLang="it-IT" sz="2800" b="1" dirty="0"/>
              <a:t>Tre temi sul debito pubblico: 1. l’effetto dell’inflazione</a:t>
            </a:r>
          </a:p>
        </p:txBody>
      </p:sp>
      <p:sp>
        <p:nvSpPr>
          <p:cNvPr id="608259" name="Rectangle 3"/>
          <p:cNvSpPr>
            <a:spLocks noGrp="1" noChangeArrowheads="1"/>
          </p:cNvSpPr>
          <p:nvPr>
            <p:ph type="body" idx="1"/>
          </p:nvPr>
        </p:nvSpPr>
        <p:spPr>
          <a:xfrm>
            <a:off x="0" y="765175"/>
            <a:ext cx="9144000" cy="5400129"/>
          </a:xfrm>
        </p:spPr>
        <p:txBody>
          <a:bodyPr/>
          <a:lstStyle/>
          <a:p>
            <a:pPr eaLnBrk="1" hangingPunct="1">
              <a:lnSpc>
                <a:spcPct val="90000"/>
              </a:lnSpc>
            </a:pPr>
            <a:r>
              <a:rPr lang="it-IT" altLang="it-IT" sz="2400" dirty="0"/>
              <a:t>Il debito pubblico B si misura in termini </a:t>
            </a:r>
            <a:r>
              <a:rPr lang="it-IT" altLang="it-IT" sz="2400" u="sng" dirty="0"/>
              <a:t>nominali</a:t>
            </a:r>
            <a:r>
              <a:rPr lang="it-IT" altLang="it-IT" sz="2400" dirty="0"/>
              <a:t>. </a:t>
            </a:r>
          </a:p>
          <a:p>
            <a:pPr eaLnBrk="1" hangingPunct="1">
              <a:lnSpc>
                <a:spcPct val="90000"/>
              </a:lnSpc>
            </a:pPr>
            <a:r>
              <a:rPr lang="it-IT" altLang="it-IT" sz="2400" dirty="0"/>
              <a:t>Il debito quindi aumenta per il solo effetto dell’inflazione (= la variazione del livello generale dei prezzi, </a:t>
            </a:r>
            <a:r>
              <a:rPr lang="it-IT" altLang="it-IT" sz="2400" i="1" dirty="0">
                <a:sym typeface="Symbol" panose="05050102010706020507" pitchFamily="18" charset="2"/>
              </a:rPr>
              <a:t></a:t>
            </a:r>
            <a:r>
              <a:rPr lang="it-IT" altLang="it-IT" sz="2400" dirty="0">
                <a:sym typeface="Symbol" panose="05050102010706020507" pitchFamily="18" charset="2"/>
              </a:rPr>
              <a:t>) </a:t>
            </a:r>
            <a:r>
              <a:rPr lang="it-IT" altLang="it-IT" sz="2400" dirty="0"/>
              <a:t>, anche in assenza di un deficit pubblico reale. Ovvero: </a:t>
            </a:r>
            <a:r>
              <a:rPr lang="it-IT" altLang="it-IT" sz="2400" dirty="0">
                <a:sym typeface="Symbol" panose="05050102010706020507" pitchFamily="18" charset="2"/>
              </a:rPr>
              <a:t>B/B = </a:t>
            </a:r>
            <a:r>
              <a:rPr lang="it-IT" altLang="it-IT" sz="2400" i="1" dirty="0">
                <a:sym typeface="Symbol" panose="05050102010706020507" pitchFamily="18" charset="2"/>
              </a:rPr>
              <a:t></a:t>
            </a:r>
            <a:r>
              <a:rPr lang="it-IT" altLang="it-IT" sz="2400" dirty="0">
                <a:sym typeface="Symbol" panose="05050102010706020507" pitchFamily="18" charset="2"/>
              </a:rPr>
              <a:t>    B = </a:t>
            </a:r>
            <a:r>
              <a:rPr lang="it-IT" altLang="it-IT" sz="2400" i="1" dirty="0">
                <a:sym typeface="Symbol" panose="05050102010706020507" pitchFamily="18" charset="2"/>
              </a:rPr>
              <a:t> </a:t>
            </a:r>
            <a:r>
              <a:rPr lang="it-IT" altLang="it-IT" sz="2400" dirty="0">
                <a:sym typeface="Symbol" panose="05050102010706020507" pitchFamily="18" charset="2"/>
              </a:rPr>
              <a:t>B.</a:t>
            </a:r>
          </a:p>
          <a:p>
            <a:pPr lvl="1" eaLnBrk="1" hangingPunct="1">
              <a:lnSpc>
                <a:spcPct val="90000"/>
              </a:lnSpc>
            </a:pPr>
            <a:r>
              <a:rPr lang="it-IT" altLang="it-IT" sz="2000" dirty="0">
                <a:sym typeface="Symbol" panose="05050102010706020507" pitchFamily="18" charset="2"/>
              </a:rPr>
              <a:t>Il debito aumenta di B pur se il bilancio pubblico è in termini reali in pareggio. </a:t>
            </a:r>
          </a:p>
          <a:p>
            <a:pPr eaLnBrk="1" hangingPunct="1">
              <a:lnSpc>
                <a:spcPct val="90000"/>
              </a:lnSpc>
            </a:pPr>
            <a:r>
              <a:rPr lang="it-IT" altLang="it-IT" sz="2400" dirty="0"/>
              <a:t>Dato che anche gli interessi sul debito pubblico sono espressi in termini nominali, e ricordando che </a:t>
            </a:r>
            <a:r>
              <a:rPr lang="it-IT" altLang="it-IT" sz="2400" i="1" dirty="0"/>
              <a:t>i</a:t>
            </a:r>
            <a:r>
              <a:rPr lang="it-IT" altLang="it-IT" sz="2400" dirty="0"/>
              <a:t> = </a:t>
            </a:r>
            <a:r>
              <a:rPr lang="it-IT" altLang="it-IT" sz="2400" i="1" dirty="0"/>
              <a:t>r</a:t>
            </a:r>
            <a:r>
              <a:rPr lang="it-IT" altLang="it-IT" sz="2400" dirty="0"/>
              <a:t> + </a:t>
            </a:r>
            <a:r>
              <a:rPr lang="it-IT" altLang="it-IT" sz="2400" i="1" dirty="0">
                <a:sym typeface="Symbol" panose="05050102010706020507" pitchFamily="18" charset="2"/>
              </a:rPr>
              <a:t></a:t>
            </a:r>
            <a:r>
              <a:rPr lang="it-IT" altLang="it-IT" sz="2400" dirty="0">
                <a:sym typeface="Symbol" panose="05050102010706020507" pitchFamily="18" charset="2"/>
              </a:rPr>
              <a:t>, abbiamo che la spesa per interessi passivi sul debito è pari a </a:t>
            </a:r>
            <a:r>
              <a:rPr lang="it-IT" altLang="it-IT" sz="2400" i="1" dirty="0" err="1">
                <a:sym typeface="Symbol" panose="05050102010706020507" pitchFamily="18" charset="2"/>
              </a:rPr>
              <a:t>i</a:t>
            </a:r>
            <a:r>
              <a:rPr lang="it-IT" altLang="it-IT" sz="2400" dirty="0" err="1">
                <a:sym typeface="Symbol" panose="05050102010706020507" pitchFamily="18" charset="2"/>
              </a:rPr>
              <a:t>B</a:t>
            </a:r>
            <a:r>
              <a:rPr lang="it-IT" altLang="it-IT" sz="2400" dirty="0">
                <a:sym typeface="Symbol" panose="05050102010706020507" pitchFamily="18" charset="2"/>
              </a:rPr>
              <a:t> = </a:t>
            </a:r>
            <a:r>
              <a:rPr lang="it-IT" altLang="it-IT" sz="2400" i="1" dirty="0" err="1">
                <a:sym typeface="Symbol" panose="05050102010706020507" pitchFamily="18" charset="2"/>
              </a:rPr>
              <a:t>r</a:t>
            </a:r>
            <a:r>
              <a:rPr lang="it-IT" altLang="it-IT" sz="2400" dirty="0" err="1">
                <a:sym typeface="Symbol" panose="05050102010706020507" pitchFamily="18" charset="2"/>
              </a:rPr>
              <a:t>B</a:t>
            </a:r>
            <a:r>
              <a:rPr lang="it-IT" altLang="it-IT" sz="2400" dirty="0">
                <a:sym typeface="Symbol" panose="05050102010706020507" pitchFamily="18" charset="2"/>
              </a:rPr>
              <a:t> + </a:t>
            </a:r>
            <a:r>
              <a:rPr lang="it-IT" altLang="it-IT" sz="2400" i="1" dirty="0">
                <a:sym typeface="Symbol" panose="05050102010706020507" pitchFamily="18" charset="2"/>
              </a:rPr>
              <a:t></a:t>
            </a:r>
            <a:r>
              <a:rPr lang="it-IT" altLang="it-IT" sz="2400" dirty="0">
                <a:sym typeface="Symbol" panose="05050102010706020507" pitchFamily="18" charset="2"/>
              </a:rPr>
              <a:t>B</a:t>
            </a:r>
            <a:r>
              <a:rPr lang="it-IT" altLang="it-IT" sz="2400" dirty="0"/>
              <a:t>. </a:t>
            </a:r>
          </a:p>
          <a:p>
            <a:pPr eaLnBrk="1" hangingPunct="1">
              <a:lnSpc>
                <a:spcPct val="90000"/>
              </a:lnSpc>
            </a:pPr>
            <a:r>
              <a:rPr lang="it-IT" altLang="it-IT" sz="2400" dirty="0"/>
              <a:t>Quindi il debito nominale cresce di </a:t>
            </a:r>
            <a:r>
              <a:rPr lang="it-IT" altLang="it-IT" sz="2400" dirty="0">
                <a:sym typeface="Symbol" panose="05050102010706020507" pitchFamily="18" charset="2"/>
              </a:rPr>
              <a:t>B</a:t>
            </a:r>
            <a:r>
              <a:rPr lang="it-IT" altLang="it-IT" sz="2400" dirty="0"/>
              <a:t> in presenza di inflazione a causa dell’aumentare dalla spesa per interessi passivi, a sua volta “gonfiata” dal fatto di pagare interessi nominali sempre più elevati.</a:t>
            </a:r>
          </a:p>
          <a:p>
            <a:pPr eaLnBrk="1" hangingPunct="1">
              <a:lnSpc>
                <a:spcPct val="90000"/>
              </a:lnSpc>
            </a:pPr>
            <a:r>
              <a:rPr lang="it-IT" altLang="it-IT" sz="2400" dirty="0"/>
              <a:t>Però l’inflazione fa crescere anche il PIL nominale. Quindi, </a:t>
            </a:r>
            <a:r>
              <a:rPr lang="it-IT" altLang="it-IT" sz="2400" i="1" dirty="0"/>
              <a:t>a parità di B</a:t>
            </a:r>
            <a:r>
              <a:rPr lang="it-IT" altLang="it-IT" sz="2400" dirty="0"/>
              <a:t>, maggiore inflazione significa </a:t>
            </a:r>
            <a:r>
              <a:rPr lang="it-IT" altLang="it-IT" sz="2400" u="sng" dirty="0"/>
              <a:t>minore</a:t>
            </a:r>
            <a:r>
              <a:rPr lang="it-IT" altLang="it-IT" sz="2400" dirty="0"/>
              <a:t> rapporto B/PIL.</a:t>
            </a:r>
          </a:p>
          <a:p>
            <a:pPr lvl="1" eaLnBrk="1" hangingPunct="1">
              <a:lnSpc>
                <a:spcPct val="90000"/>
              </a:lnSpc>
            </a:pPr>
            <a:r>
              <a:rPr lang="it-IT" altLang="it-IT" sz="2000" dirty="0"/>
              <a:t>Una forte inflazione NON indicizzata sui tassi di interesse farebbe ridurre di parecchio il rapporto B/PIL (c.d. </a:t>
            </a:r>
            <a:r>
              <a:rPr lang="it-IT" altLang="it-IT" sz="2000" i="1" dirty="0"/>
              <a:t>printing out of </a:t>
            </a:r>
            <a:r>
              <a:rPr lang="it-IT" altLang="it-IT" sz="2000" i="1" dirty="0" err="1"/>
              <a:t>debt</a:t>
            </a:r>
            <a:r>
              <a:rPr lang="it-IT" altLang="it-IT" sz="2000"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8259">
                                            <p:txEl>
                                              <p:pRg st="1" end="1"/>
                                            </p:txEl>
                                          </p:spTgt>
                                        </p:tgtEl>
                                        <p:attrNameLst>
                                          <p:attrName>style.visibility</p:attrName>
                                        </p:attrNameLst>
                                      </p:cBhvr>
                                      <p:to>
                                        <p:strVal val="visible"/>
                                      </p:to>
                                    </p:set>
                                    <p:anim calcmode="lin" valueType="num">
                                      <p:cBhvr additive="base">
                                        <p:cTn id="7" dur="500" fill="hold"/>
                                        <p:tgtEl>
                                          <p:spTgt spid="60825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0825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08259">
                                            <p:txEl>
                                              <p:pRg st="2" end="2"/>
                                            </p:txEl>
                                          </p:spTgt>
                                        </p:tgtEl>
                                        <p:attrNameLst>
                                          <p:attrName>style.visibility</p:attrName>
                                        </p:attrNameLst>
                                      </p:cBhvr>
                                      <p:to>
                                        <p:strVal val="visible"/>
                                      </p:to>
                                    </p:set>
                                    <p:anim calcmode="lin" valueType="num">
                                      <p:cBhvr additive="base">
                                        <p:cTn id="11" dur="500" fill="hold"/>
                                        <p:tgtEl>
                                          <p:spTgt spid="60825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082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08259">
                                            <p:txEl>
                                              <p:pRg st="3" end="3"/>
                                            </p:txEl>
                                          </p:spTgt>
                                        </p:tgtEl>
                                        <p:attrNameLst>
                                          <p:attrName>style.visibility</p:attrName>
                                        </p:attrNameLst>
                                      </p:cBhvr>
                                      <p:to>
                                        <p:strVal val="visible"/>
                                      </p:to>
                                    </p:set>
                                    <p:anim calcmode="lin" valueType="num">
                                      <p:cBhvr additive="base">
                                        <p:cTn id="17" dur="500" fill="hold"/>
                                        <p:tgtEl>
                                          <p:spTgt spid="608259">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082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08259">
                                            <p:txEl>
                                              <p:pRg st="4" end="4"/>
                                            </p:txEl>
                                          </p:spTgt>
                                        </p:tgtEl>
                                        <p:attrNameLst>
                                          <p:attrName>style.visibility</p:attrName>
                                        </p:attrNameLst>
                                      </p:cBhvr>
                                      <p:to>
                                        <p:strVal val="visible"/>
                                      </p:to>
                                    </p:set>
                                    <p:anim calcmode="lin" valueType="num">
                                      <p:cBhvr additive="base">
                                        <p:cTn id="23" dur="500" fill="hold"/>
                                        <p:tgtEl>
                                          <p:spTgt spid="60825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082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08259">
                                            <p:txEl>
                                              <p:pRg st="5" end="5"/>
                                            </p:txEl>
                                          </p:spTgt>
                                        </p:tgtEl>
                                        <p:attrNameLst>
                                          <p:attrName>style.visibility</p:attrName>
                                        </p:attrNameLst>
                                      </p:cBhvr>
                                      <p:to>
                                        <p:strVal val="visible"/>
                                      </p:to>
                                    </p:set>
                                    <p:anim calcmode="lin" valueType="num">
                                      <p:cBhvr additive="base">
                                        <p:cTn id="29" dur="500" fill="hold"/>
                                        <p:tgtEl>
                                          <p:spTgt spid="608259">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08259">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08259">
                                            <p:txEl>
                                              <p:pRg st="6" end="6"/>
                                            </p:txEl>
                                          </p:spTgt>
                                        </p:tgtEl>
                                        <p:attrNameLst>
                                          <p:attrName>style.visibility</p:attrName>
                                        </p:attrNameLst>
                                      </p:cBhvr>
                                      <p:to>
                                        <p:strVal val="visible"/>
                                      </p:to>
                                    </p:set>
                                    <p:anim calcmode="lin" valueType="num">
                                      <p:cBhvr additive="base">
                                        <p:cTn id="33" dur="500" fill="hold"/>
                                        <p:tgtEl>
                                          <p:spTgt spid="608259">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0825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259" grpId="0" uiExpand="1" build="p"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4" name="Rectangle 1026"/>
          <p:cNvSpPr>
            <a:spLocks noGrp="1" noChangeArrowheads="1"/>
          </p:cNvSpPr>
          <p:nvPr>
            <p:ph type="title"/>
          </p:nvPr>
        </p:nvSpPr>
        <p:spPr>
          <a:xfrm>
            <a:off x="609600" y="0"/>
            <a:ext cx="7772400" cy="838200"/>
          </a:xfrm>
        </p:spPr>
        <p:txBody>
          <a:bodyPr/>
          <a:lstStyle/>
          <a:p>
            <a:pPr eaLnBrk="1" hangingPunct="1"/>
            <a:r>
              <a:rPr lang="it-IT" altLang="it-IT" sz="2800" b="1" dirty="0"/>
              <a:t>2. L’equivalenza ricardiana</a:t>
            </a:r>
          </a:p>
        </p:txBody>
      </p:sp>
      <p:sp>
        <p:nvSpPr>
          <p:cNvPr id="610307" name="Rectangle 1027"/>
          <p:cNvSpPr>
            <a:spLocks noGrp="1" noChangeArrowheads="1"/>
          </p:cNvSpPr>
          <p:nvPr>
            <p:ph type="body" idx="1"/>
          </p:nvPr>
        </p:nvSpPr>
        <p:spPr>
          <a:xfrm>
            <a:off x="152400" y="685800"/>
            <a:ext cx="8839200" cy="6172200"/>
          </a:xfrm>
        </p:spPr>
        <p:txBody>
          <a:bodyPr/>
          <a:lstStyle/>
          <a:p>
            <a:pPr eaLnBrk="1" hangingPunct="1">
              <a:lnSpc>
                <a:spcPct val="90000"/>
              </a:lnSpc>
            </a:pPr>
            <a:r>
              <a:rPr lang="it-IT" altLang="it-IT" sz="2400" dirty="0"/>
              <a:t>Se lo Stato abbassa le imposte e lascia la spesa pubblica invariata, finanziandola con un deficit di bilancio, ovvero con maggior debito pubblico, i consumatori hanno sicuramente </a:t>
            </a:r>
            <a:r>
              <a:rPr lang="it-IT" altLang="it-IT" sz="2400" u="sng" dirty="0"/>
              <a:t>più reddito disponibile</a:t>
            </a:r>
            <a:r>
              <a:rPr lang="it-IT" altLang="it-IT" sz="2400" dirty="0"/>
              <a:t>. Ma sono davvero più ricchi? Spenderanno di più?</a:t>
            </a:r>
          </a:p>
          <a:p>
            <a:pPr eaLnBrk="1" hangingPunct="1">
              <a:lnSpc>
                <a:spcPct val="90000"/>
              </a:lnSpc>
            </a:pPr>
            <a:r>
              <a:rPr lang="it-IT" altLang="it-IT" sz="2400" dirty="0"/>
              <a:t>Per i sostenitori della c.d. </a:t>
            </a:r>
            <a:r>
              <a:rPr lang="it-IT" altLang="it-IT" sz="2400" u="sng" dirty="0"/>
              <a:t>equivalenza ricardiana</a:t>
            </a:r>
            <a:r>
              <a:rPr lang="it-IT" altLang="it-IT" sz="2400" dirty="0"/>
              <a:t> (principio formulato da David Ricardo), NO!</a:t>
            </a:r>
          </a:p>
          <a:p>
            <a:pPr eaLnBrk="1" hangingPunct="1">
              <a:lnSpc>
                <a:spcPct val="90000"/>
              </a:lnSpc>
            </a:pPr>
            <a:r>
              <a:rPr lang="it-IT" altLang="it-IT" sz="2400" dirty="0"/>
              <a:t>Consumatori lungimiranti prendono le decisioni di spesa considerando non solo il reddito presente, ma anche quello </a:t>
            </a:r>
            <a:r>
              <a:rPr lang="it-IT" altLang="it-IT" sz="2400" u="sng" dirty="0"/>
              <a:t>futuro</a:t>
            </a:r>
            <a:r>
              <a:rPr lang="it-IT" altLang="it-IT" sz="2400" dirty="0"/>
              <a:t>.</a:t>
            </a:r>
          </a:p>
          <a:p>
            <a:pPr eaLnBrk="1" hangingPunct="1">
              <a:lnSpc>
                <a:spcPct val="90000"/>
              </a:lnSpc>
            </a:pPr>
            <a:r>
              <a:rPr lang="it-IT" altLang="it-IT" sz="2400" dirty="0"/>
              <a:t>Se il governo accumula maggior debito, i consumatori anticipano che, in futuro, tale debito dovrà essere ripagato con un </a:t>
            </a:r>
            <a:r>
              <a:rPr lang="it-IT" altLang="it-IT" sz="2400" u="sng" dirty="0"/>
              <a:t>aumento delle tasse</a:t>
            </a:r>
            <a:r>
              <a:rPr lang="it-IT" altLang="it-IT" sz="2400" dirty="0"/>
              <a:t>. Il taglio delle tasse è dunque solo un rinviarle al futuro. </a:t>
            </a:r>
          </a:p>
          <a:p>
            <a:pPr eaLnBrk="1" hangingPunct="1">
              <a:lnSpc>
                <a:spcPct val="90000"/>
              </a:lnSpc>
            </a:pPr>
            <a:r>
              <a:rPr lang="it-IT" altLang="it-IT" sz="2400" dirty="0"/>
              <a:t>L’aumento del reddito disponibile è transitorio, </a:t>
            </a:r>
            <a:r>
              <a:rPr lang="it-IT" altLang="it-IT" sz="2400" u="sng" dirty="0"/>
              <a:t>non permanente</a:t>
            </a:r>
            <a:r>
              <a:rPr lang="it-IT" altLang="it-IT" sz="2400" dirty="0"/>
              <a:t>. Prevedendo le maggiori tasse future, i consumatori lungimiranti NON consumano di più. Anzi, </a:t>
            </a:r>
            <a:r>
              <a:rPr lang="it-IT" altLang="it-IT" sz="2400" u="sng" dirty="0"/>
              <a:t>risparmiano di più</a:t>
            </a:r>
            <a:r>
              <a:rPr lang="it-IT" altLang="it-IT" sz="2400" dirty="0"/>
              <a:t> proprio per pagare le future tasse. La variazione di </a:t>
            </a:r>
            <a:r>
              <a:rPr lang="it-IT" altLang="it-IT" sz="2400" dirty="0" err="1"/>
              <a:t>S</a:t>
            </a:r>
            <a:r>
              <a:rPr lang="it-IT" altLang="it-IT" sz="2400" baseline="-10000" dirty="0" err="1"/>
              <a:t>p</a:t>
            </a:r>
            <a:r>
              <a:rPr lang="it-IT" altLang="it-IT" sz="2400" dirty="0"/>
              <a:t> compensa quella di </a:t>
            </a:r>
            <a:r>
              <a:rPr lang="it-IT" altLang="it-IT" sz="2400" dirty="0" err="1"/>
              <a:t>S</a:t>
            </a:r>
            <a:r>
              <a:rPr lang="it-IT" altLang="it-IT" sz="2400" baseline="-10000" dirty="0" err="1"/>
              <a:t>g</a:t>
            </a:r>
            <a:r>
              <a:rPr lang="it-IT" altLang="it-IT" sz="2400" dirty="0"/>
              <a:t>.</a:t>
            </a:r>
          </a:p>
          <a:p>
            <a:pPr eaLnBrk="1" hangingPunct="1">
              <a:lnSpc>
                <a:spcPct val="90000"/>
              </a:lnSpc>
            </a:pPr>
            <a:r>
              <a:rPr lang="it-IT" altLang="it-IT" sz="2400" dirty="0"/>
              <a:t>Possibili obiezioni: 1) consumatori miopi; 2) effetto su generazioni future; 3) quota di debito estero.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030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030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030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030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03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685800" y="45567"/>
            <a:ext cx="7772400" cy="719137"/>
          </a:xfrm>
        </p:spPr>
        <p:txBody>
          <a:bodyPr/>
          <a:lstStyle/>
          <a:p>
            <a:pPr eaLnBrk="1" hangingPunct="1"/>
            <a:r>
              <a:rPr lang="it-IT" altLang="it-IT" sz="2800" b="1" dirty="0"/>
              <a:t>3. La sostenibilità del debito pubblico</a:t>
            </a:r>
          </a:p>
        </p:txBody>
      </p:sp>
      <p:sp>
        <p:nvSpPr>
          <p:cNvPr id="612355" name="Rectangle 3"/>
          <p:cNvSpPr>
            <a:spLocks noGrp="1" noChangeArrowheads="1"/>
          </p:cNvSpPr>
          <p:nvPr>
            <p:ph type="body" idx="1"/>
          </p:nvPr>
        </p:nvSpPr>
        <p:spPr>
          <a:xfrm>
            <a:off x="0" y="764704"/>
            <a:ext cx="8964613" cy="5904656"/>
          </a:xfrm>
        </p:spPr>
        <p:txBody>
          <a:bodyPr/>
          <a:lstStyle/>
          <a:p>
            <a:pPr eaLnBrk="1" hangingPunct="1">
              <a:lnSpc>
                <a:spcPct val="90000"/>
              </a:lnSpc>
            </a:pPr>
            <a:r>
              <a:rPr lang="it-IT" altLang="it-IT" sz="2400" dirty="0"/>
              <a:t>Il debito pubblico si dice (fiscalmente) sostenibile se lo Stato ha la capacità di pagare gli interessi e restituire il capitale alla scadenza. </a:t>
            </a:r>
          </a:p>
          <a:p>
            <a:pPr eaLnBrk="1" hangingPunct="1">
              <a:lnSpc>
                <a:spcPct val="90000"/>
              </a:lnSpc>
            </a:pPr>
            <a:r>
              <a:rPr lang="it-IT" altLang="it-IT" sz="2400" dirty="0"/>
              <a:t>Quando il debito non è più sostenibile, lo Stato è costretto a dichiarare </a:t>
            </a:r>
            <a:r>
              <a:rPr lang="it-IT" altLang="it-IT" sz="2400" i="1" dirty="0"/>
              <a:t>default</a:t>
            </a:r>
            <a:r>
              <a:rPr lang="it-IT" altLang="it-IT" sz="2400" dirty="0"/>
              <a:t>.</a:t>
            </a:r>
          </a:p>
          <a:p>
            <a:pPr eaLnBrk="1" hangingPunct="1">
              <a:lnSpc>
                <a:spcPct val="90000"/>
              </a:lnSpc>
            </a:pPr>
            <a:r>
              <a:rPr lang="it-IT" altLang="it-IT" sz="2400" dirty="0"/>
              <a:t>Il debito è sostenibile solo se il rapporto debito/PIL </a:t>
            </a:r>
            <a:r>
              <a:rPr lang="it-IT" altLang="it-IT" sz="2400" i="1" dirty="0"/>
              <a:t>nominale</a:t>
            </a:r>
            <a:r>
              <a:rPr lang="it-IT" altLang="it-IT" sz="2400" dirty="0"/>
              <a:t> rimane </a:t>
            </a:r>
            <a:r>
              <a:rPr lang="it-IT" altLang="it-IT" sz="2400" u="sng" dirty="0"/>
              <a:t>stabile</a:t>
            </a:r>
            <a:r>
              <a:rPr lang="it-IT" altLang="it-IT" sz="2400" dirty="0"/>
              <a:t>, o almeno non cresce in modo “esplosivo”. </a:t>
            </a:r>
          </a:p>
          <a:p>
            <a:pPr lvl="1" eaLnBrk="1" hangingPunct="1">
              <a:lnSpc>
                <a:spcPct val="90000"/>
              </a:lnSpc>
            </a:pPr>
            <a:r>
              <a:rPr lang="it-IT" altLang="it-IT" sz="2000" dirty="0"/>
              <a:t>Questo perché le risorse per ripagare il debito, inclusi gli interessi, derivano necessariamente dalla nuova ricchezza (= PIL) prodotta nella nazione.</a:t>
            </a:r>
          </a:p>
          <a:p>
            <a:pPr lvl="1" eaLnBrk="1" hangingPunct="1">
              <a:lnSpc>
                <a:spcPct val="90000"/>
              </a:lnSpc>
            </a:pPr>
            <a:r>
              <a:rPr lang="it-IT" altLang="it-IT" sz="2000" dirty="0"/>
              <a:t>Se la ricchezza cresce meno del debito, quest’ultimo non sarà mai ripagato.</a:t>
            </a:r>
          </a:p>
          <a:p>
            <a:pPr eaLnBrk="1" hangingPunct="1">
              <a:lnSpc>
                <a:spcPct val="90000"/>
              </a:lnSpc>
            </a:pPr>
            <a:r>
              <a:rPr lang="it-IT" altLang="it-IT" sz="2400" dirty="0"/>
              <a:t>Perché il rapporto B/PIL sia stabile, occorre che B e PIL crescano (più o meno) alla stessa velocità.</a:t>
            </a:r>
          </a:p>
          <a:p>
            <a:pPr eaLnBrk="1" hangingPunct="1">
              <a:lnSpc>
                <a:spcPct val="90000"/>
              </a:lnSpc>
            </a:pPr>
            <a:r>
              <a:rPr lang="it-IT" altLang="it-IT" sz="2400" dirty="0"/>
              <a:t>Possiamo quindi calcolare una precisa condizione di sostenibilità del debito pubblico, in grado di garantire che il rapporto B/PIL rimanga costante nel tempo. Tale condizione spiega molto (anzi, tutto...) della politica economica italiana post-euro.</a:t>
            </a:r>
          </a:p>
          <a:p>
            <a:pPr lvl="1" eaLnBrk="1" hangingPunct="1">
              <a:lnSpc>
                <a:spcPct val="90000"/>
              </a:lnSpc>
            </a:pPr>
            <a:r>
              <a:rPr lang="it-IT" altLang="it-IT" sz="2000" dirty="0" err="1"/>
              <a:t>N.b.</a:t>
            </a:r>
            <a:r>
              <a:rPr lang="it-IT" altLang="it-IT" sz="2000" dirty="0"/>
              <a:t>: nel calcolare la condizione ignoriamo per semplicità la differenza tra INAP e il concetto di deficit pubblico G – T usato in macroeconomia.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235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235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235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235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235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23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684213" y="0"/>
            <a:ext cx="7772400" cy="620713"/>
          </a:xfrm>
        </p:spPr>
        <p:txBody>
          <a:bodyPr/>
          <a:lstStyle/>
          <a:p>
            <a:pPr eaLnBrk="1" hangingPunct="1"/>
            <a:r>
              <a:rPr lang="it-IT" altLang="it-IT" sz="2800" b="1" dirty="0"/>
              <a:t>La condizione di sostenibilità</a:t>
            </a:r>
          </a:p>
        </p:txBody>
      </p:sp>
      <p:sp>
        <p:nvSpPr>
          <p:cNvPr id="614403" name="Rectangle 3"/>
          <p:cNvSpPr>
            <a:spLocks noGrp="1" noChangeArrowheads="1"/>
          </p:cNvSpPr>
          <p:nvPr>
            <p:ph type="body" idx="1"/>
          </p:nvPr>
        </p:nvSpPr>
        <p:spPr>
          <a:xfrm>
            <a:off x="0" y="533400"/>
            <a:ext cx="9144000" cy="6324600"/>
          </a:xfrm>
        </p:spPr>
        <p:txBody>
          <a:bodyPr/>
          <a:lstStyle/>
          <a:p>
            <a:pPr eaLnBrk="1" hangingPunct="1">
              <a:lnSpc>
                <a:spcPct val="85000"/>
              </a:lnSpc>
            </a:pPr>
            <a:r>
              <a:rPr lang="it-IT" altLang="it-IT" sz="2400" dirty="0">
                <a:sym typeface="Symbol" panose="05050102010706020507" pitchFamily="18" charset="2"/>
              </a:rPr>
              <a:t>Il debito aumenta a causa di INAP: </a:t>
            </a:r>
            <a:r>
              <a:rPr lang="it-IT" altLang="it-IT" sz="2400" b="1" dirty="0">
                <a:solidFill>
                  <a:srgbClr val="FF0000"/>
                </a:solidFill>
                <a:sym typeface="Symbol" panose="05050102010706020507" pitchFamily="18" charset="2"/>
              </a:rPr>
              <a:t>B  INAP</a:t>
            </a:r>
            <a:r>
              <a:rPr lang="it-IT" altLang="it-IT" sz="2400" dirty="0">
                <a:sym typeface="Symbol" panose="05050102010706020507" pitchFamily="18" charset="2"/>
              </a:rPr>
              <a:t>.</a:t>
            </a:r>
          </a:p>
          <a:p>
            <a:pPr eaLnBrk="1" hangingPunct="1">
              <a:lnSpc>
                <a:spcPct val="85000"/>
              </a:lnSpc>
            </a:pPr>
            <a:r>
              <a:rPr lang="it-IT" altLang="it-IT" sz="2400" dirty="0">
                <a:sym typeface="Symbol" panose="05050102010706020507" pitchFamily="18" charset="2"/>
              </a:rPr>
              <a:t>Per avere sostenibilità, B/PIL deve rimanere </a:t>
            </a:r>
            <a:r>
              <a:rPr lang="it-IT" altLang="it-IT" sz="2400" u="sng" dirty="0">
                <a:sym typeface="Symbol" panose="05050102010706020507" pitchFamily="18" charset="2"/>
              </a:rPr>
              <a:t>costante</a:t>
            </a:r>
            <a:r>
              <a:rPr lang="it-IT" altLang="it-IT" sz="2400" dirty="0">
                <a:sym typeface="Symbol" panose="05050102010706020507" pitchFamily="18" charset="2"/>
              </a:rPr>
              <a:t>, cioè B deve crescere tanto quanto il PIL nominale. </a:t>
            </a:r>
          </a:p>
          <a:p>
            <a:pPr eaLnBrk="1" hangingPunct="1">
              <a:lnSpc>
                <a:spcPct val="85000"/>
              </a:lnSpc>
            </a:pPr>
            <a:r>
              <a:rPr lang="it-IT" altLang="it-IT" sz="2400" dirty="0">
                <a:sym typeface="Symbol" panose="05050102010706020507" pitchFamily="18" charset="2"/>
              </a:rPr>
              <a:t>Il PIL nominale cresce ogni anno di </a:t>
            </a:r>
            <a:r>
              <a:rPr lang="it-IT" altLang="it-IT" sz="2400" i="1" dirty="0">
                <a:solidFill>
                  <a:srgbClr val="FF0000"/>
                </a:solidFill>
                <a:sym typeface="Symbol" panose="05050102010706020507" pitchFamily="18" charset="2"/>
              </a:rPr>
              <a:t>g</a:t>
            </a:r>
            <a:r>
              <a:rPr lang="it-IT" altLang="it-IT" sz="2400" dirty="0">
                <a:solidFill>
                  <a:srgbClr val="FF0000"/>
                </a:solidFill>
                <a:sym typeface="Symbol" panose="05050102010706020507" pitchFamily="18" charset="2"/>
              </a:rPr>
              <a:t> + </a:t>
            </a:r>
            <a:r>
              <a:rPr lang="it-IT" altLang="it-IT" sz="2400" i="1" dirty="0">
                <a:solidFill>
                  <a:srgbClr val="FF0000"/>
                </a:solidFill>
                <a:sym typeface="Symbol" panose="05050102010706020507" pitchFamily="18" charset="2"/>
              </a:rPr>
              <a:t></a:t>
            </a:r>
          </a:p>
          <a:p>
            <a:pPr eaLnBrk="1" hangingPunct="1">
              <a:lnSpc>
                <a:spcPct val="85000"/>
              </a:lnSpc>
              <a:buNone/>
            </a:pPr>
            <a:r>
              <a:rPr lang="it-IT" altLang="it-IT" sz="2400" dirty="0">
                <a:sym typeface="Symbol" panose="05050102010706020507" pitchFamily="18" charset="2"/>
              </a:rPr>
              <a:t>dove </a:t>
            </a:r>
            <a:r>
              <a:rPr lang="it-IT" altLang="it-IT" sz="2400" i="1" dirty="0">
                <a:solidFill>
                  <a:srgbClr val="FF0000"/>
                </a:solidFill>
                <a:sym typeface="Symbol" panose="05050102010706020507" pitchFamily="18" charset="2"/>
              </a:rPr>
              <a:t>g</a:t>
            </a:r>
            <a:r>
              <a:rPr lang="it-IT" altLang="it-IT" sz="2400" dirty="0">
                <a:sym typeface="Symbol" panose="05050102010706020507" pitchFamily="18" charset="2"/>
              </a:rPr>
              <a:t> = tasso di crescita PIL reale; </a:t>
            </a:r>
            <a:r>
              <a:rPr lang="it-IT" altLang="it-IT" sz="2400" i="1" dirty="0">
                <a:solidFill>
                  <a:srgbClr val="FF0000"/>
                </a:solidFill>
                <a:sym typeface="Symbol" panose="05050102010706020507" pitchFamily="18" charset="2"/>
              </a:rPr>
              <a:t></a:t>
            </a:r>
            <a:r>
              <a:rPr lang="it-IT" altLang="it-IT" sz="2400" dirty="0">
                <a:sym typeface="Symbol" panose="05050102010706020507" pitchFamily="18" charset="2"/>
              </a:rPr>
              <a:t> = tasso di inflazione</a:t>
            </a:r>
          </a:p>
          <a:p>
            <a:pPr eaLnBrk="1" hangingPunct="1">
              <a:lnSpc>
                <a:spcPct val="85000"/>
              </a:lnSpc>
            </a:pPr>
            <a:r>
              <a:rPr lang="it-IT" altLang="it-IT" sz="2400" dirty="0">
                <a:sym typeface="Symbol" panose="05050102010706020507" pitchFamily="18" charset="2"/>
              </a:rPr>
              <a:t>Quindi abbiamo sostenibilità se: </a:t>
            </a:r>
            <a:r>
              <a:rPr lang="it-IT" altLang="it-IT" sz="2400" b="1" dirty="0">
                <a:solidFill>
                  <a:srgbClr val="9933FF"/>
                </a:solidFill>
                <a:sym typeface="Symbol" panose="05050102010706020507" pitchFamily="18" charset="2"/>
              </a:rPr>
              <a:t>B/B = PIL/PIL = </a:t>
            </a:r>
            <a:r>
              <a:rPr lang="it-IT" altLang="it-IT" sz="2400" b="1" i="1" dirty="0">
                <a:solidFill>
                  <a:srgbClr val="9933FF"/>
                </a:solidFill>
                <a:sym typeface="Symbol" panose="05050102010706020507" pitchFamily="18" charset="2"/>
              </a:rPr>
              <a:t>g </a:t>
            </a:r>
            <a:r>
              <a:rPr lang="it-IT" altLang="it-IT" sz="2400" b="1" dirty="0">
                <a:solidFill>
                  <a:srgbClr val="9933FF"/>
                </a:solidFill>
                <a:sym typeface="Symbol" panose="05050102010706020507" pitchFamily="18" charset="2"/>
              </a:rPr>
              <a:t>+</a:t>
            </a:r>
            <a:r>
              <a:rPr lang="it-IT" altLang="it-IT" sz="2400" b="1" i="1" dirty="0">
                <a:solidFill>
                  <a:srgbClr val="9933FF"/>
                </a:solidFill>
                <a:sym typeface="Symbol" panose="05050102010706020507" pitchFamily="18" charset="2"/>
              </a:rPr>
              <a:t> </a:t>
            </a:r>
            <a:r>
              <a:rPr lang="it-IT" altLang="it-IT" sz="2400" dirty="0">
                <a:solidFill>
                  <a:srgbClr val="9933FF"/>
                </a:solidFill>
                <a:sym typeface="Symbol" panose="05050102010706020507" pitchFamily="18" charset="2"/>
              </a:rPr>
              <a:t> </a:t>
            </a:r>
          </a:p>
          <a:p>
            <a:pPr eaLnBrk="1" hangingPunct="1">
              <a:lnSpc>
                <a:spcPct val="85000"/>
              </a:lnSpc>
            </a:pPr>
            <a:r>
              <a:rPr lang="it-IT" altLang="it-IT" sz="2400" dirty="0">
                <a:sym typeface="Symbol" panose="05050102010706020507" pitchFamily="18" charset="2"/>
              </a:rPr>
              <a:t>Sostituendo INAP al posto di B, si ha: </a:t>
            </a:r>
            <a:r>
              <a:rPr lang="it-IT" altLang="it-IT" sz="2400" dirty="0">
                <a:solidFill>
                  <a:srgbClr val="FF0000"/>
                </a:solidFill>
                <a:sym typeface="Symbol" panose="05050102010706020507" pitchFamily="18" charset="2"/>
              </a:rPr>
              <a:t>INAP/B = </a:t>
            </a:r>
            <a:r>
              <a:rPr lang="it-IT" altLang="it-IT" sz="2400" i="1" dirty="0">
                <a:solidFill>
                  <a:srgbClr val="FF0000"/>
                </a:solidFill>
                <a:sym typeface="Symbol" panose="05050102010706020507" pitchFamily="18" charset="2"/>
              </a:rPr>
              <a:t>g </a:t>
            </a:r>
            <a:r>
              <a:rPr lang="it-IT" altLang="it-IT" sz="2400" dirty="0">
                <a:solidFill>
                  <a:srgbClr val="FF0000"/>
                </a:solidFill>
                <a:sym typeface="Symbol" panose="05050102010706020507" pitchFamily="18" charset="2"/>
              </a:rPr>
              <a:t>+</a:t>
            </a:r>
            <a:r>
              <a:rPr lang="it-IT" altLang="it-IT" sz="2400" i="1" dirty="0">
                <a:solidFill>
                  <a:srgbClr val="FF0000"/>
                </a:solidFill>
                <a:sym typeface="Symbol" panose="05050102010706020507" pitchFamily="18" charset="2"/>
              </a:rPr>
              <a:t> </a:t>
            </a:r>
            <a:r>
              <a:rPr lang="it-IT" altLang="it-IT" sz="2400" dirty="0">
                <a:solidFill>
                  <a:srgbClr val="FF0000"/>
                </a:solidFill>
                <a:sym typeface="Symbol" panose="05050102010706020507" pitchFamily="18" charset="2"/>
              </a:rPr>
              <a:t> </a:t>
            </a:r>
          </a:p>
          <a:p>
            <a:pPr eaLnBrk="1" hangingPunct="1">
              <a:lnSpc>
                <a:spcPct val="85000"/>
              </a:lnSpc>
            </a:pPr>
            <a:r>
              <a:rPr lang="it-IT" altLang="it-IT" sz="2400" dirty="0">
                <a:sym typeface="Symbol" panose="05050102010706020507" pitchFamily="18" charset="2"/>
              </a:rPr>
              <a:t>Definiamo ora</a:t>
            </a:r>
            <a:r>
              <a:rPr lang="it-IT" altLang="it-IT" sz="2400" b="1" dirty="0">
                <a:sym typeface="Symbol" panose="05050102010706020507" pitchFamily="18" charset="2"/>
              </a:rPr>
              <a:t> </a:t>
            </a:r>
            <a:r>
              <a:rPr lang="it-IT" altLang="it-IT" sz="2400" b="1" dirty="0">
                <a:solidFill>
                  <a:srgbClr val="FF3300"/>
                </a:solidFill>
                <a:sym typeface="Symbol" panose="05050102010706020507" pitchFamily="18" charset="2"/>
              </a:rPr>
              <a:t>INAP  G – T  (G’ – T) + </a:t>
            </a:r>
            <a:r>
              <a:rPr lang="it-IT" altLang="it-IT" sz="2400" b="1" i="1" dirty="0">
                <a:solidFill>
                  <a:srgbClr val="FF3300"/>
                </a:solidFill>
                <a:sym typeface="Symbol" panose="05050102010706020507" pitchFamily="18" charset="2"/>
              </a:rPr>
              <a:t>i</a:t>
            </a:r>
            <a:r>
              <a:rPr lang="it-IT" altLang="it-IT" sz="2000" b="1" i="1" dirty="0">
                <a:solidFill>
                  <a:srgbClr val="FF3300"/>
                </a:solidFill>
                <a:sym typeface="Symbol" panose="05050102010706020507" pitchFamily="18" charset="2"/>
              </a:rPr>
              <a:t> </a:t>
            </a:r>
            <a:r>
              <a:rPr lang="it-IT" altLang="it-IT" sz="2400" b="1" dirty="0">
                <a:solidFill>
                  <a:srgbClr val="FF3300"/>
                </a:solidFill>
                <a:sym typeface="Symbol" panose="05050102010706020507" pitchFamily="18" charset="2"/>
              </a:rPr>
              <a:t>B  DP + </a:t>
            </a:r>
            <a:r>
              <a:rPr lang="it-IT" altLang="it-IT" sz="2400" b="1" i="1" dirty="0" err="1">
                <a:solidFill>
                  <a:srgbClr val="FF3300"/>
                </a:solidFill>
                <a:sym typeface="Symbol" panose="05050102010706020507" pitchFamily="18" charset="2"/>
              </a:rPr>
              <a:t>i</a:t>
            </a:r>
            <a:r>
              <a:rPr lang="it-IT" altLang="it-IT" sz="2400" b="1" dirty="0" err="1">
                <a:solidFill>
                  <a:srgbClr val="FF3300"/>
                </a:solidFill>
                <a:sym typeface="Symbol" panose="05050102010706020507" pitchFamily="18" charset="2"/>
              </a:rPr>
              <a:t>B</a:t>
            </a:r>
            <a:r>
              <a:rPr lang="it-IT" altLang="it-IT" sz="2400" b="1" dirty="0">
                <a:solidFill>
                  <a:srgbClr val="FF3300"/>
                </a:solidFill>
                <a:sym typeface="Symbol" panose="05050102010706020507" pitchFamily="18" charset="2"/>
              </a:rPr>
              <a:t> </a:t>
            </a:r>
          </a:p>
          <a:p>
            <a:pPr marL="0" indent="0" eaLnBrk="1" hangingPunct="1">
              <a:lnSpc>
                <a:spcPct val="85000"/>
              </a:lnSpc>
              <a:buNone/>
            </a:pPr>
            <a:r>
              <a:rPr lang="it-IT" altLang="it-IT" sz="2400" dirty="0">
                <a:sym typeface="Symbol" panose="05050102010706020507" pitchFamily="18" charset="2"/>
              </a:rPr>
              <a:t>dove </a:t>
            </a:r>
            <a:r>
              <a:rPr lang="it-IT" altLang="it-IT" sz="2400" dirty="0">
                <a:solidFill>
                  <a:srgbClr val="FF0000"/>
                </a:solidFill>
                <a:sym typeface="Symbol" panose="05050102010706020507" pitchFamily="18" charset="2"/>
              </a:rPr>
              <a:t>G’</a:t>
            </a:r>
            <a:r>
              <a:rPr lang="it-IT" altLang="it-IT" sz="2400" dirty="0">
                <a:sym typeface="Symbol" panose="05050102010706020507" pitchFamily="18" charset="2"/>
              </a:rPr>
              <a:t> </a:t>
            </a:r>
            <a:r>
              <a:rPr lang="it-IT" altLang="it-IT" sz="2400" dirty="0">
                <a:solidFill>
                  <a:srgbClr val="FF0000"/>
                </a:solidFill>
                <a:sym typeface="Symbol" panose="05050102010706020507" pitchFamily="18" charset="2"/>
              </a:rPr>
              <a:t>= G – </a:t>
            </a:r>
            <a:r>
              <a:rPr lang="it-IT" altLang="it-IT" sz="2400" i="1" dirty="0">
                <a:solidFill>
                  <a:srgbClr val="FF0000"/>
                </a:solidFill>
                <a:sym typeface="Symbol" panose="05050102010706020507" pitchFamily="18" charset="2"/>
              </a:rPr>
              <a:t>i </a:t>
            </a:r>
            <a:r>
              <a:rPr lang="it-IT" altLang="it-IT" sz="2400" dirty="0">
                <a:solidFill>
                  <a:srgbClr val="FF0000"/>
                </a:solidFill>
                <a:sym typeface="Symbol" panose="05050102010706020507" pitchFamily="18" charset="2"/>
              </a:rPr>
              <a:t>B </a:t>
            </a:r>
            <a:r>
              <a:rPr lang="it-IT" altLang="it-IT" sz="2400" dirty="0">
                <a:sym typeface="Symbol" panose="05050102010706020507" pitchFamily="18" charset="2"/>
              </a:rPr>
              <a:t>= spesa pubblica al netto degli interessi; quindi </a:t>
            </a:r>
            <a:r>
              <a:rPr lang="it-IT" altLang="it-IT" sz="2400" dirty="0">
                <a:solidFill>
                  <a:srgbClr val="FF0000"/>
                </a:solidFill>
                <a:sym typeface="Symbol" panose="05050102010706020507" pitchFamily="18" charset="2"/>
              </a:rPr>
              <a:t>G’ – T</a:t>
            </a:r>
            <a:r>
              <a:rPr lang="it-IT" altLang="it-IT" sz="2400" dirty="0">
                <a:sym typeface="Symbol" panose="05050102010706020507" pitchFamily="18" charset="2"/>
              </a:rPr>
              <a:t> è il disavanzo primario DP.</a:t>
            </a:r>
          </a:p>
          <a:p>
            <a:pPr eaLnBrk="1" hangingPunct="1">
              <a:lnSpc>
                <a:spcPct val="85000"/>
              </a:lnSpc>
            </a:pPr>
            <a:r>
              <a:rPr lang="it-IT" altLang="it-IT" sz="2400" dirty="0">
                <a:sym typeface="Symbol" panose="05050102010706020507" pitchFamily="18" charset="2"/>
              </a:rPr>
              <a:t>Ma </a:t>
            </a:r>
            <a:r>
              <a:rPr lang="it-IT" altLang="it-IT" sz="2400" dirty="0">
                <a:solidFill>
                  <a:srgbClr val="FF0000"/>
                </a:solidFill>
                <a:sym typeface="Symbol" panose="05050102010706020507" pitchFamily="18" charset="2"/>
              </a:rPr>
              <a:t>INAP  B</a:t>
            </a:r>
            <a:r>
              <a:rPr lang="it-IT" altLang="it-IT" sz="2400" dirty="0">
                <a:sym typeface="Symbol" panose="05050102010706020507" pitchFamily="18" charset="2"/>
              </a:rPr>
              <a:t>.</a:t>
            </a:r>
            <a:r>
              <a:rPr lang="it-IT" altLang="it-IT" sz="2400" b="1" dirty="0">
                <a:sym typeface="Symbol" panose="05050102010706020507" pitchFamily="18" charset="2"/>
              </a:rPr>
              <a:t> </a:t>
            </a:r>
            <a:r>
              <a:rPr lang="it-IT" altLang="it-IT" sz="2400" dirty="0">
                <a:sym typeface="Symbol" panose="05050102010706020507" pitchFamily="18" charset="2"/>
              </a:rPr>
              <a:t>Possiamo quindi scrivere: </a:t>
            </a:r>
            <a:r>
              <a:rPr lang="it-IT" altLang="it-IT" sz="2400" b="1" dirty="0">
                <a:solidFill>
                  <a:srgbClr val="9933FF"/>
                </a:solidFill>
                <a:sym typeface="Symbol" panose="05050102010706020507" pitchFamily="18" charset="2"/>
              </a:rPr>
              <a:t>(DP +</a:t>
            </a:r>
            <a:r>
              <a:rPr lang="it-IT" altLang="it-IT" sz="2400" b="1" i="1" dirty="0">
                <a:solidFill>
                  <a:srgbClr val="9933FF"/>
                </a:solidFill>
                <a:sym typeface="Symbol" panose="05050102010706020507" pitchFamily="18" charset="2"/>
              </a:rPr>
              <a:t> </a:t>
            </a:r>
            <a:r>
              <a:rPr lang="it-IT" altLang="it-IT" sz="2400" b="1" i="1" dirty="0" err="1">
                <a:solidFill>
                  <a:srgbClr val="9933FF"/>
                </a:solidFill>
                <a:sym typeface="Symbol" panose="05050102010706020507" pitchFamily="18" charset="2"/>
              </a:rPr>
              <a:t>i</a:t>
            </a:r>
            <a:r>
              <a:rPr lang="it-IT" altLang="it-IT" sz="2400" b="1" dirty="0" err="1">
                <a:solidFill>
                  <a:srgbClr val="9933FF"/>
                </a:solidFill>
                <a:sym typeface="Symbol" panose="05050102010706020507" pitchFamily="18" charset="2"/>
              </a:rPr>
              <a:t>B</a:t>
            </a:r>
            <a:r>
              <a:rPr lang="it-IT" altLang="it-IT" sz="2400" b="1" dirty="0">
                <a:solidFill>
                  <a:srgbClr val="9933FF"/>
                </a:solidFill>
                <a:sym typeface="Symbol" panose="05050102010706020507" pitchFamily="18" charset="2"/>
              </a:rPr>
              <a:t>)/B = </a:t>
            </a:r>
            <a:r>
              <a:rPr lang="it-IT" altLang="it-IT" sz="2400" b="1" i="1" dirty="0">
                <a:solidFill>
                  <a:srgbClr val="9933FF"/>
                </a:solidFill>
                <a:sym typeface="Symbol" panose="05050102010706020507" pitchFamily="18" charset="2"/>
              </a:rPr>
              <a:t>g</a:t>
            </a:r>
            <a:r>
              <a:rPr lang="it-IT" altLang="it-IT" sz="2400" b="1" dirty="0">
                <a:solidFill>
                  <a:srgbClr val="9933FF"/>
                </a:solidFill>
                <a:sym typeface="Symbol" panose="05050102010706020507" pitchFamily="18" charset="2"/>
              </a:rPr>
              <a:t> + </a:t>
            </a:r>
            <a:r>
              <a:rPr lang="it-IT" altLang="it-IT" sz="2400" b="1" i="1" dirty="0">
                <a:solidFill>
                  <a:srgbClr val="9933FF"/>
                </a:solidFill>
                <a:sym typeface="Symbol" panose="05050102010706020507" pitchFamily="18" charset="2"/>
              </a:rPr>
              <a:t></a:t>
            </a:r>
          </a:p>
          <a:p>
            <a:pPr eaLnBrk="1" hangingPunct="1">
              <a:lnSpc>
                <a:spcPct val="85000"/>
              </a:lnSpc>
            </a:pPr>
            <a:r>
              <a:rPr lang="it-IT" altLang="it-IT" sz="2400" dirty="0">
                <a:sym typeface="Symbol" panose="05050102010706020507" pitchFamily="18" charset="2"/>
              </a:rPr>
              <a:t>Dividendo per il PIL e riordinando i termini si trova la condizione:</a:t>
            </a:r>
          </a:p>
          <a:p>
            <a:pPr algn="ctr" eaLnBrk="1" hangingPunct="1">
              <a:lnSpc>
                <a:spcPct val="85000"/>
              </a:lnSpc>
              <a:buFont typeface="Monotype Sorts" pitchFamily="2" charset="2"/>
              <a:buNone/>
            </a:pPr>
            <a:r>
              <a:rPr lang="it-IT" altLang="it-IT" sz="2400" b="1" dirty="0">
                <a:solidFill>
                  <a:srgbClr val="FF0000"/>
                </a:solidFill>
                <a:sym typeface="Symbol" panose="05050102010706020507" pitchFamily="18" charset="2"/>
              </a:rPr>
              <a:t>DP/PIL =  (</a:t>
            </a:r>
            <a:r>
              <a:rPr lang="it-IT" altLang="it-IT" sz="2400" b="1" i="1" dirty="0">
                <a:solidFill>
                  <a:srgbClr val="FF0000"/>
                </a:solidFill>
                <a:sym typeface="Symbol" panose="05050102010706020507" pitchFamily="18" charset="2"/>
              </a:rPr>
              <a:t>g +  </a:t>
            </a:r>
            <a:r>
              <a:rPr lang="it-IT" altLang="it-IT" sz="2400" b="1" i="1" dirty="0">
                <a:solidFill>
                  <a:srgbClr val="FF0000"/>
                </a:solidFill>
                <a:cs typeface="Times New Roman" panose="02020603050405020304" pitchFamily="18" charset="0"/>
                <a:sym typeface="Symbol" panose="05050102010706020507" pitchFamily="18" charset="2"/>
              </a:rPr>
              <a:t>−</a:t>
            </a:r>
            <a:r>
              <a:rPr lang="it-IT" altLang="it-IT" sz="2400" b="1" i="1" dirty="0">
                <a:solidFill>
                  <a:srgbClr val="FF0000"/>
                </a:solidFill>
                <a:sym typeface="Symbol" panose="05050102010706020507" pitchFamily="18" charset="2"/>
              </a:rPr>
              <a:t> i</a:t>
            </a:r>
            <a:r>
              <a:rPr lang="it-IT" altLang="it-IT" sz="2400" b="1" dirty="0">
                <a:solidFill>
                  <a:srgbClr val="FF0000"/>
                </a:solidFill>
                <a:sym typeface="Symbol" panose="05050102010706020507" pitchFamily="18" charset="2"/>
              </a:rPr>
              <a:t>) B/PIL</a:t>
            </a:r>
            <a:r>
              <a:rPr lang="it-IT" altLang="it-IT" sz="2400" b="1" dirty="0">
                <a:sym typeface="Symbol" panose="05050102010706020507" pitchFamily="18" charset="2"/>
              </a:rPr>
              <a:t> </a:t>
            </a:r>
          </a:p>
          <a:p>
            <a:pPr eaLnBrk="1" hangingPunct="1">
              <a:lnSpc>
                <a:spcPct val="85000"/>
              </a:lnSpc>
              <a:buFont typeface="Monotype Sorts" pitchFamily="2" charset="2"/>
              <a:buNone/>
            </a:pPr>
            <a:r>
              <a:rPr lang="it-IT" altLang="it-IT" sz="2400" dirty="0">
                <a:sym typeface="Symbol" panose="05050102010706020507" pitchFamily="18" charset="2"/>
              </a:rPr>
              <a:t>Posto che </a:t>
            </a:r>
            <a:r>
              <a:rPr lang="it-IT" altLang="it-IT" sz="2400" i="1" dirty="0">
                <a:solidFill>
                  <a:srgbClr val="FF0000"/>
                </a:solidFill>
                <a:sym typeface="Symbol" panose="05050102010706020507" pitchFamily="18" charset="2"/>
              </a:rPr>
              <a:t>i –  = r</a:t>
            </a:r>
            <a:r>
              <a:rPr lang="it-IT" altLang="it-IT" sz="2400" dirty="0">
                <a:sym typeface="Symbol" panose="05050102010706020507" pitchFamily="18" charset="2"/>
              </a:rPr>
              <a:t>, la condizione diviene: </a:t>
            </a:r>
            <a:r>
              <a:rPr lang="it-IT" altLang="it-IT" sz="2400" b="1" dirty="0">
                <a:solidFill>
                  <a:srgbClr val="9933FF"/>
                </a:solidFill>
                <a:sym typeface="Symbol" panose="05050102010706020507" pitchFamily="18" charset="2"/>
              </a:rPr>
              <a:t>DP/PIL = (</a:t>
            </a:r>
            <a:r>
              <a:rPr lang="it-IT" altLang="it-IT" sz="2400" b="1" i="1" dirty="0">
                <a:solidFill>
                  <a:srgbClr val="9933FF"/>
                </a:solidFill>
                <a:sym typeface="Symbol" panose="05050102010706020507" pitchFamily="18" charset="2"/>
              </a:rPr>
              <a:t>g – r</a:t>
            </a:r>
            <a:r>
              <a:rPr lang="it-IT" altLang="it-IT" sz="2400" b="1" dirty="0">
                <a:solidFill>
                  <a:srgbClr val="9933FF"/>
                </a:solidFill>
                <a:sym typeface="Symbol" panose="05050102010706020507" pitchFamily="18" charset="2"/>
              </a:rPr>
              <a:t>) B/PIL</a:t>
            </a:r>
          </a:p>
          <a:p>
            <a:pPr eaLnBrk="1" hangingPunct="1">
              <a:lnSpc>
                <a:spcPct val="85000"/>
              </a:lnSpc>
            </a:pPr>
            <a:r>
              <a:rPr lang="it-IT" altLang="it-IT" sz="2400" dirty="0">
                <a:sym typeface="Symbol" panose="05050102010706020507" pitchFamily="18" charset="2"/>
              </a:rPr>
              <a:t>Il debito è sostenibile solo se DP è “coerente” con (</a:t>
            </a:r>
            <a:r>
              <a:rPr lang="it-IT" altLang="it-IT" sz="2400" i="1" dirty="0">
                <a:sym typeface="Symbol" panose="05050102010706020507" pitchFamily="18" charset="2"/>
              </a:rPr>
              <a:t>g – r</a:t>
            </a:r>
            <a:r>
              <a:rPr lang="it-IT" altLang="it-IT" sz="2400" dirty="0">
                <a:sym typeface="Symbol" panose="05050102010706020507" pitchFamily="18" charset="2"/>
              </a:rPr>
              <a:t>). Minore è </a:t>
            </a:r>
            <a:r>
              <a:rPr lang="it-IT" altLang="it-IT" sz="2400" i="1" dirty="0">
                <a:sym typeface="Symbol" panose="05050102010706020507" pitchFamily="18" charset="2"/>
              </a:rPr>
              <a:t>g </a:t>
            </a:r>
            <a:r>
              <a:rPr lang="it-IT" altLang="it-IT" sz="2400" dirty="0">
                <a:sym typeface="Symbol" panose="05050102010706020507" pitchFamily="18" charset="2"/>
              </a:rPr>
              <a:t>e/o maggiore è </a:t>
            </a:r>
            <a:r>
              <a:rPr lang="it-IT" altLang="it-IT" sz="2400" i="1" dirty="0">
                <a:sym typeface="Symbol" panose="05050102010706020507" pitchFamily="18" charset="2"/>
              </a:rPr>
              <a:t>r</a:t>
            </a:r>
            <a:r>
              <a:rPr lang="it-IT" altLang="it-IT" sz="2400" dirty="0">
                <a:sym typeface="Symbol" panose="05050102010706020507" pitchFamily="18" charset="2"/>
              </a:rPr>
              <a:t> e minore dovrà essere il disavanzo primario.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14403">
                                            <p:txEl>
                                              <p:pRg st="2" end="2"/>
                                            </p:txEl>
                                          </p:spTgt>
                                        </p:tgtEl>
                                        <p:attrNameLst>
                                          <p:attrName>style.visibility</p:attrName>
                                        </p:attrNameLst>
                                      </p:cBhvr>
                                      <p:to>
                                        <p:strVal val="visible"/>
                                      </p:to>
                                    </p:set>
                                    <p:anim calcmode="lin" valueType="num">
                                      <p:cBhvr additive="base">
                                        <p:cTn id="7" dur="500" fill="hold"/>
                                        <p:tgtEl>
                                          <p:spTgt spid="61440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14403">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14403">
                                            <p:txEl>
                                              <p:pRg st="3" end="3"/>
                                            </p:txEl>
                                          </p:spTgt>
                                        </p:tgtEl>
                                        <p:attrNameLst>
                                          <p:attrName>style.visibility</p:attrName>
                                        </p:attrNameLst>
                                      </p:cBhvr>
                                      <p:to>
                                        <p:strVal val="visible"/>
                                      </p:to>
                                    </p:set>
                                    <p:anim calcmode="lin" valueType="num">
                                      <p:cBhvr additive="base">
                                        <p:cTn id="11" dur="500" fill="hold"/>
                                        <p:tgtEl>
                                          <p:spTgt spid="614403">
                                            <p:txEl>
                                              <p:pRg st="3" end="3"/>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6144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614403">
                                            <p:txEl>
                                              <p:pRg st="4" end="4"/>
                                            </p:txEl>
                                          </p:spTgt>
                                        </p:tgtEl>
                                        <p:attrNameLst>
                                          <p:attrName>style.visibility</p:attrName>
                                        </p:attrNameLst>
                                      </p:cBhvr>
                                      <p:to>
                                        <p:strVal val="visible"/>
                                      </p:to>
                                    </p:set>
                                    <p:anim calcmode="lin" valueType="num">
                                      <p:cBhvr additive="base">
                                        <p:cTn id="17" dur="500" fill="hold"/>
                                        <p:tgtEl>
                                          <p:spTgt spid="614403">
                                            <p:txEl>
                                              <p:pRg st="4" end="4"/>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1440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614403">
                                            <p:txEl>
                                              <p:pRg st="5" end="5"/>
                                            </p:txEl>
                                          </p:spTgt>
                                        </p:tgtEl>
                                        <p:attrNameLst>
                                          <p:attrName>style.visibility</p:attrName>
                                        </p:attrNameLst>
                                      </p:cBhvr>
                                      <p:to>
                                        <p:strVal val="visible"/>
                                      </p:to>
                                    </p:set>
                                    <p:anim calcmode="lin" valueType="num">
                                      <p:cBhvr additive="base">
                                        <p:cTn id="23" dur="500" fill="hold"/>
                                        <p:tgtEl>
                                          <p:spTgt spid="614403">
                                            <p:txEl>
                                              <p:pRg st="5" end="5"/>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61440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614403">
                                            <p:txEl>
                                              <p:pRg st="6" end="6"/>
                                            </p:txEl>
                                          </p:spTgt>
                                        </p:tgtEl>
                                        <p:attrNameLst>
                                          <p:attrName>style.visibility</p:attrName>
                                        </p:attrNameLst>
                                      </p:cBhvr>
                                      <p:to>
                                        <p:strVal val="visible"/>
                                      </p:to>
                                    </p:set>
                                    <p:anim calcmode="lin" valueType="num">
                                      <p:cBhvr additive="base">
                                        <p:cTn id="29" dur="500" fill="hold"/>
                                        <p:tgtEl>
                                          <p:spTgt spid="614403">
                                            <p:txEl>
                                              <p:pRg st="6" end="6"/>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614403">
                                            <p:txEl>
                                              <p:pRg st="6" end="6"/>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614403">
                                            <p:txEl>
                                              <p:pRg st="7" end="7"/>
                                            </p:txEl>
                                          </p:spTgt>
                                        </p:tgtEl>
                                        <p:attrNameLst>
                                          <p:attrName>style.visibility</p:attrName>
                                        </p:attrNameLst>
                                      </p:cBhvr>
                                      <p:to>
                                        <p:strVal val="visible"/>
                                      </p:to>
                                    </p:set>
                                    <p:anim calcmode="lin" valueType="num">
                                      <p:cBhvr additive="base">
                                        <p:cTn id="33" dur="500" fill="hold"/>
                                        <p:tgtEl>
                                          <p:spTgt spid="614403">
                                            <p:txEl>
                                              <p:pRg st="7" end="7"/>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61440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614403">
                                            <p:txEl>
                                              <p:pRg st="8" end="8"/>
                                            </p:txEl>
                                          </p:spTgt>
                                        </p:tgtEl>
                                        <p:attrNameLst>
                                          <p:attrName>style.visibility</p:attrName>
                                        </p:attrNameLst>
                                      </p:cBhvr>
                                      <p:to>
                                        <p:strVal val="visible"/>
                                      </p:to>
                                    </p:set>
                                    <p:anim calcmode="lin" valueType="num">
                                      <p:cBhvr additive="base">
                                        <p:cTn id="39" dur="500" fill="hold"/>
                                        <p:tgtEl>
                                          <p:spTgt spid="614403">
                                            <p:txEl>
                                              <p:pRg st="8" end="8"/>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61440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614403">
                                            <p:txEl>
                                              <p:pRg st="9" end="9"/>
                                            </p:txEl>
                                          </p:spTgt>
                                        </p:tgtEl>
                                        <p:attrNameLst>
                                          <p:attrName>style.visibility</p:attrName>
                                        </p:attrNameLst>
                                      </p:cBhvr>
                                      <p:to>
                                        <p:strVal val="visible"/>
                                      </p:to>
                                    </p:set>
                                    <p:anim calcmode="lin" valueType="num">
                                      <p:cBhvr additive="base">
                                        <p:cTn id="45" dur="500" fill="hold"/>
                                        <p:tgtEl>
                                          <p:spTgt spid="614403">
                                            <p:txEl>
                                              <p:pRg st="9" end="9"/>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61440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614403">
                                            <p:txEl>
                                              <p:pRg st="10" end="10"/>
                                            </p:txEl>
                                          </p:spTgt>
                                        </p:tgtEl>
                                        <p:attrNameLst>
                                          <p:attrName>style.visibility</p:attrName>
                                        </p:attrNameLst>
                                      </p:cBhvr>
                                      <p:to>
                                        <p:strVal val="visible"/>
                                      </p:to>
                                    </p:set>
                                    <p:anim calcmode="lin" valueType="num">
                                      <p:cBhvr additive="base">
                                        <p:cTn id="51" dur="500" fill="hold"/>
                                        <p:tgtEl>
                                          <p:spTgt spid="614403">
                                            <p:txEl>
                                              <p:pRg st="10" end="1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61440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614403">
                                            <p:txEl>
                                              <p:pRg st="11" end="11"/>
                                            </p:txEl>
                                          </p:spTgt>
                                        </p:tgtEl>
                                        <p:attrNameLst>
                                          <p:attrName>style.visibility</p:attrName>
                                        </p:attrNameLst>
                                      </p:cBhvr>
                                      <p:to>
                                        <p:strVal val="visible"/>
                                      </p:to>
                                    </p:set>
                                    <p:anim calcmode="lin" valueType="num">
                                      <p:cBhvr additive="base">
                                        <p:cTn id="57" dur="500" fill="hold"/>
                                        <p:tgtEl>
                                          <p:spTgt spid="614403">
                                            <p:txEl>
                                              <p:pRg st="11" end="11"/>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614403">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614403">
                                            <p:txEl>
                                              <p:pRg st="12" end="12"/>
                                            </p:txEl>
                                          </p:spTgt>
                                        </p:tgtEl>
                                        <p:attrNameLst>
                                          <p:attrName>style.visibility</p:attrName>
                                        </p:attrNameLst>
                                      </p:cBhvr>
                                      <p:to>
                                        <p:strVal val="visible"/>
                                      </p:to>
                                    </p:set>
                                    <p:anim calcmode="lin" valueType="num">
                                      <p:cBhvr additive="base">
                                        <p:cTn id="63" dur="500" fill="hold"/>
                                        <p:tgtEl>
                                          <p:spTgt spid="614403">
                                            <p:txEl>
                                              <p:pRg st="12" end="12"/>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614403">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03" grpId="0" uiExpand="1" build="p"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body" idx="1"/>
          </p:nvPr>
        </p:nvSpPr>
        <p:spPr>
          <a:xfrm>
            <a:off x="107504" y="260648"/>
            <a:ext cx="8928992" cy="6480720"/>
          </a:xfrm>
        </p:spPr>
        <p:txBody>
          <a:bodyPr/>
          <a:lstStyle/>
          <a:p>
            <a:pPr marL="0" indent="0" algn="ctr" eaLnBrk="1" hangingPunct="1">
              <a:buFont typeface="Monotype Sorts" pitchFamily="2" charset="2"/>
              <a:buNone/>
            </a:pPr>
            <a:r>
              <a:rPr lang="it-IT" altLang="it-IT" sz="4000" b="1" dirty="0">
                <a:solidFill>
                  <a:srgbClr val="9933FF"/>
                </a:solidFill>
                <a:sym typeface="Symbol" panose="05050102010706020507" pitchFamily="18" charset="2"/>
              </a:rPr>
              <a:t>DP/PIL = (</a:t>
            </a:r>
            <a:r>
              <a:rPr lang="it-IT" altLang="it-IT" sz="4000" b="1" i="1" dirty="0">
                <a:solidFill>
                  <a:srgbClr val="9933FF"/>
                </a:solidFill>
                <a:sym typeface="Symbol" panose="05050102010706020507" pitchFamily="18" charset="2"/>
              </a:rPr>
              <a:t>g – r</a:t>
            </a:r>
            <a:r>
              <a:rPr lang="it-IT" altLang="it-IT" sz="4000" b="1" dirty="0">
                <a:solidFill>
                  <a:srgbClr val="9933FF"/>
                </a:solidFill>
                <a:sym typeface="Symbol" panose="05050102010706020507" pitchFamily="18" charset="2"/>
              </a:rPr>
              <a:t>) B/PIL</a:t>
            </a:r>
          </a:p>
          <a:p>
            <a:pPr marL="0" indent="0" algn="ctr" eaLnBrk="1" hangingPunct="1">
              <a:buNone/>
            </a:pPr>
            <a:r>
              <a:rPr lang="it-IT" altLang="it-IT" sz="4000" b="1" dirty="0">
                <a:solidFill>
                  <a:srgbClr val="9933FF"/>
                </a:solidFill>
                <a:sym typeface="Symbol" panose="05050102010706020507" pitchFamily="18" charset="2"/>
              </a:rPr>
              <a:t>= (</a:t>
            </a:r>
            <a:r>
              <a:rPr lang="it-IT" altLang="it-IT" sz="4000" b="1" i="1" dirty="0">
                <a:solidFill>
                  <a:srgbClr val="9933FF"/>
                </a:solidFill>
                <a:sym typeface="Symbol" panose="05050102010706020507" pitchFamily="18" charset="2"/>
              </a:rPr>
              <a:t>g +  </a:t>
            </a:r>
            <a:r>
              <a:rPr lang="it-IT" altLang="it-IT" sz="4000" b="1" i="1" dirty="0">
                <a:solidFill>
                  <a:srgbClr val="9933FF"/>
                </a:solidFill>
                <a:cs typeface="Times New Roman" panose="02020603050405020304" pitchFamily="18" charset="0"/>
                <a:sym typeface="Symbol" panose="05050102010706020507" pitchFamily="18" charset="2"/>
              </a:rPr>
              <a:t>−</a:t>
            </a:r>
            <a:r>
              <a:rPr lang="it-IT" altLang="it-IT" sz="4000" b="1" i="1" dirty="0">
                <a:solidFill>
                  <a:srgbClr val="9933FF"/>
                </a:solidFill>
                <a:sym typeface="Symbol" panose="05050102010706020507" pitchFamily="18" charset="2"/>
              </a:rPr>
              <a:t> i</a:t>
            </a:r>
            <a:r>
              <a:rPr lang="it-IT" altLang="it-IT" sz="4000" b="1" dirty="0">
                <a:solidFill>
                  <a:srgbClr val="9933FF"/>
                </a:solidFill>
                <a:sym typeface="Symbol" panose="05050102010706020507" pitchFamily="18" charset="2"/>
              </a:rPr>
              <a:t>) B/PIL</a:t>
            </a:r>
          </a:p>
          <a:p>
            <a:pPr marL="0" indent="0" eaLnBrk="1" hangingPunct="1">
              <a:buFont typeface="Monotype Sorts" pitchFamily="2" charset="2"/>
              <a:buNone/>
            </a:pPr>
            <a:r>
              <a:rPr lang="it-IT" altLang="it-IT" sz="2800" dirty="0">
                <a:sym typeface="Symbol" panose="05050102010706020507" pitchFamily="18" charset="2"/>
              </a:rPr>
              <a:t>dove  DP = G’ </a:t>
            </a:r>
            <a:r>
              <a:rPr lang="it-IT" altLang="it-IT" sz="2800" dirty="0">
                <a:cs typeface="Times New Roman" panose="02020603050405020304" pitchFamily="18" charset="0"/>
                <a:sym typeface="Symbol" panose="05050102010706020507" pitchFamily="18" charset="2"/>
              </a:rPr>
              <a:t>–</a:t>
            </a:r>
            <a:r>
              <a:rPr lang="it-IT" altLang="it-IT" sz="2800" dirty="0">
                <a:sym typeface="Symbol" panose="05050102010706020507" pitchFamily="18" charset="2"/>
              </a:rPr>
              <a:t> T</a:t>
            </a:r>
            <a:r>
              <a:rPr lang="it-IT" altLang="it-IT" sz="2800" b="1" dirty="0">
                <a:sym typeface="Symbol" panose="05050102010706020507" pitchFamily="18" charset="2"/>
              </a:rPr>
              <a:t> </a:t>
            </a:r>
            <a:r>
              <a:rPr lang="it-IT" altLang="it-IT" sz="2800" dirty="0">
                <a:sym typeface="Symbol" panose="05050102010706020507" pitchFamily="18" charset="2"/>
              </a:rPr>
              <a:t>è il disavanzo primario</a:t>
            </a:r>
          </a:p>
          <a:p>
            <a:pPr eaLnBrk="1" hangingPunct="1"/>
            <a:r>
              <a:rPr lang="it-IT" altLang="it-IT" sz="2800" dirty="0">
                <a:sym typeface="Symbol" panose="05050102010706020507" pitchFamily="18" charset="2"/>
              </a:rPr>
              <a:t>La condizione di sostenibilità implica che: </a:t>
            </a:r>
          </a:p>
          <a:p>
            <a:pPr marL="514350" indent="-514350" eaLnBrk="1" hangingPunct="1">
              <a:buAutoNum type="arabicPeriod"/>
            </a:pPr>
            <a:r>
              <a:rPr lang="it-IT" altLang="it-IT" sz="2800" dirty="0">
                <a:sym typeface="Symbol" panose="05050102010706020507" pitchFamily="18" charset="2"/>
              </a:rPr>
              <a:t>solo paesi con forte tasso di crescita del PIL reale (</a:t>
            </a:r>
            <a:r>
              <a:rPr lang="it-IT" altLang="it-IT" sz="2800" i="1" dirty="0">
                <a:sym typeface="Symbol" panose="05050102010706020507" pitchFamily="18" charset="2"/>
              </a:rPr>
              <a:t>g</a:t>
            </a:r>
            <a:r>
              <a:rPr lang="it-IT" altLang="it-IT" sz="2800" dirty="0">
                <a:sym typeface="Symbol" panose="05050102010706020507" pitchFamily="18" charset="2"/>
              </a:rPr>
              <a:t> &gt; </a:t>
            </a:r>
            <a:r>
              <a:rPr lang="it-IT" altLang="it-IT" sz="2800" i="1" dirty="0">
                <a:sym typeface="Symbol" panose="05050102010706020507" pitchFamily="18" charset="2"/>
              </a:rPr>
              <a:t>r</a:t>
            </a:r>
            <a:r>
              <a:rPr lang="it-IT" altLang="it-IT" sz="2800" dirty="0">
                <a:sym typeface="Symbol" panose="05050102010706020507" pitchFamily="18" charset="2"/>
              </a:rPr>
              <a:t>) possono «permettersi» disavanzi primari (DP &gt; 0);</a:t>
            </a:r>
          </a:p>
          <a:p>
            <a:pPr marL="514350" indent="-514350" eaLnBrk="1" hangingPunct="1">
              <a:buAutoNum type="arabicPeriod"/>
            </a:pPr>
            <a:r>
              <a:rPr lang="it-IT" altLang="it-IT" sz="2800" dirty="0">
                <a:sym typeface="Symbol" panose="05050102010706020507" pitchFamily="18" charset="2"/>
              </a:rPr>
              <a:t>dato che </a:t>
            </a:r>
            <a:r>
              <a:rPr lang="it-IT" altLang="it-IT" sz="2800" i="1" dirty="0">
                <a:sym typeface="Symbol" panose="05050102010706020507" pitchFamily="18" charset="2"/>
              </a:rPr>
              <a:t>g</a:t>
            </a:r>
            <a:r>
              <a:rPr lang="it-IT" altLang="it-IT" sz="2800" dirty="0">
                <a:sym typeface="Symbol" panose="05050102010706020507" pitchFamily="18" charset="2"/>
              </a:rPr>
              <a:t> risente del ciclo economico, è cruciale che la parte </a:t>
            </a:r>
            <a:r>
              <a:rPr lang="it-IT" altLang="it-IT" sz="2800" u="sng" dirty="0">
                <a:sym typeface="Symbol" panose="05050102010706020507" pitchFamily="18" charset="2"/>
              </a:rPr>
              <a:t>strutturale</a:t>
            </a:r>
            <a:r>
              <a:rPr lang="it-IT" altLang="it-IT" sz="2800" dirty="0">
                <a:sym typeface="Symbol" panose="05050102010706020507" pitchFamily="18" charset="2"/>
              </a:rPr>
              <a:t> del deficit sia (o tenda a) zero.</a:t>
            </a:r>
          </a:p>
          <a:p>
            <a:pPr marL="914400" lvl="1" indent="-514350" eaLnBrk="1" hangingPunct="1"/>
            <a:r>
              <a:rPr lang="it-IT" altLang="it-IT" sz="2400" dirty="0">
                <a:sym typeface="Symbol" panose="05050102010706020507" pitchFamily="18" charset="2"/>
              </a:rPr>
              <a:t>Solo così violazioni della condizione dovute a recessioni sono interpretate dai creditori di quella nazione come temporanee. </a:t>
            </a:r>
          </a:p>
          <a:p>
            <a:pPr eaLnBrk="1" hangingPunct="1"/>
            <a:r>
              <a:rPr lang="it-IT" altLang="it-IT" sz="2800" dirty="0">
                <a:sym typeface="Symbol" panose="05050102010706020507" pitchFamily="18" charset="2"/>
              </a:rPr>
              <a:t>NB: Il rapporto B/PIL può essere fissato al livello corrente che si desidera mantenere stabile oppure ad un livello prefissato che si punta a raggiungere (p.e. il 60% del PSC).</a:t>
            </a:r>
            <a:endParaRPr lang="it-IT" altLang="it-IT" sz="2800" b="1" dirty="0">
              <a:sym typeface="Symbol" panose="05050102010706020507"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33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2338">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2338">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2338">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233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685800" y="404813"/>
            <a:ext cx="7772400" cy="720725"/>
          </a:xfrm>
        </p:spPr>
        <p:txBody>
          <a:bodyPr/>
          <a:lstStyle/>
          <a:p>
            <a:pPr eaLnBrk="1" hangingPunct="1"/>
            <a:r>
              <a:rPr lang="en-US" altLang="it-IT" sz="3200" b="1"/>
              <a:t>Sostenibilità e PSC della UE</a:t>
            </a:r>
          </a:p>
        </p:txBody>
      </p:sp>
      <p:sp>
        <p:nvSpPr>
          <p:cNvPr id="618499" name="Rectangle 3"/>
          <p:cNvSpPr>
            <a:spLocks noGrp="1" noChangeArrowheads="1"/>
          </p:cNvSpPr>
          <p:nvPr>
            <p:ph type="body" idx="1"/>
          </p:nvPr>
        </p:nvSpPr>
        <p:spPr>
          <a:xfrm>
            <a:off x="179388" y="1341438"/>
            <a:ext cx="8964612" cy="4754562"/>
          </a:xfrm>
        </p:spPr>
        <p:txBody>
          <a:bodyPr/>
          <a:lstStyle/>
          <a:p>
            <a:pPr eaLnBrk="1" hangingPunct="1"/>
            <a:r>
              <a:rPr lang="it-IT" altLang="it-IT" dirty="0"/>
              <a:t>Il criterio del deficit del PSC della UE è basato proprio sulla condizione di sostenibilità.</a:t>
            </a:r>
          </a:p>
          <a:p>
            <a:pPr eaLnBrk="1" hangingPunct="1"/>
            <a:r>
              <a:rPr lang="it-IT" altLang="it-IT" dirty="0"/>
              <a:t>Sotto le </a:t>
            </a:r>
            <a:r>
              <a:rPr lang="it-IT" altLang="it-IT" dirty="0" err="1"/>
              <a:t>Hp</a:t>
            </a:r>
            <a:r>
              <a:rPr lang="it-IT" altLang="it-IT" dirty="0"/>
              <a:t> che: </a:t>
            </a:r>
            <a:r>
              <a:rPr lang="it-IT" altLang="it-IT" i="1" dirty="0"/>
              <a:t>g</a:t>
            </a:r>
            <a:r>
              <a:rPr lang="it-IT" altLang="it-IT" dirty="0"/>
              <a:t> = 3% ; </a:t>
            </a:r>
            <a:r>
              <a:rPr lang="it-IT" altLang="it-IT" i="1" dirty="0">
                <a:sym typeface="Symbol" panose="05050102010706020507" pitchFamily="18" charset="2"/>
              </a:rPr>
              <a:t></a:t>
            </a:r>
            <a:r>
              <a:rPr lang="it-IT" altLang="it-IT" dirty="0">
                <a:sym typeface="Symbol" panose="05050102010706020507" pitchFamily="18" charset="2"/>
              </a:rPr>
              <a:t> = 2%...</a:t>
            </a:r>
          </a:p>
          <a:p>
            <a:pPr eaLnBrk="1" hangingPunct="1"/>
            <a:r>
              <a:rPr lang="it-IT" altLang="it-IT" dirty="0">
                <a:sym typeface="Symbol" panose="05050102010706020507" pitchFamily="18" charset="2"/>
              </a:rPr>
              <a:t>… e l’</a:t>
            </a:r>
            <a:r>
              <a:rPr lang="it-IT" altLang="it-IT" dirty="0" err="1">
                <a:sym typeface="Symbol" panose="05050102010706020507" pitchFamily="18" charset="2"/>
              </a:rPr>
              <a:t>Hp</a:t>
            </a:r>
            <a:r>
              <a:rPr lang="it-IT" altLang="it-IT" dirty="0">
                <a:sym typeface="Symbol" panose="05050102010706020507" pitchFamily="18" charset="2"/>
              </a:rPr>
              <a:t> che: B/PIL “desiderato” = 60%</a:t>
            </a:r>
          </a:p>
          <a:p>
            <a:pPr eaLnBrk="1" hangingPunct="1"/>
            <a:r>
              <a:rPr lang="it-IT" altLang="it-IT" dirty="0">
                <a:sym typeface="Symbol" panose="05050102010706020507" pitchFamily="18" charset="2"/>
              </a:rPr>
              <a:t>La condizione è: INAP/B = </a:t>
            </a:r>
            <a:r>
              <a:rPr lang="it-IT" altLang="it-IT" i="1" dirty="0">
                <a:sym typeface="Symbol" panose="05050102010706020507" pitchFamily="18" charset="2"/>
              </a:rPr>
              <a:t>g + </a:t>
            </a:r>
            <a:r>
              <a:rPr lang="it-IT" altLang="it-IT" dirty="0">
                <a:sym typeface="Symbol" panose="05050102010706020507" pitchFamily="18" charset="2"/>
              </a:rPr>
              <a:t> </a:t>
            </a:r>
          </a:p>
          <a:p>
            <a:pPr eaLnBrk="1" hangingPunct="1"/>
            <a:r>
              <a:rPr lang="it-IT" altLang="it-IT" dirty="0">
                <a:sym typeface="Symbol" panose="05050102010706020507" pitchFamily="18" charset="2"/>
              </a:rPr>
              <a:t>Ovvero: INAP = (</a:t>
            </a:r>
            <a:r>
              <a:rPr lang="it-IT" altLang="it-IT" i="1" dirty="0">
                <a:sym typeface="Symbol" panose="05050102010706020507" pitchFamily="18" charset="2"/>
              </a:rPr>
              <a:t>g + </a:t>
            </a:r>
            <a:r>
              <a:rPr lang="it-IT" altLang="it-IT" dirty="0">
                <a:sym typeface="Symbol" panose="05050102010706020507" pitchFamily="18" charset="2"/>
              </a:rPr>
              <a:t>)B</a:t>
            </a:r>
          </a:p>
          <a:p>
            <a:pPr eaLnBrk="1" hangingPunct="1"/>
            <a:r>
              <a:rPr lang="it-IT" altLang="it-IT" dirty="0">
                <a:sym typeface="Symbol" panose="05050102010706020507" pitchFamily="18" charset="2"/>
              </a:rPr>
              <a:t>Dividendo per il PIL e sostituendo:</a:t>
            </a:r>
          </a:p>
          <a:p>
            <a:pPr algn="ctr" eaLnBrk="1" hangingPunct="1">
              <a:buFont typeface="Monotype Sorts" pitchFamily="2" charset="2"/>
              <a:buNone/>
            </a:pPr>
            <a:r>
              <a:rPr lang="it-IT" altLang="it-IT" dirty="0">
                <a:sym typeface="Symbol" panose="05050102010706020507" pitchFamily="18" charset="2"/>
              </a:rPr>
              <a:t>INAP/PIL = (</a:t>
            </a:r>
            <a:r>
              <a:rPr lang="it-IT" altLang="it-IT" i="1" dirty="0">
                <a:sym typeface="Symbol" panose="05050102010706020507" pitchFamily="18" charset="2"/>
              </a:rPr>
              <a:t>g + </a:t>
            </a:r>
            <a:r>
              <a:rPr lang="it-IT" altLang="it-IT" dirty="0">
                <a:sym typeface="Symbol" panose="05050102010706020507" pitchFamily="18" charset="2"/>
              </a:rPr>
              <a:t>) B/PIL = 0,05  0,6 = 0,03 =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8499">
                                            <p:txEl>
                                              <p:pRg st="1" end="1"/>
                                            </p:txEl>
                                          </p:spTgt>
                                        </p:tgtEl>
                                        <p:attrNameLst>
                                          <p:attrName>style.visibility</p:attrName>
                                        </p:attrNameLst>
                                      </p:cBhvr>
                                      <p:to>
                                        <p:strVal val="visible"/>
                                      </p:to>
                                    </p:set>
                                    <p:anim calcmode="lin" valueType="num">
                                      <p:cBhvr additive="base">
                                        <p:cTn id="7" dur="500" fill="hold"/>
                                        <p:tgtEl>
                                          <p:spTgt spid="61849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84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8499">
                                            <p:txEl>
                                              <p:pRg st="2" end="2"/>
                                            </p:txEl>
                                          </p:spTgt>
                                        </p:tgtEl>
                                        <p:attrNameLst>
                                          <p:attrName>style.visibility</p:attrName>
                                        </p:attrNameLst>
                                      </p:cBhvr>
                                      <p:to>
                                        <p:strVal val="visible"/>
                                      </p:to>
                                    </p:set>
                                    <p:anim calcmode="lin" valueType="num">
                                      <p:cBhvr additive="base">
                                        <p:cTn id="13" dur="500" fill="hold"/>
                                        <p:tgtEl>
                                          <p:spTgt spid="6184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84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8499">
                                            <p:txEl>
                                              <p:pRg st="3" end="3"/>
                                            </p:txEl>
                                          </p:spTgt>
                                        </p:tgtEl>
                                        <p:attrNameLst>
                                          <p:attrName>style.visibility</p:attrName>
                                        </p:attrNameLst>
                                      </p:cBhvr>
                                      <p:to>
                                        <p:strVal val="visible"/>
                                      </p:to>
                                    </p:set>
                                    <p:anim calcmode="lin" valueType="num">
                                      <p:cBhvr additive="base">
                                        <p:cTn id="19" dur="500" fill="hold"/>
                                        <p:tgtEl>
                                          <p:spTgt spid="61849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849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18499">
                                            <p:txEl>
                                              <p:pRg st="4" end="4"/>
                                            </p:txEl>
                                          </p:spTgt>
                                        </p:tgtEl>
                                        <p:attrNameLst>
                                          <p:attrName>style.visibility</p:attrName>
                                        </p:attrNameLst>
                                      </p:cBhvr>
                                      <p:to>
                                        <p:strVal val="visible"/>
                                      </p:to>
                                    </p:set>
                                    <p:anim calcmode="lin" valueType="num">
                                      <p:cBhvr additive="base">
                                        <p:cTn id="23" dur="500" fill="hold"/>
                                        <p:tgtEl>
                                          <p:spTgt spid="61849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184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18499">
                                            <p:txEl>
                                              <p:pRg st="5" end="5"/>
                                            </p:txEl>
                                          </p:spTgt>
                                        </p:tgtEl>
                                        <p:attrNameLst>
                                          <p:attrName>style.visibility</p:attrName>
                                        </p:attrNameLst>
                                      </p:cBhvr>
                                      <p:to>
                                        <p:strVal val="visible"/>
                                      </p:to>
                                    </p:set>
                                    <p:anim calcmode="lin" valueType="num">
                                      <p:cBhvr additive="base">
                                        <p:cTn id="29" dur="500" fill="hold"/>
                                        <p:tgtEl>
                                          <p:spTgt spid="618499">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18499">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18499">
                                            <p:txEl>
                                              <p:pRg st="6" end="6"/>
                                            </p:txEl>
                                          </p:spTgt>
                                        </p:tgtEl>
                                        <p:attrNameLst>
                                          <p:attrName>style.visibility</p:attrName>
                                        </p:attrNameLst>
                                      </p:cBhvr>
                                      <p:to>
                                        <p:strVal val="visible"/>
                                      </p:to>
                                    </p:set>
                                    <p:anim calcmode="lin" valueType="num">
                                      <p:cBhvr additive="base">
                                        <p:cTn id="33" dur="500" fill="hold"/>
                                        <p:tgtEl>
                                          <p:spTgt spid="618499">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1849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499" grpId="0" uiExpand="1" build="p"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395288" y="0"/>
            <a:ext cx="8424862" cy="620713"/>
          </a:xfrm>
        </p:spPr>
        <p:txBody>
          <a:bodyPr/>
          <a:lstStyle/>
          <a:p>
            <a:pPr eaLnBrk="1" hangingPunct="1"/>
            <a:r>
              <a:rPr lang="it-IT" altLang="it-IT" sz="2800" b="1"/>
              <a:t>Cosa succede se il deficit è elevato?</a:t>
            </a:r>
          </a:p>
        </p:txBody>
      </p:sp>
      <p:sp>
        <p:nvSpPr>
          <p:cNvPr id="620547" name="Rectangle 3"/>
          <p:cNvSpPr>
            <a:spLocks noGrp="1" noChangeArrowheads="1"/>
          </p:cNvSpPr>
          <p:nvPr>
            <p:ph type="body" idx="1"/>
          </p:nvPr>
        </p:nvSpPr>
        <p:spPr>
          <a:xfrm>
            <a:off x="0" y="692150"/>
            <a:ext cx="9144000" cy="6165850"/>
          </a:xfrm>
        </p:spPr>
        <p:txBody>
          <a:bodyPr/>
          <a:lstStyle/>
          <a:p>
            <a:pPr eaLnBrk="1" hangingPunct="1">
              <a:lnSpc>
                <a:spcPct val="75000"/>
              </a:lnSpc>
            </a:pPr>
            <a:r>
              <a:rPr lang="it-IT" altLang="it-IT" sz="2400" dirty="0"/>
              <a:t>Un elevato </a:t>
            </a:r>
            <a:r>
              <a:rPr lang="it-IT" altLang="it-IT" sz="2400" u="sng" dirty="0"/>
              <a:t>deficit</a:t>
            </a:r>
            <a:r>
              <a:rPr lang="it-IT" altLang="it-IT" sz="2400" dirty="0"/>
              <a:t> pubblico implica un corrispondente elevato </a:t>
            </a:r>
            <a:r>
              <a:rPr lang="it-IT" altLang="it-IT" sz="2400" i="1" dirty="0"/>
              <a:t>aumento</a:t>
            </a:r>
            <a:r>
              <a:rPr lang="it-IT" altLang="it-IT" sz="2400" dirty="0"/>
              <a:t> del debito </a:t>
            </a:r>
            <a:r>
              <a:rPr lang="it-IT" altLang="it-IT" sz="2400" u="sng" dirty="0"/>
              <a:t>pubblico</a:t>
            </a:r>
            <a:r>
              <a:rPr lang="it-IT" altLang="it-IT" sz="2400" dirty="0"/>
              <a:t>.</a:t>
            </a:r>
          </a:p>
          <a:p>
            <a:pPr eaLnBrk="1" hangingPunct="1">
              <a:lnSpc>
                <a:spcPct val="75000"/>
              </a:lnSpc>
            </a:pPr>
            <a:r>
              <a:rPr lang="it-IT" altLang="it-IT" sz="2400" dirty="0"/>
              <a:t>Ma se il debito cresce, lo Stato, per ottenere denaro in prestito dai risparmiatori nazionali ed esteri, deve offrire </a:t>
            </a:r>
            <a:r>
              <a:rPr lang="it-IT" altLang="it-IT" sz="2400" u="sng" dirty="0"/>
              <a:t>rendimenti</a:t>
            </a:r>
            <a:r>
              <a:rPr lang="it-IT" altLang="it-IT" sz="2400" dirty="0"/>
              <a:t> (= tasso d’interesse reale </a:t>
            </a:r>
            <a:r>
              <a:rPr lang="it-IT" altLang="it-IT" sz="2400" i="1" dirty="0"/>
              <a:t>r</a:t>
            </a:r>
            <a:r>
              <a:rPr lang="it-IT" altLang="it-IT" sz="2400" dirty="0"/>
              <a:t>) sempre più alti → vedi: valutazione investimenti.</a:t>
            </a:r>
          </a:p>
          <a:p>
            <a:pPr lvl="1" eaLnBrk="1" hangingPunct="1">
              <a:lnSpc>
                <a:spcPct val="75000"/>
              </a:lnSpc>
            </a:pPr>
            <a:r>
              <a:rPr lang="it-IT" altLang="it-IT" sz="2000" dirty="0"/>
              <a:t>Una parte di questo rendimento è denominata “</a:t>
            </a:r>
            <a:r>
              <a:rPr lang="it-IT" altLang="it-IT" sz="2000" u="sng" dirty="0"/>
              <a:t>premio per il rischio</a:t>
            </a:r>
            <a:r>
              <a:rPr lang="it-IT" altLang="it-IT" sz="2000" dirty="0"/>
              <a:t>” ed è quel rendimento extra che il creditore pretende dal debitore tutte le volte che sorga il dubbio che il debitore, a causa del suo forte debito, non potrà alla fine restituire ciò che ha preso in prestito (o magari lo restituirà con moneta svalutata).</a:t>
            </a:r>
            <a:r>
              <a:rPr lang="it-IT" altLang="it-IT" sz="2400" dirty="0"/>
              <a:t> </a:t>
            </a:r>
          </a:p>
          <a:p>
            <a:pPr eaLnBrk="1" hangingPunct="1">
              <a:lnSpc>
                <a:spcPct val="75000"/>
              </a:lnSpc>
            </a:pPr>
            <a:r>
              <a:rPr lang="it-IT" altLang="it-IT" sz="2400" dirty="0"/>
              <a:t>Questo però implica da un lato che la voce “interessi passivi” nelle uscite pubbliche sia sempre più alta, e quindi anche il deficit, …</a:t>
            </a:r>
          </a:p>
          <a:p>
            <a:pPr eaLnBrk="1" hangingPunct="1">
              <a:lnSpc>
                <a:spcPct val="75000"/>
              </a:lnSpc>
            </a:pPr>
            <a:r>
              <a:rPr lang="it-IT" altLang="it-IT" sz="2400" dirty="0"/>
              <a:t>… e dall’altro che elevati tassi d’interesse reale disincentivino gli investimenti privati, ovvero il principale motore della crescita economica (vedi: mercato dei fondi mutuabili).</a:t>
            </a:r>
          </a:p>
          <a:p>
            <a:pPr eaLnBrk="1" hangingPunct="1">
              <a:lnSpc>
                <a:spcPct val="75000"/>
              </a:lnSpc>
            </a:pPr>
            <a:r>
              <a:rPr lang="it-IT" altLang="it-IT" sz="2400" dirty="0"/>
              <a:t>In termini della </a:t>
            </a:r>
            <a:r>
              <a:rPr lang="it-IT" altLang="it-IT" sz="2400" u="sng" dirty="0"/>
              <a:t>condizione di sostenibilità</a:t>
            </a:r>
            <a:r>
              <a:rPr lang="it-IT" altLang="it-IT" sz="2400" dirty="0"/>
              <a:t>, abbiamo un aumento del tasso </a:t>
            </a:r>
            <a:r>
              <a:rPr lang="it-IT" altLang="it-IT" sz="2400" i="1" dirty="0"/>
              <a:t>r</a:t>
            </a:r>
            <a:r>
              <a:rPr lang="it-IT" altLang="it-IT" sz="2400" dirty="0"/>
              <a:t> che quello Stato deve corrispondere ai sottoscrittori dei suoi titoli del debito pubblico. Al crescere di </a:t>
            </a:r>
            <a:r>
              <a:rPr lang="it-IT" altLang="it-IT" sz="2400" i="1" dirty="0"/>
              <a:t>r</a:t>
            </a:r>
            <a:r>
              <a:rPr lang="it-IT" altLang="it-IT" sz="2400" dirty="0"/>
              <a:t>, è più facile che la condizione NON venga soddisfatta.</a:t>
            </a:r>
          </a:p>
          <a:p>
            <a:pPr eaLnBrk="1" hangingPunct="1">
              <a:lnSpc>
                <a:spcPct val="75000"/>
              </a:lnSpc>
            </a:pPr>
            <a:r>
              <a:rPr lang="it-IT" altLang="it-IT" sz="2400" dirty="0"/>
              <a:t>Uno Stato potrebbe a quel punto avere la tentazione, o la necessità, di NON ripagare il debito, dichiarando </a:t>
            </a:r>
            <a:r>
              <a:rPr lang="it-IT" altLang="it-IT" sz="2400" i="1" dirty="0"/>
              <a:t>default</a:t>
            </a:r>
            <a:r>
              <a:rPr lang="it-IT" altLang="it-IT" sz="2400" dirty="0"/>
              <a:t>. Questo però dipende tra le altre cose da </a:t>
            </a:r>
            <a:r>
              <a:rPr lang="it-IT" altLang="it-IT" sz="2400" i="1" dirty="0"/>
              <a:t>chi</a:t>
            </a:r>
            <a:r>
              <a:rPr lang="it-IT" altLang="it-IT" sz="2400" dirty="0"/>
              <a:t> sono i creditori di quello Stato (nazionali o esteri?).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054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054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054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205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685800" y="228600"/>
            <a:ext cx="7772400" cy="752475"/>
          </a:xfrm>
        </p:spPr>
        <p:txBody>
          <a:bodyPr/>
          <a:lstStyle/>
          <a:p>
            <a:pPr eaLnBrk="1" hangingPunct="1"/>
            <a:r>
              <a:rPr lang="it-IT" altLang="it-IT" dirty="0"/>
              <a:t>Il rischio di insolvenza ed il rating</a:t>
            </a:r>
          </a:p>
        </p:txBody>
      </p:sp>
      <p:sp>
        <p:nvSpPr>
          <p:cNvPr id="130051" name="Rectangle 3"/>
          <p:cNvSpPr>
            <a:spLocks noGrp="1" noChangeArrowheads="1"/>
          </p:cNvSpPr>
          <p:nvPr>
            <p:ph type="body" idx="1"/>
          </p:nvPr>
        </p:nvSpPr>
        <p:spPr>
          <a:xfrm>
            <a:off x="250825" y="1052512"/>
            <a:ext cx="8857679" cy="5472831"/>
          </a:xfrm>
        </p:spPr>
        <p:txBody>
          <a:bodyPr/>
          <a:lstStyle/>
          <a:p>
            <a:pPr eaLnBrk="1" hangingPunct="1">
              <a:lnSpc>
                <a:spcPct val="80000"/>
              </a:lnSpc>
            </a:pPr>
            <a:r>
              <a:rPr lang="it-IT" altLang="it-IT" sz="2400" dirty="0"/>
              <a:t>Politiche pubbliche volte a ridurre il rischio di insolvenza dello Stato contribuiscono ad abbassare il tasso </a:t>
            </a:r>
            <a:r>
              <a:rPr lang="it-IT" altLang="it-IT" sz="2400" i="1" dirty="0"/>
              <a:t>r</a:t>
            </a:r>
            <a:r>
              <a:rPr lang="it-IT" altLang="it-IT" sz="2400" dirty="0"/>
              <a:t> e quindi agevolano la condizione di sostenibilità e la domanda di FM.</a:t>
            </a:r>
          </a:p>
          <a:p>
            <a:pPr eaLnBrk="1" hangingPunct="1">
              <a:lnSpc>
                <a:spcPct val="80000"/>
              </a:lnSpc>
            </a:pPr>
            <a:r>
              <a:rPr lang="it-IT" altLang="it-IT" sz="2400" dirty="0"/>
              <a:t>Le </a:t>
            </a:r>
            <a:r>
              <a:rPr lang="it-IT" altLang="it-IT" sz="2400" u="sng" dirty="0"/>
              <a:t>agenzie di rating</a:t>
            </a:r>
            <a:r>
              <a:rPr lang="it-IT" altLang="it-IT" sz="2400" dirty="0"/>
              <a:t> sono imprese private che svolgono il servizio di valutazione del rischio di insolvenza connesso ai diversi asset presenti sui mercati finanziari. Un abbassamento del rating indica un aumento, a giudizio delle agenzie, del rischio di insolvenza di quel particolare debitore (individuo, impresa o Stato).</a:t>
            </a:r>
            <a:endParaRPr lang="it-IT" altLang="it-IT" sz="2400" dirty="0">
              <a:sym typeface="Symbol" panose="05050102010706020507" pitchFamily="18" charset="2"/>
            </a:endParaRPr>
          </a:p>
          <a:p>
            <a:pPr eaLnBrk="1" hangingPunct="1">
              <a:lnSpc>
                <a:spcPct val="80000"/>
              </a:lnSpc>
            </a:pPr>
            <a:r>
              <a:rPr lang="it-IT" altLang="it-IT" sz="2400" dirty="0"/>
              <a:t>Nei mercati finanziari capita spesso che l’insolvenza di un debitore si trasferisca “a cascata” su tutti i debitori ad esso collegati.</a:t>
            </a:r>
          </a:p>
          <a:p>
            <a:pPr eaLnBrk="1" hangingPunct="1">
              <a:lnSpc>
                <a:spcPct val="80000"/>
              </a:lnSpc>
            </a:pPr>
            <a:r>
              <a:rPr lang="it-IT" altLang="it-IT" sz="2400" dirty="0"/>
              <a:t>A livello </a:t>
            </a:r>
            <a:r>
              <a:rPr lang="it-IT" altLang="it-IT" sz="2400" u="sng" dirty="0"/>
              <a:t>macro</a:t>
            </a:r>
            <a:r>
              <a:rPr lang="it-IT" altLang="it-IT" sz="2400" dirty="0"/>
              <a:t>, la riduzione del deficit pubblico ed in particolare la combinazione «avanzo primario + crescita del PIL», riduce il rischio di default e induce le agenzie ad alzare il rating dello Stato.</a:t>
            </a:r>
            <a:endParaRPr lang="it-IT" altLang="it-IT" sz="2000" dirty="0"/>
          </a:p>
          <a:p>
            <a:pPr eaLnBrk="1" hangingPunct="1">
              <a:lnSpc>
                <a:spcPct val="80000"/>
              </a:lnSpc>
            </a:pPr>
            <a:r>
              <a:rPr lang="it-IT" altLang="it-IT" sz="2400" dirty="0"/>
              <a:t>A livello </a:t>
            </a:r>
            <a:r>
              <a:rPr lang="it-IT" altLang="it-IT" sz="2400" u="sng" dirty="0"/>
              <a:t>micro</a:t>
            </a:r>
            <a:r>
              <a:rPr lang="it-IT" altLang="it-IT" sz="2400" dirty="0"/>
              <a:t>, il rating dipende anche da fattori istituzionali. P.e. un efficiente funzionamento della giustizia civile, in particolare del recupero crediti e delle procedure fallimentari, riduce i rischi di perdite in caso di insolvenza del debitore.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05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005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005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00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196975"/>
            <a:ext cx="6477000" cy="469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0531" name="Text Box 3"/>
          <p:cNvSpPr txBox="1">
            <a:spLocks noChangeArrowheads="1"/>
          </p:cNvSpPr>
          <p:nvPr/>
        </p:nvSpPr>
        <p:spPr bwMode="auto">
          <a:xfrm>
            <a:off x="0" y="3048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SzTx/>
              <a:buFontTx/>
              <a:buNone/>
            </a:pPr>
            <a:r>
              <a:rPr lang="it-IT" altLang="it-IT" sz="2800"/>
              <a:t>Differenziale di tasso di interesse sul debito pubblico </a:t>
            </a:r>
          </a:p>
          <a:p>
            <a:pPr algn="ctr" eaLnBrk="1" hangingPunct="1">
              <a:spcBef>
                <a:spcPct val="0"/>
              </a:spcBef>
              <a:buClrTx/>
              <a:buSzTx/>
              <a:buFontTx/>
              <a:buNone/>
            </a:pPr>
            <a:r>
              <a:rPr lang="it-IT" altLang="it-IT" sz="2800"/>
              <a:t>Italia-Germania (1991-2004)</a:t>
            </a:r>
          </a:p>
        </p:txBody>
      </p:sp>
      <p:sp>
        <p:nvSpPr>
          <p:cNvPr id="150532" name="Text Box 4"/>
          <p:cNvSpPr txBox="1">
            <a:spLocks noChangeArrowheads="1"/>
          </p:cNvSpPr>
          <p:nvPr/>
        </p:nvSpPr>
        <p:spPr bwMode="auto">
          <a:xfrm>
            <a:off x="0" y="5851525"/>
            <a:ext cx="9144000" cy="1006475"/>
          </a:xfrm>
          <a:prstGeom prst="rect">
            <a:avLst/>
          </a:prstGeom>
          <a:solidFill>
            <a:srgbClr val="FFCC99">
              <a:alpha val="52156"/>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SzTx/>
              <a:buFontTx/>
              <a:buNone/>
            </a:pPr>
            <a:r>
              <a:rPr lang="it-IT" altLang="it-IT" sz="2000" dirty="0"/>
              <a:t>Il differenziale (o </a:t>
            </a:r>
            <a:r>
              <a:rPr lang="it-IT" altLang="it-IT" sz="2000" i="1" dirty="0"/>
              <a:t>spread</a:t>
            </a:r>
            <a:r>
              <a:rPr lang="it-IT" altLang="it-IT" sz="2000" dirty="0"/>
              <a:t>) misura il “premio per il rischio” e si era notevolmente ridotto grazie alla moneta unica: il rischio di svalutazione della lira non c’era più ed il rischio di </a:t>
            </a:r>
            <a:r>
              <a:rPr lang="it-IT" altLang="it-IT" sz="2000" i="1" dirty="0"/>
              <a:t>default</a:t>
            </a:r>
            <a:r>
              <a:rPr lang="it-IT" altLang="it-IT" sz="2000" dirty="0"/>
              <a:t> si era molto attenuato a causa dei vincoli europei.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072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0724" name="Rectangle 4"/>
          <p:cNvSpPr>
            <a:spLocks noGrp="1" noChangeArrowheads="1"/>
          </p:cNvSpPr>
          <p:nvPr>
            <p:ph type="title"/>
          </p:nvPr>
        </p:nvSpPr>
        <p:spPr>
          <a:xfrm>
            <a:off x="685800" y="152400"/>
            <a:ext cx="7924800" cy="8382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it-IT" sz="3600"/>
              <a:t>Ancora sulle componenti del PIL</a:t>
            </a:r>
            <a:endParaRPr lang="it-IT" altLang="it-IT"/>
          </a:p>
        </p:txBody>
      </p:sp>
      <p:sp>
        <p:nvSpPr>
          <p:cNvPr id="22533" name="Rectangle 5"/>
          <p:cNvSpPr>
            <a:spLocks noGrp="1" noChangeArrowheads="1"/>
          </p:cNvSpPr>
          <p:nvPr>
            <p:ph type="body" idx="1"/>
          </p:nvPr>
        </p:nvSpPr>
        <p:spPr>
          <a:xfrm>
            <a:off x="228600" y="836613"/>
            <a:ext cx="8763000" cy="5761037"/>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0000"/>
              </a:lnSpc>
            </a:pPr>
            <a:r>
              <a:rPr lang="it-IT" altLang="it-IT" sz="2800" i="1"/>
              <a:t> </a:t>
            </a:r>
            <a:r>
              <a:rPr lang="it-IT" altLang="it-IT" sz="2400">
                <a:solidFill>
                  <a:srgbClr val="9933FF"/>
                </a:solidFill>
              </a:rPr>
              <a:t>Consumi </a:t>
            </a:r>
            <a:r>
              <a:rPr lang="it-IT" altLang="it-IT" sz="2400">
                <a:solidFill>
                  <a:srgbClr val="9933FF"/>
                </a:solidFill>
                <a:latin typeface="Arial" panose="020B0604020202020204" pitchFamily="34" charset="0"/>
              </a:rPr>
              <a:t>(C)</a:t>
            </a:r>
            <a:r>
              <a:rPr lang="it-IT" altLang="it-IT" sz="2400">
                <a:solidFill>
                  <a:srgbClr val="9933FF"/>
                </a:solidFill>
              </a:rPr>
              <a:t>:</a:t>
            </a:r>
          </a:p>
          <a:p>
            <a:pPr lvl="1" eaLnBrk="1" hangingPunct="1">
              <a:lnSpc>
                <a:spcPct val="90000"/>
              </a:lnSpc>
            </a:pPr>
            <a:r>
              <a:rPr lang="it-IT" altLang="it-IT" sz="2000"/>
              <a:t>La spesa delle famiglie in beni e servizi, fatta eccezione per l’acquisto di nuove abitazioni.</a:t>
            </a:r>
          </a:p>
          <a:p>
            <a:pPr eaLnBrk="1" hangingPunct="1">
              <a:lnSpc>
                <a:spcPct val="90000"/>
              </a:lnSpc>
            </a:pPr>
            <a:r>
              <a:rPr lang="it-IT" altLang="it-IT" sz="2400">
                <a:solidFill>
                  <a:srgbClr val="9933FF"/>
                </a:solidFill>
              </a:rPr>
              <a:t>Investimenti </a:t>
            </a:r>
            <a:r>
              <a:rPr lang="it-IT" altLang="it-IT" sz="2400">
                <a:solidFill>
                  <a:srgbClr val="9933FF"/>
                </a:solidFill>
                <a:latin typeface="Arial" panose="020B0604020202020204" pitchFamily="34" charset="0"/>
              </a:rPr>
              <a:t>(I)</a:t>
            </a:r>
            <a:r>
              <a:rPr lang="it-IT" altLang="it-IT" sz="2400">
                <a:solidFill>
                  <a:srgbClr val="9933FF"/>
                </a:solidFill>
              </a:rPr>
              <a:t>:</a:t>
            </a:r>
          </a:p>
          <a:p>
            <a:pPr lvl="1" eaLnBrk="1" hangingPunct="1">
              <a:lnSpc>
                <a:spcPct val="90000"/>
              </a:lnSpc>
            </a:pPr>
            <a:r>
              <a:rPr lang="it-IT" altLang="it-IT" sz="2000"/>
              <a:t>La spesa in beni capitale, scorte ed infrastrutture, incluse le nuove abitazioni.</a:t>
            </a:r>
          </a:p>
          <a:p>
            <a:pPr lvl="1" eaLnBrk="1" hangingPunct="1">
              <a:lnSpc>
                <a:spcPct val="90000"/>
              </a:lnSpc>
            </a:pPr>
            <a:r>
              <a:rPr lang="it-IT" altLang="it-IT" sz="2000" u="sng"/>
              <a:t>Non</a:t>
            </a:r>
            <a:r>
              <a:rPr lang="it-IT" altLang="it-IT" sz="2000"/>
              <a:t> include l’</a:t>
            </a:r>
            <a:r>
              <a:rPr lang="it-IT" altLang="it-IT" sz="2000">
                <a:solidFill>
                  <a:srgbClr val="9933FF"/>
                </a:solidFill>
              </a:rPr>
              <a:t>acquisto di asset</a:t>
            </a:r>
            <a:r>
              <a:rPr lang="it-IT" altLang="it-IT" sz="2000"/>
              <a:t> (p.e. azioni, titoli di Stato, ecc.) perché questo è solo un mero trasferimento di proprietà di titoli rappresentativi di beni reali (p.e. un’impresa) che non crea nuova ricchezza reale.</a:t>
            </a:r>
          </a:p>
          <a:p>
            <a:pPr lvl="1" eaLnBrk="1" hangingPunct="1">
              <a:lnSpc>
                <a:spcPct val="90000"/>
              </a:lnSpc>
            </a:pPr>
            <a:r>
              <a:rPr lang="it-IT" altLang="it-IT" sz="2000"/>
              <a:t>In breve, è investimento solo ciò che crea nuovo capitale.	</a:t>
            </a:r>
          </a:p>
          <a:p>
            <a:pPr eaLnBrk="1" hangingPunct="1">
              <a:lnSpc>
                <a:spcPct val="90000"/>
              </a:lnSpc>
            </a:pPr>
            <a:r>
              <a:rPr lang="it-IT" altLang="it-IT" sz="2400">
                <a:solidFill>
                  <a:srgbClr val="9933FF"/>
                </a:solidFill>
              </a:rPr>
              <a:t>Acquisti dello Stato </a:t>
            </a:r>
            <a:r>
              <a:rPr lang="it-IT" altLang="it-IT" sz="2400">
                <a:solidFill>
                  <a:srgbClr val="9933FF"/>
                </a:solidFill>
                <a:latin typeface="Arial" panose="020B0604020202020204" pitchFamily="34" charset="0"/>
              </a:rPr>
              <a:t>(G)</a:t>
            </a:r>
            <a:r>
              <a:rPr lang="it-IT" altLang="it-IT" sz="2400">
                <a:solidFill>
                  <a:srgbClr val="9933FF"/>
                </a:solidFill>
              </a:rPr>
              <a:t>:</a:t>
            </a:r>
          </a:p>
          <a:p>
            <a:pPr lvl="1" eaLnBrk="1" hangingPunct="1">
              <a:lnSpc>
                <a:spcPct val="90000"/>
              </a:lnSpc>
            </a:pPr>
            <a:r>
              <a:rPr lang="it-IT" altLang="it-IT" sz="2000"/>
              <a:t>La spesa in beni e servizi delle autorità pubbliche a livello centrale e locale.</a:t>
            </a:r>
          </a:p>
          <a:p>
            <a:pPr lvl="1" eaLnBrk="1" hangingPunct="1">
              <a:lnSpc>
                <a:spcPct val="90000"/>
              </a:lnSpc>
            </a:pPr>
            <a:r>
              <a:rPr lang="it-IT" altLang="it-IT" sz="2000" u="sng"/>
              <a:t>Non</a:t>
            </a:r>
            <a:r>
              <a:rPr lang="it-IT" altLang="it-IT" sz="2000"/>
              <a:t> include i </a:t>
            </a:r>
            <a:r>
              <a:rPr lang="it-IT" altLang="it-IT" sz="2000">
                <a:solidFill>
                  <a:srgbClr val="9933FF"/>
                </a:solidFill>
              </a:rPr>
              <a:t>trasferimenti</a:t>
            </a:r>
            <a:r>
              <a:rPr lang="it-IT" altLang="it-IT" sz="2000"/>
              <a:t> (p.e. le pensioni) cioè i pagamenti fatti in mancanza di una contropartita in beni e servizi. Anche qui il motivo è che il trasferimento di denaro non comporta creazione di nuova ricchezza.</a:t>
            </a:r>
          </a:p>
          <a:p>
            <a:pPr eaLnBrk="1" hangingPunct="1">
              <a:lnSpc>
                <a:spcPct val="90000"/>
              </a:lnSpc>
            </a:pPr>
            <a:r>
              <a:rPr lang="it-IT" altLang="it-IT" sz="2400">
                <a:solidFill>
                  <a:srgbClr val="9933FF"/>
                </a:solidFill>
              </a:rPr>
              <a:t>Esportazioni nette </a:t>
            </a:r>
            <a:r>
              <a:rPr lang="it-IT" altLang="it-IT" sz="2400">
                <a:solidFill>
                  <a:srgbClr val="9933FF"/>
                </a:solidFill>
                <a:latin typeface="Arial" panose="020B0604020202020204" pitchFamily="34" charset="0"/>
              </a:rPr>
              <a:t>(NX)</a:t>
            </a:r>
            <a:r>
              <a:rPr lang="it-IT" altLang="it-IT" sz="2400">
                <a:solidFill>
                  <a:srgbClr val="9933FF"/>
                </a:solidFill>
              </a:rPr>
              <a:t>:</a:t>
            </a:r>
          </a:p>
          <a:p>
            <a:pPr lvl="1" eaLnBrk="1" hangingPunct="1">
              <a:lnSpc>
                <a:spcPct val="90000"/>
              </a:lnSpc>
            </a:pPr>
            <a:r>
              <a:rPr lang="it-IT" altLang="it-IT" sz="2000"/>
              <a:t>Il saldo algebrico della </a:t>
            </a:r>
            <a:r>
              <a:rPr lang="it-IT" altLang="it-IT" sz="2000">
                <a:solidFill>
                  <a:srgbClr val="9933FF"/>
                </a:solidFill>
              </a:rPr>
              <a:t>bilancia commerciale</a:t>
            </a:r>
            <a:r>
              <a:rPr lang="it-IT" altLang="it-IT" sz="2000"/>
              <a:t>, cioè della differenza tra esportazioni ed importazioni di beni e servizi.</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33">
                                            <p:txEl>
                                              <p:pRg st="2" end="2"/>
                                            </p:txEl>
                                          </p:spTgt>
                                        </p:tgtEl>
                                        <p:attrNameLst>
                                          <p:attrName>style.visibility</p:attrName>
                                        </p:attrNameLst>
                                      </p:cBhvr>
                                      <p:to>
                                        <p:strVal val="visible"/>
                                      </p:to>
                                    </p:set>
                                    <p:animEffect transition="in" filter="wipe(left)">
                                      <p:cBhvr>
                                        <p:cTn id="7" dur="500"/>
                                        <p:tgtEl>
                                          <p:spTgt spid="22533">
                                            <p:txEl>
                                              <p:pRg st="2" end="2"/>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2533">
                                            <p:txEl>
                                              <p:pRg st="3" end="3"/>
                                            </p:txEl>
                                          </p:spTgt>
                                        </p:tgtEl>
                                        <p:attrNameLst>
                                          <p:attrName>style.visibility</p:attrName>
                                        </p:attrNameLst>
                                      </p:cBhvr>
                                      <p:to>
                                        <p:strVal val="visible"/>
                                      </p:to>
                                    </p:set>
                                    <p:animEffect transition="in" filter="wipe(left)">
                                      <p:cBhvr>
                                        <p:cTn id="10" dur="500"/>
                                        <p:tgtEl>
                                          <p:spTgt spid="22533">
                                            <p:txEl>
                                              <p:pRg st="3" end="3"/>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2533">
                                            <p:txEl>
                                              <p:pRg st="4" end="4"/>
                                            </p:txEl>
                                          </p:spTgt>
                                        </p:tgtEl>
                                        <p:attrNameLst>
                                          <p:attrName>style.visibility</p:attrName>
                                        </p:attrNameLst>
                                      </p:cBhvr>
                                      <p:to>
                                        <p:strVal val="visible"/>
                                      </p:to>
                                    </p:set>
                                    <p:animEffect transition="in" filter="wipe(left)">
                                      <p:cBhvr>
                                        <p:cTn id="13" dur="500"/>
                                        <p:tgtEl>
                                          <p:spTgt spid="22533">
                                            <p:txEl>
                                              <p:pRg st="4" end="4"/>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2533">
                                            <p:txEl>
                                              <p:pRg st="5" end="5"/>
                                            </p:txEl>
                                          </p:spTgt>
                                        </p:tgtEl>
                                        <p:attrNameLst>
                                          <p:attrName>style.visibility</p:attrName>
                                        </p:attrNameLst>
                                      </p:cBhvr>
                                      <p:to>
                                        <p:strVal val="visible"/>
                                      </p:to>
                                    </p:set>
                                    <p:animEffect transition="in" filter="wipe(left)">
                                      <p:cBhvr>
                                        <p:cTn id="16" dur="500"/>
                                        <p:tgtEl>
                                          <p:spTgt spid="22533">
                                            <p:txEl>
                                              <p:pRg st="5" end="5"/>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2533">
                                            <p:txEl>
                                              <p:pRg st="6" end="6"/>
                                            </p:txEl>
                                          </p:spTgt>
                                        </p:tgtEl>
                                        <p:attrNameLst>
                                          <p:attrName>style.visibility</p:attrName>
                                        </p:attrNameLst>
                                      </p:cBhvr>
                                      <p:to>
                                        <p:strVal val="visible"/>
                                      </p:to>
                                    </p:set>
                                    <p:animEffect transition="in" filter="wipe(left)">
                                      <p:cBhvr>
                                        <p:cTn id="21" dur="500"/>
                                        <p:tgtEl>
                                          <p:spTgt spid="22533">
                                            <p:txEl>
                                              <p:pRg st="6" end="6"/>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2533">
                                            <p:txEl>
                                              <p:pRg st="7" end="7"/>
                                            </p:txEl>
                                          </p:spTgt>
                                        </p:tgtEl>
                                        <p:attrNameLst>
                                          <p:attrName>style.visibility</p:attrName>
                                        </p:attrNameLst>
                                      </p:cBhvr>
                                      <p:to>
                                        <p:strVal val="visible"/>
                                      </p:to>
                                    </p:set>
                                    <p:animEffect transition="in" filter="wipe(left)">
                                      <p:cBhvr>
                                        <p:cTn id="24" dur="500"/>
                                        <p:tgtEl>
                                          <p:spTgt spid="22533">
                                            <p:txEl>
                                              <p:pRg st="7" end="7"/>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2533">
                                            <p:txEl>
                                              <p:pRg st="8" end="8"/>
                                            </p:txEl>
                                          </p:spTgt>
                                        </p:tgtEl>
                                        <p:attrNameLst>
                                          <p:attrName>style.visibility</p:attrName>
                                        </p:attrNameLst>
                                      </p:cBhvr>
                                      <p:to>
                                        <p:strVal val="visible"/>
                                      </p:to>
                                    </p:set>
                                    <p:animEffect transition="in" filter="wipe(left)">
                                      <p:cBhvr>
                                        <p:cTn id="27" dur="500"/>
                                        <p:tgtEl>
                                          <p:spTgt spid="22533">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533">
                                            <p:txEl>
                                              <p:pRg st="9" end="9"/>
                                            </p:txEl>
                                          </p:spTgt>
                                        </p:tgtEl>
                                        <p:attrNameLst>
                                          <p:attrName>style.visibility</p:attrName>
                                        </p:attrNameLst>
                                      </p:cBhvr>
                                      <p:to>
                                        <p:strVal val="visible"/>
                                      </p:to>
                                    </p:set>
                                    <p:animEffect transition="in" filter="wipe(left)">
                                      <p:cBhvr>
                                        <p:cTn id="32" dur="500"/>
                                        <p:tgtEl>
                                          <p:spTgt spid="22533">
                                            <p:txEl>
                                              <p:pRg st="9" end="9"/>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2533">
                                            <p:txEl>
                                              <p:pRg st="10" end="10"/>
                                            </p:txEl>
                                          </p:spTgt>
                                        </p:tgtEl>
                                        <p:attrNameLst>
                                          <p:attrName>style.visibility</p:attrName>
                                        </p:attrNameLst>
                                      </p:cBhvr>
                                      <p:to>
                                        <p:strVal val="visible"/>
                                      </p:to>
                                    </p:set>
                                    <p:animEffect transition="in" filter="wipe(left)">
                                      <p:cBhvr>
                                        <p:cTn id="35" dur="500"/>
                                        <p:tgtEl>
                                          <p:spTgt spid="2253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build="p"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Text Box 3"/>
          <p:cNvSpPr txBox="1">
            <a:spLocks noChangeArrowheads="1"/>
          </p:cNvSpPr>
          <p:nvPr/>
        </p:nvSpPr>
        <p:spPr bwMode="auto">
          <a:xfrm>
            <a:off x="2339975" y="333375"/>
            <a:ext cx="4070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SzTx/>
              <a:buFontTx/>
              <a:buNone/>
            </a:pPr>
            <a:r>
              <a:rPr lang="it-IT" altLang="it-IT" sz="3600" dirty="0"/>
              <a:t>… e quello del 2018!</a:t>
            </a:r>
          </a:p>
        </p:txBody>
      </p:sp>
      <p:sp>
        <p:nvSpPr>
          <p:cNvPr id="152580" name="Text Box 4"/>
          <p:cNvSpPr txBox="1">
            <a:spLocks noChangeArrowheads="1"/>
          </p:cNvSpPr>
          <p:nvPr/>
        </p:nvSpPr>
        <p:spPr bwMode="auto">
          <a:xfrm>
            <a:off x="395288" y="6165850"/>
            <a:ext cx="63109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SzTx/>
              <a:buFontTx/>
              <a:buNone/>
            </a:pPr>
            <a:r>
              <a:rPr lang="it-IT" altLang="it-IT" sz="2400" dirty="0"/>
              <a:t>Spread BTP – </a:t>
            </a:r>
            <a:r>
              <a:rPr lang="it-IT" altLang="it-IT" sz="2400" dirty="0" err="1"/>
              <a:t>Bund</a:t>
            </a:r>
            <a:r>
              <a:rPr lang="it-IT" altLang="it-IT" sz="2400" dirty="0"/>
              <a:t> decennale (al 1 ottobre 2018)</a:t>
            </a:r>
          </a:p>
        </p:txBody>
      </p:sp>
      <p:pic>
        <p:nvPicPr>
          <p:cNvPr id="2" name="Immagine 1">
            <a:extLst>
              <a:ext uri="{FF2B5EF4-FFF2-40B4-BE49-F238E27FC236}">
                <a16:creationId xmlns:a16="http://schemas.microsoft.com/office/drawing/2014/main" id="{36CE2544-C6E5-432A-BAF7-C092FC331FA0}"/>
              </a:ext>
            </a:extLst>
          </p:cNvPr>
          <p:cNvPicPr>
            <a:picLocks noChangeAspect="1"/>
          </p:cNvPicPr>
          <p:nvPr/>
        </p:nvPicPr>
        <p:blipFill>
          <a:blip r:embed="rId3"/>
          <a:stretch>
            <a:fillRect/>
          </a:stretch>
        </p:blipFill>
        <p:spPr>
          <a:xfrm>
            <a:off x="755576" y="1172749"/>
            <a:ext cx="6768752" cy="4512501"/>
          </a:xfrm>
          <a:prstGeom prst="rect">
            <a:avLst/>
          </a:prstGeom>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345F68-AAD7-4284-B83F-CFA39949BC16}"/>
              </a:ext>
            </a:extLst>
          </p:cNvPr>
          <p:cNvSpPr>
            <a:spLocks noGrp="1"/>
          </p:cNvSpPr>
          <p:nvPr>
            <p:ph type="title"/>
          </p:nvPr>
        </p:nvSpPr>
        <p:spPr>
          <a:xfrm>
            <a:off x="685800" y="228600"/>
            <a:ext cx="7772400" cy="608112"/>
          </a:xfrm>
        </p:spPr>
        <p:txBody>
          <a:bodyPr/>
          <a:lstStyle/>
          <a:p>
            <a:r>
              <a:rPr lang="en-US" dirty="0"/>
              <a:t>Lo spread </a:t>
            </a:r>
            <a:r>
              <a:rPr lang="en-US" dirty="0" err="1"/>
              <a:t>interno</a:t>
            </a:r>
            <a:r>
              <a:rPr lang="en-US" dirty="0"/>
              <a:t> BTP 2Y-10Y</a:t>
            </a:r>
          </a:p>
        </p:txBody>
      </p:sp>
      <p:sp>
        <p:nvSpPr>
          <p:cNvPr id="3" name="Segnaposto contenuto 2">
            <a:extLst>
              <a:ext uri="{FF2B5EF4-FFF2-40B4-BE49-F238E27FC236}">
                <a16:creationId xmlns:a16="http://schemas.microsoft.com/office/drawing/2014/main" id="{770F04CA-9DDA-4CE4-908E-6041513CF2CB}"/>
              </a:ext>
            </a:extLst>
          </p:cNvPr>
          <p:cNvSpPr>
            <a:spLocks noGrp="1"/>
          </p:cNvSpPr>
          <p:nvPr>
            <p:ph idx="1"/>
          </p:nvPr>
        </p:nvSpPr>
        <p:spPr>
          <a:xfrm>
            <a:off x="0" y="1052736"/>
            <a:ext cx="9144000" cy="5256584"/>
          </a:xfrm>
        </p:spPr>
        <p:txBody>
          <a:bodyPr/>
          <a:lstStyle/>
          <a:p>
            <a:r>
              <a:rPr lang="it-IT" sz="2400" dirty="0"/>
              <a:t>Un altro indicatore di possibili difficoltà e sfiducia nei mercati è il c.d. spread interno BTP 2Y-10Y.</a:t>
            </a:r>
          </a:p>
          <a:p>
            <a:r>
              <a:rPr lang="it-IT" sz="2400" dirty="0"/>
              <a:t>Misura la differenza di rendimento tra un titolo di stato, p.e. un BTP, a due anni (2Y) ed uno a dieci anni (10Y) della stessa nazione.</a:t>
            </a:r>
          </a:p>
          <a:p>
            <a:r>
              <a:rPr lang="it-IT" sz="2400" dirty="0"/>
              <a:t>Normalmente il rendimento del BTP “lungo” dovrebbe essere molto maggiore di quello del BTP “breve”. Il motivo è ovvio: più è “lungo” il titolo e più incertezza esiste sul futuro del debitore Italia.</a:t>
            </a:r>
          </a:p>
          <a:p>
            <a:r>
              <a:rPr lang="it-IT" sz="2400" dirty="0"/>
              <a:t>Ma in certi casi la differenza di rendimento si riduce fino ad azzerarsi o quasi. Nel caso italiano, una differenza sotto il 2% è considerata sintomo di problemi gravi.</a:t>
            </a:r>
          </a:p>
          <a:p>
            <a:r>
              <a:rPr lang="it-IT" sz="2400" dirty="0"/>
              <a:t>Questo accade quando i mercati finanziari considerano il BTP “breve” (quasi) tanto rischioso quanto il BTP “lungo”. Come è possibile?</a:t>
            </a:r>
          </a:p>
          <a:p>
            <a:r>
              <a:rPr lang="it-IT" sz="2400" dirty="0"/>
              <a:t>E’ il segnale che i mercati temono il default entro 2Y di quel paese.  </a:t>
            </a:r>
          </a:p>
        </p:txBody>
      </p:sp>
    </p:spTree>
    <p:extLst>
      <p:ext uri="{BB962C8B-B14F-4D97-AF65-F5344CB8AC3E}">
        <p14:creationId xmlns:p14="http://schemas.microsoft.com/office/powerpoint/2010/main" val="277963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40FFE671-4EFE-451C-812B-2022F05E18E5}"/>
              </a:ext>
            </a:extLst>
          </p:cNvPr>
          <p:cNvPicPr>
            <a:picLocks noChangeAspect="1"/>
          </p:cNvPicPr>
          <p:nvPr/>
        </p:nvPicPr>
        <p:blipFill>
          <a:blip r:embed="rId2"/>
          <a:stretch>
            <a:fillRect/>
          </a:stretch>
        </p:blipFill>
        <p:spPr>
          <a:xfrm>
            <a:off x="755576" y="716868"/>
            <a:ext cx="8266126" cy="5424264"/>
          </a:xfrm>
          <a:prstGeom prst="rect">
            <a:avLst/>
          </a:prstGeom>
        </p:spPr>
      </p:pic>
    </p:spTree>
    <p:extLst>
      <p:ext uri="{BB962C8B-B14F-4D97-AF65-F5344CB8AC3E}">
        <p14:creationId xmlns:p14="http://schemas.microsoft.com/office/powerpoint/2010/main" val="207516222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7182FE-07FB-464E-81FC-D89C1780CF57}"/>
              </a:ext>
            </a:extLst>
          </p:cNvPr>
          <p:cNvSpPr>
            <a:spLocks noGrp="1"/>
          </p:cNvSpPr>
          <p:nvPr>
            <p:ph type="title"/>
          </p:nvPr>
        </p:nvSpPr>
        <p:spPr>
          <a:xfrm>
            <a:off x="755576" y="2286000"/>
            <a:ext cx="7772400" cy="1143000"/>
          </a:xfrm>
        </p:spPr>
        <p:txBody>
          <a:bodyPr/>
          <a:lstStyle/>
          <a:p>
            <a:r>
              <a:rPr lang="it-IT" dirty="0"/>
              <a:t>Economie aperte &amp; tassi di cambio</a:t>
            </a:r>
          </a:p>
        </p:txBody>
      </p:sp>
    </p:spTree>
    <p:extLst>
      <p:ext uri="{BB962C8B-B14F-4D97-AF65-F5344CB8AC3E}">
        <p14:creationId xmlns:p14="http://schemas.microsoft.com/office/powerpoint/2010/main" val="307810784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98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2400"/>
          </a:p>
        </p:txBody>
      </p:sp>
      <p:sp>
        <p:nvSpPr>
          <p:cNvPr id="16998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2400"/>
          </a:p>
        </p:txBody>
      </p:sp>
      <p:sp>
        <p:nvSpPr>
          <p:cNvPr id="169988" name="Rectangle 4"/>
          <p:cNvSpPr>
            <a:spLocks noGrp="1" noChangeArrowheads="1"/>
          </p:cNvSpPr>
          <p:nvPr>
            <p:ph type="title"/>
          </p:nvPr>
        </p:nvSpPr>
        <p:spPr>
          <a:xfrm>
            <a:off x="685800" y="0"/>
            <a:ext cx="7772400" cy="914400"/>
          </a:xfrm>
          <a:noFill/>
        </p:spPr>
        <p:txBody>
          <a:bodyPr/>
          <a:lstStyle/>
          <a:p>
            <a:pPr eaLnBrk="1" hangingPunct="1"/>
            <a:r>
              <a:rPr lang="it-IT" altLang="it-IT"/>
              <a:t>Economie chiuse e aperte</a:t>
            </a:r>
          </a:p>
        </p:txBody>
      </p:sp>
      <p:sp>
        <p:nvSpPr>
          <p:cNvPr id="344069" name="Rectangle 5"/>
          <p:cNvSpPr>
            <a:spLocks noGrp="1" noChangeArrowheads="1"/>
          </p:cNvSpPr>
          <p:nvPr>
            <p:ph type="body" idx="1"/>
          </p:nvPr>
        </p:nvSpPr>
        <p:spPr>
          <a:xfrm>
            <a:off x="228600" y="836613"/>
            <a:ext cx="8664575" cy="5486400"/>
          </a:xfrm>
          <a:noFill/>
        </p:spPr>
        <p:txBody>
          <a:bodyPr/>
          <a:lstStyle/>
          <a:p>
            <a:pPr eaLnBrk="1" hangingPunct="1"/>
            <a:r>
              <a:rPr lang="it-IT" altLang="it-IT" sz="2800"/>
              <a:t>Un’</a:t>
            </a:r>
            <a:r>
              <a:rPr lang="it-IT" altLang="it-IT" sz="2800">
                <a:solidFill>
                  <a:srgbClr val="FF0000"/>
                </a:solidFill>
              </a:rPr>
              <a:t>economia chiusa</a:t>
            </a:r>
            <a:r>
              <a:rPr lang="it-IT" altLang="it-IT" sz="2800"/>
              <a:t> è un sistema che non interagisce con le altre economie mondiali: non ci sono né scambi commerciali né flussi di capitali con l’estero.</a:t>
            </a:r>
          </a:p>
          <a:p>
            <a:pPr eaLnBrk="1" hangingPunct="1"/>
            <a:r>
              <a:rPr lang="it-IT" altLang="it-IT" sz="2800"/>
              <a:t>Un’</a:t>
            </a:r>
            <a:r>
              <a:rPr lang="it-IT" altLang="it-IT" sz="2800">
                <a:solidFill>
                  <a:srgbClr val="FF0000"/>
                </a:solidFill>
              </a:rPr>
              <a:t>economia aperta</a:t>
            </a:r>
            <a:r>
              <a:rPr lang="it-IT" altLang="it-IT" sz="2800"/>
              <a:t> è un sistema che interagisce con le altre economie mondiali in due modi principali: </a:t>
            </a:r>
          </a:p>
          <a:p>
            <a:pPr lvl="1" eaLnBrk="1" hangingPunct="1"/>
            <a:r>
              <a:rPr lang="it-IT" altLang="it-IT" sz="2400"/>
              <a:t>Compra e vende </a:t>
            </a:r>
            <a:r>
              <a:rPr lang="it-IT" altLang="it-IT" sz="2400" u="sng"/>
              <a:t>beni e servizi</a:t>
            </a:r>
            <a:r>
              <a:rPr lang="it-IT" altLang="it-IT" sz="2400"/>
              <a:t> nel mercati dei beni e servizi.</a:t>
            </a:r>
          </a:p>
          <a:p>
            <a:pPr lvl="1" eaLnBrk="1" hangingPunct="1"/>
            <a:r>
              <a:rPr lang="it-IT" altLang="it-IT" sz="2400"/>
              <a:t>Compra e vende </a:t>
            </a:r>
            <a:r>
              <a:rPr lang="it-IT" altLang="it-IT" sz="2400" u="sng"/>
              <a:t>attività patrimoniali</a:t>
            </a:r>
            <a:r>
              <a:rPr lang="it-IT" altLang="it-IT" sz="2400"/>
              <a:t> (</a:t>
            </a:r>
            <a:r>
              <a:rPr lang="it-IT" altLang="it-IT" sz="2400" i="1"/>
              <a:t>asset</a:t>
            </a:r>
            <a:r>
              <a:rPr lang="it-IT" altLang="it-IT" sz="2400"/>
              <a:t>) nei mercati finanziari internazionali.</a:t>
            </a:r>
          </a:p>
          <a:p>
            <a:pPr eaLnBrk="1" hangingPunct="1"/>
            <a:r>
              <a:rPr lang="it-IT" altLang="it-IT" sz="2800"/>
              <a:t>I due tipi di interazione economica con il resto del mondo sono alla base delle due componenti fondamentali della </a:t>
            </a:r>
            <a:r>
              <a:rPr lang="it-IT" altLang="it-IT" sz="2800">
                <a:solidFill>
                  <a:srgbClr val="FF0000"/>
                </a:solidFill>
              </a:rPr>
              <a:t>bilancia dei pagamenti</a:t>
            </a:r>
            <a:r>
              <a:rPr lang="it-IT" altLang="it-IT" sz="2800"/>
              <a:t>, il conto corrente ed il conto capitale.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4069">
                                            <p:txEl>
                                              <p:pRg st="1" end="1"/>
                                            </p:txEl>
                                          </p:spTgt>
                                        </p:tgtEl>
                                        <p:attrNameLst>
                                          <p:attrName>style.visibility</p:attrName>
                                        </p:attrNameLst>
                                      </p:cBhvr>
                                      <p:to>
                                        <p:strVal val="visible"/>
                                      </p:to>
                                    </p:set>
                                    <p:animEffect transition="in" filter="wipe(left)">
                                      <p:cBhvr>
                                        <p:cTn id="7" dur="500"/>
                                        <p:tgtEl>
                                          <p:spTgt spid="344069">
                                            <p:txEl>
                                              <p:pRg st="1" end="1"/>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44069">
                                            <p:txEl>
                                              <p:pRg st="2" end="2"/>
                                            </p:txEl>
                                          </p:spTgt>
                                        </p:tgtEl>
                                        <p:attrNameLst>
                                          <p:attrName>style.visibility</p:attrName>
                                        </p:attrNameLst>
                                      </p:cBhvr>
                                      <p:to>
                                        <p:strVal val="visible"/>
                                      </p:to>
                                    </p:set>
                                    <p:animEffect transition="in" filter="wipe(left)">
                                      <p:cBhvr>
                                        <p:cTn id="10" dur="500"/>
                                        <p:tgtEl>
                                          <p:spTgt spid="344069">
                                            <p:txEl>
                                              <p:pRg st="2" end="2"/>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44069">
                                            <p:txEl>
                                              <p:pRg st="3" end="3"/>
                                            </p:txEl>
                                          </p:spTgt>
                                        </p:tgtEl>
                                        <p:attrNameLst>
                                          <p:attrName>style.visibility</p:attrName>
                                        </p:attrNameLst>
                                      </p:cBhvr>
                                      <p:to>
                                        <p:strVal val="visible"/>
                                      </p:to>
                                    </p:set>
                                    <p:animEffect transition="in" filter="wipe(left)">
                                      <p:cBhvr>
                                        <p:cTn id="13" dur="500"/>
                                        <p:tgtEl>
                                          <p:spTgt spid="344069">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44069">
                                            <p:txEl>
                                              <p:pRg st="4" end="4"/>
                                            </p:txEl>
                                          </p:spTgt>
                                        </p:tgtEl>
                                        <p:attrNameLst>
                                          <p:attrName>style.visibility</p:attrName>
                                        </p:attrNameLst>
                                      </p:cBhvr>
                                      <p:to>
                                        <p:strVal val="visible"/>
                                      </p:to>
                                    </p:set>
                                    <p:animEffect transition="in" filter="wipe(left)">
                                      <p:cBhvr>
                                        <p:cTn id="18" dur="500"/>
                                        <p:tgtEl>
                                          <p:spTgt spid="34406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9" grpId="0" build="p"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685800" y="228600"/>
            <a:ext cx="7772400" cy="896938"/>
          </a:xfrm>
        </p:spPr>
        <p:txBody>
          <a:bodyPr/>
          <a:lstStyle/>
          <a:p>
            <a:pPr eaLnBrk="1" hangingPunct="1"/>
            <a:r>
              <a:rPr lang="it-IT" altLang="it-IT"/>
              <a:t>Il conto corrente</a:t>
            </a:r>
          </a:p>
        </p:txBody>
      </p:sp>
      <p:sp>
        <p:nvSpPr>
          <p:cNvPr id="172035" name="Rectangle 3"/>
          <p:cNvSpPr>
            <a:spLocks noGrp="1" noChangeArrowheads="1"/>
          </p:cNvSpPr>
          <p:nvPr>
            <p:ph type="body" idx="1"/>
          </p:nvPr>
        </p:nvSpPr>
        <p:spPr>
          <a:xfrm>
            <a:off x="323850" y="1052513"/>
            <a:ext cx="8640763" cy="5472112"/>
          </a:xfrm>
        </p:spPr>
        <p:txBody>
          <a:bodyPr/>
          <a:lstStyle/>
          <a:p>
            <a:pPr eaLnBrk="1" hangingPunct="1">
              <a:lnSpc>
                <a:spcPct val="90000"/>
              </a:lnSpc>
            </a:pPr>
            <a:r>
              <a:rPr lang="it-IT" altLang="it-IT" sz="2400" dirty="0"/>
              <a:t>Il </a:t>
            </a:r>
            <a:r>
              <a:rPr lang="it-IT" altLang="it-IT" sz="2400" dirty="0">
                <a:solidFill>
                  <a:srgbClr val="FF0000"/>
                </a:solidFill>
              </a:rPr>
              <a:t>conto corrente </a:t>
            </a:r>
            <a:r>
              <a:rPr lang="it-IT" altLang="it-IT" sz="2400" dirty="0"/>
              <a:t>racchiude tutte le operazioni di una nazione con il resto del mondo che si svolgono completamente nel periodo di riferimento (= periodo </a:t>
            </a:r>
            <a:r>
              <a:rPr lang="it-IT" altLang="it-IT" sz="2400" u="sng" dirty="0"/>
              <a:t>corrente</a:t>
            </a:r>
            <a:r>
              <a:rPr lang="it-IT" altLang="it-IT" sz="2400" dirty="0"/>
              <a:t>).</a:t>
            </a:r>
          </a:p>
          <a:p>
            <a:pPr eaLnBrk="1" hangingPunct="1">
              <a:lnSpc>
                <a:spcPct val="90000"/>
              </a:lnSpc>
            </a:pPr>
            <a:r>
              <a:rPr lang="it-IT" altLang="it-IT" sz="2400" dirty="0"/>
              <a:t>Si divide in tre parti:</a:t>
            </a:r>
          </a:p>
          <a:p>
            <a:pPr lvl="1" eaLnBrk="1" hangingPunct="1">
              <a:lnSpc>
                <a:spcPct val="90000"/>
              </a:lnSpc>
            </a:pPr>
            <a:r>
              <a:rPr lang="it-IT" altLang="it-IT" sz="2400" dirty="0">
                <a:solidFill>
                  <a:srgbClr val="FF0000"/>
                </a:solidFill>
              </a:rPr>
              <a:t>Bilancia commerciale</a:t>
            </a:r>
            <a:r>
              <a:rPr lang="it-IT" altLang="it-IT" sz="2400" dirty="0"/>
              <a:t>: differenza tra esportazioni ed importazioni di beni e servizi</a:t>
            </a:r>
          </a:p>
          <a:p>
            <a:pPr lvl="1" eaLnBrk="1" hangingPunct="1">
              <a:lnSpc>
                <a:spcPct val="90000"/>
              </a:lnSpc>
            </a:pPr>
            <a:r>
              <a:rPr lang="it-IT" altLang="it-IT" sz="2400" dirty="0">
                <a:solidFill>
                  <a:srgbClr val="FF0000"/>
                </a:solidFill>
              </a:rPr>
              <a:t>Redditi </a:t>
            </a:r>
            <a:r>
              <a:rPr lang="it-IT" altLang="it-IT" sz="2400" i="1" dirty="0">
                <a:solidFill>
                  <a:srgbClr val="FF0000"/>
                </a:solidFill>
              </a:rPr>
              <a:t>netti</a:t>
            </a:r>
            <a:r>
              <a:rPr lang="it-IT" altLang="it-IT" sz="2400" dirty="0">
                <a:solidFill>
                  <a:srgbClr val="FF0000"/>
                </a:solidFill>
              </a:rPr>
              <a:t> da capitale</a:t>
            </a:r>
            <a:r>
              <a:rPr lang="it-IT" altLang="it-IT" sz="2400" dirty="0"/>
              <a:t>: differenza tra redditi percepiti e redditi pagati su investimenti (p.e. interessi, dividendi, ecc.)</a:t>
            </a:r>
          </a:p>
          <a:p>
            <a:pPr lvl="1" eaLnBrk="1" hangingPunct="1">
              <a:lnSpc>
                <a:spcPct val="90000"/>
              </a:lnSpc>
            </a:pPr>
            <a:r>
              <a:rPr lang="it-IT" altLang="it-IT" sz="2400" dirty="0">
                <a:solidFill>
                  <a:srgbClr val="FF0000"/>
                </a:solidFill>
              </a:rPr>
              <a:t>Trasferimenti netti </a:t>
            </a:r>
            <a:r>
              <a:rPr lang="it-IT" altLang="it-IT" sz="2400" dirty="0"/>
              <a:t>(p.e. aiuti internazionali)</a:t>
            </a:r>
          </a:p>
          <a:p>
            <a:pPr eaLnBrk="1" hangingPunct="1">
              <a:lnSpc>
                <a:spcPct val="90000"/>
              </a:lnSpc>
            </a:pPr>
            <a:r>
              <a:rPr lang="it-IT" altLang="it-IT" sz="2400" dirty="0"/>
              <a:t>Di queste tre voci, la prima è di gran lunga la principale come entità ed è anche quella meno stabile nel tempo. Possiamo quindi per semplicità ignorare le altre due.</a:t>
            </a:r>
          </a:p>
          <a:p>
            <a:pPr lvl="1" eaLnBrk="1" hangingPunct="1">
              <a:lnSpc>
                <a:spcPct val="90000"/>
              </a:lnSpc>
            </a:pPr>
            <a:r>
              <a:rPr lang="it-IT" altLang="it-IT" sz="2400" dirty="0"/>
              <a:t>Ma non sarebbe così p.e. in un PVS, dove la terza voce potrebbe essere molto rilevante.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203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203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203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203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203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20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2400"/>
          </a:p>
        </p:txBody>
      </p:sp>
      <p:sp>
        <p:nvSpPr>
          <p:cNvPr id="17408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2400"/>
          </a:p>
        </p:txBody>
      </p:sp>
      <p:sp>
        <p:nvSpPr>
          <p:cNvPr id="346116" name="Rectangle 4"/>
          <p:cNvSpPr>
            <a:spLocks noGrp="1" noChangeArrowheads="1"/>
          </p:cNvSpPr>
          <p:nvPr>
            <p:ph type="body" idx="1"/>
          </p:nvPr>
        </p:nvSpPr>
        <p:spPr>
          <a:xfrm>
            <a:off x="250825" y="692150"/>
            <a:ext cx="8610600" cy="5759450"/>
          </a:xfrm>
          <a:noFill/>
        </p:spPr>
        <p:txBody>
          <a:bodyPr/>
          <a:lstStyle/>
          <a:p>
            <a:pPr eaLnBrk="1" hangingPunct="1"/>
            <a:r>
              <a:rPr lang="it-IT" altLang="it-IT" sz="2800">
                <a:solidFill>
                  <a:srgbClr val="000000"/>
                </a:solidFill>
              </a:rPr>
              <a:t>Definiamo </a:t>
            </a:r>
            <a:r>
              <a:rPr lang="it-IT" altLang="it-IT" sz="2800">
                <a:solidFill>
                  <a:srgbClr val="FF0000"/>
                </a:solidFill>
              </a:rPr>
              <a:t>esportazioni nette</a:t>
            </a:r>
            <a:r>
              <a:rPr lang="it-IT" altLang="it-IT" sz="2800">
                <a:solidFill>
                  <a:srgbClr val="000000"/>
                </a:solidFill>
              </a:rPr>
              <a:t> o </a:t>
            </a:r>
            <a:r>
              <a:rPr lang="it-IT" altLang="it-IT" sz="2800">
                <a:solidFill>
                  <a:srgbClr val="FF0000"/>
                </a:solidFill>
              </a:rPr>
              <a:t>bilancia commerciale</a:t>
            </a:r>
            <a:r>
              <a:rPr lang="it-IT" altLang="it-IT" sz="2800">
                <a:solidFill>
                  <a:srgbClr val="000000"/>
                </a:solidFill>
              </a:rPr>
              <a:t> (NX) la differenza tra valore delle esportazioni e valore delle importazioni di una nazione:</a:t>
            </a:r>
            <a:r>
              <a:rPr lang="it-IT" altLang="it-IT" sz="3600">
                <a:solidFill>
                  <a:srgbClr val="000000"/>
                </a:solidFill>
              </a:rPr>
              <a:t>   	</a:t>
            </a:r>
          </a:p>
          <a:p>
            <a:pPr lvl="1" eaLnBrk="1" hangingPunct="1">
              <a:buFont typeface="Wingdings" panose="05000000000000000000" pitchFamily="2" charset="2"/>
              <a:buChar char="Ø"/>
            </a:pPr>
            <a:r>
              <a:rPr lang="it-IT" altLang="it-IT">
                <a:solidFill>
                  <a:srgbClr val="0000FF"/>
                </a:solidFill>
              </a:rPr>
              <a:t> Esportazioni X</a:t>
            </a:r>
            <a:r>
              <a:rPr lang="it-IT" altLang="it-IT">
                <a:solidFill>
                  <a:srgbClr val="000000"/>
                </a:solidFill>
              </a:rPr>
              <a:t>: beni e servizi prodotti internamente e venduti all’estero</a:t>
            </a:r>
          </a:p>
          <a:p>
            <a:pPr lvl="1" eaLnBrk="1" hangingPunct="1">
              <a:buFont typeface="Wingdings" panose="05000000000000000000" pitchFamily="2" charset="2"/>
              <a:buChar char="Ø"/>
            </a:pPr>
            <a:r>
              <a:rPr lang="it-IT" altLang="it-IT">
                <a:solidFill>
                  <a:srgbClr val="0000FF"/>
                </a:solidFill>
              </a:rPr>
              <a:t> Importazioni M</a:t>
            </a:r>
            <a:r>
              <a:rPr lang="it-IT" altLang="it-IT">
                <a:solidFill>
                  <a:srgbClr val="000000"/>
                </a:solidFill>
              </a:rPr>
              <a:t>: beni e servizi prodotti all’estero venduti internamente.</a:t>
            </a:r>
            <a:endParaRPr lang="it-IT" altLang="it-IT" i="1">
              <a:solidFill>
                <a:srgbClr val="000000"/>
              </a:solidFill>
              <a:latin typeface="Arial" panose="020B0604020202020204" pitchFamily="34" charset="0"/>
            </a:endParaRPr>
          </a:p>
          <a:p>
            <a:pPr eaLnBrk="1" hangingPunct="1"/>
            <a:r>
              <a:rPr lang="it-IT" altLang="it-IT" sz="2800">
                <a:solidFill>
                  <a:srgbClr val="000000"/>
                </a:solidFill>
              </a:rPr>
              <a:t>Si ha un </a:t>
            </a:r>
            <a:r>
              <a:rPr lang="it-IT" altLang="it-IT" sz="2800">
                <a:solidFill>
                  <a:srgbClr val="FF0000"/>
                </a:solidFill>
              </a:rPr>
              <a:t>avanzo commerciale</a:t>
            </a:r>
            <a:r>
              <a:rPr lang="it-IT" altLang="it-IT" sz="2800">
                <a:solidFill>
                  <a:srgbClr val="000000"/>
                </a:solidFill>
              </a:rPr>
              <a:t> quando:</a:t>
            </a:r>
            <a:r>
              <a:rPr lang="it-IT" altLang="it-IT">
                <a:solidFill>
                  <a:srgbClr val="000000"/>
                </a:solidFill>
              </a:rPr>
              <a:t> </a:t>
            </a:r>
          </a:p>
          <a:p>
            <a:pPr algn="ctr" eaLnBrk="1" hangingPunct="1">
              <a:buFont typeface="Monotype Sorts" pitchFamily="2" charset="2"/>
              <a:buNone/>
            </a:pPr>
            <a:r>
              <a:rPr lang="it-IT" altLang="it-IT" i="1">
                <a:solidFill>
                  <a:srgbClr val="000000"/>
                </a:solidFill>
                <a:latin typeface="Arial" panose="020B0604020202020204" pitchFamily="34" charset="0"/>
              </a:rPr>
              <a:t>	</a:t>
            </a:r>
            <a:r>
              <a:rPr lang="it-IT" altLang="it-IT" i="1">
                <a:solidFill>
                  <a:schemeClr val="accent2"/>
                </a:solidFill>
                <a:latin typeface="Arial" panose="020B0604020202020204" pitchFamily="34" charset="0"/>
              </a:rPr>
              <a:t>	</a:t>
            </a:r>
            <a:r>
              <a:rPr lang="it-IT" altLang="it-IT">
                <a:solidFill>
                  <a:srgbClr val="0000FF"/>
                </a:solidFill>
                <a:latin typeface="Arial" panose="020B0604020202020204" pitchFamily="34" charset="0"/>
              </a:rPr>
              <a:t>X &gt; M </a:t>
            </a:r>
            <a:r>
              <a:rPr lang="it-IT" altLang="it-IT">
                <a:solidFill>
                  <a:srgbClr val="0000FF"/>
                </a:solidFill>
                <a:latin typeface="Arial" panose="020B0604020202020204" pitchFamily="34" charset="0"/>
                <a:sym typeface="Symbol" panose="05050102010706020507" pitchFamily="18" charset="2"/>
              </a:rPr>
              <a:t></a:t>
            </a:r>
            <a:r>
              <a:rPr lang="it-IT" altLang="it-IT">
                <a:solidFill>
                  <a:srgbClr val="0000FF"/>
                </a:solidFill>
                <a:latin typeface="Arial" panose="020B0604020202020204" pitchFamily="34" charset="0"/>
              </a:rPr>
              <a:t>  NX &gt; 0</a:t>
            </a:r>
          </a:p>
          <a:p>
            <a:pPr eaLnBrk="1" hangingPunct="1"/>
            <a:r>
              <a:rPr lang="it-IT" altLang="it-IT" sz="2800">
                <a:solidFill>
                  <a:srgbClr val="000000"/>
                </a:solidFill>
              </a:rPr>
              <a:t>Si ha un </a:t>
            </a:r>
            <a:r>
              <a:rPr lang="it-IT" altLang="it-IT" sz="2800">
                <a:solidFill>
                  <a:srgbClr val="FF0000"/>
                </a:solidFill>
              </a:rPr>
              <a:t>disavanzo commerciale</a:t>
            </a:r>
            <a:r>
              <a:rPr lang="it-IT" altLang="it-IT" sz="2800">
                <a:solidFill>
                  <a:srgbClr val="000000"/>
                </a:solidFill>
              </a:rPr>
              <a:t> quando:</a:t>
            </a:r>
            <a:r>
              <a:rPr lang="it-IT" altLang="it-IT">
                <a:solidFill>
                  <a:srgbClr val="000000"/>
                </a:solidFill>
              </a:rPr>
              <a:t> </a:t>
            </a:r>
          </a:p>
          <a:p>
            <a:pPr algn="ctr" eaLnBrk="1" hangingPunct="1">
              <a:buFont typeface="Monotype Sorts" pitchFamily="2" charset="2"/>
              <a:buNone/>
            </a:pPr>
            <a:r>
              <a:rPr lang="it-IT" altLang="it-IT" i="1">
                <a:solidFill>
                  <a:schemeClr val="accent2"/>
                </a:solidFill>
                <a:latin typeface="Arial" panose="020B0604020202020204" pitchFamily="34" charset="0"/>
              </a:rPr>
              <a:t>		</a:t>
            </a:r>
            <a:r>
              <a:rPr lang="it-IT" altLang="it-IT">
                <a:solidFill>
                  <a:srgbClr val="0000FF"/>
                </a:solidFill>
                <a:latin typeface="Arial" panose="020B0604020202020204" pitchFamily="34" charset="0"/>
              </a:rPr>
              <a:t>X &lt; M </a:t>
            </a:r>
            <a:r>
              <a:rPr lang="it-IT" altLang="it-IT">
                <a:solidFill>
                  <a:srgbClr val="0000FF"/>
                </a:solidFill>
                <a:latin typeface="Arial" panose="020B0604020202020204" pitchFamily="34" charset="0"/>
                <a:sym typeface="Symbol" panose="05050102010706020507" pitchFamily="18" charset="2"/>
              </a:rPr>
              <a:t></a:t>
            </a:r>
            <a:r>
              <a:rPr lang="it-IT" altLang="it-IT">
                <a:solidFill>
                  <a:srgbClr val="0000FF"/>
                </a:solidFill>
                <a:latin typeface="Arial" panose="020B0604020202020204" pitchFamily="34" charset="0"/>
              </a:rPr>
              <a:t>  NX &lt; 0</a:t>
            </a:r>
          </a:p>
        </p:txBody>
      </p:sp>
      <p:sp>
        <p:nvSpPr>
          <p:cNvPr id="174085" name="Rectangle 5"/>
          <p:cNvSpPr>
            <a:spLocks noGrp="1" noChangeArrowheads="1"/>
          </p:cNvSpPr>
          <p:nvPr>
            <p:ph type="title"/>
          </p:nvPr>
        </p:nvSpPr>
        <p:spPr>
          <a:xfrm>
            <a:off x="685800" y="152400"/>
            <a:ext cx="7772400" cy="609600"/>
          </a:xfrm>
          <a:noFill/>
        </p:spPr>
        <p:txBody>
          <a:bodyPr/>
          <a:lstStyle/>
          <a:p>
            <a:pPr eaLnBrk="1" hangingPunct="1"/>
            <a:r>
              <a:rPr lang="it-IT" altLang="it-IT"/>
              <a:t>La bilancia commerciale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6116">
                                            <p:txEl>
                                              <p:pRg st="3" end="3"/>
                                            </p:txEl>
                                          </p:spTgt>
                                        </p:tgtEl>
                                        <p:attrNameLst>
                                          <p:attrName>style.visibility</p:attrName>
                                        </p:attrNameLst>
                                      </p:cBhvr>
                                      <p:to>
                                        <p:strVal val="visible"/>
                                      </p:to>
                                    </p:set>
                                    <p:animEffect transition="in" filter="wipe(left)">
                                      <p:cBhvr>
                                        <p:cTn id="7" dur="500"/>
                                        <p:tgtEl>
                                          <p:spTgt spid="346116">
                                            <p:txEl>
                                              <p:pRg st="3" end="3"/>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46116">
                                            <p:txEl>
                                              <p:pRg st="4" end="4"/>
                                            </p:txEl>
                                          </p:spTgt>
                                        </p:tgtEl>
                                        <p:attrNameLst>
                                          <p:attrName>style.visibility</p:attrName>
                                        </p:attrNameLst>
                                      </p:cBhvr>
                                      <p:to>
                                        <p:strVal val="visible"/>
                                      </p:to>
                                    </p:set>
                                    <p:animEffect transition="in" filter="wipe(left)">
                                      <p:cBhvr>
                                        <p:cTn id="10" dur="500"/>
                                        <p:tgtEl>
                                          <p:spTgt spid="346116">
                                            <p:txEl>
                                              <p:pRg st="4" end="4"/>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46116">
                                            <p:txEl>
                                              <p:pRg st="5" end="5"/>
                                            </p:txEl>
                                          </p:spTgt>
                                        </p:tgtEl>
                                        <p:attrNameLst>
                                          <p:attrName>style.visibility</p:attrName>
                                        </p:attrNameLst>
                                      </p:cBhvr>
                                      <p:to>
                                        <p:strVal val="visible"/>
                                      </p:to>
                                    </p:set>
                                    <p:animEffect transition="in" filter="wipe(left)">
                                      <p:cBhvr>
                                        <p:cTn id="15" dur="500"/>
                                        <p:tgtEl>
                                          <p:spTgt spid="346116">
                                            <p:txEl>
                                              <p:pRg st="5" end="5"/>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46116">
                                            <p:txEl>
                                              <p:pRg st="6" end="6"/>
                                            </p:txEl>
                                          </p:spTgt>
                                        </p:tgtEl>
                                        <p:attrNameLst>
                                          <p:attrName>style.visibility</p:attrName>
                                        </p:attrNameLst>
                                      </p:cBhvr>
                                      <p:to>
                                        <p:strVal val="visible"/>
                                      </p:to>
                                    </p:set>
                                    <p:animEffect transition="in" filter="wipe(left)">
                                      <p:cBhvr>
                                        <p:cTn id="18" dur="500"/>
                                        <p:tgtEl>
                                          <p:spTgt spid="3461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6" grpId="0" build="p"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684213" y="0"/>
            <a:ext cx="7772400" cy="679450"/>
          </a:xfrm>
        </p:spPr>
        <p:txBody>
          <a:bodyPr/>
          <a:lstStyle/>
          <a:p>
            <a:pPr eaLnBrk="1" hangingPunct="1"/>
            <a:r>
              <a:rPr lang="it-IT" altLang="it-IT"/>
              <a:t>Il conto capitale</a:t>
            </a:r>
          </a:p>
        </p:txBody>
      </p:sp>
      <p:sp>
        <p:nvSpPr>
          <p:cNvPr id="176131" name="Rectangle 3"/>
          <p:cNvSpPr>
            <a:spLocks noGrp="1" noChangeArrowheads="1"/>
          </p:cNvSpPr>
          <p:nvPr>
            <p:ph type="body" idx="1"/>
          </p:nvPr>
        </p:nvSpPr>
        <p:spPr>
          <a:xfrm>
            <a:off x="0" y="765175"/>
            <a:ext cx="8964613" cy="5903913"/>
          </a:xfrm>
        </p:spPr>
        <p:txBody>
          <a:bodyPr/>
          <a:lstStyle/>
          <a:p>
            <a:pPr eaLnBrk="1" hangingPunct="1">
              <a:lnSpc>
                <a:spcPct val="90000"/>
              </a:lnSpc>
            </a:pPr>
            <a:r>
              <a:rPr lang="it-IT" altLang="it-IT" sz="2400" dirty="0"/>
              <a:t>Il </a:t>
            </a:r>
            <a:r>
              <a:rPr lang="it-IT" altLang="it-IT" sz="2400" dirty="0">
                <a:solidFill>
                  <a:srgbClr val="FF0000"/>
                </a:solidFill>
              </a:rPr>
              <a:t>conto capitale </a:t>
            </a:r>
            <a:r>
              <a:rPr lang="it-IT" altLang="it-IT" sz="2400" dirty="0"/>
              <a:t>misura le variazioni della proprietà estera </a:t>
            </a:r>
            <a:r>
              <a:rPr lang="it-IT" altLang="it-IT" sz="2400" i="1" dirty="0"/>
              <a:t>netta</a:t>
            </a:r>
            <a:r>
              <a:rPr lang="it-IT" altLang="it-IT" sz="2400" dirty="0"/>
              <a:t> delle attività patrimoniali (asset) nazionali.</a:t>
            </a:r>
          </a:p>
          <a:p>
            <a:pPr lvl="1" eaLnBrk="1" hangingPunct="1">
              <a:lnSpc>
                <a:spcPct val="90000"/>
              </a:lnSpc>
            </a:pPr>
            <a:r>
              <a:rPr lang="it-IT" altLang="it-IT" sz="2000" dirty="0"/>
              <a:t>Netta perché si deve fare la differenza tra variazioni di asset esteri detenuti da agenti nazionali ed asset nazionali detenuti da agenti esteri. </a:t>
            </a:r>
          </a:p>
          <a:p>
            <a:pPr eaLnBrk="1" hangingPunct="1">
              <a:lnSpc>
                <a:spcPct val="90000"/>
              </a:lnSpc>
            </a:pPr>
            <a:r>
              <a:rPr lang="it-IT" altLang="it-IT" sz="2400" dirty="0"/>
              <a:t>Anche qui abbiamo tre categorie:</a:t>
            </a:r>
          </a:p>
          <a:p>
            <a:pPr lvl="1" eaLnBrk="1" hangingPunct="1">
              <a:lnSpc>
                <a:spcPct val="90000"/>
              </a:lnSpc>
            </a:pPr>
            <a:r>
              <a:rPr lang="it-IT" altLang="it-IT" sz="2000" dirty="0"/>
              <a:t>Gli </a:t>
            </a:r>
            <a:r>
              <a:rPr lang="it-IT" altLang="it-IT" sz="2000" dirty="0">
                <a:solidFill>
                  <a:srgbClr val="FF0000"/>
                </a:solidFill>
              </a:rPr>
              <a:t>investimenti esteri diretti </a:t>
            </a:r>
            <a:r>
              <a:rPr lang="it-IT" altLang="it-IT" sz="2000" dirty="0"/>
              <a:t>netti: riguardano la creazione di nuovo capitale reale nel paese e all’estero.</a:t>
            </a:r>
          </a:p>
          <a:p>
            <a:pPr lvl="1" eaLnBrk="1" hangingPunct="1">
              <a:lnSpc>
                <a:spcPct val="90000"/>
              </a:lnSpc>
            </a:pPr>
            <a:r>
              <a:rPr lang="it-IT" altLang="it-IT" sz="2000" dirty="0"/>
              <a:t> Gli </a:t>
            </a:r>
            <a:r>
              <a:rPr lang="it-IT" altLang="it-IT" sz="2000" dirty="0">
                <a:solidFill>
                  <a:srgbClr val="FF0000"/>
                </a:solidFill>
              </a:rPr>
              <a:t>investimenti di portafoglio </a:t>
            </a:r>
            <a:r>
              <a:rPr lang="it-IT" altLang="it-IT" sz="2000" dirty="0"/>
              <a:t>netti: riguardano la compravendita di titoli di credito nazionali ed esteri. </a:t>
            </a:r>
          </a:p>
          <a:p>
            <a:pPr lvl="1" eaLnBrk="1" hangingPunct="1">
              <a:lnSpc>
                <a:spcPct val="90000"/>
              </a:lnSpc>
            </a:pPr>
            <a:r>
              <a:rPr lang="it-IT" altLang="it-IT" sz="2000" dirty="0">
                <a:solidFill>
                  <a:srgbClr val="FF0000"/>
                </a:solidFill>
              </a:rPr>
              <a:t>Altri investimenti </a:t>
            </a:r>
            <a:r>
              <a:rPr lang="it-IT" altLang="it-IT" sz="2000" dirty="0"/>
              <a:t>netti: movimenti di depositi bancari nazionali ed esteri.</a:t>
            </a:r>
          </a:p>
          <a:p>
            <a:pPr eaLnBrk="1" hangingPunct="1">
              <a:lnSpc>
                <a:spcPct val="90000"/>
              </a:lnSpc>
            </a:pPr>
            <a:r>
              <a:rPr lang="it-IT" altLang="it-IT" sz="2400" dirty="0"/>
              <a:t>Nel seguito indichiamo tutte queste voci con la sigla NFI (= </a:t>
            </a:r>
            <a:r>
              <a:rPr lang="it-IT" altLang="it-IT" sz="2400" i="1" dirty="0"/>
              <a:t>net </a:t>
            </a:r>
            <a:r>
              <a:rPr lang="it-IT" altLang="it-IT" sz="2400" i="1" dirty="0" err="1"/>
              <a:t>foreign</a:t>
            </a:r>
            <a:r>
              <a:rPr lang="it-IT" altLang="it-IT" sz="2400" i="1" dirty="0"/>
              <a:t> </a:t>
            </a:r>
            <a:r>
              <a:rPr lang="it-IT" altLang="it-IT" sz="2400" i="1" dirty="0" err="1"/>
              <a:t>investments</a:t>
            </a:r>
            <a:r>
              <a:rPr lang="it-IT" altLang="it-IT" sz="2400" dirty="0"/>
              <a:t>).</a:t>
            </a:r>
          </a:p>
          <a:p>
            <a:pPr eaLnBrk="1" hangingPunct="1">
              <a:lnSpc>
                <a:spcPct val="90000"/>
              </a:lnSpc>
            </a:pPr>
            <a:r>
              <a:rPr lang="it-IT" altLang="it-IT" sz="2400" dirty="0"/>
              <a:t>Infine, in base alle diverse convenzioni, possiamo includere o meno nel conto capitale anche i c.d. </a:t>
            </a:r>
            <a:r>
              <a:rPr lang="it-IT" altLang="it-IT" sz="2400" dirty="0">
                <a:solidFill>
                  <a:srgbClr val="FF0000"/>
                </a:solidFill>
              </a:rPr>
              <a:t>movimenti delle riserve valutarie (RV)</a:t>
            </a:r>
          </a:p>
          <a:p>
            <a:pPr lvl="1" eaLnBrk="1" hangingPunct="1">
              <a:lnSpc>
                <a:spcPct val="90000"/>
              </a:lnSpc>
            </a:pPr>
            <a:r>
              <a:rPr lang="it-IT" altLang="it-IT" sz="2000" dirty="0"/>
              <a:t>Si tratta della variazioni delle riserve di valuta estera detenute dalla Banca Centrale di una nazione.</a:t>
            </a:r>
          </a:p>
          <a:p>
            <a:pPr lvl="1" eaLnBrk="1" hangingPunct="1">
              <a:lnSpc>
                <a:spcPct val="90000"/>
              </a:lnSpc>
            </a:pPr>
            <a:r>
              <a:rPr lang="it-IT" altLang="it-IT" sz="2000" dirty="0"/>
              <a:t>Possiamo includerli nel conto capitale o considerarli una voce a parte.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613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613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613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6131">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6131">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613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6131">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613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7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2400"/>
          </a:p>
        </p:txBody>
      </p:sp>
      <p:sp>
        <p:nvSpPr>
          <p:cNvPr id="17817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2400"/>
          </a:p>
        </p:txBody>
      </p:sp>
      <p:sp>
        <p:nvSpPr>
          <p:cNvPr id="348164" name="Rectangle 4"/>
          <p:cNvSpPr>
            <a:spLocks noGrp="1" noChangeArrowheads="1"/>
          </p:cNvSpPr>
          <p:nvPr>
            <p:ph type="body" idx="1"/>
          </p:nvPr>
        </p:nvSpPr>
        <p:spPr>
          <a:xfrm>
            <a:off x="0" y="838200"/>
            <a:ext cx="9144000" cy="5759450"/>
          </a:xfrm>
          <a:noFill/>
        </p:spPr>
        <p:txBody>
          <a:bodyPr/>
          <a:lstStyle/>
          <a:p>
            <a:pPr eaLnBrk="1" hangingPunct="1"/>
            <a:r>
              <a:rPr lang="it-IT" altLang="it-IT" sz="2800" dirty="0">
                <a:solidFill>
                  <a:srgbClr val="000000"/>
                </a:solidFill>
              </a:rPr>
              <a:t>Definiamo </a:t>
            </a:r>
            <a:r>
              <a:rPr lang="it-IT" altLang="it-IT" sz="2800" dirty="0">
                <a:solidFill>
                  <a:srgbClr val="FF0000"/>
                </a:solidFill>
              </a:rPr>
              <a:t>investimenti esteri netti</a:t>
            </a:r>
            <a:r>
              <a:rPr lang="it-IT" altLang="it-IT" sz="2800" dirty="0">
                <a:solidFill>
                  <a:srgbClr val="000000"/>
                </a:solidFill>
              </a:rPr>
              <a:t> (NFI) la differenza tra gli </a:t>
            </a:r>
            <a:r>
              <a:rPr lang="it-IT" altLang="it-IT" sz="2800" i="1" dirty="0">
                <a:solidFill>
                  <a:srgbClr val="000000"/>
                </a:solidFill>
              </a:rPr>
              <a:t>assets</a:t>
            </a:r>
            <a:r>
              <a:rPr lang="it-IT" altLang="it-IT" sz="2800" dirty="0">
                <a:solidFill>
                  <a:srgbClr val="000000"/>
                </a:solidFill>
              </a:rPr>
              <a:t> esteri acquistati da residenti e gli </a:t>
            </a:r>
            <a:r>
              <a:rPr lang="it-IT" altLang="it-IT" sz="2800" i="1" dirty="0">
                <a:solidFill>
                  <a:srgbClr val="000000"/>
                </a:solidFill>
              </a:rPr>
              <a:t>assets</a:t>
            </a:r>
            <a:r>
              <a:rPr lang="it-IT" altLang="it-IT" sz="2800" dirty="0">
                <a:solidFill>
                  <a:srgbClr val="000000"/>
                </a:solidFill>
              </a:rPr>
              <a:t> nazionali acquistati da stranieri. </a:t>
            </a:r>
            <a:endParaRPr lang="it-IT" altLang="it-IT" sz="2800" dirty="0">
              <a:solidFill>
                <a:srgbClr val="000000"/>
              </a:solidFill>
              <a:latin typeface="Monotype Sorts" pitchFamily="2" charset="2"/>
            </a:endParaRPr>
          </a:p>
          <a:p>
            <a:pPr lvl="1" eaLnBrk="1" hangingPunct="1"/>
            <a:r>
              <a:rPr lang="it-IT" altLang="it-IT" sz="2400" dirty="0">
                <a:solidFill>
                  <a:srgbClr val="000000"/>
                </a:solidFill>
              </a:rPr>
              <a:t>P.e.: un italiano può comprare azioni Microsoft mentre un giapponese può comprare un titolo di Stato italiano.</a:t>
            </a:r>
          </a:p>
          <a:p>
            <a:pPr lvl="1" eaLnBrk="1" hangingPunct="1"/>
            <a:r>
              <a:rPr lang="it-IT" altLang="it-IT" sz="2400" dirty="0">
                <a:solidFill>
                  <a:srgbClr val="000000"/>
                </a:solidFill>
              </a:rPr>
              <a:t>Un </a:t>
            </a:r>
            <a:r>
              <a:rPr lang="it-IT" altLang="it-IT" sz="2400" i="1" dirty="0">
                <a:solidFill>
                  <a:srgbClr val="000000"/>
                </a:solidFill>
              </a:rPr>
              <a:t>asset</a:t>
            </a:r>
            <a:r>
              <a:rPr lang="it-IT" altLang="it-IT" sz="2400" dirty="0">
                <a:solidFill>
                  <a:srgbClr val="000000"/>
                </a:solidFill>
              </a:rPr>
              <a:t> è, in generale, qualsiasi titolo che dia diritto ad uno o più pagamenti futuri.</a:t>
            </a:r>
          </a:p>
          <a:p>
            <a:pPr eaLnBrk="1" hangingPunct="1"/>
            <a:r>
              <a:rPr lang="it-IT" altLang="it-IT" sz="2800" dirty="0">
                <a:solidFill>
                  <a:srgbClr val="000000"/>
                </a:solidFill>
              </a:rPr>
              <a:t>Se gli italiani acquistano più </a:t>
            </a:r>
            <a:r>
              <a:rPr lang="it-IT" altLang="it-IT" sz="2800" i="1" dirty="0">
                <a:solidFill>
                  <a:srgbClr val="000000"/>
                </a:solidFill>
              </a:rPr>
              <a:t>assets</a:t>
            </a:r>
            <a:r>
              <a:rPr lang="it-IT" altLang="it-IT" sz="2800" dirty="0">
                <a:solidFill>
                  <a:srgbClr val="000000"/>
                </a:solidFill>
              </a:rPr>
              <a:t> esteri di quanto gli stranieri acquistino </a:t>
            </a:r>
            <a:r>
              <a:rPr lang="it-IT" altLang="it-IT" sz="2800" i="1" dirty="0">
                <a:solidFill>
                  <a:srgbClr val="000000"/>
                </a:solidFill>
              </a:rPr>
              <a:t>assets</a:t>
            </a:r>
            <a:r>
              <a:rPr lang="it-IT" altLang="it-IT" sz="2800" dirty="0">
                <a:solidFill>
                  <a:srgbClr val="000000"/>
                </a:solidFill>
              </a:rPr>
              <a:t> italiani, allora </a:t>
            </a:r>
            <a:r>
              <a:rPr lang="it-IT" altLang="it-IT" sz="2800" dirty="0">
                <a:solidFill>
                  <a:srgbClr val="0000FF"/>
                </a:solidFill>
              </a:rPr>
              <a:t>NFI &gt; 0</a:t>
            </a:r>
            <a:r>
              <a:rPr lang="it-IT" altLang="it-IT" sz="2800" dirty="0">
                <a:solidFill>
                  <a:srgbClr val="000000"/>
                </a:solidFill>
              </a:rPr>
              <a:t> e si ha un </a:t>
            </a:r>
            <a:r>
              <a:rPr lang="it-IT" altLang="it-IT" sz="2800" dirty="0">
                <a:solidFill>
                  <a:srgbClr val="FF0000"/>
                </a:solidFill>
              </a:rPr>
              <a:t>deflusso netto</a:t>
            </a:r>
            <a:r>
              <a:rPr lang="it-IT" altLang="it-IT" sz="2800" dirty="0">
                <a:solidFill>
                  <a:srgbClr val="000000"/>
                </a:solidFill>
              </a:rPr>
              <a:t> di capitali dall’Italia.</a:t>
            </a:r>
          </a:p>
          <a:p>
            <a:pPr eaLnBrk="1" hangingPunct="1"/>
            <a:r>
              <a:rPr lang="it-IT" altLang="it-IT" sz="2800" dirty="0">
                <a:solidFill>
                  <a:srgbClr val="000000"/>
                </a:solidFill>
              </a:rPr>
              <a:t>Se gli italiani acquistano meno </a:t>
            </a:r>
            <a:r>
              <a:rPr lang="it-IT" altLang="it-IT" sz="2800" i="1" dirty="0">
                <a:solidFill>
                  <a:srgbClr val="000000"/>
                </a:solidFill>
              </a:rPr>
              <a:t>assets</a:t>
            </a:r>
            <a:r>
              <a:rPr lang="it-IT" altLang="it-IT" sz="2800" dirty="0">
                <a:solidFill>
                  <a:srgbClr val="000000"/>
                </a:solidFill>
              </a:rPr>
              <a:t> esteri di quanto gli stranieri acquistino </a:t>
            </a:r>
            <a:r>
              <a:rPr lang="it-IT" altLang="it-IT" sz="2800" i="1" dirty="0">
                <a:solidFill>
                  <a:srgbClr val="000000"/>
                </a:solidFill>
              </a:rPr>
              <a:t>assets</a:t>
            </a:r>
            <a:r>
              <a:rPr lang="it-IT" altLang="it-IT" sz="2800" dirty="0">
                <a:solidFill>
                  <a:srgbClr val="000000"/>
                </a:solidFill>
              </a:rPr>
              <a:t> italiani, allora </a:t>
            </a:r>
            <a:r>
              <a:rPr lang="it-IT" altLang="it-IT" sz="2800" dirty="0">
                <a:solidFill>
                  <a:srgbClr val="0000FF"/>
                </a:solidFill>
              </a:rPr>
              <a:t>NFI &lt; 0</a:t>
            </a:r>
            <a:r>
              <a:rPr lang="it-IT" altLang="it-IT" sz="2800" dirty="0">
                <a:solidFill>
                  <a:srgbClr val="000000"/>
                </a:solidFill>
              </a:rPr>
              <a:t>  e si ha un </a:t>
            </a:r>
            <a:r>
              <a:rPr lang="it-IT" altLang="it-IT" sz="2800" dirty="0">
                <a:solidFill>
                  <a:srgbClr val="FF0000"/>
                </a:solidFill>
              </a:rPr>
              <a:t>afflusso netto</a:t>
            </a:r>
            <a:r>
              <a:rPr lang="it-IT" altLang="it-IT" sz="2800" dirty="0">
                <a:solidFill>
                  <a:srgbClr val="000000"/>
                </a:solidFill>
              </a:rPr>
              <a:t> di capitali esteri in Italia.</a:t>
            </a:r>
          </a:p>
        </p:txBody>
      </p:sp>
      <p:sp>
        <p:nvSpPr>
          <p:cNvPr id="178181" name="Rectangle 5"/>
          <p:cNvSpPr>
            <a:spLocks noGrp="1" noChangeArrowheads="1"/>
          </p:cNvSpPr>
          <p:nvPr>
            <p:ph type="title"/>
          </p:nvPr>
        </p:nvSpPr>
        <p:spPr>
          <a:xfrm>
            <a:off x="685800" y="152400"/>
            <a:ext cx="7772400" cy="609600"/>
          </a:xfrm>
          <a:noFill/>
        </p:spPr>
        <p:txBody>
          <a:bodyPr/>
          <a:lstStyle/>
          <a:p>
            <a:pPr eaLnBrk="1" hangingPunct="1"/>
            <a:r>
              <a:rPr lang="it-IT" altLang="it-IT"/>
              <a:t>Investimenti esteri netti</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8164">
                                            <p:txEl>
                                              <p:pRg st="3" end="3"/>
                                            </p:txEl>
                                          </p:spTgt>
                                        </p:tgtEl>
                                        <p:attrNameLst>
                                          <p:attrName>style.visibility</p:attrName>
                                        </p:attrNameLst>
                                      </p:cBhvr>
                                      <p:to>
                                        <p:strVal val="visible"/>
                                      </p:to>
                                    </p:set>
                                    <p:animEffect transition="in" filter="wipe(left)">
                                      <p:cBhvr>
                                        <p:cTn id="7" dur="500"/>
                                        <p:tgtEl>
                                          <p:spTgt spid="348164">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8164">
                                            <p:txEl>
                                              <p:pRg st="4" end="4"/>
                                            </p:txEl>
                                          </p:spTgt>
                                        </p:tgtEl>
                                        <p:attrNameLst>
                                          <p:attrName>style.visibility</p:attrName>
                                        </p:attrNameLst>
                                      </p:cBhvr>
                                      <p:to>
                                        <p:strVal val="visible"/>
                                      </p:to>
                                    </p:set>
                                    <p:animEffect transition="in" filter="wipe(left)">
                                      <p:cBhvr>
                                        <p:cTn id="12" dur="500"/>
                                        <p:tgtEl>
                                          <p:spTgt spid="34816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4" grpId="0" build="p"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2400"/>
          </a:p>
        </p:txBody>
      </p:sp>
      <p:sp>
        <p:nvSpPr>
          <p:cNvPr id="18022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accent2"/>
              </a:buClr>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2400"/>
          </a:p>
        </p:txBody>
      </p:sp>
      <p:sp>
        <p:nvSpPr>
          <p:cNvPr id="350212" name="Rectangle 4"/>
          <p:cNvSpPr>
            <a:spLocks noGrp="1" noChangeArrowheads="1"/>
          </p:cNvSpPr>
          <p:nvPr>
            <p:ph type="body" idx="1"/>
          </p:nvPr>
        </p:nvSpPr>
        <p:spPr>
          <a:xfrm>
            <a:off x="0" y="537400"/>
            <a:ext cx="9144000" cy="6248400"/>
          </a:xfrm>
          <a:noFill/>
        </p:spPr>
        <p:txBody>
          <a:bodyPr/>
          <a:lstStyle/>
          <a:p>
            <a:pPr eaLnBrk="1" hangingPunct="1">
              <a:lnSpc>
                <a:spcPct val="90000"/>
              </a:lnSpc>
            </a:pPr>
            <a:r>
              <a:rPr lang="it-IT" altLang="it-IT" sz="2400" dirty="0">
                <a:solidFill>
                  <a:srgbClr val="000000"/>
                </a:solidFill>
              </a:rPr>
              <a:t>Definiamo </a:t>
            </a:r>
            <a:r>
              <a:rPr lang="it-IT" altLang="it-IT" sz="2400" dirty="0">
                <a:solidFill>
                  <a:srgbClr val="FF0000"/>
                </a:solidFill>
              </a:rPr>
              <a:t>bilancia dei pagamenti</a:t>
            </a:r>
            <a:r>
              <a:rPr lang="it-IT" altLang="it-IT" sz="2400" dirty="0">
                <a:solidFill>
                  <a:srgbClr val="000000"/>
                </a:solidFill>
              </a:rPr>
              <a:t> la differenza tra NX e NFI:</a:t>
            </a:r>
            <a:r>
              <a:rPr lang="it-IT" altLang="it-IT" sz="2800" dirty="0">
                <a:solidFill>
                  <a:srgbClr val="000000"/>
                </a:solidFill>
              </a:rPr>
              <a:t> </a:t>
            </a:r>
          </a:p>
          <a:p>
            <a:pPr algn="ctr" eaLnBrk="1" hangingPunct="1">
              <a:lnSpc>
                <a:spcPct val="90000"/>
              </a:lnSpc>
              <a:buFont typeface="Monotype Sorts" pitchFamily="2" charset="2"/>
              <a:buNone/>
            </a:pPr>
            <a:r>
              <a:rPr lang="it-IT" altLang="it-IT" sz="2800" dirty="0">
                <a:solidFill>
                  <a:srgbClr val="0000FF"/>
                </a:solidFill>
              </a:rPr>
              <a:t>BP </a:t>
            </a:r>
            <a:r>
              <a:rPr lang="it-IT" altLang="it-IT" sz="2800" dirty="0">
                <a:solidFill>
                  <a:srgbClr val="0000FF"/>
                </a:solidFill>
                <a:sym typeface="Symbol" panose="05050102010706020507" pitchFamily="18" charset="2"/>
              </a:rPr>
              <a:t></a:t>
            </a:r>
            <a:r>
              <a:rPr lang="it-IT" altLang="it-IT" sz="2800" dirty="0">
                <a:solidFill>
                  <a:srgbClr val="0000FF"/>
                </a:solidFill>
              </a:rPr>
              <a:t> NX – (NFI + RV)</a:t>
            </a:r>
            <a:endParaRPr lang="it-IT" altLang="it-IT" sz="2800" u="sng" dirty="0">
              <a:solidFill>
                <a:srgbClr val="0000FF"/>
              </a:solidFill>
            </a:endParaRPr>
          </a:p>
          <a:p>
            <a:pPr eaLnBrk="1" hangingPunct="1">
              <a:lnSpc>
                <a:spcPct val="90000"/>
              </a:lnSpc>
            </a:pPr>
            <a:r>
              <a:rPr lang="it-IT" altLang="it-IT" sz="2400" u="sng" dirty="0">
                <a:solidFill>
                  <a:srgbClr val="000000"/>
                </a:solidFill>
              </a:rPr>
              <a:t>Il saldo della BP è sempre zero</a:t>
            </a:r>
            <a:r>
              <a:rPr lang="it-IT" altLang="it-IT" sz="2400" dirty="0">
                <a:solidFill>
                  <a:srgbClr val="000000"/>
                </a:solidFill>
              </a:rPr>
              <a:t>, perché le due voci che la compongono si devono necessariamente bilanciare:</a:t>
            </a:r>
            <a:r>
              <a:rPr lang="it-IT" altLang="it-IT" sz="2800" dirty="0">
                <a:solidFill>
                  <a:srgbClr val="000000"/>
                </a:solidFill>
              </a:rPr>
              <a:t> </a:t>
            </a:r>
          </a:p>
          <a:p>
            <a:pPr algn="ctr" eaLnBrk="1" hangingPunct="1">
              <a:lnSpc>
                <a:spcPct val="90000"/>
              </a:lnSpc>
              <a:buFont typeface="Monotype Sorts" pitchFamily="2" charset="2"/>
              <a:buNone/>
            </a:pPr>
            <a:r>
              <a:rPr lang="it-IT" altLang="it-IT" sz="2800" dirty="0">
                <a:solidFill>
                  <a:srgbClr val="0000FF"/>
                </a:solidFill>
              </a:rPr>
              <a:t>BP </a:t>
            </a:r>
            <a:r>
              <a:rPr lang="it-IT" altLang="it-IT" sz="2800" dirty="0">
                <a:solidFill>
                  <a:srgbClr val="0000FF"/>
                </a:solidFill>
                <a:sym typeface="Symbol" panose="05050102010706020507" pitchFamily="18" charset="2"/>
              </a:rPr>
              <a:t></a:t>
            </a:r>
            <a:r>
              <a:rPr lang="it-IT" altLang="it-IT" sz="2800" dirty="0">
                <a:solidFill>
                  <a:srgbClr val="0000FF"/>
                </a:solidFill>
              </a:rPr>
              <a:t> 0  </a:t>
            </a:r>
            <a:r>
              <a:rPr lang="it-IT" altLang="it-IT" sz="2800" dirty="0">
                <a:solidFill>
                  <a:srgbClr val="0000FF"/>
                </a:solidFill>
                <a:sym typeface="Symbol" panose="05050102010706020507" pitchFamily="18" charset="2"/>
              </a:rPr>
              <a:t>  NX  (NFI + RV)</a:t>
            </a:r>
            <a:r>
              <a:rPr lang="it-IT" altLang="it-IT" sz="2800" i="1" dirty="0">
                <a:solidFill>
                  <a:srgbClr val="000000"/>
                </a:solidFill>
              </a:rPr>
              <a:t> </a:t>
            </a:r>
          </a:p>
          <a:p>
            <a:pPr eaLnBrk="1" hangingPunct="1">
              <a:lnSpc>
                <a:spcPct val="90000"/>
              </a:lnSpc>
            </a:pPr>
            <a:r>
              <a:rPr lang="it-IT" altLang="it-IT" sz="2400" dirty="0">
                <a:solidFill>
                  <a:srgbClr val="000000"/>
                </a:solidFill>
              </a:rPr>
              <a:t>Questo perché ogni transazione con l’estero incide sui due lati dell’identità in ugual misura → </a:t>
            </a:r>
            <a:r>
              <a:rPr lang="it-IT" altLang="it-IT" sz="2400" dirty="0">
                <a:solidFill>
                  <a:srgbClr val="FF0000"/>
                </a:solidFill>
              </a:rPr>
              <a:t>identità fondamentale economia aperta</a:t>
            </a:r>
            <a:endParaRPr lang="it-IT" altLang="it-IT" sz="2400" dirty="0">
              <a:solidFill>
                <a:srgbClr val="000000"/>
              </a:solidFill>
            </a:endParaRPr>
          </a:p>
          <a:p>
            <a:pPr eaLnBrk="1" hangingPunct="1">
              <a:lnSpc>
                <a:spcPct val="90000"/>
              </a:lnSpc>
            </a:pPr>
            <a:r>
              <a:rPr lang="it-IT" altLang="it-IT" sz="2400" u="sng" dirty="0">
                <a:solidFill>
                  <a:srgbClr val="000000"/>
                </a:solidFill>
              </a:rPr>
              <a:t>Spiegazione</a:t>
            </a:r>
            <a:r>
              <a:rPr lang="it-IT" altLang="it-IT" sz="2400" dirty="0">
                <a:solidFill>
                  <a:srgbClr val="000000"/>
                </a:solidFill>
              </a:rPr>
              <a:t>: il </a:t>
            </a:r>
            <a:r>
              <a:rPr lang="it-IT" altLang="it-IT" sz="2400" dirty="0">
                <a:solidFill>
                  <a:srgbClr val="FF0000"/>
                </a:solidFill>
              </a:rPr>
              <a:t>movimento di valuta</a:t>
            </a:r>
            <a:r>
              <a:rPr lang="it-IT" altLang="it-IT" sz="2400" dirty="0">
                <a:solidFill>
                  <a:srgbClr val="000000"/>
                </a:solidFill>
              </a:rPr>
              <a:t> compensa quello dei beni.</a:t>
            </a:r>
          </a:p>
          <a:p>
            <a:pPr lvl="1" eaLnBrk="1" hangingPunct="1">
              <a:lnSpc>
                <a:spcPct val="90000"/>
              </a:lnSpc>
            </a:pPr>
            <a:r>
              <a:rPr lang="it-IT" altLang="it-IT" sz="2000" dirty="0">
                <a:solidFill>
                  <a:srgbClr val="000000"/>
                </a:solidFill>
              </a:rPr>
              <a:t>Esempio: se l’Italia </a:t>
            </a:r>
            <a:r>
              <a:rPr lang="it-IT" altLang="it-IT" sz="2000" u="sng" dirty="0">
                <a:solidFill>
                  <a:srgbClr val="000000"/>
                </a:solidFill>
              </a:rPr>
              <a:t>esporta</a:t>
            </a:r>
            <a:r>
              <a:rPr lang="it-IT" altLang="it-IT" sz="2000" dirty="0">
                <a:solidFill>
                  <a:srgbClr val="000000"/>
                </a:solidFill>
              </a:rPr>
              <a:t> una Ferrari in USA l’incasso in dollari è considerato come un </a:t>
            </a:r>
            <a:r>
              <a:rPr lang="it-IT" altLang="it-IT" sz="2000" u="sng" dirty="0">
                <a:solidFill>
                  <a:srgbClr val="000000"/>
                </a:solidFill>
              </a:rPr>
              <a:t>acquisto di asset</a:t>
            </a:r>
            <a:r>
              <a:rPr lang="it-IT" altLang="it-IT" sz="2000" dirty="0">
                <a:solidFill>
                  <a:srgbClr val="000000"/>
                </a:solidFill>
              </a:rPr>
              <a:t> americani ottenuto dando l’auto in contropartita e viene registrato dentro RV. </a:t>
            </a:r>
          </a:p>
          <a:p>
            <a:pPr lvl="1" eaLnBrk="1" hangingPunct="1">
              <a:lnSpc>
                <a:spcPct val="90000"/>
              </a:lnSpc>
            </a:pPr>
            <a:r>
              <a:rPr lang="it-IT" altLang="it-IT" sz="2000" dirty="0">
                <a:solidFill>
                  <a:srgbClr val="000000"/>
                </a:solidFill>
              </a:rPr>
              <a:t>In realtà: la Ferrari vende i $ incassati alla </a:t>
            </a:r>
            <a:r>
              <a:rPr lang="it-IT" altLang="it-IT" sz="2000" dirty="0" err="1">
                <a:solidFill>
                  <a:srgbClr val="000000"/>
                </a:solidFill>
              </a:rPr>
              <a:t>BdI</a:t>
            </a:r>
            <a:r>
              <a:rPr lang="it-IT" altLang="it-IT" sz="2000" dirty="0">
                <a:solidFill>
                  <a:srgbClr val="000000"/>
                </a:solidFill>
              </a:rPr>
              <a:t> in cambio di €. Ma questo fa crescere le riserve valutarie italiane in $ detenute dalla </a:t>
            </a:r>
            <a:r>
              <a:rPr lang="it-IT" altLang="it-IT" sz="2000" dirty="0" err="1">
                <a:solidFill>
                  <a:srgbClr val="000000"/>
                </a:solidFill>
              </a:rPr>
              <a:t>BdI</a:t>
            </a:r>
            <a:r>
              <a:rPr lang="it-IT" altLang="it-IT" sz="2000" dirty="0">
                <a:solidFill>
                  <a:srgbClr val="000000"/>
                </a:solidFill>
              </a:rPr>
              <a:t> (c.d. </a:t>
            </a:r>
            <a:r>
              <a:rPr lang="it-IT" altLang="it-IT" sz="2000" dirty="0">
                <a:solidFill>
                  <a:srgbClr val="FF0000"/>
                </a:solidFill>
              </a:rPr>
              <a:t>movimenti compensativi delle riserve valutarie</a:t>
            </a:r>
            <a:r>
              <a:rPr lang="it-IT" altLang="it-IT" sz="2000" dirty="0">
                <a:solidFill>
                  <a:srgbClr val="000000"/>
                </a:solidFill>
              </a:rPr>
              <a:t>)</a:t>
            </a:r>
          </a:p>
          <a:p>
            <a:pPr lvl="1" eaLnBrk="1" hangingPunct="1">
              <a:lnSpc>
                <a:spcPct val="90000"/>
              </a:lnSpc>
            </a:pPr>
            <a:r>
              <a:rPr lang="it-IT" altLang="it-IT" sz="2000" dirty="0">
                <a:solidFill>
                  <a:srgbClr val="000000"/>
                </a:solidFill>
              </a:rPr>
              <a:t>Quindi parlare di “deficit di BP” è un modo scorretto di dire “riduzione di RV”</a:t>
            </a:r>
          </a:p>
          <a:p>
            <a:pPr eaLnBrk="1" hangingPunct="1">
              <a:lnSpc>
                <a:spcPct val="90000"/>
              </a:lnSpc>
            </a:pPr>
            <a:r>
              <a:rPr lang="it-IT" altLang="it-IT" sz="2400" dirty="0">
                <a:solidFill>
                  <a:srgbClr val="000000"/>
                </a:solidFill>
              </a:rPr>
              <a:t>I movimenti compensativi di RV assicurano il pareggio anche in caso di </a:t>
            </a:r>
            <a:r>
              <a:rPr lang="it-IT" altLang="it-IT" sz="2400" u="sng" dirty="0">
                <a:solidFill>
                  <a:srgbClr val="000000"/>
                </a:solidFill>
              </a:rPr>
              <a:t>operazioni nel conto capitale</a:t>
            </a:r>
            <a:r>
              <a:rPr lang="it-IT" altLang="it-IT" sz="2400" dirty="0">
                <a:solidFill>
                  <a:srgbClr val="000000"/>
                </a:solidFill>
              </a:rPr>
              <a:t>, senza scambio di beni.</a:t>
            </a:r>
          </a:p>
        </p:txBody>
      </p:sp>
      <p:sp>
        <p:nvSpPr>
          <p:cNvPr id="180229" name="Rectangle 5"/>
          <p:cNvSpPr>
            <a:spLocks noGrp="1" noChangeArrowheads="1"/>
          </p:cNvSpPr>
          <p:nvPr>
            <p:ph type="title"/>
          </p:nvPr>
        </p:nvSpPr>
        <p:spPr>
          <a:xfrm>
            <a:off x="0" y="0"/>
            <a:ext cx="9144000" cy="533400"/>
          </a:xfrm>
          <a:noFill/>
        </p:spPr>
        <p:txBody>
          <a:bodyPr/>
          <a:lstStyle/>
          <a:p>
            <a:pPr eaLnBrk="1" hangingPunct="1"/>
            <a:r>
              <a:rPr lang="it-IT" altLang="it-IT" dirty="0"/>
              <a:t>Il saldo della bilancia dei pagamenti</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0212">
                                            <p:txEl>
                                              <p:pRg st="2" end="2"/>
                                            </p:txEl>
                                          </p:spTgt>
                                        </p:tgtEl>
                                        <p:attrNameLst>
                                          <p:attrName>style.visibility</p:attrName>
                                        </p:attrNameLst>
                                      </p:cBhvr>
                                      <p:to>
                                        <p:strVal val="visible"/>
                                      </p:to>
                                    </p:set>
                                    <p:animEffect transition="in" filter="wipe(left)">
                                      <p:cBhvr>
                                        <p:cTn id="7" dur="500"/>
                                        <p:tgtEl>
                                          <p:spTgt spid="350212">
                                            <p:txEl>
                                              <p:pRg st="2" end="2"/>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50212">
                                            <p:txEl>
                                              <p:pRg st="3" end="3"/>
                                            </p:txEl>
                                          </p:spTgt>
                                        </p:tgtEl>
                                        <p:attrNameLst>
                                          <p:attrName>style.visibility</p:attrName>
                                        </p:attrNameLst>
                                      </p:cBhvr>
                                      <p:to>
                                        <p:strVal val="visible"/>
                                      </p:to>
                                    </p:set>
                                    <p:animEffect transition="in" filter="wipe(left)">
                                      <p:cBhvr>
                                        <p:cTn id="10" dur="500"/>
                                        <p:tgtEl>
                                          <p:spTgt spid="350212">
                                            <p:txEl>
                                              <p:pRg st="3" end="3"/>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50212">
                                            <p:txEl>
                                              <p:pRg st="4" end="4"/>
                                            </p:txEl>
                                          </p:spTgt>
                                        </p:tgtEl>
                                        <p:attrNameLst>
                                          <p:attrName>style.visibility</p:attrName>
                                        </p:attrNameLst>
                                      </p:cBhvr>
                                      <p:to>
                                        <p:strVal val="visible"/>
                                      </p:to>
                                    </p:set>
                                    <p:animEffect transition="in" filter="wipe(left)">
                                      <p:cBhvr>
                                        <p:cTn id="13" dur="500"/>
                                        <p:tgtEl>
                                          <p:spTgt spid="350212">
                                            <p:txEl>
                                              <p:pRg st="4" end="4"/>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50212">
                                            <p:txEl>
                                              <p:pRg st="5" end="5"/>
                                            </p:txEl>
                                          </p:spTgt>
                                        </p:tgtEl>
                                        <p:attrNameLst>
                                          <p:attrName>style.visibility</p:attrName>
                                        </p:attrNameLst>
                                      </p:cBhvr>
                                      <p:to>
                                        <p:strVal val="visible"/>
                                      </p:to>
                                    </p:set>
                                    <p:animEffect transition="in" filter="wipe(left)">
                                      <p:cBhvr>
                                        <p:cTn id="18" dur="500"/>
                                        <p:tgtEl>
                                          <p:spTgt spid="350212">
                                            <p:txEl>
                                              <p:pRg st="5" end="5"/>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50212">
                                            <p:txEl>
                                              <p:pRg st="6" end="6"/>
                                            </p:txEl>
                                          </p:spTgt>
                                        </p:tgtEl>
                                        <p:attrNameLst>
                                          <p:attrName>style.visibility</p:attrName>
                                        </p:attrNameLst>
                                      </p:cBhvr>
                                      <p:to>
                                        <p:strVal val="visible"/>
                                      </p:to>
                                    </p:set>
                                    <p:animEffect transition="in" filter="wipe(left)">
                                      <p:cBhvr>
                                        <p:cTn id="21" dur="500"/>
                                        <p:tgtEl>
                                          <p:spTgt spid="350212">
                                            <p:txEl>
                                              <p:pRg st="6" end="6"/>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50212">
                                            <p:txEl>
                                              <p:pRg st="7" end="7"/>
                                            </p:txEl>
                                          </p:spTgt>
                                        </p:tgtEl>
                                        <p:attrNameLst>
                                          <p:attrName>style.visibility</p:attrName>
                                        </p:attrNameLst>
                                      </p:cBhvr>
                                      <p:to>
                                        <p:strVal val="visible"/>
                                      </p:to>
                                    </p:set>
                                    <p:animEffect transition="in" filter="wipe(left)">
                                      <p:cBhvr>
                                        <p:cTn id="24" dur="500"/>
                                        <p:tgtEl>
                                          <p:spTgt spid="350212">
                                            <p:txEl>
                                              <p:pRg st="7" end="7"/>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50212">
                                            <p:txEl>
                                              <p:pRg st="8" end="8"/>
                                            </p:txEl>
                                          </p:spTgt>
                                        </p:tgtEl>
                                        <p:attrNameLst>
                                          <p:attrName>style.visibility</p:attrName>
                                        </p:attrNameLst>
                                      </p:cBhvr>
                                      <p:to>
                                        <p:strVal val="visible"/>
                                      </p:to>
                                    </p:set>
                                    <p:animEffect transition="in" filter="wipe(left)">
                                      <p:cBhvr>
                                        <p:cTn id="27" dur="500"/>
                                        <p:tgtEl>
                                          <p:spTgt spid="350212">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50212">
                                            <p:txEl>
                                              <p:pRg st="9" end="9"/>
                                            </p:txEl>
                                          </p:spTgt>
                                        </p:tgtEl>
                                        <p:attrNameLst>
                                          <p:attrName>style.visibility</p:attrName>
                                        </p:attrNameLst>
                                      </p:cBhvr>
                                      <p:to>
                                        <p:strVal val="visible"/>
                                      </p:to>
                                    </p:set>
                                    <p:animEffect transition="in" filter="wipe(left)">
                                      <p:cBhvr>
                                        <p:cTn id="32" dur="500"/>
                                        <p:tgtEl>
                                          <p:spTgt spid="35021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2" grpId="0" build="p" autoUpdateAnimBg="0"/>
    </p:bldLst>
  </p:timing>
</p:sld>
</file>

<file path=ppt/theme/theme1.xml><?xml version="1.0" encoding="utf-8"?>
<a:theme xmlns:a="http://schemas.openxmlformats.org/drawingml/2006/main" name="Struttura predefinita">
  <a:themeElements>
    <a:clrScheme name="Struttura predefinita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mankiw">
  <a:themeElements>
    <a:clrScheme name="">
      <a:dk1>
        <a:srgbClr val="000000"/>
      </a:dk1>
      <a:lt1>
        <a:srgbClr val="FFFFFF"/>
      </a:lt1>
      <a:dk2>
        <a:srgbClr val="000000"/>
      </a:dk2>
      <a:lt2>
        <a:srgbClr val="EF9100"/>
      </a:lt2>
      <a:accent1>
        <a:srgbClr val="00B7A5"/>
      </a:accent1>
      <a:accent2>
        <a:srgbClr val="618FFD"/>
      </a:accent2>
      <a:accent3>
        <a:srgbClr val="FFFFFF"/>
      </a:accent3>
      <a:accent4>
        <a:srgbClr val="000000"/>
      </a:accent4>
      <a:accent5>
        <a:srgbClr val="AAD8CF"/>
      </a:accent5>
      <a:accent6>
        <a:srgbClr val="5781E5"/>
      </a:accent6>
      <a:hlink>
        <a:srgbClr val="F76681"/>
      </a:hlink>
      <a:folHlink>
        <a:srgbClr val="FDE3BA"/>
      </a:folHlink>
    </a:clrScheme>
    <a:fontScheme name="!mankiw">
      <a:majorFont>
        <a:latin typeface="Times New Roman"/>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rgbClr val="CC0099"/>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488" tIns="44450" rIns="90488" bIns="44450" numCol="1" anchor="t" anchorCtr="0" compatLnSpc="1">
        <a:prstTxWarp prst="textNoShape">
          <a:avLst/>
        </a:prstTxWarp>
      </a:bodyPr>
      <a:lstStyle>
        <a:defPPr marL="742950" marR="0" indent="-285750" algn="l" defTabSz="914400" rtl="0" eaLnBrk="0" fontAlgn="base" latinLnBrk="0" hangingPunct="0">
          <a:lnSpc>
            <a:spcPct val="100000"/>
          </a:lnSpc>
          <a:spcBef>
            <a:spcPct val="20000"/>
          </a:spcBef>
          <a:spcAft>
            <a:spcPct val="0"/>
          </a:spcAft>
          <a:buClr>
            <a:schemeClr val="accent2"/>
          </a:buClr>
          <a:buSzPct val="100000"/>
          <a:buFont typeface="Monotype Sorts" pitchFamily="2" charset="2"/>
          <a:buChar char="ä"/>
          <a:tabLst>
            <a:tab pos="333375" algn="l"/>
            <a:tab pos="742950" algn="l"/>
          </a:tabLst>
          <a:defRPr kumimoji="0" lang="it-IT" altLang="it-IT" sz="20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rgbClr val="CC0099"/>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488" tIns="44450" rIns="90488" bIns="44450" numCol="1" anchor="t" anchorCtr="0" compatLnSpc="1">
        <a:prstTxWarp prst="textNoShape">
          <a:avLst/>
        </a:prstTxWarp>
      </a:bodyPr>
      <a:lstStyle>
        <a:defPPr marL="742950" marR="0" indent="-285750" algn="l" defTabSz="914400" rtl="0" eaLnBrk="0" fontAlgn="base" latinLnBrk="0" hangingPunct="0">
          <a:lnSpc>
            <a:spcPct val="100000"/>
          </a:lnSpc>
          <a:spcBef>
            <a:spcPct val="20000"/>
          </a:spcBef>
          <a:spcAft>
            <a:spcPct val="0"/>
          </a:spcAft>
          <a:buClr>
            <a:schemeClr val="accent2"/>
          </a:buClr>
          <a:buSzPct val="100000"/>
          <a:buFont typeface="Monotype Sorts" pitchFamily="2" charset="2"/>
          <a:buChar char="ä"/>
          <a:tabLst>
            <a:tab pos="333375" algn="l"/>
            <a:tab pos="742950" algn="l"/>
          </a:tabLst>
          <a:defRPr kumimoji="0" lang="it-IT" altLang="it-IT" sz="20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mankiw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ankiw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ankiw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ankiw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anki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anki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anki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3_!mankiw">
  <a:themeElements>
    <a:clrScheme name="">
      <a:dk1>
        <a:srgbClr val="000000"/>
      </a:dk1>
      <a:lt1>
        <a:srgbClr val="FFFFFF"/>
      </a:lt1>
      <a:dk2>
        <a:srgbClr val="000000"/>
      </a:dk2>
      <a:lt2>
        <a:srgbClr val="EF9100"/>
      </a:lt2>
      <a:accent1>
        <a:srgbClr val="00B7A5"/>
      </a:accent1>
      <a:accent2>
        <a:srgbClr val="618FFD"/>
      </a:accent2>
      <a:accent3>
        <a:srgbClr val="FFFFFF"/>
      </a:accent3>
      <a:accent4>
        <a:srgbClr val="000000"/>
      </a:accent4>
      <a:accent5>
        <a:srgbClr val="AAD8CF"/>
      </a:accent5>
      <a:accent6>
        <a:srgbClr val="5781E5"/>
      </a:accent6>
      <a:hlink>
        <a:srgbClr val="F76681"/>
      </a:hlink>
      <a:folHlink>
        <a:srgbClr val="FDE3BA"/>
      </a:folHlink>
    </a:clrScheme>
    <a:fontScheme name="!mankiw">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ankiw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ankiw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ankiw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ankiw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anki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anki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anki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truttura predefinita">
  <a:themeElements>
    <a:clrScheme name="1_Struttura predefinita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fontScheme name="1_Struttura predefinita">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Struttura predefinita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nkiw">
  <a:themeElements>
    <a:clrScheme name="">
      <a:dk1>
        <a:srgbClr val="000000"/>
      </a:dk1>
      <a:lt1>
        <a:srgbClr val="FFFFFF"/>
      </a:lt1>
      <a:dk2>
        <a:srgbClr val="000000"/>
      </a:dk2>
      <a:lt2>
        <a:srgbClr val="EF9100"/>
      </a:lt2>
      <a:accent1>
        <a:srgbClr val="00B7A5"/>
      </a:accent1>
      <a:accent2>
        <a:srgbClr val="618FFD"/>
      </a:accent2>
      <a:accent3>
        <a:srgbClr val="FFFFFF"/>
      </a:accent3>
      <a:accent4>
        <a:srgbClr val="000000"/>
      </a:accent4>
      <a:accent5>
        <a:srgbClr val="AAD8CF"/>
      </a:accent5>
      <a:accent6>
        <a:srgbClr val="5781E5"/>
      </a:accent6>
      <a:hlink>
        <a:srgbClr val="F76681"/>
      </a:hlink>
      <a:folHlink>
        <a:srgbClr val="FDE3BA"/>
      </a:folHlink>
    </a:clrScheme>
    <a:fontScheme name="!mankiw">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ankiw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ankiw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ankiw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ankiw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anki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anki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anki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mankiw">
  <a:themeElements>
    <a:clrScheme name="">
      <a:dk1>
        <a:srgbClr val="000000"/>
      </a:dk1>
      <a:lt1>
        <a:srgbClr val="FFFFFF"/>
      </a:lt1>
      <a:dk2>
        <a:srgbClr val="000000"/>
      </a:dk2>
      <a:lt2>
        <a:srgbClr val="EF9100"/>
      </a:lt2>
      <a:accent1>
        <a:srgbClr val="00B7A5"/>
      </a:accent1>
      <a:accent2>
        <a:srgbClr val="618FFD"/>
      </a:accent2>
      <a:accent3>
        <a:srgbClr val="FFFFFF"/>
      </a:accent3>
      <a:accent4>
        <a:srgbClr val="000000"/>
      </a:accent4>
      <a:accent5>
        <a:srgbClr val="AAD8CF"/>
      </a:accent5>
      <a:accent6>
        <a:srgbClr val="5781E5"/>
      </a:accent6>
      <a:hlink>
        <a:srgbClr val="F76681"/>
      </a:hlink>
      <a:folHlink>
        <a:srgbClr val="FDE3BA"/>
      </a:folHlink>
    </a:clrScheme>
    <a:fontScheme name="1_!mankiw">
      <a:majorFont>
        <a:latin typeface="Times New Roman"/>
        <a:ea typeface=""/>
        <a:cs typeface="Arial"/>
      </a:majorFont>
      <a:minorFont>
        <a:latin typeface="Book Antiqu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mankiw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mankiw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mankiw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mankiw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manki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manki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manki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Struttura predefinita">
  <a:themeElements>
    <a:clrScheme name="2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Default Design">
  <a:themeElements>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Struttura predefinita">
  <a:themeElements>
    <a:clrScheme name="Struttura predefinita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fontScheme name="Struttura predefinita">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rgbClr val="CC0099"/>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488" tIns="44450" rIns="90488" bIns="44450" numCol="1" anchor="t" anchorCtr="0" compatLnSpc="1">
        <a:prstTxWarp prst="textNoShape">
          <a:avLst/>
        </a:prstTxWarp>
      </a:bodyPr>
      <a:lstStyle>
        <a:defPPr marL="742950" marR="0" indent="-285750" algn="l" defTabSz="914400" rtl="0" eaLnBrk="0" fontAlgn="base" latinLnBrk="0" hangingPunct="0">
          <a:lnSpc>
            <a:spcPct val="100000"/>
          </a:lnSpc>
          <a:spcBef>
            <a:spcPct val="20000"/>
          </a:spcBef>
          <a:spcAft>
            <a:spcPct val="0"/>
          </a:spcAft>
          <a:buClr>
            <a:schemeClr val="accent2"/>
          </a:buClr>
          <a:buSzPct val="100000"/>
          <a:buFont typeface="Monotype Sorts" pitchFamily="2" charset="2"/>
          <a:buChar char="ä"/>
          <a:tabLst>
            <a:tab pos="333375" algn="l"/>
            <a:tab pos="742950" algn="l"/>
          </a:tabLst>
          <a:defRPr kumimoji="0" lang="it-IT" altLang="it-IT" sz="20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rgbClr val="CC0099"/>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488" tIns="44450" rIns="90488" bIns="44450" numCol="1" anchor="t" anchorCtr="0" compatLnSpc="1">
        <a:prstTxWarp prst="textNoShape">
          <a:avLst/>
        </a:prstTxWarp>
      </a:bodyPr>
      <a:lstStyle>
        <a:defPPr marL="742950" marR="0" indent="-285750" algn="l" defTabSz="914400" rtl="0" eaLnBrk="0" fontAlgn="base" latinLnBrk="0" hangingPunct="0">
          <a:lnSpc>
            <a:spcPct val="100000"/>
          </a:lnSpc>
          <a:spcBef>
            <a:spcPct val="20000"/>
          </a:spcBef>
          <a:spcAft>
            <a:spcPct val="0"/>
          </a:spcAft>
          <a:buClr>
            <a:schemeClr val="accent2"/>
          </a:buClr>
          <a:buSzPct val="100000"/>
          <a:buFont typeface="Monotype Sorts" pitchFamily="2" charset="2"/>
          <a:buChar char="ä"/>
          <a:tabLst>
            <a:tab pos="333375" algn="l"/>
            <a:tab pos="742950" algn="l"/>
          </a:tabLst>
          <a:defRPr kumimoji="0" lang="it-IT" altLang="it-IT" sz="20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_Struttura predefinita">
  <a:themeElements>
    <a:clrScheme name="3_Struttura predefinita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FF0066"/>
      </a:folHlink>
    </a:clrScheme>
    <a:fontScheme name="3_Struttura predefinita">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rgbClr val="CC0099"/>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488" tIns="44450" rIns="90488" bIns="44450" numCol="1" anchor="t" anchorCtr="0" compatLnSpc="1">
        <a:prstTxWarp prst="textNoShape">
          <a:avLst/>
        </a:prstTxWarp>
      </a:bodyPr>
      <a:lstStyle>
        <a:defPPr marL="742950" marR="0" indent="-285750" algn="l" defTabSz="914400" rtl="0" eaLnBrk="0" fontAlgn="base" latinLnBrk="0" hangingPunct="0">
          <a:lnSpc>
            <a:spcPct val="100000"/>
          </a:lnSpc>
          <a:spcBef>
            <a:spcPct val="20000"/>
          </a:spcBef>
          <a:spcAft>
            <a:spcPct val="0"/>
          </a:spcAft>
          <a:buClr>
            <a:schemeClr val="accent2"/>
          </a:buClr>
          <a:buSzPct val="100000"/>
          <a:buFont typeface="Monotype Sorts" pitchFamily="2" charset="2"/>
          <a:buChar char="ä"/>
          <a:tabLst>
            <a:tab pos="333375" algn="l"/>
            <a:tab pos="742950" algn="l"/>
          </a:tabLst>
          <a:defRPr kumimoji="0" lang="it-IT" altLang="it-IT" sz="20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rgbClr val="CC0099"/>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488" tIns="44450" rIns="90488" bIns="44450" numCol="1" anchor="t" anchorCtr="0" compatLnSpc="1">
        <a:prstTxWarp prst="textNoShape">
          <a:avLst/>
        </a:prstTxWarp>
      </a:bodyPr>
      <a:lstStyle>
        <a:defPPr marL="742950" marR="0" indent="-285750" algn="l" defTabSz="914400" rtl="0" eaLnBrk="0" fontAlgn="base" latinLnBrk="0" hangingPunct="0">
          <a:lnSpc>
            <a:spcPct val="100000"/>
          </a:lnSpc>
          <a:spcBef>
            <a:spcPct val="20000"/>
          </a:spcBef>
          <a:spcAft>
            <a:spcPct val="0"/>
          </a:spcAft>
          <a:buClr>
            <a:schemeClr val="accent2"/>
          </a:buClr>
          <a:buSzPct val="100000"/>
          <a:buFont typeface="Monotype Sorts" pitchFamily="2" charset="2"/>
          <a:buChar char="ä"/>
          <a:tabLst>
            <a:tab pos="333375" algn="l"/>
            <a:tab pos="742950" algn="l"/>
          </a:tabLst>
          <a:defRPr kumimoji="0" lang="it-IT" altLang="it-IT" sz="20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3_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3_Struttura predefinita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FF00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1_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EF9100"/>
    </a:lt2>
    <a:accent1>
      <a:srgbClr val="00B7A5"/>
    </a:accent1>
    <a:accent2>
      <a:srgbClr val="618FFD"/>
    </a:accent2>
    <a:accent3>
      <a:srgbClr val="FFFFFF"/>
    </a:accent3>
    <a:accent4>
      <a:srgbClr val="000000"/>
    </a:accent4>
    <a:accent5>
      <a:srgbClr val="AAD8CF"/>
    </a:accent5>
    <a:accent6>
      <a:srgbClr val="5781E5"/>
    </a:accent6>
    <a:hlink>
      <a:srgbClr val="0000FF"/>
    </a:hlink>
    <a:folHlink>
      <a:srgbClr val="0000FF"/>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themeOverride>
</file>

<file path=ppt/theme/themeOverride4.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themeOverride>
</file>

<file path=ppt/theme/themeOverride5.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themeOverride>
</file>

<file path=docProps/app.xml><?xml version="1.0" encoding="utf-8"?>
<Properties xmlns="http://schemas.openxmlformats.org/officeDocument/2006/extended-properties" xmlns:vt="http://schemas.openxmlformats.org/officeDocument/2006/docPropsVTypes">
  <TotalTime>2211</TotalTime>
  <Words>13917</Words>
  <Application>Microsoft Office PowerPoint</Application>
  <PresentationFormat>Presentazione su schermo (4:3)</PresentationFormat>
  <Paragraphs>1119</Paragraphs>
  <Slides>120</Slides>
  <Notes>96</Notes>
  <HiddenSlides>0</HiddenSlides>
  <MMClips>0</MMClips>
  <ScaleCrop>false</ScaleCrop>
  <HeadingPairs>
    <vt:vector size="8" baseType="variant">
      <vt:variant>
        <vt:lpstr>Caratteri utilizzati</vt:lpstr>
      </vt:variant>
      <vt:variant>
        <vt:i4>8</vt:i4>
      </vt:variant>
      <vt:variant>
        <vt:lpstr>Tema</vt:lpstr>
      </vt:variant>
      <vt:variant>
        <vt:i4>12</vt:i4>
      </vt:variant>
      <vt:variant>
        <vt:lpstr>Server OLE incorporati</vt:lpstr>
      </vt:variant>
      <vt:variant>
        <vt:i4>1</vt:i4>
      </vt:variant>
      <vt:variant>
        <vt:lpstr>Titoli diapositive</vt:lpstr>
      </vt:variant>
      <vt:variant>
        <vt:i4>120</vt:i4>
      </vt:variant>
    </vt:vector>
  </HeadingPairs>
  <TitlesOfParts>
    <vt:vector size="141" baseType="lpstr">
      <vt:lpstr>Arial</vt:lpstr>
      <vt:lpstr>Book Antiqua</vt:lpstr>
      <vt:lpstr>Calibri</vt:lpstr>
      <vt:lpstr>French Script MT</vt:lpstr>
      <vt:lpstr>Monotype Sorts</vt:lpstr>
      <vt:lpstr>Symbol</vt:lpstr>
      <vt:lpstr>Times New Roman</vt:lpstr>
      <vt:lpstr>Wingdings</vt:lpstr>
      <vt:lpstr>Struttura predefinita</vt:lpstr>
      <vt:lpstr>1_Struttura predefinita</vt:lpstr>
      <vt:lpstr>!mankiw</vt:lpstr>
      <vt:lpstr>Default Design</vt:lpstr>
      <vt:lpstr>1_!mankiw</vt:lpstr>
      <vt:lpstr>2_Struttura predefinita</vt:lpstr>
      <vt:lpstr>5_Default Design</vt:lpstr>
      <vt:lpstr>3_Struttura predefinita</vt:lpstr>
      <vt:lpstr>4_Struttura predefinita</vt:lpstr>
      <vt:lpstr>2_!mankiw</vt:lpstr>
      <vt:lpstr>3_!mankiw</vt:lpstr>
      <vt:lpstr>3_Default Design</vt:lpstr>
      <vt:lpstr>Equation</vt:lpstr>
      <vt:lpstr> MACRO 1 </vt:lpstr>
      <vt:lpstr>PIL &amp; IPC</vt:lpstr>
      <vt:lpstr>Il prodotto interno lordo</vt:lpstr>
      <vt:lpstr>Caratteristiche del PIL</vt:lpstr>
      <vt:lpstr>Cosa entra e cosa non entra nel PIL?</vt:lpstr>
      <vt:lpstr>Le quattro componenti del PIL</vt:lpstr>
      <vt:lpstr>Le componenti del PIL in Italia</vt:lpstr>
      <vt:lpstr>L’identità macro tra reddito e spesa</vt:lpstr>
      <vt:lpstr>Ancora sulle componenti del PIL</vt:lpstr>
      <vt:lpstr>La crescita del PIL</vt:lpstr>
      <vt:lpstr>PIL reale &amp; PIL nominale</vt:lpstr>
      <vt:lpstr>L’inflazione e l’indice dei prezzi al consumo</vt:lpstr>
      <vt:lpstr>Come si calcola IPC</vt:lpstr>
      <vt:lpstr>Esempio di calcolo di IPC</vt:lpstr>
      <vt:lpstr>Il deflatore del PIL</vt:lpstr>
      <vt:lpstr>Prezzi nominali e prezzi reali</vt:lpstr>
      <vt:lpstr>L’indicizzazione</vt:lpstr>
      <vt:lpstr>Tasso di interesse reale e nominale</vt:lpstr>
      <vt:lpstr>Presentazione standard di PowerPoint</vt:lpstr>
      <vt:lpstr>Un esempio di rivalutazione</vt:lpstr>
      <vt:lpstr>Presentazione standard di PowerPoint</vt:lpstr>
      <vt:lpstr>Crescita economica</vt:lpstr>
      <vt:lpstr>La crescita ed il ciclo</vt:lpstr>
      <vt:lpstr>Presentazione standard di PowerPoint</vt:lpstr>
      <vt:lpstr>PIL potenziale ed output gap</vt:lpstr>
      <vt:lpstr>Presentazione standard di PowerPoint</vt:lpstr>
      <vt:lpstr>La ricchezza di una nazione</vt:lpstr>
      <vt:lpstr>Crescita del PIL reale: Italia vs Eurozone</vt:lpstr>
      <vt:lpstr>Presentazione standard di PowerPoint</vt:lpstr>
      <vt:lpstr>L’Italia e gli altri paesi UE</vt:lpstr>
      <vt:lpstr>La regola del 70</vt:lpstr>
      <vt:lpstr>Presentazione standard di PowerPoint</vt:lpstr>
      <vt:lpstr>Da cosa dipende la crescita?</vt:lpstr>
      <vt:lpstr>I fattori accumulabili: il capitale fisico ed umano</vt:lpstr>
      <vt:lpstr>Gli altri fattori: tecnologia,  organizzazione e risorse naturali </vt:lpstr>
      <vt:lpstr>Il ruolo degli incentivi e delle istituzioni</vt:lpstr>
      <vt:lpstr>Promuovere i risparmi e gli investimenti </vt:lpstr>
      <vt:lpstr>Due tipi di crescita</vt:lpstr>
      <vt:lpstr>La produttività totale dei fattori (TFP)</vt:lpstr>
      <vt:lpstr>Presentazione standard di PowerPoint</vt:lpstr>
      <vt:lpstr>Colpa dell’euro?</vt:lpstr>
      <vt:lpstr>TFP (industria): Italia vs Francia &amp; Germania</vt:lpstr>
      <vt:lpstr>La funzione aggregata di produzione (APF)</vt:lpstr>
      <vt:lpstr>Il prodotto marginale di un input</vt:lpstr>
      <vt:lpstr>La crescita per imitazione/accumulazione</vt:lpstr>
      <vt:lpstr>Il deprezzamento del capitale</vt:lpstr>
      <vt:lpstr>Accumulare non basta: lo stato stazionario</vt:lpstr>
      <vt:lpstr>La crescita pioneristica (= per innovazione)</vt:lpstr>
      <vt:lpstr>Identità macro &amp; mercato fondi mutuabili</vt:lpstr>
      <vt:lpstr>L’identità macro tra reddito e spesa</vt:lpstr>
      <vt:lpstr>L’identità macro fondamentale</vt:lpstr>
      <vt:lpstr>Identità o equilibrio?</vt:lpstr>
      <vt:lpstr>Perché si risparmia?</vt:lpstr>
      <vt:lpstr>Presentazione standard di PowerPoint</vt:lpstr>
      <vt:lpstr>Perché si investe?</vt:lpstr>
      <vt:lpstr>Presentazione standard di PowerPoint</vt:lpstr>
      <vt:lpstr>Il mercato dei fondi mutuabili</vt:lpstr>
      <vt:lpstr>Presentazione standard di PowerPoint</vt:lpstr>
      <vt:lpstr>Politiche pubbliche su risparmi ed investimenti</vt:lpstr>
      <vt:lpstr>La tassazione del risparmio</vt:lpstr>
      <vt:lpstr>Presentazione standard di PowerPoint</vt:lpstr>
      <vt:lpstr>Investimenti detraibili fiscalmente</vt:lpstr>
      <vt:lpstr>Presentazione standard di PowerPoint</vt:lpstr>
      <vt:lpstr>L’identità macro fondamentale</vt:lpstr>
      <vt:lpstr>Il risparmio privato e pubblico</vt:lpstr>
      <vt:lpstr>L’effetto del deficit pubblico sul mercato FM</vt:lpstr>
      <vt:lpstr>Presentazione standard di PowerPoint</vt:lpstr>
      <vt:lpstr>Come ridurre il deficit pubblico?</vt:lpstr>
      <vt:lpstr>Deficit e debito pubblico</vt:lpstr>
      <vt:lpstr>Deficit e debito pubblico</vt:lpstr>
      <vt:lpstr>Presentazione standard di PowerPoint</vt:lpstr>
      <vt:lpstr>Presentazione standard di PowerPoint</vt:lpstr>
      <vt:lpstr>Presentazione standard di PowerPoint</vt:lpstr>
      <vt:lpstr>Quattro concetti di deficit pubblico</vt:lpstr>
      <vt:lpstr>Presentazione standard di PowerPoint</vt:lpstr>
      <vt:lpstr>Deficit pubblico: diverse misure</vt:lpstr>
      <vt:lpstr>I «famosi» parametri UE</vt:lpstr>
      <vt:lpstr>Deficit e ciclo economico</vt:lpstr>
      <vt:lpstr>Il saldo primario del settore pubblico</vt:lpstr>
      <vt:lpstr>Andamento del saldo primario italiano</vt:lpstr>
      <vt:lpstr>Tre temi sul debito pubblico: 1. l’effetto dell’inflazione</vt:lpstr>
      <vt:lpstr>2. L’equivalenza ricardiana</vt:lpstr>
      <vt:lpstr>3. La sostenibilità del debito pubblico</vt:lpstr>
      <vt:lpstr>La condizione di sostenibilità</vt:lpstr>
      <vt:lpstr>Presentazione standard di PowerPoint</vt:lpstr>
      <vt:lpstr>Sostenibilità e PSC della UE</vt:lpstr>
      <vt:lpstr>Cosa succede se il deficit è elevato?</vt:lpstr>
      <vt:lpstr>Il rischio di insolvenza ed il rating</vt:lpstr>
      <vt:lpstr>Presentazione standard di PowerPoint</vt:lpstr>
      <vt:lpstr>Presentazione standard di PowerPoint</vt:lpstr>
      <vt:lpstr>Lo spread interno BTP 2Y-10Y</vt:lpstr>
      <vt:lpstr>Presentazione standard di PowerPoint</vt:lpstr>
      <vt:lpstr>Economie aperte &amp; tassi di cambio</vt:lpstr>
      <vt:lpstr>Economie chiuse e aperte</vt:lpstr>
      <vt:lpstr>Il conto corrente</vt:lpstr>
      <vt:lpstr>La bilancia commerciale</vt:lpstr>
      <vt:lpstr>Il conto capitale</vt:lpstr>
      <vt:lpstr>Investimenti esteri netti</vt:lpstr>
      <vt:lpstr>Il saldo della bilancia dei pagamenti</vt:lpstr>
      <vt:lpstr>Identità contabili in economia aperta</vt:lpstr>
      <vt:lpstr>Mercato dei fondi mutuabili in economia aperta</vt:lpstr>
      <vt:lpstr>Fondi mutuabili in un’economia aperta</vt:lpstr>
      <vt:lpstr>Il problema dei deficit gemelli</vt:lpstr>
      <vt:lpstr>“Dimostrazione” dei deficit gemelli</vt:lpstr>
      <vt:lpstr>Presentazione standard di PowerPoint</vt:lpstr>
      <vt:lpstr>Due significati del disavanzo commerciale</vt:lpstr>
      <vt:lpstr>Da cosa dipende NX</vt:lpstr>
      <vt:lpstr>Tassi di cambio nominali e reali</vt:lpstr>
      <vt:lpstr>Il tasso di cambio nominale</vt:lpstr>
      <vt:lpstr>Il mercato delle valute</vt:lpstr>
      <vt:lpstr>Mercato dei cambi e statica comparata</vt:lpstr>
      <vt:lpstr>Presentazione standard di PowerPoint</vt:lpstr>
      <vt:lpstr>Presentazione standard di PowerPoint</vt:lpstr>
      <vt:lpstr>Presentazione standard di PowerPoint</vt:lpstr>
      <vt:lpstr>Cambi fissi e flessibili</vt:lpstr>
      <vt:lpstr>Il tasso di cambio reale</vt:lpstr>
      <vt:lpstr>A cosa serve il cambio reale</vt:lpstr>
      <vt:lpstr>Legge del prezzo unico e teoria PPP</vt:lpstr>
      <vt:lpstr>Presentazione standard di PowerPoint</vt:lpstr>
      <vt:lpstr>I limiti della teoria PPP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MACRO 1 </dc:title>
  <dc:creator>NICOLA GIOCOLI</dc:creator>
  <cp:lastModifiedBy>nicola giocoli</cp:lastModifiedBy>
  <cp:revision>77</cp:revision>
  <dcterms:created xsi:type="dcterms:W3CDTF">2018-12-31T15:31:57Z</dcterms:created>
  <dcterms:modified xsi:type="dcterms:W3CDTF">2019-03-27T06:39:24Z</dcterms:modified>
</cp:coreProperties>
</file>