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media/image1.jpeg" ContentType="image/jpe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media/image2.jpeg" ContentType="image/jpeg"/>
  <Override PartName="/ppt/theme/theme2.xml" ContentType="application/vnd.openxmlformats-officedocument.them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</p:sldIdLst>
  <p:sldSz cx="13004800" cy="9753600"/>
  <p:notesSz cx="6858000" cy="9144000"/>
  <p:defaultTextStyle>
    <a:lvl1pPr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1pPr>
    <a:lvl2pPr indent="228600"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2pPr>
    <a:lvl3pPr indent="457200"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3pPr>
    <a:lvl4pPr indent="685800"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4pPr>
    <a:lvl5pPr indent="914400"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5pPr>
    <a:lvl6pPr indent="1143000"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6pPr>
    <a:lvl7pPr indent="1371600"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7pPr>
    <a:lvl8pPr indent="1600200"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8pPr>
    <a:lvl9pPr indent="1828800"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000000">
              <a:alpha val="2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solidFill>
            <a:srgbClr val="879BBB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254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solidFill>
            <a:srgbClr val="879BBB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FFFFFF">
              <a:alpha val="1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4B13F">
              <a:alpha val="90000"/>
            </a:srgbClr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882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78BC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FFFFFF">
                  <a:alpha val="75000"/>
                </a:srgbClr>
              </a:solidFill>
              <a:custDash>
                <a:ds d="200000" sp="200000"/>
              </a:custDash>
              <a:miter lim="400000"/>
            </a:ln>
          </a:left>
          <a:right>
            <a:ln w="25400" cap="flat">
              <a:solidFill>
                <a:srgbClr val="FFFFFF">
                  <a:alpha val="75000"/>
                </a:srgbClr>
              </a:solidFill>
              <a:custDash>
                <a:ds d="200000" sp="200000"/>
              </a:custDash>
              <a:miter lim="400000"/>
            </a:ln>
          </a:right>
          <a:top>
            <a:ln w="25400" cap="flat">
              <a:solidFill>
                <a:srgbClr val="FFFFFF">
                  <a:alpha val="75000"/>
                </a:srgbClr>
              </a:solidFill>
              <a:custDash>
                <a:ds d="200000" sp="200000"/>
              </a:custDash>
              <a:miter lim="400000"/>
            </a:ln>
          </a:top>
          <a:bottom>
            <a:ln w="25400" cap="flat">
              <a:solidFill>
                <a:srgbClr val="FFFFFF">
                  <a:alpha val="75000"/>
                </a:srgbClr>
              </a:solidFill>
              <a:custDash>
                <a:ds d="200000" sp="200000"/>
              </a:custDash>
              <a:miter lim="400000"/>
            </a:ln>
          </a:bottom>
          <a:insideH>
            <a:ln w="25400" cap="flat">
              <a:solidFill>
                <a:srgbClr val="FFFFFF">
                  <a:alpha val="75000"/>
                </a:srgbClr>
              </a:solidFill>
              <a:custDash>
                <a:ds d="200000" sp="200000"/>
              </a:custDash>
              <a:miter lim="400000"/>
            </a:ln>
          </a:insideH>
          <a:insideV>
            <a:ln w="25400" cap="flat">
              <a:solidFill>
                <a:srgbClr val="FFFFFF">
                  <a:alpha val="75000"/>
                </a:srgbClr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FFFFFF">
              <a:alpha val="1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FFFFFF">
                  <a:alpha val="75000"/>
                </a:srgbClr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54545">
              <a:alpha val="41000"/>
            </a:srgbClr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FFFFFF">
                  <a:alpha val="75000"/>
                </a:srgbClr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282A2F"/>
        </a:fontRef>
        <a:srgbClr val="282A2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solidFill>
                <a:srgbClr val="FFFFFF">
                  <a:alpha val="75000"/>
                </a:srgbClr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BD5C">
              <a:alpha val="82000"/>
            </a:srgbClr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FFFFFF">
              <a:alpha val="1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254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solidFill>
            <a:srgbClr val="94B285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254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solidFill>
            <a:srgbClr val="9487B7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254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solidFill>
            <a:srgbClr val="7A8DB2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EDEDF">
              <a:alpha val="19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solidFill>
            <a:srgbClr val="444C55">
              <a:alpha val="50000"/>
            </a:srgbClr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miter lim="400000"/>
            </a:ln>
          </a:top>
          <a:bottom>
            <a:ln w="254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solidFill>
            <a:srgbClr val="33373B">
              <a:alpha val="50000"/>
            </a:srgbClr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solidFill>
            <a:srgbClr val="33373B">
              <a:alpha val="50000"/>
            </a:srgbClr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25400" cap="rnd">
              <a:solidFill>
                <a:srgbClr val="FFFFFF"/>
              </a:solidFill>
              <a:custDash>
                <a:ds d="100000" sp="200000"/>
              </a:custDash>
              <a:miter lim="400000"/>
            </a:ln>
          </a:left>
          <a:right>
            <a:ln w="25400" cap="rnd">
              <a:solidFill>
                <a:srgbClr val="FFFFFF"/>
              </a:solidFill>
              <a:custDash>
                <a:ds d="100000" sp="200000"/>
              </a:custDash>
              <a:miter lim="400000"/>
            </a:ln>
          </a:right>
          <a:top>
            <a:ln w="25400" cap="rnd">
              <a:solidFill>
                <a:srgbClr val="FFFFFF"/>
              </a:solidFill>
              <a:custDash>
                <a:ds d="100000" sp="200000"/>
              </a:custDash>
              <a:miter lim="400000"/>
            </a:ln>
          </a:top>
          <a:bottom>
            <a:ln w="25400" cap="rnd">
              <a:solidFill>
                <a:srgbClr val="FFFFFF"/>
              </a:solidFill>
              <a:custDash>
                <a:ds d="100000" sp="200000"/>
              </a:custDash>
              <a:miter lim="400000"/>
            </a:ln>
          </a:bottom>
          <a:insideH>
            <a:ln w="25400" cap="rnd">
              <a:solidFill>
                <a:srgbClr val="FFFFFF"/>
              </a:solidFill>
              <a:custDash>
                <a:ds d="100000" sp="200000"/>
              </a:custDash>
              <a:miter lim="400000"/>
            </a:ln>
          </a:insideH>
          <a:insideV>
            <a:ln w="25400" cap="rnd">
              <a:solidFill>
                <a:srgbClr val="FFFFFF"/>
              </a:solidFill>
              <a:custDash>
                <a:ds d="1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FFFFFF">
              <a:alpha val="1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Relationship Id="rId30" Type="http://schemas.openxmlformats.org/officeDocument/2006/relationships/slide" Target="slides/slide23.xml"/><Relationship Id="rId31" Type="http://schemas.openxmlformats.org/officeDocument/2006/relationships/slide" Target="slides/slide24.xml"/><Relationship Id="rId32" Type="http://schemas.openxmlformats.org/officeDocument/2006/relationships/slide" Target="slides/slide25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30" name="Shape 30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/>
          <p:nvPr>
            <p:ph type="title"/>
          </p:nvPr>
        </p:nvSpPr>
        <p:spPr>
          <a:xfrm>
            <a:off x="1270000" y="2616200"/>
            <a:ext cx="10464800" cy="2540000"/>
          </a:xfrm>
          <a:prstGeom prst="rect">
            <a:avLst/>
          </a:prstGeom>
        </p:spPr>
        <p:txBody>
          <a:bodyPr anchor="b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6" name="Shape 6"/>
          <p:cNvSpPr/>
          <p:nvPr>
            <p:ph type="body" idx="1"/>
          </p:nvPr>
        </p:nvSpPr>
        <p:spPr>
          <a:xfrm>
            <a:off x="1270000" y="5207000"/>
            <a:ext cx="10464800" cy="1663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</a:lvl1pPr>
            <a:lvl2pPr marL="0" indent="228600" algn="ctr">
              <a:spcBef>
                <a:spcPts val="0"/>
              </a:spcBef>
              <a:buSzTx/>
              <a:buNone/>
            </a:lvl2pPr>
            <a:lvl3pPr marL="0" indent="457200" algn="ctr">
              <a:spcBef>
                <a:spcPts val="0"/>
              </a:spcBef>
              <a:buSzTx/>
              <a:buNone/>
            </a:lvl3pPr>
            <a:lvl4pPr marL="0" indent="685800" algn="ctr">
              <a:spcBef>
                <a:spcPts val="0"/>
              </a:spcBef>
              <a:buSzTx/>
              <a:buNone/>
            </a:lvl4pPr>
            <a:lvl5pPr marL="0" indent="914400" algn="ctr">
              <a:spcBef>
                <a:spcPts val="0"/>
              </a:spcBef>
              <a:buSzTx/>
              <a:buNone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One</a:t>
            </a:r>
            <a:endParaRPr sz="36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Two</a:t>
            </a:r>
            <a:endParaRPr sz="36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Three</a:t>
            </a:r>
            <a:endParaRPr sz="36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Four</a:t>
            </a:r>
            <a:endParaRPr sz="36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/>
          <p:nvPr>
            <p:ph type="title"/>
          </p:nvPr>
        </p:nvSpPr>
        <p:spPr>
          <a:xfrm>
            <a:off x="1181100" y="6794500"/>
            <a:ext cx="10642600" cy="1511300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9" name="Shape 9"/>
          <p:cNvSpPr/>
          <p:nvPr>
            <p:ph type="body" idx="1"/>
          </p:nvPr>
        </p:nvSpPr>
        <p:spPr>
          <a:xfrm>
            <a:off x="1181100" y="8382000"/>
            <a:ext cx="10642600" cy="939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</a:lvl1pPr>
            <a:lvl2pPr marL="0" indent="228600" algn="ctr">
              <a:spcBef>
                <a:spcPts val="0"/>
              </a:spcBef>
              <a:buSzTx/>
              <a:buNone/>
            </a:lvl2pPr>
            <a:lvl3pPr marL="0" indent="457200" algn="ctr">
              <a:spcBef>
                <a:spcPts val="0"/>
              </a:spcBef>
              <a:buSzTx/>
              <a:buNone/>
            </a:lvl3pPr>
            <a:lvl4pPr marL="0" indent="685800" algn="ctr">
              <a:spcBef>
                <a:spcPts val="0"/>
              </a:spcBef>
              <a:buSzTx/>
              <a:buNone/>
            </a:lvl4pPr>
            <a:lvl5pPr marL="0" indent="914400" algn="ctr">
              <a:spcBef>
                <a:spcPts val="0"/>
              </a:spcBef>
              <a:buSzTx/>
              <a:buNone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One</a:t>
            </a:r>
            <a:endParaRPr sz="36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Two</a:t>
            </a:r>
            <a:endParaRPr sz="36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Three</a:t>
            </a:r>
            <a:endParaRPr sz="36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Four</a:t>
            </a:r>
            <a:endParaRPr sz="36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/>
          <p:nvPr>
            <p:ph type="title"/>
          </p:nvPr>
        </p:nvSpPr>
        <p:spPr>
          <a:xfrm>
            <a:off x="1270000" y="3606800"/>
            <a:ext cx="10464800" cy="2540000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Title Text</a:t>
            </a:r>
          </a:p>
        </p:txBody>
      </p:sp>
    </p:spTree>
  </p:cSld>
  <p:clrMapOvr>
    <a:masterClrMapping/>
  </p:clrMapOvr>
  <p:transition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/>
          <p:nvPr>
            <p:ph type="title"/>
          </p:nvPr>
        </p:nvSpPr>
        <p:spPr>
          <a:xfrm>
            <a:off x="609600" y="1155700"/>
            <a:ext cx="5994400" cy="3568700"/>
          </a:xfrm>
          <a:prstGeom prst="rect">
            <a:avLst/>
          </a:prstGeom>
        </p:spPr>
        <p:txBody>
          <a:bodyPr anchor="b"/>
          <a:lstStyle>
            <a:lvl1pPr>
              <a:defRPr sz="58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58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14" name="Shape 14"/>
          <p:cNvSpPr/>
          <p:nvPr>
            <p:ph type="body" idx="1"/>
          </p:nvPr>
        </p:nvSpPr>
        <p:spPr>
          <a:xfrm>
            <a:off x="609600" y="4762500"/>
            <a:ext cx="5994400" cy="3568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</a:lvl1pPr>
            <a:lvl2pPr marL="0" indent="228600" algn="ctr">
              <a:spcBef>
                <a:spcPts val="0"/>
              </a:spcBef>
              <a:buSzTx/>
              <a:buNone/>
            </a:lvl2pPr>
            <a:lvl3pPr marL="0" indent="457200" algn="ctr">
              <a:spcBef>
                <a:spcPts val="0"/>
              </a:spcBef>
              <a:buSzTx/>
              <a:buNone/>
            </a:lvl3pPr>
            <a:lvl4pPr marL="0" indent="685800" algn="ctr">
              <a:spcBef>
                <a:spcPts val="0"/>
              </a:spcBef>
              <a:buSzTx/>
              <a:buNone/>
            </a:lvl4pPr>
            <a:lvl5pPr marL="0" indent="914400" algn="ctr">
              <a:spcBef>
                <a:spcPts val="0"/>
              </a:spcBef>
              <a:buSzTx/>
              <a:buNone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One</a:t>
            </a:r>
            <a:endParaRPr sz="36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Two</a:t>
            </a:r>
            <a:endParaRPr sz="36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Three</a:t>
            </a:r>
            <a:endParaRPr sz="36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Four</a:t>
            </a:r>
            <a:endParaRPr sz="36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Title Text</a:t>
            </a:r>
          </a:p>
        </p:txBody>
      </p:sp>
    </p:spTree>
  </p:cSld>
  <p:clrMapOvr>
    <a:masterClrMapping/>
  </p:clrMapOvr>
  <p:transition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19" name="Shape 19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buBlip>
                <a:blip r:embed="rId2"/>
              </a:buBlip>
            </a:lvl1pPr>
            <a:lvl2pPr>
              <a:buBlip>
                <a:blip r:embed="rId2"/>
              </a:buBlip>
            </a:lvl2pPr>
            <a:lvl3pPr>
              <a:buBlip>
                <a:blip r:embed="rId2"/>
              </a:buBlip>
            </a:lvl3pPr>
            <a:lvl4pPr>
              <a:buBlip>
                <a:blip r:embed="rId2"/>
              </a:buBlip>
            </a:lvl4pPr>
            <a:lvl5pPr>
              <a:buBlip>
                <a:blip r:embed="rId2"/>
              </a:buBlip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One</a:t>
            </a:r>
            <a:endParaRPr sz="36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Two</a:t>
            </a:r>
            <a:endParaRPr sz="36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Three</a:t>
            </a:r>
            <a:endParaRPr sz="36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Four</a:t>
            </a:r>
            <a:endParaRPr sz="36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22" name="Shape 22"/>
          <p:cNvSpPr/>
          <p:nvPr>
            <p:ph type="body" idx="1"/>
          </p:nvPr>
        </p:nvSpPr>
        <p:spPr>
          <a:xfrm>
            <a:off x="1270000" y="2946400"/>
            <a:ext cx="5270500" cy="6096000"/>
          </a:xfrm>
          <a:prstGeom prst="rect">
            <a:avLst/>
          </a:prstGeom>
        </p:spPr>
        <p:txBody>
          <a:bodyPr/>
          <a:lstStyle>
            <a:lvl1pPr marL="482600" indent="-482600">
              <a:spcBef>
                <a:spcPts val="3200"/>
              </a:spcBef>
              <a:buFont typeface="Gill Sans"/>
              <a:buBlip>
                <a:blip r:embed="rId2"/>
              </a:buBlip>
              <a:defRPr sz="3200"/>
            </a:lvl1pPr>
            <a:lvl2pPr marL="965200" indent="-482600">
              <a:spcBef>
                <a:spcPts val="3200"/>
              </a:spcBef>
              <a:buFont typeface="Gill Sans"/>
              <a:buBlip>
                <a:blip r:embed="rId2"/>
              </a:buBlip>
              <a:defRPr sz="3200"/>
            </a:lvl2pPr>
            <a:lvl3pPr marL="1447800" indent="-482600">
              <a:spcBef>
                <a:spcPts val="3200"/>
              </a:spcBef>
              <a:buFont typeface="Gill Sans"/>
              <a:buBlip>
                <a:blip r:embed="rId2"/>
              </a:buBlip>
              <a:defRPr sz="3200"/>
            </a:lvl3pPr>
            <a:lvl4pPr marL="1930400" indent="-482600">
              <a:spcBef>
                <a:spcPts val="3200"/>
              </a:spcBef>
              <a:buFont typeface="Gill Sans"/>
              <a:buBlip>
                <a:blip r:embed="rId2"/>
              </a:buBlip>
              <a:defRPr sz="3200"/>
            </a:lvl4pPr>
            <a:lvl5pPr marL="2413000" indent="-482600">
              <a:spcBef>
                <a:spcPts val="3200"/>
              </a:spcBef>
              <a:buFont typeface="Gill Sans"/>
              <a:buBlip>
                <a:blip r:embed="rId2"/>
              </a:buBlip>
              <a:defRPr sz="32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One</a:t>
            </a:r>
            <a:endParaRPr sz="32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Two</a:t>
            </a:r>
            <a:endParaRPr sz="32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Three</a:t>
            </a:r>
            <a:endParaRPr sz="32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Four</a:t>
            </a:r>
            <a:endParaRPr sz="32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/>
          <p:nvPr>
            <p:ph type="body" idx="1"/>
          </p:nvPr>
        </p:nvSpPr>
        <p:spPr>
          <a:xfrm>
            <a:off x="1270000" y="1066800"/>
            <a:ext cx="10464800" cy="7620000"/>
          </a:xfrm>
          <a:prstGeom prst="rect">
            <a:avLst/>
          </a:prstGeom>
        </p:spPr>
        <p:txBody>
          <a:bodyPr/>
          <a:lstStyle>
            <a:lvl1pPr>
              <a:buBlip>
                <a:blip r:embed="rId2"/>
              </a:buBlip>
            </a:lvl1pPr>
            <a:lvl2pPr>
              <a:buBlip>
                <a:blip r:embed="rId2"/>
              </a:buBlip>
            </a:lvl2pPr>
            <a:lvl3pPr>
              <a:buBlip>
                <a:blip r:embed="rId2"/>
              </a:buBlip>
            </a:lvl3pPr>
            <a:lvl4pPr>
              <a:buBlip>
                <a:blip r:embed="rId2"/>
              </a:buBlip>
            </a:lvl4pPr>
            <a:lvl5pPr>
              <a:buBlip>
                <a:blip r:embed="rId2"/>
              </a:buBlip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One</a:t>
            </a:r>
            <a:endParaRPr sz="36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Two</a:t>
            </a:r>
            <a:endParaRPr sz="36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Three</a:t>
            </a:r>
            <a:endParaRPr sz="36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Four</a:t>
            </a:r>
            <a:endParaRPr sz="36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image" Target="../media/image1.pn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<Relationship Id="rId9" Type="http://schemas.openxmlformats.org/officeDocument/2006/relationships/slideLayout" Target="../slideLayouts/slideLayout6.xml"/><Relationship Id="rId10" Type="http://schemas.openxmlformats.org/officeDocument/2006/relationships/slideLayout" Target="../slideLayouts/slideLayout7.xml"/><Relationship Id="rId11" Type="http://schemas.openxmlformats.org/officeDocument/2006/relationships/slideLayout" Target="../slideLayouts/slideLayout8.xml"/><Relationship Id="rId12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1.xml"/><Relationship Id="rId15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type="title"/>
          </p:nvPr>
        </p:nvSpPr>
        <p:spPr>
          <a:xfrm>
            <a:off x="1270000" y="203200"/>
            <a:ext cx="10464800" cy="2540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3" name="Shape 3"/>
          <p:cNvSpPr/>
          <p:nvPr>
            <p:ph type="body" idx="1"/>
          </p:nvPr>
        </p:nvSpPr>
        <p:spPr>
          <a:xfrm>
            <a:off x="1270000" y="2768600"/>
            <a:ext cx="10464800" cy="5740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>
            <a:lvl1pPr>
              <a:buBlip>
                <a:blip r:embed="rId3"/>
              </a:buBlip>
            </a:lvl1pPr>
            <a:lvl2pPr>
              <a:buBlip>
                <a:blip r:embed="rId3"/>
              </a:buBlip>
            </a:lvl2pPr>
            <a:lvl3pPr>
              <a:buBlip>
                <a:blip r:embed="rId3"/>
              </a:buBlip>
            </a:lvl3pPr>
            <a:lvl4pPr>
              <a:buBlip>
                <a:blip r:embed="rId3"/>
              </a:buBlip>
            </a:lvl4pPr>
            <a:lvl5pPr>
              <a:buBlip>
                <a:blip r:embed="rId3"/>
              </a:buBlip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One</a:t>
            </a:r>
            <a:endParaRPr sz="36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Two</a:t>
            </a:r>
            <a:endParaRPr sz="36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Three</a:t>
            </a:r>
            <a:endParaRPr sz="36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Four</a:t>
            </a:r>
            <a:endParaRPr sz="36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  <p:sldLayoutId id="2147483660" r:id="rId15"/>
  </p:sldLayoutIdLst>
  <p:transition spd="med" advClick="1"/>
  <p:txStyles>
    <p:titleStyle>
      <a:lvl1pPr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1pPr>
      <a:lvl2pPr indent="228600"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2pPr>
      <a:lvl3pPr indent="457200"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3pPr>
      <a:lvl4pPr indent="685800"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4pPr>
      <a:lvl5pPr indent="914400"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5pPr>
      <a:lvl6pPr indent="1143000"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6pPr>
      <a:lvl7pPr indent="1371600"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7pPr>
      <a:lvl8pPr indent="1600200"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8pPr>
      <a:lvl9pPr indent="1828800"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9pPr>
    </p:titleStyle>
    <p:bodyStyle>
      <a:lvl1pPr marL="5715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1pPr>
      <a:lvl2pPr marL="11430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2pPr>
      <a:lvl3pPr marL="17145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3pPr>
      <a:lvl4pPr marL="22860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4pPr>
      <a:lvl5pPr marL="28575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5pPr>
      <a:lvl6pPr marL="34290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6pPr>
      <a:lvl7pPr marL="40005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7pPr>
      <a:lvl8pPr marL="45720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8pPr>
      <a:lvl9pPr marL="51435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9pPr>
    </p:bodyStyle>
    <p:otherStyle>
      <a:lvl1pPr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1pPr>
      <a:lvl2pPr indent="228600"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2pPr>
      <a:lvl3pPr indent="457200"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3pPr>
      <a:lvl4pPr indent="685800"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4pPr>
      <a:lvl5pPr indent="914400"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5pPr>
      <a:lvl6pPr indent="1143000"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6pPr>
      <a:lvl7pPr indent="1371600"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7pPr>
      <a:lvl8pPr indent="1600200"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8pPr>
      <a:lvl9pPr indent="1828800"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1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1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1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_rels/slide1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_rels/slide1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2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2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2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2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2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2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2.png"/></Relationships>
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 defTabSz="210311">
              <a:defRPr sz="1800">
                <a:solidFill>
                  <a:srgbClr val="000000"/>
                </a:solidFill>
              </a:defRPr>
            </a:pPr>
            <a:r>
              <a:rPr sz="5382">
                <a:solidFill>
                  <a:srgbClr val="FFFFFF"/>
                </a:solidFill>
              </a:rPr>
              <a:t>Le successioni </a:t>
            </a:r>
            <a:endParaRPr sz="5382">
              <a:solidFill>
                <a:srgbClr val="FFFFFF"/>
              </a:solidFill>
            </a:endParaRPr>
          </a:p>
          <a:p>
            <a:pPr lvl="0" defTabSz="210311">
              <a:defRPr sz="1800">
                <a:solidFill>
                  <a:srgbClr val="000000"/>
                </a:solidFill>
              </a:defRPr>
            </a:pPr>
            <a:r>
              <a:rPr sz="5382">
                <a:solidFill>
                  <a:srgbClr val="FFFFFF"/>
                </a:solidFill>
              </a:rPr>
              <a:t>a causa di morte</a:t>
            </a:r>
            <a:endParaRPr sz="5382">
              <a:solidFill>
                <a:srgbClr val="FFFFFF"/>
              </a:solidFill>
            </a:endParaRPr>
          </a:p>
          <a:p>
            <a:pPr lvl="0" defTabSz="210311">
              <a:defRPr sz="1800">
                <a:solidFill>
                  <a:srgbClr val="000000"/>
                </a:solidFill>
              </a:defRPr>
            </a:pPr>
            <a:r>
              <a:rPr sz="4002">
                <a:solidFill>
                  <a:srgbClr val="FFFFFF"/>
                </a:solidFill>
              </a:rPr>
              <a:t>(Cod. civ. Libro II)</a:t>
            </a:r>
          </a:p>
        </p:txBody>
      </p:sp>
    </p:spTree>
  </p:cSld>
  <p:clrMapOvr>
    <a:masterClrMapping/>
  </p:clrMapOvr>
  <p:transition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/>
          <p:nvPr>
            <p:ph type="body" idx="1"/>
          </p:nvPr>
        </p:nvSpPr>
        <p:spPr>
          <a:xfrm>
            <a:off x="425747" y="418157"/>
            <a:ext cx="12153306" cy="9102379"/>
          </a:xfrm>
          <a:prstGeom prst="rect">
            <a:avLst/>
          </a:prstGeom>
        </p:spPr>
        <p:txBody>
          <a:bodyPr/>
          <a:lstStyle/>
          <a:p>
            <a:pPr lvl="0" marL="0" indent="0" defTabSz="210311">
              <a:spcBef>
                <a:spcPts val="1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714">
                <a:solidFill>
                  <a:srgbClr val="FFFFFF"/>
                </a:solidFill>
              </a:rPr>
              <a:t>Successione a titolo universale (eredità) e successione a titolo particolare (legato): art. 588</a:t>
            </a:r>
            <a:endParaRPr sz="2714">
              <a:solidFill>
                <a:srgbClr val="FFFFFF"/>
              </a:solidFill>
            </a:endParaRPr>
          </a:p>
          <a:p>
            <a:pPr lvl="0" marL="0" indent="0" defTabSz="210311">
              <a:spcBef>
                <a:spcPts val="1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656">
                <a:solidFill>
                  <a:srgbClr val="FFFFFF"/>
                </a:solidFill>
              </a:rPr>
              <a:t>Chiamata alla successione </a:t>
            </a:r>
            <a:endParaRPr sz="1656">
              <a:solidFill>
                <a:srgbClr val="FFFFFF"/>
              </a:solidFill>
            </a:endParaRPr>
          </a:p>
          <a:p>
            <a:pPr lvl="0" marL="0" indent="0" defTabSz="210311">
              <a:spcBef>
                <a:spcPts val="1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656">
                <a:solidFill>
                  <a:srgbClr val="FFFFFF"/>
                </a:solidFill>
              </a:rPr>
              <a:t>•	A TITOLO UNIVERSALE (erede)</a:t>
            </a:r>
            <a:endParaRPr sz="1656">
              <a:solidFill>
                <a:srgbClr val="FFFFFF"/>
              </a:solidFill>
            </a:endParaRPr>
          </a:p>
          <a:p>
            <a:pPr lvl="1" marL="0" indent="105155" defTabSz="210311">
              <a:spcBef>
                <a:spcPts val="1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656">
                <a:solidFill>
                  <a:srgbClr val="FFFFFF"/>
                </a:solidFill>
              </a:rPr>
              <a:t>o	universalità o una quota dei beni del testatore</a:t>
            </a:r>
            <a:endParaRPr sz="1656">
              <a:solidFill>
                <a:srgbClr val="FFFFFF"/>
              </a:solidFill>
            </a:endParaRPr>
          </a:p>
          <a:p>
            <a:pPr lvl="3" marL="0" indent="315468" defTabSz="210311">
              <a:spcBef>
                <a:spcPts val="1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656">
                <a:solidFill>
                  <a:srgbClr val="FFFFFF"/>
                </a:solidFill>
              </a:rPr>
              <a:t>♣	eredità : universitas iuris : complesso dei rapporti patrimoniali, attivi e passivi </a:t>
            </a:r>
            <a:endParaRPr sz="1656">
              <a:solidFill>
                <a:srgbClr val="FFFFFF"/>
              </a:solidFill>
            </a:endParaRPr>
          </a:p>
          <a:p>
            <a:pPr lvl="0" marL="262890" indent="-262890" defTabSz="210311">
              <a:spcBef>
                <a:spcPts val="1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656">
                <a:solidFill>
                  <a:srgbClr val="FFFFFF"/>
                </a:solidFill>
              </a:rPr>
              <a:t> si perfeziona con accettazione (art. 459, n. 7) : successione in locum et ius defuncti</a:t>
            </a:r>
            <a:endParaRPr sz="1656">
              <a:solidFill>
                <a:srgbClr val="FFFFFF"/>
              </a:solidFill>
            </a:endParaRPr>
          </a:p>
          <a:p>
            <a:pPr lvl="4" marL="0" indent="420623" defTabSz="210311">
              <a:spcBef>
                <a:spcPts val="1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656">
                <a:solidFill>
                  <a:srgbClr val="FFFFFF"/>
                </a:solidFill>
              </a:rPr>
              <a:t>•	nei debiti (art. 484, 752)</a:t>
            </a:r>
            <a:endParaRPr sz="1656">
              <a:solidFill>
                <a:srgbClr val="FFFFFF"/>
              </a:solidFill>
            </a:endParaRPr>
          </a:p>
          <a:p>
            <a:pPr lvl="4" marL="0" indent="420623" defTabSz="210311">
              <a:spcBef>
                <a:spcPts val="1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656">
                <a:solidFill>
                  <a:srgbClr val="FFFFFF"/>
                </a:solidFill>
              </a:rPr>
              <a:t>•	nella posizione processuale (art. 110 cpc)</a:t>
            </a:r>
            <a:endParaRPr sz="1656">
              <a:solidFill>
                <a:srgbClr val="FFFFFF"/>
              </a:solidFill>
            </a:endParaRPr>
          </a:p>
          <a:p>
            <a:pPr lvl="4" marL="0" indent="420623" defTabSz="210311">
              <a:spcBef>
                <a:spcPts val="1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656">
                <a:solidFill>
                  <a:srgbClr val="FFFFFF"/>
                </a:solidFill>
              </a:rPr>
              <a:t>•	nel possesso (art. 1146)</a:t>
            </a:r>
            <a:endParaRPr sz="1656">
              <a:solidFill>
                <a:srgbClr val="FFFFFF"/>
              </a:solidFill>
            </a:endParaRPr>
          </a:p>
          <a:p>
            <a:pPr lvl="0" marL="0" indent="0" defTabSz="210311">
              <a:spcBef>
                <a:spcPts val="1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656">
                <a:solidFill>
                  <a:srgbClr val="FFFFFF"/>
                </a:solidFill>
              </a:rPr>
              <a:t>•	 A TITOLO PARTICOLARE (legatario) </a:t>
            </a:r>
            <a:endParaRPr sz="1656">
              <a:solidFill>
                <a:srgbClr val="FFFFFF"/>
              </a:solidFill>
            </a:endParaRPr>
          </a:p>
          <a:p>
            <a:pPr lvl="1" marL="0" indent="105155" defTabSz="210311">
              <a:spcBef>
                <a:spcPts val="1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656">
                <a:solidFill>
                  <a:srgbClr val="FFFFFF"/>
                </a:solidFill>
              </a:rPr>
              <a:t>o	  il legatario eredita uno o più beni determinati (v. però: institutio ex re certa, art. 588/2)</a:t>
            </a:r>
            <a:endParaRPr sz="1656">
              <a:solidFill>
                <a:srgbClr val="FFFFFF"/>
              </a:solidFill>
            </a:endParaRPr>
          </a:p>
          <a:p>
            <a:pPr lvl="5" marL="0" indent="525780" defTabSz="210311">
              <a:spcBef>
                <a:spcPts val="1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656">
                <a:solidFill>
                  <a:srgbClr val="FFFFFF"/>
                </a:solidFill>
              </a:rPr>
              <a:t>♣	ipso iure, per effetto dell'apertura della successione (≠ rifiuto: art. 649/1)</a:t>
            </a:r>
            <a:endParaRPr sz="1656">
              <a:solidFill>
                <a:srgbClr val="FFFFFF"/>
              </a:solidFill>
            </a:endParaRPr>
          </a:p>
          <a:p>
            <a:pPr lvl="5" marL="0" indent="525780" defTabSz="210311">
              <a:spcBef>
                <a:spcPts val="1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656">
                <a:solidFill>
                  <a:srgbClr val="FFFFFF"/>
                </a:solidFill>
              </a:rPr>
              <a:t>♣	non risponde dei debiti ( ≠ art. 671: legati e oneri a carico del legato)</a:t>
            </a:r>
            <a:endParaRPr sz="1656">
              <a:solidFill>
                <a:srgbClr val="FFFFFF"/>
              </a:solidFill>
            </a:endParaRPr>
          </a:p>
          <a:p>
            <a:pPr lvl="5" marL="0" indent="525780" defTabSz="210311">
              <a:spcBef>
                <a:spcPts val="1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656">
                <a:solidFill>
                  <a:srgbClr val="FFFFFF"/>
                </a:solidFill>
              </a:rPr>
              <a:t>♣	può intervenire o essere chiamato nel processo (art. 111/3) </a:t>
            </a:r>
            <a:endParaRPr sz="1656">
              <a:solidFill>
                <a:srgbClr val="FFFFFF"/>
              </a:solidFill>
            </a:endParaRPr>
          </a:p>
          <a:p>
            <a:pPr lvl="5" marL="0" indent="525780" defTabSz="210311">
              <a:spcBef>
                <a:spcPts val="1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656">
                <a:solidFill>
                  <a:srgbClr val="FFFFFF"/>
                </a:solidFill>
              </a:rPr>
              <a:t>♣	può unire al proprio possesso quello del suo autore per goderne gli effetti (usucapione): accessione nel possesso </a:t>
            </a:r>
          </a:p>
        </p:txBody>
      </p:sp>
    </p:spTree>
  </p:cSld>
  <p:clrMapOvr>
    <a:masterClrMapping/>
  </p:clrMapOvr>
  <p:transition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/>
          <p:nvPr>
            <p:ph type="body" idx="1"/>
          </p:nvPr>
        </p:nvSpPr>
        <p:spPr>
          <a:xfrm>
            <a:off x="369441" y="196701"/>
            <a:ext cx="12265918" cy="9213999"/>
          </a:xfrm>
          <a:prstGeom prst="rect">
            <a:avLst/>
          </a:prstGeom>
        </p:spPr>
        <p:txBody>
          <a:bodyPr/>
          <a:lstStyle/>
          <a:p>
            <a:pPr lvl="0" marL="0" indent="0" defTabSz="182880">
              <a:spcBef>
                <a:spcPts val="14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640">
                <a:solidFill>
                  <a:srgbClr val="FFFFFF"/>
                </a:solidFill>
              </a:rPr>
              <a:t>Capacità di succedere </a:t>
            </a:r>
            <a:endParaRPr sz="3640">
              <a:solidFill>
                <a:srgbClr val="FFFFFF"/>
              </a:solidFill>
            </a:endParaRPr>
          </a:p>
          <a:p>
            <a:pPr lvl="0" marL="0" indent="0" defTabSz="182880">
              <a:spcBef>
                <a:spcPts val="14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440">
                <a:solidFill>
                  <a:srgbClr val="FFFFFF"/>
                </a:solidFill>
              </a:rPr>
              <a:t>•	</a:t>
            </a:r>
            <a:r>
              <a:rPr sz="1560">
                <a:solidFill>
                  <a:srgbClr val="FFFFFF"/>
                </a:solidFill>
              </a:rPr>
              <a:t>persone fisiche </a:t>
            </a:r>
            <a:endParaRPr sz="1560">
              <a:solidFill>
                <a:srgbClr val="FFFFFF"/>
              </a:solidFill>
            </a:endParaRPr>
          </a:p>
          <a:p>
            <a:pPr lvl="2" marL="0" indent="182880" defTabSz="182880">
              <a:spcBef>
                <a:spcPts val="14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560">
                <a:solidFill>
                  <a:srgbClr val="FFFFFF"/>
                </a:solidFill>
              </a:rPr>
              <a:t>o	art. 462/1: tutti coloro che sono nati o concepiti al tempo dell’apertura della successione </a:t>
            </a:r>
            <a:endParaRPr sz="1560">
              <a:solidFill>
                <a:srgbClr val="FFFFFF"/>
              </a:solidFill>
            </a:endParaRPr>
          </a:p>
          <a:p>
            <a:pPr lvl="4" marL="0" indent="365760" defTabSz="182880">
              <a:spcBef>
                <a:spcPts val="14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560">
                <a:solidFill>
                  <a:srgbClr val="FFFFFF"/>
                </a:solidFill>
              </a:rPr>
              <a:t>♣	462/1: presunzione di concepimento</a:t>
            </a:r>
            <a:endParaRPr sz="1560">
              <a:solidFill>
                <a:srgbClr val="FFFFFF"/>
              </a:solidFill>
            </a:endParaRPr>
          </a:p>
          <a:p>
            <a:pPr lvl="4" marL="0" indent="365760" defTabSz="182880">
              <a:spcBef>
                <a:spcPts val="14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560">
                <a:solidFill>
                  <a:srgbClr val="FFFFFF"/>
                </a:solidFill>
              </a:rPr>
              <a:t>♣	463/3: può ricevere per testamento anche il non concepito, figlio di una persona vivente al momento della morte del testatore </a:t>
            </a:r>
            <a:endParaRPr sz="1560">
              <a:solidFill>
                <a:srgbClr val="FFFFFF"/>
              </a:solidFill>
            </a:endParaRPr>
          </a:p>
          <a:p>
            <a:pPr lvl="2" marL="0" indent="182880" defTabSz="182880">
              <a:spcBef>
                <a:spcPts val="14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560">
                <a:solidFill>
                  <a:srgbClr val="FFFFFF"/>
                </a:solidFill>
              </a:rPr>
              <a:t>o	463/1: esclusione dalla successione per indegnità: sanzione civile</a:t>
            </a:r>
            <a:endParaRPr sz="1560">
              <a:solidFill>
                <a:srgbClr val="FFFFFF"/>
              </a:solidFill>
            </a:endParaRPr>
          </a:p>
          <a:p>
            <a:pPr lvl="8" marL="0" indent="731520" defTabSz="182880">
              <a:spcBef>
                <a:spcPts val="14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560">
                <a:solidFill>
                  <a:srgbClr val="FFFFFF"/>
                </a:solidFill>
              </a:rPr>
              <a:t>•	incapacità a succedere: imprescrittibilità dell'azione, sentenza dichiarativa</a:t>
            </a:r>
            <a:endParaRPr sz="1560">
              <a:solidFill>
                <a:srgbClr val="FFFFFF"/>
              </a:solidFill>
            </a:endParaRPr>
          </a:p>
          <a:p>
            <a:pPr lvl="8" marL="0" indent="731520" defTabSz="182880">
              <a:spcBef>
                <a:spcPts val="14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560">
                <a:solidFill>
                  <a:srgbClr val="FFFFFF"/>
                </a:solidFill>
              </a:rPr>
              <a:t>•	incapacità ad acquistare: prescrizione ordinaria, sentenza costitutiva (ex tunc)</a:t>
            </a:r>
            <a:endParaRPr sz="1560">
              <a:solidFill>
                <a:srgbClr val="FFFFFF"/>
              </a:solidFill>
            </a:endParaRPr>
          </a:p>
          <a:p>
            <a:pPr lvl="2" marL="704850" indent="-247650" defTabSz="182880">
              <a:spcBef>
                <a:spcPts val="14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560">
                <a:solidFill>
                  <a:srgbClr val="FFFFFF"/>
                </a:solidFill>
              </a:rPr>
              <a:t>ipotesi tassative di gravi condotte ai danni dell'ereditando o dei suoi congiunti</a:t>
            </a:r>
            <a:endParaRPr sz="1560">
              <a:solidFill>
                <a:srgbClr val="FFFFFF"/>
              </a:solidFill>
            </a:endParaRPr>
          </a:p>
          <a:p>
            <a:pPr lvl="8" marL="0" indent="731520" defTabSz="182880">
              <a:spcBef>
                <a:spcPts val="14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560">
                <a:solidFill>
                  <a:srgbClr val="FFFFFF"/>
                </a:solidFill>
              </a:rPr>
              <a:t>•	omicidio (tentato)</a:t>
            </a:r>
            <a:endParaRPr sz="1560">
              <a:solidFill>
                <a:srgbClr val="FFFFFF"/>
              </a:solidFill>
            </a:endParaRPr>
          </a:p>
          <a:p>
            <a:pPr lvl="8" marL="0" indent="731520" defTabSz="182880">
              <a:spcBef>
                <a:spcPts val="14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560">
                <a:solidFill>
                  <a:srgbClr val="FFFFFF"/>
                </a:solidFill>
              </a:rPr>
              <a:t>•	art. 330: decadenza dalla potestà (≠ reintegrazione &gt; riabilitazione)</a:t>
            </a:r>
            <a:endParaRPr sz="1560">
              <a:solidFill>
                <a:srgbClr val="FFFFFF"/>
              </a:solidFill>
            </a:endParaRPr>
          </a:p>
          <a:p>
            <a:pPr lvl="8" marL="0" indent="731520" defTabSz="182880">
              <a:spcBef>
                <a:spcPts val="14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560">
                <a:solidFill>
                  <a:srgbClr val="FFFFFF"/>
                </a:solidFill>
              </a:rPr>
              <a:t>•	dolo o violenza dirette a fare/modificare il testamento</a:t>
            </a:r>
            <a:endParaRPr sz="1560">
              <a:solidFill>
                <a:srgbClr val="FFFFFF"/>
              </a:solidFill>
            </a:endParaRPr>
          </a:p>
          <a:p>
            <a:pPr lvl="8" marL="0" indent="731520" defTabSz="182880">
              <a:spcBef>
                <a:spcPts val="14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560">
                <a:solidFill>
                  <a:srgbClr val="FFFFFF"/>
                </a:solidFill>
              </a:rPr>
              <a:t>•	soppressione/alterazione/occultamento del testamento </a:t>
            </a:r>
            <a:endParaRPr sz="1560">
              <a:solidFill>
                <a:srgbClr val="FFFFFF"/>
              </a:solidFill>
            </a:endParaRPr>
          </a:p>
          <a:p>
            <a:pPr lvl="8" marL="0" indent="731520" defTabSz="182880">
              <a:spcBef>
                <a:spcPts val="14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560">
                <a:solidFill>
                  <a:srgbClr val="FFFFFF"/>
                </a:solidFill>
              </a:rPr>
              <a:t>•	formazione e uso di testamento falso</a:t>
            </a:r>
            <a:endParaRPr sz="1560">
              <a:solidFill>
                <a:srgbClr val="FFFFFF"/>
              </a:solidFill>
            </a:endParaRPr>
          </a:p>
          <a:p>
            <a:pPr lvl="5" marL="0" indent="457200" defTabSz="182880">
              <a:spcBef>
                <a:spcPts val="14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560">
                <a:solidFill>
                  <a:srgbClr val="FFFFFF"/>
                </a:solidFill>
              </a:rPr>
              <a:t>♣	466: riabilitazione </a:t>
            </a:r>
            <a:endParaRPr sz="1440">
              <a:solidFill>
                <a:srgbClr val="FFFFFF"/>
              </a:solidFill>
            </a:endParaRPr>
          </a:p>
          <a:p>
            <a:pPr lvl="0" marL="0" indent="0" defTabSz="182880">
              <a:spcBef>
                <a:spcPts val="14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440">
                <a:solidFill>
                  <a:srgbClr val="FFFFFF"/>
                </a:solidFill>
              </a:rPr>
              <a:t>•	persone giuridiche : solo per testamento (≠ 586 : acquisto dei beni da parte dello stato)</a:t>
            </a:r>
            <a:endParaRPr sz="1440">
              <a:solidFill>
                <a:srgbClr val="FFFFFF"/>
              </a:solidFill>
            </a:endParaRPr>
          </a:p>
          <a:p>
            <a:pPr lvl="2" marL="685800" indent="-228600" defTabSz="182880">
              <a:spcBef>
                <a:spcPts val="14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440">
                <a:solidFill>
                  <a:srgbClr val="FFFFFF"/>
                </a:solidFill>
              </a:rPr>
              <a:t>non possono succedere se in stato di liquidazione</a:t>
            </a:r>
            <a:endParaRPr sz="1440">
              <a:solidFill>
                <a:srgbClr val="FFFFFF"/>
              </a:solidFill>
            </a:endParaRPr>
          </a:p>
          <a:p>
            <a:pPr lvl="0" marL="0" indent="0" defTabSz="182880">
              <a:spcBef>
                <a:spcPts val="14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440">
                <a:solidFill>
                  <a:srgbClr val="FFFFFF"/>
                </a:solidFill>
              </a:rPr>
              <a:t>•	enti non riconosciuti</a:t>
            </a:r>
          </a:p>
        </p:txBody>
      </p:sp>
    </p:spTree>
  </p:cSld>
  <p:clrMapOvr>
    <a:masterClrMapping/>
  </p:clrMapOvr>
  <p:transition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/>
          <p:nvPr>
            <p:ph type="body" idx="1"/>
          </p:nvPr>
        </p:nvSpPr>
        <p:spPr>
          <a:xfrm>
            <a:off x="481012" y="431403"/>
            <a:ext cx="12042777" cy="8996859"/>
          </a:xfrm>
          <a:prstGeom prst="rect">
            <a:avLst/>
          </a:prstGeom>
        </p:spPr>
        <p:txBody>
          <a:bodyPr/>
          <a:lstStyle/>
          <a:p>
            <a:pPr lvl="0" marL="0" indent="0" defTabSz="214884">
              <a:spcBef>
                <a:spcPts val="1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290">
                <a:solidFill>
                  <a:srgbClr val="FFFFFF"/>
                </a:solidFill>
              </a:rPr>
              <a:t>La rappresentazione</a:t>
            </a:r>
            <a:endParaRPr sz="3290">
              <a:solidFill>
                <a:srgbClr val="FFFFFF"/>
              </a:solidFill>
            </a:endParaRPr>
          </a:p>
          <a:p>
            <a:pPr lvl="0" marL="0" indent="0" defTabSz="214884">
              <a:spcBef>
                <a:spcPts val="1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692">
                <a:solidFill>
                  <a:srgbClr val="FFFFFF"/>
                </a:solidFill>
              </a:rPr>
              <a:t>art. 467/1: i discendenti legittimi o naturali [rappresentanti] subentrano nel luogo e nel grado del loro ascendente [rappresentato] in tutti i casi in cui questi non può o non vuole accettare l’eredità o il legato.</a:t>
            </a:r>
            <a:endParaRPr sz="1692">
              <a:solidFill>
                <a:srgbClr val="FFFFFF"/>
              </a:solidFill>
            </a:endParaRPr>
          </a:p>
          <a:p>
            <a:pPr lvl="0" marL="268604" indent="-268604" defTabSz="214884">
              <a:spcBef>
                <a:spcPts val="1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692">
                <a:solidFill>
                  <a:srgbClr val="FFFFFF"/>
                </a:solidFill>
              </a:rPr>
              <a:t>vocazione per sostituzione</a:t>
            </a:r>
            <a:endParaRPr sz="1692">
              <a:solidFill>
                <a:srgbClr val="FFFFFF"/>
              </a:solidFill>
            </a:endParaRPr>
          </a:p>
          <a:p>
            <a:pPr lvl="1" marL="537209" indent="-268604" defTabSz="214884">
              <a:spcBef>
                <a:spcPts val="1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692">
                <a:solidFill>
                  <a:srgbClr val="FFFFFF"/>
                </a:solidFill>
              </a:rPr>
              <a:t>A muore, lasciando due eredi: B e C. B non vuole o non può accettare: C eredita la metà del patrimonio di A, la quota di B è suddivisa tra i suoi eredi</a:t>
            </a:r>
            <a:endParaRPr sz="1692">
              <a:solidFill>
                <a:srgbClr val="FFFFFF"/>
              </a:solidFill>
            </a:endParaRPr>
          </a:p>
          <a:p>
            <a:pPr lvl="0" marL="0" indent="0" defTabSz="214884">
              <a:spcBef>
                <a:spcPts val="1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692">
                <a:solidFill>
                  <a:srgbClr val="FFFFFF"/>
                </a:solidFill>
              </a:rPr>
              <a:t>art. 468/1: la rappresentazione ha luogo, nella linea retta, a favore dei discendenti del defunto e, nella linea collaterale, a favore dei discendenti dei fratelli e delle sorelle del defunto</a:t>
            </a:r>
            <a:endParaRPr sz="1692">
              <a:solidFill>
                <a:srgbClr val="FFFFFF"/>
              </a:solidFill>
            </a:endParaRPr>
          </a:p>
          <a:p>
            <a:pPr lvl="0" marL="0" indent="0" defTabSz="214884">
              <a:spcBef>
                <a:spcPts val="1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692">
                <a:solidFill>
                  <a:srgbClr val="FFFFFF"/>
                </a:solidFill>
              </a:rPr>
              <a:t>art. 468/2: i discendenti possono succedere per rappresentazione anche se hanno rinunziato all’eredità della persona in luogo della quale subentrano o sono incapaci oppure indegni di succedere rispetto a questa. </a:t>
            </a:r>
            <a:endParaRPr sz="1692">
              <a:solidFill>
                <a:srgbClr val="FFFFFF"/>
              </a:solidFill>
            </a:endParaRPr>
          </a:p>
          <a:p>
            <a:pPr lvl="1" marL="0" indent="107442" defTabSz="214884">
              <a:spcBef>
                <a:spcPts val="1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692">
                <a:solidFill>
                  <a:srgbClr val="FFFFFF"/>
                </a:solidFill>
              </a:rPr>
              <a:t>•	i rappresentanti succedono direttamente (iure proprio) al de cuius</a:t>
            </a:r>
            <a:endParaRPr sz="1692">
              <a:solidFill>
                <a:srgbClr val="FFFFFF"/>
              </a:solidFill>
            </a:endParaRPr>
          </a:p>
          <a:p>
            <a:pPr lvl="0" marL="0" indent="0" defTabSz="214884">
              <a:spcBef>
                <a:spcPts val="1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692">
                <a:solidFill>
                  <a:srgbClr val="FFFFFF"/>
                </a:solidFill>
              </a:rPr>
              <a:t>art. 469/1,2: il diritto di rappresentazione si estende all’infinito (anche oltre il 6° grado di parentela) indipendentemente dal numero dei discendenti di ciascun chiamato. </a:t>
            </a:r>
            <a:endParaRPr sz="1692">
              <a:solidFill>
                <a:srgbClr val="FFFFFF"/>
              </a:solidFill>
            </a:endParaRPr>
          </a:p>
          <a:p>
            <a:pPr lvl="0" marL="0" indent="0" defTabSz="214884">
              <a:spcBef>
                <a:spcPts val="1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692">
                <a:solidFill>
                  <a:srgbClr val="FFFFFF"/>
                </a:solidFill>
              </a:rPr>
              <a:t>art. 469/2: La divisione tra rappresentanti si fa per stirpi: ciascun discendente subentra in luogo del proprio capostipite.</a:t>
            </a:r>
            <a:endParaRPr sz="1692">
              <a:solidFill>
                <a:srgbClr val="FFFFFF"/>
              </a:solidFill>
            </a:endParaRPr>
          </a:p>
          <a:p>
            <a:pPr lvl="1" marL="0" indent="107442" defTabSz="214884">
              <a:spcBef>
                <a:spcPts val="1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692">
                <a:solidFill>
                  <a:srgbClr val="FFFFFF"/>
                </a:solidFill>
              </a:rPr>
              <a:t>A muore, lasciando due eredi: B e C, che hanno rispettivamente uno e due figli. B e C rinunziano all’eredità in favore dei rispettivi eredi: in quante parti si suddivide l’eredità?</a:t>
            </a:r>
          </a:p>
        </p:txBody>
      </p:sp>
    </p:spTree>
  </p:cSld>
  <p:clrMapOvr>
    <a:masterClrMapping/>
  </p:clrMapOvr>
  <p:transition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 marL="0" indent="0" defTabSz="324611">
              <a:spcBef>
                <a:spcPts val="25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556">
                <a:solidFill>
                  <a:srgbClr val="FFFFFF"/>
                </a:solidFill>
              </a:rPr>
              <a:t>Sostituzione ordinaria </a:t>
            </a:r>
            <a:endParaRPr sz="2556">
              <a:solidFill>
                <a:srgbClr val="FFFFFF"/>
              </a:solidFill>
            </a:endParaRPr>
          </a:p>
          <a:p>
            <a:pPr lvl="0" marL="405764" indent="-405764" defTabSz="324611">
              <a:spcBef>
                <a:spcPts val="2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556">
                <a:solidFill>
                  <a:srgbClr val="FFFFFF"/>
                </a:solidFill>
              </a:rPr>
              <a:t>modalità della rappresentazione nella successione testamentaria: il testatore deve indicare il soggetto che succede «in sostituzione» di colui o colei che non voglia/non possa accettare</a:t>
            </a:r>
            <a:endParaRPr sz="2556">
              <a:solidFill>
                <a:srgbClr val="FFFFFF"/>
              </a:solidFill>
            </a:endParaRPr>
          </a:p>
          <a:p>
            <a:pPr lvl="0" marL="405764" indent="-405764" defTabSz="324611">
              <a:spcBef>
                <a:spcPts val="2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556">
                <a:solidFill>
                  <a:srgbClr val="FFFFFF"/>
                </a:solidFill>
              </a:rPr>
              <a:t>artt. 688: gli obblighi imposti dal testatore al primo istituito devono essere adempiuti dal sostituto</a:t>
            </a:r>
            <a:endParaRPr sz="2556">
              <a:solidFill>
                <a:srgbClr val="FFFFFF"/>
              </a:solidFill>
            </a:endParaRPr>
          </a:p>
          <a:p>
            <a:pPr lvl="0" marL="405764" indent="-405764" defTabSz="324611">
              <a:spcBef>
                <a:spcPts val="2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556">
                <a:solidFill>
                  <a:srgbClr val="FFFFFF"/>
                </a:solidFill>
              </a:rPr>
              <a:t>art. 689: il testatore può prevedere la sostituzione di più persone a una sola o di una sola a più persone</a:t>
            </a:r>
            <a:endParaRPr sz="2556">
              <a:solidFill>
                <a:srgbClr val="FFFFFF"/>
              </a:solidFill>
            </a:endParaRPr>
          </a:p>
          <a:p>
            <a:pPr lvl="1" marL="811529" indent="-405764" defTabSz="324611">
              <a:spcBef>
                <a:spcPts val="2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556">
                <a:solidFill>
                  <a:srgbClr val="FFFFFF"/>
                </a:solidFill>
              </a:rPr>
              <a:t> sostituzione plurima: divisione in parti uguali, se non diversamente espresso</a:t>
            </a:r>
          </a:p>
        </p:txBody>
      </p:sp>
    </p:spTree>
  </p:cSld>
  <p:clrMapOvr>
    <a:masterClrMapping/>
  </p:clrMapOvr>
  <p:transition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/>
          <p:nvPr>
            <p:ph type="body" idx="1"/>
          </p:nvPr>
        </p:nvSpPr>
        <p:spPr>
          <a:xfrm>
            <a:off x="416371" y="485576"/>
            <a:ext cx="12172059" cy="8896897"/>
          </a:xfrm>
          <a:prstGeom prst="rect">
            <a:avLst/>
          </a:prstGeom>
        </p:spPr>
        <p:txBody>
          <a:bodyPr/>
          <a:lstStyle/>
          <a:p>
            <a:pPr lvl="0" marL="0" indent="0" defTabSz="265175">
              <a:spcBef>
                <a:spcPts val="20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828">
                <a:solidFill>
                  <a:srgbClr val="FFFFFF"/>
                </a:solidFill>
              </a:rPr>
              <a:t>Sostituzione fidecommissaria</a:t>
            </a:r>
            <a:endParaRPr sz="3828">
              <a:solidFill>
                <a:srgbClr val="FFFFFF"/>
              </a:solidFill>
            </a:endParaRPr>
          </a:p>
          <a:p>
            <a:pPr lvl="0" marL="0" indent="0" defTabSz="265175">
              <a:spcBef>
                <a:spcPts val="20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088">
                <a:solidFill>
                  <a:srgbClr val="FFFFFF"/>
                </a:solidFill>
              </a:rPr>
              <a:t>«istituisco erede Tizio e, dopo di lui, Caio»</a:t>
            </a:r>
            <a:endParaRPr sz="2088">
              <a:solidFill>
                <a:srgbClr val="FFFFFF"/>
              </a:solidFill>
            </a:endParaRPr>
          </a:p>
          <a:p>
            <a:pPr lvl="0" marL="331469" indent="-331469" defTabSz="265175">
              <a:spcBef>
                <a:spcPts val="20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088">
                <a:solidFill>
                  <a:srgbClr val="FFFFFF"/>
                </a:solidFill>
              </a:rPr>
              <a:t>art. 692 (nov. L. 151/1975):  i genitori, gli ascendenti in linea retta, il coniuge dell’interdetto/minore in condizione di abituale infermità mentale possono rispettivamente istituire il figlio, il discendente o il coniuge con l’obbligo di conservare e restituire alla sua morte i beni a favore della persona o degli enti che, sotto la vigilanza del tutore, hanno avuto cura dell’interdetto medesimo.</a:t>
            </a:r>
            <a:endParaRPr sz="2088">
              <a:solidFill>
                <a:srgbClr val="FFFFFF"/>
              </a:solidFill>
            </a:endParaRPr>
          </a:p>
          <a:p>
            <a:pPr lvl="0" marL="331469" indent="-331469" defTabSz="265175">
              <a:spcBef>
                <a:spcPts val="20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088">
                <a:solidFill>
                  <a:srgbClr val="FFFFFF"/>
                </a:solidFill>
              </a:rPr>
              <a:t>elementi della fattispecie (a pena di nullità: 692/5) </a:t>
            </a:r>
            <a:endParaRPr sz="2088">
              <a:solidFill>
                <a:srgbClr val="FFFFFF"/>
              </a:solidFill>
            </a:endParaRPr>
          </a:p>
          <a:p>
            <a:pPr lvl="2" marL="994409" indent="-331469" defTabSz="265175">
              <a:spcBef>
                <a:spcPts val="20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088">
                <a:solidFill>
                  <a:srgbClr val="FFFFFF"/>
                </a:solidFill>
              </a:rPr>
              <a:t>duplice chiamata, in ordine successivo </a:t>
            </a:r>
            <a:endParaRPr sz="2088">
              <a:solidFill>
                <a:srgbClr val="FFFFFF"/>
              </a:solidFill>
            </a:endParaRPr>
          </a:p>
          <a:p>
            <a:pPr lvl="2" marL="994409" indent="-331469" defTabSz="265175">
              <a:spcBef>
                <a:spcPts val="20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088">
                <a:solidFill>
                  <a:srgbClr val="FFFFFF"/>
                </a:solidFill>
              </a:rPr>
              <a:t>obbligo di conservare i beni per restituirli al secondo chiamato</a:t>
            </a:r>
            <a:endParaRPr sz="2088">
              <a:solidFill>
                <a:srgbClr val="FFFFFF"/>
              </a:solidFill>
            </a:endParaRPr>
          </a:p>
          <a:p>
            <a:pPr lvl="2" marL="994409" indent="-331469" defTabSz="265175">
              <a:spcBef>
                <a:spcPts val="20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088">
                <a:solidFill>
                  <a:srgbClr val="FFFFFF"/>
                </a:solidFill>
              </a:rPr>
              <a:t>finalità assistenziale</a:t>
            </a:r>
            <a:endParaRPr sz="2088">
              <a:solidFill>
                <a:srgbClr val="FFFFFF"/>
              </a:solidFill>
            </a:endParaRPr>
          </a:p>
          <a:p>
            <a:pPr lvl="0" marL="331469" indent="-331469" defTabSz="265175">
              <a:spcBef>
                <a:spcPts val="20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088">
                <a:solidFill>
                  <a:srgbClr val="FFFFFF"/>
                </a:solidFill>
              </a:rPr>
              <a:t>art. 693: alla morte dell’istituito, l’eredità si devolve direttamente al sostituito (o ai sostituiti, in proporzione al tempo di cura)</a:t>
            </a:r>
            <a:endParaRPr sz="2088">
              <a:solidFill>
                <a:srgbClr val="FFFFFF"/>
              </a:solidFill>
            </a:endParaRPr>
          </a:p>
          <a:p>
            <a:pPr lvl="0" marL="331469" indent="-331469" defTabSz="265175">
              <a:spcBef>
                <a:spcPts val="20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088">
                <a:solidFill>
                  <a:srgbClr val="FFFFFF"/>
                </a:solidFill>
              </a:rPr>
              <a:t>art. 694/1: l’autorità giudiziaria può consentire l’alienazione del lascito (utilità evidente), ma deve disporre il reimpiego delle somme ricavate. </a:t>
            </a:r>
          </a:p>
        </p:txBody>
      </p:sp>
    </p:spTree>
  </p:cSld>
  <p:clrMapOvr>
    <a:masterClrMapping/>
  </p:clrMapOvr>
  <p:transition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/>
          <p:nvPr>
            <p:ph type="body" idx="1"/>
          </p:nvPr>
        </p:nvSpPr>
        <p:spPr>
          <a:xfrm>
            <a:off x="444549" y="489446"/>
            <a:ext cx="12115702" cy="8774708"/>
          </a:xfrm>
          <a:prstGeom prst="rect">
            <a:avLst/>
          </a:prstGeom>
        </p:spPr>
        <p:txBody>
          <a:bodyPr/>
          <a:lstStyle/>
          <a:p>
            <a:pPr lvl="0" marL="0" indent="0" defTabSz="310895">
              <a:spcBef>
                <a:spcPts val="24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448">
                <a:solidFill>
                  <a:srgbClr val="FFFFFF"/>
                </a:solidFill>
              </a:rPr>
              <a:t>L’ACCRESCIMENTO</a:t>
            </a:r>
            <a:endParaRPr sz="2448">
              <a:solidFill>
                <a:srgbClr val="FFFFFF"/>
              </a:solidFill>
            </a:endParaRPr>
          </a:p>
          <a:p>
            <a:pPr lvl="0" marL="388620" indent="-388620" defTabSz="310895">
              <a:spcBef>
                <a:spcPts val="24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448">
                <a:solidFill>
                  <a:srgbClr val="FFFFFF"/>
                </a:solidFill>
              </a:rPr>
              <a:t>Vocazione (testamentaria o legittima) per sostituzione tra coeredi, in mancanza dei presupposti per la rappresentazione</a:t>
            </a:r>
            <a:endParaRPr sz="2448">
              <a:solidFill>
                <a:srgbClr val="FFFFFF"/>
              </a:solidFill>
            </a:endParaRPr>
          </a:p>
          <a:p>
            <a:pPr lvl="1" marL="777240" indent="-388620" defTabSz="310895">
              <a:spcBef>
                <a:spcPts val="24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448">
                <a:solidFill>
                  <a:srgbClr val="FFFFFF"/>
                </a:solidFill>
              </a:rPr>
              <a:t>pluralità di eredi istituiti con lo stesso testamento senza determinazione di parti o in parti uguali/ istituiti nella stessa quota</a:t>
            </a:r>
            <a:endParaRPr sz="2448">
              <a:solidFill>
                <a:srgbClr val="FFFFFF"/>
              </a:solidFill>
            </a:endParaRPr>
          </a:p>
          <a:p>
            <a:pPr lvl="1" marL="777240" indent="-388620" defTabSz="310895">
              <a:spcBef>
                <a:spcPts val="24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448">
                <a:solidFill>
                  <a:srgbClr val="FFFFFF"/>
                </a:solidFill>
              </a:rPr>
              <a:t> la quota o la parte dell’erede che non vuole/non può accettare si accresce ai coeredi di diritto</a:t>
            </a:r>
            <a:endParaRPr sz="2448">
              <a:solidFill>
                <a:srgbClr val="FFFFFF"/>
              </a:solidFill>
            </a:endParaRPr>
          </a:p>
          <a:p>
            <a:pPr lvl="2" marL="1165860" indent="-388620" defTabSz="310895">
              <a:spcBef>
                <a:spcPts val="24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448">
                <a:solidFill>
                  <a:srgbClr val="FFFFFF"/>
                </a:solidFill>
              </a:rPr>
              <a:t>non è necessaria l’accettazione</a:t>
            </a:r>
            <a:endParaRPr sz="2448">
              <a:solidFill>
                <a:srgbClr val="FFFFFF"/>
              </a:solidFill>
            </a:endParaRPr>
          </a:p>
          <a:p>
            <a:pPr lvl="1" marL="777240" indent="-388620" defTabSz="310895">
              <a:spcBef>
                <a:spcPts val="24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448">
                <a:solidFill>
                  <a:srgbClr val="FFFFFF"/>
                </a:solidFill>
              </a:rPr>
              <a:t>non si fa luogo ad accrescimento </a:t>
            </a:r>
            <a:endParaRPr sz="2448">
              <a:solidFill>
                <a:srgbClr val="FFFFFF"/>
              </a:solidFill>
            </a:endParaRPr>
          </a:p>
          <a:p>
            <a:pPr lvl="2" marL="1165860" indent="-388620" defTabSz="310895">
              <a:spcBef>
                <a:spcPts val="24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448">
                <a:solidFill>
                  <a:srgbClr val="FFFFFF"/>
                </a:solidFill>
              </a:rPr>
              <a:t>in presenza di eredi dell’erede mancante : rappresentazione</a:t>
            </a:r>
            <a:endParaRPr sz="2448">
              <a:solidFill>
                <a:srgbClr val="FFFFFF"/>
              </a:solidFill>
            </a:endParaRPr>
          </a:p>
          <a:p>
            <a:pPr lvl="2" marL="1165860" indent="-388620" defTabSz="310895">
              <a:spcBef>
                <a:spcPts val="24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448">
                <a:solidFill>
                  <a:srgbClr val="FFFFFF"/>
                </a:solidFill>
              </a:rPr>
              <a:t>se dal testamento risulta una volontà contraria o diversa</a:t>
            </a:r>
          </a:p>
        </p:txBody>
      </p:sp>
    </p:spTree>
  </p:cSld>
  <p:clrMapOvr>
    <a:masterClrMapping/>
  </p:clrMapOvr>
  <p:transition spd="med" advClick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Regole per la conservazione e l’amministrazione del patrimonio nella fase tra vocazione e accettazione</a:t>
            </a:r>
            <a:endParaRPr sz="3600">
              <a:solidFill>
                <a:srgbClr val="FFFFFF"/>
              </a:solidFill>
            </a:endParaRPr>
          </a:p>
          <a:p>
            <a:pPr lvl="1"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attribuzione al chiamato di poteri di amministrazione</a:t>
            </a:r>
            <a:endParaRPr sz="3600">
              <a:solidFill>
                <a:srgbClr val="FFFFFF"/>
              </a:solidFill>
            </a:endParaRPr>
          </a:p>
          <a:p>
            <a:pPr lvl="1"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eredità giacente (in via subordinata)</a:t>
            </a:r>
          </a:p>
        </p:txBody>
      </p:sp>
    </p:spTree>
  </p:cSld>
  <p:clrMapOvr>
    <a:masterClrMapping/>
  </p:clrMapOvr>
  <p:transition spd="med" advClick="1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 marL="0" indent="0" defTabSz="315468">
              <a:spcBef>
                <a:spcPts val="24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036">
                <a:solidFill>
                  <a:srgbClr val="FFFFFF"/>
                </a:solidFill>
              </a:rPr>
              <a:t>I poteri del chiamato prima dell’accettazione dell’eredità : art. 460 </a:t>
            </a:r>
            <a:endParaRPr sz="3036">
              <a:solidFill>
                <a:srgbClr val="FFFFFF"/>
              </a:solidFill>
            </a:endParaRPr>
          </a:p>
          <a:p>
            <a:pPr lvl="2" marL="1183005" indent="-394334" defTabSz="315468">
              <a:spcBef>
                <a:spcPts val="2400"/>
              </a:spcBef>
              <a:buSzPct val="100000"/>
              <a:buChar char="-"/>
              <a:defRPr sz="1800">
                <a:solidFill>
                  <a:srgbClr val="000000"/>
                </a:solidFill>
              </a:defRPr>
            </a:pPr>
            <a:r>
              <a:rPr sz="2484">
                <a:solidFill>
                  <a:srgbClr val="FFFFFF"/>
                </a:solidFill>
              </a:rPr>
              <a:t>legittimazione processuale attiva: azioni possessorie a tutela dei singoli beni ereditari</a:t>
            </a:r>
            <a:endParaRPr sz="2484">
              <a:solidFill>
                <a:srgbClr val="FFFFFF"/>
              </a:solidFill>
            </a:endParaRPr>
          </a:p>
          <a:p>
            <a:pPr lvl="2" marL="1183005" indent="-394334" defTabSz="315468">
              <a:spcBef>
                <a:spcPts val="2400"/>
              </a:spcBef>
              <a:buSzPct val="100000"/>
              <a:buChar char="-"/>
              <a:defRPr sz="1800">
                <a:solidFill>
                  <a:srgbClr val="000000"/>
                </a:solidFill>
              </a:defRPr>
            </a:pPr>
            <a:r>
              <a:rPr sz="2484">
                <a:solidFill>
                  <a:srgbClr val="FFFFFF"/>
                </a:solidFill>
              </a:rPr>
              <a:t>compimento di atti conservativi e di vigilanza materiale e giuridica</a:t>
            </a:r>
            <a:endParaRPr sz="2484">
              <a:solidFill>
                <a:srgbClr val="FFFFFF"/>
              </a:solidFill>
            </a:endParaRPr>
          </a:p>
          <a:p>
            <a:pPr lvl="2" marL="1183005" indent="-394334" defTabSz="315468">
              <a:spcBef>
                <a:spcPts val="2400"/>
              </a:spcBef>
              <a:buSzPct val="100000"/>
              <a:buChar char="-"/>
              <a:defRPr sz="1800">
                <a:solidFill>
                  <a:srgbClr val="000000"/>
                </a:solidFill>
              </a:defRPr>
            </a:pPr>
            <a:r>
              <a:rPr sz="2484">
                <a:solidFill>
                  <a:srgbClr val="FFFFFF"/>
                </a:solidFill>
              </a:rPr>
              <a:t>compimento di atti di amministrazione ordinaria e straordinaria (&gt;urgenza)</a:t>
            </a:r>
            <a:endParaRPr sz="2484">
              <a:solidFill>
                <a:srgbClr val="FFFFFF"/>
              </a:solidFill>
            </a:endParaRPr>
          </a:p>
          <a:p>
            <a:pPr lvl="2" marL="1183005" indent="-394334" defTabSz="315468">
              <a:spcBef>
                <a:spcPts val="2400"/>
              </a:spcBef>
              <a:buSzPct val="100000"/>
              <a:buChar char="-"/>
              <a:defRPr sz="1800">
                <a:solidFill>
                  <a:srgbClr val="000000"/>
                </a:solidFill>
              </a:defRPr>
            </a:pPr>
            <a:r>
              <a:rPr sz="2484">
                <a:solidFill>
                  <a:srgbClr val="FFFFFF"/>
                </a:solidFill>
              </a:rPr>
              <a:t>vendita dei beni deteriorabili (&gt; aut. giudiziale) </a:t>
            </a:r>
            <a:endParaRPr sz="2484">
              <a:solidFill>
                <a:srgbClr val="FFFFFF"/>
              </a:solidFill>
            </a:endParaRPr>
          </a:p>
          <a:p>
            <a:pPr lvl="2" marL="1183005" indent="-394334" defTabSz="315468">
              <a:spcBef>
                <a:spcPts val="2400"/>
              </a:spcBef>
              <a:buSzPct val="100000"/>
              <a:buChar char="-"/>
              <a:defRPr sz="1800">
                <a:solidFill>
                  <a:srgbClr val="000000"/>
                </a:solidFill>
              </a:defRPr>
            </a:pPr>
            <a:r>
              <a:rPr sz="2484">
                <a:solidFill>
                  <a:srgbClr val="FFFFFF"/>
                </a:solidFill>
              </a:rPr>
              <a:t>Chiamato possessore : legittimazione processuale passiva nelle azioni promosse dai creditori del defunto (art. 486/1) </a:t>
            </a:r>
          </a:p>
        </p:txBody>
      </p:sp>
    </p:spTree>
  </p:cSld>
  <p:clrMapOvr>
    <a:masterClrMapping/>
  </p:clrMapOvr>
  <p:transition spd="med" advClick="1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 marL="0" indent="0" defTabSz="438911">
              <a:spcBef>
                <a:spcPts val="34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455">
                <a:solidFill>
                  <a:srgbClr val="FFFFFF"/>
                </a:solidFill>
              </a:rPr>
              <a:t>L’eredità giacente: artt. 528 ss.</a:t>
            </a:r>
            <a:endParaRPr sz="3455">
              <a:solidFill>
                <a:srgbClr val="FFFFFF"/>
              </a:solidFill>
            </a:endParaRPr>
          </a:p>
          <a:p>
            <a:pPr lvl="0" marL="0" indent="0" defTabSz="438911">
              <a:spcBef>
                <a:spcPts val="34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455">
                <a:solidFill>
                  <a:srgbClr val="FFFFFF"/>
                </a:solidFill>
              </a:rPr>
              <a:t>amministrazione interinale affidata ad un curatore dell’eredità</a:t>
            </a:r>
            <a:endParaRPr sz="3455">
              <a:solidFill>
                <a:srgbClr val="FFFFFF"/>
              </a:solidFill>
            </a:endParaRPr>
          </a:p>
          <a:p>
            <a:pPr lvl="0" marL="548640" indent="-548640" defTabSz="438911">
              <a:spcBef>
                <a:spcPts val="3400"/>
              </a:spcBef>
              <a:buSzPct val="100000"/>
              <a:buChar char="-"/>
              <a:defRPr sz="1800">
                <a:solidFill>
                  <a:srgbClr val="000000"/>
                </a:solidFill>
              </a:defRPr>
            </a:pPr>
            <a:r>
              <a:rPr sz="3455">
                <a:solidFill>
                  <a:srgbClr val="FFFFFF"/>
                </a:solidFill>
              </a:rPr>
              <a:t>nominato con decreto del Tribunale</a:t>
            </a:r>
            <a:endParaRPr sz="3455">
              <a:solidFill>
                <a:srgbClr val="FFFFFF"/>
              </a:solidFill>
            </a:endParaRPr>
          </a:p>
          <a:p>
            <a:pPr lvl="0" marL="548640" indent="-548640" defTabSz="438911">
              <a:spcBef>
                <a:spcPts val="3400"/>
              </a:spcBef>
              <a:buSzPct val="100000"/>
              <a:buChar char="-"/>
              <a:defRPr sz="1800">
                <a:solidFill>
                  <a:srgbClr val="000000"/>
                </a:solidFill>
              </a:defRPr>
            </a:pPr>
            <a:r>
              <a:rPr sz="3455">
                <a:solidFill>
                  <a:srgbClr val="FFFFFF"/>
                </a:solidFill>
              </a:rPr>
              <a:t>conservazione, amministrazione ordinaria e straordinaria, tutela del patrimonio ereditario</a:t>
            </a:r>
            <a:endParaRPr sz="3455">
              <a:solidFill>
                <a:srgbClr val="FFFFFF"/>
              </a:solidFill>
            </a:endParaRPr>
          </a:p>
          <a:p>
            <a:pPr lvl="0" marL="548640" indent="-548640" defTabSz="438911">
              <a:spcBef>
                <a:spcPts val="3400"/>
              </a:spcBef>
              <a:buSzPct val="100000"/>
              <a:buChar char="-"/>
              <a:defRPr sz="1800">
                <a:solidFill>
                  <a:srgbClr val="000000"/>
                </a:solidFill>
              </a:defRPr>
            </a:pPr>
            <a:r>
              <a:rPr sz="3455">
                <a:solidFill>
                  <a:srgbClr val="FFFFFF"/>
                </a:solidFill>
              </a:rPr>
              <a:t>liquidazione delle passività ereditarie</a:t>
            </a:r>
          </a:p>
        </p:txBody>
      </p:sp>
    </p:spTree>
  </p:cSld>
  <p:clrMapOvr>
    <a:masterClrMapping/>
  </p:clrMapOvr>
  <p:transition spd="med" advClick="1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/>
          <p:nvPr>
            <p:ph type="body" idx="1"/>
          </p:nvPr>
        </p:nvSpPr>
        <p:spPr>
          <a:xfrm>
            <a:off x="514746" y="520402"/>
            <a:ext cx="11975308" cy="8860334"/>
          </a:xfrm>
          <a:prstGeom prst="rect">
            <a:avLst/>
          </a:prstGeom>
        </p:spPr>
        <p:txBody>
          <a:bodyPr/>
          <a:lstStyle/>
          <a:p>
            <a:pPr lvl="0" marL="0" indent="0" defTabSz="274320">
              <a:spcBef>
                <a:spcPts val="21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4080">
                <a:solidFill>
                  <a:srgbClr val="FFFFFF"/>
                </a:solidFill>
              </a:rPr>
              <a:t>L’accettazione di eredità: art. 470 ss.</a:t>
            </a:r>
            <a:endParaRPr sz="4080">
              <a:solidFill>
                <a:srgbClr val="FFFFFF"/>
              </a:solidFill>
            </a:endParaRPr>
          </a:p>
          <a:p>
            <a:pPr lvl="0" marL="342900" indent="-342900" defTabSz="274320">
              <a:spcBef>
                <a:spcPts val="21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160">
                <a:solidFill>
                  <a:srgbClr val="FFFFFF"/>
                </a:solidFill>
              </a:rPr>
              <a:t>modo di acquisto dell’eredità a favore del chiamato (per legge o per testamento), oggetto di un diritto potestativo</a:t>
            </a:r>
            <a:endParaRPr sz="2160">
              <a:solidFill>
                <a:srgbClr val="FFFFFF"/>
              </a:solidFill>
            </a:endParaRPr>
          </a:p>
          <a:p>
            <a:pPr lvl="1" marL="685800" indent="-342900" defTabSz="274320">
              <a:spcBef>
                <a:spcPts val="21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160">
                <a:solidFill>
                  <a:srgbClr val="FFFFFF"/>
                </a:solidFill>
              </a:rPr>
              <a:t>accettazione pura e semplice</a:t>
            </a:r>
            <a:endParaRPr sz="2160">
              <a:solidFill>
                <a:srgbClr val="FFFFFF"/>
              </a:solidFill>
            </a:endParaRPr>
          </a:p>
          <a:p>
            <a:pPr lvl="1" marL="685800" indent="-342900" defTabSz="274320">
              <a:spcBef>
                <a:spcPts val="21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160">
                <a:solidFill>
                  <a:srgbClr val="FFFFFF"/>
                </a:solidFill>
              </a:rPr>
              <a:t>con beneficio d’inventario</a:t>
            </a:r>
            <a:endParaRPr sz="2160">
              <a:solidFill>
                <a:srgbClr val="FFFFFF"/>
              </a:solidFill>
            </a:endParaRPr>
          </a:p>
          <a:p>
            <a:pPr lvl="2" marL="1028700" indent="-342900" defTabSz="274320">
              <a:spcBef>
                <a:spcPts val="21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160">
                <a:solidFill>
                  <a:srgbClr val="FFFFFF"/>
                </a:solidFill>
              </a:rPr>
              <a:t>ABI è un obbligo, se l’erede è un soggetto</a:t>
            </a:r>
            <a:endParaRPr sz="2160">
              <a:solidFill>
                <a:srgbClr val="FFFFFF"/>
              </a:solidFill>
            </a:endParaRPr>
          </a:p>
          <a:p>
            <a:pPr lvl="3" marL="1371600" indent="-342900" defTabSz="274320">
              <a:spcBef>
                <a:spcPts val="21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160">
                <a:solidFill>
                  <a:srgbClr val="FFFFFF"/>
                </a:solidFill>
              </a:rPr>
              <a:t>totalmente o parzialmente incapace</a:t>
            </a:r>
            <a:endParaRPr sz="2160">
              <a:solidFill>
                <a:srgbClr val="FFFFFF"/>
              </a:solidFill>
            </a:endParaRPr>
          </a:p>
          <a:p>
            <a:pPr lvl="3" marL="1371600" indent="-342900" defTabSz="274320">
              <a:spcBef>
                <a:spcPts val="21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160">
                <a:solidFill>
                  <a:srgbClr val="FFFFFF"/>
                </a:solidFill>
              </a:rPr>
              <a:t>persona giuridica (diversa da società), ente non riconosciuto </a:t>
            </a:r>
            <a:endParaRPr sz="2160">
              <a:solidFill>
                <a:srgbClr val="FFFFFF"/>
              </a:solidFill>
            </a:endParaRPr>
          </a:p>
          <a:p>
            <a:pPr lvl="1" marL="685800" indent="-342900" defTabSz="274320">
              <a:spcBef>
                <a:spcPts val="21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160">
                <a:solidFill>
                  <a:srgbClr val="FFFFFF"/>
                </a:solidFill>
              </a:rPr>
              <a:t>atto unilaterale irrevocabile non recettizio, efficace ex tunc</a:t>
            </a:r>
            <a:endParaRPr sz="2160">
              <a:solidFill>
                <a:srgbClr val="FFFFFF"/>
              </a:solidFill>
            </a:endParaRPr>
          </a:p>
          <a:p>
            <a:pPr lvl="1" marL="685800" indent="-342900" defTabSz="274320">
              <a:spcBef>
                <a:spcPts val="21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160">
                <a:solidFill>
                  <a:srgbClr val="FFFFFF"/>
                </a:solidFill>
              </a:rPr>
              <a:t>il diritto si prescrive in dieci anni dal giorno dell’apertura della successione o dal verificarsi della condizione eventualmente apposta all’istituzione di erede</a:t>
            </a:r>
            <a:endParaRPr sz="2160">
              <a:solidFill>
                <a:srgbClr val="FFFFFF"/>
              </a:solidFill>
            </a:endParaRPr>
          </a:p>
          <a:p>
            <a:pPr lvl="2" marL="1028700" indent="-342900" defTabSz="274320">
              <a:spcBef>
                <a:spcPts val="21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160">
                <a:solidFill>
                  <a:srgbClr val="FFFFFF"/>
                </a:solidFill>
              </a:rPr>
              <a:t>art. 481: actio interrogatoria: fissazione giudiziale di un termine per l’accettazione</a:t>
            </a:r>
          </a:p>
        </p:txBody>
      </p:sp>
    </p:spTree>
  </p:cSld>
  <p:clrMapOvr>
    <a:masterClrMapping/>
  </p:clrMapOvr>
  <p:transition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1. Le fonti</a:t>
            </a:r>
          </a:p>
        </p:txBody>
      </p:sp>
    </p:spTree>
  </p:cSld>
  <p:clrMapOvr>
    <a:masterClrMapping/>
  </p:clrMapOvr>
  <p:transition spd="med" advClick="1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/>
          <p:nvPr>
            <p:ph type="body" idx="1"/>
          </p:nvPr>
        </p:nvSpPr>
        <p:spPr>
          <a:xfrm>
            <a:off x="587672" y="379511"/>
            <a:ext cx="12108459" cy="8994578"/>
          </a:xfrm>
          <a:prstGeom prst="rect">
            <a:avLst/>
          </a:prstGeom>
        </p:spPr>
        <p:txBody>
          <a:bodyPr/>
          <a:lstStyle/>
          <a:p>
            <a:pPr lvl="0" marL="0" indent="0" defTabSz="283463">
              <a:spcBef>
                <a:spcPts val="22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232">
                <a:solidFill>
                  <a:srgbClr val="FFFFFF"/>
                </a:solidFill>
              </a:rPr>
              <a:t>Segue: Accettazione pura e semplice (475)</a:t>
            </a:r>
            <a:endParaRPr sz="2232">
              <a:solidFill>
                <a:srgbClr val="FFFFFF"/>
              </a:solidFill>
            </a:endParaRPr>
          </a:p>
          <a:p>
            <a:pPr lvl="0" marL="354329" indent="-354329" defTabSz="283463">
              <a:spcBef>
                <a:spcPts val="22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232">
                <a:solidFill>
                  <a:srgbClr val="FFFFFF"/>
                </a:solidFill>
              </a:rPr>
              <a:t>Espressa</a:t>
            </a:r>
            <a:endParaRPr sz="2232">
              <a:solidFill>
                <a:srgbClr val="FFFFFF"/>
              </a:solidFill>
            </a:endParaRPr>
          </a:p>
          <a:p>
            <a:pPr lvl="1" marL="708659" indent="-354329" defTabSz="283463">
              <a:spcBef>
                <a:spcPts val="22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232">
                <a:solidFill>
                  <a:srgbClr val="FFFFFF"/>
                </a:solidFill>
              </a:rPr>
              <a:t>atto pubblico, scrittura privata, esplicita assunzione del titolo di erede </a:t>
            </a:r>
            <a:endParaRPr sz="2232">
              <a:solidFill>
                <a:srgbClr val="FFFFFF"/>
              </a:solidFill>
            </a:endParaRPr>
          </a:p>
          <a:p>
            <a:pPr lvl="1" marL="708659" indent="-354329" defTabSz="283463">
              <a:spcBef>
                <a:spcPts val="22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232">
                <a:solidFill>
                  <a:srgbClr val="FFFFFF"/>
                </a:solidFill>
              </a:rPr>
              <a:t>è nulla l’accettazione parziale, o sottoposta a termine/condizione</a:t>
            </a:r>
            <a:endParaRPr sz="2232">
              <a:solidFill>
                <a:srgbClr val="FFFFFF"/>
              </a:solidFill>
            </a:endParaRPr>
          </a:p>
          <a:p>
            <a:pPr lvl="1" marL="708659" indent="-354329" defTabSz="283463">
              <a:spcBef>
                <a:spcPts val="22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232">
                <a:solidFill>
                  <a:srgbClr val="FFFFFF"/>
                </a:solidFill>
              </a:rPr>
              <a:t>dolo, violenza: annullabilità</a:t>
            </a:r>
            <a:endParaRPr sz="2232">
              <a:solidFill>
                <a:srgbClr val="FFFFFF"/>
              </a:solidFill>
            </a:endParaRPr>
          </a:p>
          <a:p>
            <a:pPr lvl="2" marL="1062989" indent="-354329" defTabSz="283463">
              <a:spcBef>
                <a:spcPts val="22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232">
                <a:solidFill>
                  <a:srgbClr val="FFFFFF"/>
                </a:solidFill>
              </a:rPr>
              <a:t>convalida (art. 590, cfr. art. 1444)</a:t>
            </a:r>
            <a:endParaRPr sz="2232">
              <a:solidFill>
                <a:srgbClr val="FFFFFF"/>
              </a:solidFill>
            </a:endParaRPr>
          </a:p>
          <a:p>
            <a:pPr lvl="0" marL="354329" indent="-354329" defTabSz="283463">
              <a:spcBef>
                <a:spcPts val="22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232">
                <a:solidFill>
                  <a:srgbClr val="FFFFFF"/>
                </a:solidFill>
              </a:rPr>
              <a:t>Tacita</a:t>
            </a:r>
            <a:endParaRPr sz="2232">
              <a:solidFill>
                <a:srgbClr val="FFFFFF"/>
              </a:solidFill>
            </a:endParaRPr>
          </a:p>
          <a:p>
            <a:pPr lvl="1" marL="708659" indent="-354329" defTabSz="283463">
              <a:spcBef>
                <a:spcPts val="22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232">
                <a:solidFill>
                  <a:srgbClr val="FFFFFF"/>
                </a:solidFill>
              </a:rPr>
              <a:t>il chiamato agisce in un modo che presuppone la volontà di accettare o che non avrebbe il diritto di compiere se non in qualità di erede</a:t>
            </a:r>
            <a:endParaRPr sz="2232">
              <a:solidFill>
                <a:srgbClr val="FFFFFF"/>
              </a:solidFill>
            </a:endParaRPr>
          </a:p>
          <a:p>
            <a:pPr lvl="0" marL="354329" indent="-354329" defTabSz="283463">
              <a:spcBef>
                <a:spcPts val="22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232">
                <a:solidFill>
                  <a:srgbClr val="FFFFFF"/>
                </a:solidFill>
              </a:rPr>
              <a:t>Effetti: il patrimonio ereditario confluisce nel patrimonio personale dell’erede (2740)</a:t>
            </a:r>
            <a:endParaRPr sz="2232">
              <a:solidFill>
                <a:srgbClr val="FFFFFF"/>
              </a:solidFill>
            </a:endParaRPr>
          </a:p>
          <a:p>
            <a:pPr lvl="0" marL="354329" indent="-354329" defTabSz="283463">
              <a:spcBef>
                <a:spcPts val="22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232">
                <a:solidFill>
                  <a:srgbClr val="FFFFFF"/>
                </a:solidFill>
              </a:rPr>
              <a:t>art. 2648: soggetta a trascrizione (DRBI)</a:t>
            </a:r>
          </a:p>
        </p:txBody>
      </p:sp>
    </p:spTree>
  </p:cSld>
  <p:clrMapOvr>
    <a:masterClrMapping/>
  </p:clrMapOvr>
  <p:transition spd="med" advClick="1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/>
          <p:nvPr>
            <p:ph type="body" idx="1"/>
          </p:nvPr>
        </p:nvSpPr>
        <p:spPr>
          <a:xfrm>
            <a:off x="30162" y="9624"/>
            <a:ext cx="12833946" cy="9525447"/>
          </a:xfrm>
          <a:prstGeom prst="rect">
            <a:avLst/>
          </a:prstGeom>
        </p:spPr>
        <p:txBody>
          <a:bodyPr/>
          <a:lstStyle/>
          <a:p>
            <a:pPr lvl="0" marL="0" indent="0" defTabSz="214884">
              <a:spcBef>
                <a:spcPts val="1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867">
                <a:solidFill>
                  <a:srgbClr val="FFFFFF"/>
                </a:solidFill>
              </a:rPr>
              <a:t>Accettazione con beneficio d’inventario </a:t>
            </a:r>
            <a:endParaRPr sz="2867">
              <a:solidFill>
                <a:srgbClr val="FFFFFF"/>
              </a:solidFill>
            </a:endParaRPr>
          </a:p>
          <a:p>
            <a:pPr lvl="0" marL="268604" indent="-268604" defTabSz="214884">
              <a:spcBef>
                <a:spcPts val="1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692">
                <a:solidFill>
                  <a:srgbClr val="FFFFFF"/>
                </a:solidFill>
              </a:rPr>
              <a:t>Tutela dell’erede: hereditas damnosa</a:t>
            </a:r>
            <a:endParaRPr sz="1692">
              <a:solidFill>
                <a:srgbClr val="FFFFFF"/>
              </a:solidFill>
            </a:endParaRPr>
          </a:p>
          <a:p>
            <a:pPr lvl="1" marL="537209" indent="-268604" defTabSz="214884">
              <a:spcBef>
                <a:spcPts val="1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692">
                <a:solidFill>
                  <a:srgbClr val="FFFFFF"/>
                </a:solidFill>
              </a:rPr>
              <a:t>si prescrive in dieci anni dall’apertura della successione </a:t>
            </a:r>
            <a:endParaRPr sz="1692">
              <a:solidFill>
                <a:srgbClr val="FFFFFF"/>
              </a:solidFill>
            </a:endParaRPr>
          </a:p>
          <a:p>
            <a:pPr lvl="0" marL="268604" indent="-268604" defTabSz="214884">
              <a:spcBef>
                <a:spcPts val="1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692">
                <a:solidFill>
                  <a:srgbClr val="FFFFFF"/>
                </a:solidFill>
              </a:rPr>
              <a:t>Atto pubblico (a pena di nullità) registrato e trascritto (art. 484)</a:t>
            </a:r>
            <a:endParaRPr sz="1692">
              <a:solidFill>
                <a:srgbClr val="FFFFFF"/>
              </a:solidFill>
            </a:endParaRPr>
          </a:p>
          <a:p>
            <a:pPr lvl="1" marL="537209" indent="-268604" defTabSz="214884">
              <a:spcBef>
                <a:spcPts val="1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692">
                <a:solidFill>
                  <a:srgbClr val="FFFFFF"/>
                </a:solidFill>
              </a:rPr>
              <a:t>entro 40 gg. dall’accettazione beneficiata : onere di inventario, pena la decadenza (v. infra)</a:t>
            </a:r>
            <a:endParaRPr sz="1692">
              <a:solidFill>
                <a:srgbClr val="FFFFFF"/>
              </a:solidFill>
            </a:endParaRPr>
          </a:p>
          <a:p>
            <a:pPr lvl="0" marL="268604" indent="-268604" defTabSz="214884">
              <a:spcBef>
                <a:spcPts val="1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692">
                <a:solidFill>
                  <a:srgbClr val="FFFFFF"/>
                </a:solidFill>
              </a:rPr>
              <a:t>Effetto: impedire la confusione dei patrimoni, l’erede</a:t>
            </a:r>
            <a:endParaRPr sz="1692">
              <a:solidFill>
                <a:srgbClr val="FFFFFF"/>
              </a:solidFill>
            </a:endParaRPr>
          </a:p>
          <a:p>
            <a:pPr lvl="4" marL="0" indent="429768" defTabSz="214884">
              <a:spcBef>
                <a:spcPts val="1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692">
                <a:solidFill>
                  <a:srgbClr val="FFFFFF"/>
                </a:solidFill>
              </a:rPr>
              <a:t>1) risponde INTRA VIRES del pagamento dei debiti ereditari, dei legati e di ogni altro onere</a:t>
            </a:r>
            <a:endParaRPr sz="1692">
              <a:solidFill>
                <a:srgbClr val="FFFFFF"/>
              </a:solidFill>
            </a:endParaRPr>
          </a:p>
          <a:p>
            <a:pPr lvl="4" marL="0" indent="429768" defTabSz="214884">
              <a:spcBef>
                <a:spcPts val="1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692">
                <a:solidFill>
                  <a:srgbClr val="FFFFFF"/>
                </a:solidFill>
              </a:rPr>
              <a:t>2) conserva verso l’eredità i diritti e gli obblighi che aveva verso il defunto </a:t>
            </a:r>
            <a:endParaRPr sz="1692">
              <a:solidFill>
                <a:srgbClr val="FFFFFF"/>
              </a:solidFill>
            </a:endParaRPr>
          </a:p>
          <a:p>
            <a:pPr lvl="4" marL="0" indent="429768" defTabSz="214884">
              <a:spcBef>
                <a:spcPts val="16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692">
                <a:solidFill>
                  <a:srgbClr val="FFFFFF"/>
                </a:solidFill>
              </a:rPr>
              <a:t>3) i creditori dell’eredità e i legatari possono soddisfarsi sul patrimonio ereditario con preferenza sui creditori dell’erede</a:t>
            </a:r>
            <a:endParaRPr sz="1692">
              <a:solidFill>
                <a:srgbClr val="FFFFFF"/>
              </a:solidFill>
            </a:endParaRPr>
          </a:p>
          <a:p>
            <a:pPr lvl="2" marL="805815" indent="-268604" defTabSz="214884">
              <a:spcBef>
                <a:spcPts val="1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692">
                <a:solidFill>
                  <a:srgbClr val="FFFFFF"/>
                </a:solidFill>
              </a:rPr>
              <a:t> se l’erede è decaduto dal beneficio: creditori dell’eredità e legatari devono presentare istanza di separazione dei beni per mantenere la preferenza (artt. 512, 490/2: infra)</a:t>
            </a:r>
            <a:endParaRPr sz="1692">
              <a:solidFill>
                <a:srgbClr val="FFFFFF"/>
              </a:solidFill>
            </a:endParaRPr>
          </a:p>
          <a:p>
            <a:pPr lvl="0" marL="268604" indent="-268604" defTabSz="214884">
              <a:spcBef>
                <a:spcPts val="1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692">
                <a:solidFill>
                  <a:srgbClr val="FFFFFF"/>
                </a:solidFill>
              </a:rPr>
              <a:t>Decadenza dal beneficio: può essere fatta valere soltanto dai creditori del defunto e dai legatari:</a:t>
            </a:r>
            <a:endParaRPr sz="1692">
              <a:solidFill>
                <a:srgbClr val="FFFFFF"/>
              </a:solidFill>
            </a:endParaRPr>
          </a:p>
          <a:p>
            <a:pPr lvl="2" marL="805815" indent="-268604" defTabSz="214884">
              <a:spcBef>
                <a:spcPts val="1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692">
                <a:solidFill>
                  <a:srgbClr val="FFFFFF"/>
                </a:solidFill>
              </a:rPr>
              <a:t>mancata redazione dell’inventario nei termini (infra)</a:t>
            </a:r>
            <a:endParaRPr sz="1692">
              <a:solidFill>
                <a:srgbClr val="FFFFFF"/>
              </a:solidFill>
            </a:endParaRPr>
          </a:p>
          <a:p>
            <a:pPr lvl="2" marL="805815" indent="-268604" defTabSz="214884">
              <a:spcBef>
                <a:spcPts val="1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692">
                <a:solidFill>
                  <a:srgbClr val="FFFFFF"/>
                </a:solidFill>
              </a:rPr>
              <a:t>atti di disposizione dei beni ereditari non autorizzati  (art. 493)</a:t>
            </a:r>
            <a:endParaRPr sz="1692">
              <a:solidFill>
                <a:srgbClr val="FFFFFF"/>
              </a:solidFill>
            </a:endParaRPr>
          </a:p>
          <a:p>
            <a:pPr lvl="2" marL="805815" indent="-268604" defTabSz="214884">
              <a:spcBef>
                <a:spcPts val="1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692">
                <a:solidFill>
                  <a:srgbClr val="FFFFFF"/>
                </a:solidFill>
              </a:rPr>
              <a:t> omissioni o infedeltà nell’inventario (art. 494 c.c.)</a:t>
            </a:r>
            <a:endParaRPr sz="1692">
              <a:solidFill>
                <a:srgbClr val="FFFFFF"/>
              </a:solidFill>
            </a:endParaRPr>
          </a:p>
          <a:p>
            <a:pPr lvl="2" marL="805815" indent="-268604" defTabSz="214884">
              <a:spcBef>
                <a:spcPts val="16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692">
                <a:solidFill>
                  <a:srgbClr val="FFFFFF"/>
                </a:solidFill>
              </a:rPr>
              <a:t> inosservanza delle regole sulla liquidazione (art. 505 c.c.): v. infra </a:t>
            </a:r>
          </a:p>
        </p:txBody>
      </p:sp>
    </p:spTree>
  </p:cSld>
  <p:clrMapOvr>
    <a:masterClrMapping/>
  </p:clrMapOvr>
  <p:transition spd="med" advClick="1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/>
          <p:nvPr>
            <p:ph type="body" idx="1"/>
          </p:nvPr>
        </p:nvSpPr>
        <p:spPr>
          <a:xfrm>
            <a:off x="310802" y="330200"/>
            <a:ext cx="12383196" cy="9093200"/>
          </a:xfrm>
          <a:prstGeom prst="rect">
            <a:avLst/>
          </a:prstGeom>
        </p:spPr>
        <p:txBody>
          <a:bodyPr/>
          <a:lstStyle/>
          <a:p>
            <a:pPr lvl="0" marL="0" indent="0" defTabSz="233172">
              <a:spcBef>
                <a:spcPts val="18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366">
                <a:solidFill>
                  <a:srgbClr val="FFFFFF"/>
                </a:solidFill>
              </a:rPr>
              <a:t>Segue: la formazione dell’inventario</a:t>
            </a:r>
            <a:endParaRPr sz="3366">
              <a:solidFill>
                <a:srgbClr val="FFFFFF"/>
              </a:solidFill>
            </a:endParaRPr>
          </a:p>
          <a:p>
            <a:pPr lvl="0" marL="291464" indent="-291464" defTabSz="233172">
              <a:spcBef>
                <a:spcPts val="18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836">
                <a:solidFill>
                  <a:srgbClr val="FFFFFF"/>
                </a:solidFill>
              </a:rPr>
              <a:t>individuazione dei beni e dei crediti ereditari : certezza sulla consistenza dell’asse ereditario. </a:t>
            </a:r>
            <a:endParaRPr sz="1836">
              <a:solidFill>
                <a:srgbClr val="FFFFFF"/>
              </a:solidFill>
            </a:endParaRPr>
          </a:p>
          <a:p>
            <a:pPr lvl="1" marL="582929" indent="-291464" defTabSz="233172">
              <a:spcBef>
                <a:spcPts val="18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836">
                <a:solidFill>
                  <a:srgbClr val="FFFFFF"/>
                </a:solidFill>
              </a:rPr>
              <a:t>procedimento (artt. 769 ss. cpc.): il chiamato NEL POSSESSO dei beni ereditari; che abbia accettato l’eredità con BI; o che abbia rinunciato</a:t>
            </a:r>
            <a:endParaRPr sz="1836">
              <a:solidFill>
                <a:srgbClr val="FFFFFF"/>
              </a:solidFill>
            </a:endParaRPr>
          </a:p>
          <a:p>
            <a:pPr lvl="2" marL="874394" indent="-291464" defTabSz="233172">
              <a:spcBef>
                <a:spcPts val="18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836">
                <a:solidFill>
                  <a:srgbClr val="FFFFFF"/>
                </a:solidFill>
              </a:rPr>
              <a:t>onere di redigere l’inventario entro tre mesi (rinnovabili una tantum) dall’apertura della successione, a pena di decadenza dal beneficio</a:t>
            </a:r>
            <a:endParaRPr sz="1836">
              <a:solidFill>
                <a:srgbClr val="FFFFFF"/>
              </a:solidFill>
            </a:endParaRPr>
          </a:p>
          <a:p>
            <a:pPr lvl="1" marL="582929" indent="-291464" defTabSz="233172">
              <a:spcBef>
                <a:spcPts val="18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836">
                <a:solidFill>
                  <a:srgbClr val="FFFFFF"/>
                </a:solidFill>
              </a:rPr>
              <a:t>chiamato NON POSSESSORE deve compiere l’inventario entro tre mesi (rinnovabili una tantum) dalla dichiarazione di accettazione, a pena di decadenza dal beneficio </a:t>
            </a:r>
            <a:endParaRPr sz="1836">
              <a:solidFill>
                <a:srgbClr val="FFFFFF"/>
              </a:solidFill>
            </a:endParaRPr>
          </a:p>
          <a:p>
            <a:pPr lvl="2" marL="874394" indent="-291464" defTabSz="233172">
              <a:spcBef>
                <a:spcPts val="18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836">
                <a:solidFill>
                  <a:srgbClr val="FFFFFF"/>
                </a:solidFill>
              </a:rPr>
              <a:t>se ha fatto l’inventario prima della dichiarazione di accettazione beneficiata quest’ultima deve seguire nei quaranta giorni successivi: in mancanza, perde il diritto di accettare l’eredità (art. 487 c.c.) </a:t>
            </a:r>
            <a:endParaRPr sz="1836">
              <a:solidFill>
                <a:srgbClr val="FFFFFF"/>
              </a:solidFill>
            </a:endParaRPr>
          </a:p>
          <a:p>
            <a:pPr lvl="0" marL="291464" indent="-291464" defTabSz="233172">
              <a:spcBef>
                <a:spcPts val="18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836">
                <a:solidFill>
                  <a:srgbClr val="FFFFFF"/>
                </a:solidFill>
              </a:rPr>
              <a:t>art. 486 : rinvio all’art. 460 (poteri di amministrazione del chiamato)</a:t>
            </a:r>
            <a:endParaRPr sz="1836">
              <a:solidFill>
                <a:srgbClr val="FFFFFF"/>
              </a:solidFill>
            </a:endParaRPr>
          </a:p>
          <a:p>
            <a:pPr lvl="0" marL="291464" indent="-291464" defTabSz="233172">
              <a:spcBef>
                <a:spcPts val="18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836">
                <a:solidFill>
                  <a:srgbClr val="FFFFFF"/>
                </a:solidFill>
              </a:rPr>
              <a:t>art. 494: decorso un mese dalla trascrizione dell’accettazione, l’erede procede al pagamento dei creditori e dei legatari fino all’esaurimento dell’asse ereditario, nel rispetto delle cause legittime di prelazione</a:t>
            </a:r>
            <a:endParaRPr sz="1836">
              <a:solidFill>
                <a:srgbClr val="FFFFFF"/>
              </a:solidFill>
            </a:endParaRPr>
          </a:p>
          <a:p>
            <a:pPr lvl="1" marL="582929" indent="-291464" defTabSz="233172">
              <a:spcBef>
                <a:spcPts val="18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836">
                <a:solidFill>
                  <a:srgbClr val="FFFFFF"/>
                </a:solidFill>
              </a:rPr>
              <a:t>artt. 498 e ss.: notifica dell’opposizione al pagamento effettuata da creditori e legatari determina l’apertura della procedura di liquidazione dell’eredità  (par condicio creditorum)</a:t>
            </a:r>
          </a:p>
        </p:txBody>
      </p:sp>
    </p:spTree>
  </p:cSld>
  <p:clrMapOvr>
    <a:masterClrMapping/>
  </p:clrMapOvr>
  <p:transition spd="med" advClick="1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/>
          <p:nvPr>
            <p:ph type="body" idx="1"/>
          </p:nvPr>
        </p:nvSpPr>
        <p:spPr>
          <a:xfrm>
            <a:off x="192037" y="506015"/>
            <a:ext cx="12620725" cy="9103470"/>
          </a:xfrm>
          <a:prstGeom prst="rect">
            <a:avLst/>
          </a:prstGeom>
        </p:spPr>
        <p:txBody>
          <a:bodyPr/>
          <a:lstStyle/>
          <a:p>
            <a:pPr lvl="0" marL="0" indent="0" defTabSz="324611">
              <a:spcBef>
                <a:spcPts val="25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266">
                <a:solidFill>
                  <a:srgbClr val="FFFFFF"/>
                </a:solidFill>
              </a:rPr>
              <a:t>Separazione dei beni del defunto (artt. 512 ss.)</a:t>
            </a:r>
            <a:endParaRPr sz="3266">
              <a:solidFill>
                <a:srgbClr val="FFFFFF"/>
              </a:solidFill>
            </a:endParaRPr>
          </a:p>
          <a:p>
            <a:pPr lvl="0" marL="405764" indent="-405764" defTabSz="324611">
              <a:spcBef>
                <a:spcPts val="2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556">
                <a:solidFill>
                  <a:srgbClr val="FFFFFF"/>
                </a:solidFill>
              </a:rPr>
              <a:t>procedura a tutela dei creditori e dei legatari del de cujus, per il caso in cui il patrimonio dell’erede sia gravato da passività</a:t>
            </a:r>
            <a:endParaRPr sz="2556">
              <a:solidFill>
                <a:srgbClr val="FFFFFF"/>
              </a:solidFill>
            </a:endParaRPr>
          </a:p>
          <a:p>
            <a:pPr lvl="1" marL="811529" indent="-405764" defTabSz="324611">
              <a:spcBef>
                <a:spcPts val="2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556">
                <a:solidFill>
                  <a:srgbClr val="FFFFFF"/>
                </a:solidFill>
              </a:rPr>
              <a:t>istanza: entro tre mesi dall’apertura della successione</a:t>
            </a:r>
            <a:endParaRPr sz="2556">
              <a:solidFill>
                <a:srgbClr val="FFFFFF"/>
              </a:solidFill>
            </a:endParaRPr>
          </a:p>
          <a:p>
            <a:pPr lvl="0" marL="405764" indent="-405764" defTabSz="324611">
              <a:spcBef>
                <a:spcPts val="2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556">
                <a:solidFill>
                  <a:srgbClr val="FFFFFF"/>
                </a:solidFill>
              </a:rPr>
              <a:t>Effetto: legatori e legatari “separatisti” possono soddisfarsi sul patrimonio ereditario, con preferenza sui creditori dell’erede </a:t>
            </a:r>
            <a:endParaRPr sz="2556">
              <a:solidFill>
                <a:srgbClr val="FFFFFF"/>
              </a:solidFill>
            </a:endParaRPr>
          </a:p>
          <a:p>
            <a:pPr lvl="1" marL="811529" indent="-405764" defTabSz="324611">
              <a:spcBef>
                <a:spcPts val="2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556">
                <a:solidFill>
                  <a:srgbClr val="FFFFFF"/>
                </a:solidFill>
              </a:rPr>
              <a:t>limitatamente ai</a:t>
            </a:r>
            <a:r>
              <a:rPr sz="2556" u="sng">
                <a:solidFill>
                  <a:srgbClr val="FFFFFF"/>
                </a:solidFill>
              </a:rPr>
              <a:t> beni individuati in modo specifico nell’istanza</a:t>
            </a:r>
            <a:endParaRPr sz="2556">
              <a:solidFill>
                <a:srgbClr val="FFFFFF"/>
              </a:solidFill>
            </a:endParaRPr>
          </a:p>
          <a:p>
            <a:pPr lvl="2" marL="1217294" indent="-405764" defTabSz="324611">
              <a:spcBef>
                <a:spcPts val="2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556">
                <a:solidFill>
                  <a:srgbClr val="FFFFFF"/>
                </a:solidFill>
              </a:rPr>
              <a:t>diritto di soddisfazione preferenziale</a:t>
            </a:r>
            <a:endParaRPr sz="2556">
              <a:solidFill>
                <a:srgbClr val="FFFFFF"/>
              </a:solidFill>
            </a:endParaRPr>
          </a:p>
          <a:p>
            <a:pPr lvl="3" marL="1623059" indent="-405764" defTabSz="324611">
              <a:spcBef>
                <a:spcPts val="2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556">
                <a:solidFill>
                  <a:srgbClr val="FFFFFF"/>
                </a:solidFill>
              </a:rPr>
              <a:t>non intacca la confusione dei patrimoni se l’erede ha accettato in modo puro e semplice</a:t>
            </a:r>
            <a:endParaRPr sz="2556">
              <a:solidFill>
                <a:srgbClr val="FFFFFF"/>
              </a:solidFill>
            </a:endParaRPr>
          </a:p>
          <a:p>
            <a:pPr lvl="2" marL="1217294" indent="-405764" defTabSz="324611">
              <a:spcBef>
                <a:spcPts val="2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556">
                <a:solidFill>
                  <a:srgbClr val="FFFFFF"/>
                </a:solidFill>
              </a:rPr>
              <a:t>si mantiene anche in caso di decadenza dell’erede dal beneficio d’inventario</a:t>
            </a:r>
          </a:p>
        </p:txBody>
      </p:sp>
    </p:spTree>
  </p:cSld>
  <p:clrMapOvr>
    <a:masterClrMapping/>
  </p:clrMapOvr>
  <p:transition spd="med" advClick="1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/>
          <p:nvPr>
            <p:ph type="body" idx="1"/>
          </p:nvPr>
        </p:nvSpPr>
        <p:spPr>
          <a:xfrm>
            <a:off x="406548" y="325040"/>
            <a:ext cx="12498885" cy="9271993"/>
          </a:xfrm>
          <a:prstGeom prst="rect">
            <a:avLst/>
          </a:prstGeom>
        </p:spPr>
        <p:txBody>
          <a:bodyPr/>
          <a:lstStyle/>
          <a:p>
            <a:pPr lvl="0" marL="0" indent="0" defTabSz="224027">
              <a:spcBef>
                <a:spcPts val="17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087">
                <a:solidFill>
                  <a:srgbClr val="FFFFFF"/>
                </a:solidFill>
              </a:rPr>
              <a:t>La petizione di eredità (art. 533)</a:t>
            </a:r>
            <a:endParaRPr sz="3087">
              <a:solidFill>
                <a:srgbClr val="FFFFFF"/>
              </a:solidFill>
            </a:endParaRPr>
          </a:p>
          <a:p>
            <a:pPr lvl="0" marL="0" indent="0" defTabSz="224027">
              <a:spcBef>
                <a:spcPts val="17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764">
                <a:solidFill>
                  <a:srgbClr val="FFFFFF"/>
                </a:solidFill>
              </a:rPr>
              <a:t>azione diretta all’accertamento erga omnes della qualità di erede e  al recupero dei beni ereditari da chiunque li possegga </a:t>
            </a:r>
            <a:endParaRPr sz="1764">
              <a:solidFill>
                <a:srgbClr val="FFFFFF"/>
              </a:solidFill>
            </a:endParaRPr>
          </a:p>
          <a:p>
            <a:pPr lvl="1" marL="560070" indent="-280035" defTabSz="224027">
              <a:spcBef>
                <a:spcPts val="1700"/>
              </a:spcBef>
              <a:buSzPct val="100000"/>
              <a:buChar char="-"/>
              <a:defRPr sz="1800">
                <a:solidFill>
                  <a:srgbClr val="000000"/>
                </a:solidFill>
              </a:defRPr>
            </a:pPr>
            <a:r>
              <a:rPr sz="1764">
                <a:solidFill>
                  <a:srgbClr val="FFFFFF"/>
                </a:solidFill>
              </a:rPr>
              <a:t>cfr. az. di rivendica (art. 948)</a:t>
            </a:r>
            <a:endParaRPr sz="1764">
              <a:solidFill>
                <a:srgbClr val="FFFFFF"/>
              </a:solidFill>
            </a:endParaRPr>
          </a:p>
          <a:p>
            <a:pPr lvl="0" marL="280035" indent="-280035" defTabSz="224027">
              <a:spcBef>
                <a:spcPts val="17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764">
                <a:solidFill>
                  <a:srgbClr val="FFFFFF"/>
                </a:solidFill>
              </a:rPr>
              <a:t>legittimato attivo: erede</a:t>
            </a:r>
            <a:endParaRPr sz="1764">
              <a:solidFill>
                <a:srgbClr val="FFFFFF"/>
              </a:solidFill>
            </a:endParaRPr>
          </a:p>
          <a:p>
            <a:pPr lvl="1" marL="560070" indent="-280035" defTabSz="224027">
              <a:spcBef>
                <a:spcPts val="17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764">
                <a:solidFill>
                  <a:srgbClr val="FFFFFF"/>
                </a:solidFill>
              </a:rPr>
              <a:t>l’esercizio dell’azione da parte del chiamato = accettazione tacita </a:t>
            </a:r>
            <a:endParaRPr sz="1764">
              <a:solidFill>
                <a:srgbClr val="FFFFFF"/>
              </a:solidFill>
            </a:endParaRPr>
          </a:p>
          <a:p>
            <a:pPr lvl="0" marL="280035" indent="-280035" defTabSz="224027">
              <a:spcBef>
                <a:spcPts val="17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764">
                <a:solidFill>
                  <a:srgbClr val="FFFFFF"/>
                </a:solidFill>
              </a:rPr>
              <a:t>imprescrittibile (salvi gli effetti dell’usucapione)</a:t>
            </a:r>
            <a:endParaRPr sz="1764">
              <a:solidFill>
                <a:srgbClr val="FFFFFF"/>
              </a:solidFill>
            </a:endParaRPr>
          </a:p>
          <a:p>
            <a:pPr lvl="0" marL="280035" indent="-280035" defTabSz="224027">
              <a:spcBef>
                <a:spcPts val="17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764">
                <a:solidFill>
                  <a:srgbClr val="FFFFFF"/>
                </a:solidFill>
              </a:rPr>
              <a:t>actio in rem: legittimato passivo = chiunque possegga beni ereditari</a:t>
            </a:r>
            <a:endParaRPr sz="1764">
              <a:solidFill>
                <a:srgbClr val="FFFFFF"/>
              </a:solidFill>
            </a:endParaRPr>
          </a:p>
          <a:p>
            <a:pPr lvl="1" marL="560070" indent="-280035" defTabSz="224027">
              <a:spcBef>
                <a:spcPts val="17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764">
                <a:solidFill>
                  <a:srgbClr val="FFFFFF"/>
                </a:solidFill>
              </a:rPr>
              <a:t>possessore titolato (legge o testamento)</a:t>
            </a:r>
            <a:endParaRPr sz="1764">
              <a:solidFill>
                <a:srgbClr val="FFFFFF"/>
              </a:solidFill>
            </a:endParaRPr>
          </a:p>
          <a:p>
            <a:pPr lvl="2" marL="840105" indent="-280035" defTabSz="224027">
              <a:spcBef>
                <a:spcPts val="17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764">
                <a:solidFill>
                  <a:srgbClr val="FFFFFF"/>
                </a:solidFill>
              </a:rPr>
              <a:t>l’attore deve provare: il titolo di erede, l’appartenenza dei beni all’eredità e l’inesistenza/inefficacia del titolo</a:t>
            </a:r>
            <a:endParaRPr sz="1764">
              <a:solidFill>
                <a:srgbClr val="FFFFFF"/>
              </a:solidFill>
            </a:endParaRPr>
          </a:p>
          <a:p>
            <a:pPr lvl="1" marL="560070" indent="-280035" defTabSz="224027">
              <a:spcBef>
                <a:spcPts val="17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764">
                <a:solidFill>
                  <a:srgbClr val="FFFFFF"/>
                </a:solidFill>
              </a:rPr>
              <a:t>possessore non titolato</a:t>
            </a:r>
            <a:endParaRPr sz="1764">
              <a:solidFill>
                <a:srgbClr val="FFFFFF"/>
              </a:solidFill>
            </a:endParaRPr>
          </a:p>
          <a:p>
            <a:pPr lvl="2" marL="840105" indent="-280035" defTabSz="224027">
              <a:spcBef>
                <a:spcPts val="17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764">
                <a:solidFill>
                  <a:srgbClr val="FFFFFF"/>
                </a:solidFill>
              </a:rPr>
              <a:t>l’attore deve provare: il titolo di erede, l’appartenenza dei beni all’eredità</a:t>
            </a:r>
            <a:endParaRPr sz="1764">
              <a:solidFill>
                <a:srgbClr val="FFFFFF"/>
              </a:solidFill>
            </a:endParaRPr>
          </a:p>
          <a:p>
            <a:pPr lvl="1" marL="560070" indent="-280035" defTabSz="224027">
              <a:spcBef>
                <a:spcPts val="17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764">
                <a:solidFill>
                  <a:srgbClr val="FFFFFF"/>
                </a:solidFill>
              </a:rPr>
              <a:t>aventi causa dal possessore</a:t>
            </a:r>
            <a:endParaRPr sz="1764">
              <a:solidFill>
                <a:srgbClr val="FFFFFF"/>
              </a:solidFill>
            </a:endParaRPr>
          </a:p>
          <a:p>
            <a:pPr lvl="2" marL="840105" indent="-280035" defTabSz="224027">
              <a:spcBef>
                <a:spcPts val="17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764">
                <a:solidFill>
                  <a:srgbClr val="FFFFFF"/>
                </a:solidFill>
              </a:rPr>
              <a:t>534/2: erede apparente: sono fatti salvi i diritti acquistati dai terzi (cfr. 1189)</a:t>
            </a:r>
            <a:endParaRPr sz="1764">
              <a:solidFill>
                <a:srgbClr val="FFFFFF"/>
              </a:solidFill>
            </a:endParaRPr>
          </a:p>
          <a:p>
            <a:pPr lvl="3" marL="1120140" indent="-280035" defTabSz="224027">
              <a:spcBef>
                <a:spcPts val="17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764">
                <a:solidFill>
                  <a:srgbClr val="FFFFFF"/>
                </a:solidFill>
              </a:rPr>
              <a:t>a titolo oneroso </a:t>
            </a:r>
            <a:endParaRPr sz="1764">
              <a:solidFill>
                <a:srgbClr val="FFFFFF"/>
              </a:solidFill>
            </a:endParaRPr>
          </a:p>
          <a:p>
            <a:pPr lvl="3" marL="1120140" indent="-280035" defTabSz="224027">
              <a:spcBef>
                <a:spcPts val="17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764">
                <a:solidFill>
                  <a:srgbClr val="FFFFFF"/>
                </a:solidFill>
              </a:rPr>
              <a:t>se provano di avere contrattato in buona fede con l’erede apparente</a:t>
            </a:r>
          </a:p>
        </p:txBody>
      </p:sp>
    </p:spTree>
  </p:cSld>
  <p:clrMapOvr>
    <a:masterClrMapping/>
  </p:clrMapOvr>
  <p:transition spd="med" advClick="1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/>
          <p:nvPr>
            <p:ph type="body" idx="1"/>
          </p:nvPr>
        </p:nvSpPr>
        <p:spPr>
          <a:xfrm>
            <a:off x="536823" y="497135"/>
            <a:ext cx="12148295" cy="8975329"/>
          </a:xfrm>
          <a:prstGeom prst="rect">
            <a:avLst/>
          </a:prstGeom>
        </p:spPr>
        <p:txBody>
          <a:bodyPr/>
          <a:lstStyle/>
          <a:p>
            <a:pPr lvl="0" marL="0" indent="0" defTabSz="342900">
              <a:spcBef>
                <a:spcPts val="27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4500">
                <a:solidFill>
                  <a:srgbClr val="FFFFFF"/>
                </a:solidFill>
              </a:rPr>
              <a:t>La rinunzia all’eredità (art. 521)</a:t>
            </a:r>
            <a:endParaRPr sz="4500">
              <a:solidFill>
                <a:srgbClr val="FFFFFF"/>
              </a:solidFill>
            </a:endParaRPr>
          </a:p>
          <a:p>
            <a:pPr lvl="0" marL="428625" indent="-428625" defTabSz="342900">
              <a:spcBef>
                <a:spcPts val="27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FFFFFF"/>
                </a:solidFill>
              </a:rPr>
              <a:t>atto unilaterale non recettizio, efficace ex tunc</a:t>
            </a:r>
            <a:endParaRPr sz="2700">
              <a:solidFill>
                <a:srgbClr val="FFFFFF"/>
              </a:solidFill>
            </a:endParaRPr>
          </a:p>
          <a:p>
            <a:pPr lvl="0" marL="428625" indent="-428625" defTabSz="342900">
              <a:spcBef>
                <a:spcPts val="27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FFFFFF"/>
                </a:solidFill>
              </a:rPr>
              <a:t>redatto in forma pubblica, a pena di nullità</a:t>
            </a:r>
            <a:endParaRPr sz="2700">
              <a:solidFill>
                <a:srgbClr val="FFFFFF"/>
              </a:solidFill>
            </a:endParaRPr>
          </a:p>
          <a:p>
            <a:pPr lvl="0" marL="428625" indent="-428625" defTabSz="342900">
              <a:spcBef>
                <a:spcPts val="27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FFFFFF"/>
                </a:solidFill>
              </a:rPr>
              <a:t>non può essere effettuata in parte, non tollera l’apposizione di termine/condizione: a pena di nullità (cfr. accettazione)</a:t>
            </a:r>
            <a:endParaRPr sz="2700">
              <a:solidFill>
                <a:srgbClr val="FFFFFF"/>
              </a:solidFill>
            </a:endParaRPr>
          </a:p>
          <a:p>
            <a:pPr lvl="0" marL="428625" indent="-428625" defTabSz="342900">
              <a:spcBef>
                <a:spcPts val="27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FFFFFF"/>
                </a:solidFill>
              </a:rPr>
              <a:t>revocabile (≠ accettazione)</a:t>
            </a:r>
            <a:endParaRPr sz="2700">
              <a:solidFill>
                <a:srgbClr val="FFFFFF"/>
              </a:solidFill>
            </a:endParaRPr>
          </a:p>
          <a:p>
            <a:pPr lvl="0" marL="428625" indent="-428625" defTabSz="342900">
              <a:spcBef>
                <a:spcPts val="27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FFFFFF"/>
                </a:solidFill>
              </a:rPr>
              <a:t>annullabile: violenza, dolo</a:t>
            </a:r>
            <a:endParaRPr sz="2700">
              <a:solidFill>
                <a:srgbClr val="FFFFFF"/>
              </a:solidFill>
            </a:endParaRPr>
          </a:p>
          <a:p>
            <a:pPr lvl="0" marL="428625" indent="-428625" defTabSz="342900">
              <a:spcBef>
                <a:spcPts val="27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FFFFFF"/>
                </a:solidFill>
              </a:rPr>
              <a:t>art. 524: impugnazione della rinuncia effettuata dai creditori personali del chiamato</a:t>
            </a:r>
            <a:endParaRPr sz="2700">
              <a:solidFill>
                <a:srgbClr val="FFFFFF"/>
              </a:solidFill>
            </a:endParaRPr>
          </a:p>
          <a:p>
            <a:pPr lvl="1" marL="857250" indent="-428625" defTabSz="342900">
              <a:spcBef>
                <a:spcPts val="27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FFFFFF"/>
                </a:solidFill>
              </a:rPr>
              <a:t>agire sui beni ereditari, fino a concorrenza del credito</a:t>
            </a:r>
          </a:p>
        </p:txBody>
      </p:sp>
    </p:spTree>
  </p:cSld>
  <p:clrMapOvr>
    <a:masterClrMapping/>
  </p:clrMapOvr>
  <p:transition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>
            <p:ph type="body" idx="1"/>
          </p:nvPr>
        </p:nvSpPr>
        <p:spPr>
          <a:xfrm>
            <a:off x="505916" y="370085"/>
            <a:ext cx="12244984" cy="9013430"/>
          </a:xfrm>
          <a:prstGeom prst="rect">
            <a:avLst/>
          </a:prstGeom>
        </p:spPr>
        <p:txBody>
          <a:bodyPr/>
          <a:lstStyle/>
          <a:p>
            <a:pPr lvl="0" marL="0" indent="0" defTabSz="342900">
              <a:spcBef>
                <a:spcPts val="27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FFFFFF"/>
                </a:solidFill>
              </a:rPr>
              <a:t>Art. 42/4 [Cost., I, Tit III : Rapporti Economici: Proprietà]</a:t>
            </a:r>
            <a:endParaRPr sz="2700">
              <a:solidFill>
                <a:srgbClr val="FFFFFF"/>
              </a:solidFill>
            </a:endParaRPr>
          </a:p>
          <a:p>
            <a:pPr lvl="0" marL="0" indent="0" defTabSz="342900">
              <a:spcBef>
                <a:spcPts val="27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FFFFFF"/>
                </a:solidFill>
              </a:rPr>
              <a:t>La legge stabilisce le norme ed i limiti della successione legittima e testamentaria e i diritti dello Stato sulle eredità</a:t>
            </a:r>
            <a:endParaRPr sz="2700">
              <a:solidFill>
                <a:srgbClr val="FFFFFF"/>
              </a:solidFill>
            </a:endParaRPr>
          </a:p>
          <a:p>
            <a:pPr lvl="2" marL="0" indent="342900" defTabSz="342900">
              <a:spcBef>
                <a:spcPts val="27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FFFFFF"/>
                </a:solidFill>
              </a:rPr>
              <a:t>o	le garanzie costituzionali (riconoscimento, riserva di legge) della proprietà si estendono alla successione legittima e testamentaria</a:t>
            </a:r>
            <a:endParaRPr sz="2700">
              <a:solidFill>
                <a:srgbClr val="FFFFFF"/>
              </a:solidFill>
            </a:endParaRPr>
          </a:p>
          <a:p>
            <a:pPr lvl="2" marL="0" indent="342900" defTabSz="342900">
              <a:spcBef>
                <a:spcPts val="27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FFFFFF"/>
                </a:solidFill>
              </a:rPr>
              <a:t>o	 accessorietà rispetto alla proprietà privata del diritto delle successioni </a:t>
            </a:r>
            <a:endParaRPr sz="2700">
              <a:solidFill>
                <a:srgbClr val="FFFFFF"/>
              </a:solidFill>
            </a:endParaRPr>
          </a:p>
          <a:p>
            <a:pPr lvl="4" marL="0" indent="685800" defTabSz="342900">
              <a:spcBef>
                <a:spcPts val="27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FFFFFF"/>
                </a:solidFill>
              </a:rPr>
              <a:t>cfr.	art. 922: successione m.c. = modo di acquisto della proprietà</a:t>
            </a:r>
            <a:endParaRPr sz="2700">
              <a:solidFill>
                <a:srgbClr val="FFFFFF"/>
              </a:solidFill>
            </a:endParaRPr>
          </a:p>
          <a:p>
            <a:pPr lvl="0" marL="0" indent="0" defTabSz="342900">
              <a:spcBef>
                <a:spcPts val="27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FFFFFF"/>
                </a:solidFill>
              </a:rPr>
              <a:t>«il diritto successorio acquista una crescente importanza come istituto giuridico che consolida i processi di diffusione della ricchezza» (Luigi Mengoni)  </a:t>
            </a:r>
          </a:p>
        </p:txBody>
      </p:sp>
    </p:spTree>
  </p:cSld>
  <p:clrMapOvr>
    <a:masterClrMapping/>
  </p:clrMapOvr>
  <p:transition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/>
          <p:nvPr>
            <p:ph type="body" idx="1"/>
          </p:nvPr>
        </p:nvSpPr>
        <p:spPr>
          <a:xfrm>
            <a:off x="373260" y="400446"/>
            <a:ext cx="12258280" cy="8952708"/>
          </a:xfrm>
          <a:prstGeom prst="rect">
            <a:avLst/>
          </a:prstGeom>
        </p:spPr>
        <p:txBody>
          <a:bodyPr/>
          <a:lstStyle/>
          <a:p>
            <a:pPr lvl="0" marL="0" indent="0" defTabSz="251460">
              <a:spcBef>
                <a:spcPts val="19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300">
                <a:solidFill>
                  <a:srgbClr val="FFFFFF"/>
                </a:solidFill>
              </a:rPr>
              <a:t>Fonti della successione a causa di morte </a:t>
            </a:r>
            <a:endParaRPr sz="3300">
              <a:solidFill>
                <a:srgbClr val="FFFFFF"/>
              </a:solidFill>
            </a:endParaRPr>
          </a:p>
          <a:p>
            <a:pPr lvl="0" marL="0" indent="0" defTabSz="251460">
              <a:spcBef>
                <a:spcPts val="19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980">
                <a:solidFill>
                  <a:srgbClr val="FFFFFF"/>
                </a:solidFill>
              </a:rPr>
              <a:t>art. 457 (Delazione dell'eredità) : individuazione e ordinamento delle fonti </a:t>
            </a:r>
            <a:endParaRPr sz="1980">
              <a:solidFill>
                <a:srgbClr val="FFFFFF"/>
              </a:solidFill>
            </a:endParaRPr>
          </a:p>
          <a:p>
            <a:pPr lvl="0" marL="0" indent="0" defTabSz="251460">
              <a:spcBef>
                <a:spcPts val="19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980">
                <a:solidFill>
                  <a:srgbClr val="FFFFFF"/>
                </a:solidFill>
              </a:rPr>
              <a:t>1: «L’eredità si devolve PER LEGGE o PER TESTAMENTO»</a:t>
            </a:r>
            <a:endParaRPr sz="1980">
              <a:solidFill>
                <a:srgbClr val="FFFFFF"/>
              </a:solidFill>
            </a:endParaRPr>
          </a:p>
          <a:p>
            <a:pPr lvl="1" marL="628650" indent="-314325" defTabSz="251460">
              <a:spcBef>
                <a:spcPts val="19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980">
                <a:solidFill>
                  <a:srgbClr val="FFFFFF"/>
                </a:solidFill>
              </a:rPr>
              <a:t> Al momento dell'apertura della successione, alla morte del soggetto nel luogo del suo ultimo domicilio (art. 456 c.c), l'individuazione dei successori si verifica secondo le indicazioni previste dalla legge (Tit II : Delle successioni legittime) o dal testamento (Tit III, C I : Delle successioni testamentarie).</a:t>
            </a:r>
            <a:endParaRPr sz="1980">
              <a:solidFill>
                <a:srgbClr val="FFFFFF"/>
              </a:solidFill>
            </a:endParaRPr>
          </a:p>
          <a:p>
            <a:pPr lvl="0" marL="0" indent="0" defTabSz="251460">
              <a:spcBef>
                <a:spcPts val="19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980">
                <a:solidFill>
                  <a:srgbClr val="FFFFFF"/>
                </a:solidFill>
              </a:rPr>
              <a:t>2: «Non si fa luogo alla SUCCESSIONE LEGITTIMA se non quando manca, in tutto o in parte, quella testamentaria»</a:t>
            </a:r>
            <a:endParaRPr sz="1980">
              <a:solidFill>
                <a:srgbClr val="FFFFFF"/>
              </a:solidFill>
            </a:endParaRPr>
          </a:p>
          <a:p>
            <a:pPr lvl="1" marL="628650" indent="-314325" defTabSz="251460">
              <a:spcBef>
                <a:spcPts val="19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980">
                <a:solidFill>
                  <a:srgbClr val="FFFFFF"/>
                </a:solidFill>
              </a:rPr>
              <a:t> la successione per legge (o ab intestato : successione da colui che non ha fatto testamento) : avviene solo se manca (in tutto o in parte) la successione testamentaria</a:t>
            </a:r>
            <a:endParaRPr sz="1980">
              <a:solidFill>
                <a:srgbClr val="FFFFFF"/>
              </a:solidFill>
            </a:endParaRPr>
          </a:p>
          <a:p>
            <a:pPr lvl="0" marL="0" indent="0" defTabSz="251460">
              <a:spcBef>
                <a:spcPts val="19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980">
                <a:solidFill>
                  <a:srgbClr val="FFFFFF"/>
                </a:solidFill>
              </a:rPr>
              <a:t>3: «Le disposizioni testamentarie non possono pregiudicare i diritti che la legge riserva ai LEGITTIMARI».</a:t>
            </a:r>
            <a:endParaRPr sz="1980">
              <a:solidFill>
                <a:srgbClr val="FFFFFF"/>
              </a:solidFill>
            </a:endParaRPr>
          </a:p>
          <a:p>
            <a:pPr lvl="1" marL="628650" indent="-314325" defTabSz="251460">
              <a:spcBef>
                <a:spcPts val="19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980">
                <a:solidFill>
                  <a:srgbClr val="FFFFFF"/>
                </a:solidFill>
              </a:rPr>
              <a:t>la successione «necessaria»</a:t>
            </a:r>
            <a:endParaRPr sz="1980">
              <a:solidFill>
                <a:srgbClr val="FFFFFF"/>
              </a:solidFill>
            </a:endParaRPr>
          </a:p>
          <a:p>
            <a:pPr lvl="2" marL="942975" indent="-314325" defTabSz="251460">
              <a:spcBef>
                <a:spcPts val="19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1980">
                <a:solidFill>
                  <a:srgbClr val="FFFFFF"/>
                </a:solidFill>
              </a:rPr>
              <a:t>limite al potere di disporre del testatore</a:t>
            </a:r>
          </a:p>
        </p:txBody>
      </p:sp>
    </p:spTree>
  </p:cSld>
  <p:clrMapOvr>
    <a:masterClrMapping/>
  </p:clrMapOvr>
  <p:transition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/>
          <p:nvPr>
            <p:ph type="body" idx="1"/>
          </p:nvPr>
        </p:nvSpPr>
        <p:spPr>
          <a:xfrm>
            <a:off x="532953" y="1066800"/>
            <a:ext cx="11938894" cy="7620000"/>
          </a:xfrm>
          <a:prstGeom prst="rect">
            <a:avLst/>
          </a:prstGeom>
        </p:spPr>
        <p:txBody>
          <a:bodyPr/>
          <a:lstStyle/>
          <a:p>
            <a:pPr lvl="0" marL="0" indent="0" defTabSz="402336">
              <a:spcBef>
                <a:spcPts val="31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168">
                <a:solidFill>
                  <a:srgbClr val="FFFFFF"/>
                </a:solidFill>
              </a:rPr>
              <a:t>La suddivisione delle materie nel Libro II</a:t>
            </a:r>
            <a:endParaRPr sz="3168">
              <a:solidFill>
                <a:srgbClr val="FFFFFF"/>
              </a:solidFill>
            </a:endParaRPr>
          </a:p>
          <a:p>
            <a:pPr lvl="0" marL="0" indent="0" defTabSz="402336">
              <a:spcBef>
                <a:spcPts val="31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168">
                <a:solidFill>
                  <a:srgbClr val="FFFFFF"/>
                </a:solidFill>
              </a:rPr>
              <a:t>•	Titolo I : disposizioni generali sulle successioni (artt. 456-535) e disciplina dei diritti riservati ai legittimari (successione necessaria: artt. 536-564)</a:t>
            </a:r>
            <a:endParaRPr sz="3168">
              <a:solidFill>
                <a:srgbClr val="FFFFFF"/>
              </a:solidFill>
            </a:endParaRPr>
          </a:p>
          <a:p>
            <a:pPr lvl="0" marL="0" indent="0" defTabSz="402336">
              <a:spcBef>
                <a:spcPts val="31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168">
                <a:solidFill>
                  <a:srgbClr val="FFFFFF"/>
                </a:solidFill>
              </a:rPr>
              <a:t>•	Titolo II : successioni legittime (artt. 565- 586) </a:t>
            </a:r>
            <a:endParaRPr sz="3168">
              <a:solidFill>
                <a:srgbClr val="FFFFFF"/>
              </a:solidFill>
            </a:endParaRPr>
          </a:p>
          <a:p>
            <a:pPr lvl="0" marL="0" indent="0" defTabSz="402336">
              <a:spcBef>
                <a:spcPts val="31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168">
                <a:solidFill>
                  <a:srgbClr val="FFFFFF"/>
                </a:solidFill>
              </a:rPr>
              <a:t>•	Titolo III : successioni testamentarie (artt. 587-712) </a:t>
            </a:r>
            <a:endParaRPr sz="3168">
              <a:solidFill>
                <a:srgbClr val="FFFFFF"/>
              </a:solidFill>
            </a:endParaRPr>
          </a:p>
          <a:p>
            <a:pPr lvl="0" marL="0" indent="0" defTabSz="402336">
              <a:spcBef>
                <a:spcPts val="31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168">
                <a:solidFill>
                  <a:srgbClr val="FFFFFF"/>
                </a:solidFill>
              </a:rPr>
              <a:t>•	Titolo IV : divisione dell'eredità (artt. 713-768)</a:t>
            </a:r>
            <a:endParaRPr sz="3168">
              <a:solidFill>
                <a:srgbClr val="FFFFFF"/>
              </a:solidFill>
            </a:endParaRPr>
          </a:p>
          <a:p>
            <a:pPr lvl="0" marL="0" indent="0" defTabSz="402336">
              <a:spcBef>
                <a:spcPts val="31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168">
                <a:solidFill>
                  <a:srgbClr val="FFFFFF"/>
                </a:solidFill>
              </a:rPr>
              <a:t>•	[Titolo V:  donazioni (artt. 769-809)]</a:t>
            </a:r>
          </a:p>
        </p:txBody>
      </p:sp>
    </p:spTree>
  </p:cSld>
  <p:clrMapOvr>
    <a:masterClrMapping/>
  </p:clrMapOvr>
  <p:transition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600">
                <a:solidFill>
                  <a:srgbClr val="FFFFFF"/>
                </a:solidFill>
              </a:rPr>
              <a:t>Regole generali</a:t>
            </a:r>
            <a:endParaRPr sz="7600">
              <a:solidFill>
                <a:srgbClr val="FFFFFF"/>
              </a:solidFill>
            </a:endParaRP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4600">
                <a:solidFill>
                  <a:srgbClr val="FFFFFF"/>
                </a:solidFill>
              </a:rPr>
              <a:t>(Tit I: artt. 456-535)</a:t>
            </a:r>
          </a:p>
        </p:txBody>
      </p:sp>
    </p:spTree>
  </p:cSld>
  <p:clrMapOvr>
    <a:masterClrMapping/>
  </p:clrMapOvr>
  <p:transition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/>
          <p:nvPr>
            <p:ph type="body" idx="1"/>
          </p:nvPr>
        </p:nvSpPr>
        <p:spPr>
          <a:xfrm>
            <a:off x="395386" y="280541"/>
            <a:ext cx="12382005" cy="9192518"/>
          </a:xfrm>
          <a:prstGeom prst="rect">
            <a:avLst/>
          </a:prstGeom>
        </p:spPr>
        <p:txBody>
          <a:bodyPr/>
          <a:lstStyle/>
          <a:p>
            <a:pPr lvl="0" marL="0" indent="0" defTabSz="329184">
              <a:spcBef>
                <a:spcPts val="25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672">
                <a:solidFill>
                  <a:srgbClr val="FFFFFF"/>
                </a:solidFill>
              </a:rPr>
              <a:t>Apertura della successione </a:t>
            </a:r>
            <a:endParaRPr sz="3672">
              <a:solidFill>
                <a:srgbClr val="FFFFFF"/>
              </a:solidFill>
            </a:endParaRPr>
          </a:p>
          <a:p>
            <a:pPr lvl="0" marL="0" indent="0" defTabSz="329184">
              <a:spcBef>
                <a:spcPts val="25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592">
                <a:solidFill>
                  <a:srgbClr val="FFFFFF"/>
                </a:solidFill>
              </a:rPr>
              <a:t>art. 456: la successione si apre al momento della morte, nel luogo dell’ultimo domicilio del defunto. </a:t>
            </a:r>
            <a:endParaRPr sz="2592">
              <a:solidFill>
                <a:srgbClr val="FFFFFF"/>
              </a:solidFill>
            </a:endParaRPr>
          </a:p>
          <a:p>
            <a:pPr lvl="4" marL="0" indent="658368" defTabSz="329184">
              <a:spcBef>
                <a:spcPts val="25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592">
                <a:solidFill>
                  <a:srgbClr val="FFFFFF"/>
                </a:solidFill>
              </a:rPr>
              <a:t>•	morte :art. 1, l. 578/1993 </a:t>
            </a:r>
            <a:endParaRPr sz="2592">
              <a:solidFill>
                <a:srgbClr val="FFFFFF"/>
              </a:solidFill>
            </a:endParaRPr>
          </a:p>
          <a:p>
            <a:pPr lvl="8" marL="0" indent="1316736" defTabSz="329184">
              <a:spcBef>
                <a:spcPts val="25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592">
                <a:solidFill>
                  <a:srgbClr val="FFFFFF"/>
                </a:solidFill>
              </a:rPr>
              <a:t>o	dichiarazione giudiziale di morte presunta (art. 66)</a:t>
            </a:r>
            <a:endParaRPr sz="2592">
              <a:solidFill>
                <a:srgbClr val="FFFFFF"/>
              </a:solidFill>
            </a:endParaRPr>
          </a:p>
          <a:p>
            <a:pPr lvl="4" marL="0" indent="658368" defTabSz="329184">
              <a:spcBef>
                <a:spcPts val="25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592">
                <a:solidFill>
                  <a:srgbClr val="FFFFFF"/>
                </a:solidFill>
              </a:rPr>
              <a:t>•	luogo dell'ultimo domicilio : art. 43 </a:t>
            </a:r>
            <a:endParaRPr sz="2592">
              <a:solidFill>
                <a:srgbClr val="FFFFFF"/>
              </a:solidFill>
            </a:endParaRPr>
          </a:p>
          <a:p>
            <a:pPr lvl="7" marL="0" indent="1152144" defTabSz="329184">
              <a:spcBef>
                <a:spcPts val="25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592">
                <a:solidFill>
                  <a:srgbClr val="FFFFFF"/>
                </a:solidFill>
              </a:rPr>
              <a:t>o	foro competente per le cause ereditarie </a:t>
            </a:r>
            <a:endParaRPr sz="2592">
              <a:solidFill>
                <a:srgbClr val="FFFFFF"/>
              </a:solidFill>
            </a:endParaRPr>
          </a:p>
          <a:p>
            <a:pPr lvl="7" marL="0" indent="1152144" defTabSz="329184">
              <a:spcBef>
                <a:spcPts val="25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592">
                <a:solidFill>
                  <a:srgbClr val="FFFFFF"/>
                </a:solidFill>
              </a:rPr>
              <a:t>o	procedimenti rel. all'accettazione e alla rinunzia all'eredità</a:t>
            </a:r>
            <a:endParaRPr sz="2592">
              <a:solidFill>
                <a:srgbClr val="FFFFFF"/>
              </a:solidFill>
            </a:endParaRPr>
          </a:p>
          <a:p>
            <a:pPr lvl="0" marL="0" indent="0" defTabSz="329184">
              <a:spcBef>
                <a:spcPts val="25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592">
                <a:solidFill>
                  <a:srgbClr val="FFFFFF"/>
                </a:solidFill>
              </a:rPr>
              <a:t>•	vocazione ereditaria: designazione del soggetto o dei soggetti chiamati per legge (artt. 565 ss.) o per testamento (artt. 587 ss.) a succedere al defunto </a:t>
            </a:r>
          </a:p>
        </p:txBody>
      </p:sp>
      <p:pic>
        <p:nvPicPr>
          <p:cNvPr id="45" name="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 rot="5400000">
            <a:off x="-1518320" y="4990035"/>
            <a:ext cx="4653698" cy="405069"/>
          </a:xfrm>
          <a:prstGeom prst="rect">
            <a:avLst/>
          </a:prstGeom>
        </p:spPr>
      </p:pic>
    </p:spTree>
  </p:cSld>
  <p:clrMapOvr>
    <a:masterClrMapping/>
  </p:clrMapOvr>
  <p:transition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/>
          <p:nvPr>
            <p:ph type="body" idx="1"/>
          </p:nvPr>
        </p:nvSpPr>
        <p:spPr>
          <a:xfrm>
            <a:off x="378817" y="228054"/>
            <a:ext cx="12374762" cy="9185375"/>
          </a:xfrm>
          <a:prstGeom prst="rect">
            <a:avLst/>
          </a:prstGeom>
        </p:spPr>
        <p:txBody>
          <a:bodyPr/>
          <a:lstStyle/>
          <a:p>
            <a:pPr lvl="0" marL="0" indent="0" defTabSz="274320">
              <a:spcBef>
                <a:spcPts val="21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300">
                <a:solidFill>
                  <a:srgbClr val="FFFFFF"/>
                </a:solidFill>
              </a:rPr>
              <a:t>Art. 458: divieto di patti successori</a:t>
            </a:r>
            <a:endParaRPr sz="3300">
              <a:solidFill>
                <a:srgbClr val="FFFFFF"/>
              </a:solidFill>
            </a:endParaRPr>
          </a:p>
          <a:p>
            <a:pPr lvl="0" marL="0" indent="0" defTabSz="274320">
              <a:spcBef>
                <a:spcPts val="21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160">
                <a:solidFill>
                  <a:srgbClr val="FFFFFF"/>
                </a:solidFill>
              </a:rPr>
              <a:t>= convenzioni: oggetto: istituzione di erede</a:t>
            </a:r>
            <a:endParaRPr sz="2160">
              <a:solidFill>
                <a:srgbClr val="FFFFFF"/>
              </a:solidFill>
            </a:endParaRPr>
          </a:p>
          <a:p>
            <a:pPr lvl="0" marL="0" indent="0" defTabSz="274320">
              <a:spcBef>
                <a:spcPts val="21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160">
                <a:solidFill>
                  <a:srgbClr val="FFFFFF"/>
                </a:solidFill>
              </a:rPr>
              <a:t>•	patti di istituzione di erede («con cui taluno dispone della propria successione»)</a:t>
            </a:r>
            <a:endParaRPr sz="2160">
              <a:solidFill>
                <a:srgbClr val="FFFFFF"/>
              </a:solidFill>
            </a:endParaRPr>
          </a:p>
          <a:p>
            <a:pPr lvl="3" marL="0" indent="411480" defTabSz="274320">
              <a:spcBef>
                <a:spcPts val="21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160">
                <a:solidFill>
                  <a:srgbClr val="FFFFFF"/>
                </a:solidFill>
              </a:rPr>
              <a:t>o	 ratio: libertà di disporre del testatore </a:t>
            </a:r>
            <a:endParaRPr sz="2160">
              <a:solidFill>
                <a:srgbClr val="FFFFFF"/>
              </a:solidFill>
            </a:endParaRPr>
          </a:p>
          <a:p>
            <a:pPr lvl="0" marL="0" indent="0" defTabSz="274320">
              <a:spcBef>
                <a:spcPts val="21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160">
                <a:solidFill>
                  <a:srgbClr val="FFFFFF"/>
                </a:solidFill>
              </a:rPr>
              <a:t>•	patti dispositivi («taluno dispone dei diritti che gli possono spettare su una successione non ancora aperta»</a:t>
            </a:r>
            <a:endParaRPr sz="2160">
              <a:solidFill>
                <a:srgbClr val="FFFFFF"/>
              </a:solidFill>
            </a:endParaRPr>
          </a:p>
          <a:p>
            <a:pPr lvl="0" marL="0" indent="0" defTabSz="274320">
              <a:spcBef>
                <a:spcPts val="21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160">
                <a:solidFill>
                  <a:srgbClr val="FFFFFF"/>
                </a:solidFill>
              </a:rPr>
              <a:t>•	patti rinunciativi («rinunzia» ai diritti spettanti su una successione non ancora aperta)</a:t>
            </a:r>
            <a:endParaRPr sz="2160">
              <a:solidFill>
                <a:srgbClr val="FFFFFF"/>
              </a:solidFill>
            </a:endParaRPr>
          </a:p>
          <a:p>
            <a:pPr lvl="3" marL="0" indent="411480" defTabSz="274320">
              <a:spcBef>
                <a:spcPts val="21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160">
                <a:solidFill>
                  <a:srgbClr val="FFFFFF"/>
                </a:solidFill>
              </a:rPr>
              <a:t>o	 ratio: paternalismo</a:t>
            </a:r>
            <a:endParaRPr sz="2160">
              <a:solidFill>
                <a:srgbClr val="FFFFFF"/>
              </a:solidFill>
            </a:endParaRPr>
          </a:p>
          <a:p>
            <a:pPr lvl="3" marL="0" indent="411480" defTabSz="274320">
              <a:spcBef>
                <a:spcPts val="21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160">
                <a:solidFill>
                  <a:srgbClr val="FFFFFF"/>
                </a:solidFill>
              </a:rPr>
              <a:t>o	 disincentivare accordi socialmente pericolosi (votum captandae mortis)</a:t>
            </a:r>
            <a:endParaRPr sz="2160">
              <a:solidFill>
                <a:srgbClr val="FFFFFF"/>
              </a:solidFill>
            </a:endParaRPr>
          </a:p>
          <a:p>
            <a:pPr lvl="0" marL="342900" indent="-342900" defTabSz="274320">
              <a:spcBef>
                <a:spcPts val="21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160">
                <a:solidFill>
                  <a:srgbClr val="FFFFFF"/>
                </a:solidFill>
              </a:rPr>
              <a:t>nullità dell’accordo: 1419, 1421, 1422, 2033, 2652, n.6 </a:t>
            </a:r>
            <a:endParaRPr sz="2160">
              <a:solidFill>
                <a:srgbClr val="FFFFFF"/>
              </a:solidFill>
            </a:endParaRPr>
          </a:p>
          <a:p>
            <a:pPr lvl="0" marL="342900" indent="-342900" defTabSz="274320">
              <a:spcBef>
                <a:spcPts val="21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160">
                <a:solidFill>
                  <a:srgbClr val="FFFFFF"/>
                </a:solidFill>
              </a:rPr>
              <a:t>«Fatto salvo quanto disposto dagli articoli 768 bis e seguenti … »</a:t>
            </a:r>
            <a:endParaRPr sz="2160">
              <a:solidFill>
                <a:srgbClr val="FFFFFF"/>
              </a:solidFill>
            </a:endParaRPr>
          </a:p>
          <a:p>
            <a:pPr lvl="1" marL="685800" indent="-342900" defTabSz="274320">
              <a:spcBef>
                <a:spcPts val="21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160">
                <a:solidFill>
                  <a:srgbClr val="FFFFFF"/>
                </a:solidFill>
              </a:rPr>
              <a:t>Patto di famiglia (segue)</a:t>
            </a:r>
          </a:p>
        </p:txBody>
      </p:sp>
    </p:spTree>
  </p:cSld>
  <p:clrMapOvr>
    <a:masterClrMapping/>
  </p:clrMapOvr>
  <p:transition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/>
          <p:nvPr>
            <p:ph type="body" idx="1"/>
          </p:nvPr>
        </p:nvSpPr>
        <p:spPr>
          <a:xfrm>
            <a:off x="323502" y="315366"/>
            <a:ext cx="12357796" cy="9122868"/>
          </a:xfrm>
          <a:prstGeom prst="rect">
            <a:avLst/>
          </a:prstGeom>
        </p:spPr>
        <p:txBody>
          <a:bodyPr/>
          <a:lstStyle/>
          <a:p>
            <a:pPr lvl="0" marL="0" indent="0" defTabSz="237743">
              <a:spcBef>
                <a:spcPts val="18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756">
                <a:solidFill>
                  <a:srgbClr val="FFFFFF"/>
                </a:solidFill>
              </a:rPr>
              <a:t>Segue: il Patto di famiglia (L II, T IV, C V bis: artt. 768 bis-768 octies)</a:t>
            </a:r>
            <a:endParaRPr sz="2756">
              <a:solidFill>
                <a:srgbClr val="FFFFFF"/>
              </a:solidFill>
            </a:endParaRPr>
          </a:p>
          <a:p>
            <a:pPr lvl="0" marL="0" indent="0" defTabSz="237743">
              <a:spcBef>
                <a:spcPts val="18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871">
                <a:solidFill>
                  <a:srgbClr val="FFFFFF"/>
                </a:solidFill>
              </a:rPr>
              <a:t>art. 768 bis : «contratto con cui [...] l’imprenditore trasferisce, in tutto o in parte, l’azienda, e il titolare di partecipazioni societarie trasferisce, in tutto o in parte, le proprie quote, ad uno o più discendenti»</a:t>
            </a:r>
            <a:endParaRPr sz="1871">
              <a:solidFill>
                <a:srgbClr val="FFFFFF"/>
              </a:solidFill>
            </a:endParaRPr>
          </a:p>
          <a:p>
            <a:pPr lvl="0" marL="0" indent="0" defTabSz="237743">
              <a:spcBef>
                <a:spcPts val="18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871">
                <a:solidFill>
                  <a:srgbClr val="FFFFFF"/>
                </a:solidFill>
              </a:rPr>
              <a:t>•	dante causa : imprenditore o un titolare di partecipazioni societarie</a:t>
            </a:r>
            <a:endParaRPr sz="1871">
              <a:solidFill>
                <a:srgbClr val="FFFFFF"/>
              </a:solidFill>
            </a:endParaRPr>
          </a:p>
          <a:p>
            <a:pPr lvl="0" marL="0" indent="0" defTabSz="237743">
              <a:spcBef>
                <a:spcPts val="18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871">
                <a:solidFill>
                  <a:srgbClr val="FFFFFF"/>
                </a:solidFill>
              </a:rPr>
              <a:t>•	oggetto del trasferimento : azienda o quote di partecipazioni societarie</a:t>
            </a:r>
            <a:endParaRPr sz="1871">
              <a:solidFill>
                <a:srgbClr val="FFFFFF"/>
              </a:solidFill>
            </a:endParaRPr>
          </a:p>
          <a:p>
            <a:pPr lvl="0" marL="0" indent="0" defTabSz="237743">
              <a:spcBef>
                <a:spcPts val="18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871">
                <a:solidFill>
                  <a:srgbClr val="FFFFFF"/>
                </a:solidFill>
              </a:rPr>
              <a:t>•	atto pubblico a pena di nullità (art. 768 ter) con la partecipazione di coloro che al momento della stipulazione sarebbero eredi legittimari (necessari)</a:t>
            </a:r>
            <a:endParaRPr sz="1871">
              <a:solidFill>
                <a:srgbClr val="FFFFFF"/>
              </a:solidFill>
            </a:endParaRPr>
          </a:p>
          <a:p>
            <a:pPr lvl="2" marL="0" indent="237743" defTabSz="237743">
              <a:spcBef>
                <a:spcPts val="18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871">
                <a:solidFill>
                  <a:srgbClr val="FFFFFF"/>
                </a:solidFill>
              </a:rPr>
              <a:t>•	i legittimari beneficiari devono corrispondere ai legittimari non assegnatari una somma di danaro o altri beni in natura corrispondenti al valore delle quote loro spettanti secondo le norme della successione necessaria (art. 768 quater/2) </a:t>
            </a:r>
            <a:endParaRPr sz="1871">
              <a:solidFill>
                <a:srgbClr val="FFFFFF"/>
              </a:solidFill>
            </a:endParaRPr>
          </a:p>
          <a:p>
            <a:pPr lvl="4" marL="0" indent="475487" defTabSz="237743">
              <a:spcBef>
                <a:spcPts val="18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871">
                <a:solidFill>
                  <a:srgbClr val="FFFFFF"/>
                </a:solidFill>
              </a:rPr>
              <a:t>o	con l’accettazione i legittimari non beneficiari dispongono di un diritto che spetta loro in base alle regole della successione necessaria</a:t>
            </a:r>
            <a:endParaRPr sz="1871">
              <a:solidFill>
                <a:srgbClr val="FFFFFF"/>
              </a:solidFill>
            </a:endParaRPr>
          </a:p>
          <a:p>
            <a:pPr lvl="3" marL="0" indent="356615" defTabSz="237743">
              <a:spcBef>
                <a:spcPts val="18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871">
                <a:solidFill>
                  <a:srgbClr val="FFFFFF"/>
                </a:solidFill>
              </a:rPr>
              <a:t>♣	PF = deroga eccezionale all'art. 458</a:t>
            </a:r>
            <a:endParaRPr sz="1871">
              <a:solidFill>
                <a:srgbClr val="FFFFFF"/>
              </a:solidFill>
            </a:endParaRPr>
          </a:p>
          <a:p>
            <a:pPr lvl="3" marL="0" indent="356615" defTabSz="237743">
              <a:spcBef>
                <a:spcPts val="18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871">
                <a:solidFill>
                  <a:srgbClr val="FFFFFF"/>
                </a:solidFill>
              </a:rPr>
              <a:t>♣	contra: atto tra vivi, caratterizzato da una funzione tipica di natura complessa</a:t>
            </a:r>
            <a:endParaRPr sz="1871">
              <a:solidFill>
                <a:srgbClr val="FFFFFF"/>
              </a:solidFill>
            </a:endParaRPr>
          </a:p>
          <a:p>
            <a:pPr lvl="0" marL="0" indent="0" defTabSz="237743">
              <a:spcBef>
                <a:spcPts val="18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1871">
                <a:solidFill>
                  <a:srgbClr val="FFFFFF"/>
                </a:solidFill>
              </a:rPr>
              <a:t>•	art. 768-quater: deroghe alla disciplina della collazione ereditaria (artt. 737 ss.) e all'azione di riduzione (artt. 553 ss.): rinvio</a:t>
            </a:r>
          </a:p>
        </p:txBody>
      </p:sp>
    </p:spTree>
  </p:cSld>
  <p:clrMapOvr>
    <a:masterClrMapping/>
  </p:clrMapOvr>
  <p:transition spd="med" advClick="1"/>
</p:sld>
</file>

<file path=ppt/theme/_rels/theme1.xml.rels><?xml version="1.0" encoding="UTF-8" standalone="yes"?><Relationships xmlns="http://schemas.openxmlformats.org/package/2006/relationships"><Relationship Id="rId1" Type="http://schemas.openxmlformats.org/officeDocument/2006/relationships/image" Target="../media/image2.jpeg"/></Relationships>

</file>

<file path=ppt/theme/_rels/theme2.xml.rels><?xml version="1.0" encoding="UTF-8" standalone="yes"?><Relationships xmlns="http://schemas.openxmlformats.org/package/2006/relationships"><Relationship Id="rId1" Type="http://schemas.openxmlformats.org/officeDocument/2006/relationships/image" Target="../media/image2.jpeg"/></Relationships>

</file>

<file path=ppt/theme/theme1.xml><?xml version="1.0" encoding="utf-8"?>
<a:theme xmlns:a="http://schemas.openxmlformats.org/drawingml/2006/main" xmlns:r="http://schemas.openxmlformats.org/officeDocument/2006/relationships" name="Chalkboard">
  <a:themeElements>
    <a:clrScheme name="Chalkboard">
      <a:dk1>
        <a:srgbClr val="BC00FF"/>
      </a:dk1>
      <a:lt1>
        <a:srgbClr val="FFFFFF"/>
      </a:lt1>
      <a:dk2>
        <a:srgbClr val="51504D"/>
      </a:dk2>
      <a:lt2>
        <a:srgbClr val="CBC8C2"/>
      </a:lt2>
      <a:accent1>
        <a:srgbClr val="71B0E2"/>
      </a:accent1>
      <a:accent2>
        <a:srgbClr val="A8E685"/>
      </a:accent2>
      <a:accent3>
        <a:srgbClr val="FFE181"/>
      </a:accent3>
      <a:accent4>
        <a:srgbClr val="F2A057"/>
      </a:accent4>
      <a:accent5>
        <a:srgbClr val="FF7777"/>
      </a:accent5>
      <a:accent6>
        <a:srgbClr val="D4ABEF"/>
      </a:accent6>
      <a:hlink>
        <a:srgbClr val="0000FF"/>
      </a:hlink>
      <a:folHlink>
        <a:srgbClr val="FF00FF"/>
      </a:folHlink>
    </a:clrScheme>
    <a:fontScheme name="Chalkboard">
      <a:majorFont>
        <a:latin typeface="Chalkduster"/>
        <a:ea typeface="Chalkduster"/>
        <a:cs typeface="Chalkduster"/>
      </a:majorFont>
      <a:minorFont>
        <a:latin typeface="Chalkduster"/>
        <a:ea typeface="Chalkduster"/>
        <a:cs typeface="Chalkduster"/>
      </a:minorFont>
    </a:fontScheme>
    <a:fmtScheme name="Chalkbo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63500" dist="0" dir="162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63500" dist="0" dir="162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63500" dist="0" dir="162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>
          <a:outerShdw sx="100000" sy="100000" kx="0" ky="0" algn="b" rotWithShape="0" blurRad="63500" dist="0" dir="1620000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>
              <a:outerShdw sx="100000" sy="100000" kx="0" ky="0" algn="b" rotWithShape="0" blurRad="63500" dist="25400" dir="2700000">
                <a:srgbClr val="000000">
                  <a:alpha val="70000"/>
                </a:srgbClr>
              </a:outerShdw>
            </a:effectLst>
            <a:uFillTx/>
            <a:latin typeface="+mn-lt"/>
            <a:ea typeface="+mn-ea"/>
            <a:cs typeface="+mn-cs"/>
            <a:sym typeface="Chalkduste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>
          <a:noFill/>
        </a:ln>
        <a:effectLst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Chalkduste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Chalkboard">
  <a:themeElements>
    <a:clrScheme name="Chalkboard">
      <a:dk1>
        <a:srgbClr val="000000"/>
      </a:dk1>
      <a:lt1>
        <a:srgbClr val="FFFFFF"/>
      </a:lt1>
      <a:dk2>
        <a:srgbClr val="51504D"/>
      </a:dk2>
      <a:lt2>
        <a:srgbClr val="CBC8C2"/>
      </a:lt2>
      <a:accent1>
        <a:srgbClr val="71B0E2"/>
      </a:accent1>
      <a:accent2>
        <a:srgbClr val="A8E685"/>
      </a:accent2>
      <a:accent3>
        <a:srgbClr val="FFE181"/>
      </a:accent3>
      <a:accent4>
        <a:srgbClr val="F2A057"/>
      </a:accent4>
      <a:accent5>
        <a:srgbClr val="FF7777"/>
      </a:accent5>
      <a:accent6>
        <a:srgbClr val="D4ABEF"/>
      </a:accent6>
      <a:hlink>
        <a:srgbClr val="0000FF"/>
      </a:hlink>
      <a:folHlink>
        <a:srgbClr val="FF00FF"/>
      </a:folHlink>
    </a:clrScheme>
    <a:fontScheme name="Chalkboard">
      <a:majorFont>
        <a:latin typeface="Chalkduster"/>
        <a:ea typeface="Chalkduster"/>
        <a:cs typeface="Chalkduster"/>
      </a:majorFont>
      <a:minorFont>
        <a:latin typeface="Chalkduster"/>
        <a:ea typeface="Chalkduster"/>
        <a:cs typeface="Chalkduster"/>
      </a:minorFont>
    </a:fontScheme>
    <a:fmtScheme name="Chalkbo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63500" dist="0" dir="162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63500" dist="0" dir="162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63500" dist="0" dir="162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>
          <a:outerShdw sx="100000" sy="100000" kx="0" ky="0" algn="b" rotWithShape="0" blurRad="63500" dist="0" dir="1620000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>
              <a:outerShdw sx="100000" sy="100000" kx="0" ky="0" algn="b" rotWithShape="0" blurRad="63500" dist="25400" dir="2700000">
                <a:srgbClr val="000000">
                  <a:alpha val="70000"/>
                </a:srgbClr>
              </a:outerShdw>
            </a:effectLst>
            <a:uFillTx/>
            <a:latin typeface="+mn-lt"/>
            <a:ea typeface="+mn-ea"/>
            <a:cs typeface="+mn-cs"/>
            <a:sym typeface="Chalkduste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>
          <a:noFill/>
        </a:ln>
        <a:effectLst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Chalkduste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