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heme/themeOverride2.xml" ContentType="application/vnd.openxmlformats-officedocument.themeOverride+xml"/>
  <Override PartName="/ppt/notesSlides/notesSlide33.xml" ContentType="application/vnd.openxmlformats-officedocument.presentationml.notesSlide+xml"/>
  <Override PartName="/ppt/theme/themeOverride3.xml" ContentType="application/vnd.openxmlformats-officedocument.themeOverride+xml"/>
  <Override PartName="/ppt/notesSlides/notesSlide34.xml" ContentType="application/vnd.openxmlformats-officedocument.presentationml.notesSlide+xml"/>
  <Override PartName="/ppt/theme/themeOverride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5.xml" ContentType="application/vnd.openxmlformats-officedocument.themeOverride+xml"/>
  <Override PartName="/ppt/notesSlides/notesSlide37.xml" ContentType="application/vnd.openxmlformats-officedocument.presentationml.notesSlide+xml"/>
  <Override PartName="/ppt/theme/themeOverride6.xml" ContentType="application/vnd.openxmlformats-officedocument.themeOverride+xml"/>
  <Override PartName="/ppt/notesSlides/notesSlide38.xml" ContentType="application/vnd.openxmlformats-officedocument.presentationml.notesSlide+xml"/>
  <Override PartName="/ppt/theme/themeOverride7.xml" ContentType="application/vnd.openxmlformats-officedocument.themeOverride+xml"/>
  <Override PartName="/ppt/notesSlides/notesSlide39.xml" ContentType="application/vnd.openxmlformats-officedocument.presentationml.notesSlide+xml"/>
  <Override PartName="/ppt/theme/themeOverride8.xml" ContentType="application/vnd.openxmlformats-officedocument.themeOverride+xml"/>
  <Override PartName="/ppt/notesSlides/notesSlide40.xml" ContentType="application/vnd.openxmlformats-officedocument.presentationml.notesSlide+xml"/>
  <Override PartName="/ppt/theme/themeOverride9.xml" ContentType="application/vnd.openxmlformats-officedocument.themeOverride+xml"/>
  <Override PartName="/ppt/notesSlides/notesSlide41.xml" ContentType="application/vnd.openxmlformats-officedocument.presentationml.notesSlide+xml"/>
  <Override PartName="/ppt/theme/themeOverride10.xml" ContentType="application/vnd.openxmlformats-officedocument.themeOverr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2.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3.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14.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Override15.xml" ContentType="application/vnd.openxmlformats-officedocument.themeOverride+xml"/>
  <Override PartName="/ppt/notesSlides/notesSlide63.xml" ContentType="application/vnd.openxmlformats-officedocument.presentationml.notesSlide+xml"/>
  <Override PartName="/ppt/theme/themeOverride16.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heme/themeOverride17.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heme/themeOverride18.xml" ContentType="application/vnd.openxmlformats-officedocument.themeOverride+xml"/>
  <Override PartName="/ppt/notesSlides/notesSlide79.xml" ContentType="application/vnd.openxmlformats-officedocument.presentationml.notesSlide+xml"/>
  <Override PartName="/ppt/theme/themeOverride19.xml" ContentType="application/vnd.openxmlformats-officedocument.themeOverride+xml"/>
  <Override PartName="/ppt/notesSlides/notesSlide80.xml" ContentType="application/vnd.openxmlformats-officedocument.presentationml.notesSlide+xml"/>
  <Override PartName="/ppt/theme/themeOverride20.xml" ContentType="application/vnd.openxmlformats-officedocument.themeOverr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heme/themeOverride21.xml" ContentType="application/vnd.openxmlformats-officedocument.themeOverride+xml"/>
  <Override PartName="/ppt/notesSlides/notesSlide84.xml" ContentType="application/vnd.openxmlformats-officedocument.presentationml.notesSlide+xml"/>
  <Override PartName="/ppt/theme/themeOverride22.xml" ContentType="application/vnd.openxmlformats-officedocument.themeOverride+xml"/>
  <Override PartName="/ppt/notesSlides/notesSlide85.xml" ContentType="application/vnd.openxmlformats-officedocument.presentationml.notesSlide+xml"/>
  <Override PartName="/ppt/theme/themeOverride23.xml" ContentType="application/vnd.openxmlformats-officedocument.themeOverride+xml"/>
  <Override PartName="/ppt/notesSlides/notesSlide86.xml" ContentType="application/vnd.openxmlformats-officedocument.presentationml.notesSlide+xml"/>
  <Override PartName="/ppt/theme/themeOverride24.xml" ContentType="application/vnd.openxmlformats-officedocument.themeOverride+xml"/>
  <Override PartName="/ppt/notesSlides/notesSlide87.xml" ContentType="application/vnd.openxmlformats-officedocument.presentationml.notesSlide+xml"/>
  <Override PartName="/ppt/theme/themeOverride25.xml" ContentType="application/vnd.openxmlformats-officedocument.themeOverride+xml"/>
  <Override PartName="/ppt/notesSlides/notesSlide88.xml" ContentType="application/vnd.openxmlformats-officedocument.presentationml.notesSlide+xml"/>
  <Override PartName="/ppt/theme/themeOverride26.xml" ContentType="application/vnd.openxmlformats-officedocument.themeOverride+xml"/>
  <Override PartName="/ppt/notesSlides/notesSlide89.xml" ContentType="application/vnd.openxmlformats-officedocument.presentationml.notesSlide+xml"/>
  <Override PartName="/ppt/theme/themeOverride27.xml" ContentType="application/vnd.openxmlformats-officedocument.themeOverride+xml"/>
  <Override PartName="/ppt/notesSlides/notesSlide90.xml" ContentType="application/vnd.openxmlformats-officedocument.presentationml.notesSlide+xml"/>
  <Override PartName="/ppt/theme/themeOverride28.xml" ContentType="application/vnd.openxmlformats-officedocument.themeOverride+xml"/>
  <Override PartName="/ppt/notesSlides/notesSlide91.xml" ContentType="application/vnd.openxmlformats-officedocument.presentationml.notesSlide+xml"/>
  <Override PartName="/ppt/theme/themeOverride29.xml" ContentType="application/vnd.openxmlformats-officedocument.themeOverride+xml"/>
  <Override PartName="/ppt/notesSlides/notesSlide92.xml" ContentType="application/vnd.openxmlformats-officedocument.presentationml.notesSlide+xml"/>
  <Override PartName="/ppt/theme/themeOverride30.xml" ContentType="application/vnd.openxmlformats-officedocument.themeOverr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746" r:id="rId9"/>
    <p:sldMasterId id="2147484202" r:id="rId10"/>
    <p:sldMasterId id="2147484215" r:id="rId11"/>
  </p:sldMasterIdLst>
  <p:notesMasterIdLst>
    <p:notesMasterId r:id="rId123"/>
  </p:notesMasterIdLst>
  <p:handoutMasterIdLst>
    <p:handoutMasterId r:id="rId124"/>
  </p:handoutMasterIdLst>
  <p:sldIdLst>
    <p:sldId id="345" r:id="rId12"/>
    <p:sldId id="395" r:id="rId13"/>
    <p:sldId id="262" r:id="rId14"/>
    <p:sldId id="263" r:id="rId15"/>
    <p:sldId id="281" r:id="rId16"/>
    <p:sldId id="282" r:id="rId17"/>
    <p:sldId id="283" r:id="rId18"/>
    <p:sldId id="435" r:id="rId19"/>
    <p:sldId id="264" r:id="rId20"/>
    <p:sldId id="434" r:id="rId21"/>
    <p:sldId id="257" r:id="rId22"/>
    <p:sldId id="258" r:id="rId23"/>
    <p:sldId id="259" r:id="rId24"/>
    <p:sldId id="284" r:id="rId25"/>
    <p:sldId id="289" r:id="rId26"/>
    <p:sldId id="260" r:id="rId27"/>
    <p:sldId id="288" r:id="rId28"/>
    <p:sldId id="277" r:id="rId29"/>
    <p:sldId id="266" r:id="rId30"/>
    <p:sldId id="269" r:id="rId31"/>
    <p:sldId id="270" r:id="rId32"/>
    <p:sldId id="271" r:id="rId33"/>
    <p:sldId id="273" r:id="rId34"/>
    <p:sldId id="290" r:id="rId35"/>
    <p:sldId id="267" r:id="rId36"/>
    <p:sldId id="438" r:id="rId37"/>
    <p:sldId id="419" r:id="rId38"/>
    <p:sldId id="278" r:id="rId39"/>
    <p:sldId id="433" r:id="rId40"/>
    <p:sldId id="437" r:id="rId41"/>
    <p:sldId id="354" r:id="rId42"/>
    <p:sldId id="355" r:id="rId43"/>
    <p:sldId id="356" r:id="rId44"/>
    <p:sldId id="432" r:id="rId45"/>
    <p:sldId id="357" r:id="rId46"/>
    <p:sldId id="420" r:id="rId47"/>
    <p:sldId id="358" r:id="rId48"/>
    <p:sldId id="359" r:id="rId49"/>
    <p:sldId id="360" r:id="rId50"/>
    <p:sldId id="364" r:id="rId51"/>
    <p:sldId id="365" r:id="rId52"/>
    <p:sldId id="361" r:id="rId53"/>
    <p:sldId id="363" r:id="rId54"/>
    <p:sldId id="439" r:id="rId55"/>
    <p:sldId id="366" r:id="rId56"/>
    <p:sldId id="440" r:id="rId57"/>
    <p:sldId id="367" r:id="rId58"/>
    <p:sldId id="368" r:id="rId59"/>
    <p:sldId id="369" r:id="rId60"/>
    <p:sldId id="370" r:id="rId61"/>
    <p:sldId id="371" r:id="rId62"/>
    <p:sldId id="372" r:id="rId63"/>
    <p:sldId id="373" r:id="rId64"/>
    <p:sldId id="374" r:id="rId65"/>
    <p:sldId id="423" r:id="rId66"/>
    <p:sldId id="421" r:id="rId67"/>
    <p:sldId id="376" r:id="rId68"/>
    <p:sldId id="424" r:id="rId69"/>
    <p:sldId id="375" r:id="rId70"/>
    <p:sldId id="382" r:id="rId71"/>
    <p:sldId id="378" r:id="rId72"/>
    <p:sldId id="430" r:id="rId73"/>
    <p:sldId id="377" r:id="rId74"/>
    <p:sldId id="379" r:id="rId75"/>
    <p:sldId id="380" r:id="rId76"/>
    <p:sldId id="381" r:id="rId77"/>
    <p:sldId id="426" r:id="rId78"/>
    <p:sldId id="427" r:id="rId79"/>
    <p:sldId id="428" r:id="rId80"/>
    <p:sldId id="436" r:id="rId81"/>
    <p:sldId id="383" r:id="rId82"/>
    <p:sldId id="351" r:id="rId83"/>
    <p:sldId id="352" r:id="rId84"/>
    <p:sldId id="353" r:id="rId85"/>
    <p:sldId id="339" r:id="rId86"/>
    <p:sldId id="291" r:id="rId87"/>
    <p:sldId id="403" r:id="rId88"/>
    <p:sldId id="402" r:id="rId89"/>
    <p:sldId id="294" r:id="rId90"/>
    <p:sldId id="405" r:id="rId91"/>
    <p:sldId id="348" r:id="rId92"/>
    <p:sldId id="384" r:id="rId93"/>
    <p:sldId id="425" r:id="rId94"/>
    <p:sldId id="385" r:id="rId95"/>
    <p:sldId id="386" r:id="rId96"/>
    <p:sldId id="387" r:id="rId97"/>
    <p:sldId id="388" r:id="rId98"/>
    <p:sldId id="389" r:id="rId99"/>
    <p:sldId id="390" r:id="rId100"/>
    <p:sldId id="429" r:id="rId101"/>
    <p:sldId id="391" r:id="rId102"/>
    <p:sldId id="392" r:id="rId103"/>
    <p:sldId id="393" r:id="rId104"/>
    <p:sldId id="394" r:id="rId105"/>
    <p:sldId id="326" r:id="rId106"/>
    <p:sldId id="327" r:id="rId107"/>
    <p:sldId id="328" r:id="rId108"/>
    <p:sldId id="346" r:id="rId109"/>
    <p:sldId id="347" r:id="rId110"/>
    <p:sldId id="329" r:id="rId111"/>
    <p:sldId id="431" r:id="rId112"/>
    <p:sldId id="330" r:id="rId113"/>
    <p:sldId id="331" r:id="rId114"/>
    <p:sldId id="332" r:id="rId115"/>
    <p:sldId id="333" r:id="rId116"/>
    <p:sldId id="335" r:id="rId117"/>
    <p:sldId id="336" r:id="rId118"/>
    <p:sldId id="334" r:id="rId119"/>
    <p:sldId id="337" r:id="rId120"/>
    <p:sldId id="338" r:id="rId121"/>
    <p:sldId id="350" r:id="rId122"/>
  </p:sldIdLst>
  <p:sldSz cx="9144000" cy="6858000" type="screen4x3"/>
  <p:notesSz cx="6854825" cy="9750425"/>
  <p:kinsoku lang="ja-JP" invalStChars="、。，．・：；？！゛゜ヽヾゝゞ々ー’”）〕］｝〉》」』】°‰′″℃￠％ぁぃぅぇぉっゃゅょゎァィゥェォッャュョヮヵヶ!%),.:;?]}｡｣､･ｧｨｩｪｫｬｭｮｯｰﾞﾟ" invalEndChars="‘“（〔［｛〈《「『【￥＄$([\{｢￡"/>
  <p:defaultTextStyle>
    <a:defPPr>
      <a:defRPr lang="it-IT"/>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FF"/>
    <a:srgbClr val="FF3300"/>
    <a:srgbClr val="FF9900"/>
    <a:srgbClr val="7FFF00"/>
    <a:srgbClr val="FC0128"/>
    <a:srgbClr val="B76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0" autoAdjust="0"/>
    <p:restoredTop sz="94617" autoAdjust="0"/>
  </p:normalViewPr>
  <p:slideViewPr>
    <p:cSldViewPr>
      <p:cViewPr varScale="1">
        <p:scale>
          <a:sx n="60" d="100"/>
          <a:sy n="60" d="100"/>
        </p:scale>
        <p:origin x="114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9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handoutMaster" Target="handoutMasters/handoutMaster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vl1pPr>
          </a:lstStyle>
          <a:p>
            <a:pPr>
              <a:defRPr/>
            </a:pPr>
            <a:endParaRPr lang="it-IT" altLang="it-IT"/>
          </a:p>
        </p:txBody>
      </p:sp>
      <p:sp>
        <p:nvSpPr>
          <p:cNvPr id="48131" name="Rectangle 3"/>
          <p:cNvSpPr>
            <a:spLocks noGrp="1" noChangeArrowheads="1"/>
          </p:cNvSpPr>
          <p:nvPr>
            <p:ph type="dt" sz="quarter" idx="1"/>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vl1pPr>
          </a:lstStyle>
          <a:p>
            <a:pPr>
              <a:defRPr/>
            </a:pPr>
            <a:endParaRPr lang="it-IT" altLang="it-IT"/>
          </a:p>
        </p:txBody>
      </p:sp>
      <p:sp>
        <p:nvSpPr>
          <p:cNvPr id="48132" name="Rectangle 4"/>
          <p:cNvSpPr>
            <a:spLocks noGrp="1" noChangeArrowheads="1"/>
          </p:cNvSpPr>
          <p:nvPr>
            <p:ph type="ftr" sz="quarter" idx="2"/>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vl1pPr>
          </a:lstStyle>
          <a:p>
            <a:pPr>
              <a:defRPr/>
            </a:pPr>
            <a:endParaRPr lang="it-IT" altLang="it-IT"/>
          </a:p>
        </p:txBody>
      </p:sp>
      <p:sp>
        <p:nvSpPr>
          <p:cNvPr id="48133" name="Rectangle 5"/>
          <p:cNvSpPr>
            <a:spLocks noGrp="1" noChangeArrowheads="1"/>
          </p:cNvSpPr>
          <p:nvPr>
            <p:ph type="sldNum" sz="quarter" idx="3"/>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vl1pPr>
          </a:lstStyle>
          <a:p>
            <a:pPr>
              <a:defRPr/>
            </a:pPr>
            <a:fld id="{81B58F84-1FC2-4660-ACE6-EE25262570F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000125" y="738188"/>
            <a:ext cx="4856163" cy="364172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630738"/>
            <a:ext cx="5026025"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noProof="0"/>
              <a:t>Click to edit Master text styles</a:t>
            </a:r>
          </a:p>
          <a:p>
            <a:pPr lvl="1"/>
            <a:r>
              <a:rPr lang="it-IT" altLang="it-IT" noProof="0"/>
              <a:t>Second level</a:t>
            </a:r>
          </a:p>
          <a:p>
            <a:pPr lvl="2"/>
            <a:r>
              <a:rPr lang="it-IT" altLang="it-IT" noProof="0"/>
              <a:t>Third level</a:t>
            </a:r>
          </a:p>
          <a:p>
            <a:pPr lvl="3"/>
            <a:r>
              <a:rPr lang="it-IT" altLang="it-IT" noProof="0"/>
              <a:t>Fourth level</a:t>
            </a:r>
          </a:p>
          <a:p>
            <a:pPr lvl="4"/>
            <a:r>
              <a:rPr lang="it-IT" altLang="it-IT"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a:t>
            </a:r>
          </a:p>
        </p:txBody>
      </p:sp>
      <p:sp>
        <p:nvSpPr>
          <p:cNvPr id="245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82"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83"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a:t>
            </a:r>
          </a:p>
        </p:txBody>
      </p:sp>
      <p:sp>
        <p:nvSpPr>
          <p:cNvPr id="24584"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85"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4586" name="Rectangle 10"/>
          <p:cNvSpPr>
            <a:spLocks noGrp="1" noRot="1" noChangeAspect="1" noChangeArrowheads="1" noTextEdit="1"/>
          </p:cNvSpPr>
          <p:nvPr>
            <p:ph type="sldImg"/>
          </p:nvPr>
        </p:nvSpPr>
        <p:spPr>
          <a:ln cap="flat"/>
        </p:spPr>
      </p:sp>
      <p:sp>
        <p:nvSpPr>
          <p:cNvPr id="24587"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301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a:t>
            </a:r>
          </a:p>
        </p:txBody>
      </p:sp>
      <p:sp>
        <p:nvSpPr>
          <p:cNvPr id="4301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301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3014" name="Rectangle 6"/>
          <p:cNvSpPr>
            <a:spLocks noGrp="1" noRot="1" noChangeAspect="1" noChangeArrowheads="1" noTextEdit="1"/>
          </p:cNvSpPr>
          <p:nvPr>
            <p:ph type="sldImg"/>
          </p:nvPr>
        </p:nvSpPr>
        <p:spPr>
          <a:ln cap="flat">
            <a:solidFill>
              <a:schemeClr val="tx1"/>
            </a:solidFill>
          </a:ln>
        </p:spPr>
      </p:sp>
      <p:sp>
        <p:nvSpPr>
          <p:cNvPr id="4301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505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a:t>
            </a:r>
          </a:p>
        </p:txBody>
      </p:sp>
      <p:sp>
        <p:nvSpPr>
          <p:cNvPr id="4506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506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5062" name="Rectangle 6"/>
          <p:cNvSpPr>
            <a:spLocks noGrp="1" noRot="1" noChangeAspect="1" noChangeArrowheads="1" noTextEdit="1"/>
          </p:cNvSpPr>
          <p:nvPr>
            <p:ph type="sldImg"/>
          </p:nvPr>
        </p:nvSpPr>
        <p:spPr>
          <a:ln cap="flat">
            <a:solidFill>
              <a:schemeClr val="tx1"/>
            </a:solidFill>
          </a:ln>
        </p:spPr>
      </p:sp>
      <p:sp>
        <p:nvSpPr>
          <p:cNvPr id="4506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Rot="1" noChangeAspect="1" noChangeArrowheads="1" noTextEdit="1"/>
          </p:cNvSpPr>
          <p:nvPr>
            <p:ph type="sldImg"/>
          </p:nvPr>
        </p:nvSpPr>
        <p:spPr>
          <a:ln/>
        </p:spPr>
      </p:sp>
      <p:sp>
        <p:nvSpPr>
          <p:cNvPr id="47107" name="Rectangle 102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0600" y="731838"/>
            <a:ext cx="4875213" cy="3656012"/>
          </a:xfrm>
          <a:ln/>
        </p:spPr>
      </p:sp>
      <p:sp>
        <p:nvSpPr>
          <p:cNvPr id="53251" name="Rectangle 3"/>
          <p:cNvSpPr>
            <a:spLocks noGrp="1" noChangeArrowheads="1"/>
          </p:cNvSpPr>
          <p:nvPr>
            <p:ph type="body" idx="1"/>
          </p:nvPr>
        </p:nvSpPr>
        <p:spPr>
          <a:xfrm>
            <a:off x="685800" y="4630738"/>
            <a:ext cx="5483225" cy="4387850"/>
          </a:xfrm>
          <a:noFill/>
        </p:spPr>
        <p:txBody>
          <a:bodyPr/>
          <a:lstStyle/>
          <a:p>
            <a:endParaRPr lang="en-US"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915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19</a:t>
            </a:r>
          </a:p>
        </p:txBody>
      </p:sp>
      <p:sp>
        <p:nvSpPr>
          <p:cNvPr id="4915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915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9158" name="Rectangle 6"/>
          <p:cNvSpPr>
            <a:spLocks noGrp="1" noRot="1" noChangeAspect="1" noChangeArrowheads="1" noTextEdit="1"/>
          </p:cNvSpPr>
          <p:nvPr>
            <p:ph type="sldImg"/>
          </p:nvPr>
        </p:nvSpPr>
        <p:spPr>
          <a:ln cap="flat">
            <a:solidFill>
              <a:schemeClr val="tx1"/>
            </a:solidFill>
          </a:ln>
        </p:spPr>
      </p:sp>
      <p:sp>
        <p:nvSpPr>
          <p:cNvPr id="4915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0600" y="731838"/>
            <a:ext cx="4875213" cy="3656012"/>
          </a:xfrm>
          <a:ln/>
        </p:spPr>
      </p:sp>
      <p:sp>
        <p:nvSpPr>
          <p:cNvPr id="51203" name="Rectangle 3"/>
          <p:cNvSpPr>
            <a:spLocks noGrp="1" noChangeArrowheads="1"/>
          </p:cNvSpPr>
          <p:nvPr>
            <p:ph type="body" idx="1"/>
          </p:nvPr>
        </p:nvSpPr>
        <p:spPr>
          <a:xfrm>
            <a:off x="685800" y="4630738"/>
            <a:ext cx="5483225" cy="4387850"/>
          </a:xfrm>
          <a:noFill/>
        </p:spPr>
        <p:txBody>
          <a:bodyPr/>
          <a:lstStyle/>
          <a:p>
            <a:endParaRPr lang="en-US"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5734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27</a:t>
            </a:r>
          </a:p>
        </p:txBody>
      </p:sp>
      <p:sp>
        <p:nvSpPr>
          <p:cNvPr id="5734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5734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57350" name="Rectangle 6"/>
          <p:cNvSpPr>
            <a:spLocks noGrp="1" noRot="1" noChangeAspect="1" noChangeArrowheads="1" noTextEdit="1"/>
          </p:cNvSpPr>
          <p:nvPr>
            <p:ph type="sldImg"/>
          </p:nvPr>
        </p:nvSpPr>
        <p:spPr>
          <a:ln cap="flat">
            <a:solidFill>
              <a:schemeClr val="tx1"/>
            </a:solidFill>
          </a:ln>
        </p:spPr>
      </p:sp>
      <p:sp>
        <p:nvSpPr>
          <p:cNvPr id="5735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34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35</a:t>
            </a:r>
          </a:p>
        </p:txBody>
      </p:sp>
      <p:sp>
        <p:nvSpPr>
          <p:cNvPr id="634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34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3494" name="Rectangle 6"/>
          <p:cNvSpPr>
            <a:spLocks noGrp="1" noRot="1" noChangeAspect="1" noChangeArrowheads="1" noTextEdit="1"/>
          </p:cNvSpPr>
          <p:nvPr>
            <p:ph type="sldImg"/>
          </p:nvPr>
        </p:nvSpPr>
        <p:spPr>
          <a:ln cap="flat">
            <a:solidFill>
              <a:schemeClr val="tx1"/>
            </a:solidFill>
          </a:ln>
        </p:spPr>
      </p:sp>
      <p:sp>
        <p:nvSpPr>
          <p:cNvPr id="6349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758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36</a:t>
            </a:r>
          </a:p>
        </p:txBody>
      </p:sp>
      <p:sp>
        <p:nvSpPr>
          <p:cNvPr id="6758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758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7590" name="Rectangle 6"/>
          <p:cNvSpPr>
            <a:spLocks noGrp="1" noRot="1" noChangeAspect="1" noChangeArrowheads="1" noTextEdit="1"/>
          </p:cNvSpPr>
          <p:nvPr>
            <p:ph type="sldImg"/>
          </p:nvPr>
        </p:nvSpPr>
        <p:spPr>
          <a:ln cap="flat">
            <a:solidFill>
              <a:schemeClr val="tx1"/>
            </a:solidFill>
          </a:ln>
        </p:spPr>
      </p:sp>
      <p:sp>
        <p:nvSpPr>
          <p:cNvPr id="6759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96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45</a:t>
            </a:r>
          </a:p>
        </p:txBody>
      </p:sp>
      <p:sp>
        <p:nvSpPr>
          <p:cNvPr id="696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96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9638" name="Rectangle 6"/>
          <p:cNvSpPr>
            <a:spLocks noGrp="1" noRot="1" noChangeAspect="1" noChangeArrowheads="1" noTextEdit="1"/>
          </p:cNvSpPr>
          <p:nvPr>
            <p:ph type="sldImg"/>
          </p:nvPr>
        </p:nvSpPr>
        <p:spPr>
          <a:ln cap="flat">
            <a:solidFill>
              <a:schemeClr val="tx1"/>
            </a:solidFill>
          </a:ln>
        </p:spPr>
      </p:sp>
      <p:sp>
        <p:nvSpPr>
          <p:cNvPr id="6963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144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48</a:t>
            </a:r>
          </a:p>
        </p:txBody>
      </p:sp>
      <p:sp>
        <p:nvSpPr>
          <p:cNvPr id="6144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144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61446" name="Rectangle 6"/>
          <p:cNvSpPr>
            <a:spLocks noGrp="1" noRot="1" noChangeAspect="1" noChangeArrowheads="1" noTextEdit="1"/>
          </p:cNvSpPr>
          <p:nvPr>
            <p:ph type="sldImg"/>
          </p:nvPr>
        </p:nvSpPr>
        <p:spPr>
          <a:ln cap="flat">
            <a:solidFill>
              <a:schemeClr val="tx1"/>
            </a:solidFill>
          </a:ln>
        </p:spPr>
      </p:sp>
      <p:sp>
        <p:nvSpPr>
          <p:cNvPr id="6144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475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a:t>
            </a:r>
          </a:p>
        </p:txBody>
      </p:sp>
      <p:sp>
        <p:nvSpPr>
          <p:cNvPr id="7475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475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4758" name="Rectangle 6"/>
          <p:cNvSpPr>
            <a:spLocks noGrp="1" noRot="1" noChangeAspect="1" noChangeArrowheads="1" noTextEdit="1"/>
          </p:cNvSpPr>
          <p:nvPr>
            <p:ph type="sldImg"/>
          </p:nvPr>
        </p:nvSpPr>
        <p:spPr>
          <a:ln cap="flat">
            <a:solidFill>
              <a:schemeClr val="tx1"/>
            </a:solidFill>
          </a:ln>
        </p:spPr>
      </p:sp>
      <p:sp>
        <p:nvSpPr>
          <p:cNvPr id="7475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680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a:t>
            </a:r>
          </a:p>
        </p:txBody>
      </p:sp>
      <p:sp>
        <p:nvSpPr>
          <p:cNvPr id="7680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680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6806" name="Rectangle 6"/>
          <p:cNvSpPr>
            <a:spLocks noGrp="1" noRot="1" noChangeAspect="1" noChangeArrowheads="1" noTextEdit="1"/>
          </p:cNvSpPr>
          <p:nvPr>
            <p:ph type="sldImg"/>
          </p:nvPr>
        </p:nvSpPr>
        <p:spPr>
          <a:ln cap="flat">
            <a:solidFill>
              <a:schemeClr val="tx1"/>
            </a:solidFill>
          </a:ln>
        </p:spPr>
      </p:sp>
      <p:sp>
        <p:nvSpPr>
          <p:cNvPr id="7680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885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a:t>
            </a:r>
          </a:p>
        </p:txBody>
      </p:sp>
      <p:sp>
        <p:nvSpPr>
          <p:cNvPr id="7885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885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78854" name="Rectangle 6"/>
          <p:cNvSpPr>
            <a:spLocks noGrp="1" noRot="1" noChangeAspect="1" noChangeArrowheads="1" noTextEdit="1"/>
          </p:cNvSpPr>
          <p:nvPr>
            <p:ph type="sldImg"/>
          </p:nvPr>
        </p:nvSpPr>
        <p:spPr>
          <a:ln cap="flat">
            <a:solidFill>
              <a:schemeClr val="tx1"/>
            </a:solidFill>
          </a:ln>
        </p:spPr>
      </p:sp>
      <p:sp>
        <p:nvSpPr>
          <p:cNvPr id="7885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989013" y="730250"/>
            <a:ext cx="4876800" cy="3657600"/>
          </a:xfrm>
          <a:ln/>
        </p:spPr>
      </p:sp>
      <p:sp>
        <p:nvSpPr>
          <p:cNvPr id="8089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989013" y="730250"/>
            <a:ext cx="4876800" cy="3657600"/>
          </a:xfrm>
          <a:ln/>
        </p:spPr>
      </p:sp>
      <p:sp>
        <p:nvSpPr>
          <p:cNvPr id="8294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867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6</a:t>
            </a:r>
          </a:p>
        </p:txBody>
      </p:sp>
      <p:sp>
        <p:nvSpPr>
          <p:cNvPr id="2867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867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8678" name="Rectangle 6"/>
          <p:cNvSpPr>
            <a:spLocks noGrp="1" noRot="1" noChangeAspect="1" noChangeArrowheads="1" noTextEdit="1"/>
          </p:cNvSpPr>
          <p:nvPr>
            <p:ph type="sldImg"/>
          </p:nvPr>
        </p:nvSpPr>
        <p:spPr>
          <a:ln cap="flat">
            <a:solidFill>
              <a:schemeClr val="tx1"/>
            </a:solidFill>
          </a:ln>
        </p:spPr>
      </p:sp>
      <p:sp>
        <p:nvSpPr>
          <p:cNvPr id="2867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499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8</a:t>
            </a:r>
          </a:p>
        </p:txBody>
      </p:sp>
      <p:sp>
        <p:nvSpPr>
          <p:cNvPr id="8499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499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4998" name="Rectangle 6"/>
          <p:cNvSpPr>
            <a:spLocks noGrp="1" noRot="1" noChangeAspect="1" noChangeArrowheads="1" noTextEdit="1"/>
          </p:cNvSpPr>
          <p:nvPr>
            <p:ph type="sldImg"/>
          </p:nvPr>
        </p:nvSpPr>
        <p:spPr>
          <a:ln cap="flat">
            <a:solidFill>
              <a:schemeClr val="tx1"/>
            </a:solidFill>
          </a:ln>
        </p:spPr>
      </p:sp>
      <p:sp>
        <p:nvSpPr>
          <p:cNvPr id="8499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89013" y="730250"/>
            <a:ext cx="4876800" cy="3657600"/>
          </a:xfrm>
          <a:ln/>
        </p:spPr>
      </p:sp>
      <p:sp>
        <p:nvSpPr>
          <p:cNvPr id="87043"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6</a:t>
            </a:r>
          </a:p>
        </p:txBody>
      </p:sp>
      <p:sp>
        <p:nvSpPr>
          <p:cNvPr id="890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a:t>
            </a:r>
          </a:p>
        </p:txBody>
      </p:sp>
      <p:sp>
        <p:nvSpPr>
          <p:cNvPr id="8909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89098" name="Rectangle 10"/>
          <p:cNvSpPr>
            <a:spLocks noGrp="1" noRot="1" noChangeAspect="1" noChangeArrowheads="1" noTextEdit="1"/>
          </p:cNvSpPr>
          <p:nvPr>
            <p:ph type="sldImg"/>
          </p:nvPr>
        </p:nvSpPr>
        <p:spPr>
          <a:xfrm>
            <a:off x="998538" y="738188"/>
            <a:ext cx="4857750" cy="3643312"/>
          </a:xfrm>
          <a:ln cap="flat"/>
        </p:spPr>
      </p:sp>
      <p:sp>
        <p:nvSpPr>
          <p:cNvPr id="89099" name="Rectangle 11"/>
          <p:cNvSpPr>
            <a:spLocks noGrp="1" noChangeArrowheads="1"/>
          </p:cNvSpPr>
          <p:nvPr>
            <p:ph type="body" idx="1"/>
          </p:nvPr>
        </p:nvSpPr>
        <p:spPr>
          <a:xfrm>
            <a:off x="914400" y="4630738"/>
            <a:ext cx="5026025" cy="4387850"/>
          </a:xfrm>
          <a:noFill/>
        </p:spPr>
        <p:txBody>
          <a:bodyPr/>
          <a:lstStyle/>
          <a:p>
            <a:endParaRPr lang="en-US"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72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13</a:t>
            </a:r>
          </a:p>
        </p:txBody>
      </p:sp>
      <p:sp>
        <p:nvSpPr>
          <p:cNvPr id="972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72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7286" name="Rectangle 6"/>
          <p:cNvSpPr>
            <a:spLocks noGrp="1" noRot="1" noChangeAspect="1" noChangeArrowheads="1" noTextEdit="1"/>
          </p:cNvSpPr>
          <p:nvPr>
            <p:ph type="sldImg"/>
          </p:nvPr>
        </p:nvSpPr>
        <p:spPr>
          <a:ln cap="flat">
            <a:solidFill>
              <a:schemeClr val="tx1"/>
            </a:solidFill>
          </a:ln>
        </p:spPr>
      </p:sp>
      <p:sp>
        <p:nvSpPr>
          <p:cNvPr id="9728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93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19</a:t>
            </a:r>
          </a:p>
        </p:txBody>
      </p:sp>
      <p:sp>
        <p:nvSpPr>
          <p:cNvPr id="993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93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9334" name="Rectangle 6"/>
          <p:cNvSpPr>
            <a:spLocks noGrp="1" noRot="1" noChangeAspect="1" noChangeArrowheads="1" noTextEdit="1"/>
          </p:cNvSpPr>
          <p:nvPr>
            <p:ph type="sldImg"/>
          </p:nvPr>
        </p:nvSpPr>
        <p:spPr>
          <a:ln cap="flat">
            <a:solidFill>
              <a:schemeClr val="tx1"/>
            </a:solidFill>
          </a:ln>
        </p:spPr>
      </p:sp>
      <p:sp>
        <p:nvSpPr>
          <p:cNvPr id="9933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113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9</a:t>
            </a:r>
          </a:p>
        </p:txBody>
      </p:sp>
      <p:sp>
        <p:nvSpPr>
          <p:cNvPr id="9114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114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91142" name="Rectangle 6"/>
          <p:cNvSpPr>
            <a:spLocks noGrp="1" noRot="1" noChangeAspect="1" noChangeArrowheads="1" noTextEdit="1"/>
          </p:cNvSpPr>
          <p:nvPr>
            <p:ph type="sldImg"/>
          </p:nvPr>
        </p:nvSpPr>
        <p:spPr>
          <a:ln cap="flat">
            <a:solidFill>
              <a:schemeClr val="tx1"/>
            </a:solidFill>
          </a:ln>
        </p:spPr>
      </p:sp>
      <p:sp>
        <p:nvSpPr>
          <p:cNvPr id="9114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13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22</a:t>
            </a:r>
          </a:p>
        </p:txBody>
      </p:sp>
      <p:sp>
        <p:nvSpPr>
          <p:cNvPr id="1013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13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1382" name="Rectangle 6"/>
          <p:cNvSpPr>
            <a:spLocks noGrp="1" noRot="1" noChangeAspect="1" noChangeArrowheads="1" noTextEdit="1"/>
          </p:cNvSpPr>
          <p:nvPr>
            <p:ph type="sldImg"/>
          </p:nvPr>
        </p:nvSpPr>
        <p:spPr>
          <a:ln cap="flat">
            <a:solidFill>
              <a:schemeClr val="tx1"/>
            </a:solidFill>
          </a:ln>
        </p:spPr>
      </p:sp>
      <p:sp>
        <p:nvSpPr>
          <p:cNvPr id="10138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34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26</a:t>
            </a:r>
          </a:p>
        </p:txBody>
      </p:sp>
      <p:sp>
        <p:nvSpPr>
          <p:cNvPr id="1034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34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3430" name="Rectangle 6"/>
          <p:cNvSpPr>
            <a:spLocks noGrp="1" noRot="1" noChangeAspect="1" noChangeArrowheads="1" noTextEdit="1"/>
          </p:cNvSpPr>
          <p:nvPr>
            <p:ph type="sldImg"/>
          </p:nvPr>
        </p:nvSpPr>
        <p:spPr>
          <a:ln cap="flat">
            <a:solidFill>
              <a:schemeClr val="tx1"/>
            </a:solidFill>
          </a:ln>
        </p:spPr>
      </p:sp>
      <p:sp>
        <p:nvSpPr>
          <p:cNvPr id="10343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547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28</a:t>
            </a:r>
          </a:p>
        </p:txBody>
      </p:sp>
      <p:sp>
        <p:nvSpPr>
          <p:cNvPr id="10547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547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5478" name="Rectangle 6"/>
          <p:cNvSpPr>
            <a:spLocks noGrp="1" noRot="1" noChangeAspect="1" noChangeArrowheads="1" noTextEdit="1"/>
          </p:cNvSpPr>
          <p:nvPr>
            <p:ph type="sldImg"/>
          </p:nvPr>
        </p:nvSpPr>
        <p:spPr>
          <a:ln cap="flat">
            <a:solidFill>
              <a:schemeClr val="tx1"/>
            </a:solidFill>
          </a:ln>
        </p:spPr>
      </p:sp>
      <p:sp>
        <p:nvSpPr>
          <p:cNvPr id="10547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07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10</a:t>
            </a:r>
          </a:p>
        </p:txBody>
      </p:sp>
      <p:sp>
        <p:nvSpPr>
          <p:cNvPr id="307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07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0726" name="Rectangle 6"/>
          <p:cNvSpPr>
            <a:spLocks noGrp="1" noRot="1" noChangeAspect="1" noChangeArrowheads="1" noTextEdit="1"/>
          </p:cNvSpPr>
          <p:nvPr>
            <p:ph type="sldImg"/>
          </p:nvPr>
        </p:nvSpPr>
        <p:spPr>
          <a:ln cap="flat">
            <a:solidFill>
              <a:schemeClr val="tx1"/>
            </a:solidFill>
          </a:ln>
        </p:spPr>
      </p:sp>
      <p:sp>
        <p:nvSpPr>
          <p:cNvPr id="3072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75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34</a:t>
            </a:r>
          </a:p>
        </p:txBody>
      </p:sp>
      <p:sp>
        <p:nvSpPr>
          <p:cNvPr id="1075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75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7526" name="Rectangle 6"/>
          <p:cNvSpPr>
            <a:spLocks noGrp="1" noRot="1" noChangeAspect="1" noChangeArrowheads="1" noTextEdit="1"/>
          </p:cNvSpPr>
          <p:nvPr>
            <p:ph type="sldImg"/>
          </p:nvPr>
        </p:nvSpPr>
        <p:spPr>
          <a:ln cap="flat">
            <a:solidFill>
              <a:schemeClr val="tx1"/>
            </a:solidFill>
          </a:ln>
        </p:spPr>
      </p:sp>
      <p:sp>
        <p:nvSpPr>
          <p:cNvPr id="10752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957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39</a:t>
            </a:r>
          </a:p>
        </p:txBody>
      </p:sp>
      <p:sp>
        <p:nvSpPr>
          <p:cNvPr id="10957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957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09574" name="Rectangle 6"/>
          <p:cNvSpPr>
            <a:spLocks noGrp="1" noRot="1" noChangeAspect="1" noChangeArrowheads="1" noTextEdit="1"/>
          </p:cNvSpPr>
          <p:nvPr>
            <p:ph type="sldImg"/>
          </p:nvPr>
        </p:nvSpPr>
        <p:spPr>
          <a:ln cap="flat">
            <a:solidFill>
              <a:schemeClr val="tx1"/>
            </a:solidFill>
          </a:ln>
        </p:spPr>
      </p:sp>
      <p:sp>
        <p:nvSpPr>
          <p:cNvPr id="10957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161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40</a:t>
            </a:r>
          </a:p>
        </p:txBody>
      </p:sp>
      <p:sp>
        <p:nvSpPr>
          <p:cNvPr id="11162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162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1622" name="Rectangle 6"/>
          <p:cNvSpPr>
            <a:spLocks noGrp="1" noRot="1" noChangeAspect="1" noChangeArrowheads="1" noTextEdit="1"/>
          </p:cNvSpPr>
          <p:nvPr>
            <p:ph type="sldImg"/>
          </p:nvPr>
        </p:nvSpPr>
        <p:spPr>
          <a:ln cap="flat">
            <a:solidFill>
              <a:schemeClr val="tx1"/>
            </a:solidFill>
          </a:ln>
        </p:spPr>
      </p:sp>
      <p:sp>
        <p:nvSpPr>
          <p:cNvPr id="11162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989013" y="730250"/>
            <a:ext cx="4876800" cy="3657600"/>
          </a:xfrm>
          <a:ln/>
        </p:spPr>
      </p:sp>
      <p:sp>
        <p:nvSpPr>
          <p:cNvPr id="11366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776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44</a:t>
            </a:r>
          </a:p>
        </p:txBody>
      </p:sp>
      <p:sp>
        <p:nvSpPr>
          <p:cNvPr id="11776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776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17766" name="Rectangle 6"/>
          <p:cNvSpPr>
            <a:spLocks noGrp="1" noRot="1" noChangeAspect="1" noChangeArrowheads="1" noTextEdit="1"/>
          </p:cNvSpPr>
          <p:nvPr>
            <p:ph type="sldImg"/>
          </p:nvPr>
        </p:nvSpPr>
        <p:spPr>
          <a:ln cap="flat">
            <a:solidFill>
              <a:schemeClr val="tx1"/>
            </a:solidFill>
          </a:ln>
        </p:spPr>
      </p:sp>
      <p:sp>
        <p:nvSpPr>
          <p:cNvPr id="11776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D2CC37-D056-4F53-8537-36A10990A52D}" type="slidenum">
              <a:rPr kumimoji="0" lang="it-IT"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it-IT"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427840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89013" y="730250"/>
            <a:ext cx="4876800" cy="3657600"/>
          </a:xfrm>
          <a:ln/>
        </p:spPr>
      </p:sp>
      <p:sp>
        <p:nvSpPr>
          <p:cNvPr id="12185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990600" y="731838"/>
            <a:ext cx="4875213" cy="3656012"/>
          </a:xfrm>
          <a:ln/>
        </p:spPr>
      </p:sp>
      <p:sp>
        <p:nvSpPr>
          <p:cNvPr id="119811" name="Rectangle 3"/>
          <p:cNvSpPr>
            <a:spLocks noGrp="1" noChangeArrowheads="1"/>
          </p:cNvSpPr>
          <p:nvPr>
            <p:ph type="body" idx="1"/>
          </p:nvPr>
        </p:nvSpPr>
        <p:spPr>
          <a:xfrm>
            <a:off x="684213" y="4630738"/>
            <a:ext cx="5486400" cy="4387850"/>
          </a:xfrm>
          <a:noFill/>
        </p:spPr>
        <p:txBody>
          <a:bodyPr/>
          <a:lstStyle/>
          <a:p>
            <a:endParaRPr lang="en-US"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989013" y="730250"/>
            <a:ext cx="4876800" cy="3657600"/>
          </a:xfrm>
          <a:ln/>
        </p:spPr>
      </p:sp>
      <p:sp>
        <p:nvSpPr>
          <p:cNvPr id="13414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5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cs typeface="Arial" panose="020B0604020202020204" pitchFamily="34" charset="0"/>
              </a:rPr>
              <a:t>15</a:t>
            </a:r>
          </a:p>
        </p:txBody>
      </p:sp>
      <p:sp>
        <p:nvSpPr>
          <p:cNvPr id="12595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5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58" name="Rectangle 6"/>
          <p:cNvSpPr>
            <a:spLocks noChangeArrowheads="1"/>
          </p:cNvSpPr>
          <p:nvPr/>
        </p:nvSpPr>
        <p:spPr bwMode="auto">
          <a:xfrm>
            <a:off x="3881438" y="0"/>
            <a:ext cx="2973387"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59" name="Rectangle 7"/>
          <p:cNvSpPr>
            <a:spLocks noChangeArrowheads="1"/>
          </p:cNvSpPr>
          <p:nvPr/>
        </p:nvSpPr>
        <p:spPr bwMode="auto">
          <a:xfrm>
            <a:off x="3881438" y="9261475"/>
            <a:ext cx="297338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cs typeface="Arial" panose="020B0604020202020204" pitchFamily="34" charset="0"/>
              </a:rPr>
              <a:t>10</a:t>
            </a:r>
          </a:p>
        </p:txBody>
      </p:sp>
      <p:sp>
        <p:nvSpPr>
          <p:cNvPr id="125960" name="Rectangle 8"/>
          <p:cNvSpPr>
            <a:spLocks noChangeArrowheads="1"/>
          </p:cNvSpPr>
          <p:nvPr/>
        </p:nvSpPr>
        <p:spPr bwMode="auto">
          <a:xfrm>
            <a:off x="-1588" y="9261475"/>
            <a:ext cx="29702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61" name="Rectangle 9"/>
          <p:cNvSpPr>
            <a:spLocks noChangeArrowheads="1"/>
          </p:cNvSpPr>
          <p:nvPr/>
        </p:nvSpPr>
        <p:spPr bwMode="auto">
          <a:xfrm>
            <a:off x="-1588" y="0"/>
            <a:ext cx="29702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25962" name="Rectangle 10"/>
          <p:cNvSpPr>
            <a:spLocks noGrp="1" noRot="1" noChangeAspect="1" noChangeArrowheads="1" noTextEdit="1"/>
          </p:cNvSpPr>
          <p:nvPr>
            <p:ph type="sldImg"/>
          </p:nvPr>
        </p:nvSpPr>
        <p:spPr>
          <a:ln cap="flat"/>
        </p:spPr>
      </p:sp>
      <p:sp>
        <p:nvSpPr>
          <p:cNvPr id="125963"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989013" y="730250"/>
            <a:ext cx="4876800" cy="3657600"/>
          </a:xfrm>
          <a:ln/>
        </p:spPr>
      </p:sp>
      <p:sp>
        <p:nvSpPr>
          <p:cNvPr id="12390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989013" y="730250"/>
            <a:ext cx="4876800" cy="3657600"/>
          </a:xfrm>
          <a:ln/>
        </p:spPr>
      </p:sp>
      <p:sp>
        <p:nvSpPr>
          <p:cNvPr id="128003"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989013" y="730250"/>
            <a:ext cx="4876800" cy="3657600"/>
          </a:xfrm>
          <a:ln/>
        </p:spPr>
      </p:sp>
      <p:sp>
        <p:nvSpPr>
          <p:cNvPr id="130051"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89013" y="730250"/>
            <a:ext cx="4876800" cy="3657600"/>
          </a:xfrm>
          <a:ln/>
        </p:spPr>
      </p:sp>
      <p:sp>
        <p:nvSpPr>
          <p:cNvPr id="13209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95183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309169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619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a:t>
            </a:r>
          </a:p>
        </p:txBody>
      </p:sp>
      <p:sp>
        <p:nvSpPr>
          <p:cNvPr id="13619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619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6198" name="Rectangle 6"/>
          <p:cNvSpPr>
            <a:spLocks noGrp="1" noRot="1" noChangeAspect="1" noChangeArrowheads="1" noTextEdit="1"/>
          </p:cNvSpPr>
          <p:nvPr>
            <p:ph type="sldImg"/>
          </p:nvPr>
        </p:nvSpPr>
        <p:spPr>
          <a:ln cap="flat">
            <a:solidFill>
              <a:schemeClr val="tx1"/>
            </a:solidFill>
          </a:ln>
        </p:spPr>
      </p:sp>
      <p:sp>
        <p:nvSpPr>
          <p:cNvPr id="13619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50"/>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43" name="Rectangle 2051"/>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a:t>
            </a:r>
          </a:p>
        </p:txBody>
      </p:sp>
      <p:sp>
        <p:nvSpPr>
          <p:cNvPr id="138244" name="Rectangle 2052"/>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45" name="Rectangle 2053"/>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46" name="Rectangle 2054"/>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47" name="Rectangle 2055"/>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a:t>
            </a:r>
          </a:p>
        </p:txBody>
      </p:sp>
      <p:sp>
        <p:nvSpPr>
          <p:cNvPr id="138248" name="Rectangle 2056"/>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49" name="Rectangle 2057"/>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38250" name="Rectangle 2058"/>
          <p:cNvSpPr>
            <a:spLocks noGrp="1" noRot="1" noChangeAspect="1" noChangeArrowheads="1" noTextEdit="1"/>
          </p:cNvSpPr>
          <p:nvPr>
            <p:ph type="sldImg"/>
          </p:nvPr>
        </p:nvSpPr>
        <p:spPr>
          <a:ln cap="flat">
            <a:solidFill>
              <a:schemeClr val="tx1"/>
            </a:solidFill>
          </a:ln>
        </p:spPr>
      </p:sp>
      <p:sp>
        <p:nvSpPr>
          <p:cNvPr id="138251" name="Rectangle 2059"/>
          <p:cNvSpPr>
            <a:spLocks noGrp="1" noChangeArrowheads="1"/>
          </p:cNvSpPr>
          <p:nvPr>
            <p:ph type="body" idx="1"/>
          </p:nvPr>
        </p:nvSpPr>
        <p:spPr>
          <a:noFill/>
        </p:spPr>
        <p:txBody>
          <a:bodyPr/>
          <a:lstStyle/>
          <a:p>
            <a:r>
              <a:rPr lang="it-IT" altLang="it-IT"/>
              <a:t>STAMPARE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a:t>
            </a:r>
          </a:p>
        </p:txBody>
      </p:sp>
      <p:sp>
        <p:nvSpPr>
          <p:cNvPr id="1402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a:t>
            </a:r>
          </a:p>
        </p:txBody>
      </p:sp>
      <p:sp>
        <p:nvSpPr>
          <p:cNvPr id="14029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0298" name="Rectangle 10"/>
          <p:cNvSpPr>
            <a:spLocks noGrp="1" noRot="1" noChangeAspect="1" noChangeArrowheads="1" noTextEdit="1"/>
          </p:cNvSpPr>
          <p:nvPr>
            <p:ph type="sldImg"/>
          </p:nvPr>
        </p:nvSpPr>
        <p:spPr>
          <a:ln cap="flat">
            <a:solidFill>
              <a:schemeClr val="tx1"/>
            </a:solidFill>
          </a:ln>
        </p:spPr>
      </p:sp>
      <p:sp>
        <p:nvSpPr>
          <p:cNvPr id="140299"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3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9</a:t>
            </a:r>
          </a:p>
        </p:txBody>
      </p:sp>
      <p:sp>
        <p:nvSpPr>
          <p:cNvPr id="14234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4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4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4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9</a:t>
            </a:r>
          </a:p>
        </p:txBody>
      </p:sp>
      <p:sp>
        <p:nvSpPr>
          <p:cNvPr id="14234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4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2346" name="Rectangle 10"/>
          <p:cNvSpPr>
            <a:spLocks noGrp="1" noRot="1" noChangeAspect="1" noChangeArrowheads="1" noTextEdit="1"/>
          </p:cNvSpPr>
          <p:nvPr>
            <p:ph type="sldImg"/>
          </p:nvPr>
        </p:nvSpPr>
        <p:spPr>
          <a:ln cap="flat">
            <a:solidFill>
              <a:schemeClr val="tx1"/>
            </a:solidFill>
          </a:ln>
        </p:spPr>
      </p:sp>
      <p:sp>
        <p:nvSpPr>
          <p:cNvPr id="142347"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23</a:t>
            </a:r>
          </a:p>
        </p:txBody>
      </p:sp>
      <p:sp>
        <p:nvSpPr>
          <p:cNvPr id="1464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38"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39"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23</a:t>
            </a:r>
          </a:p>
        </p:txBody>
      </p:sp>
      <p:sp>
        <p:nvSpPr>
          <p:cNvPr id="146440"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41"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6442" name="Rectangle 10"/>
          <p:cNvSpPr>
            <a:spLocks noGrp="1" noRot="1" noChangeAspect="1" noChangeArrowheads="1" noTextEdit="1"/>
          </p:cNvSpPr>
          <p:nvPr>
            <p:ph type="sldImg"/>
          </p:nvPr>
        </p:nvSpPr>
        <p:spPr>
          <a:ln cap="flat">
            <a:solidFill>
              <a:schemeClr val="tx1"/>
            </a:solidFill>
          </a:ln>
        </p:spPr>
      </p:sp>
      <p:sp>
        <p:nvSpPr>
          <p:cNvPr id="146443" name="Rectangle 11"/>
          <p:cNvSpPr>
            <a:spLocks noGrp="1" noChangeArrowheads="1"/>
          </p:cNvSpPr>
          <p:nvPr>
            <p:ph type="body" idx="1"/>
          </p:nvPr>
        </p:nvSpPr>
        <p:spPr>
          <a:noFill/>
        </p:spPr>
        <p:txBody>
          <a:bodyPr/>
          <a:lstStyle/>
          <a:p>
            <a:r>
              <a:rPr lang="it-IT" altLang="it-IT"/>
              <a:t>STAMPARE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27</a:t>
            </a:r>
          </a:p>
        </p:txBody>
      </p:sp>
      <p:sp>
        <p:nvSpPr>
          <p:cNvPr id="1484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86"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87"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28</a:t>
            </a:r>
          </a:p>
        </p:txBody>
      </p:sp>
      <p:sp>
        <p:nvSpPr>
          <p:cNvPr id="148488"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89"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48490" name="Rectangle 10"/>
          <p:cNvSpPr>
            <a:spLocks noGrp="1" noRot="1" noChangeAspect="1" noChangeArrowheads="1" noTextEdit="1"/>
          </p:cNvSpPr>
          <p:nvPr>
            <p:ph type="sldImg"/>
          </p:nvPr>
        </p:nvSpPr>
        <p:spPr>
          <a:ln cap="flat">
            <a:solidFill>
              <a:schemeClr val="tx1"/>
            </a:solidFill>
          </a:ln>
        </p:spPr>
      </p:sp>
      <p:sp>
        <p:nvSpPr>
          <p:cNvPr id="148491" name="Rectangle 11"/>
          <p:cNvSpPr>
            <a:spLocks noGrp="1" noChangeArrowheads="1"/>
          </p:cNvSpPr>
          <p:nvPr>
            <p:ph type="body" idx="1"/>
          </p:nvPr>
        </p:nvSpPr>
        <p:spPr>
          <a:noFill/>
        </p:spPr>
        <p:txBody>
          <a:bodyPr/>
          <a:lstStyle/>
          <a:p>
            <a:r>
              <a:rPr lang="it-IT" altLang="it-IT"/>
              <a:t>STAMPARE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89013" y="730250"/>
            <a:ext cx="4876800" cy="3657600"/>
          </a:xfrm>
          <a:ln/>
        </p:spPr>
      </p:sp>
      <p:sp>
        <p:nvSpPr>
          <p:cNvPr id="150531" name="Rectangle 3"/>
          <p:cNvSpPr>
            <a:spLocks noGrp="1" noChangeArrowheads="1"/>
          </p:cNvSpPr>
          <p:nvPr>
            <p:ph type="body" idx="1"/>
          </p:nvPr>
        </p:nvSpPr>
        <p:spPr>
          <a:noFill/>
        </p:spPr>
        <p:txBody>
          <a:bodyPr/>
          <a:lstStyle/>
          <a:p>
            <a:r>
              <a:rPr lang="it-IT" altLang="it-IT"/>
              <a:t>STAMPARE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29</a:t>
            </a:r>
          </a:p>
        </p:txBody>
      </p:sp>
      <p:sp>
        <p:nvSpPr>
          <p:cNvPr id="1525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82"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83"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30</a:t>
            </a:r>
          </a:p>
        </p:txBody>
      </p:sp>
      <p:sp>
        <p:nvSpPr>
          <p:cNvPr id="152584"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85"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2586" name="Rectangle 10"/>
          <p:cNvSpPr>
            <a:spLocks noGrp="1" noRot="1" noChangeAspect="1" noChangeArrowheads="1" noTextEdit="1"/>
          </p:cNvSpPr>
          <p:nvPr>
            <p:ph type="sldImg"/>
          </p:nvPr>
        </p:nvSpPr>
        <p:spPr>
          <a:ln cap="flat">
            <a:solidFill>
              <a:schemeClr val="tx1"/>
            </a:solidFill>
          </a:ln>
        </p:spPr>
      </p:sp>
      <p:sp>
        <p:nvSpPr>
          <p:cNvPr id="152587"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30</a:t>
            </a:r>
          </a:p>
        </p:txBody>
      </p:sp>
      <p:sp>
        <p:nvSpPr>
          <p:cNvPr id="1546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30"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31"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31</a:t>
            </a:r>
          </a:p>
        </p:txBody>
      </p:sp>
      <p:sp>
        <p:nvSpPr>
          <p:cNvPr id="154632"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33"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4634" name="Rectangle 10"/>
          <p:cNvSpPr>
            <a:spLocks noGrp="1" noRot="1" noChangeAspect="1" noChangeArrowheads="1" noTextEdit="1"/>
          </p:cNvSpPr>
          <p:nvPr>
            <p:ph type="sldImg"/>
          </p:nvPr>
        </p:nvSpPr>
        <p:spPr>
          <a:ln cap="flat">
            <a:solidFill>
              <a:schemeClr val="tx1"/>
            </a:solidFill>
          </a:ln>
        </p:spPr>
      </p:sp>
      <p:sp>
        <p:nvSpPr>
          <p:cNvPr id="154635"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990600" y="731838"/>
            <a:ext cx="4875213" cy="3656012"/>
          </a:xfrm>
          <a:ln/>
        </p:spPr>
      </p:sp>
      <p:sp>
        <p:nvSpPr>
          <p:cNvPr id="156675" name="Rectangle 3"/>
          <p:cNvSpPr>
            <a:spLocks noGrp="1" noChangeArrowheads="1"/>
          </p:cNvSpPr>
          <p:nvPr>
            <p:ph type="body" idx="1"/>
          </p:nvPr>
        </p:nvSpPr>
        <p:spPr>
          <a:xfrm>
            <a:off x="685800" y="4630738"/>
            <a:ext cx="5483225" cy="4387850"/>
          </a:xfrm>
          <a:noFill/>
        </p:spPr>
        <p:txBody>
          <a:bodyPr/>
          <a:lstStyle/>
          <a:p>
            <a:endParaRPr lang="en-US" altLang="it-IT"/>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87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a:t>
            </a:r>
          </a:p>
        </p:txBody>
      </p:sp>
      <p:sp>
        <p:nvSpPr>
          <p:cNvPr id="1587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87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58726" name="Rectangle 6"/>
          <p:cNvSpPr>
            <a:spLocks noGrp="1" noRot="1" noChangeAspect="1" noChangeArrowheads="1" noTextEdit="1"/>
          </p:cNvSpPr>
          <p:nvPr>
            <p:ph type="sldImg"/>
          </p:nvPr>
        </p:nvSpPr>
        <p:spPr>
          <a:ln cap="flat">
            <a:solidFill>
              <a:schemeClr val="tx1"/>
            </a:solidFill>
          </a:ln>
        </p:spPr>
      </p:sp>
      <p:sp>
        <p:nvSpPr>
          <p:cNvPr id="15872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077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7</a:t>
            </a:r>
          </a:p>
        </p:txBody>
      </p:sp>
      <p:sp>
        <p:nvSpPr>
          <p:cNvPr id="16077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077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0774" name="Rectangle 6"/>
          <p:cNvSpPr>
            <a:spLocks noGrp="1" noRot="1" noChangeAspect="1" noChangeArrowheads="1" noTextEdit="1"/>
          </p:cNvSpPr>
          <p:nvPr>
            <p:ph type="sldImg"/>
          </p:nvPr>
        </p:nvSpPr>
        <p:spPr>
          <a:ln cap="flat">
            <a:solidFill>
              <a:schemeClr val="tx1"/>
            </a:solidFill>
          </a:ln>
        </p:spPr>
      </p:sp>
      <p:sp>
        <p:nvSpPr>
          <p:cNvPr id="16077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281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14</a:t>
            </a:r>
          </a:p>
        </p:txBody>
      </p:sp>
      <p:sp>
        <p:nvSpPr>
          <p:cNvPr id="16282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282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2822" name="Rectangle 6"/>
          <p:cNvSpPr>
            <a:spLocks noGrp="1" noRot="1" noChangeAspect="1" noChangeArrowheads="1" noTextEdit="1"/>
          </p:cNvSpPr>
          <p:nvPr>
            <p:ph type="sldImg"/>
          </p:nvPr>
        </p:nvSpPr>
        <p:spPr>
          <a:ln cap="flat">
            <a:solidFill>
              <a:schemeClr val="tx1"/>
            </a:solidFill>
          </a:ln>
        </p:spPr>
      </p:sp>
      <p:sp>
        <p:nvSpPr>
          <p:cNvPr id="16282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486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14</a:t>
            </a:r>
          </a:p>
        </p:txBody>
      </p:sp>
      <p:sp>
        <p:nvSpPr>
          <p:cNvPr id="16486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486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4870" name="Rectangle 6"/>
          <p:cNvSpPr>
            <a:spLocks noGrp="1" noRot="1" noChangeAspect="1" noChangeArrowheads="1" noTextEdit="1"/>
          </p:cNvSpPr>
          <p:nvPr>
            <p:ph type="sldImg"/>
          </p:nvPr>
        </p:nvSpPr>
        <p:spPr>
          <a:ln cap="flat">
            <a:solidFill>
              <a:schemeClr val="tx1"/>
            </a:solidFill>
          </a:ln>
        </p:spPr>
      </p:sp>
      <p:sp>
        <p:nvSpPr>
          <p:cNvPr id="16487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691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17</a:t>
            </a:r>
          </a:p>
        </p:txBody>
      </p:sp>
      <p:sp>
        <p:nvSpPr>
          <p:cNvPr id="16691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691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6918" name="Rectangle 6"/>
          <p:cNvSpPr>
            <a:spLocks noGrp="1" noRot="1" noChangeAspect="1" noChangeArrowheads="1" noTextEdit="1"/>
          </p:cNvSpPr>
          <p:nvPr>
            <p:ph type="sldImg"/>
          </p:nvPr>
        </p:nvSpPr>
        <p:spPr>
          <a:ln cap="flat">
            <a:solidFill>
              <a:schemeClr val="tx1"/>
            </a:solidFill>
          </a:ln>
        </p:spPr>
      </p:sp>
      <p:sp>
        <p:nvSpPr>
          <p:cNvPr id="16691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896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14</a:t>
            </a:r>
          </a:p>
        </p:txBody>
      </p:sp>
      <p:sp>
        <p:nvSpPr>
          <p:cNvPr id="16896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896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68966" name="Rectangle 6"/>
          <p:cNvSpPr>
            <a:spLocks noGrp="1" noRot="1" noChangeAspect="1" noChangeArrowheads="1" noTextEdit="1"/>
          </p:cNvSpPr>
          <p:nvPr>
            <p:ph type="sldImg"/>
          </p:nvPr>
        </p:nvSpPr>
        <p:spPr>
          <a:ln cap="flat">
            <a:solidFill>
              <a:schemeClr val="tx1"/>
            </a:solidFill>
          </a:ln>
        </p:spPr>
      </p:sp>
      <p:sp>
        <p:nvSpPr>
          <p:cNvPr id="16896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101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27</a:t>
            </a:r>
          </a:p>
        </p:txBody>
      </p:sp>
      <p:sp>
        <p:nvSpPr>
          <p:cNvPr id="17101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101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1014" name="Rectangle 6"/>
          <p:cNvSpPr>
            <a:spLocks noGrp="1" noChangeArrowheads="1"/>
          </p:cNvSpPr>
          <p:nvPr>
            <p:ph type="body" idx="1"/>
          </p:nvPr>
        </p:nvSpPr>
        <p:spPr>
          <a:noFill/>
        </p:spPr>
        <p:txBody>
          <a:bodyPr/>
          <a:lstStyle/>
          <a:p>
            <a:endParaRPr lang="en-US" altLang="it-IT"/>
          </a:p>
        </p:txBody>
      </p:sp>
      <p:sp>
        <p:nvSpPr>
          <p:cNvPr id="171015" name="Rectangle 7"/>
          <p:cNvSpPr>
            <a:spLocks noGrp="1" noRot="1" noChangeAspect="1" noChangeArrowheads="1" noTextEdit="1"/>
          </p:cNvSpPr>
          <p:nvPr>
            <p:ph type="sldImg"/>
          </p:nvPr>
        </p:nvSpPr>
        <p:spPr>
          <a:ln cap="flat"/>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305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28</a:t>
            </a:r>
          </a:p>
        </p:txBody>
      </p:sp>
      <p:sp>
        <p:nvSpPr>
          <p:cNvPr id="17306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306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3062" name="Rectangle 6"/>
          <p:cNvSpPr>
            <a:spLocks noGrp="1" noRot="1" noChangeAspect="1" noChangeArrowheads="1" noTextEdit="1"/>
          </p:cNvSpPr>
          <p:nvPr>
            <p:ph type="sldImg"/>
          </p:nvPr>
        </p:nvSpPr>
        <p:spPr>
          <a:ln cap="flat">
            <a:solidFill>
              <a:schemeClr val="tx1"/>
            </a:solidFill>
          </a:ln>
        </p:spPr>
      </p:sp>
      <p:sp>
        <p:nvSpPr>
          <p:cNvPr id="17306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510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32</a:t>
            </a:r>
          </a:p>
        </p:txBody>
      </p:sp>
      <p:sp>
        <p:nvSpPr>
          <p:cNvPr id="17510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510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5110" name="Rectangle 6"/>
          <p:cNvSpPr>
            <a:spLocks noGrp="1" noRot="1" noChangeAspect="1" noChangeArrowheads="1" noTextEdit="1"/>
          </p:cNvSpPr>
          <p:nvPr>
            <p:ph type="sldImg"/>
          </p:nvPr>
        </p:nvSpPr>
        <p:spPr>
          <a:ln cap="flat">
            <a:solidFill>
              <a:schemeClr val="tx1"/>
            </a:solidFill>
          </a:ln>
        </p:spPr>
      </p:sp>
      <p:sp>
        <p:nvSpPr>
          <p:cNvPr id="17511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715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33</a:t>
            </a:r>
          </a:p>
        </p:txBody>
      </p:sp>
      <p:sp>
        <p:nvSpPr>
          <p:cNvPr id="17715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715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7158" name="Rectangle 6"/>
          <p:cNvSpPr>
            <a:spLocks noGrp="1" noRot="1" noChangeAspect="1" noChangeArrowheads="1" noTextEdit="1"/>
          </p:cNvSpPr>
          <p:nvPr>
            <p:ph type="sldImg"/>
          </p:nvPr>
        </p:nvSpPr>
        <p:spPr>
          <a:ln cap="flat">
            <a:solidFill>
              <a:schemeClr val="tx1"/>
            </a:solidFill>
          </a:ln>
        </p:spPr>
      </p:sp>
      <p:sp>
        <p:nvSpPr>
          <p:cNvPr id="17715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920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34</a:t>
            </a:r>
          </a:p>
        </p:txBody>
      </p:sp>
      <p:sp>
        <p:nvSpPr>
          <p:cNvPr id="17920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920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79206" name="Rectangle 6"/>
          <p:cNvSpPr>
            <a:spLocks noGrp="1" noRot="1" noChangeAspect="1" noChangeArrowheads="1" noTextEdit="1"/>
          </p:cNvSpPr>
          <p:nvPr>
            <p:ph type="sldImg"/>
          </p:nvPr>
        </p:nvSpPr>
        <p:spPr>
          <a:ln cap="flat">
            <a:solidFill>
              <a:schemeClr val="tx1"/>
            </a:solidFill>
          </a:ln>
        </p:spPr>
      </p:sp>
      <p:sp>
        <p:nvSpPr>
          <p:cNvPr id="17920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73</a:t>
            </a:r>
          </a:p>
        </p:txBody>
      </p:sp>
      <p:sp>
        <p:nvSpPr>
          <p:cNvPr id="18125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4" name="Rectangle 6"/>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5" name="Rectangle 7"/>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200"/>
              <a:t>3</a:t>
            </a:r>
          </a:p>
        </p:txBody>
      </p:sp>
      <p:sp>
        <p:nvSpPr>
          <p:cNvPr id="181256" name="Rectangle 8"/>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7" name="Rectangle 9"/>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1258" name="Rectangle 10"/>
          <p:cNvSpPr>
            <a:spLocks noGrp="1" noRot="1" noChangeAspect="1" noChangeArrowheads="1" noTextEdit="1"/>
          </p:cNvSpPr>
          <p:nvPr>
            <p:ph type="sldImg"/>
          </p:nvPr>
        </p:nvSpPr>
        <p:spPr>
          <a:ln cap="flat"/>
        </p:spPr>
      </p:sp>
      <p:sp>
        <p:nvSpPr>
          <p:cNvPr id="181259" name="Rectangle 11"/>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891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20</a:t>
            </a:r>
          </a:p>
        </p:txBody>
      </p:sp>
      <p:sp>
        <p:nvSpPr>
          <p:cNvPr id="3891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891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38918" name="Rectangle 6"/>
          <p:cNvSpPr>
            <a:spLocks noGrp="1" noRot="1" noChangeAspect="1" noChangeArrowheads="1" noTextEdit="1"/>
          </p:cNvSpPr>
          <p:nvPr>
            <p:ph type="sldImg"/>
          </p:nvPr>
        </p:nvSpPr>
        <p:spPr>
          <a:ln cap="flat">
            <a:solidFill>
              <a:schemeClr val="tx1"/>
            </a:solidFill>
          </a:ln>
        </p:spPr>
      </p:sp>
      <p:sp>
        <p:nvSpPr>
          <p:cNvPr id="3891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329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37</a:t>
            </a:r>
          </a:p>
        </p:txBody>
      </p:sp>
      <p:sp>
        <p:nvSpPr>
          <p:cNvPr id="18330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330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3302" name="Rectangle 6"/>
          <p:cNvSpPr>
            <a:spLocks noGrp="1" noRot="1" noChangeAspect="1" noChangeArrowheads="1" noTextEdit="1"/>
          </p:cNvSpPr>
          <p:nvPr>
            <p:ph type="sldImg"/>
          </p:nvPr>
        </p:nvSpPr>
        <p:spPr>
          <a:ln cap="flat">
            <a:solidFill>
              <a:schemeClr val="tx1"/>
            </a:solidFill>
          </a:ln>
        </p:spPr>
      </p:sp>
      <p:sp>
        <p:nvSpPr>
          <p:cNvPr id="18330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534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41</a:t>
            </a:r>
          </a:p>
        </p:txBody>
      </p:sp>
      <p:sp>
        <p:nvSpPr>
          <p:cNvPr id="18534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534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85350" name="Rectangle 6"/>
          <p:cNvSpPr>
            <a:spLocks noGrp="1" noRot="1" noChangeAspect="1" noChangeArrowheads="1" noTextEdit="1"/>
          </p:cNvSpPr>
          <p:nvPr>
            <p:ph type="sldImg"/>
          </p:nvPr>
        </p:nvSpPr>
        <p:spPr>
          <a:ln cap="flat">
            <a:solidFill>
              <a:schemeClr val="tx1"/>
            </a:solidFill>
          </a:ln>
        </p:spPr>
      </p:sp>
      <p:sp>
        <p:nvSpPr>
          <p:cNvPr id="18535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990600" y="731838"/>
            <a:ext cx="4875213" cy="3656012"/>
          </a:xfrm>
          <a:ln/>
        </p:spPr>
      </p:sp>
      <p:sp>
        <p:nvSpPr>
          <p:cNvPr id="187395" name="Rectangle 3"/>
          <p:cNvSpPr>
            <a:spLocks noGrp="1" noChangeArrowheads="1"/>
          </p:cNvSpPr>
          <p:nvPr>
            <p:ph type="body" idx="1"/>
          </p:nvPr>
        </p:nvSpPr>
        <p:spPr>
          <a:xfrm>
            <a:off x="685800" y="4630738"/>
            <a:ext cx="5483225" cy="4387850"/>
          </a:xfrm>
          <a:noFill/>
        </p:spPr>
        <p:txBody>
          <a:bodyPr/>
          <a:lstStyle/>
          <a:p>
            <a:endParaRPr lang="en-US" altLang="it-IT"/>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990600" y="731838"/>
            <a:ext cx="4875213" cy="3656012"/>
          </a:xfrm>
          <a:ln/>
        </p:spPr>
      </p:sp>
      <p:sp>
        <p:nvSpPr>
          <p:cNvPr id="189443" name="Rectangle 3"/>
          <p:cNvSpPr>
            <a:spLocks noGrp="1" noChangeArrowheads="1"/>
          </p:cNvSpPr>
          <p:nvPr>
            <p:ph type="body" idx="1"/>
          </p:nvPr>
        </p:nvSpPr>
        <p:spPr>
          <a:xfrm>
            <a:off x="685800" y="4630738"/>
            <a:ext cx="5483225" cy="4387850"/>
          </a:xfrm>
          <a:noFill/>
        </p:spPr>
        <p:txBody>
          <a:bodyPr/>
          <a:lstStyle/>
          <a:p>
            <a:endParaRPr lang="en-US" altLang="it-IT"/>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149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42</a:t>
            </a:r>
          </a:p>
        </p:txBody>
      </p:sp>
      <p:sp>
        <p:nvSpPr>
          <p:cNvPr id="19149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149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1494" name="Rectangle 6"/>
          <p:cNvSpPr>
            <a:spLocks noGrp="1" noRot="1" noChangeAspect="1" noChangeArrowheads="1" noTextEdit="1"/>
          </p:cNvSpPr>
          <p:nvPr>
            <p:ph type="sldImg"/>
          </p:nvPr>
        </p:nvSpPr>
        <p:spPr>
          <a:ln cap="flat">
            <a:solidFill>
              <a:schemeClr val="tx1"/>
            </a:solidFill>
          </a:ln>
        </p:spPr>
      </p:sp>
      <p:sp>
        <p:nvSpPr>
          <p:cNvPr id="19149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989013" y="730250"/>
            <a:ext cx="4876800" cy="3657600"/>
          </a:xfrm>
          <a:ln/>
        </p:spPr>
      </p:sp>
      <p:sp>
        <p:nvSpPr>
          <p:cNvPr id="193539"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558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51</a:t>
            </a:r>
          </a:p>
        </p:txBody>
      </p:sp>
      <p:sp>
        <p:nvSpPr>
          <p:cNvPr id="19558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558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5590" name="Rectangle 6"/>
          <p:cNvSpPr>
            <a:spLocks noGrp="1" noRot="1" noChangeAspect="1" noChangeArrowheads="1" noTextEdit="1"/>
          </p:cNvSpPr>
          <p:nvPr>
            <p:ph type="sldImg"/>
          </p:nvPr>
        </p:nvSpPr>
        <p:spPr>
          <a:ln cap="flat">
            <a:solidFill>
              <a:schemeClr val="tx1"/>
            </a:solidFill>
          </a:ln>
        </p:spPr>
      </p:sp>
      <p:sp>
        <p:nvSpPr>
          <p:cNvPr id="19559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7635"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52</a:t>
            </a:r>
          </a:p>
        </p:txBody>
      </p:sp>
      <p:sp>
        <p:nvSpPr>
          <p:cNvPr id="197636"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7637"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7638" name="Rectangle 6"/>
          <p:cNvSpPr>
            <a:spLocks noGrp="1" noRot="1" noChangeAspect="1" noChangeArrowheads="1" noTextEdit="1"/>
          </p:cNvSpPr>
          <p:nvPr>
            <p:ph type="sldImg"/>
          </p:nvPr>
        </p:nvSpPr>
        <p:spPr>
          <a:ln cap="flat">
            <a:solidFill>
              <a:schemeClr val="tx1"/>
            </a:solidFill>
          </a:ln>
        </p:spPr>
      </p:sp>
      <p:sp>
        <p:nvSpPr>
          <p:cNvPr id="197639"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968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56</a:t>
            </a:r>
          </a:p>
        </p:txBody>
      </p:sp>
      <p:sp>
        <p:nvSpPr>
          <p:cNvPr id="19968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968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199686" name="Rectangle 6"/>
          <p:cNvSpPr>
            <a:spLocks noGrp="1" noRot="1" noChangeAspect="1" noChangeArrowheads="1" noTextEdit="1"/>
          </p:cNvSpPr>
          <p:nvPr>
            <p:ph type="sldImg"/>
          </p:nvPr>
        </p:nvSpPr>
        <p:spPr>
          <a:ln cap="flat">
            <a:solidFill>
              <a:schemeClr val="tx1"/>
            </a:solidFill>
          </a:ln>
        </p:spPr>
      </p:sp>
      <p:sp>
        <p:nvSpPr>
          <p:cNvPr id="19968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3779"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59</a:t>
            </a:r>
          </a:p>
        </p:txBody>
      </p:sp>
      <p:sp>
        <p:nvSpPr>
          <p:cNvPr id="203780"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3781"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3782" name="Rectangle 6"/>
          <p:cNvSpPr>
            <a:spLocks noGrp="1" noRot="1" noChangeAspect="1" noChangeArrowheads="1" noTextEdit="1"/>
          </p:cNvSpPr>
          <p:nvPr>
            <p:ph type="sldImg"/>
          </p:nvPr>
        </p:nvSpPr>
        <p:spPr>
          <a:ln cap="flat">
            <a:solidFill>
              <a:schemeClr val="tx1"/>
            </a:solidFill>
          </a:ln>
        </p:spPr>
      </p:sp>
      <p:sp>
        <p:nvSpPr>
          <p:cNvPr id="203783"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096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2</a:t>
            </a:r>
          </a:p>
        </p:txBody>
      </p:sp>
      <p:sp>
        <p:nvSpPr>
          <p:cNvPr id="4096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096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40966" name="Rectangle 6"/>
          <p:cNvSpPr>
            <a:spLocks noGrp="1" noRot="1" noChangeAspect="1" noChangeArrowheads="1" noTextEdit="1"/>
          </p:cNvSpPr>
          <p:nvPr>
            <p:ph type="sldImg"/>
          </p:nvPr>
        </p:nvSpPr>
        <p:spPr>
          <a:ln cap="flat">
            <a:solidFill>
              <a:schemeClr val="tx1"/>
            </a:solidFill>
          </a:ln>
        </p:spPr>
      </p:sp>
      <p:sp>
        <p:nvSpPr>
          <p:cNvPr id="4096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5827"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63</a:t>
            </a:r>
          </a:p>
        </p:txBody>
      </p:sp>
      <p:sp>
        <p:nvSpPr>
          <p:cNvPr id="205828"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5829"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5830" name="Rectangle 6"/>
          <p:cNvSpPr>
            <a:spLocks noGrp="1" noRot="1" noChangeAspect="1" noChangeArrowheads="1" noTextEdit="1"/>
          </p:cNvSpPr>
          <p:nvPr>
            <p:ph type="sldImg"/>
          </p:nvPr>
        </p:nvSpPr>
        <p:spPr>
          <a:ln cap="flat">
            <a:solidFill>
              <a:schemeClr val="tx1"/>
            </a:solidFill>
          </a:ln>
        </p:spPr>
      </p:sp>
      <p:sp>
        <p:nvSpPr>
          <p:cNvPr id="205831"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173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60</a:t>
            </a:r>
          </a:p>
        </p:txBody>
      </p:sp>
      <p:sp>
        <p:nvSpPr>
          <p:cNvPr id="20173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173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1734" name="Rectangle 6"/>
          <p:cNvSpPr>
            <a:spLocks noGrp="1" noRot="1" noChangeAspect="1" noChangeArrowheads="1" noTextEdit="1"/>
          </p:cNvSpPr>
          <p:nvPr>
            <p:ph type="sldImg"/>
          </p:nvPr>
        </p:nvSpPr>
        <p:spPr>
          <a:ln cap="flat">
            <a:solidFill>
              <a:schemeClr val="tx1"/>
            </a:solidFill>
          </a:ln>
        </p:spPr>
      </p:sp>
      <p:sp>
        <p:nvSpPr>
          <p:cNvPr id="20173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989013" y="730250"/>
            <a:ext cx="4876800" cy="3657600"/>
          </a:xfrm>
          <a:ln/>
        </p:spPr>
      </p:sp>
      <p:sp>
        <p:nvSpPr>
          <p:cNvPr id="207875" name="Rectangle 3"/>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9923"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62</a:t>
            </a:r>
          </a:p>
        </p:txBody>
      </p:sp>
      <p:sp>
        <p:nvSpPr>
          <p:cNvPr id="209924"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9925"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09926" name="Rectangle 6"/>
          <p:cNvSpPr>
            <a:spLocks noGrp="1" noRot="1" noChangeAspect="1" noChangeArrowheads="1" noTextEdit="1"/>
          </p:cNvSpPr>
          <p:nvPr>
            <p:ph type="sldImg"/>
          </p:nvPr>
        </p:nvSpPr>
        <p:spPr>
          <a:ln cap="flat">
            <a:solidFill>
              <a:schemeClr val="tx1"/>
            </a:solidFill>
          </a:ln>
        </p:spPr>
      </p:sp>
      <p:sp>
        <p:nvSpPr>
          <p:cNvPr id="209927"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3883025"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11971" name="Rectangle 3"/>
          <p:cNvSpPr>
            <a:spLocks noChangeArrowheads="1"/>
          </p:cNvSpPr>
          <p:nvPr/>
        </p:nvSpPr>
        <p:spPr bwMode="auto">
          <a:xfrm>
            <a:off x="3883025"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it-IT" altLang="it-IT" sz="1000" i="1"/>
              <a:t>54</a:t>
            </a:r>
          </a:p>
        </p:txBody>
      </p:sp>
      <p:sp>
        <p:nvSpPr>
          <p:cNvPr id="211972" name="Rectangle 4"/>
          <p:cNvSpPr>
            <a:spLocks noChangeArrowheads="1"/>
          </p:cNvSpPr>
          <p:nvPr/>
        </p:nvSpPr>
        <p:spPr bwMode="auto">
          <a:xfrm>
            <a:off x="0" y="9263063"/>
            <a:ext cx="29718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11973" name="Rectangle 5"/>
          <p:cNvSpPr>
            <a:spLocks noChangeArrowheads="1"/>
          </p:cNvSpPr>
          <p:nvPr/>
        </p:nvSpPr>
        <p:spPr bwMode="auto">
          <a:xfrm>
            <a:off x="0" y="0"/>
            <a:ext cx="29718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20000"/>
              </a:spcBef>
              <a:buClr>
                <a:schemeClr val="accent2"/>
              </a:buClr>
              <a:buSzPct val="100000"/>
              <a:buFont typeface="Monotype Sorts" pitchFamily="2" charset="2"/>
              <a:buChar char="ä"/>
            </a:pPr>
            <a:endParaRPr lang="it-IT" altLang="it-IT"/>
          </a:p>
        </p:txBody>
      </p:sp>
      <p:sp>
        <p:nvSpPr>
          <p:cNvPr id="211974" name="Rectangle 6"/>
          <p:cNvSpPr>
            <a:spLocks noGrp="1" noRot="1" noChangeAspect="1" noChangeArrowheads="1" noTextEdit="1"/>
          </p:cNvSpPr>
          <p:nvPr>
            <p:ph type="sldImg"/>
          </p:nvPr>
        </p:nvSpPr>
        <p:spPr>
          <a:ln cap="flat">
            <a:solidFill>
              <a:schemeClr val="tx1"/>
            </a:solidFill>
          </a:ln>
        </p:spPr>
      </p:sp>
      <p:sp>
        <p:nvSpPr>
          <p:cNvPr id="211975" name="Rectangle 7"/>
          <p:cNvSpPr>
            <a:spLocks noGrp="1" noChangeArrowheads="1"/>
          </p:cNvSpPr>
          <p:nvPr>
            <p:ph type="body" idx="1"/>
          </p:nvPr>
        </p:nvSpPr>
        <p:spPr>
          <a:noFill/>
        </p:spPr>
        <p:txBody>
          <a:bodyPr/>
          <a:lstStyle/>
          <a:p>
            <a:endParaRPr lang="en-US"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25224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072587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52469000-B262-4151-AF2A-A96B6857BF86}" type="datetimeFigureOut">
              <a:rPr lang="en-US"/>
              <a:pPr>
                <a:defRPr/>
              </a:pPr>
              <a:t>5/7/2019</a:t>
            </a:fld>
            <a:endParaRPr lang="en-US"/>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B843776-DEF7-44E4-8319-CAEFD6FDAEFF}" type="slidenum">
              <a:rPr lang="en-US"/>
              <a:pPr>
                <a:defRPr/>
              </a:pPr>
              <a:t>‹N›</a:t>
            </a:fld>
            <a:endParaRPr lang="en-US"/>
          </a:p>
        </p:txBody>
      </p:sp>
    </p:spTree>
    <p:extLst>
      <p:ext uri="{BB962C8B-B14F-4D97-AF65-F5344CB8AC3E}">
        <p14:creationId xmlns:p14="http://schemas.microsoft.com/office/powerpoint/2010/main" val="179064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74F804-4637-4408-9221-B06B10109396}" type="slidenum">
              <a:rPr lang="it-IT" altLang="en-US"/>
              <a:pPr>
                <a:defRPr/>
              </a:pPr>
              <a:t>‹N›</a:t>
            </a:fld>
            <a:endParaRPr lang="it-IT" altLang="en-US"/>
          </a:p>
        </p:txBody>
      </p:sp>
    </p:spTree>
    <p:extLst>
      <p:ext uri="{BB962C8B-B14F-4D97-AF65-F5344CB8AC3E}">
        <p14:creationId xmlns:p14="http://schemas.microsoft.com/office/powerpoint/2010/main" val="29991597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7DAA9E-48D4-45BB-BDD6-704561A0A116}" type="slidenum">
              <a:rPr lang="it-IT" altLang="en-US"/>
              <a:pPr>
                <a:defRPr/>
              </a:pPr>
              <a:t>‹N›</a:t>
            </a:fld>
            <a:endParaRPr lang="it-IT" altLang="en-US"/>
          </a:p>
        </p:txBody>
      </p:sp>
    </p:spTree>
    <p:extLst>
      <p:ext uri="{BB962C8B-B14F-4D97-AF65-F5344CB8AC3E}">
        <p14:creationId xmlns:p14="http://schemas.microsoft.com/office/powerpoint/2010/main" val="30794122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80DF0BF4-3466-4156-B355-B7C6A4D31138}" type="slidenum">
              <a:rPr lang="it-IT" altLang="en-US"/>
              <a:pPr>
                <a:defRPr/>
              </a:pPr>
              <a:t>‹N›</a:t>
            </a:fld>
            <a:endParaRPr lang="it-IT" altLang="en-US"/>
          </a:p>
        </p:txBody>
      </p:sp>
    </p:spTree>
    <p:extLst>
      <p:ext uri="{BB962C8B-B14F-4D97-AF65-F5344CB8AC3E}">
        <p14:creationId xmlns:p14="http://schemas.microsoft.com/office/powerpoint/2010/main" val="26449549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3FDC9357-4F4A-453B-AB40-4C1A17E3ACB7}" type="slidenum">
              <a:rPr lang="it-IT" altLang="en-US"/>
              <a:pPr>
                <a:defRPr/>
              </a:pPr>
              <a:t>‹N›</a:t>
            </a:fld>
            <a:endParaRPr lang="it-IT" altLang="en-US"/>
          </a:p>
        </p:txBody>
      </p:sp>
    </p:spTree>
    <p:extLst>
      <p:ext uri="{BB962C8B-B14F-4D97-AF65-F5344CB8AC3E}">
        <p14:creationId xmlns:p14="http://schemas.microsoft.com/office/powerpoint/2010/main" val="20870459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9" name="Rectangle 6"/>
          <p:cNvSpPr>
            <a:spLocks noGrp="1" noChangeArrowheads="1"/>
          </p:cNvSpPr>
          <p:nvPr>
            <p:ph type="sldNum" sz="quarter" idx="12"/>
          </p:nvPr>
        </p:nvSpPr>
        <p:spPr>
          <a:ln/>
        </p:spPr>
        <p:txBody>
          <a:bodyPr/>
          <a:lstStyle>
            <a:lvl1pPr>
              <a:defRPr/>
            </a:lvl1pPr>
          </a:lstStyle>
          <a:p>
            <a:pPr>
              <a:defRPr/>
            </a:pPr>
            <a:fld id="{02FD902D-9352-45DB-9A51-471F19998CFE}" type="slidenum">
              <a:rPr lang="it-IT" altLang="en-US"/>
              <a:pPr>
                <a:defRPr/>
              </a:pPr>
              <a:t>‹N›</a:t>
            </a:fld>
            <a:endParaRPr lang="it-IT" altLang="en-US"/>
          </a:p>
        </p:txBody>
      </p:sp>
    </p:spTree>
    <p:extLst>
      <p:ext uri="{BB962C8B-B14F-4D97-AF65-F5344CB8AC3E}">
        <p14:creationId xmlns:p14="http://schemas.microsoft.com/office/powerpoint/2010/main" val="17809751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5" name="Rectangle 6"/>
          <p:cNvSpPr>
            <a:spLocks noGrp="1" noChangeArrowheads="1"/>
          </p:cNvSpPr>
          <p:nvPr>
            <p:ph type="sldNum" sz="quarter" idx="12"/>
          </p:nvPr>
        </p:nvSpPr>
        <p:spPr>
          <a:ln/>
        </p:spPr>
        <p:txBody>
          <a:bodyPr/>
          <a:lstStyle>
            <a:lvl1pPr>
              <a:defRPr/>
            </a:lvl1pPr>
          </a:lstStyle>
          <a:p>
            <a:pPr>
              <a:defRPr/>
            </a:pPr>
            <a:fld id="{6633B750-A3DF-4ED1-944C-663CFE15A437}" type="slidenum">
              <a:rPr lang="it-IT" altLang="en-US"/>
              <a:pPr>
                <a:defRPr/>
              </a:pPr>
              <a:t>‹N›</a:t>
            </a:fld>
            <a:endParaRPr lang="it-IT" altLang="en-US"/>
          </a:p>
        </p:txBody>
      </p:sp>
    </p:spTree>
    <p:extLst>
      <p:ext uri="{BB962C8B-B14F-4D97-AF65-F5344CB8AC3E}">
        <p14:creationId xmlns:p14="http://schemas.microsoft.com/office/powerpoint/2010/main" val="2280732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4" name="Rectangle 6"/>
          <p:cNvSpPr>
            <a:spLocks noGrp="1" noChangeArrowheads="1"/>
          </p:cNvSpPr>
          <p:nvPr>
            <p:ph type="sldNum" sz="quarter" idx="12"/>
          </p:nvPr>
        </p:nvSpPr>
        <p:spPr>
          <a:ln/>
        </p:spPr>
        <p:txBody>
          <a:bodyPr/>
          <a:lstStyle>
            <a:lvl1pPr>
              <a:defRPr/>
            </a:lvl1pPr>
          </a:lstStyle>
          <a:p>
            <a:pPr>
              <a:defRPr/>
            </a:pPr>
            <a:fld id="{80E6F365-EE2E-4538-A4E3-113EB5085696}" type="slidenum">
              <a:rPr lang="it-IT" altLang="en-US"/>
              <a:pPr>
                <a:defRPr/>
              </a:pPr>
              <a:t>‹N›</a:t>
            </a:fld>
            <a:endParaRPr lang="it-IT" altLang="en-US"/>
          </a:p>
        </p:txBody>
      </p:sp>
    </p:spTree>
    <p:extLst>
      <p:ext uri="{BB962C8B-B14F-4D97-AF65-F5344CB8AC3E}">
        <p14:creationId xmlns:p14="http://schemas.microsoft.com/office/powerpoint/2010/main" val="32475383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2731BB-D54A-4401-AB29-619BDDBF64E4}" type="slidenum">
              <a:rPr lang="it-IT" altLang="en-US"/>
              <a:pPr>
                <a:defRPr/>
              </a:pPr>
              <a:t>‹N›</a:t>
            </a:fld>
            <a:endParaRPr lang="it-IT" altLang="en-US"/>
          </a:p>
        </p:txBody>
      </p:sp>
    </p:spTree>
    <p:extLst>
      <p:ext uri="{BB962C8B-B14F-4D97-AF65-F5344CB8AC3E}">
        <p14:creationId xmlns:p14="http://schemas.microsoft.com/office/powerpoint/2010/main" val="471059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33ECEB-2F0E-40EC-84E5-A58A19B32973}" type="slidenum">
              <a:rPr lang="it-IT" altLang="en-US"/>
              <a:pPr>
                <a:defRPr/>
              </a:pPr>
              <a:t>‹N›</a:t>
            </a:fld>
            <a:endParaRPr lang="it-IT" altLang="en-US"/>
          </a:p>
        </p:txBody>
      </p:sp>
    </p:spTree>
    <p:extLst>
      <p:ext uri="{BB962C8B-B14F-4D97-AF65-F5344CB8AC3E}">
        <p14:creationId xmlns:p14="http://schemas.microsoft.com/office/powerpoint/2010/main" val="103490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21339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6AC34F-A85D-4657-BF47-AA5D2EF683BF}" type="slidenum">
              <a:rPr lang="it-IT" altLang="en-US"/>
              <a:pPr>
                <a:defRPr/>
              </a:pPr>
              <a:t>‹N›</a:t>
            </a:fld>
            <a:endParaRPr lang="it-IT" altLang="en-US"/>
          </a:p>
        </p:txBody>
      </p:sp>
    </p:spTree>
    <p:extLst>
      <p:ext uri="{BB962C8B-B14F-4D97-AF65-F5344CB8AC3E}">
        <p14:creationId xmlns:p14="http://schemas.microsoft.com/office/powerpoint/2010/main" val="1165960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2E8EB9-9264-4207-8C79-4E63C8C73F4D}" type="slidenum">
              <a:rPr lang="it-IT" altLang="en-US"/>
              <a:pPr>
                <a:defRPr/>
              </a:pPr>
              <a:t>‹N›</a:t>
            </a:fld>
            <a:endParaRPr lang="it-IT" altLang="en-US"/>
          </a:p>
        </p:txBody>
      </p:sp>
    </p:spTree>
    <p:extLst>
      <p:ext uri="{BB962C8B-B14F-4D97-AF65-F5344CB8AC3E}">
        <p14:creationId xmlns:p14="http://schemas.microsoft.com/office/powerpoint/2010/main" val="36510689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33D68D-64A5-4F62-81BE-734E5F5DC74B}" type="slidenum">
              <a:rPr lang="it-IT" altLang="en-US"/>
              <a:pPr>
                <a:defRPr/>
              </a:pPr>
              <a:t>‹N›</a:t>
            </a:fld>
            <a:endParaRPr lang="it-IT" altLang="en-US"/>
          </a:p>
        </p:txBody>
      </p:sp>
    </p:spTree>
    <p:extLst>
      <p:ext uri="{BB962C8B-B14F-4D97-AF65-F5344CB8AC3E}">
        <p14:creationId xmlns:p14="http://schemas.microsoft.com/office/powerpoint/2010/main" val="14623135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0608822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12265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7123330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52639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446901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1795379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28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814408638"/>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9654827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4110977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018996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228600"/>
            <a:ext cx="1943100" cy="5867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228600"/>
            <a:ext cx="56769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044973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a:t>Fare clic per modificare lo stile del titolo</a:t>
            </a:r>
          </a:p>
        </p:txBody>
      </p:sp>
      <p:sp>
        <p:nvSpPr>
          <p:cNvPr id="3" name="Segnaposto grafico 2"/>
          <p:cNvSpPr>
            <a:spLocks noGrp="1"/>
          </p:cNvSpPr>
          <p:nvPr>
            <p:ph type="chart" sz="half" idx="1"/>
          </p:nvPr>
        </p:nvSpPr>
        <p:spPr>
          <a:xfrm>
            <a:off x="685800" y="1981200"/>
            <a:ext cx="3810000" cy="4114800"/>
          </a:xfrm>
        </p:spPr>
        <p:txBody>
          <a:bodyPr/>
          <a:lstStyle/>
          <a:p>
            <a:pPr lvl="0"/>
            <a:endParaRPr lang="it-IT" noProof="0"/>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951597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228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Tree>
    <p:extLst>
      <p:ext uri="{BB962C8B-B14F-4D97-AF65-F5344CB8AC3E}">
        <p14:creationId xmlns:p14="http://schemas.microsoft.com/office/powerpoint/2010/main" val="343374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6912172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026099961"/>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03617862"/>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91127947"/>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47692371"/>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509368"/>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06901792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05900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37889920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7889405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2606828"/>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2FDA7EF-7076-4576-984A-8FD2727BB352}" type="slidenum">
              <a:rPr lang="it-IT" altLang="it-IT"/>
              <a:pPr>
                <a:defRPr/>
              </a:pPr>
              <a:t>‹N›</a:t>
            </a:fld>
            <a:endParaRPr lang="it-IT" altLang="it-IT"/>
          </a:p>
        </p:txBody>
      </p:sp>
    </p:spTree>
    <p:extLst>
      <p:ext uri="{BB962C8B-B14F-4D97-AF65-F5344CB8AC3E}">
        <p14:creationId xmlns:p14="http://schemas.microsoft.com/office/powerpoint/2010/main" val="1088194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3302113-7ECE-43D6-AB30-445DB32D2E1D}" type="slidenum">
              <a:rPr lang="it-IT" altLang="it-IT"/>
              <a:pPr>
                <a:defRPr/>
              </a:pPr>
              <a:t>‹N›</a:t>
            </a:fld>
            <a:endParaRPr lang="it-IT" altLang="it-IT"/>
          </a:p>
        </p:txBody>
      </p:sp>
    </p:spTree>
    <p:extLst>
      <p:ext uri="{BB962C8B-B14F-4D97-AF65-F5344CB8AC3E}">
        <p14:creationId xmlns:p14="http://schemas.microsoft.com/office/powerpoint/2010/main" val="230375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966A613-F645-43BB-B898-341C7CA2E8C0}" type="slidenum">
              <a:rPr lang="it-IT" altLang="it-IT"/>
              <a:pPr>
                <a:defRPr/>
              </a:pPr>
              <a:t>‹N›</a:t>
            </a:fld>
            <a:endParaRPr lang="it-IT" altLang="it-IT"/>
          </a:p>
        </p:txBody>
      </p:sp>
    </p:spTree>
    <p:extLst>
      <p:ext uri="{BB962C8B-B14F-4D97-AF65-F5344CB8AC3E}">
        <p14:creationId xmlns:p14="http://schemas.microsoft.com/office/powerpoint/2010/main" val="1210360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36E3EF7B-DF2D-4246-8285-AD17AEC27099}" type="slidenum">
              <a:rPr lang="it-IT" altLang="it-IT"/>
              <a:pPr>
                <a:defRPr/>
              </a:pPr>
              <a:t>‹N›</a:t>
            </a:fld>
            <a:endParaRPr lang="it-IT" altLang="it-IT"/>
          </a:p>
        </p:txBody>
      </p:sp>
    </p:spTree>
    <p:extLst>
      <p:ext uri="{BB962C8B-B14F-4D97-AF65-F5344CB8AC3E}">
        <p14:creationId xmlns:p14="http://schemas.microsoft.com/office/powerpoint/2010/main" val="3075866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20D11E3-664E-4EFC-BFEC-2B3AAA43BBA2}" type="slidenum">
              <a:rPr lang="it-IT" altLang="it-IT"/>
              <a:pPr>
                <a:defRPr/>
              </a:pPr>
              <a:t>‹N›</a:t>
            </a:fld>
            <a:endParaRPr lang="it-IT" altLang="it-IT"/>
          </a:p>
        </p:txBody>
      </p:sp>
    </p:spTree>
    <p:extLst>
      <p:ext uri="{BB962C8B-B14F-4D97-AF65-F5344CB8AC3E}">
        <p14:creationId xmlns:p14="http://schemas.microsoft.com/office/powerpoint/2010/main" val="74701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CF421E08-5EAC-4C8C-B3E9-80A5409FA236}" type="slidenum">
              <a:rPr lang="it-IT" altLang="it-IT"/>
              <a:pPr>
                <a:defRPr/>
              </a:pPr>
              <a:t>‹N›</a:t>
            </a:fld>
            <a:endParaRPr lang="it-IT" altLang="it-IT"/>
          </a:p>
        </p:txBody>
      </p:sp>
    </p:spTree>
    <p:extLst>
      <p:ext uri="{BB962C8B-B14F-4D97-AF65-F5344CB8AC3E}">
        <p14:creationId xmlns:p14="http://schemas.microsoft.com/office/powerpoint/2010/main" val="3800595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1DB9314A-0806-42F8-8FD7-A583A828C435}" type="slidenum">
              <a:rPr lang="it-IT" altLang="it-IT"/>
              <a:pPr>
                <a:defRPr/>
              </a:pPr>
              <a:t>‹N›</a:t>
            </a:fld>
            <a:endParaRPr lang="it-IT" altLang="it-IT"/>
          </a:p>
        </p:txBody>
      </p:sp>
    </p:spTree>
    <p:extLst>
      <p:ext uri="{BB962C8B-B14F-4D97-AF65-F5344CB8AC3E}">
        <p14:creationId xmlns:p14="http://schemas.microsoft.com/office/powerpoint/2010/main" val="191780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038689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AAA951F-A0C8-4BC6-B966-B85CC408A4D3}" type="slidenum">
              <a:rPr lang="it-IT" altLang="it-IT"/>
              <a:pPr>
                <a:defRPr/>
              </a:pPr>
              <a:t>‹N›</a:t>
            </a:fld>
            <a:endParaRPr lang="it-IT" altLang="it-IT"/>
          </a:p>
        </p:txBody>
      </p:sp>
    </p:spTree>
    <p:extLst>
      <p:ext uri="{BB962C8B-B14F-4D97-AF65-F5344CB8AC3E}">
        <p14:creationId xmlns:p14="http://schemas.microsoft.com/office/powerpoint/2010/main" val="2030823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24FA596E-6F6F-4430-A5BC-A1BF4D8FC33F}" type="slidenum">
              <a:rPr lang="it-IT" altLang="it-IT"/>
              <a:pPr>
                <a:defRPr/>
              </a:pPr>
              <a:t>‹N›</a:t>
            </a:fld>
            <a:endParaRPr lang="it-IT" altLang="it-IT"/>
          </a:p>
        </p:txBody>
      </p:sp>
    </p:spTree>
    <p:extLst>
      <p:ext uri="{BB962C8B-B14F-4D97-AF65-F5344CB8AC3E}">
        <p14:creationId xmlns:p14="http://schemas.microsoft.com/office/powerpoint/2010/main" val="670985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97F3AA-9EC4-4D8C-AE08-316DB3D6B3E6}" type="slidenum">
              <a:rPr lang="it-IT" altLang="it-IT"/>
              <a:pPr>
                <a:defRPr/>
              </a:pPr>
              <a:t>‹N›</a:t>
            </a:fld>
            <a:endParaRPr lang="it-IT" altLang="it-IT"/>
          </a:p>
        </p:txBody>
      </p:sp>
    </p:spTree>
    <p:extLst>
      <p:ext uri="{BB962C8B-B14F-4D97-AF65-F5344CB8AC3E}">
        <p14:creationId xmlns:p14="http://schemas.microsoft.com/office/powerpoint/2010/main" val="3154087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4481CD4-B29E-442F-82B3-33B71BEBC401}" type="slidenum">
              <a:rPr lang="it-IT" altLang="it-IT"/>
              <a:pPr>
                <a:defRPr/>
              </a:pPr>
              <a:t>‹N›</a:t>
            </a:fld>
            <a:endParaRPr lang="it-IT" altLang="it-IT"/>
          </a:p>
        </p:txBody>
      </p:sp>
    </p:spTree>
    <p:extLst>
      <p:ext uri="{BB962C8B-B14F-4D97-AF65-F5344CB8AC3E}">
        <p14:creationId xmlns:p14="http://schemas.microsoft.com/office/powerpoint/2010/main" val="2309120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A58D694-0016-49B7-962A-4B760BDD4554}" type="slidenum">
              <a:rPr lang="it-IT" altLang="it-IT"/>
              <a:pPr>
                <a:defRPr/>
              </a:pPr>
              <a:t>‹N›</a:t>
            </a:fld>
            <a:endParaRPr lang="it-IT" altLang="it-IT"/>
          </a:p>
        </p:txBody>
      </p:sp>
    </p:spTree>
    <p:extLst>
      <p:ext uri="{BB962C8B-B14F-4D97-AF65-F5344CB8AC3E}">
        <p14:creationId xmlns:p14="http://schemas.microsoft.com/office/powerpoint/2010/main" val="3106405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180366297"/>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89142347"/>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3869552127"/>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87453006"/>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5056564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40434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291151695"/>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530885"/>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082345825"/>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005156757"/>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03892340"/>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4505123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4C91D78-E505-4045-AFC6-FE3F4269FDDE}" type="slidenum">
              <a:rPr lang="it-IT" altLang="it-IT"/>
              <a:pPr>
                <a:defRPr/>
              </a:pPr>
              <a:t>‹N›</a:t>
            </a:fld>
            <a:endParaRPr lang="it-IT" altLang="it-IT"/>
          </a:p>
        </p:txBody>
      </p:sp>
    </p:spTree>
    <p:extLst>
      <p:ext uri="{BB962C8B-B14F-4D97-AF65-F5344CB8AC3E}">
        <p14:creationId xmlns:p14="http://schemas.microsoft.com/office/powerpoint/2010/main" val="3783508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18BF4CC-8709-497E-8B6F-C1517B59CE1F}" type="slidenum">
              <a:rPr lang="it-IT" altLang="it-IT"/>
              <a:pPr>
                <a:defRPr/>
              </a:pPr>
              <a:t>‹N›</a:t>
            </a:fld>
            <a:endParaRPr lang="it-IT" altLang="it-IT"/>
          </a:p>
        </p:txBody>
      </p:sp>
    </p:spTree>
    <p:extLst>
      <p:ext uri="{BB962C8B-B14F-4D97-AF65-F5344CB8AC3E}">
        <p14:creationId xmlns:p14="http://schemas.microsoft.com/office/powerpoint/2010/main" val="2217890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79D8F1B-0735-4FD8-9628-144C1A0D4F0C}" type="slidenum">
              <a:rPr lang="it-IT" altLang="it-IT"/>
              <a:pPr>
                <a:defRPr/>
              </a:pPr>
              <a:t>‹N›</a:t>
            </a:fld>
            <a:endParaRPr lang="it-IT" altLang="it-IT"/>
          </a:p>
        </p:txBody>
      </p:sp>
    </p:spTree>
    <p:extLst>
      <p:ext uri="{BB962C8B-B14F-4D97-AF65-F5344CB8AC3E}">
        <p14:creationId xmlns:p14="http://schemas.microsoft.com/office/powerpoint/2010/main" val="3315293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CC8115F-6492-4B25-8FFA-4E38841AB864}" type="slidenum">
              <a:rPr lang="it-IT" altLang="it-IT"/>
              <a:pPr>
                <a:defRPr/>
              </a:pPr>
              <a:t>‹N›</a:t>
            </a:fld>
            <a:endParaRPr lang="it-IT" altLang="it-IT"/>
          </a:p>
        </p:txBody>
      </p:sp>
    </p:spTree>
    <p:extLst>
      <p:ext uri="{BB962C8B-B14F-4D97-AF65-F5344CB8AC3E}">
        <p14:creationId xmlns:p14="http://schemas.microsoft.com/office/powerpoint/2010/main" val="91844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71781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DADAF277-543C-473E-963C-40563E6B0798}" type="slidenum">
              <a:rPr lang="it-IT" altLang="it-IT"/>
              <a:pPr>
                <a:defRPr/>
              </a:pPr>
              <a:t>‹N›</a:t>
            </a:fld>
            <a:endParaRPr lang="it-IT" altLang="it-IT"/>
          </a:p>
        </p:txBody>
      </p:sp>
    </p:spTree>
    <p:extLst>
      <p:ext uri="{BB962C8B-B14F-4D97-AF65-F5344CB8AC3E}">
        <p14:creationId xmlns:p14="http://schemas.microsoft.com/office/powerpoint/2010/main" val="3437788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C15E84ED-E08B-4B13-8A21-EA582883C30A}" type="slidenum">
              <a:rPr lang="it-IT" altLang="it-IT"/>
              <a:pPr>
                <a:defRPr/>
              </a:pPr>
              <a:t>‹N›</a:t>
            </a:fld>
            <a:endParaRPr lang="it-IT" altLang="it-IT"/>
          </a:p>
        </p:txBody>
      </p:sp>
    </p:spTree>
    <p:extLst>
      <p:ext uri="{BB962C8B-B14F-4D97-AF65-F5344CB8AC3E}">
        <p14:creationId xmlns:p14="http://schemas.microsoft.com/office/powerpoint/2010/main" val="12530356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C8E7256B-7122-4B82-B02A-632DB40D7EB7}" type="slidenum">
              <a:rPr lang="it-IT" altLang="it-IT"/>
              <a:pPr>
                <a:defRPr/>
              </a:pPr>
              <a:t>‹N›</a:t>
            </a:fld>
            <a:endParaRPr lang="it-IT" altLang="it-IT"/>
          </a:p>
        </p:txBody>
      </p:sp>
    </p:spTree>
    <p:extLst>
      <p:ext uri="{BB962C8B-B14F-4D97-AF65-F5344CB8AC3E}">
        <p14:creationId xmlns:p14="http://schemas.microsoft.com/office/powerpoint/2010/main" val="23554357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D9101FE4-ED08-4230-AB37-A4AD42005C58}" type="slidenum">
              <a:rPr lang="it-IT" altLang="it-IT"/>
              <a:pPr>
                <a:defRPr/>
              </a:pPr>
              <a:t>‹N›</a:t>
            </a:fld>
            <a:endParaRPr lang="it-IT" altLang="it-IT"/>
          </a:p>
        </p:txBody>
      </p:sp>
    </p:spTree>
    <p:extLst>
      <p:ext uri="{BB962C8B-B14F-4D97-AF65-F5344CB8AC3E}">
        <p14:creationId xmlns:p14="http://schemas.microsoft.com/office/powerpoint/2010/main" val="1236246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9E02919-2904-4246-9F8F-4BE3464803C0}" type="slidenum">
              <a:rPr lang="it-IT" altLang="it-IT"/>
              <a:pPr>
                <a:defRPr/>
              </a:pPr>
              <a:t>‹N›</a:t>
            </a:fld>
            <a:endParaRPr lang="it-IT" altLang="it-IT"/>
          </a:p>
        </p:txBody>
      </p:sp>
    </p:spTree>
    <p:extLst>
      <p:ext uri="{BB962C8B-B14F-4D97-AF65-F5344CB8AC3E}">
        <p14:creationId xmlns:p14="http://schemas.microsoft.com/office/powerpoint/2010/main" val="1950648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DBEC4682-AA3F-4928-85C4-6F2E0733ECD1}" type="slidenum">
              <a:rPr lang="it-IT" altLang="it-IT"/>
              <a:pPr>
                <a:defRPr/>
              </a:pPr>
              <a:t>‹N›</a:t>
            </a:fld>
            <a:endParaRPr lang="it-IT" altLang="it-IT"/>
          </a:p>
        </p:txBody>
      </p:sp>
    </p:spTree>
    <p:extLst>
      <p:ext uri="{BB962C8B-B14F-4D97-AF65-F5344CB8AC3E}">
        <p14:creationId xmlns:p14="http://schemas.microsoft.com/office/powerpoint/2010/main" val="3529722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253C79B-FDDD-4776-82E8-2982F8DB4A65}" type="slidenum">
              <a:rPr lang="it-IT" altLang="it-IT"/>
              <a:pPr>
                <a:defRPr/>
              </a:pPr>
              <a:t>‹N›</a:t>
            </a:fld>
            <a:endParaRPr lang="it-IT" altLang="it-IT"/>
          </a:p>
        </p:txBody>
      </p:sp>
    </p:spTree>
    <p:extLst>
      <p:ext uri="{BB962C8B-B14F-4D97-AF65-F5344CB8AC3E}">
        <p14:creationId xmlns:p14="http://schemas.microsoft.com/office/powerpoint/2010/main" val="3964131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292242817"/>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77665172"/>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67775041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6214968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82151035"/>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57978933"/>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744960299"/>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16846"/>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1790187933"/>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2503952431"/>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02831568"/>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178223"/>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3822AE74-F818-4E55-9AE8-90F1F7BF0AB0}" type="slidenum">
              <a:rPr lang="it-IT" altLang="it-IT"/>
              <a:pPr>
                <a:defRPr/>
              </a:pPr>
              <a:t>‹N›</a:t>
            </a:fld>
            <a:endParaRPr lang="it-IT" altLang="it-IT"/>
          </a:p>
        </p:txBody>
      </p:sp>
    </p:spTree>
    <p:extLst>
      <p:ext uri="{BB962C8B-B14F-4D97-AF65-F5344CB8AC3E}">
        <p14:creationId xmlns:p14="http://schemas.microsoft.com/office/powerpoint/2010/main" val="3445420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8A757DD1-5A54-49F3-8D7C-6720F4AA0AE6}" type="slidenum">
              <a:rPr lang="it-IT" altLang="it-IT"/>
              <a:pPr>
                <a:defRPr/>
              </a:pPr>
              <a:t>‹N›</a:t>
            </a:fld>
            <a:endParaRPr lang="it-IT" altLang="it-IT"/>
          </a:p>
        </p:txBody>
      </p:sp>
    </p:spTree>
    <p:extLst>
      <p:ext uri="{BB962C8B-B14F-4D97-AF65-F5344CB8AC3E}">
        <p14:creationId xmlns:p14="http://schemas.microsoft.com/office/powerpoint/2010/main" val="30908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560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D2AA5C5C-B486-47DA-B7CB-373B32F58BDB}" type="slidenum">
              <a:rPr lang="it-IT" altLang="it-IT"/>
              <a:pPr>
                <a:defRPr/>
              </a:pPr>
              <a:t>‹N›</a:t>
            </a:fld>
            <a:endParaRPr lang="it-IT" altLang="it-IT"/>
          </a:p>
        </p:txBody>
      </p:sp>
    </p:spTree>
    <p:extLst>
      <p:ext uri="{BB962C8B-B14F-4D97-AF65-F5344CB8AC3E}">
        <p14:creationId xmlns:p14="http://schemas.microsoft.com/office/powerpoint/2010/main" val="40214580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9F7F9EF-9160-435E-A952-612DB29098EE}" type="slidenum">
              <a:rPr lang="it-IT" altLang="it-IT"/>
              <a:pPr>
                <a:defRPr/>
              </a:pPr>
              <a:t>‹N›</a:t>
            </a:fld>
            <a:endParaRPr lang="it-IT" altLang="it-IT"/>
          </a:p>
        </p:txBody>
      </p:sp>
    </p:spTree>
    <p:extLst>
      <p:ext uri="{BB962C8B-B14F-4D97-AF65-F5344CB8AC3E}">
        <p14:creationId xmlns:p14="http://schemas.microsoft.com/office/powerpoint/2010/main" val="9957985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EBE5ECB3-1C89-4343-8541-26FE623CAB41}" type="slidenum">
              <a:rPr lang="it-IT" altLang="it-IT"/>
              <a:pPr>
                <a:defRPr/>
              </a:pPr>
              <a:t>‹N›</a:t>
            </a:fld>
            <a:endParaRPr lang="it-IT" altLang="it-IT"/>
          </a:p>
        </p:txBody>
      </p:sp>
    </p:spTree>
    <p:extLst>
      <p:ext uri="{BB962C8B-B14F-4D97-AF65-F5344CB8AC3E}">
        <p14:creationId xmlns:p14="http://schemas.microsoft.com/office/powerpoint/2010/main" val="38955262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BC94F5B9-484E-4215-9DB9-6FF17B91388F}" type="slidenum">
              <a:rPr lang="it-IT" altLang="it-IT"/>
              <a:pPr>
                <a:defRPr/>
              </a:pPr>
              <a:t>‹N›</a:t>
            </a:fld>
            <a:endParaRPr lang="it-IT" altLang="it-IT"/>
          </a:p>
        </p:txBody>
      </p:sp>
    </p:spTree>
    <p:extLst>
      <p:ext uri="{BB962C8B-B14F-4D97-AF65-F5344CB8AC3E}">
        <p14:creationId xmlns:p14="http://schemas.microsoft.com/office/powerpoint/2010/main" val="2785964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B93D2B6F-860A-4448-8A62-051E2BE190A1}" type="slidenum">
              <a:rPr lang="it-IT" altLang="it-IT"/>
              <a:pPr>
                <a:defRPr/>
              </a:pPr>
              <a:t>‹N›</a:t>
            </a:fld>
            <a:endParaRPr lang="it-IT" altLang="it-IT"/>
          </a:p>
        </p:txBody>
      </p:sp>
    </p:spTree>
    <p:extLst>
      <p:ext uri="{BB962C8B-B14F-4D97-AF65-F5344CB8AC3E}">
        <p14:creationId xmlns:p14="http://schemas.microsoft.com/office/powerpoint/2010/main" val="3189213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0A92E30-1487-4670-A394-8FAE125A314F}" type="slidenum">
              <a:rPr lang="it-IT" altLang="it-IT"/>
              <a:pPr>
                <a:defRPr/>
              </a:pPr>
              <a:t>‹N›</a:t>
            </a:fld>
            <a:endParaRPr lang="it-IT" altLang="it-IT"/>
          </a:p>
        </p:txBody>
      </p:sp>
    </p:spTree>
    <p:extLst>
      <p:ext uri="{BB962C8B-B14F-4D97-AF65-F5344CB8AC3E}">
        <p14:creationId xmlns:p14="http://schemas.microsoft.com/office/powerpoint/2010/main" val="29608915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7ADB151A-4096-454B-9A08-3158D60C1B2C}" type="slidenum">
              <a:rPr lang="it-IT" altLang="it-IT"/>
              <a:pPr>
                <a:defRPr/>
              </a:pPr>
              <a:t>‹N›</a:t>
            </a:fld>
            <a:endParaRPr lang="it-IT" altLang="it-IT"/>
          </a:p>
        </p:txBody>
      </p:sp>
    </p:spTree>
    <p:extLst>
      <p:ext uri="{BB962C8B-B14F-4D97-AF65-F5344CB8AC3E}">
        <p14:creationId xmlns:p14="http://schemas.microsoft.com/office/powerpoint/2010/main" val="2844579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7F52089-42BF-4F7D-8FD7-E3BD9BE64C78}" type="slidenum">
              <a:rPr lang="it-IT" altLang="it-IT"/>
              <a:pPr>
                <a:defRPr/>
              </a:pPr>
              <a:t>‹N›</a:t>
            </a:fld>
            <a:endParaRPr lang="it-IT" altLang="it-IT"/>
          </a:p>
        </p:txBody>
      </p:sp>
    </p:spTree>
    <p:extLst>
      <p:ext uri="{BB962C8B-B14F-4D97-AF65-F5344CB8AC3E}">
        <p14:creationId xmlns:p14="http://schemas.microsoft.com/office/powerpoint/2010/main" val="1511159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011E3D82-CF34-4CDA-A1E6-D7FCB80A2571}" type="slidenum">
              <a:rPr lang="it-IT" altLang="it-IT"/>
              <a:pPr>
                <a:defRPr/>
              </a:pPr>
              <a:t>‹N›</a:t>
            </a:fld>
            <a:endParaRPr lang="it-IT" altLang="it-IT"/>
          </a:p>
        </p:txBody>
      </p:sp>
    </p:spTree>
    <p:extLst>
      <p:ext uri="{BB962C8B-B14F-4D97-AF65-F5344CB8AC3E}">
        <p14:creationId xmlns:p14="http://schemas.microsoft.com/office/powerpoint/2010/main" val="4064887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7420BAC-7F84-4B3E-B543-15EE6D0AEAB6}" type="slidenum">
              <a:rPr lang="it-IT" altLang="it-IT"/>
              <a:pPr>
                <a:defRPr/>
              </a:pPr>
              <a:t>‹N›</a:t>
            </a:fld>
            <a:endParaRPr lang="it-IT" altLang="it-IT"/>
          </a:p>
        </p:txBody>
      </p:sp>
    </p:spTree>
    <p:extLst>
      <p:ext uri="{BB962C8B-B14F-4D97-AF65-F5344CB8AC3E}">
        <p14:creationId xmlns:p14="http://schemas.microsoft.com/office/powerpoint/2010/main" val="293959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92968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F8EC70B-47FE-499C-B868-591A8FCE5DF0}" type="slidenum">
              <a:rPr lang="it-IT" altLang="it-IT"/>
              <a:pPr>
                <a:defRPr/>
              </a:pPr>
              <a:t>‹N›</a:t>
            </a:fld>
            <a:endParaRPr lang="it-IT" altLang="it-IT"/>
          </a:p>
        </p:txBody>
      </p:sp>
    </p:spTree>
    <p:extLst>
      <p:ext uri="{BB962C8B-B14F-4D97-AF65-F5344CB8AC3E}">
        <p14:creationId xmlns:p14="http://schemas.microsoft.com/office/powerpoint/2010/main" val="3304815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FBE04BF-1AA3-4F68-835E-6BCD4D16E21C}" type="slidenum">
              <a:rPr lang="it-IT" altLang="it-IT"/>
              <a:pPr>
                <a:defRPr/>
              </a:pPr>
              <a:t>‹N›</a:t>
            </a:fld>
            <a:endParaRPr lang="it-IT" altLang="it-IT"/>
          </a:p>
        </p:txBody>
      </p:sp>
    </p:spTree>
    <p:extLst>
      <p:ext uri="{BB962C8B-B14F-4D97-AF65-F5344CB8AC3E}">
        <p14:creationId xmlns:p14="http://schemas.microsoft.com/office/powerpoint/2010/main" val="35264744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3CDB66D-7319-44C4-8FF8-98BDE9C94AAE}" type="slidenum">
              <a:rPr lang="it-IT" altLang="it-IT"/>
              <a:pPr>
                <a:defRPr/>
              </a:pPr>
              <a:t>‹N›</a:t>
            </a:fld>
            <a:endParaRPr lang="it-IT" altLang="it-IT"/>
          </a:p>
        </p:txBody>
      </p:sp>
    </p:spTree>
    <p:extLst>
      <p:ext uri="{BB962C8B-B14F-4D97-AF65-F5344CB8AC3E}">
        <p14:creationId xmlns:p14="http://schemas.microsoft.com/office/powerpoint/2010/main" val="4072483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71A86F9E-1822-437C-A85B-9235A38458A5}" type="slidenum">
              <a:rPr lang="it-IT" altLang="it-IT"/>
              <a:pPr>
                <a:defRPr/>
              </a:pPr>
              <a:t>‹N›</a:t>
            </a:fld>
            <a:endParaRPr lang="it-IT" altLang="it-IT"/>
          </a:p>
        </p:txBody>
      </p:sp>
    </p:spTree>
    <p:extLst>
      <p:ext uri="{BB962C8B-B14F-4D97-AF65-F5344CB8AC3E}">
        <p14:creationId xmlns:p14="http://schemas.microsoft.com/office/powerpoint/2010/main" val="13347169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A8A2BB4B-9ED8-46A4-A1E5-8CB67E3D6077}" type="slidenum">
              <a:rPr lang="it-IT" altLang="it-IT"/>
              <a:pPr>
                <a:defRPr/>
              </a:pPr>
              <a:t>‹N›</a:t>
            </a:fld>
            <a:endParaRPr lang="it-IT" altLang="it-IT"/>
          </a:p>
        </p:txBody>
      </p:sp>
    </p:spTree>
    <p:extLst>
      <p:ext uri="{BB962C8B-B14F-4D97-AF65-F5344CB8AC3E}">
        <p14:creationId xmlns:p14="http://schemas.microsoft.com/office/powerpoint/2010/main" val="26891113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40125739-FAE5-4CD0-89C0-71CB724C9957}" type="slidenum">
              <a:rPr lang="it-IT" altLang="it-IT"/>
              <a:pPr>
                <a:defRPr/>
              </a:pPr>
              <a:t>‹N›</a:t>
            </a:fld>
            <a:endParaRPr lang="it-IT" altLang="it-IT"/>
          </a:p>
        </p:txBody>
      </p:sp>
    </p:spTree>
    <p:extLst>
      <p:ext uri="{BB962C8B-B14F-4D97-AF65-F5344CB8AC3E}">
        <p14:creationId xmlns:p14="http://schemas.microsoft.com/office/powerpoint/2010/main" val="35962402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DFD66A8-DFD3-4AEC-B5AF-8D66175C9A6E}" type="slidenum">
              <a:rPr lang="it-IT" altLang="it-IT"/>
              <a:pPr>
                <a:defRPr/>
              </a:pPr>
              <a:t>‹N›</a:t>
            </a:fld>
            <a:endParaRPr lang="it-IT" altLang="it-IT"/>
          </a:p>
        </p:txBody>
      </p:sp>
    </p:spTree>
    <p:extLst>
      <p:ext uri="{BB962C8B-B14F-4D97-AF65-F5344CB8AC3E}">
        <p14:creationId xmlns:p14="http://schemas.microsoft.com/office/powerpoint/2010/main" val="3276307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A217912B-82C7-49EF-9C88-29933F5BA04E}" type="slidenum">
              <a:rPr lang="it-IT" altLang="it-IT"/>
              <a:pPr>
                <a:defRPr/>
              </a:pPr>
              <a:t>‹N›</a:t>
            </a:fld>
            <a:endParaRPr lang="it-IT" altLang="it-IT"/>
          </a:p>
        </p:txBody>
      </p:sp>
    </p:spTree>
    <p:extLst>
      <p:ext uri="{BB962C8B-B14F-4D97-AF65-F5344CB8AC3E}">
        <p14:creationId xmlns:p14="http://schemas.microsoft.com/office/powerpoint/2010/main" val="12996782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53775130-944C-4008-A04A-29FD9DC707BA}" type="slidenum">
              <a:rPr lang="it-IT" altLang="it-IT"/>
              <a:pPr>
                <a:defRPr/>
              </a:pPr>
              <a:t>‹N›</a:t>
            </a:fld>
            <a:endParaRPr lang="it-IT" altLang="it-IT"/>
          </a:p>
        </p:txBody>
      </p:sp>
    </p:spTree>
    <p:extLst>
      <p:ext uri="{BB962C8B-B14F-4D97-AF65-F5344CB8AC3E}">
        <p14:creationId xmlns:p14="http://schemas.microsoft.com/office/powerpoint/2010/main" val="3658532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2B22D72-66E3-418F-9616-020616BA33D2}" type="slidenum">
              <a:rPr lang="it-IT" altLang="it-IT"/>
              <a:pPr>
                <a:defRPr/>
              </a:pPr>
              <a:t>‹N›</a:t>
            </a:fld>
            <a:endParaRPr lang="it-IT" altLang="it-IT"/>
          </a:p>
        </p:txBody>
      </p:sp>
    </p:spTree>
    <p:extLst>
      <p:ext uri="{BB962C8B-B14F-4D97-AF65-F5344CB8AC3E}">
        <p14:creationId xmlns:p14="http://schemas.microsoft.com/office/powerpoint/2010/main" val="193488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647848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033D745-7F92-4D04-A6FE-C33BBAC1745B}" type="datetimeFigureOut">
              <a:rPr lang="en-US"/>
              <a:pPr>
                <a:defRPr/>
              </a:pPr>
              <a:t>5/7/2019</a:t>
            </a:fld>
            <a:endParaRPr lang="en-US"/>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62C059D-49D2-4AC6-A8F2-5651125566A6}" type="slidenum">
              <a:rPr lang="en-US"/>
              <a:pPr>
                <a:defRPr/>
              </a:pPr>
              <a:t>‹N›</a:t>
            </a:fld>
            <a:endParaRPr lang="en-US"/>
          </a:p>
        </p:txBody>
      </p:sp>
    </p:spTree>
    <p:extLst>
      <p:ext uri="{BB962C8B-B14F-4D97-AF65-F5344CB8AC3E}">
        <p14:creationId xmlns:p14="http://schemas.microsoft.com/office/powerpoint/2010/main" val="8584541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4AB32CB-B3BF-4806-8967-77D12B942D2A}" type="datetimeFigureOut">
              <a:rPr lang="en-US"/>
              <a:pPr>
                <a:defRPr/>
              </a:pPr>
              <a:t>5/7/2019</a:t>
            </a:fld>
            <a:endParaRPr lang="en-US"/>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45D965ED-1CC4-4DE2-B549-B75F3CC2D341}" type="slidenum">
              <a:rPr lang="en-US"/>
              <a:pPr>
                <a:defRPr/>
              </a:pPr>
              <a:t>‹N›</a:t>
            </a:fld>
            <a:endParaRPr lang="en-US"/>
          </a:p>
        </p:txBody>
      </p:sp>
    </p:spTree>
    <p:extLst>
      <p:ext uri="{BB962C8B-B14F-4D97-AF65-F5344CB8AC3E}">
        <p14:creationId xmlns:p14="http://schemas.microsoft.com/office/powerpoint/2010/main" val="36546194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endParaRPr lang="en-US"/>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5C70928-6B66-4A32-B1ED-5E941AA7D775}" type="datetimeFigureOut">
              <a:rPr lang="en-US"/>
              <a:pPr>
                <a:defRPr/>
              </a:pPr>
              <a:t>5/7/2019</a:t>
            </a:fld>
            <a:endParaRPr lang="en-US"/>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0A7D5611-20C4-46DE-A5B8-D75AF7591F48}" type="slidenum">
              <a:rPr lang="en-US"/>
              <a:pPr>
                <a:defRPr/>
              </a:pPr>
              <a:t>‹N›</a:t>
            </a:fld>
            <a:endParaRPr lang="en-US"/>
          </a:p>
        </p:txBody>
      </p:sp>
    </p:spTree>
    <p:extLst>
      <p:ext uri="{BB962C8B-B14F-4D97-AF65-F5344CB8AC3E}">
        <p14:creationId xmlns:p14="http://schemas.microsoft.com/office/powerpoint/2010/main" val="1876843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8468F624-404D-4138-B8CC-F795B2A0B5D7}" type="datetimeFigureOut">
              <a:rPr lang="en-US"/>
              <a:pPr>
                <a:defRPr/>
              </a:pPr>
              <a:t>5/7/2019</a:t>
            </a:fld>
            <a:endParaRPr lang="en-US"/>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13B8AE93-687C-40D0-8718-5E75BF4F44BD}" type="slidenum">
              <a:rPr lang="en-US"/>
              <a:pPr>
                <a:defRPr/>
              </a:pPr>
              <a:t>‹N›</a:t>
            </a:fld>
            <a:endParaRPr lang="en-US"/>
          </a:p>
        </p:txBody>
      </p:sp>
    </p:spTree>
    <p:extLst>
      <p:ext uri="{BB962C8B-B14F-4D97-AF65-F5344CB8AC3E}">
        <p14:creationId xmlns:p14="http://schemas.microsoft.com/office/powerpoint/2010/main" val="3422348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59C2DA6-98D7-4B90-8A3C-43DDB65A4003}" type="datetimeFigureOut">
              <a:rPr lang="en-US"/>
              <a:pPr>
                <a:defRPr/>
              </a:pPr>
              <a:t>5/7/2019</a:t>
            </a:fld>
            <a:endParaRPr lang="en-US"/>
          </a:p>
        </p:txBody>
      </p:sp>
      <p:sp>
        <p:nvSpPr>
          <p:cNvPr id="8" name="Segnaposto piè di pagina 7"/>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9" name="Segnaposto numero diapositiva 8"/>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9224402B-AAB3-41B4-9E9A-E07726958A87}" type="slidenum">
              <a:rPr lang="en-US"/>
              <a:pPr>
                <a:defRPr/>
              </a:pPr>
              <a:t>‹N›</a:t>
            </a:fld>
            <a:endParaRPr lang="en-US"/>
          </a:p>
        </p:txBody>
      </p:sp>
    </p:spTree>
    <p:extLst>
      <p:ext uri="{BB962C8B-B14F-4D97-AF65-F5344CB8AC3E}">
        <p14:creationId xmlns:p14="http://schemas.microsoft.com/office/powerpoint/2010/main" val="30550094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B246CC92-E87F-423F-9126-86D0B4B95B36}" type="datetimeFigureOut">
              <a:rPr lang="en-US"/>
              <a:pPr>
                <a:defRPr/>
              </a:pPr>
              <a:t>5/7/2019</a:t>
            </a:fld>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5" name="Segnaposto numero diapositiva 4"/>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638673AE-A104-4D08-B1A1-E544F1B941A3}" type="slidenum">
              <a:rPr lang="en-US"/>
              <a:pPr>
                <a:defRPr/>
              </a:pPr>
              <a:t>‹N›</a:t>
            </a:fld>
            <a:endParaRPr lang="en-US"/>
          </a:p>
        </p:txBody>
      </p:sp>
    </p:spTree>
    <p:extLst>
      <p:ext uri="{BB962C8B-B14F-4D97-AF65-F5344CB8AC3E}">
        <p14:creationId xmlns:p14="http://schemas.microsoft.com/office/powerpoint/2010/main" val="2021716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B8C6CFA-B6A7-470C-B4DC-898AE4FF5E58}" type="datetimeFigureOut">
              <a:rPr lang="en-US"/>
              <a:pPr>
                <a:defRPr/>
              </a:pPr>
              <a:t>5/7/2019</a:t>
            </a:fld>
            <a:endParaRPr lang="en-US"/>
          </a:p>
        </p:txBody>
      </p:sp>
      <p:sp>
        <p:nvSpPr>
          <p:cNvPr id="3" name="Segnaposto piè di pagina 2"/>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4" name="Segnaposto numero diapositiva 3"/>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1922C91-5C6D-422B-B691-931C85287C6C}" type="slidenum">
              <a:rPr lang="en-US"/>
              <a:pPr>
                <a:defRPr/>
              </a:pPr>
              <a:t>‹N›</a:t>
            </a:fld>
            <a:endParaRPr lang="en-US"/>
          </a:p>
        </p:txBody>
      </p:sp>
    </p:spTree>
    <p:extLst>
      <p:ext uri="{BB962C8B-B14F-4D97-AF65-F5344CB8AC3E}">
        <p14:creationId xmlns:p14="http://schemas.microsoft.com/office/powerpoint/2010/main" val="6620205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225C156-2CC2-498B-820E-45D0623A18F7}" type="datetimeFigureOut">
              <a:rPr lang="en-US"/>
              <a:pPr>
                <a:defRPr/>
              </a:pPr>
              <a:t>5/7/2019</a:t>
            </a:fld>
            <a:endParaRPr lang="en-US"/>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E2BAA91A-D399-4733-82A2-25323A64E6EE}" type="slidenum">
              <a:rPr lang="en-US"/>
              <a:pPr>
                <a:defRPr/>
              </a:pPr>
              <a:t>‹N›</a:t>
            </a:fld>
            <a:endParaRPr lang="en-US"/>
          </a:p>
        </p:txBody>
      </p:sp>
    </p:spTree>
    <p:extLst>
      <p:ext uri="{BB962C8B-B14F-4D97-AF65-F5344CB8AC3E}">
        <p14:creationId xmlns:p14="http://schemas.microsoft.com/office/powerpoint/2010/main" val="6084305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a:p>
        </p:txBody>
      </p:sp>
      <p:sp>
        <p:nvSpPr>
          <p:cNvPr id="3" name="Segnaposto immagine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08F76A4-01B8-4A6F-8C1F-E289CC0C0FAD}" type="datetimeFigureOut">
              <a:rPr lang="en-US"/>
              <a:pPr>
                <a:defRPr/>
              </a:pPr>
              <a:t>5/7/2019</a:t>
            </a:fld>
            <a:endParaRPr lang="en-US"/>
          </a:p>
        </p:txBody>
      </p:sp>
      <p:sp>
        <p:nvSpPr>
          <p:cNvPr id="6" name="Segnaposto piè di pagina 5"/>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CADBB4AF-FE5A-4884-A7D4-E2D93EC246D3}" type="slidenum">
              <a:rPr lang="en-US"/>
              <a:pPr>
                <a:defRPr/>
              </a:pPr>
              <a:t>‹N›</a:t>
            </a:fld>
            <a:endParaRPr lang="en-US"/>
          </a:p>
        </p:txBody>
      </p:sp>
    </p:spTree>
    <p:extLst>
      <p:ext uri="{BB962C8B-B14F-4D97-AF65-F5344CB8AC3E}">
        <p14:creationId xmlns:p14="http://schemas.microsoft.com/office/powerpoint/2010/main" val="2053876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D08FA787-DB3C-4858-9CC3-7EC3AA60F941}" type="datetimeFigureOut">
              <a:rPr lang="en-US"/>
              <a:pPr>
                <a:defRPr/>
              </a:pPr>
              <a:t>5/7/2019</a:t>
            </a:fld>
            <a:endParaRPr lang="en-US"/>
          </a:p>
        </p:txBody>
      </p:sp>
      <p:sp>
        <p:nvSpPr>
          <p:cNvPr id="5" name="Segnaposto piè di pagina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2A1BAC82-C069-46F7-9FA8-5EB483789A31}" type="slidenum">
              <a:rPr lang="en-US"/>
              <a:pPr>
                <a:defRPr/>
              </a:pPr>
              <a:t>‹N›</a:t>
            </a:fld>
            <a:endParaRPr lang="en-US"/>
          </a:p>
        </p:txBody>
      </p:sp>
    </p:spTree>
    <p:extLst>
      <p:ext uri="{BB962C8B-B14F-4D97-AF65-F5344CB8AC3E}">
        <p14:creationId xmlns:p14="http://schemas.microsoft.com/office/powerpoint/2010/main" val="386068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it-IT"/>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it-IT"/>
              <a:t>Click to edit Master text styles</a:t>
            </a:r>
          </a:p>
          <a:p>
            <a:pPr lvl="1"/>
            <a:r>
              <a:rPr lang="it-IT" altLang="it-IT"/>
              <a:t>Second Level</a:t>
            </a:r>
          </a:p>
          <a:p>
            <a:pPr lvl="2"/>
            <a:r>
              <a:rPr lang="it-IT" altLang="it-IT"/>
              <a:t>Third Level</a:t>
            </a:r>
          </a:p>
          <a:p>
            <a:pPr lvl="3"/>
            <a:r>
              <a:rPr lang="it-IT" altLang="it-IT"/>
              <a:t>Fourth Level</a:t>
            </a:r>
          </a:p>
          <a:p>
            <a:pPr lvl="4"/>
            <a:r>
              <a:rPr lang="it-IT" altLang="it-IT"/>
              <a:t>Fifth Level</a:t>
            </a:r>
          </a:p>
        </p:txBody>
      </p:sp>
      <p:sp>
        <p:nvSpPr>
          <p:cNvPr id="102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
        <p:nvSpPr>
          <p:cNvPr id="102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a:defRPr/>
            </a:pPr>
            <a:endParaRPr lang="it-IT" altLang="it-IT"/>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defRPr>
      </a:lvl5pPr>
      <a:lvl6pPr marL="457200" algn="ctr" rtl="0" eaLnBrk="0" fontAlgn="base" hangingPunct="0">
        <a:spcBef>
          <a:spcPct val="0"/>
        </a:spcBef>
        <a:spcAft>
          <a:spcPct val="0"/>
        </a:spcAft>
        <a:defRPr sz="3600">
          <a:solidFill>
            <a:schemeClr val="tx2"/>
          </a:solidFill>
          <a:latin typeface="Times New Roman" panose="02020603050405020304" pitchFamily="18" charset="0"/>
        </a:defRPr>
      </a:lvl6pPr>
      <a:lvl7pPr marL="914400" algn="ctr" rtl="0" eaLnBrk="0" fontAlgn="base" hangingPunct="0">
        <a:spcBef>
          <a:spcPct val="0"/>
        </a:spcBef>
        <a:spcAft>
          <a:spcPct val="0"/>
        </a:spcAft>
        <a:defRPr sz="3600">
          <a:solidFill>
            <a:schemeClr val="tx2"/>
          </a:solidFill>
          <a:latin typeface="Times New Roman" panose="02020603050405020304" pitchFamily="18" charset="0"/>
        </a:defRPr>
      </a:lvl7pPr>
      <a:lvl8pPr marL="1371600" algn="ctr" rtl="0" eaLnBrk="0" fontAlgn="base" hangingPunct="0">
        <a:spcBef>
          <a:spcPct val="0"/>
        </a:spcBef>
        <a:spcAft>
          <a:spcPct val="0"/>
        </a:spcAft>
        <a:defRPr sz="3600">
          <a:solidFill>
            <a:schemeClr val="tx2"/>
          </a:solidFill>
          <a:latin typeface="Times New Roman" panose="02020603050405020304" pitchFamily="18" charset="0"/>
        </a:defRPr>
      </a:lvl8pPr>
      <a:lvl9pPr marL="1828800" algn="ctr" rtl="0" eaLnBrk="0" fontAlgn="base" hangingPunct="0">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742950" algn="l"/>
        </a:tabLs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742950" algn="l"/>
        </a:tabLs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742950" algn="l"/>
        </a:tabLs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742950" algn="l"/>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6794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defRPr/>
            </a:pPr>
            <a:endParaRPr lang="it-IT" altLang="en-US"/>
          </a:p>
        </p:txBody>
      </p:sp>
      <p:sp>
        <p:nvSpPr>
          <p:cNvPr id="16794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n-lt"/>
              </a:defRPr>
            </a:lvl1pPr>
          </a:lstStyle>
          <a:p>
            <a:pPr>
              <a:defRPr/>
            </a:pPr>
            <a:endParaRPr lang="it-IT" altLang="en-US"/>
          </a:p>
        </p:txBody>
      </p:sp>
      <p:sp>
        <p:nvSpPr>
          <p:cNvPr id="16794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a:defRPr/>
            </a:pPr>
            <a:fld id="{C9DE24B0-D5A3-4EB1-A2BF-0C941D9113BC}" type="slidenum">
              <a:rPr lang="it-IT" altLang="en-US"/>
              <a:pPr>
                <a:defRPr/>
              </a:pPr>
              <a:t>‹N›</a:t>
            </a:fld>
            <a:endParaRPr lang="it-IT" altLang="en-US"/>
          </a:p>
        </p:txBody>
      </p:sp>
    </p:spTree>
    <p:extLst>
      <p:ext uri="{BB962C8B-B14F-4D97-AF65-F5344CB8AC3E}">
        <p14:creationId xmlns:p14="http://schemas.microsoft.com/office/powerpoint/2010/main" val="2074648651"/>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it-IT"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it-IT" altLang="en-US"/>
              <a:t>Click to edit Master text styles</a:t>
            </a:r>
          </a:p>
          <a:p>
            <a:pPr lvl="1"/>
            <a:r>
              <a:rPr lang="it-IT" altLang="en-US"/>
              <a:t>Third Level</a:t>
            </a:r>
          </a:p>
          <a:p>
            <a:pPr lvl="2"/>
            <a:r>
              <a:rPr lang="it-IT" altLang="en-US"/>
              <a:t>Fourth Level</a:t>
            </a:r>
          </a:p>
          <a:p>
            <a:pPr lvl="4"/>
            <a:r>
              <a:rPr lang="it-IT" altLang="en-US"/>
              <a:t>Fifth Level</a:t>
            </a:r>
          </a:p>
        </p:txBody>
      </p:sp>
      <p:sp>
        <p:nvSpPr>
          <p:cNvPr id="1028" name="Rectangle 4"/>
          <p:cNvSpPr>
            <a:spLocks noChangeArrowheads="1"/>
          </p:cNvSpPr>
          <p:nvPr/>
        </p:nvSpPr>
        <p:spPr bwMode="auto">
          <a:xfrm>
            <a:off x="1139825" y="6470650"/>
            <a:ext cx="2357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
        <p:nvSpPr>
          <p:cNvPr id="1029" name="Rectangle 5"/>
          <p:cNvSpPr>
            <a:spLocks noChangeArrowheads="1"/>
          </p:cNvSpPr>
          <p:nvPr/>
        </p:nvSpPr>
        <p:spPr bwMode="auto">
          <a:xfrm>
            <a:off x="1096963" y="6451600"/>
            <a:ext cx="2265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6200" b="1">
                <a:solidFill>
                  <a:srgbClr val="023C59"/>
                </a:solidFill>
                <a:latin typeface="Arial" panose="020B0604020202020204" pitchFamily="34" charset="0"/>
                <a:cs typeface="Arial" panose="020B0604020202020204" pitchFamily="34" charset="0"/>
              </a:defRPr>
            </a:lvl1pPr>
            <a:lvl2pPr marL="742950" indent="-285750">
              <a:defRPr sz="206200" b="1">
                <a:solidFill>
                  <a:srgbClr val="023C59"/>
                </a:solidFill>
                <a:latin typeface="Arial" panose="020B0604020202020204" pitchFamily="34" charset="0"/>
                <a:cs typeface="Arial" panose="020B0604020202020204" pitchFamily="34" charset="0"/>
              </a:defRPr>
            </a:lvl2pPr>
            <a:lvl3pPr marL="1143000" indent="-228600">
              <a:defRPr sz="206200" b="1">
                <a:solidFill>
                  <a:srgbClr val="023C59"/>
                </a:solidFill>
                <a:latin typeface="Arial" panose="020B0604020202020204" pitchFamily="34" charset="0"/>
                <a:cs typeface="Arial" panose="020B0604020202020204" pitchFamily="34" charset="0"/>
              </a:defRPr>
            </a:lvl3pPr>
            <a:lvl4pPr marL="1600200" indent="-228600">
              <a:defRPr sz="206200" b="1">
                <a:solidFill>
                  <a:srgbClr val="023C59"/>
                </a:solidFill>
                <a:latin typeface="Arial" panose="020B0604020202020204" pitchFamily="34" charset="0"/>
                <a:cs typeface="Arial" panose="020B0604020202020204" pitchFamily="34" charset="0"/>
              </a:defRPr>
            </a:lvl4pPr>
            <a:lvl5pPr marL="2057400" indent="-228600">
              <a:defRPr sz="206200" b="1">
                <a:solidFill>
                  <a:srgbClr val="023C59"/>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6200" b="1">
                <a:solidFill>
                  <a:srgbClr val="023C59"/>
                </a:solidFill>
                <a:latin typeface="Arial" panose="020B0604020202020204" pitchFamily="34" charset="0"/>
                <a:cs typeface="Arial" panose="020B0604020202020204" pitchFamily="34" charset="0"/>
              </a:defRPr>
            </a:lvl9pPr>
          </a:lstStyle>
          <a:p>
            <a:pPr>
              <a:defRPr/>
            </a:pPr>
            <a:endParaRPr lang="it-IT"/>
          </a:p>
        </p:txBody>
      </p:sp>
    </p:spTree>
    <p:extLst>
      <p:ext uri="{BB962C8B-B14F-4D97-AF65-F5344CB8AC3E}">
        <p14:creationId xmlns:p14="http://schemas.microsoft.com/office/powerpoint/2010/main" val="1960067822"/>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Lst>
  <p:txStyles>
    <p:titleStyle>
      <a:lvl1pPr algn="ctr" rtl="0" eaLnBrk="0" fontAlgn="base" hangingPunct="0">
        <a:spcBef>
          <a:spcPct val="0"/>
        </a:spcBef>
        <a:spcAft>
          <a:spcPct val="0"/>
        </a:spcAft>
        <a:defRPr sz="3600" kern="12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Arial" panose="020B0604020202020204" pitchFamily="34" charset="0"/>
        </a:defRPr>
      </a:lvl2pPr>
      <a:lvl3pPr algn="ctr" rtl="0" eaLnBrk="0" fontAlgn="base" hangingPunct="0">
        <a:spcBef>
          <a:spcPct val="0"/>
        </a:spcBef>
        <a:spcAft>
          <a:spcPct val="0"/>
        </a:spcAft>
        <a:defRPr sz="3600">
          <a:solidFill>
            <a:srgbClr val="000000"/>
          </a:solidFill>
          <a:latin typeface="Arial" panose="020B0604020202020204" pitchFamily="34" charset="0"/>
        </a:defRPr>
      </a:lvl3pPr>
      <a:lvl4pPr algn="ctr" rtl="0" eaLnBrk="0" fontAlgn="base" hangingPunct="0">
        <a:spcBef>
          <a:spcPct val="0"/>
        </a:spcBef>
        <a:spcAft>
          <a:spcPct val="0"/>
        </a:spcAft>
        <a:defRPr sz="3600">
          <a:solidFill>
            <a:srgbClr val="000000"/>
          </a:solidFill>
          <a:latin typeface="Arial" panose="020B0604020202020204" pitchFamily="34" charset="0"/>
        </a:defRPr>
      </a:lvl4pPr>
      <a:lvl5pPr algn="ctr" rtl="0" eaLnBrk="0" fontAlgn="base" hangingPunct="0">
        <a:spcBef>
          <a:spcPct val="0"/>
        </a:spcBef>
        <a:spcAft>
          <a:spcPct val="0"/>
        </a:spcAft>
        <a:defRPr sz="3600">
          <a:solidFill>
            <a:srgbClr val="000000"/>
          </a:solidFill>
          <a:latin typeface="Arial" panose="020B0604020202020204" pitchFamily="34" charset="0"/>
        </a:defRPr>
      </a:lvl5pPr>
      <a:lvl6pPr marL="457200" algn="ctr" rtl="0" eaLnBrk="0" fontAlgn="base" hangingPunct="0">
        <a:spcBef>
          <a:spcPct val="0"/>
        </a:spcBef>
        <a:spcAft>
          <a:spcPct val="0"/>
        </a:spcAft>
        <a:defRPr sz="3600">
          <a:solidFill>
            <a:srgbClr val="000000"/>
          </a:solidFill>
          <a:latin typeface="Arial" panose="020B0604020202020204" pitchFamily="34" charset="0"/>
        </a:defRPr>
      </a:lvl6pPr>
      <a:lvl7pPr marL="914400" algn="ctr" rtl="0" eaLnBrk="0" fontAlgn="base" hangingPunct="0">
        <a:spcBef>
          <a:spcPct val="0"/>
        </a:spcBef>
        <a:spcAft>
          <a:spcPct val="0"/>
        </a:spcAft>
        <a:defRPr sz="3600">
          <a:solidFill>
            <a:srgbClr val="000000"/>
          </a:solidFill>
          <a:latin typeface="Arial" panose="020B0604020202020204" pitchFamily="34" charset="0"/>
        </a:defRPr>
      </a:lvl7pPr>
      <a:lvl8pPr marL="1371600" algn="ctr" rtl="0" eaLnBrk="0" fontAlgn="base" hangingPunct="0">
        <a:spcBef>
          <a:spcPct val="0"/>
        </a:spcBef>
        <a:spcAft>
          <a:spcPct val="0"/>
        </a:spcAft>
        <a:defRPr sz="3600">
          <a:solidFill>
            <a:srgbClr val="000000"/>
          </a:solidFill>
          <a:latin typeface="Arial" panose="020B0604020202020204" pitchFamily="34" charset="0"/>
        </a:defRPr>
      </a:lvl8pPr>
      <a:lvl9pPr marL="1828800" algn="ctr" rtl="0" eaLnBrk="0" fontAlgn="base" hangingPunct="0">
        <a:spcBef>
          <a:spcPct val="0"/>
        </a:spcBef>
        <a:spcAft>
          <a:spcPct val="0"/>
        </a:spcAft>
        <a:defRPr sz="3600">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n"/>
        <a:tabLst>
          <a:tab pos="333375" algn="l"/>
          <a:tab pos="857250" algn="l"/>
        </a:tabLst>
        <a:defRPr sz="3200" kern="1200">
          <a:solidFill>
            <a:srgbClr val="000000"/>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Font typeface="Monotype Sorts" pitchFamily="2" charset="2"/>
        <a:buChar char="ä"/>
        <a:tabLst>
          <a:tab pos="333375" algn="l"/>
          <a:tab pos="857250" algn="l"/>
        </a:tabLst>
        <a:defRPr sz="2800" kern="1200">
          <a:solidFill>
            <a:srgbClr val="000000"/>
          </a:solidFill>
          <a:latin typeface="+mn-lt"/>
          <a:ea typeface="+mn-ea"/>
          <a:cs typeface="+mn-cs"/>
        </a:defRPr>
      </a:lvl2pPr>
      <a:lvl3pPr marL="1143000" indent="-228600" algn="l" rtl="0" eaLnBrk="0" fontAlgn="base" hangingPunct="0">
        <a:spcBef>
          <a:spcPct val="20000"/>
        </a:spcBef>
        <a:spcAft>
          <a:spcPct val="0"/>
        </a:spcAft>
        <a:buClr>
          <a:schemeClr val="accent2"/>
        </a:buClr>
        <a:buSzPct val="100000"/>
        <a:buChar char="•"/>
        <a:tabLst>
          <a:tab pos="333375" algn="l"/>
          <a:tab pos="857250" algn="l"/>
        </a:tabLst>
        <a:defRPr sz="2400" kern="1200">
          <a:solidFill>
            <a:srgbClr val="000000"/>
          </a:solidFill>
          <a:latin typeface="+mn-lt"/>
          <a:ea typeface="+mn-ea"/>
          <a:cs typeface="+mn-cs"/>
        </a:defRPr>
      </a:lvl3pPr>
      <a:lvl4pPr marL="1600200" indent="-228600" algn="l" rtl="0" eaLnBrk="0" fontAlgn="base" hangingPunct="0">
        <a:spcBef>
          <a:spcPct val="20000"/>
        </a:spcBef>
        <a:spcAft>
          <a:spcPct val="0"/>
        </a:spcAft>
        <a:buClr>
          <a:schemeClr val="accent2"/>
        </a:buClr>
        <a:buSzPct val="100000"/>
        <a:tabLst>
          <a:tab pos="333375" algn="l"/>
          <a:tab pos="857250" algn="l"/>
        </a:tabLst>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100000"/>
        <a:buChar char="»"/>
        <a:tabLst>
          <a:tab pos="333375" algn="l"/>
          <a:tab pos="857250" algn="l"/>
        </a:tabLst>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2052" name="Text Box 4"/>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24 | </a:t>
            </a:r>
            <a:fld id="{27D24D1D-A7AB-4884-9BBF-5E4D5D7B00C6}" type="slidenum">
              <a:rPr lang="en-US" altLang="it-IT" sz="900" smtClean="0">
                <a:latin typeface="Arial" panose="020B0604020202020204" pitchFamily="34" charset="0"/>
              </a:rPr>
              <a:pPr eaLnBrk="1" hangingPunct="1">
                <a:buClrTx/>
                <a:buSzPct val="75000"/>
                <a:buFont typeface="Wingdings" panose="05000000000000000000" pitchFamily="2" charset="2"/>
                <a:buNone/>
                <a:defRPr/>
              </a:pPr>
              <a:t>‹N›</a:t>
            </a:fld>
            <a:endParaRPr lang="en-US" altLang="it-IT" sz="900">
              <a:latin typeface="Arial" panose="020B0604020202020204" pitchFamily="34" charset="0"/>
            </a:endParaRPr>
          </a:p>
        </p:txBody>
      </p:sp>
      <p:sp>
        <p:nvSpPr>
          <p:cNvPr id="2053"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983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vl1pPr>
          </a:lstStyle>
          <a:p>
            <a:pPr>
              <a:defRPr/>
            </a:pPr>
            <a:endParaRPr lang="it-IT" altLang="it-IT"/>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vl1pPr>
          </a:lstStyle>
          <a:p>
            <a:pPr>
              <a:defRPr/>
            </a:pPr>
            <a:endParaRPr lang="it-IT" altLang="it-IT"/>
          </a:p>
        </p:txBody>
      </p:sp>
      <p:sp>
        <p:nvSpPr>
          <p:cNvPr id="983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vl1pPr>
          </a:lstStyle>
          <a:p>
            <a:pPr>
              <a:defRPr/>
            </a:pPr>
            <a:fld id="{0D49EA54-90EB-49FB-9A7E-219A0A17E085}"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36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100" name="Text Box 4"/>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28 | </a:t>
            </a:r>
            <a:fld id="{B856D1D5-8B48-4171-AA5C-75A1B7E8C21E}" type="slidenum">
              <a:rPr lang="en-US" altLang="it-IT" sz="900" smtClean="0">
                <a:latin typeface="Arial" panose="020B0604020202020204" pitchFamily="34" charset="0"/>
              </a:rPr>
              <a:pPr eaLnBrk="1" hangingPunct="1">
                <a:buClrTx/>
                <a:buSzPct val="75000"/>
                <a:buFont typeface="Wingdings" panose="05000000000000000000" pitchFamily="2" charset="2"/>
                <a:buNone/>
                <a:defRPr/>
              </a:pPr>
              <a:t>‹N›</a:t>
            </a:fld>
            <a:endParaRPr lang="en-US" altLang="it-IT" sz="900">
              <a:latin typeface="Arial" panose="020B0604020202020204" pitchFamily="34" charset="0"/>
            </a:endParaRPr>
          </a:p>
        </p:txBody>
      </p:sp>
      <p:sp>
        <p:nvSpPr>
          <p:cNvPr id="4101"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304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atin typeface="+mn-lt"/>
                <a:cs typeface="+mn-cs"/>
              </a:defRPr>
            </a:lvl1pPr>
          </a:lstStyle>
          <a:p>
            <a:pPr>
              <a:defRPr/>
            </a:pPr>
            <a:endParaRPr lang="it-IT" altLang="it-IT"/>
          </a:p>
        </p:txBody>
      </p:sp>
      <p:sp>
        <p:nvSpPr>
          <p:cNvPr id="304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atin typeface="+mn-lt"/>
                <a:cs typeface="+mn-cs"/>
              </a:defRPr>
            </a:lvl1pPr>
          </a:lstStyle>
          <a:p>
            <a:pPr>
              <a:defRPr/>
            </a:pPr>
            <a:endParaRPr lang="it-IT" altLang="it-IT"/>
          </a:p>
        </p:txBody>
      </p:sp>
      <p:sp>
        <p:nvSpPr>
          <p:cNvPr id="304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atin typeface="+mn-lt"/>
                <a:cs typeface="+mn-cs"/>
              </a:defRPr>
            </a:lvl1pPr>
          </a:lstStyle>
          <a:p>
            <a:pPr>
              <a:defRPr/>
            </a:pPr>
            <a:fld id="{A7EA01A5-05B7-42BC-8876-97C5BD4A835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6148" name="Text Box 4"/>
          <p:cNvSpPr txBox="1">
            <a:spLocks noChangeArrowheads="1"/>
          </p:cNvSpPr>
          <p:nvPr userDrawn="1"/>
        </p:nvSpPr>
        <p:spPr bwMode="auto">
          <a:xfrm>
            <a:off x="8382000" y="6542088"/>
            <a:ext cx="563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25 | </a:t>
            </a:r>
            <a:fld id="{7C89DBA2-0685-4EF0-A51C-6E8687035F00}" type="slidenum">
              <a:rPr lang="en-US" altLang="it-IT" sz="900" smtClean="0">
                <a:latin typeface="Arial" panose="020B0604020202020204" pitchFamily="34" charset="0"/>
              </a:rPr>
              <a:pPr eaLnBrk="1" hangingPunct="1">
                <a:buClrTx/>
                <a:buSzPct val="75000"/>
                <a:buFont typeface="Wingdings" panose="05000000000000000000" pitchFamily="2" charset="2"/>
                <a:buNone/>
                <a:defRPr/>
              </a:pPr>
              <a:t>‹N›</a:t>
            </a:fld>
            <a:endParaRPr lang="en-US" altLang="it-IT" sz="900">
              <a:latin typeface="Arial" panose="020B0604020202020204" pitchFamily="34" charset="0"/>
            </a:endParaRPr>
          </a:p>
        </p:txBody>
      </p:sp>
      <p:sp>
        <p:nvSpPr>
          <p:cNvPr id="6149" name="Text Box 5"/>
          <p:cNvSpPr txBox="1">
            <a:spLocks noChangeArrowheads="1"/>
          </p:cNvSpPr>
          <p:nvPr userDrawn="1"/>
        </p:nvSpPr>
        <p:spPr bwMode="auto">
          <a:xfrm>
            <a:off x="457200" y="6542088"/>
            <a:ext cx="4587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1pPr>
            <a:lvl2pPr marL="742950" indent="-28575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2pPr>
            <a:lvl3pPr marL="11430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3pPr>
            <a:lvl4pPr marL="16002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4pPr>
            <a:lvl5pPr marL="2057400" indent="-228600">
              <a:spcBef>
                <a:spcPct val="20000"/>
              </a:spcBef>
              <a:buClr>
                <a:schemeClr val="accent2"/>
              </a:buClr>
              <a:buSzPct val="100000"/>
              <a:buFont typeface="Monotype Sorts" pitchFamily="2" charset="2"/>
              <a:buChar char="ä"/>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SzPct val="100000"/>
              <a:buFont typeface="Monotype Sorts" pitchFamily="2" charset="2"/>
              <a:buChar char="ä"/>
              <a:defRPr sz="2000">
                <a:solidFill>
                  <a:schemeClr val="tx1"/>
                </a:solidFill>
                <a:latin typeface="Times New Roman" panose="02020603050405020304" pitchFamily="18" charset="0"/>
              </a:defRPr>
            </a:lvl9pPr>
          </a:lstStyle>
          <a:p>
            <a:pPr eaLnBrk="1" hangingPunct="1">
              <a:buClrTx/>
              <a:buSzPct val="75000"/>
              <a:buFont typeface="Wingdings" panose="05000000000000000000" pitchFamily="2" charset="2"/>
              <a:buNone/>
              <a:defRPr/>
            </a:pPr>
            <a:r>
              <a:rPr lang="en-US" altLang="it-IT" sz="900">
                <a:latin typeface="Arial" panose="020B0604020202020204" pitchFamily="34" charset="0"/>
              </a:rPr>
              <a:t>Cowen-Tabarrok, PRINCIPI DI ECONOMIA, Zanichelli editore S.p.A. Copyright © 2011</a:t>
            </a:r>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ransition spd="med">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3317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vl1pPr>
          </a:lstStyle>
          <a:p>
            <a:pPr>
              <a:defRPr/>
            </a:pPr>
            <a:endParaRPr lang="it-IT" altLang="it-IT"/>
          </a:p>
        </p:txBody>
      </p:sp>
      <p:sp>
        <p:nvSpPr>
          <p:cNvPr id="3317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vl1pPr>
          </a:lstStyle>
          <a:p>
            <a:pPr>
              <a:defRPr/>
            </a:pPr>
            <a:endParaRPr lang="it-IT" altLang="it-IT"/>
          </a:p>
        </p:txBody>
      </p:sp>
      <p:sp>
        <p:nvSpPr>
          <p:cNvPr id="3317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vl1pPr>
          </a:lstStyle>
          <a:p>
            <a:pPr>
              <a:defRPr/>
            </a:pPr>
            <a:fld id="{DD6A57BA-5CB9-4C97-B821-35373B7F845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0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548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lvl1pPr>
          </a:lstStyle>
          <a:p>
            <a:pPr>
              <a:defRPr/>
            </a:pPr>
            <a:endParaRPr lang="it-IT" altLang="it-IT"/>
          </a:p>
        </p:txBody>
      </p:sp>
      <p:sp>
        <p:nvSpPr>
          <p:cNvPr id="548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lvl1pPr>
          </a:lstStyle>
          <a:p>
            <a:pPr>
              <a:defRPr/>
            </a:pPr>
            <a:endParaRPr lang="it-IT" altLang="it-IT"/>
          </a:p>
        </p:txBody>
      </p:sp>
      <p:sp>
        <p:nvSpPr>
          <p:cNvPr id="548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400"/>
            </a:lvl1pPr>
          </a:lstStyle>
          <a:p>
            <a:pPr>
              <a:defRPr/>
            </a:pPr>
            <a:fld id="{1A724C5E-E070-49F3-868D-22D1E50ABD19}"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endParaRPr lang="en-US" altLang="en-US"/>
          </a:p>
        </p:txBody>
      </p:sp>
      <p:sp>
        <p:nvSpPr>
          <p:cNvPr id="9219"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endParaRPr lang="en-US" altLang="en-US"/>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defRPr>
            </a:lvl1pPr>
          </a:lstStyle>
          <a:p>
            <a:pPr>
              <a:defRPr/>
            </a:pPr>
            <a:fld id="{684C5320-73AE-4656-8D6B-593E2E34A83E}" type="datetimeFigureOut">
              <a:rPr lang="en-US"/>
              <a:pPr>
                <a:defRPr/>
              </a:pPr>
              <a:t>5/7/2019</a:t>
            </a:fld>
            <a:endParaRPr lang="en-US"/>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defRPr>
            </a:lvl1pPr>
          </a:lstStyle>
          <a:p>
            <a:pPr>
              <a:defRPr/>
            </a:pPr>
            <a:fld id="{65543BCA-6293-45DE-8C18-D87CB44C1D1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4.xml"/><Relationship Id="rId1" Type="http://schemas.openxmlformats.org/officeDocument/2006/relationships/themeOverride" Target="../theme/themeOverride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4.xml"/><Relationship Id="rId1" Type="http://schemas.openxmlformats.org/officeDocument/2006/relationships/themeOverride" Target="../theme/themeOverride2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4.xml"/><Relationship Id="rId1" Type="http://schemas.openxmlformats.org/officeDocument/2006/relationships/themeOverride" Target="../theme/themeOverride2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4.xml"/><Relationship Id="rId1" Type="http://schemas.openxmlformats.org/officeDocument/2006/relationships/themeOverride" Target="../theme/themeOverride2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4.xml"/><Relationship Id="rId1" Type="http://schemas.openxmlformats.org/officeDocument/2006/relationships/themeOverride" Target="../theme/themeOverride2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4.xml"/><Relationship Id="rId1" Type="http://schemas.openxmlformats.org/officeDocument/2006/relationships/themeOverride" Target="../theme/themeOverride2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4.xml"/><Relationship Id="rId1" Type="http://schemas.openxmlformats.org/officeDocument/2006/relationships/themeOverride" Target="../theme/themeOverride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4.xml"/><Relationship Id="rId1" Type="http://schemas.openxmlformats.org/officeDocument/2006/relationships/themeOverride" Target="../theme/themeOverride30.xml"/></Relationships>
</file>

<file path=ppt/slides/_rels/slide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4.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4.xml"/><Relationship Id="rId1" Type="http://schemas.openxmlformats.org/officeDocument/2006/relationships/themeOverride" Target="../theme/themeOverride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4.xml"/><Relationship Id="rId1" Type="http://schemas.openxmlformats.org/officeDocument/2006/relationships/themeOverride" Target="../theme/themeOverride13.xml"/><Relationship Id="rId5" Type="http://schemas.openxmlformats.org/officeDocument/2006/relationships/hyperlink" Target="http://www.youtube.com/watch?v=ynKVBgiaHjo&amp;feature=related" TargetMode="External"/><Relationship Id="rId4" Type="http://schemas.openxmlformats.org/officeDocument/2006/relationships/hyperlink" Target="http://www.youtube.com/watch?v=sKjdT8I6Tn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4.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www-dse.ec.unipi.it/persone/docenti/giocoli/Pagina%20Web%20personale_file/EPD%20-%20homepage/Dispense%20di%20micro%20EPD/Paniere%20istat%202011.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vmlDrawing" Target="../drawings/vmlDrawing2.vml"/><Relationship Id="rId1" Type="http://schemas.openxmlformats.org/officeDocument/2006/relationships/themeOverride" Target="../theme/themeOverride15.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notesSlide" Target="../notesSlides/notesSlide6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85.xml"/><Relationship Id="rId1" Type="http://schemas.openxmlformats.org/officeDocument/2006/relationships/themeOverride" Target="../theme/themeOverride16.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0.xml"/><Relationship Id="rId1" Type="http://schemas.openxmlformats.org/officeDocument/2006/relationships/themeOverride" Target="../theme/themeOverride17.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4.xml"/></Relationships>
</file>

<file path=ppt/slides/_rels/slide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4.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0.xml"/></Relationships>
</file>

<file path=ppt/slides/_rels/slide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7.xml"/><Relationship Id="rId1" Type="http://schemas.openxmlformats.org/officeDocument/2006/relationships/slideLayout" Target="../slideLayouts/slideLayout8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9.xml"/><Relationship Id="rId1" Type="http://schemas.openxmlformats.org/officeDocument/2006/relationships/themeOverride" Target="../theme/themeOverride1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8.xml"/><Relationship Id="rId1" Type="http://schemas.openxmlformats.org/officeDocument/2006/relationships/themeOverride" Target="../theme/themeOverride20.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63.xml"/></Relationships>
</file>

<file path=ppt/slides/_rels/slide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3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35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35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3558" name="Rectangle 6"/>
          <p:cNvSpPr>
            <a:spLocks noGrp="1" noChangeArrowheads="1"/>
          </p:cNvSpPr>
          <p:nvPr>
            <p:ph type="ctrTitle"/>
          </p:nvPr>
        </p:nvSpPr>
        <p:spPr>
          <a:xfrm>
            <a:off x="228600" y="620713"/>
            <a:ext cx="8763000" cy="1871662"/>
          </a:xfrm>
          <a:noFill/>
          <a:ln w="12700">
            <a:solidFill>
              <a:schemeClr val="tx1"/>
            </a:solidFill>
            <a:miter lim="800000"/>
            <a:headEnd/>
            <a:tailEnd/>
          </a:ln>
        </p:spPr>
        <p:txBody>
          <a:bodyPr lIns="90488" tIns="44450" rIns="90488" bIns="44450" anchor="ctr"/>
          <a:lstStyle/>
          <a:p>
            <a:pPr eaLnBrk="1" hangingPunct="1"/>
            <a:br>
              <a:rPr lang="it-IT" altLang="it-IT" sz="3600">
                <a:latin typeface="Arial" panose="020B0604020202020204" pitchFamily="34" charset="0"/>
              </a:rPr>
            </a:br>
            <a:r>
              <a:rPr lang="it-IT" altLang="it-IT" sz="4000">
                <a:latin typeface="Arial" panose="020B0604020202020204" pitchFamily="34" charset="0"/>
              </a:rPr>
              <a:t>MACRO 2</a:t>
            </a:r>
            <a:br>
              <a:rPr lang="it-IT" altLang="it-IT" sz="4000">
                <a:latin typeface="Arial" panose="020B0604020202020204" pitchFamily="34" charset="0"/>
              </a:rPr>
            </a:br>
            <a:endParaRPr lang="it-IT" altLang="it-IT" sz="4000">
              <a:latin typeface="Arial" panose="020B0604020202020204" pitchFamily="34" charset="0"/>
            </a:endParaRPr>
          </a:p>
        </p:txBody>
      </p:sp>
      <p:sp>
        <p:nvSpPr>
          <p:cNvPr id="23559" name="Text Box 7"/>
          <p:cNvSpPr txBox="1">
            <a:spLocks noChangeArrowheads="1"/>
          </p:cNvSpPr>
          <p:nvPr/>
        </p:nvSpPr>
        <p:spPr bwMode="auto">
          <a:xfrm>
            <a:off x="381000" y="5867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FontTx/>
              <a:buNone/>
            </a:pPr>
            <a:endParaRPr lang="en-US" altLang="it-IT" sz="2400"/>
          </a:p>
        </p:txBody>
      </p:sp>
      <p:sp>
        <p:nvSpPr>
          <p:cNvPr id="23560" name="Text Box 9"/>
          <p:cNvSpPr txBox="1">
            <a:spLocks noChangeArrowheads="1"/>
          </p:cNvSpPr>
          <p:nvPr/>
        </p:nvSpPr>
        <p:spPr bwMode="auto">
          <a:xfrm>
            <a:off x="243558" y="3189744"/>
            <a:ext cx="5264546" cy="2308324"/>
          </a:xfrm>
          <a:prstGeom prst="rect">
            <a:avLst/>
          </a:prstGeom>
          <a:solidFill>
            <a:schemeClr val="hlink">
              <a:alpha val="4705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dirty="0"/>
              <a:t>ARGOMENTI TRATTATI:</a:t>
            </a:r>
          </a:p>
          <a:p>
            <a:pPr eaLnBrk="1" hangingPunct="1">
              <a:spcBef>
                <a:spcPct val="0"/>
              </a:spcBef>
              <a:buFontTx/>
              <a:buChar char="-"/>
            </a:pPr>
            <a:r>
              <a:rPr lang="it-IT" altLang="it-IT" sz="2400" dirty="0"/>
              <a:t> Disoccupazione</a:t>
            </a:r>
          </a:p>
          <a:p>
            <a:pPr eaLnBrk="1" hangingPunct="1">
              <a:spcBef>
                <a:spcPct val="0"/>
              </a:spcBef>
              <a:buFontTx/>
              <a:buChar char="-"/>
            </a:pPr>
            <a:r>
              <a:rPr lang="it-IT" altLang="it-IT" sz="2400" dirty="0"/>
              <a:t> Moneta</a:t>
            </a:r>
          </a:p>
          <a:p>
            <a:pPr eaLnBrk="1" hangingPunct="1">
              <a:spcBef>
                <a:spcPct val="0"/>
              </a:spcBef>
              <a:buFontTx/>
              <a:buChar char="-"/>
            </a:pPr>
            <a:r>
              <a:rPr lang="it-IT" altLang="it-IT" sz="2400" dirty="0"/>
              <a:t> Banca Centrale</a:t>
            </a:r>
          </a:p>
          <a:p>
            <a:pPr eaLnBrk="1" hangingPunct="1">
              <a:spcBef>
                <a:spcPct val="0"/>
              </a:spcBef>
              <a:buFontTx/>
              <a:buChar char="-"/>
            </a:pPr>
            <a:r>
              <a:rPr lang="it-IT" altLang="it-IT" sz="2400" dirty="0"/>
              <a:t> Sistema bancario</a:t>
            </a:r>
          </a:p>
          <a:p>
            <a:pPr eaLnBrk="1" hangingPunct="1">
              <a:spcBef>
                <a:spcPct val="0"/>
              </a:spcBef>
              <a:buFontTx/>
              <a:buChar char="-"/>
            </a:pPr>
            <a:r>
              <a:rPr lang="it-IT" altLang="it-IT" sz="2400" dirty="0"/>
              <a:t> Inflazione (NON NELLO SCRITTO)</a:t>
            </a:r>
          </a:p>
        </p:txBody>
      </p:sp>
    </p:spTree>
  </p:cSld>
  <p:clrMapOvr>
    <a:overrideClrMapping bg1="lt1" tx1="dk1" bg2="lt2" tx2="dk2" accent1="accent1" accent2="accent2" accent3="accent3" accent4="accent4" accent5="accent5" accent6="accent6" hlink="hlink" folHlink="folHlink"/>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329A705-EFD5-44A4-B4DC-B80B669D9613}"/>
              </a:ext>
            </a:extLst>
          </p:cNvPr>
          <p:cNvPicPr>
            <a:picLocks noChangeAspect="1"/>
          </p:cNvPicPr>
          <p:nvPr/>
        </p:nvPicPr>
        <p:blipFill>
          <a:blip r:embed="rId2"/>
          <a:stretch>
            <a:fillRect/>
          </a:stretch>
        </p:blipFill>
        <p:spPr>
          <a:xfrm>
            <a:off x="251520" y="785969"/>
            <a:ext cx="8640959" cy="5802201"/>
          </a:xfrm>
          <a:prstGeom prst="rect">
            <a:avLst/>
          </a:prstGeom>
        </p:spPr>
      </p:pic>
      <p:sp>
        <p:nvSpPr>
          <p:cNvPr id="3" name="CasellaDiTesto 2">
            <a:extLst>
              <a:ext uri="{FF2B5EF4-FFF2-40B4-BE49-F238E27FC236}">
                <a16:creationId xmlns:a16="http://schemas.microsoft.com/office/drawing/2014/main" id="{ADB8B162-51E6-49D2-97F2-722BEF46CBB4}"/>
              </a:ext>
            </a:extLst>
          </p:cNvPr>
          <p:cNvSpPr txBox="1"/>
          <p:nvPr/>
        </p:nvSpPr>
        <p:spPr>
          <a:xfrm>
            <a:off x="1979712" y="118373"/>
            <a:ext cx="6048672" cy="646331"/>
          </a:xfrm>
          <a:prstGeom prst="rect">
            <a:avLst/>
          </a:prstGeom>
          <a:noFill/>
        </p:spPr>
        <p:txBody>
          <a:bodyPr wrap="square" rtlCol="0">
            <a:spAutoFit/>
          </a:bodyPr>
          <a:lstStyle/>
          <a:p>
            <a:r>
              <a:rPr lang="it-IT" sz="3600" dirty="0"/>
              <a:t>I NEET nei paesi UE (2017)</a:t>
            </a:r>
          </a:p>
        </p:txBody>
      </p:sp>
    </p:spTree>
    <p:extLst>
      <p:ext uri="{BB962C8B-B14F-4D97-AF65-F5344CB8AC3E}">
        <p14:creationId xmlns:p14="http://schemas.microsoft.com/office/powerpoint/2010/main" val="15150329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0467" name="Rectangle 4"/>
          <p:cNvSpPr>
            <a:spLocks noGrp="1" noChangeArrowheads="1"/>
          </p:cNvSpPr>
          <p:nvPr>
            <p:ph type="title"/>
          </p:nvPr>
        </p:nvSpPr>
        <p:spPr>
          <a:xfrm>
            <a:off x="827584"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dirty="0"/>
              <a:t>Il signoraggio</a:t>
            </a:r>
          </a:p>
        </p:txBody>
      </p:sp>
      <p:sp>
        <p:nvSpPr>
          <p:cNvPr id="267269" name="Rectangle 5"/>
          <p:cNvSpPr>
            <a:spLocks noGrp="1" noChangeArrowheads="1"/>
          </p:cNvSpPr>
          <p:nvPr>
            <p:ph type="body" idx="1"/>
          </p:nvPr>
        </p:nvSpPr>
        <p:spPr>
          <a:xfrm>
            <a:off x="0" y="764704"/>
            <a:ext cx="9144000" cy="5940896"/>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Stampare moneta è un modo con cui un governo può </a:t>
            </a:r>
            <a:r>
              <a:rPr lang="it-IT" altLang="it-IT" sz="2400" u="sng" dirty="0"/>
              <a:t>finanziare la propria spesa</a:t>
            </a:r>
            <a:r>
              <a:rPr lang="it-IT" altLang="it-IT" sz="2400" dirty="0"/>
              <a:t>, in alternativa alle imposte vere e proprie ed al debito pubblico. Tale metodo di finanziamento prende il nome di </a:t>
            </a:r>
            <a:r>
              <a:rPr lang="it-IT" altLang="it-IT" sz="2400" dirty="0">
                <a:solidFill>
                  <a:srgbClr val="FF0000"/>
                </a:solidFill>
              </a:rPr>
              <a:t>signoraggio</a:t>
            </a:r>
          </a:p>
          <a:p>
            <a:pPr eaLnBrk="1" hangingPunct="1">
              <a:lnSpc>
                <a:spcPct val="90000"/>
              </a:lnSpc>
            </a:pPr>
            <a:r>
              <a:rPr lang="it-IT" altLang="it-IT" sz="2400" dirty="0"/>
              <a:t>In pratica, il signoraggio consiste nell’emissione di nuova moneta e dipende appunto dal potere del «signore» di «battere moneta».</a:t>
            </a:r>
          </a:p>
          <a:p>
            <a:pPr eaLnBrk="1" hangingPunct="1">
              <a:lnSpc>
                <a:spcPct val="90000"/>
              </a:lnSpc>
            </a:pPr>
            <a:r>
              <a:rPr lang="it-IT" altLang="it-IT" sz="2400" dirty="0"/>
              <a:t>Il signoraggio genera profitti per chi emette moneta, i c.d. </a:t>
            </a:r>
            <a:r>
              <a:rPr lang="it-IT" altLang="it-IT" sz="2400" dirty="0">
                <a:solidFill>
                  <a:srgbClr val="FF0000"/>
                </a:solidFill>
              </a:rPr>
              <a:t>profitti da signoraggio</a:t>
            </a:r>
            <a:r>
              <a:rPr lang="it-IT" altLang="it-IT" sz="2400" dirty="0"/>
              <a:t>. Essi sono una vera e propria tassa incassata dal «signore» come corrispettivo del «servizio» di creazione del mezzo di scambio. </a:t>
            </a:r>
          </a:p>
          <a:p>
            <a:pPr eaLnBrk="1" hangingPunct="1">
              <a:lnSpc>
                <a:spcPct val="90000"/>
              </a:lnSpc>
            </a:pPr>
            <a:r>
              <a:rPr lang="it-IT" altLang="it-IT" sz="2400" dirty="0"/>
              <a:t>In un sistema di moneta merce, tali profitti dipendono dal potere del signore di trasformare il metallo prezioso in moneta, trattenendo una parte del metallo come pagamento del «servizio».</a:t>
            </a:r>
          </a:p>
          <a:p>
            <a:pPr eaLnBrk="1" hangingPunct="1">
              <a:lnSpc>
                <a:spcPct val="90000"/>
              </a:lnSpc>
            </a:pPr>
            <a:r>
              <a:rPr lang="it-IT" altLang="it-IT" sz="2400" dirty="0"/>
              <a:t>In caso di moneta </a:t>
            </a:r>
            <a:r>
              <a:rPr lang="it-IT" altLang="it-IT" sz="2400" i="1" dirty="0"/>
              <a:t>fiat</a:t>
            </a:r>
            <a:r>
              <a:rPr lang="it-IT" altLang="it-IT" sz="2400" dirty="0"/>
              <a:t>, i profitti sono incassati dalla BC e derivano dagli interessi che la BC ottiene sugli asset che acquista in cambio dell’emissione di base monetaria con le operazioni di mercato aperto.</a:t>
            </a:r>
          </a:p>
          <a:p>
            <a:pPr lvl="1" eaLnBrk="1" hangingPunct="1">
              <a:lnSpc>
                <a:spcPct val="90000"/>
              </a:lnSpc>
            </a:pPr>
            <a:r>
              <a:rPr lang="it-IT" altLang="it-IT" sz="2000" dirty="0"/>
              <a:t>I profitti di signoraggio sono poi girati dalla BC al Tesoro.</a:t>
            </a:r>
          </a:p>
          <a:p>
            <a:pPr lvl="1" eaLnBrk="1" hangingPunct="1">
              <a:lnSpc>
                <a:spcPct val="90000"/>
              </a:lnSpc>
            </a:pPr>
            <a:r>
              <a:rPr lang="it-IT" altLang="it-IT" sz="2000" dirty="0"/>
              <a:t>L’indipendenza della BC nella creazione di moneta garantisce che il «signore» non abusi del potere di riscuotere i profitti da signoraggio a danno dei cittadini. </a:t>
            </a:r>
          </a:p>
          <a:p>
            <a:pPr eaLnBrk="1" hangingPunct="1">
              <a:lnSpc>
                <a:spcPct val="90000"/>
              </a:lnSpc>
            </a:pPr>
            <a:endParaRPr lang="it-IT" altLang="it-IT" sz="2400" dirty="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26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726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7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D913B9-8975-4307-8351-EB401DC58EA6}"/>
              </a:ext>
            </a:extLst>
          </p:cNvPr>
          <p:cNvSpPr>
            <a:spLocks noGrp="1"/>
          </p:cNvSpPr>
          <p:nvPr>
            <p:ph type="title"/>
          </p:nvPr>
        </p:nvSpPr>
        <p:spPr>
          <a:xfrm>
            <a:off x="685800" y="190500"/>
            <a:ext cx="7772400" cy="1143000"/>
          </a:xfrm>
        </p:spPr>
        <p:txBody>
          <a:bodyPr/>
          <a:lstStyle/>
          <a:p>
            <a:r>
              <a:rPr lang="it-IT" dirty="0"/>
              <a:t>L’imposta da inflazione</a:t>
            </a:r>
          </a:p>
        </p:txBody>
      </p:sp>
      <p:sp>
        <p:nvSpPr>
          <p:cNvPr id="3" name="Segnaposto contenuto 2">
            <a:extLst>
              <a:ext uri="{FF2B5EF4-FFF2-40B4-BE49-F238E27FC236}">
                <a16:creationId xmlns:a16="http://schemas.microsoft.com/office/drawing/2014/main" id="{CD5012B8-02C8-4FA5-9CBD-B2858F7A7BD7}"/>
              </a:ext>
            </a:extLst>
          </p:cNvPr>
          <p:cNvSpPr>
            <a:spLocks noGrp="1"/>
          </p:cNvSpPr>
          <p:nvPr>
            <p:ph idx="1"/>
          </p:nvPr>
        </p:nvSpPr>
        <p:spPr>
          <a:xfrm>
            <a:off x="179512" y="1196752"/>
            <a:ext cx="8784976" cy="4752528"/>
          </a:xfrm>
        </p:spPr>
        <p:txBody>
          <a:bodyPr/>
          <a:lstStyle/>
          <a:p>
            <a:pPr lvl="0" eaLnBrk="1" hangingPunct="1">
              <a:lnSpc>
                <a:spcPct val="90000"/>
              </a:lnSpc>
            </a:pPr>
            <a:r>
              <a:rPr lang="it-IT" altLang="it-IT" sz="2400" dirty="0">
                <a:solidFill>
                  <a:srgbClr val="000000"/>
                </a:solidFill>
              </a:rPr>
              <a:t>Emettendo M il «signore» riscuote anche un’altra tassa (anche se occulta) da chiunque detiene moneta. Tale tassa prende il nome di </a:t>
            </a:r>
            <a:r>
              <a:rPr lang="it-IT" altLang="it-IT" sz="2400" dirty="0">
                <a:solidFill>
                  <a:srgbClr val="FF0000"/>
                </a:solidFill>
              </a:rPr>
              <a:t>imposta da inflazione</a:t>
            </a:r>
            <a:r>
              <a:rPr lang="it-IT" altLang="it-IT" sz="2400" dirty="0">
                <a:solidFill>
                  <a:srgbClr val="000000"/>
                </a:solidFill>
              </a:rPr>
              <a:t>. </a:t>
            </a:r>
          </a:p>
          <a:p>
            <a:pPr lvl="0" eaLnBrk="1" hangingPunct="1">
              <a:lnSpc>
                <a:spcPct val="90000"/>
              </a:lnSpc>
            </a:pPr>
            <a:r>
              <a:rPr lang="it-IT" altLang="it-IT" sz="2400" dirty="0">
                <a:solidFill>
                  <a:srgbClr val="000000"/>
                </a:solidFill>
              </a:rPr>
              <a:t>All’aumentare di M, la TQM ci dice che la moneta </a:t>
            </a:r>
            <a:r>
              <a:rPr lang="it-IT" altLang="it-IT" sz="2400" u="sng" dirty="0">
                <a:solidFill>
                  <a:srgbClr val="000000"/>
                </a:solidFill>
              </a:rPr>
              <a:t>perde valore</a:t>
            </a:r>
            <a:r>
              <a:rPr lang="it-IT" altLang="it-IT" sz="2400" dirty="0">
                <a:solidFill>
                  <a:srgbClr val="000000"/>
                </a:solidFill>
              </a:rPr>
              <a:t> in termini dei beni che si possono comprare con essa. </a:t>
            </a:r>
          </a:p>
          <a:p>
            <a:pPr lvl="0" eaLnBrk="1" hangingPunct="1">
              <a:lnSpc>
                <a:spcPct val="90000"/>
              </a:lnSpc>
            </a:pPr>
            <a:r>
              <a:rPr lang="it-IT" altLang="it-IT" sz="2400" dirty="0">
                <a:solidFill>
                  <a:srgbClr val="000000"/>
                </a:solidFill>
              </a:rPr>
              <a:t>In pratica, il «signore» compra beni e servizi (p.e. il lavoro dei dipendenti pubblici) e salda i suoi debiti pagando con moneta svalutata, cioè riducendo il valore </a:t>
            </a:r>
            <a:r>
              <a:rPr lang="it-IT" altLang="it-IT" sz="2400" u="sng" dirty="0">
                <a:solidFill>
                  <a:srgbClr val="000000"/>
                </a:solidFill>
              </a:rPr>
              <a:t>reale</a:t>
            </a:r>
            <a:r>
              <a:rPr lang="it-IT" altLang="it-IT" sz="2400" dirty="0">
                <a:solidFill>
                  <a:srgbClr val="000000"/>
                </a:solidFill>
              </a:rPr>
              <a:t> di ciò che dà in cambio.</a:t>
            </a:r>
          </a:p>
          <a:p>
            <a:pPr lvl="0" eaLnBrk="1" hangingPunct="1">
              <a:lnSpc>
                <a:spcPct val="90000"/>
              </a:lnSpc>
            </a:pPr>
            <a:r>
              <a:rPr lang="it-IT" altLang="it-IT" sz="2400" dirty="0">
                <a:solidFill>
                  <a:srgbClr val="000000"/>
                </a:solidFill>
              </a:rPr>
              <a:t>Il signoraggio e l’imposta da inflazione come metodi di finanziamento della spesa pubblica erano molto diffusi in passato.</a:t>
            </a:r>
          </a:p>
          <a:p>
            <a:pPr lvl="0" eaLnBrk="1" hangingPunct="1">
              <a:lnSpc>
                <a:spcPct val="90000"/>
              </a:lnSpc>
            </a:pPr>
            <a:r>
              <a:rPr lang="it-IT" altLang="it-IT" sz="2400" dirty="0">
                <a:solidFill>
                  <a:srgbClr val="000000"/>
                </a:solidFill>
              </a:rPr>
              <a:t>Oggi sono rilevanti solo per i governi dei paesi la cui BC non sia indipendente dal potere politico e che abbiano elevata inflazione e sistema fiscale inefficiente (p.e. il Venezuela).</a:t>
            </a:r>
          </a:p>
          <a:p>
            <a:endParaRPr lang="it-IT" dirty="0"/>
          </a:p>
        </p:txBody>
      </p:sp>
    </p:spTree>
    <p:extLst>
      <p:ext uri="{BB962C8B-B14F-4D97-AF65-F5344CB8AC3E}">
        <p14:creationId xmlns:p14="http://schemas.microsoft.com/office/powerpoint/2010/main" val="42343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4213" y="0"/>
            <a:ext cx="7772400" cy="549275"/>
          </a:xfrm>
        </p:spPr>
        <p:txBody>
          <a:bodyPr/>
          <a:lstStyle/>
          <a:p>
            <a:pPr eaLnBrk="1" hangingPunct="1"/>
            <a:r>
              <a:rPr lang="it-IT" altLang="it-IT" dirty="0"/>
              <a:t>Inflazione da costi</a:t>
            </a:r>
          </a:p>
        </p:txBody>
      </p:sp>
      <p:sp>
        <p:nvSpPr>
          <p:cNvPr id="192515" name="Rectangle 3"/>
          <p:cNvSpPr>
            <a:spLocks noGrp="1" noChangeArrowheads="1"/>
          </p:cNvSpPr>
          <p:nvPr>
            <p:ph type="body" idx="1"/>
          </p:nvPr>
        </p:nvSpPr>
        <p:spPr>
          <a:xfrm>
            <a:off x="0" y="476250"/>
            <a:ext cx="9144000" cy="6381750"/>
          </a:xfrm>
        </p:spPr>
        <p:txBody>
          <a:bodyPr/>
          <a:lstStyle/>
          <a:p>
            <a:pPr eaLnBrk="1" hangingPunct="1">
              <a:lnSpc>
                <a:spcPct val="80000"/>
              </a:lnSpc>
            </a:pPr>
            <a:r>
              <a:rPr lang="it-IT" altLang="it-IT" sz="2400" dirty="0"/>
              <a:t>La causa dell’inflazione è l’aumento dell’offerta di moneta.</a:t>
            </a:r>
          </a:p>
          <a:p>
            <a:pPr eaLnBrk="1" hangingPunct="1">
              <a:lnSpc>
                <a:spcPct val="80000"/>
              </a:lnSpc>
            </a:pPr>
            <a:r>
              <a:rPr lang="it-IT" altLang="it-IT" sz="2400" dirty="0"/>
              <a:t>Tuttavia è possibile che l’aumento del livello generale dei prezzi sia provocato da un incremento del prezzo di </a:t>
            </a:r>
            <a:r>
              <a:rPr lang="it-IT" altLang="it-IT" sz="2400" u="sng" dirty="0"/>
              <a:t>alcuni beni particolarmente importanti</a:t>
            </a:r>
            <a:r>
              <a:rPr lang="it-IT" altLang="it-IT" sz="2400" dirty="0"/>
              <a:t>, quali p.e. il petrolio, il gas, le derrate alimentari. </a:t>
            </a:r>
          </a:p>
          <a:p>
            <a:pPr eaLnBrk="1" hangingPunct="1">
              <a:lnSpc>
                <a:spcPct val="80000"/>
              </a:lnSpc>
            </a:pPr>
            <a:r>
              <a:rPr lang="it-IT" altLang="it-IT" sz="2400" dirty="0"/>
              <a:t>Si tratta di beni che, entrando direttamente o indirettamente in tutti i processi produttivi (p.e. come energia elettrica o come benzina per i trasporti), possono indurre le imprese a trasferire l’aumento dei costi sul prezzo di altri beni e servizi. Si parla così di </a:t>
            </a:r>
            <a:r>
              <a:rPr lang="it-IT" altLang="it-IT" sz="2400" dirty="0">
                <a:solidFill>
                  <a:srgbClr val="FF0000"/>
                </a:solidFill>
              </a:rPr>
              <a:t>inflazione da costi</a:t>
            </a:r>
            <a:r>
              <a:rPr lang="it-IT" altLang="it-IT" sz="2400" dirty="0"/>
              <a:t>.</a:t>
            </a:r>
          </a:p>
          <a:p>
            <a:pPr eaLnBrk="1" hangingPunct="1">
              <a:lnSpc>
                <a:spcPct val="80000"/>
              </a:lnSpc>
            </a:pPr>
            <a:r>
              <a:rPr lang="it-IT" altLang="it-IT" sz="2400" dirty="0"/>
              <a:t>Comunque questo tipo di inflazione </a:t>
            </a:r>
            <a:r>
              <a:rPr lang="it-IT" altLang="it-IT" sz="2400" u="sng" dirty="0"/>
              <a:t>non è permanente</a:t>
            </a:r>
            <a:r>
              <a:rPr lang="it-IT" altLang="it-IT" sz="2400" dirty="0"/>
              <a:t>: l’aumento p.e. del prezzo del petrolio può far crescere </a:t>
            </a:r>
            <a:r>
              <a:rPr lang="it-IT" altLang="it-IT" sz="2400" i="1" dirty="0"/>
              <a:t>una tantum</a:t>
            </a:r>
            <a:r>
              <a:rPr lang="it-IT" altLang="it-IT" sz="2400" dirty="0"/>
              <a:t> il livello generale dei prezzi (c.d. </a:t>
            </a:r>
            <a:r>
              <a:rPr lang="it-IT" altLang="it-IT" sz="2400" u="sng" dirty="0"/>
              <a:t>scalino di IPC</a:t>
            </a:r>
            <a:r>
              <a:rPr lang="it-IT" altLang="it-IT" sz="2400" dirty="0"/>
              <a:t>: da </a:t>
            </a:r>
            <a:r>
              <a:rPr lang="it-IT" altLang="it-IT" sz="2400" b="1" dirty="0">
                <a:latin typeface="French Script MT" panose="03020402040607040605" pitchFamily="66" charset="0"/>
              </a:rPr>
              <a:t>P </a:t>
            </a:r>
            <a:r>
              <a:rPr lang="it-IT" altLang="it-IT" sz="2400" baseline="30000" dirty="0"/>
              <a:t>1</a:t>
            </a:r>
            <a:r>
              <a:rPr lang="it-IT" altLang="it-IT" sz="2400" dirty="0"/>
              <a:t> a </a:t>
            </a:r>
            <a:r>
              <a:rPr lang="it-IT" altLang="it-IT" sz="2400" b="1" dirty="0">
                <a:latin typeface="French Script MT" panose="03020402040607040605" pitchFamily="66" charset="0"/>
              </a:rPr>
              <a:t>P </a:t>
            </a:r>
            <a:r>
              <a:rPr lang="it-IT" altLang="it-IT" sz="2400" baseline="30000" dirty="0"/>
              <a:t>2</a:t>
            </a:r>
            <a:r>
              <a:rPr lang="it-IT" altLang="it-IT" sz="2400" dirty="0"/>
              <a:t>), ma non può causare un processo inflattivo persistente (cioè </a:t>
            </a:r>
            <a:r>
              <a:rPr lang="it-IT" altLang="it-IT" sz="2400" dirty="0">
                <a:latin typeface="Symbol" panose="05050102010706020507" pitchFamily="18" charset="2"/>
              </a:rPr>
              <a:t>p</a:t>
            </a:r>
            <a:r>
              <a:rPr lang="it-IT" altLang="it-IT" sz="2400" dirty="0"/>
              <a:t>), a meno che…</a:t>
            </a:r>
          </a:p>
          <a:p>
            <a:pPr eaLnBrk="1" hangingPunct="1">
              <a:lnSpc>
                <a:spcPct val="80000"/>
              </a:lnSpc>
            </a:pPr>
            <a:r>
              <a:rPr lang="it-IT" altLang="it-IT" sz="2400" dirty="0"/>
              <a:t>… a meno che l’aumento del IPC non venga a sua volta alimentato da un </a:t>
            </a:r>
            <a:r>
              <a:rPr lang="it-IT" altLang="it-IT" sz="2400" u="sng" dirty="0"/>
              <a:t>aumento dei salari nominali</a:t>
            </a:r>
            <a:r>
              <a:rPr lang="it-IT" altLang="it-IT" sz="2400" dirty="0"/>
              <a:t> (per difenderne il potere d’acquisto) a sua volta sostenuto da un’espansione dell’offerta di moneta (c.d. </a:t>
            </a:r>
            <a:r>
              <a:rPr lang="it-IT" altLang="it-IT" sz="2400" u="sng" dirty="0"/>
              <a:t>politica monetaria accomodante</a:t>
            </a:r>
            <a:r>
              <a:rPr lang="it-IT" altLang="it-IT" sz="2400" dirty="0"/>
              <a:t>). Questo genera la c.d. </a:t>
            </a:r>
            <a:r>
              <a:rPr lang="it-IT" altLang="it-IT" sz="2400" dirty="0">
                <a:solidFill>
                  <a:srgbClr val="FF0000"/>
                </a:solidFill>
              </a:rPr>
              <a:t>spirale prezzi-salari-prezzi</a:t>
            </a:r>
            <a:r>
              <a:rPr lang="it-IT" altLang="it-IT" sz="2400" dirty="0"/>
              <a:t>, ovvero un’inflazione elevata e persistente.</a:t>
            </a:r>
          </a:p>
          <a:p>
            <a:pPr eaLnBrk="1" hangingPunct="1">
              <a:lnSpc>
                <a:spcPct val="80000"/>
              </a:lnSpc>
            </a:pPr>
            <a:r>
              <a:rPr lang="it-IT" altLang="it-IT" sz="2400" dirty="0"/>
              <a:t>Questo spiega perché, a partire dagli anni ’80, le banche centrali dei principali paesi rifiutano di “accomodare” processi inflattivi di questo tipo, anche a costo del perdurare di una recessione.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45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4564" name="Rectangle 4"/>
          <p:cNvSpPr>
            <a:spLocks noGrp="1" noChangeArrowheads="1"/>
          </p:cNvSpPr>
          <p:nvPr>
            <p:ph type="title"/>
          </p:nvPr>
        </p:nvSpPr>
        <p:spPr>
          <a:xfrm>
            <a:off x="685800"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 costi dell’inflazione</a:t>
            </a:r>
          </a:p>
        </p:txBody>
      </p:sp>
      <p:sp>
        <p:nvSpPr>
          <p:cNvPr id="271365" name="Rectangle 5"/>
          <p:cNvSpPr>
            <a:spLocks noGrp="1" noChangeArrowheads="1"/>
          </p:cNvSpPr>
          <p:nvPr>
            <p:ph type="body" idx="1"/>
          </p:nvPr>
        </p:nvSpPr>
        <p:spPr>
          <a:xfrm>
            <a:off x="0" y="762000"/>
            <a:ext cx="9144000" cy="576262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L’inflazione riduce il potere di acquisto dei redditi nominali e quindi peggiora il tenore di vita. </a:t>
            </a:r>
          </a:p>
          <a:p>
            <a:pPr eaLnBrk="1" hangingPunct="1">
              <a:lnSpc>
                <a:spcPct val="80000"/>
              </a:lnSpc>
            </a:pPr>
            <a:r>
              <a:rPr lang="it-IT" altLang="it-IT" sz="2400" dirty="0"/>
              <a:t>In realtà l’inflazione dei prezzi dei beni e servizi significa anche l’inflazione dei </a:t>
            </a:r>
            <a:r>
              <a:rPr lang="it-IT" altLang="it-IT" sz="2400" u="sng" dirty="0"/>
              <a:t>redditi dei venditori</a:t>
            </a:r>
            <a:r>
              <a:rPr lang="it-IT" altLang="it-IT" sz="2400" dirty="0"/>
              <a:t> (inclusi i venditori di </a:t>
            </a:r>
            <a:r>
              <a:rPr lang="it-IT" altLang="it-IT" sz="2400" i="1" dirty="0"/>
              <a:t>servizi di lavoro</a:t>
            </a:r>
            <a:r>
              <a:rPr lang="it-IT" altLang="it-IT" sz="2400" dirty="0"/>
              <a:t>). Quindi i venditori riescono in qualche modo a “proteggersi”.</a:t>
            </a:r>
          </a:p>
          <a:p>
            <a:pPr eaLnBrk="1" hangingPunct="1">
              <a:lnSpc>
                <a:spcPct val="80000"/>
              </a:lnSpc>
            </a:pPr>
            <a:r>
              <a:rPr lang="it-IT" altLang="it-IT" sz="2400" dirty="0"/>
              <a:t>Se per ipotesi </a:t>
            </a:r>
            <a:r>
              <a:rPr lang="it-IT" altLang="it-IT" sz="2400" u="sng" dirty="0"/>
              <a:t>tutti</a:t>
            </a:r>
            <a:r>
              <a:rPr lang="it-IT" altLang="it-IT" sz="2400" dirty="0"/>
              <a:t> i prezzi aumentassero </a:t>
            </a:r>
            <a:r>
              <a:rPr lang="it-IT" altLang="it-IT" sz="2400" u="sng" dirty="0"/>
              <a:t>contemporaneamente</a:t>
            </a:r>
            <a:r>
              <a:rPr lang="it-IT" altLang="it-IT" sz="2400" dirty="0"/>
              <a:t> ed in </a:t>
            </a:r>
            <a:r>
              <a:rPr lang="it-IT" altLang="it-IT" sz="2400" u="sng" dirty="0"/>
              <a:t>pari misura</a:t>
            </a:r>
            <a:r>
              <a:rPr lang="it-IT" altLang="it-IT" sz="2400" dirty="0"/>
              <a:t> (c.d. </a:t>
            </a:r>
            <a:r>
              <a:rPr lang="it-IT" altLang="it-IT" sz="2400" dirty="0">
                <a:solidFill>
                  <a:srgbClr val="FF0000"/>
                </a:solidFill>
              </a:rPr>
              <a:t>perfetta indicizzazione</a:t>
            </a:r>
            <a:r>
              <a:rPr lang="it-IT" altLang="it-IT" sz="2400" dirty="0"/>
              <a:t>) tutti redditi nominali varierebbero esattamente quanto il livello generale di prezzi: non vi sarebbe alcun effetto reale dell’inflazione e nessuno perderebbe nulla!</a:t>
            </a:r>
          </a:p>
          <a:p>
            <a:pPr eaLnBrk="1" hangingPunct="1">
              <a:lnSpc>
                <a:spcPct val="80000"/>
              </a:lnSpc>
            </a:pPr>
            <a:r>
              <a:rPr lang="it-IT" altLang="it-IT" sz="2400" dirty="0"/>
              <a:t>Tuttavia, anche se questo fosse vero (e, realisticamente, </a:t>
            </a:r>
            <a:r>
              <a:rPr lang="it-IT" altLang="it-IT" sz="2400" u="sng" dirty="0"/>
              <a:t>non</a:t>
            </a:r>
            <a:r>
              <a:rPr lang="it-IT" altLang="it-IT" sz="2400" dirty="0"/>
              <a:t> lo è: la perfetta indicizzazione è solo un caso ideale), possiamo dimostrare che l’inflazione provoca comunque dei </a:t>
            </a:r>
            <a:r>
              <a:rPr lang="it-IT" altLang="it-IT" sz="2400" u="sng" dirty="0"/>
              <a:t>costi reali</a:t>
            </a:r>
            <a:r>
              <a:rPr lang="it-IT" altLang="it-IT" sz="2400" dirty="0"/>
              <a:t> all’economia.</a:t>
            </a:r>
          </a:p>
          <a:p>
            <a:pPr eaLnBrk="1" hangingPunct="1">
              <a:lnSpc>
                <a:spcPct val="80000"/>
              </a:lnSpc>
            </a:pPr>
            <a:r>
              <a:rPr lang="it-IT" altLang="it-IT" sz="2400" dirty="0">
                <a:solidFill>
                  <a:srgbClr val="FF0000"/>
                </a:solidFill>
              </a:rPr>
              <a:t>Possibili costi dell’inflazione</a:t>
            </a:r>
            <a:r>
              <a:rPr lang="it-IT" altLang="it-IT" sz="2400" dirty="0"/>
              <a:t>: </a:t>
            </a:r>
            <a:r>
              <a:rPr lang="it-IT" altLang="it-IT" sz="2400" b="1" dirty="0">
                <a:solidFill>
                  <a:schemeClr val="accent2"/>
                </a:solidFill>
              </a:rPr>
              <a:t>1)</a:t>
            </a:r>
            <a:r>
              <a:rPr lang="it-IT" altLang="it-IT" sz="2400" dirty="0"/>
              <a:t> i c.d. costi della suola delle scarpe;  </a:t>
            </a:r>
            <a:r>
              <a:rPr lang="it-IT" altLang="it-IT" sz="2400" b="1" dirty="0">
                <a:solidFill>
                  <a:schemeClr val="accent2"/>
                </a:solidFill>
              </a:rPr>
              <a:t>2)</a:t>
            </a:r>
            <a:r>
              <a:rPr lang="it-IT" altLang="it-IT" sz="2400" dirty="0"/>
              <a:t> i c.d. costi della variazione dei menù; </a:t>
            </a:r>
            <a:r>
              <a:rPr lang="it-IT" altLang="it-IT" sz="2400" dirty="0">
                <a:solidFill>
                  <a:srgbClr val="FC0128"/>
                </a:solidFill>
              </a:rPr>
              <a:t>3)</a:t>
            </a:r>
            <a:r>
              <a:rPr lang="it-IT" altLang="it-IT" sz="2400" dirty="0"/>
              <a:t> la distorsione dei prezzi relativi; </a:t>
            </a:r>
            <a:r>
              <a:rPr lang="it-IT" altLang="it-IT" sz="2400" dirty="0">
                <a:solidFill>
                  <a:srgbClr val="FC0128"/>
                </a:solidFill>
              </a:rPr>
              <a:t>4)</a:t>
            </a:r>
            <a:r>
              <a:rPr lang="it-IT" altLang="it-IT" sz="2400" dirty="0"/>
              <a:t> la redistribuzione arbitraria della ricchezza; </a:t>
            </a:r>
            <a:r>
              <a:rPr lang="it-IT" altLang="it-IT" sz="2400" dirty="0">
                <a:solidFill>
                  <a:srgbClr val="FC0128"/>
                </a:solidFill>
              </a:rPr>
              <a:t>5)</a:t>
            </a:r>
            <a:r>
              <a:rPr lang="it-IT" altLang="it-IT" sz="2400" dirty="0"/>
              <a:t> il drenaggio fiscale; </a:t>
            </a:r>
            <a:r>
              <a:rPr lang="it-IT" altLang="it-IT" sz="2400" dirty="0">
                <a:solidFill>
                  <a:srgbClr val="FC0128"/>
                </a:solidFill>
              </a:rPr>
              <a:t>6)</a:t>
            </a:r>
            <a:r>
              <a:rPr lang="it-IT" altLang="it-IT" sz="2400" dirty="0"/>
              <a:t> l’incertezza indotta dalla variabilità dell’inflazione.</a:t>
            </a:r>
          </a:p>
          <a:p>
            <a:pPr eaLnBrk="1" hangingPunct="1">
              <a:lnSpc>
                <a:spcPct val="80000"/>
              </a:lnSpc>
            </a:pPr>
            <a:r>
              <a:rPr lang="it-IT" altLang="it-IT" sz="2400" dirty="0"/>
              <a:t>I costi </a:t>
            </a:r>
            <a:r>
              <a:rPr lang="it-IT" altLang="it-IT" sz="2400" b="1" dirty="0">
                <a:solidFill>
                  <a:schemeClr val="accent2"/>
                </a:solidFill>
              </a:rPr>
              <a:t>1)</a:t>
            </a:r>
            <a:r>
              <a:rPr lang="it-IT" altLang="it-IT" sz="2400" b="1" dirty="0"/>
              <a:t> </a:t>
            </a:r>
            <a:r>
              <a:rPr lang="it-IT" altLang="it-IT" sz="2400" dirty="0"/>
              <a:t>e </a:t>
            </a:r>
            <a:r>
              <a:rPr lang="it-IT" altLang="it-IT" sz="2400" b="1" dirty="0">
                <a:solidFill>
                  <a:schemeClr val="accent2"/>
                </a:solidFill>
              </a:rPr>
              <a:t>2)</a:t>
            </a:r>
            <a:r>
              <a:rPr lang="it-IT" altLang="it-IT" sz="2400" dirty="0"/>
              <a:t> si verificano anche nel caso, del tutto ipotetico, di perfetta indicizzazione </a:t>
            </a:r>
            <a:r>
              <a:rPr lang="it-IT" altLang="it-IT" sz="2400" dirty="0">
                <a:sym typeface="Symbol" panose="05050102010706020507" pitchFamily="18" charset="2"/>
              </a:rPr>
              <a:t> sono costi reali </a:t>
            </a:r>
            <a:r>
              <a:rPr lang="it-IT" altLang="it-IT" sz="2400" u="sng" dirty="0">
                <a:sym typeface="Symbol" panose="05050102010706020507" pitchFamily="18" charset="2"/>
              </a:rPr>
              <a:t>inevitabili</a:t>
            </a:r>
            <a:r>
              <a:rPr lang="it-IT" altLang="it-IT" sz="2400" dirty="0">
                <a:sym typeface="Symbol" panose="05050102010706020507" pitchFamily="18" charset="2"/>
              </a:rPr>
              <a:t> dell’inflazione.</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71365">
                                            <p:txEl>
                                              <p:pRg st="3" end="3"/>
                                            </p:txEl>
                                          </p:spTgt>
                                        </p:tgtEl>
                                        <p:attrNameLst>
                                          <p:attrName>style.visibility</p:attrName>
                                        </p:attrNameLst>
                                      </p:cBhvr>
                                      <p:to>
                                        <p:strVal val="visible"/>
                                      </p:to>
                                    </p:set>
                                    <p:animEffect transition="in" filter="wipe(left)">
                                      <p:cBhvr>
                                        <p:cTn id="11" dur="500"/>
                                        <p:tgtEl>
                                          <p:spTgt spid="27136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1365">
                                            <p:txEl>
                                              <p:pRg st="4" end="4"/>
                                            </p:txEl>
                                          </p:spTgt>
                                        </p:tgtEl>
                                        <p:attrNameLst>
                                          <p:attrName>style.visibility</p:attrName>
                                        </p:attrNameLst>
                                      </p:cBhvr>
                                      <p:to>
                                        <p:strVal val="visible"/>
                                      </p:to>
                                    </p:set>
                                    <p:animEffect transition="in" filter="wipe(left)">
                                      <p:cBhvr>
                                        <p:cTn id="16" dur="500"/>
                                        <p:tgtEl>
                                          <p:spTgt spid="27136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1365">
                                            <p:txEl>
                                              <p:pRg st="5" end="5"/>
                                            </p:txEl>
                                          </p:spTgt>
                                        </p:tgtEl>
                                        <p:attrNameLst>
                                          <p:attrName>style.visibility</p:attrName>
                                        </p:attrNameLst>
                                      </p:cBhvr>
                                      <p:to>
                                        <p:strVal val="visible"/>
                                      </p:to>
                                    </p:set>
                                    <p:animEffect transition="in" filter="wipe(left)">
                                      <p:cBhvr>
                                        <p:cTn id="21" dur="500"/>
                                        <p:tgtEl>
                                          <p:spTgt spid="271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6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6612" name="Rectangle 4"/>
          <p:cNvSpPr>
            <a:spLocks noGrp="1" noChangeArrowheads="1"/>
          </p:cNvSpPr>
          <p:nvPr>
            <p:ph type="title"/>
          </p:nvPr>
        </p:nvSpPr>
        <p:spPr>
          <a:xfrm>
            <a:off x="381000" y="0"/>
            <a:ext cx="8534400" cy="8366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 costi della suola delle scarpe</a:t>
            </a:r>
          </a:p>
        </p:txBody>
      </p:sp>
      <p:sp>
        <p:nvSpPr>
          <p:cNvPr id="273413" name="Rectangle 5"/>
          <p:cNvSpPr>
            <a:spLocks noGrp="1" noChangeArrowheads="1"/>
          </p:cNvSpPr>
          <p:nvPr>
            <p:ph type="body" idx="1"/>
          </p:nvPr>
        </p:nvSpPr>
        <p:spPr>
          <a:xfrm>
            <a:off x="152400" y="765175"/>
            <a:ext cx="8991600" cy="54006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Con questo termine</a:t>
            </a:r>
            <a:r>
              <a:rPr lang="it-IT" altLang="it-IT" sz="2400" dirty="0">
                <a:solidFill>
                  <a:srgbClr val="9933FF"/>
                </a:solidFill>
              </a:rPr>
              <a:t> </a:t>
            </a:r>
            <a:r>
              <a:rPr lang="it-IT" altLang="it-IT" sz="2400" dirty="0"/>
              <a:t>(</a:t>
            </a:r>
            <a:r>
              <a:rPr lang="it-IT" altLang="it-IT" sz="2400" dirty="0" err="1">
                <a:solidFill>
                  <a:srgbClr val="FF0000"/>
                </a:solidFill>
              </a:rPr>
              <a:t>shoeleather</a:t>
            </a:r>
            <a:r>
              <a:rPr lang="it-IT" altLang="it-IT" sz="2400" dirty="0">
                <a:solidFill>
                  <a:srgbClr val="FF0000"/>
                </a:solidFill>
              </a:rPr>
              <a:t> </a:t>
            </a:r>
            <a:r>
              <a:rPr lang="it-IT" altLang="it-IT" sz="2400" dirty="0" err="1">
                <a:solidFill>
                  <a:srgbClr val="FF0000"/>
                </a:solidFill>
              </a:rPr>
              <a:t>costs</a:t>
            </a:r>
            <a:r>
              <a:rPr lang="it-IT" altLang="it-IT" sz="2400" dirty="0"/>
              <a:t>) si intendono le risorse che vengono sprecate  quando l’inflazione induce gli agenti a minimizzare la detenzione di asset liquidi.</a:t>
            </a:r>
          </a:p>
          <a:p>
            <a:pPr eaLnBrk="1" hangingPunct="1">
              <a:lnSpc>
                <a:spcPct val="90000"/>
              </a:lnSpc>
            </a:pPr>
            <a:r>
              <a:rPr lang="it-IT" altLang="it-IT" sz="2400" dirty="0"/>
              <a:t>Dato che l’inflazione riduce il valore della moneta (cioè il suo potere di acquisto), gli agenti hanno un incentivo a detenere la loro ricchezza in una forma </a:t>
            </a:r>
            <a:r>
              <a:rPr lang="it-IT" altLang="it-IT" sz="2400" u="sng" dirty="0"/>
              <a:t>diversa dalla moneta contante</a:t>
            </a:r>
            <a:r>
              <a:rPr lang="it-IT" altLang="it-IT" sz="2400" dirty="0"/>
              <a:t> e comunque in asset che siano </a:t>
            </a:r>
            <a:r>
              <a:rPr lang="it-IT" altLang="it-IT" sz="2400" u="sng" dirty="0"/>
              <a:t>protetti dall’inflazione</a:t>
            </a:r>
            <a:r>
              <a:rPr lang="it-IT" altLang="it-IT" sz="2400" dirty="0"/>
              <a:t> (p.e. depositi indicizzati).</a:t>
            </a:r>
          </a:p>
          <a:p>
            <a:pPr lvl="1" eaLnBrk="1" hangingPunct="1">
              <a:lnSpc>
                <a:spcPct val="90000"/>
              </a:lnSpc>
            </a:pPr>
            <a:r>
              <a:rPr lang="it-IT" altLang="it-IT" sz="2000" dirty="0"/>
              <a:t>Almeno un </a:t>
            </a:r>
            <a:r>
              <a:rPr lang="it-IT" altLang="it-IT" sz="2000" i="1" dirty="0"/>
              <a:t>asset</a:t>
            </a:r>
            <a:r>
              <a:rPr lang="it-IT" altLang="it-IT" sz="2000" dirty="0"/>
              <a:t> non può, per definizione, essere indicizzato: il circolante!</a:t>
            </a:r>
          </a:p>
          <a:p>
            <a:pPr eaLnBrk="1" hangingPunct="1">
              <a:lnSpc>
                <a:spcPct val="90000"/>
              </a:lnSpc>
            </a:pPr>
            <a:r>
              <a:rPr lang="it-IT" altLang="it-IT" sz="2400" dirty="0"/>
              <a:t>Questo però significa doversi recare più spesso in banca o al bancomat per prelevare mezzi liquidi: di qui il consumo della suola delle scarpe!</a:t>
            </a:r>
          </a:p>
          <a:p>
            <a:pPr eaLnBrk="1" hangingPunct="1">
              <a:lnSpc>
                <a:spcPct val="90000"/>
              </a:lnSpc>
            </a:pPr>
            <a:r>
              <a:rPr lang="it-IT" altLang="it-IT" sz="2400" dirty="0"/>
              <a:t>In generale, qualsiasi </a:t>
            </a:r>
            <a:r>
              <a:rPr lang="it-IT" altLang="it-IT" sz="2400" dirty="0">
                <a:solidFill>
                  <a:srgbClr val="FF0000"/>
                </a:solidFill>
              </a:rPr>
              <a:t>operazione di conversione</a:t>
            </a:r>
            <a:r>
              <a:rPr lang="it-IT" altLang="it-IT" sz="2400" dirty="0"/>
              <a:t> da </a:t>
            </a:r>
            <a:r>
              <a:rPr lang="it-IT" altLang="it-IT" sz="2400" i="1" dirty="0" err="1"/>
              <a:t>assets</a:t>
            </a:r>
            <a:r>
              <a:rPr lang="it-IT" altLang="it-IT" sz="2400" dirty="0"/>
              <a:t> illiquidi a mezzi liquidi è un’operazione del tutto </a:t>
            </a:r>
            <a:r>
              <a:rPr lang="it-IT" altLang="it-IT" sz="2400" u="sng" dirty="0"/>
              <a:t>improduttiva</a:t>
            </a:r>
            <a:r>
              <a:rPr lang="it-IT" altLang="it-IT" sz="2400" dirty="0"/>
              <a:t> che comporta uno </a:t>
            </a:r>
            <a:r>
              <a:rPr lang="it-IT" altLang="it-IT" sz="2400" u="sng" dirty="0"/>
              <a:t>spreco di risorse</a:t>
            </a:r>
            <a:r>
              <a:rPr lang="it-IT" altLang="it-IT" sz="2400" dirty="0"/>
              <a:t>. L’inflazione aumenta il numero di tali operazioni e quindi genera lo spreco </a:t>
            </a:r>
            <a:r>
              <a:rPr lang="it-IT" altLang="it-IT" sz="2400" dirty="0">
                <a:sym typeface="Symbol" panose="05050102010706020507" pitchFamily="18" charset="2"/>
              </a:rPr>
              <a:t> un costo reale!</a:t>
            </a:r>
            <a:endParaRPr lang="it-IT" altLang="it-IT" sz="2400" dirty="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413">
                                            <p:txEl>
                                              <p:pRg st="3" end="3"/>
                                            </p:txEl>
                                          </p:spTgt>
                                        </p:tgtEl>
                                        <p:attrNameLst>
                                          <p:attrName>style.visibility</p:attrName>
                                        </p:attrNameLst>
                                      </p:cBhvr>
                                      <p:to>
                                        <p:strVal val="visible"/>
                                      </p:to>
                                    </p:set>
                                    <p:animEffect transition="in" filter="wipe(left)">
                                      <p:cBhvr>
                                        <p:cTn id="7" dur="500"/>
                                        <p:tgtEl>
                                          <p:spTgt spid="27341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3413">
                                            <p:txEl>
                                              <p:pRg st="4" end="4"/>
                                            </p:txEl>
                                          </p:spTgt>
                                        </p:tgtEl>
                                        <p:attrNameLst>
                                          <p:attrName>style.visibility</p:attrName>
                                        </p:attrNameLst>
                                      </p:cBhvr>
                                      <p:to>
                                        <p:strVal val="visible"/>
                                      </p:to>
                                    </p:set>
                                    <p:animEffect transition="in" filter="wipe(left)">
                                      <p:cBhvr>
                                        <p:cTn id="12" dur="500"/>
                                        <p:tgtEl>
                                          <p:spTgt spid="2734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86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98660" name="Rectangle 4"/>
          <p:cNvSpPr>
            <a:spLocks noGrp="1" noChangeArrowheads="1"/>
          </p:cNvSpPr>
          <p:nvPr>
            <p:ph type="title"/>
          </p:nvPr>
        </p:nvSpPr>
        <p:spPr>
          <a:xfrm>
            <a:off x="228600" y="0"/>
            <a:ext cx="8915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 costi di cambiamento dei menù</a:t>
            </a:r>
          </a:p>
        </p:txBody>
      </p:sp>
      <p:sp>
        <p:nvSpPr>
          <p:cNvPr id="275461" name="Rectangle 5"/>
          <p:cNvSpPr>
            <a:spLocks noGrp="1" noChangeArrowheads="1"/>
          </p:cNvSpPr>
          <p:nvPr>
            <p:ph type="body" idx="1"/>
          </p:nvPr>
        </p:nvSpPr>
        <p:spPr>
          <a:xfrm>
            <a:off x="179388" y="692150"/>
            <a:ext cx="8763000" cy="59769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dirty="0"/>
              <a:t>I c.d.</a:t>
            </a:r>
            <a:r>
              <a:rPr lang="it-IT" altLang="it-IT" sz="2800" dirty="0">
                <a:solidFill>
                  <a:srgbClr val="9933FF"/>
                </a:solidFill>
              </a:rPr>
              <a:t> </a:t>
            </a:r>
            <a:r>
              <a:rPr lang="it-IT" altLang="it-IT" sz="2800" dirty="0">
                <a:solidFill>
                  <a:srgbClr val="FF0000"/>
                </a:solidFill>
              </a:rPr>
              <a:t>menu </a:t>
            </a:r>
            <a:r>
              <a:rPr lang="it-IT" altLang="it-IT" sz="2800" dirty="0" err="1">
                <a:solidFill>
                  <a:srgbClr val="FF0000"/>
                </a:solidFill>
              </a:rPr>
              <a:t>costs</a:t>
            </a:r>
            <a:r>
              <a:rPr lang="it-IT" altLang="it-IT" sz="2800" dirty="0"/>
              <a:t> sono i costi che si devono sostenere per aggiornare i listini dei prezzi per effetto dell’inflazione (p.e. il menù di un ristorante) </a:t>
            </a:r>
            <a:r>
              <a:rPr lang="it-IT" altLang="it-IT" sz="2800" dirty="0">
                <a:sym typeface="Symbol" panose="05050102010706020507" pitchFamily="18" charset="2"/>
              </a:rPr>
              <a:t> sono costi reali!</a:t>
            </a:r>
          </a:p>
          <a:p>
            <a:pPr eaLnBrk="1" hangingPunct="1"/>
            <a:r>
              <a:rPr lang="it-IT" altLang="it-IT" sz="2800" dirty="0"/>
              <a:t>Questo vale anche in caso di perfetta indicizzazione, anzi è proprio in questo caso che si devono continuamente cambiare i listini dei prezzi.</a:t>
            </a:r>
          </a:p>
          <a:p>
            <a:pPr eaLnBrk="1" hangingPunct="1"/>
            <a:r>
              <a:rPr lang="it-IT" altLang="it-IT" sz="2800" dirty="0"/>
              <a:t>E’ questo un ulteriore caso di operazione del tutto improduttiva che comporta uno </a:t>
            </a:r>
            <a:r>
              <a:rPr lang="it-IT" altLang="it-IT" sz="2800" u="sng" dirty="0"/>
              <a:t>spreco di risorse</a:t>
            </a:r>
            <a:r>
              <a:rPr lang="it-IT" altLang="it-IT" sz="2800" dirty="0"/>
              <a:t>. </a:t>
            </a:r>
          </a:p>
          <a:p>
            <a:pPr lvl="1" eaLnBrk="1" hangingPunct="1"/>
            <a:r>
              <a:rPr lang="it-IT" altLang="it-IT" sz="2400" dirty="0"/>
              <a:t>Un esempio di tali costi, anche se ovviamente </a:t>
            </a:r>
            <a:r>
              <a:rPr lang="it-IT" altLang="it-IT" sz="2400" u="sng" dirty="0"/>
              <a:t>non</a:t>
            </a:r>
            <a:r>
              <a:rPr lang="it-IT" altLang="it-IT" sz="2400" dirty="0"/>
              <a:t> dipendente dall’inflazione, si è avuto con il passaggio dalla lira all’euro: tutti i listini prezzo sono stati adeguati, con costi non irrilevanti.</a:t>
            </a:r>
          </a:p>
          <a:p>
            <a:pPr eaLnBrk="1" hangingPunct="1"/>
            <a:r>
              <a:rPr lang="it-IT" altLang="it-IT" sz="2800" dirty="0"/>
              <a:t>Se l’inflazione è elevata, tale aggiustamento deve essere compiuto molto spesso, aumentando lo spreco.</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5461">
                                            <p:txEl>
                                              <p:pRg st="2" end="2"/>
                                            </p:txEl>
                                          </p:spTgt>
                                        </p:tgtEl>
                                        <p:attrNameLst>
                                          <p:attrName>style.visibility</p:attrName>
                                        </p:attrNameLst>
                                      </p:cBhvr>
                                      <p:to>
                                        <p:strVal val="visible"/>
                                      </p:to>
                                    </p:set>
                                    <p:animEffect transition="in" filter="wipe(left)">
                                      <p:cBhvr>
                                        <p:cTn id="7" dur="500"/>
                                        <p:tgtEl>
                                          <p:spTgt spid="275461">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5461">
                                            <p:txEl>
                                              <p:pRg st="3" end="3"/>
                                            </p:txEl>
                                          </p:spTgt>
                                        </p:tgtEl>
                                        <p:attrNameLst>
                                          <p:attrName>style.visibility</p:attrName>
                                        </p:attrNameLst>
                                      </p:cBhvr>
                                      <p:to>
                                        <p:strVal val="visible"/>
                                      </p:to>
                                    </p:set>
                                    <p:animEffect transition="in" filter="wipe(left)">
                                      <p:cBhvr>
                                        <p:cTn id="10" dur="500"/>
                                        <p:tgtEl>
                                          <p:spTgt spid="275461">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5461">
                                            <p:txEl>
                                              <p:pRg st="4" end="4"/>
                                            </p:txEl>
                                          </p:spTgt>
                                        </p:tgtEl>
                                        <p:attrNameLst>
                                          <p:attrName>style.visibility</p:attrName>
                                        </p:attrNameLst>
                                      </p:cBhvr>
                                      <p:to>
                                        <p:strVal val="visible"/>
                                      </p:to>
                                    </p:set>
                                    <p:animEffect transition="in" filter="wipe(left)">
                                      <p:cBhvr>
                                        <p:cTn id="15" dur="500"/>
                                        <p:tgtEl>
                                          <p:spTgt spid="2754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27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2756" name="Rectangle 4"/>
          <p:cNvSpPr>
            <a:spLocks noGrp="1" noChangeArrowheads="1"/>
          </p:cNvSpPr>
          <p:nvPr>
            <p:ph type="title"/>
          </p:nvPr>
        </p:nvSpPr>
        <p:spPr>
          <a:xfrm>
            <a:off x="304800" y="0"/>
            <a:ext cx="8839200" cy="6207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La distorsione dei prezzi relativi </a:t>
            </a:r>
          </a:p>
        </p:txBody>
      </p:sp>
      <p:sp>
        <p:nvSpPr>
          <p:cNvPr id="279557" name="Rectangle 5"/>
          <p:cNvSpPr>
            <a:spLocks noGrp="1" noChangeArrowheads="1"/>
          </p:cNvSpPr>
          <p:nvPr>
            <p:ph type="body" idx="1"/>
          </p:nvPr>
        </p:nvSpPr>
        <p:spPr>
          <a:xfrm>
            <a:off x="0" y="692150"/>
            <a:ext cx="9144000" cy="597693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457200" indent="-457200" eaLnBrk="1" hangingPunct="1">
              <a:lnSpc>
                <a:spcPct val="80000"/>
              </a:lnSpc>
            </a:pPr>
            <a:r>
              <a:rPr lang="it-IT" altLang="it-IT" sz="2400" dirty="0"/>
              <a:t>L’effetto più significativo dell’inflazione è la </a:t>
            </a:r>
            <a:r>
              <a:rPr lang="it-IT" altLang="it-IT" sz="2400" u="sng" dirty="0"/>
              <a:t>distorsione</a:t>
            </a:r>
            <a:r>
              <a:rPr lang="it-IT" altLang="it-IT" sz="2400" dirty="0"/>
              <a:t> del sistema dei</a:t>
            </a:r>
            <a:r>
              <a:rPr lang="it-IT" altLang="it-IT" sz="2400" dirty="0">
                <a:solidFill>
                  <a:srgbClr val="FF0000"/>
                </a:solidFill>
              </a:rPr>
              <a:t> prezzi relativi</a:t>
            </a:r>
            <a:r>
              <a:rPr lang="it-IT" altLang="it-IT" sz="2400" dirty="0"/>
              <a:t> che si produce ogni volta che non tutti i prezzi crescono allo stesso modo e simultaneamente (cioè ogni volta che il sistema dei prezzi </a:t>
            </a:r>
            <a:r>
              <a:rPr lang="it-IT" altLang="it-IT" sz="2400" u="sng" dirty="0"/>
              <a:t>non</a:t>
            </a:r>
            <a:r>
              <a:rPr lang="it-IT" altLang="it-IT" sz="2400" dirty="0"/>
              <a:t> è perfettamente indicizzato). </a:t>
            </a:r>
          </a:p>
          <a:p>
            <a:pPr marL="457200" indent="-457200" eaLnBrk="1" hangingPunct="1">
              <a:lnSpc>
                <a:spcPct val="80000"/>
              </a:lnSpc>
            </a:pPr>
            <a:r>
              <a:rPr lang="it-IT" altLang="it-IT" sz="2400" dirty="0"/>
              <a:t>Alcuni prezzi si adeguano subito all’inflazione, ma altri sono molto più difficili da aggiustare (p.e. salari). Si parla in quest’ultimo caso di</a:t>
            </a:r>
            <a:r>
              <a:rPr lang="it-IT" altLang="it-IT" sz="2400" i="1" dirty="0"/>
              <a:t> </a:t>
            </a:r>
            <a:r>
              <a:rPr lang="it-IT" altLang="it-IT" sz="2400" dirty="0">
                <a:solidFill>
                  <a:srgbClr val="FF0000"/>
                </a:solidFill>
              </a:rPr>
              <a:t>prezzi vischiosi</a:t>
            </a:r>
            <a:r>
              <a:rPr lang="it-IT" altLang="it-IT" sz="2400" dirty="0"/>
              <a:t>. </a:t>
            </a:r>
          </a:p>
          <a:p>
            <a:pPr marL="457200" indent="-457200" eaLnBrk="1" hangingPunct="1">
              <a:lnSpc>
                <a:spcPct val="80000"/>
              </a:lnSpc>
            </a:pPr>
            <a:r>
              <a:rPr lang="it-IT" altLang="it-IT" sz="2400" dirty="0"/>
              <a:t>In caso di inflazione, l’effetto della presenza di prezzi vischiosi è proprio l’alterazione dei prezzi relativi.  </a:t>
            </a:r>
          </a:p>
          <a:p>
            <a:pPr marL="636588" lvl="1" indent="-179388" eaLnBrk="1" hangingPunct="1">
              <a:lnSpc>
                <a:spcPct val="80000"/>
              </a:lnSpc>
              <a:buClr>
                <a:schemeClr val="tx1"/>
              </a:buClr>
              <a:buFont typeface="Wingdings" panose="05000000000000000000" pitchFamily="2" charset="2"/>
              <a:buChar char="§"/>
            </a:pPr>
            <a:r>
              <a:rPr lang="it-IT" altLang="it-IT" sz="2400" dirty="0"/>
              <a:t>I </a:t>
            </a:r>
            <a:r>
              <a:rPr lang="it-IT" altLang="it-IT" sz="2400" u="sng" dirty="0"/>
              <a:t>prezzi relativi</a:t>
            </a:r>
            <a:r>
              <a:rPr lang="it-IT" altLang="it-IT" sz="2400" dirty="0"/>
              <a:t>, del tipo </a:t>
            </a:r>
            <a:r>
              <a:rPr lang="it-IT" altLang="it-IT" sz="2400" dirty="0">
                <a:solidFill>
                  <a:srgbClr val="FC0128"/>
                </a:solidFill>
              </a:rPr>
              <a:t>p</a:t>
            </a:r>
            <a:r>
              <a:rPr lang="it-IT" altLang="it-IT" sz="2400" baseline="-25000" dirty="0">
                <a:solidFill>
                  <a:srgbClr val="FC0128"/>
                </a:solidFill>
              </a:rPr>
              <a:t>1</a:t>
            </a:r>
            <a:r>
              <a:rPr lang="it-IT" altLang="it-IT" sz="2400" dirty="0">
                <a:solidFill>
                  <a:srgbClr val="FC0128"/>
                </a:solidFill>
              </a:rPr>
              <a:t>/p</a:t>
            </a:r>
            <a:r>
              <a:rPr lang="it-IT" altLang="it-IT" sz="2400" baseline="-25000" dirty="0">
                <a:solidFill>
                  <a:srgbClr val="FC0128"/>
                </a:solidFill>
              </a:rPr>
              <a:t>2</a:t>
            </a:r>
            <a:r>
              <a:rPr lang="it-IT" altLang="it-IT" sz="2400" dirty="0"/>
              <a:t> sono variabili reali (</a:t>
            </a:r>
            <a:r>
              <a:rPr lang="it-IT" altLang="it-IT" sz="2400" u="sng" dirty="0"/>
              <a:t>costi opportunità</a:t>
            </a:r>
            <a:r>
              <a:rPr lang="it-IT" altLang="it-IT" sz="2400" dirty="0"/>
              <a:t>)</a:t>
            </a:r>
          </a:p>
          <a:p>
            <a:pPr marL="636588" lvl="1" indent="-179388" eaLnBrk="1" hangingPunct="1">
              <a:lnSpc>
                <a:spcPct val="80000"/>
              </a:lnSpc>
              <a:buClr>
                <a:schemeClr val="tx1"/>
              </a:buClr>
              <a:buFont typeface="Wingdings" panose="05000000000000000000" pitchFamily="2" charset="2"/>
              <a:buChar char="§"/>
            </a:pPr>
            <a:r>
              <a:rPr lang="it-IT" altLang="it-IT" sz="2400" dirty="0"/>
              <a:t>I </a:t>
            </a:r>
            <a:r>
              <a:rPr lang="it-IT" altLang="it-IT" sz="2400" u="sng" dirty="0"/>
              <a:t>prezzi reali</a:t>
            </a:r>
            <a:r>
              <a:rPr lang="it-IT" altLang="it-IT" sz="2400" dirty="0"/>
              <a:t>, del tipo </a:t>
            </a:r>
            <a:r>
              <a:rPr lang="it-IT" altLang="it-IT" sz="2400" dirty="0">
                <a:solidFill>
                  <a:srgbClr val="FC0128"/>
                </a:solidFill>
              </a:rPr>
              <a:t>p</a:t>
            </a:r>
            <a:r>
              <a:rPr lang="it-IT" altLang="it-IT" sz="2400" baseline="-25000" dirty="0">
                <a:solidFill>
                  <a:srgbClr val="FC0128"/>
                </a:solidFill>
              </a:rPr>
              <a:t>1</a:t>
            </a:r>
            <a:r>
              <a:rPr lang="it-IT" altLang="it-IT" sz="2400" dirty="0">
                <a:solidFill>
                  <a:srgbClr val="FC0128"/>
                </a:solidFill>
              </a:rPr>
              <a:t>/</a:t>
            </a:r>
            <a:r>
              <a:rPr lang="it-IT" altLang="it-IT" sz="2400" dirty="0">
                <a:solidFill>
                  <a:srgbClr val="FC0128"/>
                </a:solidFill>
                <a:latin typeface="French Script MT" panose="03020402040607040605" pitchFamily="66" charset="0"/>
              </a:rPr>
              <a:t>P</a:t>
            </a:r>
            <a:r>
              <a:rPr lang="it-IT" altLang="it-IT" sz="2400" dirty="0"/>
              <a:t> sono variabili reali.</a:t>
            </a:r>
          </a:p>
          <a:p>
            <a:pPr marL="636588" lvl="1" indent="-179388" eaLnBrk="1" hangingPunct="1">
              <a:lnSpc>
                <a:spcPct val="80000"/>
              </a:lnSpc>
              <a:buClr>
                <a:schemeClr val="tx1"/>
              </a:buClr>
              <a:buFont typeface="Wingdings" panose="05000000000000000000" pitchFamily="2" charset="2"/>
              <a:buChar char="§"/>
            </a:pPr>
            <a:r>
              <a:rPr lang="it-IT" altLang="it-IT" sz="2400" dirty="0"/>
              <a:t>Il più importante prezzo reale è il </a:t>
            </a:r>
            <a:r>
              <a:rPr lang="it-IT" altLang="it-IT" sz="2400" dirty="0">
                <a:solidFill>
                  <a:srgbClr val="FF0000"/>
                </a:solidFill>
              </a:rPr>
              <a:t>salario reale</a:t>
            </a:r>
            <a:r>
              <a:rPr lang="it-IT" altLang="it-IT" sz="2400" dirty="0"/>
              <a:t> </a:t>
            </a:r>
            <a:r>
              <a:rPr lang="it-IT" altLang="it-IT" sz="2400" dirty="0">
                <a:solidFill>
                  <a:srgbClr val="FC0128"/>
                </a:solidFill>
              </a:rPr>
              <a:t>w/</a:t>
            </a:r>
            <a:r>
              <a:rPr lang="it-IT" altLang="it-IT" sz="2400" dirty="0">
                <a:solidFill>
                  <a:srgbClr val="FC0128"/>
                </a:solidFill>
                <a:latin typeface="French Script MT" panose="03020402040607040605" pitchFamily="66" charset="0"/>
              </a:rPr>
              <a:t>P</a:t>
            </a:r>
            <a:r>
              <a:rPr lang="it-IT" altLang="it-IT" sz="2400" dirty="0"/>
              <a:t>, ovvero il rapporto tra salario nominale w e livello generale dei prezzi </a:t>
            </a:r>
            <a:r>
              <a:rPr lang="it-IT" altLang="it-IT" sz="2400" b="1" dirty="0">
                <a:latin typeface="French Script MT" panose="03020402040607040605" pitchFamily="66" charset="0"/>
              </a:rPr>
              <a:t>P</a:t>
            </a:r>
            <a:r>
              <a:rPr lang="it-IT" altLang="it-IT" sz="2400" dirty="0"/>
              <a:t>.</a:t>
            </a:r>
          </a:p>
          <a:p>
            <a:pPr marL="636588" lvl="1" indent="-179388" eaLnBrk="1" hangingPunct="1">
              <a:lnSpc>
                <a:spcPct val="80000"/>
              </a:lnSpc>
              <a:buClr>
                <a:schemeClr val="tx1"/>
              </a:buClr>
              <a:buFont typeface="Wingdings" panose="05000000000000000000" pitchFamily="2" charset="2"/>
              <a:buChar char="§"/>
            </a:pPr>
            <a:r>
              <a:rPr lang="it-IT" altLang="it-IT" sz="2400" dirty="0"/>
              <a:t>Il salario nominale è vischioso, perché fissato </a:t>
            </a:r>
            <a:r>
              <a:rPr lang="it-IT" altLang="it-IT" sz="2400" u="sng" dirty="0"/>
              <a:t>per contratto</a:t>
            </a:r>
            <a:r>
              <a:rPr lang="it-IT" altLang="it-IT" sz="2400" dirty="0"/>
              <a:t>.</a:t>
            </a:r>
          </a:p>
          <a:p>
            <a:pPr marL="457200" indent="-457200" eaLnBrk="1" hangingPunct="1">
              <a:lnSpc>
                <a:spcPct val="80000"/>
              </a:lnSpc>
            </a:pPr>
            <a:r>
              <a:rPr lang="it-IT" altLang="it-IT" sz="2400" dirty="0"/>
              <a:t>La distorsione dei prezzi relativi altera le decisioni economiche degli agenti (che, come noto, si basano proprio sui costi opportunità) ed induce un’allocazione inefficiente delle risorse. Un prezzo vischioso è infatti, in presenza di inflazione, un </a:t>
            </a:r>
            <a:r>
              <a:rPr lang="it-IT" altLang="it-IT" sz="2400" u="sng" dirty="0"/>
              <a:t>segnale impreciso</a:t>
            </a:r>
            <a:r>
              <a:rPr lang="it-IT" altLang="it-IT" sz="2400" dirty="0"/>
              <a:t> di scarsità.</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9557">
                                            <p:txEl>
                                              <p:pRg st="2" end="2"/>
                                            </p:txEl>
                                          </p:spTgt>
                                        </p:tgtEl>
                                        <p:attrNameLst>
                                          <p:attrName>style.visibility</p:attrName>
                                        </p:attrNameLst>
                                      </p:cBhvr>
                                      <p:to>
                                        <p:strVal val="visible"/>
                                      </p:to>
                                    </p:set>
                                    <p:animEffect transition="in" filter="wipe(left)">
                                      <p:cBhvr>
                                        <p:cTn id="7" dur="500"/>
                                        <p:tgtEl>
                                          <p:spTgt spid="27955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9557">
                                            <p:txEl>
                                              <p:pRg st="3" end="3"/>
                                            </p:txEl>
                                          </p:spTgt>
                                        </p:tgtEl>
                                        <p:attrNameLst>
                                          <p:attrName>style.visibility</p:attrName>
                                        </p:attrNameLst>
                                      </p:cBhvr>
                                      <p:to>
                                        <p:strVal val="visible"/>
                                      </p:to>
                                    </p:set>
                                    <p:animEffect transition="in" filter="wipe(left)">
                                      <p:cBhvr>
                                        <p:cTn id="10" dur="500"/>
                                        <p:tgtEl>
                                          <p:spTgt spid="279557">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9557">
                                            <p:txEl>
                                              <p:pRg st="4" end="4"/>
                                            </p:txEl>
                                          </p:spTgt>
                                        </p:tgtEl>
                                        <p:attrNameLst>
                                          <p:attrName>style.visibility</p:attrName>
                                        </p:attrNameLst>
                                      </p:cBhvr>
                                      <p:to>
                                        <p:strVal val="visible"/>
                                      </p:to>
                                    </p:set>
                                    <p:animEffect transition="in" filter="wipe(left)">
                                      <p:cBhvr>
                                        <p:cTn id="13" dur="500"/>
                                        <p:tgtEl>
                                          <p:spTgt spid="279557">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9557">
                                            <p:txEl>
                                              <p:pRg st="5" end="5"/>
                                            </p:txEl>
                                          </p:spTgt>
                                        </p:tgtEl>
                                        <p:attrNameLst>
                                          <p:attrName>style.visibility</p:attrName>
                                        </p:attrNameLst>
                                      </p:cBhvr>
                                      <p:to>
                                        <p:strVal val="visible"/>
                                      </p:to>
                                    </p:set>
                                    <p:animEffect transition="in" filter="wipe(left)">
                                      <p:cBhvr>
                                        <p:cTn id="16" dur="500"/>
                                        <p:tgtEl>
                                          <p:spTgt spid="279557">
                                            <p:txEl>
                                              <p:pRg st="5" end="5"/>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9557">
                                            <p:txEl>
                                              <p:pRg st="6" end="6"/>
                                            </p:txEl>
                                          </p:spTgt>
                                        </p:tgtEl>
                                        <p:attrNameLst>
                                          <p:attrName>style.visibility</p:attrName>
                                        </p:attrNameLst>
                                      </p:cBhvr>
                                      <p:to>
                                        <p:strVal val="visible"/>
                                      </p:to>
                                    </p:set>
                                    <p:animEffect transition="in" filter="wipe(left)">
                                      <p:cBhvr>
                                        <p:cTn id="19" dur="500"/>
                                        <p:tgtEl>
                                          <p:spTgt spid="279557">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9557">
                                            <p:txEl>
                                              <p:pRg st="7" end="7"/>
                                            </p:txEl>
                                          </p:spTgt>
                                        </p:tgtEl>
                                        <p:attrNameLst>
                                          <p:attrName>style.visibility</p:attrName>
                                        </p:attrNameLst>
                                      </p:cBhvr>
                                      <p:to>
                                        <p:strVal val="visible"/>
                                      </p:to>
                                    </p:set>
                                    <p:animEffect transition="in" filter="wipe(left)">
                                      <p:cBhvr>
                                        <p:cTn id="24" dur="500"/>
                                        <p:tgtEl>
                                          <p:spTgt spid="27955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7"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48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4804" name="Rectangle 4"/>
          <p:cNvSpPr>
            <a:spLocks noGrp="1" noChangeArrowheads="1"/>
          </p:cNvSpPr>
          <p:nvPr>
            <p:ph type="title"/>
          </p:nvPr>
        </p:nvSpPr>
        <p:spPr>
          <a:xfrm>
            <a:off x="0" y="115888"/>
            <a:ext cx="9144000" cy="53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La redistribuzione arbitraria della ricchezza</a:t>
            </a:r>
          </a:p>
        </p:txBody>
      </p:sp>
      <p:sp>
        <p:nvSpPr>
          <p:cNvPr id="281605" name="Rectangle 5"/>
          <p:cNvSpPr>
            <a:spLocks noGrp="1" noChangeArrowheads="1"/>
          </p:cNvSpPr>
          <p:nvPr>
            <p:ph type="body" idx="1"/>
          </p:nvPr>
        </p:nvSpPr>
        <p:spPr>
          <a:xfrm>
            <a:off x="250825" y="836613"/>
            <a:ext cx="8686800" cy="58324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Un altro costo rilevante dell’inflazione è la </a:t>
            </a:r>
            <a:r>
              <a:rPr lang="it-IT" altLang="it-IT" sz="2400" dirty="0">
                <a:solidFill>
                  <a:srgbClr val="FF0000"/>
                </a:solidFill>
              </a:rPr>
              <a:t>redistribuzione della ricchezza</a:t>
            </a:r>
            <a:r>
              <a:rPr lang="it-IT" altLang="it-IT" sz="2400" dirty="0"/>
              <a:t> a vantaggio dei debitori ed a danno dei creditori.</a:t>
            </a:r>
          </a:p>
          <a:p>
            <a:pPr eaLnBrk="1" hangingPunct="1">
              <a:lnSpc>
                <a:spcPct val="80000"/>
              </a:lnSpc>
            </a:pPr>
            <a:r>
              <a:rPr lang="it-IT" altLang="it-IT" sz="2400" dirty="0"/>
              <a:t>Tale fenomeno esiste ogni volta che il tasso di interesse fissato nel contratto </a:t>
            </a:r>
            <a:r>
              <a:rPr lang="it-IT" altLang="it-IT" sz="2400" u="sng" dirty="0"/>
              <a:t>non</a:t>
            </a:r>
            <a:r>
              <a:rPr lang="it-IT" altLang="it-IT" sz="2400" dirty="0"/>
              <a:t> è indicizzato.</a:t>
            </a:r>
          </a:p>
          <a:p>
            <a:pPr eaLnBrk="1" hangingPunct="1">
              <a:lnSpc>
                <a:spcPct val="80000"/>
              </a:lnSpc>
            </a:pPr>
            <a:r>
              <a:rPr lang="it-IT" altLang="it-IT" sz="2400" dirty="0"/>
              <a:t>Il debitore infatti si impegna contrattualmente a pagare un </a:t>
            </a:r>
            <a:r>
              <a:rPr lang="it-IT" altLang="it-IT" sz="2400" u="sng" dirty="0"/>
              <a:t>dato</a:t>
            </a:r>
            <a:r>
              <a:rPr lang="it-IT" altLang="it-IT" sz="2400" dirty="0"/>
              <a:t> interesse nominale che, in assenza di perfetta indicizzazione, corrisponde ad un </a:t>
            </a:r>
            <a:r>
              <a:rPr lang="it-IT" altLang="it-IT" sz="2400" u="sng" dirty="0"/>
              <a:t>minore</a:t>
            </a:r>
            <a:r>
              <a:rPr lang="it-IT" altLang="it-IT" sz="2400" dirty="0"/>
              <a:t> interesse reale.</a:t>
            </a:r>
          </a:p>
          <a:p>
            <a:pPr eaLnBrk="1" hangingPunct="1">
              <a:lnSpc>
                <a:spcPct val="80000"/>
              </a:lnSpc>
            </a:pPr>
            <a:r>
              <a:rPr lang="it-IT" altLang="it-IT" sz="2400" dirty="0"/>
              <a:t>Segue che il debitore ripagherà il debito con un interesse che in termini </a:t>
            </a:r>
            <a:r>
              <a:rPr lang="it-IT" altLang="it-IT" sz="2400" u="sng" dirty="0"/>
              <a:t>reali</a:t>
            </a:r>
            <a:r>
              <a:rPr lang="it-IT" altLang="it-IT" sz="2400" dirty="0"/>
              <a:t> vale meno di quanto stabilito dal contratto. Egli quindi si arricchirà “ingiustamente” a danno del creditore.</a:t>
            </a:r>
          </a:p>
          <a:p>
            <a:pPr lvl="1" eaLnBrk="1" hangingPunct="1">
              <a:lnSpc>
                <a:spcPct val="80000"/>
              </a:lnSpc>
            </a:pPr>
            <a:r>
              <a:rPr lang="it-IT" altLang="it-IT" sz="2400" dirty="0"/>
              <a:t>Vedi effetto di Fisher e la relazione</a:t>
            </a:r>
            <a:r>
              <a:rPr lang="it-IT" altLang="it-IT" sz="2400" dirty="0">
                <a:sym typeface="Symbol" panose="05050102010706020507" pitchFamily="18" charset="2"/>
              </a:rPr>
              <a:t> </a:t>
            </a:r>
            <a:r>
              <a:rPr lang="it-IT" altLang="it-IT" sz="2400" i="1" dirty="0">
                <a:solidFill>
                  <a:srgbClr val="FF0000"/>
                </a:solidFill>
                <a:sym typeface="Symbol" panose="05050102010706020507" pitchFamily="18" charset="2"/>
              </a:rPr>
              <a:t>i</a:t>
            </a:r>
            <a:r>
              <a:rPr lang="it-IT" altLang="it-IT" sz="2400" dirty="0">
                <a:solidFill>
                  <a:srgbClr val="FF0000"/>
                </a:solidFill>
                <a:sym typeface="Symbol" panose="05050102010706020507" pitchFamily="18" charset="2"/>
              </a:rPr>
              <a:t> = </a:t>
            </a:r>
            <a:r>
              <a:rPr lang="it-IT" altLang="it-IT" sz="2400" i="1" dirty="0">
                <a:solidFill>
                  <a:srgbClr val="FF0000"/>
                </a:solidFill>
                <a:sym typeface="Symbol" panose="05050102010706020507" pitchFamily="18" charset="2"/>
              </a:rPr>
              <a:t>r</a:t>
            </a:r>
            <a:r>
              <a:rPr lang="it-IT" altLang="it-IT" sz="2400" dirty="0">
                <a:solidFill>
                  <a:srgbClr val="FF0000"/>
                </a:solidFill>
                <a:sym typeface="Symbol" panose="05050102010706020507" pitchFamily="18" charset="2"/>
              </a:rPr>
              <a:t> + </a:t>
            </a:r>
          </a:p>
          <a:p>
            <a:pPr lvl="1" eaLnBrk="1" hangingPunct="1">
              <a:lnSpc>
                <a:spcPct val="80000"/>
              </a:lnSpc>
            </a:pPr>
            <a:r>
              <a:rPr lang="it-IT" altLang="it-IT" sz="2400" i="1" dirty="0"/>
              <a:t>Chi è il debitore principale del sistema economico che quindi può guadagnare maggiormente da tale effetto dell’inflazione?</a:t>
            </a:r>
          </a:p>
          <a:p>
            <a:pPr eaLnBrk="1" hangingPunct="1">
              <a:lnSpc>
                <a:spcPct val="80000"/>
              </a:lnSpc>
            </a:pPr>
            <a:r>
              <a:rPr lang="it-IT" altLang="it-IT" sz="2400" dirty="0"/>
              <a:t>Più in generale, l’inflazione impoverisce in termini di potere di acquisto reale tutti coloro che, in assenza di indicizzazione, non hanno la possibilità di “aggiustare il proprio prezzo” perché godono di un </a:t>
            </a:r>
            <a:r>
              <a:rPr lang="it-IT" altLang="it-IT" sz="2400" dirty="0">
                <a:solidFill>
                  <a:srgbClr val="FF0000"/>
                </a:solidFill>
              </a:rPr>
              <a:t>reddito fisso</a:t>
            </a:r>
            <a:r>
              <a:rPr lang="it-IT" altLang="it-IT" sz="2400" dirty="0"/>
              <a:t> (p.e. i pensionati o i lavoratori contrattualmente “deboli”).</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160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160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05">
                                            <p:txEl>
                                              <p:pRg st="6" end="6"/>
                                            </p:txEl>
                                          </p:spTgt>
                                        </p:tgtEl>
                                        <p:attrNameLst>
                                          <p:attrName>style.visibility</p:attrName>
                                        </p:attrNameLst>
                                      </p:cBhvr>
                                      <p:to>
                                        <p:strVal val="visible"/>
                                      </p:to>
                                    </p:set>
                                    <p:animEffect transition="in" filter="wipe(left)">
                                      <p:cBhvr>
                                        <p:cTn id="17" dur="500"/>
                                        <p:tgtEl>
                                          <p:spTgt spid="2816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5"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07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0708" name="Rectangle 4"/>
          <p:cNvSpPr>
            <a:spLocks noGrp="1" noChangeArrowheads="1"/>
          </p:cNvSpPr>
          <p:nvPr>
            <p:ph type="title"/>
          </p:nvPr>
        </p:nvSpPr>
        <p:spPr>
          <a:xfrm>
            <a:off x="533400" y="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Il drenaggio fiscale</a:t>
            </a:r>
          </a:p>
        </p:txBody>
      </p:sp>
      <p:sp>
        <p:nvSpPr>
          <p:cNvPr id="277509" name="Rectangle 5"/>
          <p:cNvSpPr>
            <a:spLocks noGrp="1" noChangeArrowheads="1"/>
          </p:cNvSpPr>
          <p:nvPr>
            <p:ph type="body" idx="1"/>
          </p:nvPr>
        </p:nvSpPr>
        <p:spPr>
          <a:xfrm>
            <a:off x="179388" y="692150"/>
            <a:ext cx="8785225" cy="583319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Il sistema fiscale </a:t>
            </a:r>
            <a:r>
              <a:rPr lang="it-IT" altLang="it-IT" sz="2400" u="sng" dirty="0"/>
              <a:t>non</a:t>
            </a:r>
            <a:r>
              <a:rPr lang="it-IT" altLang="it-IT" sz="2400" dirty="0"/>
              <a:t> è indicizzato, quindi l’inflazione, aumentando i redditi nominali dei contribuenti, fa crescere il loro carico fiscale: si genera un costo reale in termini di perdita del potere d’acquisto.</a:t>
            </a:r>
          </a:p>
          <a:p>
            <a:pPr eaLnBrk="1" hangingPunct="1">
              <a:lnSpc>
                <a:spcPct val="80000"/>
              </a:lnSpc>
            </a:pPr>
            <a:r>
              <a:rPr lang="it-IT" altLang="it-IT" sz="2400" dirty="0"/>
              <a:t>Esempio 1: effetto dell’inflazione in presenza di </a:t>
            </a:r>
            <a:r>
              <a:rPr lang="it-IT" altLang="it-IT" sz="2400" dirty="0">
                <a:solidFill>
                  <a:srgbClr val="FC0128"/>
                </a:solidFill>
              </a:rPr>
              <a:t>imposte sul reddito</a:t>
            </a:r>
            <a:r>
              <a:rPr lang="it-IT" altLang="it-IT" sz="2400" dirty="0"/>
              <a:t> </a:t>
            </a:r>
            <a:r>
              <a:rPr lang="it-IT" altLang="it-IT" sz="2400" dirty="0">
                <a:solidFill>
                  <a:srgbClr val="FF0000"/>
                </a:solidFill>
              </a:rPr>
              <a:t>progressive </a:t>
            </a:r>
            <a:r>
              <a:rPr lang="it-IT" altLang="it-IT" sz="2400" dirty="0"/>
              <a:t>(c.d. </a:t>
            </a:r>
            <a:r>
              <a:rPr lang="it-IT" altLang="it-IT" sz="2400" i="1" dirty="0"/>
              <a:t>fiscal drag</a:t>
            </a:r>
            <a:r>
              <a:rPr lang="it-IT" altLang="it-IT" sz="2400" dirty="0"/>
              <a:t>).</a:t>
            </a:r>
          </a:p>
          <a:p>
            <a:pPr lvl="1" eaLnBrk="1" hangingPunct="1">
              <a:lnSpc>
                <a:spcPct val="80000"/>
              </a:lnSpc>
            </a:pPr>
            <a:r>
              <a:rPr lang="it-IT" altLang="it-IT" sz="2000" dirty="0" err="1"/>
              <a:t>Hp</a:t>
            </a:r>
            <a:r>
              <a:rPr lang="it-IT" altLang="it-IT" sz="2000" dirty="0"/>
              <a:t>: i salari e gli altri redditi sono indicizzati, quindi aumentano in termini nominali (ma non reali) a causa dell’inflazione.</a:t>
            </a:r>
          </a:p>
          <a:p>
            <a:pPr lvl="1" eaLnBrk="1" hangingPunct="1">
              <a:lnSpc>
                <a:spcPct val="80000"/>
              </a:lnSpc>
            </a:pPr>
            <a:r>
              <a:rPr lang="it-IT" altLang="it-IT" sz="2000" dirty="0"/>
              <a:t>Ma in un sistema fiscale progressivo c.d. “</a:t>
            </a:r>
            <a:r>
              <a:rPr lang="it-IT" altLang="it-IT" sz="2000" dirty="0">
                <a:solidFill>
                  <a:srgbClr val="FC0128"/>
                </a:solidFill>
              </a:rPr>
              <a:t>a scaglioni</a:t>
            </a:r>
            <a:r>
              <a:rPr lang="it-IT" altLang="it-IT" sz="2000" dirty="0"/>
              <a:t>”, a redditi più alti corrispondono aliquote fiscali più elevate.</a:t>
            </a:r>
          </a:p>
          <a:p>
            <a:pPr lvl="1" eaLnBrk="1" hangingPunct="1">
              <a:lnSpc>
                <a:spcPct val="80000"/>
              </a:lnSpc>
            </a:pPr>
            <a:r>
              <a:rPr lang="it-IT" altLang="it-IT" sz="2000" dirty="0"/>
              <a:t>Quindi a parità di reddito reale il contribuente paga più imposte. </a:t>
            </a:r>
          </a:p>
          <a:p>
            <a:pPr eaLnBrk="1" hangingPunct="1">
              <a:lnSpc>
                <a:spcPct val="80000"/>
              </a:lnSpc>
            </a:pPr>
            <a:r>
              <a:rPr lang="it-IT" altLang="it-IT" sz="2400" dirty="0"/>
              <a:t>Esempio 2: tassazione di </a:t>
            </a:r>
            <a:r>
              <a:rPr lang="it-IT" altLang="it-IT" sz="2400" dirty="0">
                <a:solidFill>
                  <a:srgbClr val="FC0128"/>
                </a:solidFill>
              </a:rPr>
              <a:t>guadagni in conto capitale</a:t>
            </a:r>
            <a:r>
              <a:rPr lang="it-IT" altLang="it-IT" sz="2400" dirty="0"/>
              <a:t> solo nominali.</a:t>
            </a:r>
          </a:p>
          <a:p>
            <a:pPr lvl="1" eaLnBrk="1" hangingPunct="1">
              <a:lnSpc>
                <a:spcPct val="80000"/>
              </a:lnSpc>
            </a:pPr>
            <a:r>
              <a:rPr lang="it-IT" altLang="it-IT" sz="2000" dirty="0" err="1"/>
              <a:t>Hp</a:t>
            </a:r>
            <a:r>
              <a:rPr lang="it-IT" altLang="it-IT" sz="2000" dirty="0"/>
              <a:t>: l’inflazione fa crescere anche i prezzi delle azioni in Borsa.</a:t>
            </a:r>
          </a:p>
          <a:p>
            <a:pPr lvl="1" eaLnBrk="1" hangingPunct="1">
              <a:lnSpc>
                <a:spcPct val="80000"/>
              </a:lnSpc>
            </a:pPr>
            <a:r>
              <a:rPr lang="it-IT" altLang="it-IT" sz="2000" dirty="0"/>
              <a:t>Chi aveva azioni che valevano €100, ora, a seguito dell’inflazione, ha azioni che valgono p.e. €120. </a:t>
            </a:r>
          </a:p>
          <a:p>
            <a:pPr lvl="1" eaLnBrk="1" hangingPunct="1">
              <a:lnSpc>
                <a:spcPct val="80000"/>
              </a:lnSpc>
            </a:pPr>
            <a:r>
              <a:rPr lang="it-IT" altLang="it-IT" sz="2000" dirty="0"/>
              <a:t>La differenza di €20 è considerata dal fisco un guadagno in conto capitale e quindi viene tassata, pur non essendo un aumento di ricchezza reale, ma solo nominale. Il contribuente subisce un costo reale.</a:t>
            </a:r>
          </a:p>
          <a:p>
            <a:pPr eaLnBrk="1" hangingPunct="1">
              <a:lnSpc>
                <a:spcPct val="80000"/>
              </a:lnSpc>
            </a:pPr>
            <a:r>
              <a:rPr lang="it-IT" altLang="it-IT" sz="2400" dirty="0"/>
              <a:t>Entrambi i fenomeni non si verificherebbero se anche il sistema fiscale (= le sue regole) fosse perfettamente indicizzato.</a:t>
            </a:r>
            <a:endParaRPr lang="it-IT" altLang="it-IT" sz="2400" dirty="0">
              <a:solidFill>
                <a:schemeClr val="tx2"/>
              </a:solidFill>
              <a:latin typeface="Monotype Sorts" pitchFamily="2" charset="2"/>
            </a:endParaRP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09">
                                            <p:txEl>
                                              <p:pRg st="2" end="2"/>
                                            </p:txEl>
                                          </p:spTgt>
                                        </p:tgtEl>
                                        <p:attrNameLst>
                                          <p:attrName>style.visibility</p:attrName>
                                        </p:attrNameLst>
                                      </p:cBhvr>
                                      <p:to>
                                        <p:strVal val="visible"/>
                                      </p:to>
                                    </p:set>
                                    <p:animEffect transition="in" filter="wipe(left)">
                                      <p:cBhvr>
                                        <p:cTn id="7" dur="500"/>
                                        <p:tgtEl>
                                          <p:spTgt spid="277509">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7509">
                                            <p:txEl>
                                              <p:pRg st="3" end="3"/>
                                            </p:txEl>
                                          </p:spTgt>
                                        </p:tgtEl>
                                        <p:attrNameLst>
                                          <p:attrName>style.visibility</p:attrName>
                                        </p:attrNameLst>
                                      </p:cBhvr>
                                      <p:to>
                                        <p:strVal val="visible"/>
                                      </p:to>
                                    </p:set>
                                    <p:animEffect transition="in" filter="wipe(left)">
                                      <p:cBhvr>
                                        <p:cTn id="10" dur="500"/>
                                        <p:tgtEl>
                                          <p:spTgt spid="277509">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7509">
                                            <p:txEl>
                                              <p:pRg st="4" end="4"/>
                                            </p:txEl>
                                          </p:spTgt>
                                        </p:tgtEl>
                                        <p:attrNameLst>
                                          <p:attrName>style.visibility</p:attrName>
                                        </p:attrNameLst>
                                      </p:cBhvr>
                                      <p:to>
                                        <p:strVal val="visible"/>
                                      </p:to>
                                    </p:set>
                                    <p:animEffect transition="in" filter="wipe(left)">
                                      <p:cBhvr>
                                        <p:cTn id="13" dur="500"/>
                                        <p:tgtEl>
                                          <p:spTgt spid="27750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77509">
                                            <p:txEl>
                                              <p:pRg st="5" end="5"/>
                                            </p:txEl>
                                          </p:spTgt>
                                        </p:tgtEl>
                                        <p:attrNameLst>
                                          <p:attrName>style.visibility</p:attrName>
                                        </p:attrNameLst>
                                      </p:cBhvr>
                                      <p:to>
                                        <p:strVal val="visible"/>
                                      </p:to>
                                    </p:set>
                                    <p:animEffect transition="in" filter="wipe(left)">
                                      <p:cBhvr>
                                        <p:cTn id="18" dur="500"/>
                                        <p:tgtEl>
                                          <p:spTgt spid="277509">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77509">
                                            <p:txEl>
                                              <p:pRg st="6" end="6"/>
                                            </p:txEl>
                                          </p:spTgt>
                                        </p:tgtEl>
                                        <p:attrNameLst>
                                          <p:attrName>style.visibility</p:attrName>
                                        </p:attrNameLst>
                                      </p:cBhvr>
                                      <p:to>
                                        <p:strVal val="visible"/>
                                      </p:to>
                                    </p:set>
                                    <p:animEffect transition="in" filter="wipe(left)">
                                      <p:cBhvr>
                                        <p:cTn id="21" dur="500"/>
                                        <p:tgtEl>
                                          <p:spTgt spid="277509">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7509">
                                            <p:txEl>
                                              <p:pRg st="7" end="7"/>
                                            </p:txEl>
                                          </p:spTgt>
                                        </p:tgtEl>
                                        <p:attrNameLst>
                                          <p:attrName>style.visibility</p:attrName>
                                        </p:attrNameLst>
                                      </p:cBhvr>
                                      <p:to>
                                        <p:strVal val="visible"/>
                                      </p:to>
                                    </p:set>
                                    <p:animEffect transition="in" filter="wipe(left)">
                                      <p:cBhvr>
                                        <p:cTn id="24" dur="500"/>
                                        <p:tgtEl>
                                          <p:spTgt spid="277509">
                                            <p:txEl>
                                              <p:pRg st="7" end="7"/>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7509">
                                            <p:txEl>
                                              <p:pRg st="8" end="8"/>
                                            </p:txEl>
                                          </p:spTgt>
                                        </p:tgtEl>
                                        <p:attrNameLst>
                                          <p:attrName>style.visibility</p:attrName>
                                        </p:attrNameLst>
                                      </p:cBhvr>
                                      <p:to>
                                        <p:strVal val="visible"/>
                                      </p:to>
                                    </p:set>
                                    <p:animEffect transition="in" filter="wipe(left)">
                                      <p:cBhvr>
                                        <p:cTn id="27" dur="500"/>
                                        <p:tgtEl>
                                          <p:spTgt spid="277509">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7509">
                                            <p:txEl>
                                              <p:pRg st="9" end="9"/>
                                            </p:txEl>
                                          </p:spTgt>
                                        </p:tgtEl>
                                        <p:attrNameLst>
                                          <p:attrName>style.visibility</p:attrName>
                                        </p:attrNameLst>
                                      </p:cBhvr>
                                      <p:to>
                                        <p:strVal val="visible"/>
                                      </p:to>
                                    </p:set>
                                    <p:animEffect transition="in" filter="wipe(left)">
                                      <p:cBhvr>
                                        <p:cTn id="32" dur="500"/>
                                        <p:tgtEl>
                                          <p:spTgt spid="2775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11188" y="0"/>
            <a:ext cx="7772400" cy="620713"/>
          </a:xfrm>
        </p:spPr>
        <p:txBody>
          <a:bodyPr/>
          <a:lstStyle/>
          <a:p>
            <a:pPr eaLnBrk="1" hangingPunct="1"/>
            <a:r>
              <a:rPr lang="it-IT" altLang="it-IT"/>
              <a:t>Inflazione inattesa</a:t>
            </a:r>
          </a:p>
        </p:txBody>
      </p:sp>
      <p:sp>
        <p:nvSpPr>
          <p:cNvPr id="283651" name="Rectangle 3"/>
          <p:cNvSpPr>
            <a:spLocks noGrp="1" noChangeArrowheads="1"/>
          </p:cNvSpPr>
          <p:nvPr>
            <p:ph type="body" idx="1"/>
          </p:nvPr>
        </p:nvSpPr>
        <p:spPr>
          <a:xfrm>
            <a:off x="0" y="620713"/>
            <a:ext cx="9144000" cy="6048375"/>
          </a:xfrm>
        </p:spPr>
        <p:txBody>
          <a:bodyPr/>
          <a:lstStyle/>
          <a:p>
            <a:pPr eaLnBrk="1" hangingPunct="1">
              <a:lnSpc>
                <a:spcPct val="80000"/>
              </a:lnSpc>
            </a:pPr>
            <a:r>
              <a:rPr lang="it-IT" altLang="it-IT" sz="2400" dirty="0"/>
              <a:t>I costi dell’inflazione derivano anche dal fatto che l’entità del tasso d’inflazione difficilmente può essere </a:t>
            </a:r>
            <a:r>
              <a:rPr lang="it-IT" altLang="it-IT" sz="2400" dirty="0">
                <a:solidFill>
                  <a:srgbClr val="FF0000"/>
                </a:solidFill>
              </a:rPr>
              <a:t>perfettamente prevista</a:t>
            </a:r>
            <a:r>
              <a:rPr lang="it-IT" altLang="it-IT" sz="2400" dirty="0"/>
              <a:t> dagli agenti. </a:t>
            </a:r>
            <a:r>
              <a:rPr lang="it-IT" altLang="it-IT" sz="2400" u="sng" dirty="0"/>
              <a:t>Se</a:t>
            </a:r>
            <a:r>
              <a:rPr lang="it-IT" altLang="it-IT" sz="2400" dirty="0"/>
              <a:t> tale previsione perfetta fosse possibile, gli agenti ne terrebbero conto nel definire i contratti a lungo termine. </a:t>
            </a:r>
          </a:p>
          <a:p>
            <a:pPr lvl="1" eaLnBrk="1" hangingPunct="1">
              <a:lnSpc>
                <a:spcPct val="80000"/>
              </a:lnSpc>
            </a:pPr>
            <a:r>
              <a:rPr lang="it-IT" altLang="it-IT" sz="2000" dirty="0"/>
              <a:t>In questo </a:t>
            </a:r>
            <a:r>
              <a:rPr lang="it-IT" altLang="it-IT" sz="2000" u="sng" dirty="0"/>
              <a:t>caso ideale</a:t>
            </a:r>
            <a:r>
              <a:rPr lang="it-IT" altLang="it-IT" sz="2000" dirty="0"/>
              <a:t>, sarebbe persino inutile prevedere un meccanismo di indicizzazione </a:t>
            </a:r>
            <a:r>
              <a:rPr lang="it-IT" altLang="it-IT" sz="2000" i="1" dirty="0"/>
              <a:t>ex post</a:t>
            </a:r>
            <a:r>
              <a:rPr lang="it-IT" altLang="it-IT" sz="2000" dirty="0"/>
              <a:t>, in quanto tutti gli aggiustamenti dei prezzi sarebbero stabiliti </a:t>
            </a:r>
            <a:r>
              <a:rPr lang="it-IT" altLang="it-IT" sz="2000" i="1" dirty="0"/>
              <a:t>ex ante</a:t>
            </a:r>
            <a:r>
              <a:rPr lang="it-IT" altLang="it-IT" sz="2000" dirty="0"/>
              <a:t> in funzione dell’inflazione attesa.</a:t>
            </a:r>
          </a:p>
          <a:p>
            <a:pPr eaLnBrk="1" hangingPunct="1">
              <a:lnSpc>
                <a:spcPct val="80000"/>
              </a:lnSpc>
            </a:pPr>
            <a:r>
              <a:rPr lang="it-IT" altLang="it-IT" sz="2400" dirty="0"/>
              <a:t>Esempio: nel fissare il salario, le parti sociali (sindacati ed associazioni di imprese) si accordano su un dato </a:t>
            </a:r>
            <a:r>
              <a:rPr lang="it-IT" altLang="it-IT" sz="2400" dirty="0">
                <a:solidFill>
                  <a:srgbClr val="FF0000"/>
                </a:solidFill>
              </a:rPr>
              <a:t>salario nominale</a:t>
            </a:r>
            <a:r>
              <a:rPr lang="it-IT" altLang="it-IT" sz="2400" dirty="0"/>
              <a:t> </a:t>
            </a:r>
            <a:r>
              <a:rPr lang="it-IT" altLang="it-IT" sz="2400" dirty="0">
                <a:solidFill>
                  <a:srgbClr val="FF0000"/>
                </a:solidFill>
              </a:rPr>
              <a:t>w</a:t>
            </a:r>
            <a:r>
              <a:rPr lang="it-IT" altLang="it-IT" sz="2400" dirty="0"/>
              <a:t>, ma </a:t>
            </a:r>
            <a:r>
              <a:rPr lang="it-IT" altLang="it-IT" sz="2400" u="sng" dirty="0"/>
              <a:t>tutti</a:t>
            </a:r>
            <a:r>
              <a:rPr lang="it-IT" altLang="it-IT" sz="2400" dirty="0"/>
              <a:t> sono in realtà interessati al </a:t>
            </a:r>
            <a:r>
              <a:rPr lang="it-IT" altLang="it-IT" sz="2400" dirty="0">
                <a:solidFill>
                  <a:srgbClr val="FF0000"/>
                </a:solidFill>
              </a:rPr>
              <a:t>salario reale</a:t>
            </a:r>
            <a:r>
              <a:rPr lang="it-IT" altLang="it-IT" sz="2400" dirty="0"/>
              <a:t> </a:t>
            </a:r>
            <a:r>
              <a:rPr lang="it-IT" altLang="it-IT" sz="2400" dirty="0">
                <a:solidFill>
                  <a:srgbClr val="FF0000"/>
                </a:solidFill>
              </a:rPr>
              <a:t>w/</a:t>
            </a:r>
            <a:r>
              <a:rPr lang="it-IT" altLang="it-IT" sz="2400" b="1" dirty="0">
                <a:solidFill>
                  <a:srgbClr val="FF0000"/>
                </a:solidFill>
                <a:latin typeface="French Script MT" panose="03020402040607040605" pitchFamily="66" charset="0"/>
              </a:rPr>
              <a:t>P</a:t>
            </a:r>
            <a:r>
              <a:rPr lang="it-IT" altLang="it-IT" sz="2400" i="1" dirty="0"/>
              <a:t>  </a:t>
            </a:r>
            <a:r>
              <a:rPr lang="it-IT" altLang="it-IT" sz="2400" dirty="0"/>
              <a:t>(= potere d’acquisto del salario in termini di un dato paniere di beni e servizi).</a:t>
            </a:r>
          </a:p>
          <a:p>
            <a:pPr eaLnBrk="1" hangingPunct="1">
              <a:lnSpc>
                <a:spcPct val="80000"/>
              </a:lnSpc>
            </a:pPr>
            <a:r>
              <a:rPr lang="it-IT" altLang="it-IT" sz="2400" dirty="0"/>
              <a:t>Dato però che il contratto, una volta firmato, vale per un certo periodo di tempo, il valore di P di cui tener conto nel fissare </a:t>
            </a:r>
            <a:r>
              <a:rPr lang="it-IT" altLang="it-IT" sz="2400" i="1" dirty="0"/>
              <a:t>w</a:t>
            </a:r>
            <a:r>
              <a:rPr lang="it-IT" altLang="it-IT" sz="2400" dirty="0"/>
              <a:t> </a:t>
            </a:r>
            <a:r>
              <a:rPr lang="it-IT" altLang="it-IT" sz="2400" u="sng" dirty="0"/>
              <a:t>non</a:t>
            </a:r>
            <a:r>
              <a:rPr lang="it-IT" altLang="it-IT" sz="2400" dirty="0"/>
              <a:t> è l’IPC </a:t>
            </a:r>
            <a:r>
              <a:rPr lang="it-IT" altLang="it-IT" sz="2400" i="1" dirty="0"/>
              <a:t>effettivo</a:t>
            </a:r>
            <a:r>
              <a:rPr lang="it-IT" altLang="it-IT" sz="2400" dirty="0"/>
              <a:t> in quel dato momento, ma l’IPC </a:t>
            </a:r>
            <a:r>
              <a:rPr lang="it-IT" altLang="it-IT" sz="2400" i="1" dirty="0"/>
              <a:t>previsto</a:t>
            </a:r>
            <a:r>
              <a:rPr lang="it-IT" altLang="it-IT" sz="2400" dirty="0"/>
              <a:t> per il futuro. L’aspettativa sul tasso di inflazione (o </a:t>
            </a:r>
            <a:r>
              <a:rPr lang="it-IT" altLang="it-IT" sz="2400" dirty="0">
                <a:solidFill>
                  <a:srgbClr val="FC0128"/>
                </a:solidFill>
              </a:rPr>
              <a:t>inflazione attesa E</a:t>
            </a:r>
            <a:r>
              <a:rPr lang="it-IT" altLang="it-IT" sz="2400" dirty="0">
                <a:solidFill>
                  <a:srgbClr val="FC0128"/>
                </a:solidFill>
                <a:sym typeface="Symbol" panose="05050102010706020507" pitchFamily="18" charset="2"/>
              </a:rPr>
              <a:t></a:t>
            </a:r>
            <a:r>
              <a:rPr lang="it-IT" altLang="it-IT" sz="2400" dirty="0"/>
              <a:t>) riveste quindi un ruolo cruciale in tutti i contratti di durata pluriennale.     </a:t>
            </a:r>
          </a:p>
          <a:p>
            <a:pPr eaLnBrk="1" hangingPunct="1">
              <a:lnSpc>
                <a:spcPct val="80000"/>
              </a:lnSpc>
            </a:pPr>
            <a:r>
              <a:rPr lang="it-IT" altLang="it-IT" sz="2400" dirty="0"/>
              <a:t>Quando, come avviene nella realtà, l’inflazione è invece </a:t>
            </a:r>
            <a:r>
              <a:rPr lang="it-IT" altLang="it-IT" sz="2400" dirty="0">
                <a:solidFill>
                  <a:srgbClr val="FF0000"/>
                </a:solidFill>
              </a:rPr>
              <a:t>inattesa</a:t>
            </a:r>
            <a:r>
              <a:rPr lang="it-IT" altLang="it-IT" sz="2400" dirty="0"/>
              <a:t>, o comunque non si è certi del tasso preciso a cui essa si manifesterà, l’unica difesa del salario reale è l’indicizzazione </a:t>
            </a:r>
            <a:r>
              <a:rPr lang="it-IT" altLang="it-IT" sz="2400" i="1" dirty="0"/>
              <a:t>ex post</a:t>
            </a:r>
            <a:r>
              <a:rPr lang="it-IT" altLang="it-IT" sz="2400" dirty="0"/>
              <a:t>. Questo però alimenta ulteriormente l’inflazione </a:t>
            </a:r>
            <a:r>
              <a:rPr lang="it-IT" altLang="it-IT" sz="2400" dirty="0">
                <a:sym typeface="Symbol" panose="05050102010706020507" pitchFamily="18" charset="2"/>
              </a:rPr>
              <a:t> vedi </a:t>
            </a:r>
            <a:r>
              <a:rPr lang="it-IT" altLang="it-IT" sz="2400" u="sng" dirty="0">
                <a:sym typeface="Symbol" panose="05050102010706020507" pitchFamily="18" charset="2"/>
              </a:rPr>
              <a:t>inflazione da costi</a:t>
            </a:r>
            <a:r>
              <a:rPr lang="it-IT" altLang="it-IT" sz="2400" dirty="0">
                <a:sym typeface="Symbol" panose="05050102010706020507" pitchFamily="18" charset="2"/>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3651">
                                            <p:txEl>
                                              <p:pRg st="2" end="2"/>
                                            </p:txEl>
                                          </p:spTgt>
                                        </p:tgtEl>
                                        <p:attrNameLst>
                                          <p:attrName>style.visibility</p:attrName>
                                        </p:attrNameLst>
                                      </p:cBhvr>
                                      <p:to>
                                        <p:strVal val="visible"/>
                                      </p:to>
                                    </p:set>
                                    <p:animEffect transition="in" filter="checkerboard(across)">
                                      <p:cBhvr>
                                        <p:cTn id="7" dur="500"/>
                                        <p:tgtEl>
                                          <p:spTgt spid="283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83651">
                                            <p:txEl>
                                              <p:pRg st="3" end="3"/>
                                            </p:txEl>
                                          </p:spTgt>
                                        </p:tgtEl>
                                        <p:attrNameLst>
                                          <p:attrName>style.visibility</p:attrName>
                                        </p:attrNameLst>
                                      </p:cBhvr>
                                      <p:to>
                                        <p:strVal val="visible"/>
                                      </p:to>
                                    </p:set>
                                    <p:animEffect transition="in" filter="checkerboard(across)">
                                      <p:cBhvr>
                                        <p:cTn id="12" dur="500"/>
                                        <p:tgtEl>
                                          <p:spTgt spid="2836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3651">
                                            <p:txEl>
                                              <p:pRg st="4" end="4"/>
                                            </p:txEl>
                                          </p:spTgt>
                                        </p:tgtEl>
                                        <p:attrNameLst>
                                          <p:attrName>style.visibility</p:attrName>
                                        </p:attrNameLst>
                                      </p:cBhvr>
                                      <p:to>
                                        <p:strVal val="visible"/>
                                      </p:to>
                                    </p:set>
                                    <p:animEffect transition="in" filter="blinds(horizontal)">
                                      <p:cBhvr>
                                        <p:cTn id="17" dur="500"/>
                                        <p:tgtEl>
                                          <p:spTgt spid="283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9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9940" name="Rectangle 4"/>
          <p:cNvSpPr>
            <a:spLocks noGrp="1" noChangeArrowheads="1"/>
          </p:cNvSpPr>
          <p:nvPr>
            <p:ph type="title"/>
          </p:nvPr>
        </p:nvSpPr>
        <p:spPr>
          <a:xfrm>
            <a:off x="685800" y="152400"/>
            <a:ext cx="7772400" cy="609600"/>
          </a:xfrm>
          <a:noFill/>
        </p:spPr>
        <p:txBody>
          <a:bodyPr/>
          <a:lstStyle/>
          <a:p>
            <a:r>
              <a:rPr lang="it-IT" altLang="it-IT"/>
              <a:t>Vari tipi di disoccupazione</a:t>
            </a:r>
          </a:p>
        </p:txBody>
      </p:sp>
      <p:sp>
        <p:nvSpPr>
          <p:cNvPr id="5125" name="Rectangle 5"/>
          <p:cNvSpPr>
            <a:spLocks noGrp="1" noChangeArrowheads="1"/>
          </p:cNvSpPr>
          <p:nvPr>
            <p:ph type="body" idx="1"/>
          </p:nvPr>
        </p:nvSpPr>
        <p:spPr>
          <a:xfrm>
            <a:off x="0" y="914400"/>
            <a:ext cx="9144000" cy="5486400"/>
          </a:xfrm>
          <a:noFill/>
        </p:spPr>
        <p:txBody>
          <a:bodyPr/>
          <a:lstStyle/>
          <a:p>
            <a:pPr>
              <a:lnSpc>
                <a:spcPct val="90000"/>
              </a:lnSpc>
            </a:pPr>
            <a:r>
              <a:rPr lang="it-IT" altLang="it-IT" sz="2400" dirty="0"/>
              <a:t>Distinguiamo tra diversi tipi di DIS in base alla prospettiva temporale ed alla natura del fenomeno.</a:t>
            </a:r>
          </a:p>
          <a:p>
            <a:pPr>
              <a:lnSpc>
                <a:spcPct val="90000"/>
              </a:lnSpc>
            </a:pPr>
            <a:r>
              <a:rPr lang="it-IT" altLang="it-IT" sz="2400" dirty="0"/>
              <a:t>In base alla </a:t>
            </a:r>
            <a:r>
              <a:rPr lang="it-IT" altLang="it-IT" sz="2400" u="sng" dirty="0"/>
              <a:t>prospettiva temporale</a:t>
            </a:r>
            <a:r>
              <a:rPr lang="it-IT" altLang="it-IT" sz="2400" dirty="0"/>
              <a:t>, la DIS si presenta in 2 forme:</a:t>
            </a:r>
          </a:p>
          <a:p>
            <a:pPr lvl="1">
              <a:lnSpc>
                <a:spcPct val="90000"/>
              </a:lnSpc>
            </a:pPr>
            <a:r>
              <a:rPr lang="it-IT" altLang="it-IT" sz="2400" dirty="0">
                <a:solidFill>
                  <a:srgbClr val="FC0128"/>
                </a:solidFill>
              </a:rPr>
              <a:t>DIS di lungo periodo</a:t>
            </a:r>
            <a:r>
              <a:rPr lang="it-IT" altLang="it-IT" sz="2400" dirty="0"/>
              <a:t> (tasso naturale di DIS, TND)</a:t>
            </a:r>
          </a:p>
          <a:p>
            <a:pPr lvl="1">
              <a:lnSpc>
                <a:spcPct val="90000"/>
              </a:lnSpc>
            </a:pPr>
            <a:r>
              <a:rPr lang="it-IT" altLang="it-IT" sz="2400" dirty="0">
                <a:solidFill>
                  <a:srgbClr val="FC0128"/>
                </a:solidFill>
              </a:rPr>
              <a:t>DIS breve periodo</a:t>
            </a:r>
            <a:r>
              <a:rPr lang="it-IT" altLang="it-IT" sz="2400" dirty="0"/>
              <a:t> (deviazione rispetto al TND)</a:t>
            </a:r>
          </a:p>
          <a:p>
            <a:pPr>
              <a:lnSpc>
                <a:spcPct val="90000"/>
              </a:lnSpc>
            </a:pPr>
            <a:r>
              <a:rPr lang="it-IT" altLang="it-IT" sz="2400" dirty="0"/>
              <a:t>In base alla sua </a:t>
            </a:r>
            <a:r>
              <a:rPr lang="it-IT" altLang="it-IT" sz="2400" u="sng" dirty="0"/>
              <a:t>natura</a:t>
            </a:r>
            <a:r>
              <a:rPr lang="it-IT" altLang="it-IT" sz="2400" dirty="0"/>
              <a:t>, la DIS si divide in:</a:t>
            </a:r>
          </a:p>
          <a:p>
            <a:pPr lvl="1">
              <a:lnSpc>
                <a:spcPct val="90000"/>
              </a:lnSpc>
            </a:pPr>
            <a:r>
              <a:rPr lang="it-IT" altLang="it-IT" sz="2400" dirty="0">
                <a:solidFill>
                  <a:srgbClr val="FC0128"/>
                </a:solidFill>
              </a:rPr>
              <a:t>DIS strutturale</a:t>
            </a:r>
            <a:r>
              <a:rPr lang="it-IT" altLang="it-IT" sz="2400" dirty="0"/>
              <a:t> (lungo periodo)</a:t>
            </a:r>
          </a:p>
          <a:p>
            <a:pPr lvl="1">
              <a:lnSpc>
                <a:spcPct val="90000"/>
              </a:lnSpc>
            </a:pPr>
            <a:r>
              <a:rPr lang="it-IT" altLang="it-IT" sz="2400" dirty="0">
                <a:solidFill>
                  <a:srgbClr val="FC0128"/>
                </a:solidFill>
              </a:rPr>
              <a:t>DIS frizionale</a:t>
            </a:r>
            <a:r>
              <a:rPr lang="it-IT" altLang="it-IT" sz="2400" dirty="0"/>
              <a:t> (breve e lungo periodo)</a:t>
            </a:r>
          </a:p>
          <a:p>
            <a:pPr lvl="1">
              <a:lnSpc>
                <a:spcPct val="90000"/>
              </a:lnSpc>
            </a:pPr>
            <a:r>
              <a:rPr lang="it-IT" altLang="it-IT" sz="2400" dirty="0">
                <a:solidFill>
                  <a:srgbClr val="FC0128"/>
                </a:solidFill>
              </a:rPr>
              <a:t>DIS ciclica</a:t>
            </a:r>
            <a:r>
              <a:rPr lang="it-IT" altLang="it-IT" sz="2400" dirty="0"/>
              <a:t> (breve periodo)</a:t>
            </a:r>
          </a:p>
          <a:p>
            <a:pPr>
              <a:lnSpc>
                <a:spcPct val="90000"/>
              </a:lnSpc>
            </a:pPr>
            <a:r>
              <a:rPr lang="it-IT" altLang="it-IT" sz="2400" dirty="0"/>
              <a:t>La distinzione di Keynes (oggi poco usata):</a:t>
            </a:r>
          </a:p>
          <a:p>
            <a:pPr lvl="1">
              <a:lnSpc>
                <a:spcPct val="90000"/>
              </a:lnSpc>
            </a:pPr>
            <a:r>
              <a:rPr lang="it-IT" altLang="it-IT" sz="2400" u="sng" dirty="0"/>
              <a:t>DIS volontaria</a:t>
            </a:r>
            <a:r>
              <a:rPr lang="it-IT" altLang="it-IT" sz="2400" dirty="0"/>
              <a:t>: lavoratori che non accettano di lavorare al livello corrente del salario.</a:t>
            </a:r>
          </a:p>
          <a:p>
            <a:pPr lvl="1">
              <a:lnSpc>
                <a:spcPct val="90000"/>
              </a:lnSpc>
            </a:pPr>
            <a:r>
              <a:rPr lang="it-IT" altLang="it-IT" sz="2400" u="sng" dirty="0"/>
              <a:t>DIS involontaria</a:t>
            </a:r>
            <a:r>
              <a:rPr lang="it-IT" altLang="it-IT" sz="2400" dirty="0"/>
              <a:t>: lavoratori che vorrebbero lavorare al salario corrente, ma non trovano lavoro.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125">
                                            <p:txEl>
                                              <p:pRg st="4" end="4"/>
                                            </p:txEl>
                                          </p:spTgt>
                                        </p:tgtEl>
                                        <p:attrNameLst>
                                          <p:attrName>style.visibility</p:attrName>
                                        </p:attrNameLst>
                                      </p:cBhvr>
                                      <p:to>
                                        <p:strVal val="visible"/>
                                      </p:to>
                                    </p:set>
                                    <p:animEffect transition="in" filter="wipe(left)">
                                      <p:cBhvr>
                                        <p:cTn id="15" dur="500"/>
                                        <p:tgtEl>
                                          <p:spTgt spid="5125">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125">
                                            <p:txEl>
                                              <p:pRg st="5" end="5"/>
                                            </p:txEl>
                                          </p:spTgt>
                                        </p:tgtEl>
                                        <p:attrNameLst>
                                          <p:attrName>style.visibility</p:attrName>
                                        </p:attrNameLst>
                                      </p:cBhvr>
                                      <p:to>
                                        <p:strVal val="visible"/>
                                      </p:to>
                                    </p:set>
                                    <p:animEffect transition="in" filter="wipe(left)">
                                      <p:cBhvr>
                                        <p:cTn id="18" dur="500"/>
                                        <p:tgtEl>
                                          <p:spTgt spid="5125">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25">
                                            <p:txEl>
                                              <p:pRg st="6" end="6"/>
                                            </p:txEl>
                                          </p:spTgt>
                                        </p:tgtEl>
                                        <p:attrNameLst>
                                          <p:attrName>style.visibility</p:attrName>
                                        </p:attrNameLst>
                                      </p:cBhvr>
                                      <p:to>
                                        <p:strVal val="visible"/>
                                      </p:to>
                                    </p:set>
                                    <p:animEffect transition="in" filter="wipe(left)">
                                      <p:cBhvr>
                                        <p:cTn id="21" dur="500"/>
                                        <p:tgtEl>
                                          <p:spTgt spid="5125">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125">
                                            <p:txEl>
                                              <p:pRg st="7" end="7"/>
                                            </p:txEl>
                                          </p:spTgt>
                                        </p:tgtEl>
                                        <p:attrNameLst>
                                          <p:attrName>style.visibility</p:attrName>
                                        </p:attrNameLst>
                                      </p:cBhvr>
                                      <p:to>
                                        <p:strVal val="visible"/>
                                      </p:to>
                                    </p:set>
                                    <p:animEffect transition="in" filter="wipe(left)">
                                      <p:cBhvr>
                                        <p:cTn id="24" dur="500"/>
                                        <p:tgtEl>
                                          <p:spTgt spid="5125">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125">
                                            <p:txEl>
                                              <p:pRg st="8" end="8"/>
                                            </p:txEl>
                                          </p:spTgt>
                                        </p:tgtEl>
                                        <p:attrNameLst>
                                          <p:attrName>style.visibility</p:attrName>
                                        </p:attrNameLst>
                                      </p:cBhvr>
                                      <p:to>
                                        <p:strVal val="visible"/>
                                      </p:to>
                                    </p:set>
                                    <p:animEffect transition="in" filter="wipe(left)">
                                      <p:cBhvr>
                                        <p:cTn id="29" dur="500"/>
                                        <p:tgtEl>
                                          <p:spTgt spid="5125">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125">
                                            <p:txEl>
                                              <p:pRg st="9" end="9"/>
                                            </p:txEl>
                                          </p:spTgt>
                                        </p:tgtEl>
                                        <p:attrNameLst>
                                          <p:attrName>style.visibility</p:attrName>
                                        </p:attrNameLst>
                                      </p:cBhvr>
                                      <p:to>
                                        <p:strVal val="visible"/>
                                      </p:to>
                                    </p:set>
                                    <p:animEffect transition="in" filter="wipe(left)">
                                      <p:cBhvr>
                                        <p:cTn id="32" dur="500"/>
                                        <p:tgtEl>
                                          <p:spTgt spid="5125">
                                            <p:txEl>
                                              <p:pRg st="9" end="9"/>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25">
                                            <p:txEl>
                                              <p:pRg st="10" end="10"/>
                                            </p:txEl>
                                          </p:spTgt>
                                        </p:tgtEl>
                                        <p:attrNameLst>
                                          <p:attrName>style.visibility</p:attrName>
                                        </p:attrNameLst>
                                      </p:cBhvr>
                                      <p:to>
                                        <p:strVal val="visible"/>
                                      </p:to>
                                    </p:set>
                                    <p:animEffect transition="in" filter="wipe(left)">
                                      <p:cBhvr>
                                        <p:cTn id="35" dur="500"/>
                                        <p:tgtEl>
                                          <p:spTgt spid="51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uiExpand="1"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88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08900" name="Rectangle 4"/>
          <p:cNvSpPr>
            <a:spLocks noGrp="1" noChangeArrowheads="1"/>
          </p:cNvSpPr>
          <p:nvPr>
            <p:ph type="title"/>
          </p:nvPr>
        </p:nvSpPr>
        <p:spPr>
          <a:xfrm>
            <a:off x="0" y="228600"/>
            <a:ext cx="91440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L’inflazione come fattore di incertezza</a:t>
            </a:r>
          </a:p>
        </p:txBody>
      </p:sp>
      <p:sp>
        <p:nvSpPr>
          <p:cNvPr id="285701" name="Rectangle 5"/>
          <p:cNvSpPr>
            <a:spLocks noGrp="1" noChangeArrowheads="1"/>
          </p:cNvSpPr>
          <p:nvPr>
            <p:ph type="body" idx="1"/>
          </p:nvPr>
        </p:nvSpPr>
        <p:spPr>
          <a:xfrm>
            <a:off x="0" y="838200"/>
            <a:ext cx="9144000" cy="5867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a:t>La presenza di inflazione inattesa rende più difficile operare le scelte economiche perché il sistema dei prezzi relativi diviene inaffidabile. Si dice quindi che l’inflazione </a:t>
            </a:r>
            <a:r>
              <a:rPr lang="it-IT" altLang="it-IT" sz="2400">
                <a:solidFill>
                  <a:srgbClr val="FF0000"/>
                </a:solidFill>
              </a:rPr>
              <a:t>alimenta l’incertezza</a:t>
            </a:r>
            <a:r>
              <a:rPr lang="it-IT" altLang="it-IT" sz="2400"/>
              <a:t>.</a:t>
            </a:r>
          </a:p>
          <a:p>
            <a:pPr eaLnBrk="1" hangingPunct="1">
              <a:lnSpc>
                <a:spcPct val="90000"/>
              </a:lnSpc>
            </a:pPr>
            <a:r>
              <a:rPr lang="it-IT" altLang="it-IT" sz="2400"/>
              <a:t>In particolare, un’inflazione molto elevata è spesso anche </a:t>
            </a:r>
            <a:r>
              <a:rPr lang="it-IT" altLang="it-IT" sz="2400" u="sng"/>
              <a:t>più variabile</a:t>
            </a:r>
            <a:r>
              <a:rPr lang="it-IT" altLang="it-IT" sz="2400"/>
              <a:t> (cioè può oscillare maggiormente attorno al valore medio). Ciò induce ulteriori difficoltà ed incertezze nelle decisioni economiche.</a:t>
            </a:r>
          </a:p>
          <a:p>
            <a:pPr eaLnBrk="1" hangingPunct="1">
              <a:lnSpc>
                <a:spcPct val="90000"/>
              </a:lnSpc>
            </a:pPr>
            <a:r>
              <a:rPr lang="it-IT" altLang="it-IT" sz="2400"/>
              <a:t>P.e. un imprenditore che deve decidere un </a:t>
            </a:r>
            <a:r>
              <a:rPr lang="it-IT" altLang="it-IT" sz="2400" u="sng"/>
              <a:t>investimento pluriennale</a:t>
            </a:r>
            <a:r>
              <a:rPr lang="it-IT" altLang="it-IT" sz="2400"/>
              <a:t> deve anticipare il </a:t>
            </a:r>
            <a:r>
              <a:rPr lang="it-IT" altLang="it-IT" sz="2400" u="sng"/>
              <a:t>futuro</a:t>
            </a:r>
            <a:r>
              <a:rPr lang="it-IT" altLang="it-IT" sz="2400"/>
              <a:t> livello dei prezzi degli input che gli serviranno e dell’output che vuole produrre. Se l’inflazione è inattesa e molto variabile, tali previsioni possono essere anche molto lontane dal vero e l’imprenditore può prendere decisioni sbagliate oppure, per prudenza, rinunciare del tutto ad investire.</a:t>
            </a:r>
          </a:p>
          <a:p>
            <a:pPr eaLnBrk="1" hangingPunct="1">
              <a:lnSpc>
                <a:spcPct val="90000"/>
              </a:lnSpc>
            </a:pPr>
            <a:r>
              <a:rPr lang="it-IT" altLang="it-IT" sz="2400"/>
              <a:t>Ogni errore nell’allocazione delle risorse è un </a:t>
            </a:r>
            <a:r>
              <a:rPr lang="it-IT" altLang="it-IT" sz="2400" u="sng"/>
              <a:t>costo reale</a:t>
            </a:r>
            <a:r>
              <a:rPr lang="it-IT" altLang="it-IT" sz="2400"/>
              <a:t> indotto dall’inflazione. Quindi limitare il più possibile il tasso di inflazione e cercare di renderlo prevedibile è un tipo di politica economica che favorisce il raggiungimento dell’allocazione ottimale delle risorse.</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1">
                                            <p:txEl>
                                              <p:pRg st="2" end="2"/>
                                            </p:txEl>
                                          </p:spTgt>
                                        </p:tgtEl>
                                        <p:attrNameLst>
                                          <p:attrName>style.visibility</p:attrName>
                                        </p:attrNameLst>
                                      </p:cBhvr>
                                      <p:to>
                                        <p:strVal val="visible"/>
                                      </p:to>
                                    </p:set>
                                    <p:animEffect transition="in" filter="wipe(left)">
                                      <p:cBhvr>
                                        <p:cTn id="7" dur="500"/>
                                        <p:tgtEl>
                                          <p:spTgt spid="28570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701">
                                            <p:txEl>
                                              <p:pRg st="3" end="3"/>
                                            </p:txEl>
                                          </p:spTgt>
                                        </p:tgtEl>
                                        <p:attrNameLst>
                                          <p:attrName>style.visibility</p:attrName>
                                        </p:attrNameLst>
                                      </p:cBhvr>
                                      <p:to>
                                        <p:strVal val="visible"/>
                                      </p:to>
                                    </p:set>
                                    <p:animEffect transition="in" filter="wipe(left)">
                                      <p:cBhvr>
                                        <p:cTn id="12" dur="500"/>
                                        <p:tgtEl>
                                          <p:spTgt spid="2857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109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210948" name="Rectangle 4"/>
          <p:cNvSpPr>
            <a:spLocks noGrp="1" noChangeArrowheads="1"/>
          </p:cNvSpPr>
          <p:nvPr>
            <p:ph type="title"/>
          </p:nvPr>
        </p:nvSpPr>
        <p:spPr>
          <a:xfrm>
            <a:off x="468313" y="188913"/>
            <a:ext cx="7561262" cy="62071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Lucas e la “confusione” dei prezzi</a:t>
            </a:r>
          </a:p>
        </p:txBody>
      </p:sp>
      <p:sp>
        <p:nvSpPr>
          <p:cNvPr id="332805" name="Rectangle 5"/>
          <p:cNvSpPr>
            <a:spLocks noGrp="1" noChangeArrowheads="1"/>
          </p:cNvSpPr>
          <p:nvPr>
            <p:ph type="body" idx="1"/>
          </p:nvPr>
        </p:nvSpPr>
        <p:spPr>
          <a:xfrm>
            <a:off x="0" y="836613"/>
            <a:ext cx="9144000" cy="55451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000" dirty="0"/>
              <a:t>La presenza di inflazione inattesa può avere un forte effetto reale se induce             in errore gli agenti economici, in particolare le imprese, riguardo a cosa sta    davvero accadendo nel sistema dei prezzi.</a:t>
            </a:r>
          </a:p>
          <a:p>
            <a:pPr lvl="1" eaLnBrk="1" hangingPunct="1">
              <a:lnSpc>
                <a:spcPct val="80000"/>
              </a:lnSpc>
            </a:pPr>
            <a:r>
              <a:rPr lang="it-IT" altLang="it-IT" sz="2000" dirty="0"/>
              <a:t>E’ il c.d. </a:t>
            </a:r>
            <a:r>
              <a:rPr lang="it-IT" altLang="it-IT" sz="2000" dirty="0">
                <a:solidFill>
                  <a:srgbClr val="FF0000"/>
                </a:solidFill>
              </a:rPr>
              <a:t>modello degli errori percettivi</a:t>
            </a:r>
            <a:r>
              <a:rPr lang="it-IT" altLang="it-IT" sz="2000" dirty="0">
                <a:solidFill>
                  <a:schemeClr val="tx2"/>
                </a:solidFill>
              </a:rPr>
              <a:t> di Robert Lucas (1973).</a:t>
            </a:r>
          </a:p>
          <a:p>
            <a:pPr eaLnBrk="1" hangingPunct="1">
              <a:lnSpc>
                <a:spcPct val="80000"/>
              </a:lnSpc>
            </a:pPr>
            <a:r>
              <a:rPr lang="it-IT" altLang="it-IT" sz="2000" dirty="0"/>
              <a:t>Immaginiamo che ci sia inflazione </a:t>
            </a:r>
            <a:r>
              <a:rPr lang="it-IT" altLang="it-IT" sz="2000" i="1" dirty="0"/>
              <a:t>inattesa</a:t>
            </a:r>
            <a:r>
              <a:rPr lang="it-IT" altLang="it-IT" sz="2000" dirty="0"/>
              <a:t>, cioè </a:t>
            </a:r>
            <a:r>
              <a:rPr lang="it-IT" altLang="it-IT" sz="2000" dirty="0">
                <a:solidFill>
                  <a:srgbClr val="FC0128"/>
                </a:solidFill>
                <a:sym typeface="Symbol" panose="05050102010706020507" pitchFamily="18" charset="2"/>
              </a:rPr>
              <a:t> &gt; E</a:t>
            </a:r>
            <a:r>
              <a:rPr lang="it-IT" altLang="it-IT" sz="2000" dirty="0">
                <a:sym typeface="Symbol" panose="05050102010706020507" pitchFamily="18" charset="2"/>
              </a:rPr>
              <a:t>.</a:t>
            </a:r>
          </a:p>
          <a:p>
            <a:pPr eaLnBrk="1" hangingPunct="1">
              <a:lnSpc>
                <a:spcPct val="80000"/>
              </a:lnSpc>
            </a:pPr>
            <a:r>
              <a:rPr lang="it-IT" altLang="it-IT" sz="2000" dirty="0"/>
              <a:t>Un produttore potrebbe confondere il maggior aumento del livello generale dei prezzi con un aumento del </a:t>
            </a:r>
            <a:r>
              <a:rPr lang="it-IT" altLang="it-IT" sz="2000" u="sng" dirty="0"/>
              <a:t>proprio prezzo</a:t>
            </a:r>
            <a:r>
              <a:rPr lang="it-IT" altLang="it-IT" sz="2000" dirty="0"/>
              <a:t> (cioè della domanda per il proprio bene). Questo è infatti ciò che il produttore immediatamente percepisce sul mercato.</a:t>
            </a:r>
          </a:p>
          <a:p>
            <a:pPr lvl="1" eaLnBrk="1" hangingPunct="1">
              <a:lnSpc>
                <a:spcPct val="80000"/>
              </a:lnSpc>
            </a:pPr>
            <a:r>
              <a:rPr lang="it-IT" altLang="it-IT" sz="2000" dirty="0"/>
              <a:t>Con il termine “proprio prezzo” si intende il prezzo del prodotto di quella particolare impresa.  </a:t>
            </a:r>
          </a:p>
          <a:p>
            <a:pPr eaLnBrk="1" hangingPunct="1">
              <a:lnSpc>
                <a:spcPct val="80000"/>
              </a:lnSpc>
            </a:pPr>
            <a:r>
              <a:rPr lang="it-IT" altLang="it-IT" sz="2000" dirty="0"/>
              <a:t>Se il produttore compie questo errore, allora, come sappiamo dalla micro (vedi curva d’offerta), reagirà </a:t>
            </a:r>
            <a:r>
              <a:rPr lang="it-IT" altLang="it-IT" sz="2000" u="sng" dirty="0"/>
              <a:t>aumentando la propria offerta di output</a:t>
            </a:r>
            <a:r>
              <a:rPr lang="it-IT" altLang="it-IT" sz="2000" dirty="0"/>
              <a:t>.</a:t>
            </a:r>
          </a:p>
          <a:p>
            <a:pPr eaLnBrk="1" hangingPunct="1">
              <a:lnSpc>
                <a:spcPct val="80000"/>
              </a:lnSpc>
            </a:pPr>
            <a:r>
              <a:rPr lang="it-IT" altLang="it-IT" sz="2000" dirty="0"/>
              <a:t>Se sono molti i produttori che compiono questo errore, allora l’inflazione inattesa (cioè l’aumento dell’offerta di moneta) ha generato un </a:t>
            </a:r>
            <a:r>
              <a:rPr lang="it-IT" altLang="it-IT" sz="2000" u="sng" dirty="0"/>
              <a:t>effetto reale</a:t>
            </a:r>
            <a:r>
              <a:rPr lang="it-IT" altLang="it-IT" sz="2000" dirty="0"/>
              <a:t> sull’economia in termini di maggiore output: la dicotomia classica viene meno!</a:t>
            </a:r>
          </a:p>
          <a:p>
            <a:pPr eaLnBrk="1" hangingPunct="1">
              <a:lnSpc>
                <a:spcPct val="80000"/>
              </a:lnSpc>
            </a:pPr>
            <a:r>
              <a:rPr lang="it-IT" altLang="it-IT" sz="2000" dirty="0"/>
              <a:t>Tuttavia errori di questo tipo possono essere solo </a:t>
            </a:r>
            <a:r>
              <a:rPr lang="it-IT" altLang="it-IT" sz="2000" u="sng" dirty="0"/>
              <a:t>temporanei</a:t>
            </a:r>
            <a:r>
              <a:rPr lang="it-IT" altLang="it-IT" sz="2000" dirty="0"/>
              <a:t>: nel </a:t>
            </a:r>
            <a:r>
              <a:rPr lang="it-IT" altLang="it-IT" sz="2000" i="1" dirty="0"/>
              <a:t>lungo periodo</a:t>
            </a:r>
            <a:r>
              <a:rPr lang="it-IT" altLang="it-IT" sz="2000" dirty="0"/>
              <a:t> i produttori si accorgono che ciò che è in realtà aumentato è il livello generale dei prezzi (e quindi sono cresciuti </a:t>
            </a:r>
            <a:r>
              <a:rPr lang="it-IT" altLang="it-IT" sz="2000" i="1" dirty="0"/>
              <a:t>tutti</a:t>
            </a:r>
            <a:r>
              <a:rPr lang="it-IT" altLang="it-IT" sz="2000" dirty="0"/>
              <a:t> i prezzi, non solo il proprio: p.e. sono aumentati anche i prezzi degli input) e quindi riportano la produzione al livello iniziale: l’effetto reale sull’output sparisce e la dicotomia classica torna a valere. </a:t>
            </a:r>
          </a:p>
        </p:txBody>
      </p:sp>
      <p:pic>
        <p:nvPicPr>
          <p:cNvPr id="210950" name="Picture 3" descr="robert-lucas-1-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438" y="0"/>
            <a:ext cx="9445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5">
                                            <p:txEl>
                                              <p:pRg st="2" end="2"/>
                                            </p:txEl>
                                          </p:spTgt>
                                        </p:tgtEl>
                                        <p:attrNameLst>
                                          <p:attrName>style.visibility</p:attrName>
                                        </p:attrNameLst>
                                      </p:cBhvr>
                                      <p:to>
                                        <p:strVal val="visible"/>
                                      </p:to>
                                    </p:set>
                                    <p:animEffect transition="in" filter="wipe(left)">
                                      <p:cBhvr>
                                        <p:cTn id="7" dur="500"/>
                                        <p:tgtEl>
                                          <p:spTgt spid="33280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05">
                                            <p:txEl>
                                              <p:pRg st="3" end="3"/>
                                            </p:txEl>
                                          </p:spTgt>
                                        </p:tgtEl>
                                        <p:attrNameLst>
                                          <p:attrName>style.visibility</p:attrName>
                                        </p:attrNameLst>
                                      </p:cBhvr>
                                      <p:to>
                                        <p:strVal val="visible"/>
                                      </p:to>
                                    </p:set>
                                    <p:animEffect transition="in" filter="wipe(left)">
                                      <p:cBhvr>
                                        <p:cTn id="12" dur="500"/>
                                        <p:tgtEl>
                                          <p:spTgt spid="332805">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32805">
                                            <p:txEl>
                                              <p:pRg st="4" end="4"/>
                                            </p:txEl>
                                          </p:spTgt>
                                        </p:tgtEl>
                                        <p:attrNameLst>
                                          <p:attrName>style.visibility</p:attrName>
                                        </p:attrNameLst>
                                      </p:cBhvr>
                                      <p:to>
                                        <p:strVal val="visible"/>
                                      </p:to>
                                    </p:set>
                                    <p:animEffect transition="in" filter="wipe(left)">
                                      <p:cBhvr>
                                        <p:cTn id="15" dur="500"/>
                                        <p:tgtEl>
                                          <p:spTgt spid="332805">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2805">
                                            <p:txEl>
                                              <p:pRg st="5" end="5"/>
                                            </p:txEl>
                                          </p:spTgt>
                                        </p:tgtEl>
                                        <p:attrNameLst>
                                          <p:attrName>style.visibility</p:attrName>
                                        </p:attrNameLst>
                                      </p:cBhvr>
                                      <p:to>
                                        <p:strVal val="visible"/>
                                      </p:to>
                                    </p:set>
                                    <p:animEffect transition="in" filter="wipe(left)">
                                      <p:cBhvr>
                                        <p:cTn id="20" dur="500"/>
                                        <p:tgtEl>
                                          <p:spTgt spid="332805">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32805">
                                            <p:txEl>
                                              <p:pRg st="6" end="6"/>
                                            </p:txEl>
                                          </p:spTgt>
                                        </p:tgtEl>
                                        <p:attrNameLst>
                                          <p:attrName>style.visibility</p:attrName>
                                        </p:attrNameLst>
                                      </p:cBhvr>
                                      <p:to>
                                        <p:strVal val="visible"/>
                                      </p:to>
                                    </p:set>
                                    <p:animEffect transition="in" filter="wipe(left)">
                                      <p:cBhvr>
                                        <p:cTn id="25" dur="500"/>
                                        <p:tgtEl>
                                          <p:spTgt spid="33280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32805">
                                            <p:txEl>
                                              <p:pRg st="7" end="7"/>
                                            </p:txEl>
                                          </p:spTgt>
                                        </p:tgtEl>
                                        <p:attrNameLst>
                                          <p:attrName>style.visibility</p:attrName>
                                        </p:attrNameLst>
                                      </p:cBhvr>
                                      <p:to>
                                        <p:strVal val="visible"/>
                                      </p:to>
                                    </p:set>
                                    <p:animEffect transition="in" filter="wipe(left)">
                                      <p:cBhvr>
                                        <p:cTn id="30" dur="500"/>
                                        <p:tgtEl>
                                          <p:spTgt spid="3328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1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1988" name="Rectangle 4"/>
          <p:cNvSpPr>
            <a:spLocks noGrp="1" noChangeArrowheads="1"/>
          </p:cNvSpPr>
          <p:nvPr>
            <p:ph type="title"/>
          </p:nvPr>
        </p:nvSpPr>
        <p:spPr>
          <a:xfrm>
            <a:off x="685800" y="0"/>
            <a:ext cx="7772400" cy="765175"/>
          </a:xfrm>
          <a:noFill/>
        </p:spPr>
        <p:txBody>
          <a:bodyPr/>
          <a:lstStyle/>
          <a:p>
            <a:r>
              <a:rPr lang="it-IT" altLang="it-IT"/>
              <a:t>Il tasso naturale di disoccupazione</a:t>
            </a:r>
          </a:p>
        </p:txBody>
      </p:sp>
      <p:sp>
        <p:nvSpPr>
          <p:cNvPr id="7173" name="Rectangle 5"/>
          <p:cNvSpPr>
            <a:spLocks noGrp="1" noChangeArrowheads="1"/>
          </p:cNvSpPr>
          <p:nvPr>
            <p:ph type="body" idx="1"/>
          </p:nvPr>
        </p:nvSpPr>
        <p:spPr>
          <a:xfrm>
            <a:off x="0" y="692150"/>
            <a:ext cx="9144000" cy="6013450"/>
          </a:xfrm>
          <a:noFill/>
        </p:spPr>
        <p:txBody>
          <a:bodyPr/>
          <a:lstStyle/>
          <a:p>
            <a:pPr>
              <a:lnSpc>
                <a:spcPct val="90000"/>
              </a:lnSpc>
            </a:pPr>
            <a:r>
              <a:rPr lang="it-IT" altLang="it-IT" sz="2400" dirty="0"/>
              <a:t>Il TND rappresenta la quantità di DIS che esiste </a:t>
            </a:r>
            <a:r>
              <a:rPr lang="it-IT" altLang="it-IT" sz="2400" u="sng" dirty="0"/>
              <a:t>normalmente</a:t>
            </a:r>
            <a:r>
              <a:rPr lang="it-IT" altLang="it-IT" sz="2400" dirty="0"/>
              <a:t> (cioè a prescindere dall’andamento del ciclo economico) in un dato sistema economico.</a:t>
            </a:r>
          </a:p>
          <a:p>
            <a:pPr>
              <a:lnSpc>
                <a:spcPct val="90000"/>
              </a:lnSpc>
            </a:pPr>
            <a:r>
              <a:rPr lang="it-IT" altLang="it-IT" sz="2400" dirty="0"/>
              <a:t>E’ un tasso di DIS c.d. </a:t>
            </a:r>
            <a:r>
              <a:rPr lang="it-IT" altLang="it-IT" sz="2400" dirty="0">
                <a:solidFill>
                  <a:srgbClr val="FC0128"/>
                </a:solidFill>
              </a:rPr>
              <a:t>di equilibrio</a:t>
            </a:r>
            <a:r>
              <a:rPr lang="it-IT" altLang="it-IT" sz="2400" dirty="0"/>
              <a:t>, nel senso che il mercato non riesce ad eliminare spontaneamente tale DIS neppure nel lungo periodo. Quando DIS è pari al TND, si dice che il sistema è in condizioni di </a:t>
            </a:r>
            <a:r>
              <a:rPr lang="it-IT" altLang="it-IT" sz="2400" dirty="0">
                <a:solidFill>
                  <a:srgbClr val="FC0128"/>
                </a:solidFill>
              </a:rPr>
              <a:t>pieno impiego delle risorse</a:t>
            </a:r>
            <a:r>
              <a:rPr lang="it-IT" altLang="it-IT" sz="2400" dirty="0"/>
              <a:t> (= </a:t>
            </a:r>
            <a:r>
              <a:rPr lang="it-IT" altLang="it-IT" sz="2400" dirty="0">
                <a:solidFill>
                  <a:srgbClr val="FF0000"/>
                </a:solidFill>
              </a:rPr>
              <a:t>PIL potenziale</a:t>
            </a:r>
            <a:r>
              <a:rPr lang="it-IT" altLang="it-IT" sz="2400" dirty="0"/>
              <a:t>)</a:t>
            </a:r>
          </a:p>
          <a:p>
            <a:pPr>
              <a:lnSpc>
                <a:spcPct val="90000"/>
              </a:lnSpc>
            </a:pPr>
            <a:r>
              <a:rPr lang="it-IT" altLang="it-IT" sz="2400" dirty="0"/>
              <a:t>In sostanza, è una componente di DIS </a:t>
            </a:r>
            <a:r>
              <a:rPr lang="it-IT" altLang="it-IT" sz="2400" u="sng" dirty="0"/>
              <a:t>ineliminabile</a:t>
            </a:r>
            <a:r>
              <a:rPr lang="it-IT" altLang="it-IT" sz="2400" dirty="0"/>
              <a:t>, che esiste sempre in qualsiasi economia. Questo però non significa che il policy-maker non possa fare qualcosa per ridurne il livello.</a:t>
            </a:r>
          </a:p>
          <a:p>
            <a:pPr>
              <a:lnSpc>
                <a:spcPct val="90000"/>
              </a:lnSpc>
            </a:pPr>
            <a:r>
              <a:rPr lang="it-IT" altLang="it-IT" sz="2400" dirty="0"/>
              <a:t>Un sistema economico ha un mercato del lavoro tanto più </a:t>
            </a:r>
            <a:r>
              <a:rPr lang="it-IT" altLang="it-IT" sz="2400" u="sng" dirty="0"/>
              <a:t>efficiente</a:t>
            </a:r>
            <a:r>
              <a:rPr lang="it-IT" altLang="it-IT" sz="2400" dirty="0"/>
              <a:t> quanto minore è il suo TND. </a:t>
            </a:r>
          </a:p>
          <a:p>
            <a:pPr lvl="1">
              <a:lnSpc>
                <a:spcPct val="90000"/>
              </a:lnSpc>
            </a:pPr>
            <a:r>
              <a:rPr lang="it-IT" altLang="it-IT" sz="2000" dirty="0"/>
              <a:t>P.e. gli USA hanno un TND inferiore a quello di molti paesi europei.</a:t>
            </a:r>
          </a:p>
          <a:p>
            <a:pPr>
              <a:lnSpc>
                <a:spcPct val="90000"/>
              </a:lnSpc>
            </a:pPr>
            <a:r>
              <a:rPr lang="it-IT" altLang="it-IT" sz="2400" dirty="0"/>
              <a:t>Il TND non è però un “fatto di Natura”. E’ possibile anzi ridurlo con opportune politiche economiche. </a:t>
            </a:r>
          </a:p>
          <a:p>
            <a:pPr>
              <a:lnSpc>
                <a:spcPct val="90000"/>
              </a:lnSpc>
            </a:pPr>
            <a:r>
              <a:rPr lang="it-IT" altLang="it-IT" sz="2400" dirty="0"/>
              <a:t>Per ridurre TND si deve agire sulle sue componenti, ovvero la </a:t>
            </a:r>
            <a:r>
              <a:rPr lang="it-IT" altLang="it-IT" sz="2400" u="sng" dirty="0"/>
              <a:t>DIS strutturale</a:t>
            </a:r>
            <a:r>
              <a:rPr lang="it-IT" altLang="it-IT" sz="2400" dirty="0"/>
              <a:t> e la </a:t>
            </a:r>
            <a:r>
              <a:rPr lang="it-IT" altLang="it-IT" sz="2400" u="sng" dirty="0"/>
              <a:t>DIS frizionale</a:t>
            </a:r>
            <a:r>
              <a:rPr lang="it-IT" altLang="it-IT" sz="24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3">
                                            <p:txEl>
                                              <p:pRg st="2" end="2"/>
                                            </p:txEl>
                                          </p:spTgt>
                                        </p:tgtEl>
                                        <p:attrNameLst>
                                          <p:attrName>style.visibility</p:attrName>
                                        </p:attrNameLst>
                                      </p:cBhvr>
                                      <p:to>
                                        <p:strVal val="visible"/>
                                      </p:to>
                                    </p:set>
                                    <p:animEffect transition="in" filter="wipe(left)">
                                      <p:cBhvr>
                                        <p:cTn id="7" dur="500"/>
                                        <p:tgtEl>
                                          <p:spTgt spid="717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xEl>
                                              <p:pRg st="3" end="3"/>
                                            </p:txEl>
                                          </p:spTgt>
                                        </p:tgtEl>
                                        <p:attrNameLst>
                                          <p:attrName>style.visibility</p:attrName>
                                        </p:attrNameLst>
                                      </p:cBhvr>
                                      <p:to>
                                        <p:strVal val="visible"/>
                                      </p:to>
                                    </p:set>
                                    <p:animEffect transition="in" filter="wipe(left)">
                                      <p:cBhvr>
                                        <p:cTn id="12" dur="500"/>
                                        <p:tgtEl>
                                          <p:spTgt spid="7173">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73">
                                            <p:txEl>
                                              <p:pRg st="4" end="4"/>
                                            </p:txEl>
                                          </p:spTgt>
                                        </p:tgtEl>
                                        <p:attrNameLst>
                                          <p:attrName>style.visibility</p:attrName>
                                        </p:attrNameLst>
                                      </p:cBhvr>
                                      <p:to>
                                        <p:strVal val="visible"/>
                                      </p:to>
                                    </p:set>
                                    <p:animEffect transition="in" filter="wipe(left)">
                                      <p:cBhvr>
                                        <p:cTn id="15" dur="500"/>
                                        <p:tgtEl>
                                          <p:spTgt spid="717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73">
                                            <p:txEl>
                                              <p:pRg st="5" end="5"/>
                                            </p:txEl>
                                          </p:spTgt>
                                        </p:tgtEl>
                                        <p:attrNameLst>
                                          <p:attrName>style.visibility</p:attrName>
                                        </p:attrNameLst>
                                      </p:cBhvr>
                                      <p:to>
                                        <p:strVal val="visible"/>
                                      </p:to>
                                    </p:set>
                                    <p:animEffect transition="in" filter="wipe(left)">
                                      <p:cBhvr>
                                        <p:cTn id="20" dur="500"/>
                                        <p:tgtEl>
                                          <p:spTgt spid="717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73">
                                            <p:txEl>
                                              <p:pRg st="6" end="6"/>
                                            </p:txEl>
                                          </p:spTgt>
                                        </p:tgtEl>
                                        <p:attrNameLst>
                                          <p:attrName>style.visibility</p:attrName>
                                        </p:attrNameLst>
                                      </p:cBhvr>
                                      <p:to>
                                        <p:strVal val="visible"/>
                                      </p:to>
                                    </p:set>
                                    <p:animEffect transition="in" filter="wipe(left)">
                                      <p:cBhvr>
                                        <p:cTn id="25" dur="500"/>
                                        <p:tgtEl>
                                          <p:spTgt spid="7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4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4036" name="Rectangle 4"/>
          <p:cNvSpPr>
            <a:spLocks noGrp="1" noChangeArrowheads="1"/>
          </p:cNvSpPr>
          <p:nvPr>
            <p:ph type="title"/>
          </p:nvPr>
        </p:nvSpPr>
        <p:spPr>
          <a:xfrm>
            <a:off x="685800" y="152400"/>
            <a:ext cx="7772400" cy="684213"/>
          </a:xfrm>
          <a:noFill/>
        </p:spPr>
        <p:txBody>
          <a:bodyPr/>
          <a:lstStyle/>
          <a:p>
            <a:r>
              <a:rPr lang="it-IT" altLang="it-IT"/>
              <a:t>Il ciclo economico e la DIS ciclica</a:t>
            </a:r>
          </a:p>
        </p:txBody>
      </p:sp>
      <p:sp>
        <p:nvSpPr>
          <p:cNvPr id="9221" name="Rectangle 5"/>
          <p:cNvSpPr>
            <a:spLocks noGrp="1" noChangeArrowheads="1"/>
          </p:cNvSpPr>
          <p:nvPr>
            <p:ph type="body" idx="1"/>
          </p:nvPr>
        </p:nvSpPr>
        <p:spPr>
          <a:xfrm>
            <a:off x="0" y="836613"/>
            <a:ext cx="9144000" cy="5876925"/>
          </a:xfrm>
          <a:noFill/>
        </p:spPr>
        <p:txBody>
          <a:bodyPr/>
          <a:lstStyle/>
          <a:p>
            <a:pPr>
              <a:lnSpc>
                <a:spcPct val="80000"/>
              </a:lnSpc>
              <a:tabLst>
                <a:tab pos="355600" algn="l"/>
                <a:tab pos="742950" algn="l"/>
              </a:tabLst>
            </a:pPr>
            <a:r>
              <a:rPr lang="it-IT" altLang="it-IT" sz="2400"/>
              <a:t>La </a:t>
            </a:r>
            <a:r>
              <a:rPr lang="it-IT" altLang="it-IT" sz="2400">
                <a:solidFill>
                  <a:srgbClr val="FC0128"/>
                </a:solidFill>
              </a:rPr>
              <a:t>DIS ciclica</a:t>
            </a:r>
            <a:r>
              <a:rPr lang="it-IT" altLang="it-IT" sz="2400"/>
              <a:t> è misurata dagli </a:t>
            </a:r>
            <a:r>
              <a:rPr lang="it-IT" altLang="it-IT" sz="2400" u="sng"/>
              <a:t>scostamenti in eccesso</a:t>
            </a:r>
            <a:r>
              <a:rPr lang="it-IT" altLang="it-IT" sz="2400"/>
              <a:t> del tasso di DIS rispetto al TND. E’ un fenomeno di breve periodo.</a:t>
            </a:r>
          </a:p>
          <a:p>
            <a:pPr>
              <a:lnSpc>
                <a:spcPct val="80000"/>
              </a:lnSpc>
              <a:tabLst>
                <a:tab pos="355600" algn="l"/>
                <a:tab pos="742950" algn="l"/>
              </a:tabLst>
            </a:pPr>
            <a:r>
              <a:rPr lang="it-IT" altLang="it-IT" sz="2400"/>
              <a:t>La DIS oscilla attorno al TND a causa del fenomeno del </a:t>
            </a:r>
            <a:r>
              <a:rPr lang="it-IT" altLang="it-IT" sz="2400">
                <a:solidFill>
                  <a:srgbClr val="FC0128"/>
                </a:solidFill>
              </a:rPr>
              <a:t>ciclo economico</a:t>
            </a:r>
            <a:r>
              <a:rPr lang="it-IT" altLang="it-IT" sz="2400"/>
              <a:t>, ovvero delle fasi di espansione e contrazione del PIL reale (o del tasso di crescita del PIL reale) rispetto al trend di crescita di lungo periodo. Ecco perché si definisce la DIS ciclica come quel tipo di disoccupazione </a:t>
            </a:r>
            <a:r>
              <a:rPr lang="it-IT" altLang="it-IT" sz="2400" u="sng"/>
              <a:t>correlata al ciclo economico</a:t>
            </a:r>
            <a:r>
              <a:rPr lang="it-IT" altLang="it-IT" sz="2400"/>
              <a:t>. </a:t>
            </a:r>
          </a:p>
          <a:p>
            <a:pPr>
              <a:lnSpc>
                <a:spcPct val="80000"/>
              </a:lnSpc>
              <a:tabLst>
                <a:tab pos="355600" algn="l"/>
                <a:tab pos="742950" algn="l"/>
              </a:tabLst>
            </a:pPr>
            <a:r>
              <a:rPr lang="it-IT" altLang="it-IT" sz="2400"/>
              <a:t>Nelle fasi positive del ciclo, in cui si ha un’</a:t>
            </a:r>
            <a:r>
              <a:rPr lang="it-IT" altLang="it-IT" sz="2400" u="sng"/>
              <a:t>espansione</a:t>
            </a:r>
            <a:r>
              <a:rPr lang="it-IT" altLang="it-IT" sz="2400"/>
              <a:t> del PIL al di sopra del trend, la DIS è temporaneamente minore del TND. Nelle fasi negative del ciclo (</a:t>
            </a:r>
            <a:r>
              <a:rPr lang="it-IT" altLang="it-IT" sz="2400" u="sng"/>
              <a:t>recessioni</a:t>
            </a:r>
            <a:r>
              <a:rPr lang="it-IT" altLang="it-IT" sz="2400"/>
              <a:t>), in cui si ha una contrazione del PIL al di sotto del trend, la DIS ciclica è pari alla differenza tra DIS effettiva e TND. </a:t>
            </a:r>
          </a:p>
          <a:p>
            <a:pPr>
              <a:lnSpc>
                <a:spcPct val="80000"/>
              </a:lnSpc>
              <a:tabLst>
                <a:tab pos="355600" algn="l"/>
                <a:tab pos="742950" algn="l"/>
              </a:tabLst>
            </a:pPr>
            <a:r>
              <a:rPr lang="it-IT" altLang="it-IT" sz="2400"/>
              <a:t>Per capire da cosa dipende tale forma di DIS occorre costruire un vero e proprio modello macro </a:t>
            </a:r>
            <a:r>
              <a:rPr lang="it-IT" altLang="it-IT" sz="2400">
                <a:sym typeface="Symbol" panose="05050102010706020507" pitchFamily="18" charset="2"/>
              </a:rPr>
              <a:t> vedi prossime lezioni.</a:t>
            </a:r>
          </a:p>
          <a:p>
            <a:pPr>
              <a:lnSpc>
                <a:spcPct val="80000"/>
              </a:lnSpc>
              <a:tabLst>
                <a:tab pos="355600" algn="l"/>
                <a:tab pos="742950" algn="l"/>
              </a:tabLst>
            </a:pPr>
            <a:r>
              <a:rPr lang="it-IT" altLang="it-IT" sz="2400"/>
              <a:t>Mentre il TND è un concetto che è stato elaborato negli anni ‘60-’70, la DIS ciclica è oggetto di studio degli economisti a partire dagli anni ’30.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1" end="1"/>
                                            </p:txEl>
                                          </p:spTgt>
                                        </p:tgtEl>
                                        <p:attrNameLst>
                                          <p:attrName>style.visibility</p:attrName>
                                        </p:attrNameLst>
                                      </p:cBhvr>
                                      <p:to>
                                        <p:strVal val="visible"/>
                                      </p:to>
                                    </p:set>
                                    <p:animEffect transition="in" filter="wipe(left)">
                                      <p:cBhvr>
                                        <p:cTn id="7" dur="500"/>
                                        <p:tgtEl>
                                          <p:spTgt spid="92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2" end="2"/>
                                            </p:txEl>
                                          </p:spTgt>
                                        </p:tgtEl>
                                        <p:attrNameLst>
                                          <p:attrName>style.visibility</p:attrName>
                                        </p:attrNameLst>
                                      </p:cBhvr>
                                      <p:to>
                                        <p:strVal val="visible"/>
                                      </p:to>
                                    </p:set>
                                    <p:animEffect transition="in" filter="wipe(left)">
                                      <p:cBhvr>
                                        <p:cTn id="12" dur="500"/>
                                        <p:tgtEl>
                                          <p:spTgt spid="92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3" end="3"/>
                                            </p:txEl>
                                          </p:spTgt>
                                        </p:tgtEl>
                                        <p:attrNameLst>
                                          <p:attrName>style.visibility</p:attrName>
                                        </p:attrNameLst>
                                      </p:cBhvr>
                                      <p:to>
                                        <p:strVal val="visible"/>
                                      </p:to>
                                    </p:set>
                                    <p:animEffect transition="in" filter="wipe(left)">
                                      <p:cBhvr>
                                        <p:cTn id="17" dur="500"/>
                                        <p:tgtEl>
                                          <p:spTgt spid="922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1">
                                            <p:txEl>
                                              <p:pRg st="4" end="4"/>
                                            </p:txEl>
                                          </p:spTgt>
                                        </p:tgtEl>
                                        <p:attrNameLst>
                                          <p:attrName>style.visibility</p:attrName>
                                        </p:attrNameLst>
                                      </p:cBhvr>
                                      <p:to>
                                        <p:strVal val="visible"/>
                                      </p:to>
                                    </p:set>
                                    <p:animEffect transition="in" filter="wipe(left)">
                                      <p:cBhvr>
                                        <p:cTn id="22" dur="500"/>
                                        <p:tgtEl>
                                          <p:spTgt spid="9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4"/>
          <p:cNvSpPr>
            <a:spLocks noChangeShapeType="1"/>
          </p:cNvSpPr>
          <p:nvPr/>
        </p:nvSpPr>
        <p:spPr bwMode="auto">
          <a:xfrm>
            <a:off x="1403350" y="1196975"/>
            <a:ext cx="0" cy="4608513"/>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3" name="Line 5"/>
          <p:cNvSpPr>
            <a:spLocks noChangeShapeType="1"/>
          </p:cNvSpPr>
          <p:nvPr/>
        </p:nvSpPr>
        <p:spPr bwMode="auto">
          <a:xfrm>
            <a:off x="1403350" y="5805488"/>
            <a:ext cx="64817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4" name="Line 6"/>
          <p:cNvSpPr>
            <a:spLocks noChangeShapeType="1"/>
          </p:cNvSpPr>
          <p:nvPr/>
        </p:nvSpPr>
        <p:spPr bwMode="auto">
          <a:xfrm flipV="1">
            <a:off x="1403350" y="3068638"/>
            <a:ext cx="6264275" cy="1728787"/>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5" name="Text Box 7"/>
          <p:cNvSpPr txBox="1">
            <a:spLocks noChangeArrowheads="1"/>
          </p:cNvSpPr>
          <p:nvPr/>
        </p:nvSpPr>
        <p:spPr bwMode="auto">
          <a:xfrm>
            <a:off x="7308850" y="2420938"/>
            <a:ext cx="1835150" cy="641350"/>
          </a:xfrm>
          <a:prstGeom prst="rect">
            <a:avLst/>
          </a:prstGeom>
          <a:solidFill>
            <a:srgbClr val="CC99FF">
              <a:alpha val="43921"/>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1800">
                <a:latin typeface="Times New Roman" panose="02020603050405020304" pitchFamily="18" charset="0"/>
              </a:rPr>
              <a:t>Trend di crescita</a:t>
            </a:r>
          </a:p>
          <a:p>
            <a:pPr algn="ctr">
              <a:spcBef>
                <a:spcPct val="0"/>
              </a:spcBef>
              <a:buClrTx/>
              <a:buSzTx/>
              <a:buFontTx/>
              <a:buNone/>
            </a:pPr>
            <a:r>
              <a:rPr lang="it-IT" altLang="it-IT" sz="1800">
                <a:latin typeface="Times New Roman" panose="02020603050405020304" pitchFamily="18" charset="0"/>
              </a:rPr>
              <a:t>di LP del PIL</a:t>
            </a:r>
          </a:p>
        </p:txBody>
      </p:sp>
      <p:sp>
        <p:nvSpPr>
          <p:cNvPr id="46086" name="Text Box 8"/>
          <p:cNvSpPr txBox="1">
            <a:spLocks noChangeArrowheads="1"/>
          </p:cNvSpPr>
          <p:nvPr/>
        </p:nvSpPr>
        <p:spPr bwMode="auto">
          <a:xfrm>
            <a:off x="519113" y="1217613"/>
            <a:ext cx="774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a:latin typeface="Times New Roman" panose="02020603050405020304" pitchFamily="18" charset="0"/>
              </a:rPr>
              <a:t>PIL</a:t>
            </a:r>
          </a:p>
          <a:p>
            <a:pPr algn="ctr">
              <a:spcBef>
                <a:spcPct val="0"/>
              </a:spcBef>
              <a:buClrTx/>
              <a:buSzTx/>
              <a:buFontTx/>
              <a:buNone/>
            </a:pPr>
            <a:r>
              <a:rPr lang="it-IT" altLang="it-IT" sz="2400">
                <a:latin typeface="Times New Roman" panose="02020603050405020304" pitchFamily="18" charset="0"/>
              </a:rPr>
              <a:t>reale</a:t>
            </a:r>
          </a:p>
        </p:txBody>
      </p:sp>
      <p:sp>
        <p:nvSpPr>
          <p:cNvPr id="46087" name="Text Box 9"/>
          <p:cNvSpPr txBox="1">
            <a:spLocks noChangeArrowheads="1"/>
          </p:cNvSpPr>
          <p:nvPr/>
        </p:nvSpPr>
        <p:spPr bwMode="auto">
          <a:xfrm>
            <a:off x="7667625" y="58054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400">
                <a:latin typeface="Times New Roman" panose="02020603050405020304" pitchFamily="18" charset="0"/>
              </a:rPr>
              <a:t>Anni</a:t>
            </a:r>
          </a:p>
        </p:txBody>
      </p:sp>
      <p:sp>
        <p:nvSpPr>
          <p:cNvPr id="64522" name="Freeform 10"/>
          <p:cNvSpPr>
            <a:spLocks/>
          </p:cNvSpPr>
          <p:nvPr/>
        </p:nvSpPr>
        <p:spPr bwMode="auto">
          <a:xfrm>
            <a:off x="1763713" y="2852738"/>
            <a:ext cx="5761037" cy="2232025"/>
          </a:xfrm>
          <a:custGeom>
            <a:avLst/>
            <a:gdLst>
              <a:gd name="T0" fmla="*/ 2147483646 w 3599"/>
              <a:gd name="T1" fmla="*/ 2147483646 h 1436"/>
              <a:gd name="T2" fmla="*/ 2147483646 w 3599"/>
              <a:gd name="T3" fmla="*/ 2147483646 h 1436"/>
              <a:gd name="T4" fmla="*/ 2147483646 w 3599"/>
              <a:gd name="T5" fmla="*/ 2147483646 h 1436"/>
              <a:gd name="T6" fmla="*/ 2147483646 w 3599"/>
              <a:gd name="T7" fmla="*/ 2147483646 h 1436"/>
              <a:gd name="T8" fmla="*/ 2147483646 w 3599"/>
              <a:gd name="T9" fmla="*/ 2147483646 h 1436"/>
              <a:gd name="T10" fmla="*/ 2147483646 w 3599"/>
              <a:gd name="T11" fmla="*/ 2147483646 h 1436"/>
              <a:gd name="T12" fmla="*/ 2147483646 w 3599"/>
              <a:gd name="T13" fmla="*/ 2147483646 h 1436"/>
              <a:gd name="T14" fmla="*/ 2147483646 w 3599"/>
              <a:gd name="T15" fmla="*/ 2147483646 h 1436"/>
              <a:gd name="T16" fmla="*/ 2147483646 w 3599"/>
              <a:gd name="T17" fmla="*/ 2147483646 h 1436"/>
              <a:gd name="T18" fmla="*/ 2147483646 w 3599"/>
              <a:gd name="T19" fmla="*/ 2147483646 h 1436"/>
              <a:gd name="T20" fmla="*/ 2147483646 w 3599"/>
              <a:gd name="T21" fmla="*/ 2147483646 h 1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99" h="1436">
                <a:moveTo>
                  <a:pt x="61" y="1436"/>
                </a:moveTo>
                <a:cubicBezTo>
                  <a:pt x="30" y="1085"/>
                  <a:pt x="0" y="734"/>
                  <a:pt x="151" y="711"/>
                </a:cubicBezTo>
                <a:cubicBezTo>
                  <a:pt x="302" y="688"/>
                  <a:pt x="771" y="1368"/>
                  <a:pt x="968" y="1300"/>
                </a:cubicBezTo>
                <a:cubicBezTo>
                  <a:pt x="1165" y="1232"/>
                  <a:pt x="1142" y="347"/>
                  <a:pt x="1331" y="302"/>
                </a:cubicBezTo>
                <a:cubicBezTo>
                  <a:pt x="1520" y="257"/>
                  <a:pt x="1928" y="1073"/>
                  <a:pt x="2102" y="1028"/>
                </a:cubicBezTo>
                <a:cubicBezTo>
                  <a:pt x="2276" y="983"/>
                  <a:pt x="2283" y="60"/>
                  <a:pt x="2374" y="30"/>
                </a:cubicBezTo>
                <a:cubicBezTo>
                  <a:pt x="2465" y="0"/>
                  <a:pt x="2578" y="809"/>
                  <a:pt x="2646" y="847"/>
                </a:cubicBezTo>
                <a:cubicBezTo>
                  <a:pt x="2714" y="885"/>
                  <a:pt x="2706" y="287"/>
                  <a:pt x="2782" y="257"/>
                </a:cubicBezTo>
                <a:cubicBezTo>
                  <a:pt x="2858" y="227"/>
                  <a:pt x="3024" y="695"/>
                  <a:pt x="3100" y="665"/>
                </a:cubicBezTo>
                <a:cubicBezTo>
                  <a:pt x="3176" y="635"/>
                  <a:pt x="3153" y="128"/>
                  <a:pt x="3236" y="75"/>
                </a:cubicBezTo>
                <a:cubicBezTo>
                  <a:pt x="3319" y="22"/>
                  <a:pt x="3539" y="303"/>
                  <a:pt x="3599" y="348"/>
                </a:cubicBezTo>
              </a:path>
            </a:pathLst>
          </a:custGeom>
          <a:noFill/>
          <a:ln w="12700" cap="flat" cmpd="sng">
            <a:solidFill>
              <a:srgbClr val="FC0128"/>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9" name="Text Box 11"/>
          <p:cNvSpPr txBox="1">
            <a:spLocks noChangeArrowheads="1"/>
          </p:cNvSpPr>
          <p:nvPr/>
        </p:nvSpPr>
        <p:spPr bwMode="auto">
          <a:xfrm>
            <a:off x="2609056" y="182076"/>
            <a:ext cx="407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3600" dirty="0">
                <a:latin typeface="Times New Roman" panose="02020603050405020304" pitchFamily="18" charset="0"/>
              </a:rPr>
              <a:t>Trend e ciclo del PIL</a:t>
            </a:r>
          </a:p>
        </p:txBody>
      </p:sp>
      <p:sp>
        <p:nvSpPr>
          <p:cNvPr id="64524" name="Line 12"/>
          <p:cNvSpPr>
            <a:spLocks noChangeShapeType="1"/>
          </p:cNvSpPr>
          <p:nvPr/>
        </p:nvSpPr>
        <p:spPr bwMode="auto">
          <a:xfrm>
            <a:off x="3924300" y="3357563"/>
            <a:ext cx="0" cy="24479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525" name="AutoShape 13"/>
          <p:cNvSpPr>
            <a:spLocks/>
          </p:cNvSpPr>
          <p:nvPr/>
        </p:nvSpPr>
        <p:spPr bwMode="auto">
          <a:xfrm>
            <a:off x="3708400" y="3429000"/>
            <a:ext cx="144463" cy="576263"/>
          </a:xfrm>
          <a:prstGeom prst="leftBrace">
            <a:avLst>
              <a:gd name="adj1" fmla="val 33242"/>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4526" name="Line 14"/>
          <p:cNvSpPr>
            <a:spLocks noChangeShapeType="1"/>
          </p:cNvSpPr>
          <p:nvPr/>
        </p:nvSpPr>
        <p:spPr bwMode="auto">
          <a:xfrm flipH="1" flipV="1">
            <a:off x="2916238" y="3284538"/>
            <a:ext cx="79216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527" name="AutoShape 15"/>
          <p:cNvSpPr>
            <a:spLocks/>
          </p:cNvSpPr>
          <p:nvPr/>
        </p:nvSpPr>
        <p:spPr bwMode="auto">
          <a:xfrm>
            <a:off x="5076825" y="3789363"/>
            <a:ext cx="142875" cy="576262"/>
          </a:xfrm>
          <a:prstGeom prst="rightBrace">
            <a:avLst>
              <a:gd name="adj1" fmla="val 3361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4528" name="Line 16"/>
          <p:cNvSpPr>
            <a:spLocks noChangeShapeType="1"/>
          </p:cNvSpPr>
          <p:nvPr/>
        </p:nvSpPr>
        <p:spPr bwMode="auto">
          <a:xfrm>
            <a:off x="5076825" y="3789363"/>
            <a:ext cx="0" cy="20161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95" name="Line 17"/>
          <p:cNvSpPr>
            <a:spLocks noChangeShapeType="1"/>
          </p:cNvSpPr>
          <p:nvPr/>
        </p:nvSpPr>
        <p:spPr bwMode="auto">
          <a:xfrm>
            <a:off x="3563938" y="4149725"/>
            <a:ext cx="0" cy="16557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96" name="Line 18"/>
          <p:cNvSpPr>
            <a:spLocks noChangeShapeType="1"/>
          </p:cNvSpPr>
          <p:nvPr/>
        </p:nvSpPr>
        <p:spPr bwMode="auto">
          <a:xfrm>
            <a:off x="4572000" y="3933825"/>
            <a:ext cx="0" cy="18716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97" name="Line 19"/>
          <p:cNvSpPr>
            <a:spLocks noChangeShapeType="1"/>
          </p:cNvSpPr>
          <p:nvPr/>
        </p:nvSpPr>
        <p:spPr bwMode="auto">
          <a:xfrm>
            <a:off x="5364163" y="3716338"/>
            <a:ext cx="0" cy="20891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532" name="Line 20"/>
          <p:cNvSpPr>
            <a:spLocks noChangeShapeType="1"/>
          </p:cNvSpPr>
          <p:nvPr/>
        </p:nvSpPr>
        <p:spPr bwMode="auto">
          <a:xfrm>
            <a:off x="5219700" y="4076700"/>
            <a:ext cx="792163"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4534" name="Text Box 22"/>
          <p:cNvSpPr txBox="1">
            <a:spLocks noChangeArrowheads="1"/>
          </p:cNvSpPr>
          <p:nvPr/>
        </p:nvSpPr>
        <p:spPr bwMode="auto">
          <a:xfrm>
            <a:off x="6011863" y="4244975"/>
            <a:ext cx="1136650" cy="366713"/>
          </a:xfrm>
          <a:prstGeom prst="rect">
            <a:avLst/>
          </a:prstGeom>
          <a:solidFill>
            <a:srgbClr val="FF99CC">
              <a:alpha val="58038"/>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recessione</a:t>
            </a:r>
          </a:p>
        </p:txBody>
      </p:sp>
      <p:sp>
        <p:nvSpPr>
          <p:cNvPr id="64535" name="Text Box 23"/>
          <p:cNvSpPr txBox="1">
            <a:spLocks noChangeArrowheads="1"/>
          </p:cNvSpPr>
          <p:nvPr/>
        </p:nvSpPr>
        <p:spPr bwMode="auto">
          <a:xfrm>
            <a:off x="2124075" y="2924175"/>
            <a:ext cx="1187450" cy="366713"/>
          </a:xfrm>
          <a:prstGeom prst="rect">
            <a:avLst/>
          </a:prstGeom>
          <a:solidFill>
            <a:srgbClr val="FF99CC">
              <a:alpha val="59999"/>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espansione</a:t>
            </a:r>
          </a:p>
        </p:txBody>
      </p:sp>
      <p:sp>
        <p:nvSpPr>
          <p:cNvPr id="46101" name="Text Box 24"/>
          <p:cNvSpPr txBox="1">
            <a:spLocks noChangeArrowheads="1"/>
          </p:cNvSpPr>
          <p:nvPr/>
        </p:nvSpPr>
        <p:spPr bwMode="auto">
          <a:xfrm>
            <a:off x="3419475" y="5734050"/>
            <a:ext cx="298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1</a:t>
            </a:r>
          </a:p>
        </p:txBody>
      </p:sp>
      <p:sp>
        <p:nvSpPr>
          <p:cNvPr id="46102" name="Text Box 25"/>
          <p:cNvSpPr txBox="1">
            <a:spLocks noChangeArrowheads="1"/>
          </p:cNvSpPr>
          <p:nvPr/>
        </p:nvSpPr>
        <p:spPr bwMode="auto">
          <a:xfrm>
            <a:off x="3779838"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2</a:t>
            </a:r>
          </a:p>
        </p:txBody>
      </p:sp>
      <p:sp>
        <p:nvSpPr>
          <p:cNvPr id="46103" name="Text Box 26"/>
          <p:cNvSpPr txBox="1">
            <a:spLocks noChangeArrowheads="1"/>
          </p:cNvSpPr>
          <p:nvPr/>
        </p:nvSpPr>
        <p:spPr bwMode="auto">
          <a:xfrm>
            <a:off x="4427538"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4</a:t>
            </a:r>
          </a:p>
        </p:txBody>
      </p:sp>
      <p:sp>
        <p:nvSpPr>
          <p:cNvPr id="46104" name="Text Box 27"/>
          <p:cNvSpPr txBox="1">
            <a:spLocks noChangeArrowheads="1"/>
          </p:cNvSpPr>
          <p:nvPr/>
        </p:nvSpPr>
        <p:spPr bwMode="auto">
          <a:xfrm>
            <a:off x="4932363"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6</a:t>
            </a:r>
          </a:p>
        </p:txBody>
      </p:sp>
      <p:sp>
        <p:nvSpPr>
          <p:cNvPr id="46105" name="Text Box 28"/>
          <p:cNvSpPr txBox="1">
            <a:spLocks noChangeArrowheads="1"/>
          </p:cNvSpPr>
          <p:nvPr/>
        </p:nvSpPr>
        <p:spPr bwMode="auto">
          <a:xfrm>
            <a:off x="5219700" y="573405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a:latin typeface="Times New Roman" panose="02020603050405020304" pitchFamily="18" charset="0"/>
              </a:rPr>
              <a:t>7</a:t>
            </a:r>
          </a:p>
        </p:txBody>
      </p:sp>
      <p:sp>
        <p:nvSpPr>
          <p:cNvPr id="2" name="CasellaDiTesto 1">
            <a:extLst>
              <a:ext uri="{FF2B5EF4-FFF2-40B4-BE49-F238E27FC236}">
                <a16:creationId xmlns:a16="http://schemas.microsoft.com/office/drawing/2014/main" id="{9B8C6DF8-610E-4A23-AAEE-E17AE46F7980}"/>
              </a:ext>
            </a:extLst>
          </p:cNvPr>
          <p:cNvSpPr txBox="1"/>
          <p:nvPr/>
        </p:nvSpPr>
        <p:spPr>
          <a:xfrm>
            <a:off x="1765255" y="928201"/>
            <a:ext cx="7230249" cy="1015663"/>
          </a:xfrm>
          <a:prstGeom prst="rect">
            <a:avLst/>
          </a:prstGeom>
          <a:solidFill>
            <a:schemeClr val="accent5">
              <a:lumMod val="60000"/>
              <a:lumOff val="40000"/>
            </a:schemeClr>
          </a:solidFill>
        </p:spPr>
        <p:txBody>
          <a:bodyPr wrap="none" rtlCol="0">
            <a:spAutoFit/>
          </a:bodyPr>
          <a:lstStyle/>
          <a:p>
            <a:r>
              <a:rPr lang="it-IT" dirty="0"/>
              <a:t>Il trend di crescita di LP del PIL rappresenta il PIL che si avrebbe se </a:t>
            </a:r>
          </a:p>
          <a:p>
            <a:r>
              <a:rPr lang="it-IT" dirty="0"/>
              <a:t>l’economia crescesse sempre secondo il suo potenziale, espresso </a:t>
            </a:r>
          </a:p>
          <a:p>
            <a:r>
              <a:rPr lang="it-IT" dirty="0"/>
              <a:t>dal modello di </a:t>
            </a:r>
            <a:r>
              <a:rPr lang="it-IT" dirty="0" err="1"/>
              <a:t>Solow</a:t>
            </a:r>
            <a:r>
              <a:rPr lang="it-IT" dirty="0"/>
              <a:t> (c.d. </a:t>
            </a:r>
            <a:r>
              <a:rPr lang="it-IT" u="sng" dirty="0"/>
              <a:t>PIL potenziale</a:t>
            </a:r>
            <a:r>
              <a:rPr lang="it-IT" dirty="0"/>
              <a:t> o </a:t>
            </a:r>
            <a:r>
              <a:rPr lang="it-IT" u="sng" dirty="0"/>
              <a:t>di pieno impiego</a:t>
            </a:r>
            <a:r>
              <a:rPr lang="it-IT"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checkerboard(across)">
                                      <p:cBhvr>
                                        <p:cTn id="7" dur="500"/>
                                        <p:tgtEl>
                                          <p:spTgt spid="64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35"/>
                                        </p:tgtEl>
                                        <p:attrNameLst>
                                          <p:attrName>style.visibility</p:attrName>
                                        </p:attrNameLst>
                                      </p:cBhvr>
                                      <p:to>
                                        <p:strVal val="visible"/>
                                      </p:to>
                                    </p:set>
                                    <p:animEffect transition="in" filter="checkerboard(across)">
                                      <p:cBhvr>
                                        <p:cTn id="12" dur="500"/>
                                        <p:tgtEl>
                                          <p:spTgt spid="64535"/>
                                        </p:tgtEl>
                                      </p:cBhvr>
                                    </p:animEffect>
                                  </p:childTnLst>
                                </p:cTn>
                              </p:par>
                              <p:par>
                                <p:cTn id="13" presetID="3" presetClass="entr" presetSubtype="10" fill="hold" nodeType="withEffect">
                                  <p:stCondLst>
                                    <p:cond delay="0"/>
                                  </p:stCondLst>
                                  <p:childTnLst>
                                    <p:set>
                                      <p:cBhvr>
                                        <p:cTn id="14" dur="1" fill="hold">
                                          <p:stCondLst>
                                            <p:cond delay="0"/>
                                          </p:stCondLst>
                                        </p:cTn>
                                        <p:tgtEl>
                                          <p:spTgt spid="64526"/>
                                        </p:tgtEl>
                                        <p:attrNameLst>
                                          <p:attrName>style.visibility</p:attrName>
                                        </p:attrNameLst>
                                      </p:cBhvr>
                                      <p:to>
                                        <p:strVal val="visible"/>
                                      </p:to>
                                    </p:set>
                                    <p:animEffect transition="in" filter="blinds(horizontal)">
                                      <p:cBhvr>
                                        <p:cTn id="15" dur="500"/>
                                        <p:tgtEl>
                                          <p:spTgt spid="6452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4525"/>
                                        </p:tgtEl>
                                        <p:attrNameLst>
                                          <p:attrName>style.visibility</p:attrName>
                                        </p:attrNameLst>
                                      </p:cBhvr>
                                      <p:to>
                                        <p:strVal val="visible"/>
                                      </p:to>
                                    </p:set>
                                    <p:animEffect transition="in" filter="checkerboard(across)">
                                      <p:cBhvr>
                                        <p:cTn id="18" dur="500"/>
                                        <p:tgtEl>
                                          <p:spTgt spid="64525"/>
                                        </p:tgtEl>
                                      </p:cBhvr>
                                    </p:animEffect>
                                  </p:childTnLst>
                                </p:cTn>
                              </p:par>
                              <p:par>
                                <p:cTn id="19" presetID="5" presetClass="entr" presetSubtype="10" fill="hold" nodeType="withEffect">
                                  <p:stCondLst>
                                    <p:cond delay="0"/>
                                  </p:stCondLst>
                                  <p:childTnLst>
                                    <p:set>
                                      <p:cBhvr>
                                        <p:cTn id="20" dur="1" fill="hold">
                                          <p:stCondLst>
                                            <p:cond delay="0"/>
                                          </p:stCondLst>
                                        </p:cTn>
                                        <p:tgtEl>
                                          <p:spTgt spid="64524"/>
                                        </p:tgtEl>
                                        <p:attrNameLst>
                                          <p:attrName>style.visibility</p:attrName>
                                        </p:attrNameLst>
                                      </p:cBhvr>
                                      <p:to>
                                        <p:strVal val="visible"/>
                                      </p:to>
                                    </p:set>
                                    <p:animEffect transition="in" filter="checkerboard(across)">
                                      <p:cBhvr>
                                        <p:cTn id="21" dur="500"/>
                                        <p:tgtEl>
                                          <p:spTgt spid="645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4527"/>
                                        </p:tgtEl>
                                        <p:attrNameLst>
                                          <p:attrName>style.visibility</p:attrName>
                                        </p:attrNameLst>
                                      </p:cBhvr>
                                      <p:to>
                                        <p:strVal val="visible"/>
                                      </p:to>
                                    </p:set>
                                    <p:animEffect transition="in" filter="blinds(horizontal)">
                                      <p:cBhvr>
                                        <p:cTn id="26" dur="500"/>
                                        <p:tgtEl>
                                          <p:spTgt spid="64527"/>
                                        </p:tgtEl>
                                      </p:cBhvr>
                                    </p:animEffect>
                                  </p:childTnLst>
                                </p:cTn>
                              </p:par>
                              <p:par>
                                <p:cTn id="27" presetID="3" presetClass="entr" presetSubtype="10" fill="hold" nodeType="withEffect">
                                  <p:stCondLst>
                                    <p:cond delay="0"/>
                                  </p:stCondLst>
                                  <p:childTnLst>
                                    <p:set>
                                      <p:cBhvr>
                                        <p:cTn id="28" dur="1" fill="hold">
                                          <p:stCondLst>
                                            <p:cond delay="0"/>
                                          </p:stCondLst>
                                        </p:cTn>
                                        <p:tgtEl>
                                          <p:spTgt spid="64532"/>
                                        </p:tgtEl>
                                        <p:attrNameLst>
                                          <p:attrName>style.visibility</p:attrName>
                                        </p:attrNameLst>
                                      </p:cBhvr>
                                      <p:to>
                                        <p:strVal val="visible"/>
                                      </p:to>
                                    </p:set>
                                    <p:animEffect transition="in" filter="blinds(horizontal)">
                                      <p:cBhvr>
                                        <p:cTn id="29" dur="500"/>
                                        <p:tgtEl>
                                          <p:spTgt spid="6453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4534"/>
                                        </p:tgtEl>
                                        <p:attrNameLst>
                                          <p:attrName>style.visibility</p:attrName>
                                        </p:attrNameLst>
                                      </p:cBhvr>
                                      <p:to>
                                        <p:strVal val="visible"/>
                                      </p:to>
                                    </p:set>
                                    <p:animEffect transition="in" filter="checkerboard(across)">
                                      <p:cBhvr>
                                        <p:cTn id="32" dur="500"/>
                                        <p:tgtEl>
                                          <p:spTgt spid="64534"/>
                                        </p:tgtEl>
                                      </p:cBhvr>
                                    </p:animEffect>
                                  </p:childTnLst>
                                </p:cTn>
                              </p:par>
                              <p:par>
                                <p:cTn id="33" presetID="5" presetClass="entr" presetSubtype="10" fill="hold" nodeType="withEffect">
                                  <p:stCondLst>
                                    <p:cond delay="0"/>
                                  </p:stCondLst>
                                  <p:childTnLst>
                                    <p:set>
                                      <p:cBhvr>
                                        <p:cTn id="34" dur="1" fill="hold">
                                          <p:stCondLst>
                                            <p:cond delay="0"/>
                                          </p:stCondLst>
                                        </p:cTn>
                                        <p:tgtEl>
                                          <p:spTgt spid="64528"/>
                                        </p:tgtEl>
                                        <p:attrNameLst>
                                          <p:attrName>style.visibility</p:attrName>
                                        </p:attrNameLst>
                                      </p:cBhvr>
                                      <p:to>
                                        <p:strVal val="visible"/>
                                      </p:to>
                                    </p:set>
                                    <p:animEffect transition="in" filter="checkerboard(across)">
                                      <p:cBhvr>
                                        <p:cTn id="35" dur="500"/>
                                        <p:tgtEl>
                                          <p:spTgt spid="6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5" grpId="0" animBg="1"/>
      <p:bldP spid="64527" grpId="0" animBg="1"/>
      <p:bldP spid="64534" grpId="0" animBg="1"/>
      <p:bldP spid="645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w_f2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76200"/>
            <a:ext cx="8934450" cy="638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2051050" y="188913"/>
            <a:ext cx="6292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a:latin typeface="Times New Roman" panose="02020603050405020304" pitchFamily="18" charset="0"/>
              </a:rPr>
              <a:t>La DIS aumenta durante le recessioni</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8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48132" name="Rectangle 4"/>
          <p:cNvSpPr>
            <a:spLocks noGrp="1" noChangeArrowheads="1"/>
          </p:cNvSpPr>
          <p:nvPr>
            <p:ph type="title"/>
          </p:nvPr>
        </p:nvSpPr>
        <p:spPr>
          <a:xfrm>
            <a:off x="685800" y="228600"/>
            <a:ext cx="8153400" cy="1143000"/>
          </a:xfrm>
          <a:noFill/>
        </p:spPr>
        <p:txBody>
          <a:bodyPr/>
          <a:lstStyle/>
          <a:p>
            <a:r>
              <a:rPr lang="it-IT" altLang="it-IT"/>
              <a:t>TND e DIS ciclica: un esempio</a:t>
            </a:r>
          </a:p>
        </p:txBody>
      </p:sp>
      <p:sp>
        <p:nvSpPr>
          <p:cNvPr id="48133" name="Rectangle 5"/>
          <p:cNvSpPr>
            <a:spLocks noChangeArrowheads="1"/>
          </p:cNvSpPr>
          <p:nvPr/>
        </p:nvSpPr>
        <p:spPr bwMode="auto">
          <a:xfrm>
            <a:off x="803275" y="2627313"/>
            <a:ext cx="25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10</a:t>
            </a:r>
          </a:p>
        </p:txBody>
      </p:sp>
      <p:sp>
        <p:nvSpPr>
          <p:cNvPr id="48134" name="Rectangle 6"/>
          <p:cNvSpPr>
            <a:spLocks noChangeArrowheads="1"/>
          </p:cNvSpPr>
          <p:nvPr/>
        </p:nvSpPr>
        <p:spPr bwMode="auto">
          <a:xfrm>
            <a:off x="895350" y="3246438"/>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8</a:t>
            </a:r>
          </a:p>
        </p:txBody>
      </p:sp>
      <p:sp>
        <p:nvSpPr>
          <p:cNvPr id="48135" name="Rectangle 7"/>
          <p:cNvSpPr>
            <a:spLocks noChangeArrowheads="1"/>
          </p:cNvSpPr>
          <p:nvPr/>
        </p:nvSpPr>
        <p:spPr bwMode="auto">
          <a:xfrm>
            <a:off x="895350" y="38671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6</a:t>
            </a:r>
          </a:p>
        </p:txBody>
      </p:sp>
      <p:sp>
        <p:nvSpPr>
          <p:cNvPr id="48136" name="Rectangle 8"/>
          <p:cNvSpPr>
            <a:spLocks noChangeArrowheads="1"/>
          </p:cNvSpPr>
          <p:nvPr/>
        </p:nvSpPr>
        <p:spPr bwMode="auto">
          <a:xfrm>
            <a:off x="895350" y="4486275"/>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4</a:t>
            </a:r>
          </a:p>
        </p:txBody>
      </p:sp>
      <p:sp>
        <p:nvSpPr>
          <p:cNvPr id="48137" name="Rectangle 9"/>
          <p:cNvSpPr>
            <a:spLocks noChangeArrowheads="1"/>
          </p:cNvSpPr>
          <p:nvPr/>
        </p:nvSpPr>
        <p:spPr bwMode="auto">
          <a:xfrm>
            <a:off x="895350" y="510540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2</a:t>
            </a:r>
          </a:p>
        </p:txBody>
      </p:sp>
      <p:sp>
        <p:nvSpPr>
          <p:cNvPr id="48138" name="Rectangle 10"/>
          <p:cNvSpPr>
            <a:spLocks noChangeArrowheads="1"/>
          </p:cNvSpPr>
          <p:nvPr/>
        </p:nvSpPr>
        <p:spPr bwMode="auto">
          <a:xfrm>
            <a:off x="895350" y="5726113"/>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0</a:t>
            </a:r>
          </a:p>
        </p:txBody>
      </p:sp>
      <p:sp>
        <p:nvSpPr>
          <p:cNvPr id="48139" name="Rectangle 11"/>
          <p:cNvSpPr>
            <a:spLocks noChangeArrowheads="1"/>
          </p:cNvSpPr>
          <p:nvPr/>
        </p:nvSpPr>
        <p:spPr bwMode="auto">
          <a:xfrm>
            <a:off x="1114425"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1970</a:t>
            </a:r>
          </a:p>
        </p:txBody>
      </p:sp>
      <p:sp>
        <p:nvSpPr>
          <p:cNvPr id="48140" name="Rectangle 12"/>
          <p:cNvSpPr>
            <a:spLocks noChangeArrowheads="1"/>
          </p:cNvSpPr>
          <p:nvPr/>
        </p:nvSpPr>
        <p:spPr bwMode="auto">
          <a:xfrm>
            <a:off x="2603500"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1975</a:t>
            </a:r>
          </a:p>
        </p:txBody>
      </p:sp>
      <p:sp>
        <p:nvSpPr>
          <p:cNvPr id="48141" name="Rectangle 13"/>
          <p:cNvSpPr>
            <a:spLocks noChangeArrowheads="1"/>
          </p:cNvSpPr>
          <p:nvPr/>
        </p:nvSpPr>
        <p:spPr bwMode="auto">
          <a:xfrm>
            <a:off x="4094163"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1980</a:t>
            </a:r>
          </a:p>
        </p:txBody>
      </p:sp>
      <p:sp>
        <p:nvSpPr>
          <p:cNvPr id="48142" name="Rectangle 14"/>
          <p:cNvSpPr>
            <a:spLocks noChangeArrowheads="1"/>
          </p:cNvSpPr>
          <p:nvPr/>
        </p:nvSpPr>
        <p:spPr bwMode="auto">
          <a:xfrm>
            <a:off x="5581650"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1985</a:t>
            </a:r>
          </a:p>
        </p:txBody>
      </p:sp>
      <p:sp>
        <p:nvSpPr>
          <p:cNvPr id="48143" name="Rectangle 15"/>
          <p:cNvSpPr>
            <a:spLocks noChangeArrowheads="1"/>
          </p:cNvSpPr>
          <p:nvPr/>
        </p:nvSpPr>
        <p:spPr bwMode="auto">
          <a:xfrm>
            <a:off x="7072313"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1990</a:t>
            </a:r>
          </a:p>
        </p:txBody>
      </p:sp>
      <p:sp>
        <p:nvSpPr>
          <p:cNvPr id="48144" name="Rectangle 16"/>
          <p:cNvSpPr>
            <a:spLocks noChangeArrowheads="1"/>
          </p:cNvSpPr>
          <p:nvPr/>
        </p:nvSpPr>
        <p:spPr bwMode="auto">
          <a:xfrm>
            <a:off x="8562975" y="5859463"/>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1995</a:t>
            </a:r>
          </a:p>
        </p:txBody>
      </p:sp>
      <p:sp>
        <p:nvSpPr>
          <p:cNvPr id="48145" name="Rectangle 17"/>
          <p:cNvSpPr>
            <a:spLocks noChangeArrowheads="1"/>
          </p:cNvSpPr>
          <p:nvPr/>
        </p:nvSpPr>
        <p:spPr bwMode="auto">
          <a:xfrm>
            <a:off x="73025" y="1943100"/>
            <a:ext cx="963613"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r">
              <a:lnSpc>
                <a:spcPct val="90000"/>
              </a:lnSpc>
              <a:spcBef>
                <a:spcPct val="0"/>
              </a:spcBef>
              <a:buClrTx/>
              <a:buSzTx/>
              <a:buFontTx/>
              <a:buNone/>
            </a:pPr>
            <a:r>
              <a:rPr lang="it-IT" altLang="it-IT" sz="1800" b="1">
                <a:solidFill>
                  <a:srgbClr val="000000"/>
                </a:solidFill>
                <a:latin typeface="Arial" panose="020B0604020202020204" pitchFamily="34" charset="0"/>
              </a:rPr>
              <a:t>Pct forza</a:t>
            </a:r>
          </a:p>
          <a:p>
            <a:pPr algn="r">
              <a:lnSpc>
                <a:spcPct val="90000"/>
              </a:lnSpc>
              <a:spcBef>
                <a:spcPct val="0"/>
              </a:spcBef>
              <a:buClrTx/>
              <a:buSzTx/>
              <a:buFontTx/>
              <a:buNone/>
            </a:pPr>
            <a:r>
              <a:rPr lang="it-IT" altLang="it-IT" sz="1800" b="1">
                <a:solidFill>
                  <a:srgbClr val="000000"/>
                </a:solidFill>
                <a:latin typeface="Arial" panose="020B0604020202020204" pitchFamily="34" charset="0"/>
              </a:rPr>
              <a:t>lavoro</a:t>
            </a:r>
          </a:p>
        </p:txBody>
      </p:sp>
      <p:sp>
        <p:nvSpPr>
          <p:cNvPr id="48146" name="Freeform 18"/>
          <p:cNvSpPr>
            <a:spLocks/>
          </p:cNvSpPr>
          <p:nvPr/>
        </p:nvSpPr>
        <p:spPr bwMode="auto">
          <a:xfrm>
            <a:off x="1069975" y="2144713"/>
            <a:ext cx="7893050" cy="3684587"/>
          </a:xfrm>
          <a:custGeom>
            <a:avLst/>
            <a:gdLst>
              <a:gd name="T0" fmla="*/ 0 w 4972"/>
              <a:gd name="T1" fmla="*/ 0 h 2321"/>
              <a:gd name="T2" fmla="*/ 0 w 4972"/>
              <a:gd name="T3" fmla="*/ 2147483646 h 2321"/>
              <a:gd name="T4" fmla="*/ 2147483646 w 4972"/>
              <a:gd name="T5" fmla="*/ 2147483646 h 2321"/>
              <a:gd name="T6" fmla="*/ 0 60000 65536"/>
              <a:gd name="T7" fmla="*/ 0 60000 65536"/>
              <a:gd name="T8" fmla="*/ 0 60000 65536"/>
            </a:gdLst>
            <a:ahLst/>
            <a:cxnLst>
              <a:cxn ang="T6">
                <a:pos x="T0" y="T1"/>
              </a:cxn>
              <a:cxn ang="T7">
                <a:pos x="T2" y="T3"/>
              </a:cxn>
              <a:cxn ang="T8">
                <a:pos x="T4" y="T5"/>
              </a:cxn>
            </a:cxnLst>
            <a:rect l="0" t="0" r="r" b="b"/>
            <a:pathLst>
              <a:path w="4972" h="2321">
                <a:moveTo>
                  <a:pt x="0" y="0"/>
                </a:moveTo>
                <a:lnTo>
                  <a:pt x="0" y="2320"/>
                </a:lnTo>
                <a:lnTo>
                  <a:pt x="4971" y="232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8147" name="Line 19"/>
          <p:cNvSpPr>
            <a:spLocks noChangeShapeType="1"/>
          </p:cNvSpPr>
          <p:nvPr/>
        </p:nvSpPr>
        <p:spPr bwMode="auto">
          <a:xfrm flipV="1">
            <a:off x="1303338"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48" name="Line 20"/>
          <p:cNvSpPr>
            <a:spLocks noChangeShapeType="1"/>
          </p:cNvSpPr>
          <p:nvPr/>
        </p:nvSpPr>
        <p:spPr bwMode="auto">
          <a:xfrm flipV="1">
            <a:off x="2792413"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49" name="Line 21"/>
          <p:cNvSpPr>
            <a:spLocks noChangeShapeType="1"/>
          </p:cNvSpPr>
          <p:nvPr/>
        </p:nvSpPr>
        <p:spPr bwMode="auto">
          <a:xfrm flipV="1">
            <a:off x="4281488"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0" name="Line 22"/>
          <p:cNvSpPr>
            <a:spLocks noChangeShapeType="1"/>
          </p:cNvSpPr>
          <p:nvPr/>
        </p:nvSpPr>
        <p:spPr bwMode="auto">
          <a:xfrm flipV="1">
            <a:off x="5768975"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1" name="Line 23"/>
          <p:cNvSpPr>
            <a:spLocks noChangeShapeType="1"/>
          </p:cNvSpPr>
          <p:nvPr/>
        </p:nvSpPr>
        <p:spPr bwMode="auto">
          <a:xfrm flipV="1">
            <a:off x="7258050"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2" name="Line 24"/>
          <p:cNvSpPr>
            <a:spLocks noChangeShapeType="1"/>
          </p:cNvSpPr>
          <p:nvPr/>
        </p:nvSpPr>
        <p:spPr bwMode="auto">
          <a:xfrm flipV="1">
            <a:off x="8747125" y="5702300"/>
            <a:ext cx="0" cy="134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3" name="Line 25"/>
          <p:cNvSpPr>
            <a:spLocks noChangeShapeType="1"/>
          </p:cNvSpPr>
          <p:nvPr/>
        </p:nvSpPr>
        <p:spPr bwMode="auto">
          <a:xfrm>
            <a:off x="1089025" y="5207000"/>
            <a:ext cx="85725" cy="15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4" name="Line 26"/>
          <p:cNvSpPr>
            <a:spLocks noChangeShapeType="1"/>
          </p:cNvSpPr>
          <p:nvPr/>
        </p:nvSpPr>
        <p:spPr bwMode="auto">
          <a:xfrm>
            <a:off x="1089025" y="4589463"/>
            <a:ext cx="85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5" name="Line 27"/>
          <p:cNvSpPr>
            <a:spLocks noChangeShapeType="1"/>
          </p:cNvSpPr>
          <p:nvPr/>
        </p:nvSpPr>
        <p:spPr bwMode="auto">
          <a:xfrm>
            <a:off x="1089025" y="3970338"/>
            <a:ext cx="85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6" name="Line 28"/>
          <p:cNvSpPr>
            <a:spLocks noChangeShapeType="1"/>
          </p:cNvSpPr>
          <p:nvPr/>
        </p:nvSpPr>
        <p:spPr bwMode="auto">
          <a:xfrm>
            <a:off x="1089025" y="3349625"/>
            <a:ext cx="85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7" name="Line 29"/>
          <p:cNvSpPr>
            <a:spLocks noChangeShapeType="1"/>
          </p:cNvSpPr>
          <p:nvPr/>
        </p:nvSpPr>
        <p:spPr bwMode="auto">
          <a:xfrm>
            <a:off x="1089025" y="2730500"/>
            <a:ext cx="857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8" name="Line 30"/>
          <p:cNvSpPr>
            <a:spLocks noChangeShapeType="1"/>
          </p:cNvSpPr>
          <p:nvPr/>
        </p:nvSpPr>
        <p:spPr bwMode="auto">
          <a:xfrm>
            <a:off x="1066800" y="3962400"/>
            <a:ext cx="7620000" cy="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59" name="Rectangle 31"/>
          <p:cNvSpPr>
            <a:spLocks noChangeArrowheads="1"/>
          </p:cNvSpPr>
          <p:nvPr/>
        </p:nvSpPr>
        <p:spPr bwMode="auto">
          <a:xfrm>
            <a:off x="2711450" y="4294188"/>
            <a:ext cx="469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TND</a:t>
            </a:r>
          </a:p>
        </p:txBody>
      </p:sp>
      <p:sp>
        <p:nvSpPr>
          <p:cNvPr id="11297" name="Rectangle 33"/>
          <p:cNvSpPr>
            <a:spLocks noChangeArrowheads="1"/>
          </p:cNvSpPr>
          <p:nvPr/>
        </p:nvSpPr>
        <p:spPr bwMode="auto">
          <a:xfrm>
            <a:off x="4427538" y="2276475"/>
            <a:ext cx="2324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Tasso effettivo di DIS</a:t>
            </a:r>
          </a:p>
        </p:txBody>
      </p:sp>
      <p:sp>
        <p:nvSpPr>
          <p:cNvPr id="11298" name="Line 34"/>
          <p:cNvSpPr>
            <a:spLocks noChangeShapeType="1"/>
          </p:cNvSpPr>
          <p:nvPr/>
        </p:nvSpPr>
        <p:spPr bwMode="auto">
          <a:xfrm flipH="1">
            <a:off x="5076825" y="2565400"/>
            <a:ext cx="209550" cy="2365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62" name="Line 35"/>
          <p:cNvSpPr>
            <a:spLocks noChangeShapeType="1"/>
          </p:cNvSpPr>
          <p:nvPr/>
        </p:nvSpPr>
        <p:spPr bwMode="auto">
          <a:xfrm flipH="1">
            <a:off x="3221038" y="4044950"/>
            <a:ext cx="209550" cy="2349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300" name="Freeform 36"/>
          <p:cNvSpPr>
            <a:spLocks/>
          </p:cNvSpPr>
          <p:nvPr/>
        </p:nvSpPr>
        <p:spPr bwMode="auto">
          <a:xfrm>
            <a:off x="1303338" y="2781300"/>
            <a:ext cx="7432675" cy="1541463"/>
          </a:xfrm>
          <a:custGeom>
            <a:avLst/>
            <a:gdLst>
              <a:gd name="T0" fmla="*/ 2147483646 w 4682"/>
              <a:gd name="T1" fmla="*/ 2147483646 h 946"/>
              <a:gd name="T2" fmla="*/ 2147483646 w 4682"/>
              <a:gd name="T3" fmla="*/ 2147483646 h 946"/>
              <a:gd name="T4" fmla="*/ 2147483646 w 4682"/>
              <a:gd name="T5" fmla="*/ 2147483646 h 946"/>
              <a:gd name="T6" fmla="*/ 2147483646 w 4682"/>
              <a:gd name="T7" fmla="*/ 2147483646 h 946"/>
              <a:gd name="T8" fmla="*/ 2147483646 w 4682"/>
              <a:gd name="T9" fmla="*/ 2147483646 h 946"/>
              <a:gd name="T10" fmla="*/ 2147483646 w 4682"/>
              <a:gd name="T11" fmla="*/ 2147483646 h 946"/>
              <a:gd name="T12" fmla="*/ 2147483646 w 4682"/>
              <a:gd name="T13" fmla="*/ 2147483646 h 946"/>
              <a:gd name="T14" fmla="*/ 2147483646 w 4682"/>
              <a:gd name="T15" fmla="*/ 2147483646 h 946"/>
              <a:gd name="T16" fmla="*/ 2147483646 w 4682"/>
              <a:gd name="T17" fmla="*/ 2147483646 h 946"/>
              <a:gd name="T18" fmla="*/ 2147483646 w 4682"/>
              <a:gd name="T19" fmla="*/ 2147483646 h 946"/>
              <a:gd name="T20" fmla="*/ 2147483646 w 4682"/>
              <a:gd name="T21" fmla="*/ 2147483646 h 946"/>
              <a:gd name="T22" fmla="*/ 2147483646 w 4682"/>
              <a:gd name="T23" fmla="*/ 2147483646 h 946"/>
              <a:gd name="T24" fmla="*/ 2147483646 w 4682"/>
              <a:gd name="T25" fmla="*/ 2147483646 h 946"/>
              <a:gd name="T26" fmla="*/ 2147483646 w 4682"/>
              <a:gd name="T27" fmla="*/ 0 h 946"/>
              <a:gd name="T28" fmla="*/ 2147483646 w 4682"/>
              <a:gd name="T29" fmla="*/ 2147483646 h 946"/>
              <a:gd name="T30" fmla="*/ 2147483646 w 4682"/>
              <a:gd name="T31" fmla="*/ 2147483646 h 946"/>
              <a:gd name="T32" fmla="*/ 2147483646 w 4682"/>
              <a:gd name="T33" fmla="*/ 2147483646 h 946"/>
              <a:gd name="T34" fmla="*/ 2147483646 w 4682"/>
              <a:gd name="T35" fmla="*/ 2147483646 h 946"/>
              <a:gd name="T36" fmla="*/ 2147483646 w 4682"/>
              <a:gd name="T37" fmla="*/ 2147483646 h 946"/>
              <a:gd name="T38" fmla="*/ 2147483646 w 4682"/>
              <a:gd name="T39" fmla="*/ 2147483646 h 946"/>
              <a:gd name="T40" fmla="*/ 2147483646 w 4682"/>
              <a:gd name="T41" fmla="*/ 2147483646 h 946"/>
              <a:gd name="T42" fmla="*/ 2147483646 w 4682"/>
              <a:gd name="T43" fmla="*/ 2147483646 h 946"/>
              <a:gd name="T44" fmla="*/ 2147483646 w 4682"/>
              <a:gd name="T45" fmla="*/ 2147483646 h 946"/>
              <a:gd name="T46" fmla="*/ 2147483646 w 4682"/>
              <a:gd name="T47" fmla="*/ 2147483646 h 946"/>
              <a:gd name="T48" fmla="*/ 2147483646 w 4682"/>
              <a:gd name="T49" fmla="*/ 2147483646 h 946"/>
              <a:gd name="T50" fmla="*/ 0 w 4682"/>
              <a:gd name="T51" fmla="*/ 2147483646 h 9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82" h="946">
                <a:moveTo>
                  <a:pt x="4681" y="799"/>
                </a:moveTo>
                <a:lnTo>
                  <a:pt x="4498" y="708"/>
                </a:lnTo>
                <a:lnTo>
                  <a:pt x="4303" y="566"/>
                </a:lnTo>
                <a:lnTo>
                  <a:pt x="4120" y="453"/>
                </a:lnTo>
                <a:lnTo>
                  <a:pt x="3925" y="579"/>
                </a:lnTo>
                <a:lnTo>
                  <a:pt x="3742" y="815"/>
                </a:lnTo>
                <a:lnTo>
                  <a:pt x="3559" y="867"/>
                </a:lnTo>
                <a:lnTo>
                  <a:pt x="3364" y="823"/>
                </a:lnTo>
                <a:lnTo>
                  <a:pt x="3181" y="688"/>
                </a:lnTo>
                <a:lnTo>
                  <a:pt x="2998" y="528"/>
                </a:lnTo>
                <a:lnTo>
                  <a:pt x="2803" y="491"/>
                </a:lnTo>
                <a:lnTo>
                  <a:pt x="2620" y="429"/>
                </a:lnTo>
                <a:lnTo>
                  <a:pt x="2425" y="21"/>
                </a:lnTo>
                <a:lnTo>
                  <a:pt x="2242" y="0"/>
                </a:lnTo>
                <a:lnTo>
                  <a:pt x="2060" y="408"/>
                </a:lnTo>
                <a:lnTo>
                  <a:pt x="1865" y="494"/>
                </a:lnTo>
                <a:lnTo>
                  <a:pt x="1682" y="753"/>
                </a:lnTo>
                <a:lnTo>
                  <a:pt x="1499" y="710"/>
                </a:lnTo>
                <a:lnTo>
                  <a:pt x="1304" y="518"/>
                </a:lnTo>
                <a:lnTo>
                  <a:pt x="1121" y="392"/>
                </a:lnTo>
                <a:lnTo>
                  <a:pt x="926" y="240"/>
                </a:lnTo>
                <a:lnTo>
                  <a:pt x="743" y="793"/>
                </a:lnTo>
                <a:lnTo>
                  <a:pt x="560" y="945"/>
                </a:lnTo>
                <a:lnTo>
                  <a:pt x="366" y="801"/>
                </a:lnTo>
                <a:lnTo>
                  <a:pt x="183" y="733"/>
                </a:lnTo>
                <a:lnTo>
                  <a:pt x="0" y="922"/>
                </a:lnTo>
              </a:path>
            </a:pathLst>
          </a:custGeom>
          <a:noFill/>
          <a:ln w="25400" cap="rnd"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01" name="AutoShape 37"/>
          <p:cNvSpPr>
            <a:spLocks/>
          </p:cNvSpPr>
          <p:nvPr/>
        </p:nvSpPr>
        <p:spPr bwMode="auto">
          <a:xfrm>
            <a:off x="5003800" y="2781300"/>
            <a:ext cx="215900" cy="1152525"/>
          </a:xfrm>
          <a:prstGeom prst="rightBrace">
            <a:avLst>
              <a:gd name="adj1" fmla="val 4448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1302" name="Line 38"/>
          <p:cNvSpPr>
            <a:spLocks noChangeShapeType="1"/>
          </p:cNvSpPr>
          <p:nvPr/>
        </p:nvSpPr>
        <p:spPr bwMode="auto">
          <a:xfrm flipV="1">
            <a:off x="5292725" y="3141663"/>
            <a:ext cx="1295400" cy="215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303" name="Rectangle 39"/>
          <p:cNvSpPr>
            <a:spLocks noChangeArrowheads="1"/>
          </p:cNvSpPr>
          <p:nvPr/>
        </p:nvSpPr>
        <p:spPr bwMode="auto">
          <a:xfrm>
            <a:off x="6588125" y="2924175"/>
            <a:ext cx="1206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1800" b="1">
                <a:solidFill>
                  <a:srgbClr val="000000"/>
                </a:solidFill>
                <a:latin typeface="Arial" panose="020B0604020202020204" pitchFamily="34" charset="0"/>
              </a:rPr>
              <a:t> DIS ciclica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300"/>
                                        </p:tgtEl>
                                        <p:attrNameLst>
                                          <p:attrName>style.visibility</p:attrName>
                                        </p:attrNameLst>
                                      </p:cBhvr>
                                      <p:to>
                                        <p:strVal val="visible"/>
                                      </p:to>
                                    </p:set>
                                    <p:animEffect transition="in" filter="checkerboard(across)">
                                      <p:cBhvr>
                                        <p:cTn id="7" dur="500"/>
                                        <p:tgtEl>
                                          <p:spTgt spid="1130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97"/>
                                        </p:tgtEl>
                                        <p:attrNameLst>
                                          <p:attrName>style.visibility</p:attrName>
                                        </p:attrNameLst>
                                      </p:cBhvr>
                                      <p:to>
                                        <p:strVal val="visible"/>
                                      </p:to>
                                    </p:set>
                                    <p:animEffect transition="in" filter="checkerboard(across)">
                                      <p:cBhvr>
                                        <p:cTn id="10" dur="500"/>
                                        <p:tgtEl>
                                          <p:spTgt spid="11297"/>
                                        </p:tgtEl>
                                      </p:cBhvr>
                                    </p:animEffect>
                                  </p:childTnLst>
                                </p:cTn>
                              </p:par>
                              <p:par>
                                <p:cTn id="11" presetID="5" presetClass="entr" presetSubtype="10" fill="hold" nodeType="withEffect">
                                  <p:stCondLst>
                                    <p:cond delay="0"/>
                                  </p:stCondLst>
                                  <p:childTnLst>
                                    <p:set>
                                      <p:cBhvr>
                                        <p:cTn id="12" dur="1" fill="hold">
                                          <p:stCondLst>
                                            <p:cond delay="0"/>
                                          </p:stCondLst>
                                        </p:cTn>
                                        <p:tgtEl>
                                          <p:spTgt spid="11298"/>
                                        </p:tgtEl>
                                        <p:attrNameLst>
                                          <p:attrName>style.visibility</p:attrName>
                                        </p:attrNameLst>
                                      </p:cBhvr>
                                      <p:to>
                                        <p:strVal val="visible"/>
                                      </p:to>
                                    </p:set>
                                    <p:animEffect transition="in" filter="checkerboard(across)">
                                      <p:cBhvr>
                                        <p:cTn id="13" dur="500"/>
                                        <p:tgtEl>
                                          <p:spTgt spid="112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301"/>
                                        </p:tgtEl>
                                        <p:attrNameLst>
                                          <p:attrName>style.visibility</p:attrName>
                                        </p:attrNameLst>
                                      </p:cBhvr>
                                      <p:to>
                                        <p:strVal val="visible"/>
                                      </p:to>
                                    </p:set>
                                    <p:animEffect transition="in" filter="checkerboard(across)">
                                      <p:cBhvr>
                                        <p:cTn id="18" dur="500"/>
                                        <p:tgtEl>
                                          <p:spTgt spid="11301"/>
                                        </p:tgtEl>
                                      </p:cBhvr>
                                    </p:animEffect>
                                  </p:childTnLst>
                                </p:cTn>
                              </p:par>
                              <p:par>
                                <p:cTn id="19" presetID="5" presetClass="entr" presetSubtype="10" fill="hold" nodeType="withEffect">
                                  <p:stCondLst>
                                    <p:cond delay="0"/>
                                  </p:stCondLst>
                                  <p:childTnLst>
                                    <p:set>
                                      <p:cBhvr>
                                        <p:cTn id="20" dur="1" fill="hold">
                                          <p:stCondLst>
                                            <p:cond delay="0"/>
                                          </p:stCondLst>
                                        </p:cTn>
                                        <p:tgtEl>
                                          <p:spTgt spid="11302"/>
                                        </p:tgtEl>
                                        <p:attrNameLst>
                                          <p:attrName>style.visibility</p:attrName>
                                        </p:attrNameLst>
                                      </p:cBhvr>
                                      <p:to>
                                        <p:strVal val="visible"/>
                                      </p:to>
                                    </p:set>
                                    <p:animEffect transition="in" filter="checkerboard(across)">
                                      <p:cBhvr>
                                        <p:cTn id="21" dur="500"/>
                                        <p:tgtEl>
                                          <p:spTgt spid="1130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303"/>
                                        </p:tgtEl>
                                        <p:attrNameLst>
                                          <p:attrName>style.visibility</p:attrName>
                                        </p:attrNameLst>
                                      </p:cBhvr>
                                      <p:to>
                                        <p:strVal val="visible"/>
                                      </p:to>
                                    </p:set>
                                    <p:animEffect transition="in" filter="checkerboard(across)">
                                      <p:cBhvr>
                                        <p:cTn id="24" dur="500"/>
                                        <p:tgtEl>
                                          <p:spTgt spid="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7" grpId="0"/>
      <p:bldP spid="11301" grpId="0" animBg="1"/>
      <p:bldP spid="113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w_f24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747713"/>
            <a:ext cx="893445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2843213" y="311150"/>
            <a:ext cx="5049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a:latin typeface="Times New Roman" panose="02020603050405020304" pitchFamily="18" charset="0"/>
              </a:rPr>
              <a:t>DIS ciclica e TND negli USA</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0"/>
            <a:ext cx="7772400" cy="609600"/>
          </a:xfrm>
        </p:spPr>
        <p:txBody>
          <a:bodyPr/>
          <a:lstStyle/>
          <a:p>
            <a:r>
              <a:rPr lang="it-IT" altLang="it-IT"/>
              <a:t>DIS strutturale</a:t>
            </a:r>
          </a:p>
        </p:txBody>
      </p:sp>
      <p:sp>
        <p:nvSpPr>
          <p:cNvPr id="46083" name="Rectangle 3"/>
          <p:cNvSpPr>
            <a:spLocks noGrp="1" noChangeArrowheads="1"/>
          </p:cNvSpPr>
          <p:nvPr>
            <p:ph type="body" idx="1"/>
          </p:nvPr>
        </p:nvSpPr>
        <p:spPr>
          <a:xfrm>
            <a:off x="0" y="620713"/>
            <a:ext cx="9144000" cy="6237287"/>
          </a:xfrm>
        </p:spPr>
        <p:txBody>
          <a:bodyPr/>
          <a:lstStyle/>
          <a:p>
            <a:pPr>
              <a:lnSpc>
                <a:spcPct val="80000"/>
              </a:lnSpc>
            </a:pPr>
            <a:r>
              <a:rPr lang="it-IT" altLang="it-IT" sz="2400" dirty="0">
                <a:solidFill>
                  <a:srgbClr val="FC0128"/>
                </a:solidFill>
              </a:rPr>
              <a:t>DIS strutturale</a:t>
            </a:r>
            <a:r>
              <a:rPr lang="it-IT" altLang="it-IT" sz="2400" dirty="0"/>
              <a:t>: è la DIS che deriva da fattori strutturali (cioè </a:t>
            </a:r>
            <a:r>
              <a:rPr lang="it-IT" altLang="it-IT" sz="2400" u="sng" dirty="0"/>
              <a:t>permanenti</a:t>
            </a:r>
            <a:r>
              <a:rPr lang="it-IT" altLang="it-IT" sz="2400" dirty="0"/>
              <a:t>) del sistema economico e dall’effetto di tali fattori sul mercato del lavoro.</a:t>
            </a:r>
          </a:p>
          <a:p>
            <a:pPr>
              <a:lnSpc>
                <a:spcPct val="80000"/>
              </a:lnSpc>
            </a:pPr>
            <a:r>
              <a:rPr lang="it-IT" altLang="it-IT" sz="2400" dirty="0"/>
              <a:t>In prima approssimazione, possiamo dire che si parla di DIS strutturale quando nel mercato del lavoro si verifica un livello del </a:t>
            </a:r>
            <a:r>
              <a:rPr lang="it-IT" altLang="it-IT" sz="2400" u="sng" dirty="0"/>
              <a:t>salario superiore a quello di equilibrio</a:t>
            </a:r>
            <a:r>
              <a:rPr lang="it-IT" altLang="it-IT" sz="2400" dirty="0"/>
              <a:t> abbinato all’</a:t>
            </a:r>
            <a:r>
              <a:rPr lang="it-IT" altLang="it-IT" sz="2400" u="sng" dirty="0"/>
              <a:t>impossibilità di riduzione</a:t>
            </a:r>
            <a:r>
              <a:rPr lang="it-IT" altLang="it-IT" sz="2400" dirty="0"/>
              <a:t> del salario stesso a causa appunto di elementi strutturali del mercato stesso.</a:t>
            </a:r>
          </a:p>
          <a:p>
            <a:pPr>
              <a:lnSpc>
                <a:spcPct val="80000"/>
              </a:lnSpc>
            </a:pPr>
            <a:r>
              <a:rPr lang="it-IT" altLang="it-IT" sz="2400" dirty="0"/>
              <a:t>In sostanza, la DIS strutturale si manifesta come </a:t>
            </a:r>
            <a:r>
              <a:rPr lang="it-IT" altLang="it-IT" sz="2400" u="sng" dirty="0"/>
              <a:t>eccesso di offerta di lavoro permanente</a:t>
            </a:r>
            <a:r>
              <a:rPr lang="it-IT" altLang="it-IT" sz="2400" dirty="0"/>
              <a:t> (e quindi è fenomeno di </a:t>
            </a:r>
            <a:r>
              <a:rPr lang="it-IT" altLang="it-IT" sz="2400" u="sng" dirty="0"/>
              <a:t>lungo periodo</a:t>
            </a:r>
            <a:r>
              <a:rPr lang="it-IT" altLang="it-IT" sz="2400" dirty="0"/>
              <a:t>): non esiste a quel livello di salario una domanda di lavoro in grado di assorbire l’offerta.</a:t>
            </a:r>
          </a:p>
          <a:p>
            <a:pPr>
              <a:lnSpc>
                <a:spcPct val="80000"/>
              </a:lnSpc>
            </a:pPr>
            <a:r>
              <a:rPr lang="it-IT" altLang="it-IT" sz="2400" dirty="0"/>
              <a:t>Se allarghiamo l’analisi dal solo salario alla considerazione di tutti gli altri aspetti che influiscono sul mercato del lavoro (p.e. la legislazione sul lavoro, la struttura del sistema produttivo, ecc.), la DIS strutturale viene a dipendere, più in generale, da tutti quei fattori che rendono </a:t>
            </a:r>
            <a:r>
              <a:rPr lang="it-IT" altLang="it-IT" sz="2400" u="sng" dirty="0"/>
              <a:t>permanente l’eccesso di offerta</a:t>
            </a:r>
            <a:r>
              <a:rPr lang="it-IT" altLang="it-IT" sz="2400" dirty="0"/>
              <a:t> di lavoro rispetto alla domanda.</a:t>
            </a:r>
          </a:p>
          <a:p>
            <a:pPr>
              <a:lnSpc>
                <a:spcPct val="80000"/>
              </a:lnSpc>
            </a:pPr>
            <a:r>
              <a:rPr lang="it-IT" altLang="it-IT" sz="2400" dirty="0"/>
              <a:t>Su tutti tali fattori strutturali possono intervenire </a:t>
            </a:r>
            <a:r>
              <a:rPr lang="it-IT" altLang="it-IT" sz="2400" u="sng" dirty="0"/>
              <a:t>politiche pubbliche</a:t>
            </a:r>
            <a:r>
              <a:rPr lang="it-IT" altLang="it-IT" sz="2400" dirty="0"/>
              <a:t> volte a ridurre la DIS strutturale, e quindi il TND.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7" dur="500"/>
                                        <p:tgtEl>
                                          <p:spTgt spid="460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2" dur="500"/>
                                        <p:tgtEl>
                                          <p:spTgt spid="460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563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56324" name="Rectangle 4"/>
          <p:cNvSpPr>
            <a:spLocks noGrp="1" noChangeArrowheads="1"/>
          </p:cNvSpPr>
          <p:nvPr>
            <p:ph type="title"/>
          </p:nvPr>
        </p:nvSpPr>
        <p:spPr>
          <a:xfrm>
            <a:off x="685800" y="0"/>
            <a:ext cx="7772400" cy="685800"/>
          </a:xfrm>
          <a:noFill/>
        </p:spPr>
        <p:txBody>
          <a:bodyPr/>
          <a:lstStyle/>
          <a:p>
            <a:r>
              <a:rPr lang="it-IT" altLang="it-IT"/>
              <a:t>Le cause specifiche della DIS strutturale</a:t>
            </a:r>
          </a:p>
        </p:txBody>
      </p:sp>
      <p:sp>
        <p:nvSpPr>
          <p:cNvPr id="56325" name="Rectangle 5"/>
          <p:cNvSpPr>
            <a:spLocks noGrp="1" noChangeArrowheads="1"/>
          </p:cNvSpPr>
          <p:nvPr>
            <p:ph type="body" idx="1"/>
          </p:nvPr>
        </p:nvSpPr>
        <p:spPr>
          <a:xfrm>
            <a:off x="0" y="692150"/>
            <a:ext cx="9144000" cy="5638800"/>
          </a:xfrm>
          <a:noFill/>
        </p:spPr>
        <p:txBody>
          <a:bodyPr/>
          <a:lstStyle/>
          <a:p>
            <a:pPr>
              <a:lnSpc>
                <a:spcPct val="90000"/>
              </a:lnSpc>
            </a:pPr>
            <a:r>
              <a:rPr lang="it-IT" altLang="it-IT" sz="2400">
                <a:latin typeface="Times New Roman" panose="02020603050405020304" pitchFamily="18" charset="0"/>
              </a:rPr>
              <a:t>Esistono diverse possibili cause per la DIS strutturale. </a:t>
            </a:r>
          </a:p>
          <a:p>
            <a:pPr>
              <a:lnSpc>
                <a:spcPct val="90000"/>
              </a:lnSpc>
            </a:pPr>
            <a:r>
              <a:rPr lang="it-IT" altLang="it-IT" sz="2400">
                <a:latin typeface="Times New Roman" panose="02020603050405020304" pitchFamily="18" charset="0"/>
              </a:rPr>
              <a:t>In primo luogo abbiamo:</a:t>
            </a:r>
          </a:p>
          <a:p>
            <a:pPr lvl="1">
              <a:lnSpc>
                <a:spcPct val="90000"/>
              </a:lnSpc>
            </a:pPr>
            <a:r>
              <a:rPr lang="it-IT" altLang="it-IT" sz="2400">
                <a:solidFill>
                  <a:srgbClr val="FC0128"/>
                </a:solidFill>
                <a:latin typeface="Times New Roman" panose="02020603050405020304" pitchFamily="18" charset="0"/>
              </a:rPr>
              <a:t>Leggi sul salario minimo</a:t>
            </a:r>
            <a:r>
              <a:rPr lang="it-IT" altLang="it-IT" sz="2400">
                <a:latin typeface="Times New Roman" panose="02020603050405020304" pitchFamily="18" charset="0"/>
              </a:rPr>
              <a:t>; </a:t>
            </a:r>
          </a:p>
          <a:p>
            <a:pPr lvl="1">
              <a:lnSpc>
                <a:spcPct val="90000"/>
              </a:lnSpc>
            </a:pPr>
            <a:r>
              <a:rPr lang="it-IT" altLang="it-IT" sz="2400">
                <a:solidFill>
                  <a:srgbClr val="FC0128"/>
                </a:solidFill>
                <a:latin typeface="Times New Roman" panose="02020603050405020304" pitchFamily="18" charset="0"/>
              </a:rPr>
              <a:t>Potere di mercato nel mercato del lavoro</a:t>
            </a:r>
            <a:r>
              <a:rPr lang="it-IT" altLang="it-IT" sz="2400">
                <a:latin typeface="Times New Roman" panose="02020603050405020304" pitchFamily="18" charset="0"/>
              </a:rPr>
              <a:t> (= ruolo dei sindacati);</a:t>
            </a:r>
          </a:p>
          <a:p>
            <a:pPr lvl="1">
              <a:lnSpc>
                <a:spcPct val="90000"/>
              </a:lnSpc>
            </a:pPr>
            <a:r>
              <a:rPr lang="it-IT" altLang="it-IT" sz="2400">
                <a:solidFill>
                  <a:srgbClr val="FC0128"/>
                </a:solidFill>
                <a:latin typeface="Times New Roman" panose="02020603050405020304" pitchFamily="18" charset="0"/>
              </a:rPr>
              <a:t>Salari di efficienza</a:t>
            </a:r>
            <a:r>
              <a:rPr lang="it-IT" altLang="it-IT" sz="2400">
                <a:latin typeface="Times New Roman" panose="02020603050405020304" pitchFamily="18" charset="0"/>
              </a:rPr>
              <a:t>. </a:t>
            </a:r>
          </a:p>
          <a:p>
            <a:pPr>
              <a:lnSpc>
                <a:spcPct val="90000"/>
              </a:lnSpc>
            </a:pPr>
            <a:r>
              <a:rPr lang="it-IT" altLang="it-IT" sz="2400">
                <a:latin typeface="Times New Roman" panose="02020603050405020304" pitchFamily="18" charset="0"/>
              </a:rPr>
              <a:t>Queste tre cause implicano tutte che nel mercato del lavoro </a:t>
            </a:r>
            <a:r>
              <a:rPr lang="it-IT" altLang="it-IT" sz="2400" u="sng">
                <a:latin typeface="Times New Roman" panose="02020603050405020304" pitchFamily="18" charset="0"/>
              </a:rPr>
              <a:t>non funzioni</a:t>
            </a:r>
            <a:r>
              <a:rPr lang="it-IT" altLang="it-IT" sz="2400">
                <a:latin typeface="Times New Roman" panose="02020603050405020304" pitchFamily="18" charset="0"/>
              </a:rPr>
              <a:t> l’aggiustamento dei salari secondo il meccanismo walrasiano </a:t>
            </a:r>
          </a:p>
          <a:p>
            <a:pPr>
              <a:lnSpc>
                <a:spcPct val="90000"/>
              </a:lnSpc>
            </a:pPr>
            <a:r>
              <a:rPr lang="it-IT" altLang="it-IT" sz="2400">
                <a:latin typeface="Times New Roman" panose="02020603050405020304" pitchFamily="18" charset="0"/>
              </a:rPr>
              <a:t>Altre cause di DIS strutturale sono:</a:t>
            </a:r>
          </a:p>
          <a:p>
            <a:pPr lvl="1">
              <a:lnSpc>
                <a:spcPct val="90000"/>
              </a:lnSpc>
            </a:pPr>
            <a:r>
              <a:rPr lang="it-IT" altLang="it-IT" sz="2400">
                <a:latin typeface="Times New Roman" panose="02020603050405020304" pitchFamily="18" charset="0"/>
              </a:rPr>
              <a:t>Le </a:t>
            </a:r>
            <a:r>
              <a:rPr lang="it-IT" altLang="it-IT" sz="2400">
                <a:solidFill>
                  <a:srgbClr val="FC0128"/>
                </a:solidFill>
                <a:latin typeface="Times New Roman" panose="02020603050405020304" pitchFamily="18" charset="0"/>
              </a:rPr>
              <a:t>rigidità strutturali</a:t>
            </a:r>
            <a:r>
              <a:rPr lang="it-IT" altLang="it-IT" sz="2400">
                <a:latin typeface="Times New Roman" panose="02020603050405020304" pitchFamily="18" charset="0"/>
              </a:rPr>
              <a:t> ed i fenomeni di </a:t>
            </a:r>
            <a:r>
              <a:rPr lang="it-IT" altLang="it-IT" sz="2400">
                <a:solidFill>
                  <a:srgbClr val="FC0128"/>
                </a:solidFill>
                <a:latin typeface="Times New Roman" panose="02020603050405020304" pitchFamily="18" charset="0"/>
              </a:rPr>
              <a:t>ristrutturazione</a:t>
            </a:r>
            <a:r>
              <a:rPr lang="it-IT" altLang="it-IT" sz="2400">
                <a:latin typeface="Times New Roman" panose="02020603050405020304" pitchFamily="18" charset="0"/>
              </a:rPr>
              <a:t> del sistema produttivo (p.e. la globalizzazione dei mercati). </a:t>
            </a:r>
          </a:p>
          <a:p>
            <a:pPr lvl="1">
              <a:lnSpc>
                <a:spcPct val="90000"/>
              </a:lnSpc>
            </a:pPr>
            <a:r>
              <a:rPr lang="it-IT" altLang="it-IT" sz="2400">
                <a:latin typeface="Times New Roman" panose="02020603050405020304" pitchFamily="18" charset="0"/>
              </a:rPr>
              <a:t>Le </a:t>
            </a:r>
            <a:r>
              <a:rPr lang="it-IT" altLang="it-IT" sz="2400">
                <a:solidFill>
                  <a:srgbClr val="FC0128"/>
                </a:solidFill>
                <a:latin typeface="Times New Roman" panose="02020603050405020304" pitchFamily="18" charset="0"/>
              </a:rPr>
              <a:t>rigidità nel mercato del lavoro</a:t>
            </a:r>
            <a:r>
              <a:rPr lang="it-IT" altLang="it-IT" sz="2400">
                <a:latin typeface="Times New Roman" panose="02020603050405020304" pitchFamily="18" charset="0"/>
              </a:rPr>
              <a:t> e l’eccesso di </a:t>
            </a:r>
            <a:r>
              <a:rPr lang="it-IT" altLang="it-IT" sz="2400">
                <a:solidFill>
                  <a:srgbClr val="FC0128"/>
                </a:solidFill>
                <a:latin typeface="Times New Roman" panose="02020603050405020304" pitchFamily="18" charset="0"/>
              </a:rPr>
              <a:t>regolamentazione</a:t>
            </a:r>
            <a:r>
              <a:rPr lang="it-IT" altLang="it-IT" sz="2400">
                <a:latin typeface="Times New Roman" panose="02020603050405020304" pitchFamily="18" charset="0"/>
              </a:rPr>
              <a:t>.</a:t>
            </a:r>
          </a:p>
          <a:p>
            <a:pPr lvl="1">
              <a:lnSpc>
                <a:spcPct val="90000"/>
              </a:lnSpc>
            </a:pPr>
            <a:r>
              <a:rPr lang="it-IT" altLang="it-IT" sz="2400">
                <a:solidFill>
                  <a:srgbClr val="FC0128"/>
                </a:solidFill>
                <a:latin typeface="Times New Roman" panose="02020603050405020304" pitchFamily="18" charset="0"/>
              </a:rPr>
              <a:t>Sussidi alla disoccupazione</a:t>
            </a:r>
            <a:r>
              <a:rPr lang="it-IT" altLang="it-IT" sz="2400">
                <a:latin typeface="Times New Roman" panose="02020603050405020304" pitchFamily="18" charset="0"/>
              </a:rPr>
              <a:t> troppo elevati (= azzardo morale).</a:t>
            </a:r>
          </a:p>
          <a:p>
            <a:pPr>
              <a:lnSpc>
                <a:spcPct val="90000"/>
              </a:lnSpc>
            </a:pPr>
            <a:r>
              <a:rPr lang="it-IT" altLang="it-IT" sz="2400">
                <a:latin typeface="Times New Roman" panose="02020603050405020304" pitchFamily="18" charset="0"/>
              </a:rPr>
              <a:t>In realtà le ultime due cause possono anche classificarsi come spiegazioni della </a:t>
            </a:r>
            <a:r>
              <a:rPr lang="it-IT" altLang="it-IT" sz="2400" u="sng">
                <a:latin typeface="Times New Roman" panose="02020603050405020304" pitchFamily="18" charset="0"/>
              </a:rPr>
              <a:t>DIS frizionale</a:t>
            </a:r>
            <a:r>
              <a:rPr lang="it-IT" altLang="it-IT" sz="2400">
                <a:latin typeface="Times New Roman" panose="02020603050405020304" pitchFamily="18" charset="0"/>
              </a:rPr>
              <a:t>. Non esiste infatti una distinzione netta tra i due fenomeni (ed entrambi fanno parte del TND).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32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3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685800" y="2130425"/>
            <a:ext cx="7772400" cy="1470025"/>
          </a:xfrm>
        </p:spPr>
        <p:txBody>
          <a:bodyPr anchor="ctr"/>
          <a:lstStyle/>
          <a:p>
            <a:pPr eaLnBrk="1" hangingPunct="1"/>
            <a:r>
              <a:rPr lang="en-US" altLang="it-IT" sz="4000"/>
              <a:t>LA DISOCCUPAZIONE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24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2468" name="Rectangle 4"/>
          <p:cNvSpPr>
            <a:spLocks noGrp="1" noChangeArrowheads="1"/>
          </p:cNvSpPr>
          <p:nvPr>
            <p:ph type="title"/>
          </p:nvPr>
        </p:nvSpPr>
        <p:spPr>
          <a:noFill/>
        </p:spPr>
        <p:txBody>
          <a:bodyPr/>
          <a:lstStyle/>
          <a:p>
            <a:r>
              <a:rPr lang="it-IT" altLang="it-IT"/>
              <a:t>Una causa specifica di DIS strutturale: </a:t>
            </a:r>
            <a:br>
              <a:rPr lang="it-IT" altLang="it-IT"/>
            </a:br>
            <a:r>
              <a:rPr lang="it-IT" altLang="it-IT"/>
              <a:t>il salario minimo</a:t>
            </a:r>
          </a:p>
        </p:txBody>
      </p:sp>
      <p:sp>
        <p:nvSpPr>
          <p:cNvPr id="62469" name="Rectangle 5"/>
          <p:cNvSpPr>
            <a:spLocks noChangeArrowheads="1"/>
          </p:cNvSpPr>
          <p:nvPr/>
        </p:nvSpPr>
        <p:spPr bwMode="auto">
          <a:xfrm>
            <a:off x="838200" y="3733800"/>
            <a:ext cx="338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i="1">
                <a:solidFill>
                  <a:srgbClr val="000000"/>
                </a:solidFill>
                <a:latin typeface="Arial" panose="020B0604020202020204" pitchFamily="34" charset="0"/>
              </a:rPr>
              <a:t>W*</a:t>
            </a:r>
            <a:endParaRPr lang="it-IT" altLang="it-IT" sz="2000" b="1" i="1" baseline="-25000">
              <a:solidFill>
                <a:srgbClr val="000000"/>
              </a:solidFill>
              <a:latin typeface="Arial" panose="020B0604020202020204" pitchFamily="34" charset="0"/>
            </a:endParaRPr>
          </a:p>
        </p:txBody>
      </p:sp>
      <p:sp>
        <p:nvSpPr>
          <p:cNvPr id="62470" name="Rectangle 6"/>
          <p:cNvSpPr>
            <a:spLocks noChangeArrowheads="1"/>
          </p:cNvSpPr>
          <p:nvPr/>
        </p:nvSpPr>
        <p:spPr bwMode="auto">
          <a:xfrm>
            <a:off x="7521575" y="5965825"/>
            <a:ext cx="13398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r">
              <a:lnSpc>
                <a:spcPct val="90000"/>
              </a:lnSpc>
              <a:spcBef>
                <a:spcPct val="0"/>
              </a:spcBef>
              <a:buClrTx/>
              <a:buSzTx/>
              <a:buFontTx/>
              <a:buNone/>
            </a:pPr>
            <a:r>
              <a:rPr lang="it-IT" altLang="it-IT" sz="2000" b="1">
                <a:solidFill>
                  <a:srgbClr val="000000"/>
                </a:solidFill>
                <a:latin typeface="Arial" panose="020B0604020202020204" pitchFamily="34" charset="0"/>
              </a:rPr>
              <a:t>Quantità di lavoro</a:t>
            </a:r>
          </a:p>
        </p:txBody>
      </p:sp>
      <p:sp>
        <p:nvSpPr>
          <p:cNvPr id="62471" name="Rectangle 7"/>
          <p:cNvSpPr>
            <a:spLocks noChangeArrowheads="1"/>
          </p:cNvSpPr>
          <p:nvPr/>
        </p:nvSpPr>
        <p:spPr bwMode="auto">
          <a:xfrm>
            <a:off x="5057775" y="5965825"/>
            <a:ext cx="25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i="1">
                <a:solidFill>
                  <a:srgbClr val="000000"/>
                </a:solidFill>
                <a:latin typeface="Arial" panose="020B0604020202020204" pitchFamily="34" charset="0"/>
              </a:rPr>
              <a:t>L*</a:t>
            </a:r>
            <a:endParaRPr lang="it-IT" altLang="it-IT" sz="2000" b="1" i="1" baseline="-25000">
              <a:solidFill>
                <a:srgbClr val="000000"/>
              </a:solidFill>
              <a:latin typeface="Arial" panose="020B0604020202020204" pitchFamily="34" charset="0"/>
            </a:endParaRPr>
          </a:p>
        </p:txBody>
      </p:sp>
      <p:sp>
        <p:nvSpPr>
          <p:cNvPr id="62472" name="Rectangle 8"/>
          <p:cNvSpPr>
            <a:spLocks noChangeArrowheads="1"/>
          </p:cNvSpPr>
          <p:nvPr/>
        </p:nvSpPr>
        <p:spPr bwMode="auto">
          <a:xfrm>
            <a:off x="1100138" y="5965825"/>
            <a:ext cx="141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0</a:t>
            </a:r>
          </a:p>
        </p:txBody>
      </p:sp>
      <p:grpSp>
        <p:nvGrpSpPr>
          <p:cNvPr id="27657" name="Group 9"/>
          <p:cNvGrpSpPr>
            <a:grpSpLocks/>
          </p:cNvGrpSpPr>
          <p:nvPr/>
        </p:nvGrpSpPr>
        <p:grpSpPr bwMode="auto">
          <a:xfrm>
            <a:off x="4041775" y="2357438"/>
            <a:ext cx="2473325" cy="533400"/>
            <a:chOff x="2546" y="1485"/>
            <a:chExt cx="1558" cy="336"/>
          </a:xfrm>
        </p:grpSpPr>
        <p:sp>
          <p:nvSpPr>
            <p:cNvPr id="62502" name="Rectangle 10"/>
            <p:cNvSpPr>
              <a:spLocks noChangeArrowheads="1"/>
            </p:cNvSpPr>
            <p:nvPr/>
          </p:nvSpPr>
          <p:spPr bwMode="auto">
            <a:xfrm>
              <a:off x="2546" y="1485"/>
              <a:ext cx="15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Eccesso di offerta = </a:t>
              </a:r>
            </a:p>
          </p:txBody>
        </p:sp>
        <p:sp>
          <p:nvSpPr>
            <p:cNvPr id="62503" name="Rectangle 11"/>
            <p:cNvSpPr>
              <a:spLocks noChangeArrowheads="1"/>
            </p:cNvSpPr>
            <p:nvPr/>
          </p:nvSpPr>
          <p:spPr bwMode="auto">
            <a:xfrm>
              <a:off x="2672" y="1629"/>
              <a:ext cx="12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disoccupazione</a:t>
              </a:r>
            </a:p>
          </p:txBody>
        </p:sp>
      </p:grpSp>
      <p:grpSp>
        <p:nvGrpSpPr>
          <p:cNvPr id="62474" name="Group 12"/>
          <p:cNvGrpSpPr>
            <a:grpSpLocks/>
          </p:cNvGrpSpPr>
          <p:nvPr/>
        </p:nvGrpSpPr>
        <p:grpSpPr bwMode="auto">
          <a:xfrm>
            <a:off x="7435850" y="4989513"/>
            <a:ext cx="1597025" cy="533400"/>
            <a:chOff x="4684" y="3143"/>
            <a:chExt cx="935" cy="336"/>
          </a:xfrm>
        </p:grpSpPr>
        <p:sp>
          <p:nvSpPr>
            <p:cNvPr id="62500" name="Rectangle 13"/>
            <p:cNvSpPr>
              <a:spLocks noChangeArrowheads="1"/>
            </p:cNvSpPr>
            <p:nvPr/>
          </p:nvSpPr>
          <p:spPr bwMode="auto">
            <a:xfrm>
              <a:off x="4768" y="3143"/>
              <a:ext cx="8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Domanda di</a:t>
              </a:r>
            </a:p>
          </p:txBody>
        </p:sp>
        <p:sp>
          <p:nvSpPr>
            <p:cNvPr id="62501" name="Rectangle 14"/>
            <p:cNvSpPr>
              <a:spLocks noChangeArrowheads="1"/>
            </p:cNvSpPr>
            <p:nvPr/>
          </p:nvSpPr>
          <p:spPr bwMode="auto">
            <a:xfrm>
              <a:off x="4684" y="3287"/>
              <a:ext cx="4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lavoro</a:t>
              </a:r>
            </a:p>
          </p:txBody>
        </p:sp>
      </p:grpSp>
      <p:sp>
        <p:nvSpPr>
          <p:cNvPr id="62475" name="Rectangle 15"/>
          <p:cNvSpPr>
            <a:spLocks noChangeArrowheads="1"/>
          </p:cNvSpPr>
          <p:nvPr/>
        </p:nvSpPr>
        <p:spPr bwMode="auto">
          <a:xfrm>
            <a:off x="457200" y="1752600"/>
            <a:ext cx="846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Salario</a:t>
            </a:r>
          </a:p>
        </p:txBody>
      </p:sp>
      <p:sp>
        <p:nvSpPr>
          <p:cNvPr id="27664" name="Rectangle 16"/>
          <p:cNvSpPr>
            <a:spLocks noChangeArrowheads="1"/>
          </p:cNvSpPr>
          <p:nvPr/>
        </p:nvSpPr>
        <p:spPr bwMode="auto">
          <a:xfrm>
            <a:off x="157163" y="3022600"/>
            <a:ext cx="1114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r">
              <a:lnSpc>
                <a:spcPct val="90000"/>
              </a:lnSpc>
              <a:spcBef>
                <a:spcPct val="0"/>
              </a:spcBef>
              <a:buClrTx/>
              <a:buSzTx/>
              <a:buFontTx/>
              <a:buNone/>
            </a:pPr>
            <a:r>
              <a:rPr lang="it-IT" altLang="it-IT" sz="2000" b="1">
                <a:solidFill>
                  <a:srgbClr val="000000"/>
                </a:solidFill>
                <a:latin typeface="Arial" panose="020B0604020202020204" pitchFamily="34" charset="0"/>
              </a:rPr>
              <a:t>W</a:t>
            </a:r>
            <a:r>
              <a:rPr lang="it-IT" altLang="it-IT" sz="1600" b="1">
                <a:solidFill>
                  <a:srgbClr val="000000"/>
                </a:solidFill>
                <a:latin typeface="Arial" panose="020B0604020202020204" pitchFamily="34" charset="0"/>
              </a:rPr>
              <a:t>min</a:t>
            </a:r>
            <a:endParaRPr lang="it-IT" altLang="it-IT" sz="2000" b="1">
              <a:solidFill>
                <a:srgbClr val="000000"/>
              </a:solidFill>
              <a:latin typeface="Arial" panose="020B0604020202020204" pitchFamily="34" charset="0"/>
            </a:endParaRPr>
          </a:p>
        </p:txBody>
      </p:sp>
      <p:sp>
        <p:nvSpPr>
          <p:cNvPr id="62477" name="Freeform 17"/>
          <p:cNvSpPr>
            <a:spLocks/>
          </p:cNvSpPr>
          <p:nvPr/>
        </p:nvSpPr>
        <p:spPr bwMode="auto">
          <a:xfrm>
            <a:off x="1347788" y="3868738"/>
            <a:ext cx="3817937" cy="2055812"/>
          </a:xfrm>
          <a:custGeom>
            <a:avLst/>
            <a:gdLst>
              <a:gd name="T0" fmla="*/ 2147483646 w 2405"/>
              <a:gd name="T1" fmla="*/ 2147483646 h 1295"/>
              <a:gd name="T2" fmla="*/ 2147483646 w 2405"/>
              <a:gd name="T3" fmla="*/ 0 h 1295"/>
              <a:gd name="T4" fmla="*/ 0 w 2405"/>
              <a:gd name="T5" fmla="*/ 0 h 1295"/>
              <a:gd name="T6" fmla="*/ 0 60000 65536"/>
              <a:gd name="T7" fmla="*/ 0 60000 65536"/>
              <a:gd name="T8" fmla="*/ 0 60000 65536"/>
            </a:gdLst>
            <a:ahLst/>
            <a:cxnLst>
              <a:cxn ang="T6">
                <a:pos x="T0" y="T1"/>
              </a:cxn>
              <a:cxn ang="T7">
                <a:pos x="T2" y="T3"/>
              </a:cxn>
              <a:cxn ang="T8">
                <a:pos x="T4" y="T5"/>
              </a:cxn>
            </a:cxnLst>
            <a:rect l="0" t="0" r="r" b="b"/>
            <a:pathLst>
              <a:path w="2405" h="1295">
                <a:moveTo>
                  <a:pt x="2404" y="1294"/>
                </a:moveTo>
                <a:lnTo>
                  <a:pt x="2404"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27666" name="Group 18"/>
          <p:cNvGrpSpPr>
            <a:grpSpLocks/>
          </p:cNvGrpSpPr>
          <p:nvPr/>
        </p:nvGrpSpPr>
        <p:grpSpPr bwMode="auto">
          <a:xfrm>
            <a:off x="3860800" y="2889250"/>
            <a:ext cx="2606675" cy="139700"/>
            <a:chOff x="2432" y="1820"/>
            <a:chExt cx="1642" cy="88"/>
          </a:xfrm>
        </p:grpSpPr>
        <p:sp>
          <p:nvSpPr>
            <p:cNvPr id="62494" name="Freeform 19"/>
            <p:cNvSpPr>
              <a:spLocks/>
            </p:cNvSpPr>
            <p:nvPr/>
          </p:nvSpPr>
          <p:spPr bwMode="auto">
            <a:xfrm>
              <a:off x="4000" y="1865"/>
              <a:ext cx="74" cy="43"/>
            </a:xfrm>
            <a:custGeom>
              <a:avLst/>
              <a:gdLst>
                <a:gd name="T0" fmla="*/ 73 w 74"/>
                <a:gd name="T1" fmla="*/ 42 h 43"/>
                <a:gd name="T2" fmla="*/ 61 w 74"/>
                <a:gd name="T3" fmla="*/ 21 h 43"/>
                <a:gd name="T4" fmla="*/ 33 w 74"/>
                <a:gd name="T5" fmla="*/ 5 h 43"/>
                <a:gd name="T6" fmla="*/ 0 w 74"/>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 h="43">
                  <a:moveTo>
                    <a:pt x="73" y="42"/>
                  </a:moveTo>
                  <a:lnTo>
                    <a:pt x="61" y="21"/>
                  </a:lnTo>
                  <a:lnTo>
                    <a:pt x="33" y="5"/>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5" name="Freeform 20"/>
            <p:cNvSpPr>
              <a:spLocks/>
            </p:cNvSpPr>
            <p:nvPr/>
          </p:nvSpPr>
          <p:spPr bwMode="auto">
            <a:xfrm>
              <a:off x="3304" y="1865"/>
              <a:ext cx="697" cy="1"/>
            </a:xfrm>
            <a:custGeom>
              <a:avLst/>
              <a:gdLst>
                <a:gd name="T0" fmla="*/ 696 w 697"/>
                <a:gd name="T1" fmla="*/ 0 h 1"/>
                <a:gd name="T2" fmla="*/ 694 w 697"/>
                <a:gd name="T3" fmla="*/ 0 h 1"/>
                <a:gd name="T4" fmla="*/ 686 w 697"/>
                <a:gd name="T5" fmla="*/ 0 h 1"/>
                <a:gd name="T6" fmla="*/ 674 w 697"/>
                <a:gd name="T7" fmla="*/ 0 h 1"/>
                <a:gd name="T8" fmla="*/ 657 w 697"/>
                <a:gd name="T9" fmla="*/ 0 h 1"/>
                <a:gd name="T10" fmla="*/ 638 w 697"/>
                <a:gd name="T11" fmla="*/ 0 h 1"/>
                <a:gd name="T12" fmla="*/ 614 w 697"/>
                <a:gd name="T13" fmla="*/ 0 h 1"/>
                <a:gd name="T14" fmla="*/ 587 w 697"/>
                <a:gd name="T15" fmla="*/ 0 h 1"/>
                <a:gd name="T16" fmla="*/ 558 w 697"/>
                <a:gd name="T17" fmla="*/ 0 h 1"/>
                <a:gd name="T18" fmla="*/ 527 w 697"/>
                <a:gd name="T19" fmla="*/ 0 h 1"/>
                <a:gd name="T20" fmla="*/ 493 w 697"/>
                <a:gd name="T21" fmla="*/ 0 h 1"/>
                <a:gd name="T22" fmla="*/ 458 w 697"/>
                <a:gd name="T23" fmla="*/ 0 h 1"/>
                <a:gd name="T24" fmla="*/ 423 w 697"/>
                <a:gd name="T25" fmla="*/ 0 h 1"/>
                <a:gd name="T26" fmla="*/ 386 w 697"/>
                <a:gd name="T27" fmla="*/ 0 h 1"/>
                <a:gd name="T28" fmla="*/ 348 w 697"/>
                <a:gd name="T29" fmla="*/ 0 h 1"/>
                <a:gd name="T30" fmla="*/ 311 w 697"/>
                <a:gd name="T31" fmla="*/ 0 h 1"/>
                <a:gd name="T32" fmla="*/ 274 w 697"/>
                <a:gd name="T33" fmla="*/ 0 h 1"/>
                <a:gd name="T34" fmla="*/ 238 w 697"/>
                <a:gd name="T35" fmla="*/ 0 h 1"/>
                <a:gd name="T36" fmla="*/ 203 w 697"/>
                <a:gd name="T37" fmla="*/ 0 h 1"/>
                <a:gd name="T38" fmla="*/ 169 w 697"/>
                <a:gd name="T39" fmla="*/ 0 h 1"/>
                <a:gd name="T40" fmla="*/ 138 w 697"/>
                <a:gd name="T41" fmla="*/ 0 h 1"/>
                <a:gd name="T42" fmla="*/ 109 w 697"/>
                <a:gd name="T43" fmla="*/ 0 h 1"/>
                <a:gd name="T44" fmla="*/ 82 w 697"/>
                <a:gd name="T45" fmla="*/ 0 h 1"/>
                <a:gd name="T46" fmla="*/ 59 w 697"/>
                <a:gd name="T47" fmla="*/ 0 h 1"/>
                <a:gd name="T48" fmla="*/ 39 w 697"/>
                <a:gd name="T49" fmla="*/ 0 h 1"/>
                <a:gd name="T50" fmla="*/ 22 w 697"/>
                <a:gd name="T51" fmla="*/ 0 h 1"/>
                <a:gd name="T52" fmla="*/ 11 w 697"/>
                <a:gd name="T53" fmla="*/ 0 h 1"/>
                <a:gd name="T54" fmla="*/ 3 w 697"/>
                <a:gd name="T55" fmla="*/ 0 h 1"/>
                <a:gd name="T56" fmla="*/ 0 w 697"/>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7" h="1">
                  <a:moveTo>
                    <a:pt x="696" y="0"/>
                  </a:moveTo>
                  <a:lnTo>
                    <a:pt x="694" y="0"/>
                  </a:lnTo>
                  <a:lnTo>
                    <a:pt x="686" y="0"/>
                  </a:lnTo>
                  <a:lnTo>
                    <a:pt x="674" y="0"/>
                  </a:lnTo>
                  <a:lnTo>
                    <a:pt x="657" y="0"/>
                  </a:lnTo>
                  <a:lnTo>
                    <a:pt x="638" y="0"/>
                  </a:lnTo>
                  <a:lnTo>
                    <a:pt x="614" y="0"/>
                  </a:lnTo>
                  <a:lnTo>
                    <a:pt x="587" y="0"/>
                  </a:lnTo>
                  <a:lnTo>
                    <a:pt x="558" y="0"/>
                  </a:lnTo>
                  <a:lnTo>
                    <a:pt x="527" y="0"/>
                  </a:lnTo>
                  <a:lnTo>
                    <a:pt x="493" y="0"/>
                  </a:lnTo>
                  <a:lnTo>
                    <a:pt x="458" y="0"/>
                  </a:lnTo>
                  <a:lnTo>
                    <a:pt x="423" y="0"/>
                  </a:lnTo>
                  <a:lnTo>
                    <a:pt x="386" y="0"/>
                  </a:lnTo>
                  <a:lnTo>
                    <a:pt x="348" y="0"/>
                  </a:lnTo>
                  <a:lnTo>
                    <a:pt x="311" y="0"/>
                  </a:lnTo>
                  <a:lnTo>
                    <a:pt x="274" y="0"/>
                  </a:lnTo>
                  <a:lnTo>
                    <a:pt x="238" y="0"/>
                  </a:lnTo>
                  <a:lnTo>
                    <a:pt x="203" y="0"/>
                  </a:lnTo>
                  <a:lnTo>
                    <a:pt x="169" y="0"/>
                  </a:lnTo>
                  <a:lnTo>
                    <a:pt x="138" y="0"/>
                  </a:lnTo>
                  <a:lnTo>
                    <a:pt x="109" y="0"/>
                  </a:lnTo>
                  <a:lnTo>
                    <a:pt x="82" y="0"/>
                  </a:lnTo>
                  <a:lnTo>
                    <a:pt x="59" y="0"/>
                  </a:lnTo>
                  <a:lnTo>
                    <a:pt x="39" y="0"/>
                  </a:lnTo>
                  <a:lnTo>
                    <a:pt x="22" y="0"/>
                  </a:lnTo>
                  <a:lnTo>
                    <a:pt x="11" y="0"/>
                  </a:lnTo>
                  <a:lnTo>
                    <a:pt x="3"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6" name="Freeform 21"/>
            <p:cNvSpPr>
              <a:spLocks/>
            </p:cNvSpPr>
            <p:nvPr/>
          </p:nvSpPr>
          <p:spPr bwMode="auto">
            <a:xfrm>
              <a:off x="3250" y="1820"/>
              <a:ext cx="55" cy="46"/>
            </a:xfrm>
            <a:custGeom>
              <a:avLst/>
              <a:gdLst>
                <a:gd name="T0" fmla="*/ 54 w 55"/>
                <a:gd name="T1" fmla="*/ 45 h 46"/>
                <a:gd name="T2" fmla="*/ 27 w 55"/>
                <a:gd name="T3" fmla="*/ 38 h 46"/>
                <a:gd name="T4" fmla="*/ 8 w 55"/>
                <a:gd name="T5" fmla="*/ 22 h 46"/>
                <a:gd name="T6" fmla="*/ 0 w 55"/>
                <a:gd name="T7" fmla="*/ 0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46">
                  <a:moveTo>
                    <a:pt x="54" y="45"/>
                  </a:moveTo>
                  <a:lnTo>
                    <a:pt x="27" y="38"/>
                  </a:lnTo>
                  <a:lnTo>
                    <a:pt x="8" y="22"/>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7" name="Freeform 22"/>
            <p:cNvSpPr>
              <a:spLocks/>
            </p:cNvSpPr>
            <p:nvPr/>
          </p:nvSpPr>
          <p:spPr bwMode="auto">
            <a:xfrm>
              <a:off x="3195" y="1820"/>
              <a:ext cx="56" cy="46"/>
            </a:xfrm>
            <a:custGeom>
              <a:avLst/>
              <a:gdLst>
                <a:gd name="T0" fmla="*/ 55 w 56"/>
                <a:gd name="T1" fmla="*/ 0 h 46"/>
                <a:gd name="T2" fmla="*/ 47 w 56"/>
                <a:gd name="T3" fmla="*/ 22 h 46"/>
                <a:gd name="T4" fmla="*/ 28 w 56"/>
                <a:gd name="T5" fmla="*/ 38 h 46"/>
                <a:gd name="T6" fmla="*/ 0 w 56"/>
                <a:gd name="T7" fmla="*/ 45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46">
                  <a:moveTo>
                    <a:pt x="55" y="0"/>
                  </a:moveTo>
                  <a:lnTo>
                    <a:pt x="47" y="22"/>
                  </a:lnTo>
                  <a:lnTo>
                    <a:pt x="28" y="38"/>
                  </a:lnTo>
                  <a:lnTo>
                    <a:pt x="0" y="4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8" name="Freeform 23"/>
            <p:cNvSpPr>
              <a:spLocks/>
            </p:cNvSpPr>
            <p:nvPr/>
          </p:nvSpPr>
          <p:spPr bwMode="auto">
            <a:xfrm>
              <a:off x="2504" y="1865"/>
              <a:ext cx="692" cy="1"/>
            </a:xfrm>
            <a:custGeom>
              <a:avLst/>
              <a:gdLst>
                <a:gd name="T0" fmla="*/ 691 w 692"/>
                <a:gd name="T1" fmla="*/ 0 h 1"/>
                <a:gd name="T2" fmla="*/ 688 w 692"/>
                <a:gd name="T3" fmla="*/ 0 h 1"/>
                <a:gd name="T4" fmla="*/ 680 w 692"/>
                <a:gd name="T5" fmla="*/ 0 h 1"/>
                <a:gd name="T6" fmla="*/ 669 w 692"/>
                <a:gd name="T7" fmla="*/ 0 h 1"/>
                <a:gd name="T8" fmla="*/ 652 w 692"/>
                <a:gd name="T9" fmla="*/ 0 h 1"/>
                <a:gd name="T10" fmla="*/ 633 w 692"/>
                <a:gd name="T11" fmla="*/ 0 h 1"/>
                <a:gd name="T12" fmla="*/ 609 w 692"/>
                <a:gd name="T13" fmla="*/ 0 h 1"/>
                <a:gd name="T14" fmla="*/ 583 w 692"/>
                <a:gd name="T15" fmla="*/ 0 h 1"/>
                <a:gd name="T16" fmla="*/ 554 w 692"/>
                <a:gd name="T17" fmla="*/ 0 h 1"/>
                <a:gd name="T18" fmla="*/ 523 w 692"/>
                <a:gd name="T19" fmla="*/ 0 h 1"/>
                <a:gd name="T20" fmla="*/ 489 w 692"/>
                <a:gd name="T21" fmla="*/ 0 h 1"/>
                <a:gd name="T22" fmla="*/ 454 w 692"/>
                <a:gd name="T23" fmla="*/ 0 h 1"/>
                <a:gd name="T24" fmla="*/ 419 w 692"/>
                <a:gd name="T25" fmla="*/ 0 h 1"/>
                <a:gd name="T26" fmla="*/ 383 w 692"/>
                <a:gd name="T27" fmla="*/ 0 h 1"/>
                <a:gd name="T28" fmla="*/ 345 w 692"/>
                <a:gd name="T29" fmla="*/ 0 h 1"/>
                <a:gd name="T30" fmla="*/ 309 w 692"/>
                <a:gd name="T31" fmla="*/ 0 h 1"/>
                <a:gd name="T32" fmla="*/ 272 w 692"/>
                <a:gd name="T33" fmla="*/ 0 h 1"/>
                <a:gd name="T34" fmla="*/ 236 w 692"/>
                <a:gd name="T35" fmla="*/ 0 h 1"/>
                <a:gd name="T36" fmla="*/ 202 w 692"/>
                <a:gd name="T37" fmla="*/ 0 h 1"/>
                <a:gd name="T38" fmla="*/ 168 w 692"/>
                <a:gd name="T39" fmla="*/ 0 h 1"/>
                <a:gd name="T40" fmla="*/ 137 w 692"/>
                <a:gd name="T41" fmla="*/ 0 h 1"/>
                <a:gd name="T42" fmla="*/ 108 w 692"/>
                <a:gd name="T43" fmla="*/ 0 h 1"/>
                <a:gd name="T44" fmla="*/ 82 w 692"/>
                <a:gd name="T45" fmla="*/ 0 h 1"/>
                <a:gd name="T46" fmla="*/ 58 w 692"/>
                <a:gd name="T47" fmla="*/ 0 h 1"/>
                <a:gd name="T48" fmla="*/ 38 w 692"/>
                <a:gd name="T49" fmla="*/ 0 h 1"/>
                <a:gd name="T50" fmla="*/ 22 w 692"/>
                <a:gd name="T51" fmla="*/ 0 h 1"/>
                <a:gd name="T52" fmla="*/ 10 w 692"/>
                <a:gd name="T53" fmla="*/ 0 h 1"/>
                <a:gd name="T54" fmla="*/ 2 w 692"/>
                <a:gd name="T55" fmla="*/ 0 h 1"/>
                <a:gd name="T56" fmla="*/ 0 w 692"/>
                <a:gd name="T57" fmla="*/ 0 h 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92" h="1">
                  <a:moveTo>
                    <a:pt x="691" y="0"/>
                  </a:moveTo>
                  <a:lnTo>
                    <a:pt x="688" y="0"/>
                  </a:lnTo>
                  <a:lnTo>
                    <a:pt x="680" y="0"/>
                  </a:lnTo>
                  <a:lnTo>
                    <a:pt x="669" y="0"/>
                  </a:lnTo>
                  <a:lnTo>
                    <a:pt x="652" y="0"/>
                  </a:lnTo>
                  <a:lnTo>
                    <a:pt x="633" y="0"/>
                  </a:lnTo>
                  <a:lnTo>
                    <a:pt x="609" y="0"/>
                  </a:lnTo>
                  <a:lnTo>
                    <a:pt x="583" y="0"/>
                  </a:lnTo>
                  <a:lnTo>
                    <a:pt x="554" y="0"/>
                  </a:lnTo>
                  <a:lnTo>
                    <a:pt x="523" y="0"/>
                  </a:lnTo>
                  <a:lnTo>
                    <a:pt x="489" y="0"/>
                  </a:lnTo>
                  <a:lnTo>
                    <a:pt x="454" y="0"/>
                  </a:lnTo>
                  <a:lnTo>
                    <a:pt x="419" y="0"/>
                  </a:lnTo>
                  <a:lnTo>
                    <a:pt x="383" y="0"/>
                  </a:lnTo>
                  <a:lnTo>
                    <a:pt x="345" y="0"/>
                  </a:lnTo>
                  <a:lnTo>
                    <a:pt x="309" y="0"/>
                  </a:lnTo>
                  <a:lnTo>
                    <a:pt x="272" y="0"/>
                  </a:lnTo>
                  <a:lnTo>
                    <a:pt x="236" y="0"/>
                  </a:lnTo>
                  <a:lnTo>
                    <a:pt x="202" y="0"/>
                  </a:lnTo>
                  <a:lnTo>
                    <a:pt x="168" y="0"/>
                  </a:lnTo>
                  <a:lnTo>
                    <a:pt x="137" y="0"/>
                  </a:lnTo>
                  <a:lnTo>
                    <a:pt x="108" y="0"/>
                  </a:lnTo>
                  <a:lnTo>
                    <a:pt x="82" y="0"/>
                  </a:lnTo>
                  <a:lnTo>
                    <a:pt x="58" y="0"/>
                  </a:lnTo>
                  <a:lnTo>
                    <a:pt x="38" y="0"/>
                  </a:lnTo>
                  <a:lnTo>
                    <a:pt x="22" y="0"/>
                  </a:lnTo>
                  <a:lnTo>
                    <a:pt x="10" y="0"/>
                  </a:lnTo>
                  <a:lnTo>
                    <a:pt x="2"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99" name="Freeform 24"/>
            <p:cNvSpPr>
              <a:spLocks/>
            </p:cNvSpPr>
            <p:nvPr/>
          </p:nvSpPr>
          <p:spPr bwMode="auto">
            <a:xfrm>
              <a:off x="2432" y="1865"/>
              <a:ext cx="73" cy="43"/>
            </a:xfrm>
            <a:custGeom>
              <a:avLst/>
              <a:gdLst>
                <a:gd name="T0" fmla="*/ 72 w 73"/>
                <a:gd name="T1" fmla="*/ 0 h 43"/>
                <a:gd name="T2" fmla="*/ 40 w 73"/>
                <a:gd name="T3" fmla="*/ 5 h 43"/>
                <a:gd name="T4" fmla="*/ 12 w 73"/>
                <a:gd name="T5" fmla="*/ 21 h 43"/>
                <a:gd name="T6" fmla="*/ 0 w 73"/>
                <a:gd name="T7" fmla="*/ 4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43">
                  <a:moveTo>
                    <a:pt x="72" y="0"/>
                  </a:moveTo>
                  <a:lnTo>
                    <a:pt x="40" y="5"/>
                  </a:lnTo>
                  <a:lnTo>
                    <a:pt x="12" y="21"/>
                  </a:lnTo>
                  <a:lnTo>
                    <a:pt x="0" y="42"/>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27673" name="Rectangle 25"/>
          <p:cNvSpPr>
            <a:spLocks noChangeArrowheads="1"/>
          </p:cNvSpPr>
          <p:nvPr/>
        </p:nvSpPr>
        <p:spPr bwMode="auto">
          <a:xfrm>
            <a:off x="3752850" y="5965825"/>
            <a:ext cx="274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i="1">
                <a:solidFill>
                  <a:srgbClr val="000000"/>
                </a:solidFill>
                <a:latin typeface="Arial" panose="020B0604020202020204" pitchFamily="34" charset="0"/>
              </a:rPr>
              <a:t>L</a:t>
            </a:r>
            <a:r>
              <a:rPr lang="it-IT" altLang="it-IT" sz="2000" b="1" i="1" baseline="-25000">
                <a:solidFill>
                  <a:srgbClr val="000000"/>
                </a:solidFill>
                <a:latin typeface="Arial" panose="020B0604020202020204" pitchFamily="34" charset="0"/>
              </a:rPr>
              <a:t>D</a:t>
            </a:r>
          </a:p>
        </p:txBody>
      </p:sp>
      <p:sp>
        <p:nvSpPr>
          <p:cNvPr id="27674" name="Line 26"/>
          <p:cNvSpPr>
            <a:spLocks noChangeShapeType="1"/>
          </p:cNvSpPr>
          <p:nvPr/>
        </p:nvSpPr>
        <p:spPr bwMode="auto">
          <a:xfrm flipV="1">
            <a:off x="3851275" y="3141663"/>
            <a:ext cx="0" cy="2811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75" name="Rectangle 27"/>
          <p:cNvSpPr>
            <a:spLocks noChangeArrowheads="1"/>
          </p:cNvSpPr>
          <p:nvPr/>
        </p:nvSpPr>
        <p:spPr bwMode="auto">
          <a:xfrm>
            <a:off x="6351588" y="5965825"/>
            <a:ext cx="265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i="1">
                <a:solidFill>
                  <a:srgbClr val="000000"/>
                </a:solidFill>
                <a:latin typeface="Arial" panose="020B0604020202020204" pitchFamily="34" charset="0"/>
              </a:rPr>
              <a:t>L</a:t>
            </a:r>
            <a:r>
              <a:rPr lang="it-IT" altLang="it-IT" sz="2000" b="1" i="1" baseline="-25000">
                <a:solidFill>
                  <a:srgbClr val="000000"/>
                </a:solidFill>
                <a:latin typeface="Arial" panose="020B0604020202020204" pitchFamily="34" charset="0"/>
              </a:rPr>
              <a:t>S</a:t>
            </a:r>
          </a:p>
        </p:txBody>
      </p:sp>
      <p:sp>
        <p:nvSpPr>
          <p:cNvPr id="27676" name="Line 28"/>
          <p:cNvSpPr>
            <a:spLocks noChangeShapeType="1"/>
          </p:cNvSpPr>
          <p:nvPr/>
        </p:nvSpPr>
        <p:spPr bwMode="auto">
          <a:xfrm flipV="1">
            <a:off x="6462713" y="3116263"/>
            <a:ext cx="0" cy="2811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77" name="Line 29"/>
          <p:cNvSpPr>
            <a:spLocks noChangeShapeType="1"/>
          </p:cNvSpPr>
          <p:nvPr/>
        </p:nvSpPr>
        <p:spPr bwMode="auto">
          <a:xfrm>
            <a:off x="1371600" y="3117850"/>
            <a:ext cx="6043613" cy="0"/>
          </a:xfrm>
          <a:prstGeom prst="line">
            <a:avLst/>
          </a:prstGeom>
          <a:noFill/>
          <a:ln w="25400">
            <a:solidFill>
              <a:srgbClr val="B500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4" name="Line 30"/>
          <p:cNvSpPr>
            <a:spLocks noChangeShapeType="1"/>
          </p:cNvSpPr>
          <p:nvPr/>
        </p:nvSpPr>
        <p:spPr bwMode="auto">
          <a:xfrm flipV="1">
            <a:off x="2881313" y="2543175"/>
            <a:ext cx="4537075" cy="267493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5" name="Line 31"/>
          <p:cNvSpPr>
            <a:spLocks noChangeShapeType="1"/>
          </p:cNvSpPr>
          <p:nvPr/>
        </p:nvSpPr>
        <p:spPr bwMode="auto">
          <a:xfrm flipH="1" flipV="1">
            <a:off x="2882900" y="2540000"/>
            <a:ext cx="4587875" cy="2678113"/>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6" name="Freeform 32"/>
          <p:cNvSpPr>
            <a:spLocks/>
          </p:cNvSpPr>
          <p:nvPr/>
        </p:nvSpPr>
        <p:spPr bwMode="auto">
          <a:xfrm>
            <a:off x="5092700" y="3811588"/>
            <a:ext cx="144463" cy="115887"/>
          </a:xfrm>
          <a:custGeom>
            <a:avLst/>
            <a:gdLst>
              <a:gd name="T0" fmla="*/ 2147483646 w 91"/>
              <a:gd name="T1" fmla="*/ 2147483646 h 73"/>
              <a:gd name="T2" fmla="*/ 2147483646 w 91"/>
              <a:gd name="T3" fmla="*/ 2147483646 h 73"/>
              <a:gd name="T4" fmla="*/ 2147483646 w 91"/>
              <a:gd name="T5" fmla="*/ 2147483646 h 73"/>
              <a:gd name="T6" fmla="*/ 2147483646 w 91"/>
              <a:gd name="T7" fmla="*/ 2147483646 h 73"/>
              <a:gd name="T8" fmla="*/ 2147483646 w 91"/>
              <a:gd name="T9" fmla="*/ 2147483646 h 73"/>
              <a:gd name="T10" fmla="*/ 2147483646 w 91"/>
              <a:gd name="T11" fmla="*/ 2147483646 h 73"/>
              <a:gd name="T12" fmla="*/ 2147483646 w 91"/>
              <a:gd name="T13" fmla="*/ 0 h 73"/>
              <a:gd name="T14" fmla="*/ 2147483646 w 91"/>
              <a:gd name="T15" fmla="*/ 2147483646 h 73"/>
              <a:gd name="T16" fmla="*/ 2147483646 w 91"/>
              <a:gd name="T17" fmla="*/ 2147483646 h 73"/>
              <a:gd name="T18" fmla="*/ 0 w 91"/>
              <a:gd name="T19" fmla="*/ 2147483646 h 73"/>
              <a:gd name="T20" fmla="*/ 2147483646 w 91"/>
              <a:gd name="T21" fmla="*/ 2147483646 h 73"/>
              <a:gd name="T22" fmla="*/ 2147483646 w 91"/>
              <a:gd name="T23" fmla="*/ 2147483646 h 73"/>
              <a:gd name="T24" fmla="*/ 2147483646 w 91"/>
              <a:gd name="T25" fmla="*/ 2147483646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3">
                <a:moveTo>
                  <a:pt x="45" y="72"/>
                </a:moveTo>
                <a:lnTo>
                  <a:pt x="67" y="67"/>
                </a:lnTo>
                <a:lnTo>
                  <a:pt x="84" y="55"/>
                </a:lnTo>
                <a:lnTo>
                  <a:pt x="90" y="36"/>
                </a:lnTo>
                <a:lnTo>
                  <a:pt x="84" y="18"/>
                </a:lnTo>
                <a:lnTo>
                  <a:pt x="67" y="5"/>
                </a:lnTo>
                <a:lnTo>
                  <a:pt x="45" y="0"/>
                </a:lnTo>
                <a:lnTo>
                  <a:pt x="22" y="5"/>
                </a:lnTo>
                <a:lnTo>
                  <a:pt x="6" y="18"/>
                </a:lnTo>
                <a:lnTo>
                  <a:pt x="0" y="36"/>
                </a:lnTo>
                <a:lnTo>
                  <a:pt x="6" y="55"/>
                </a:lnTo>
                <a:lnTo>
                  <a:pt x="22" y="67"/>
                </a:lnTo>
                <a:lnTo>
                  <a:pt x="45"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1" name="Freeform 33"/>
          <p:cNvSpPr>
            <a:spLocks/>
          </p:cNvSpPr>
          <p:nvPr/>
        </p:nvSpPr>
        <p:spPr bwMode="auto">
          <a:xfrm>
            <a:off x="3779838" y="3068638"/>
            <a:ext cx="147637" cy="112712"/>
          </a:xfrm>
          <a:custGeom>
            <a:avLst/>
            <a:gdLst>
              <a:gd name="T0" fmla="*/ 2147483646 w 93"/>
              <a:gd name="T1" fmla="*/ 2147483646 h 71"/>
              <a:gd name="T2" fmla="*/ 2147483646 w 93"/>
              <a:gd name="T3" fmla="*/ 2147483646 h 71"/>
              <a:gd name="T4" fmla="*/ 2147483646 w 93"/>
              <a:gd name="T5" fmla="*/ 2147483646 h 71"/>
              <a:gd name="T6" fmla="*/ 2147483646 w 93"/>
              <a:gd name="T7" fmla="*/ 2147483646 h 71"/>
              <a:gd name="T8" fmla="*/ 2147483646 w 93"/>
              <a:gd name="T9" fmla="*/ 2147483646 h 71"/>
              <a:gd name="T10" fmla="*/ 2147483646 w 93"/>
              <a:gd name="T11" fmla="*/ 2147483646 h 71"/>
              <a:gd name="T12" fmla="*/ 2147483646 w 93"/>
              <a:gd name="T13" fmla="*/ 0 h 71"/>
              <a:gd name="T14" fmla="*/ 2147483646 w 93"/>
              <a:gd name="T15" fmla="*/ 2147483646 h 71"/>
              <a:gd name="T16" fmla="*/ 2147483646 w 93"/>
              <a:gd name="T17" fmla="*/ 2147483646 h 71"/>
              <a:gd name="T18" fmla="*/ 0 w 93"/>
              <a:gd name="T19" fmla="*/ 2147483646 h 71"/>
              <a:gd name="T20" fmla="*/ 2147483646 w 93"/>
              <a:gd name="T21" fmla="*/ 2147483646 h 71"/>
              <a:gd name="T22" fmla="*/ 2147483646 w 93"/>
              <a:gd name="T23" fmla="*/ 2147483646 h 71"/>
              <a:gd name="T24" fmla="*/ 2147483646 w 9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71">
                <a:moveTo>
                  <a:pt x="46" y="70"/>
                </a:moveTo>
                <a:lnTo>
                  <a:pt x="69" y="65"/>
                </a:lnTo>
                <a:lnTo>
                  <a:pt x="86" y="53"/>
                </a:lnTo>
                <a:lnTo>
                  <a:pt x="92" y="35"/>
                </a:lnTo>
                <a:lnTo>
                  <a:pt x="86" y="17"/>
                </a:lnTo>
                <a:lnTo>
                  <a:pt x="69" y="5"/>
                </a:lnTo>
                <a:lnTo>
                  <a:pt x="46" y="0"/>
                </a:lnTo>
                <a:lnTo>
                  <a:pt x="23" y="5"/>
                </a:lnTo>
                <a:lnTo>
                  <a:pt x="6" y="17"/>
                </a:lnTo>
                <a:lnTo>
                  <a:pt x="0" y="35"/>
                </a:lnTo>
                <a:lnTo>
                  <a:pt x="6" y="53"/>
                </a:lnTo>
                <a:lnTo>
                  <a:pt x="23" y="65"/>
                </a:lnTo>
                <a:lnTo>
                  <a:pt x="46" y="7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2" name="Freeform 34"/>
          <p:cNvSpPr>
            <a:spLocks/>
          </p:cNvSpPr>
          <p:nvPr/>
        </p:nvSpPr>
        <p:spPr bwMode="auto">
          <a:xfrm>
            <a:off x="6372225" y="3068638"/>
            <a:ext cx="146050" cy="112712"/>
          </a:xfrm>
          <a:custGeom>
            <a:avLst/>
            <a:gdLst>
              <a:gd name="T0" fmla="*/ 2147483646 w 92"/>
              <a:gd name="T1" fmla="*/ 2147483646 h 71"/>
              <a:gd name="T2" fmla="*/ 2147483646 w 92"/>
              <a:gd name="T3" fmla="*/ 2147483646 h 71"/>
              <a:gd name="T4" fmla="*/ 2147483646 w 92"/>
              <a:gd name="T5" fmla="*/ 2147483646 h 71"/>
              <a:gd name="T6" fmla="*/ 2147483646 w 92"/>
              <a:gd name="T7" fmla="*/ 2147483646 h 71"/>
              <a:gd name="T8" fmla="*/ 2147483646 w 92"/>
              <a:gd name="T9" fmla="*/ 2147483646 h 71"/>
              <a:gd name="T10" fmla="*/ 2147483646 w 92"/>
              <a:gd name="T11" fmla="*/ 2147483646 h 71"/>
              <a:gd name="T12" fmla="*/ 2147483646 w 92"/>
              <a:gd name="T13" fmla="*/ 0 h 71"/>
              <a:gd name="T14" fmla="*/ 2147483646 w 92"/>
              <a:gd name="T15" fmla="*/ 2147483646 h 71"/>
              <a:gd name="T16" fmla="*/ 2147483646 w 92"/>
              <a:gd name="T17" fmla="*/ 2147483646 h 71"/>
              <a:gd name="T18" fmla="*/ 0 w 92"/>
              <a:gd name="T19" fmla="*/ 2147483646 h 71"/>
              <a:gd name="T20" fmla="*/ 2147483646 w 92"/>
              <a:gd name="T21" fmla="*/ 2147483646 h 71"/>
              <a:gd name="T22" fmla="*/ 2147483646 w 92"/>
              <a:gd name="T23" fmla="*/ 2147483646 h 71"/>
              <a:gd name="T24" fmla="*/ 2147483646 w 92"/>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 h="71">
                <a:moveTo>
                  <a:pt x="46" y="70"/>
                </a:moveTo>
                <a:lnTo>
                  <a:pt x="69" y="65"/>
                </a:lnTo>
                <a:lnTo>
                  <a:pt x="85" y="53"/>
                </a:lnTo>
                <a:lnTo>
                  <a:pt x="91" y="35"/>
                </a:lnTo>
                <a:lnTo>
                  <a:pt x="85" y="17"/>
                </a:lnTo>
                <a:lnTo>
                  <a:pt x="69" y="5"/>
                </a:lnTo>
                <a:lnTo>
                  <a:pt x="46" y="0"/>
                </a:lnTo>
                <a:lnTo>
                  <a:pt x="22" y="5"/>
                </a:lnTo>
                <a:lnTo>
                  <a:pt x="6" y="17"/>
                </a:lnTo>
                <a:lnTo>
                  <a:pt x="0" y="35"/>
                </a:lnTo>
                <a:lnTo>
                  <a:pt x="6" y="53"/>
                </a:lnTo>
                <a:lnTo>
                  <a:pt x="22" y="65"/>
                </a:lnTo>
                <a:lnTo>
                  <a:pt x="46" y="7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9" name="Freeform 35"/>
          <p:cNvSpPr>
            <a:spLocks/>
          </p:cNvSpPr>
          <p:nvPr/>
        </p:nvSpPr>
        <p:spPr bwMode="auto">
          <a:xfrm>
            <a:off x="1347788" y="1808163"/>
            <a:ext cx="7640637" cy="4121150"/>
          </a:xfrm>
          <a:custGeom>
            <a:avLst/>
            <a:gdLst>
              <a:gd name="T0" fmla="*/ 0 w 4813"/>
              <a:gd name="T1" fmla="*/ 0 h 2596"/>
              <a:gd name="T2" fmla="*/ 0 w 4813"/>
              <a:gd name="T3" fmla="*/ 2147483646 h 2596"/>
              <a:gd name="T4" fmla="*/ 2147483646 w 4813"/>
              <a:gd name="T5" fmla="*/ 2147483646 h 2596"/>
              <a:gd name="T6" fmla="*/ 0 60000 65536"/>
              <a:gd name="T7" fmla="*/ 0 60000 65536"/>
              <a:gd name="T8" fmla="*/ 0 60000 65536"/>
            </a:gdLst>
            <a:ahLst/>
            <a:cxnLst>
              <a:cxn ang="T6">
                <a:pos x="T0" y="T1"/>
              </a:cxn>
              <a:cxn ang="T7">
                <a:pos x="T2" y="T3"/>
              </a:cxn>
              <a:cxn ang="T8">
                <a:pos x="T4" y="T5"/>
              </a:cxn>
            </a:cxnLst>
            <a:rect l="0" t="0" r="r" b="b"/>
            <a:pathLst>
              <a:path w="4813" h="2596">
                <a:moveTo>
                  <a:pt x="0" y="0"/>
                </a:moveTo>
                <a:lnTo>
                  <a:pt x="0" y="2595"/>
                </a:lnTo>
                <a:lnTo>
                  <a:pt x="4812" y="259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62490" name="Group 36"/>
          <p:cNvGrpSpPr>
            <a:grpSpLocks/>
          </p:cNvGrpSpPr>
          <p:nvPr/>
        </p:nvGrpSpPr>
        <p:grpSpPr bwMode="auto">
          <a:xfrm>
            <a:off x="7521575" y="2309813"/>
            <a:ext cx="1182688" cy="531812"/>
            <a:chOff x="4738" y="1455"/>
            <a:chExt cx="745" cy="335"/>
          </a:xfrm>
        </p:grpSpPr>
        <p:sp>
          <p:nvSpPr>
            <p:cNvPr id="62491" name="Rectangle 37"/>
            <p:cNvSpPr>
              <a:spLocks noChangeArrowheads="1"/>
            </p:cNvSpPr>
            <p:nvPr/>
          </p:nvSpPr>
          <p:spPr bwMode="auto">
            <a:xfrm>
              <a:off x="4974" y="1522"/>
              <a:ext cx="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 </a:t>
              </a:r>
            </a:p>
          </p:txBody>
        </p:sp>
        <p:sp>
          <p:nvSpPr>
            <p:cNvPr id="62492" name="Rectangle 38"/>
            <p:cNvSpPr>
              <a:spLocks noChangeArrowheads="1"/>
            </p:cNvSpPr>
            <p:nvPr/>
          </p:nvSpPr>
          <p:spPr bwMode="auto">
            <a:xfrm>
              <a:off x="4774" y="1455"/>
              <a:ext cx="7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Offerta di</a:t>
              </a:r>
            </a:p>
          </p:txBody>
        </p:sp>
        <p:sp>
          <p:nvSpPr>
            <p:cNvPr id="62493" name="Rectangle 39"/>
            <p:cNvSpPr>
              <a:spLocks noChangeArrowheads="1"/>
            </p:cNvSpPr>
            <p:nvPr/>
          </p:nvSpPr>
          <p:spPr bwMode="auto">
            <a:xfrm>
              <a:off x="4738" y="159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2000" b="1">
                  <a:solidFill>
                    <a:srgbClr val="000000"/>
                  </a:solidFill>
                  <a:latin typeface="Arial" panose="020B0604020202020204" pitchFamily="34" charset="0"/>
                </a:rPr>
                <a:t>lavoro</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77"/>
                                        </p:tgtEl>
                                        <p:attrNameLst>
                                          <p:attrName>style.visibility</p:attrName>
                                        </p:attrNameLst>
                                      </p:cBhvr>
                                      <p:to>
                                        <p:strVal val="visible"/>
                                      </p:to>
                                    </p:set>
                                    <p:animEffect transition="in" filter="blinds(horizontal)">
                                      <p:cBhvr>
                                        <p:cTn id="7" dur="500"/>
                                        <p:tgtEl>
                                          <p:spTgt spid="2767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7664"/>
                                        </p:tgtEl>
                                        <p:attrNameLst>
                                          <p:attrName>style.visibility</p:attrName>
                                        </p:attrNameLst>
                                      </p:cBhvr>
                                      <p:to>
                                        <p:strVal val="visible"/>
                                      </p:to>
                                    </p:set>
                                    <p:animEffect transition="in" filter="checkerboard(across)">
                                      <p:cBhvr>
                                        <p:cTn id="10" dur="500"/>
                                        <p:tgtEl>
                                          <p:spTgt spid="27664"/>
                                        </p:tgtEl>
                                      </p:cBhvr>
                                    </p:animEffect>
                                  </p:childTnLst>
                                </p:cTn>
                              </p:par>
                              <p:par>
                                <p:cTn id="11" presetID="5" presetClass="entr" presetSubtype="10" fill="hold" nodeType="withEffect">
                                  <p:stCondLst>
                                    <p:cond delay="0"/>
                                  </p:stCondLst>
                                  <p:childTnLst>
                                    <p:set>
                                      <p:cBhvr>
                                        <p:cTn id="12" dur="1" fill="hold">
                                          <p:stCondLst>
                                            <p:cond delay="0"/>
                                          </p:stCondLst>
                                        </p:cTn>
                                        <p:tgtEl>
                                          <p:spTgt spid="27682"/>
                                        </p:tgtEl>
                                        <p:attrNameLst>
                                          <p:attrName>style.visibility</p:attrName>
                                        </p:attrNameLst>
                                      </p:cBhvr>
                                      <p:to>
                                        <p:strVal val="visible"/>
                                      </p:to>
                                    </p:set>
                                    <p:animEffect transition="in" filter="checkerboard(across)">
                                      <p:cBhvr>
                                        <p:cTn id="13" dur="500"/>
                                        <p:tgtEl>
                                          <p:spTgt spid="27682"/>
                                        </p:tgtEl>
                                      </p:cBhvr>
                                    </p:animEffect>
                                  </p:childTnLst>
                                </p:cTn>
                              </p:par>
                              <p:par>
                                <p:cTn id="14" presetID="5" presetClass="entr" presetSubtype="10" fill="hold" nodeType="withEffect">
                                  <p:stCondLst>
                                    <p:cond delay="0"/>
                                  </p:stCondLst>
                                  <p:childTnLst>
                                    <p:set>
                                      <p:cBhvr>
                                        <p:cTn id="15" dur="1" fill="hold">
                                          <p:stCondLst>
                                            <p:cond delay="0"/>
                                          </p:stCondLst>
                                        </p:cTn>
                                        <p:tgtEl>
                                          <p:spTgt spid="27681"/>
                                        </p:tgtEl>
                                        <p:attrNameLst>
                                          <p:attrName>style.visibility</p:attrName>
                                        </p:attrNameLst>
                                      </p:cBhvr>
                                      <p:to>
                                        <p:strVal val="visible"/>
                                      </p:to>
                                    </p:set>
                                    <p:animEffect transition="in" filter="checkerboard(across)">
                                      <p:cBhvr>
                                        <p:cTn id="16" dur="500"/>
                                        <p:tgtEl>
                                          <p:spTgt spid="27681"/>
                                        </p:tgtEl>
                                      </p:cBhvr>
                                    </p:animEffect>
                                  </p:childTnLst>
                                </p:cTn>
                              </p:par>
                              <p:par>
                                <p:cTn id="17" presetID="5" presetClass="entr" presetSubtype="10" fill="hold" nodeType="withEffect">
                                  <p:stCondLst>
                                    <p:cond delay="0"/>
                                  </p:stCondLst>
                                  <p:childTnLst>
                                    <p:set>
                                      <p:cBhvr>
                                        <p:cTn id="18" dur="1" fill="hold">
                                          <p:stCondLst>
                                            <p:cond delay="0"/>
                                          </p:stCondLst>
                                        </p:cTn>
                                        <p:tgtEl>
                                          <p:spTgt spid="27676"/>
                                        </p:tgtEl>
                                        <p:attrNameLst>
                                          <p:attrName>style.visibility</p:attrName>
                                        </p:attrNameLst>
                                      </p:cBhvr>
                                      <p:to>
                                        <p:strVal val="visible"/>
                                      </p:to>
                                    </p:set>
                                    <p:animEffect transition="in" filter="checkerboard(across)">
                                      <p:cBhvr>
                                        <p:cTn id="19" dur="500"/>
                                        <p:tgtEl>
                                          <p:spTgt spid="27676"/>
                                        </p:tgtEl>
                                      </p:cBhvr>
                                    </p:animEffect>
                                  </p:childTnLst>
                                </p:cTn>
                              </p:par>
                              <p:par>
                                <p:cTn id="20" presetID="5" presetClass="entr" presetSubtype="10" fill="hold" nodeType="withEffect">
                                  <p:stCondLst>
                                    <p:cond delay="0"/>
                                  </p:stCondLst>
                                  <p:childTnLst>
                                    <p:set>
                                      <p:cBhvr>
                                        <p:cTn id="21" dur="1" fill="hold">
                                          <p:stCondLst>
                                            <p:cond delay="0"/>
                                          </p:stCondLst>
                                        </p:cTn>
                                        <p:tgtEl>
                                          <p:spTgt spid="27674"/>
                                        </p:tgtEl>
                                        <p:attrNameLst>
                                          <p:attrName>style.visibility</p:attrName>
                                        </p:attrNameLst>
                                      </p:cBhvr>
                                      <p:to>
                                        <p:strVal val="visible"/>
                                      </p:to>
                                    </p:set>
                                    <p:animEffect transition="in" filter="checkerboard(across)">
                                      <p:cBhvr>
                                        <p:cTn id="22" dur="500"/>
                                        <p:tgtEl>
                                          <p:spTgt spid="2767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673"/>
                                        </p:tgtEl>
                                        <p:attrNameLst>
                                          <p:attrName>style.visibility</p:attrName>
                                        </p:attrNameLst>
                                      </p:cBhvr>
                                      <p:to>
                                        <p:strVal val="visible"/>
                                      </p:to>
                                    </p:set>
                                    <p:animEffect transition="in" filter="checkerboard(across)">
                                      <p:cBhvr>
                                        <p:cTn id="25" dur="500"/>
                                        <p:tgtEl>
                                          <p:spTgt spid="2767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7675"/>
                                        </p:tgtEl>
                                        <p:attrNameLst>
                                          <p:attrName>style.visibility</p:attrName>
                                        </p:attrNameLst>
                                      </p:cBhvr>
                                      <p:to>
                                        <p:strVal val="visible"/>
                                      </p:to>
                                    </p:set>
                                    <p:animEffect transition="in" filter="checkerboard(across)">
                                      <p:cBhvr>
                                        <p:cTn id="28" dur="500"/>
                                        <p:tgtEl>
                                          <p:spTgt spid="276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27657"/>
                                        </p:tgtEl>
                                        <p:attrNameLst>
                                          <p:attrName>style.visibility</p:attrName>
                                        </p:attrNameLst>
                                      </p:cBhvr>
                                      <p:to>
                                        <p:strVal val="visible"/>
                                      </p:to>
                                    </p:set>
                                    <p:animEffect transition="in" filter="checkerboard(across)">
                                      <p:cBhvr>
                                        <p:cTn id="33" dur="500"/>
                                        <p:tgtEl>
                                          <p:spTgt spid="27657"/>
                                        </p:tgtEl>
                                      </p:cBhvr>
                                    </p:animEffect>
                                  </p:childTnLst>
                                </p:cTn>
                              </p:par>
                              <p:par>
                                <p:cTn id="34" presetID="5" presetClass="entr" presetSubtype="10" fill="hold" nodeType="withEffect">
                                  <p:stCondLst>
                                    <p:cond delay="0"/>
                                  </p:stCondLst>
                                  <p:childTnLst>
                                    <p:set>
                                      <p:cBhvr>
                                        <p:cTn id="35" dur="1" fill="hold">
                                          <p:stCondLst>
                                            <p:cond delay="0"/>
                                          </p:stCondLst>
                                        </p:cTn>
                                        <p:tgtEl>
                                          <p:spTgt spid="27666"/>
                                        </p:tgtEl>
                                        <p:attrNameLst>
                                          <p:attrName>style.visibility</p:attrName>
                                        </p:attrNameLst>
                                      </p:cBhvr>
                                      <p:to>
                                        <p:strVal val="visible"/>
                                      </p:to>
                                    </p:set>
                                    <p:animEffect transition="in" filter="checkerboard(across)">
                                      <p:cBhvr>
                                        <p:cTn id="36"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P spid="27673" grpId="0"/>
      <p:bldP spid="276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990600"/>
          </a:xfrm>
        </p:spPr>
        <p:txBody>
          <a:bodyPr/>
          <a:lstStyle/>
          <a:p>
            <a:r>
              <a:rPr lang="it-IT" altLang="it-IT"/>
              <a:t>Quanto conta il salario minimo?</a:t>
            </a:r>
          </a:p>
        </p:txBody>
      </p:sp>
      <p:sp>
        <p:nvSpPr>
          <p:cNvPr id="29699" name="Rectangle 3"/>
          <p:cNvSpPr>
            <a:spLocks noGrp="1" noChangeArrowheads="1"/>
          </p:cNvSpPr>
          <p:nvPr>
            <p:ph type="body" idx="1"/>
          </p:nvPr>
        </p:nvSpPr>
        <p:spPr>
          <a:xfrm>
            <a:off x="152400" y="1066800"/>
            <a:ext cx="8763000" cy="5334000"/>
          </a:xfrm>
        </p:spPr>
        <p:txBody>
          <a:bodyPr/>
          <a:lstStyle/>
          <a:p>
            <a:pPr>
              <a:lnSpc>
                <a:spcPct val="90000"/>
              </a:lnSpc>
            </a:pPr>
            <a:r>
              <a:rPr lang="it-IT" altLang="it-IT" sz="2400"/>
              <a:t>Le leggi sul salario minimo non hanno in realtà un grosso effetto sulla DIS perché in genere W</a:t>
            </a:r>
            <a:r>
              <a:rPr lang="it-IT" altLang="it-IT" sz="1800"/>
              <a:t>min</a:t>
            </a:r>
            <a:r>
              <a:rPr lang="it-IT" altLang="it-IT" sz="2400"/>
              <a:t> &lt; W*, dove W* è il salario di equilibrio </a:t>
            </a:r>
            <a:r>
              <a:rPr lang="it-IT" altLang="it-IT" sz="2400">
                <a:sym typeface="Symbol" panose="05050102010706020507" pitchFamily="18" charset="2"/>
              </a:rPr>
              <a:t> </a:t>
            </a:r>
            <a:r>
              <a:rPr lang="it-IT" altLang="it-IT" sz="2400"/>
              <a:t>caso del </a:t>
            </a:r>
            <a:r>
              <a:rPr lang="it-IT" altLang="it-IT" sz="2400" i="1"/>
              <a:t>pavimento non vincolante</a:t>
            </a:r>
            <a:r>
              <a:rPr lang="it-IT" altLang="it-IT" sz="2400"/>
              <a:t>. </a:t>
            </a:r>
          </a:p>
          <a:p>
            <a:pPr>
              <a:lnSpc>
                <a:spcPct val="90000"/>
              </a:lnSpc>
            </a:pPr>
            <a:r>
              <a:rPr lang="it-IT" altLang="it-IT" sz="2400"/>
              <a:t>Gli unici effetti rilevanti sono sul segmento meno qualificato del mercato del lavoro (p.e. le occupazioni stagionali), dove cioè W* sarebbe comunque basso.</a:t>
            </a:r>
          </a:p>
          <a:p>
            <a:pPr>
              <a:lnSpc>
                <a:spcPct val="90000"/>
              </a:lnSpc>
            </a:pPr>
            <a:r>
              <a:rPr lang="it-IT" altLang="it-IT" sz="2400"/>
              <a:t>Tuttavia il grafico precedente illustra una </a:t>
            </a:r>
            <a:r>
              <a:rPr lang="it-IT" altLang="it-IT" sz="2400">
                <a:solidFill>
                  <a:srgbClr val="FC0128"/>
                </a:solidFill>
              </a:rPr>
              <a:t>lezione generale</a:t>
            </a:r>
            <a:r>
              <a:rPr lang="it-IT" altLang="it-IT" sz="2400"/>
              <a:t>: salvo il caso delle rigidità normative (in cui peraltro la distinzione tra DIS strutturale e frizionale è dubbia), la DIS strutturale è </a:t>
            </a:r>
            <a:r>
              <a:rPr lang="it-IT" altLang="it-IT" sz="2400" u="sng"/>
              <a:t>sempre</a:t>
            </a:r>
            <a:r>
              <a:rPr lang="it-IT" altLang="it-IT" sz="2400"/>
              <a:t> indotta da </a:t>
            </a:r>
            <a:r>
              <a:rPr lang="it-IT" altLang="it-IT" sz="2400" i="1"/>
              <a:t>un salario che per qualche motivo è </a:t>
            </a:r>
            <a:r>
              <a:rPr lang="it-IT" altLang="it-IT" sz="2400" i="1" u="sng"/>
              <a:t>superiore</a:t>
            </a:r>
            <a:r>
              <a:rPr lang="it-IT" altLang="it-IT" sz="2400" i="1"/>
              <a:t> a </a:t>
            </a:r>
            <a:r>
              <a:rPr lang="it-IT" altLang="it-IT" sz="2400"/>
              <a:t>W*, senza che il meccanismo di aggiustamento walrasiano lo possa riportare all’equilibrio. </a:t>
            </a:r>
          </a:p>
          <a:p>
            <a:pPr>
              <a:lnSpc>
                <a:spcPct val="90000"/>
              </a:lnSpc>
            </a:pPr>
            <a:r>
              <a:rPr lang="it-IT" altLang="it-IT" sz="2400"/>
              <a:t>Le altre spiegazioni della DIS strutturale sono proprio i vari motivi che possono mantenere W </a:t>
            </a:r>
            <a:r>
              <a:rPr lang="it-IT" altLang="it-IT" sz="2400" i="1"/>
              <a:t>permanentemente</a:t>
            </a:r>
            <a:r>
              <a:rPr lang="it-IT" altLang="it-IT" sz="2400"/>
              <a:t> al di sopra di 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6563" name="Rectangle 3"/>
          <p:cNvSpPr>
            <a:spLocks noChangeArrowheads="1"/>
          </p:cNvSpPr>
          <p:nvPr/>
        </p:nvSpPr>
        <p:spPr bwMode="auto">
          <a:xfrm>
            <a:off x="3132138" y="62372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6564" name="Rectangle 4"/>
          <p:cNvSpPr>
            <a:spLocks noGrp="1" noChangeArrowheads="1"/>
          </p:cNvSpPr>
          <p:nvPr>
            <p:ph type="title"/>
          </p:nvPr>
        </p:nvSpPr>
        <p:spPr>
          <a:xfrm>
            <a:off x="684213" y="0"/>
            <a:ext cx="7772400" cy="838200"/>
          </a:xfrm>
          <a:noFill/>
        </p:spPr>
        <p:txBody>
          <a:bodyPr/>
          <a:lstStyle/>
          <a:p>
            <a:r>
              <a:rPr lang="it-IT" altLang="it-IT"/>
              <a:t>Il potere di mercato dei sindacati</a:t>
            </a:r>
          </a:p>
        </p:txBody>
      </p:sp>
      <p:sp>
        <p:nvSpPr>
          <p:cNvPr id="30725" name="Rectangle 5"/>
          <p:cNvSpPr>
            <a:spLocks noGrp="1" noChangeArrowheads="1"/>
          </p:cNvSpPr>
          <p:nvPr>
            <p:ph type="body" idx="1"/>
          </p:nvPr>
        </p:nvSpPr>
        <p:spPr>
          <a:xfrm>
            <a:off x="179388" y="836613"/>
            <a:ext cx="8964612" cy="5792787"/>
          </a:xfrm>
          <a:noFill/>
          <a:extLst>
            <a:ext uri="{91240B29-F687-4F45-9708-019B960494DF}">
              <a14:hiddenLine xmlns:a14="http://schemas.microsoft.com/office/drawing/2010/main" w="12700">
                <a:solidFill>
                  <a:srgbClr val="FC0128"/>
                </a:solidFill>
                <a:miter lim="800000"/>
                <a:headEnd/>
                <a:tailEnd/>
              </a14:hiddenLine>
            </a:ext>
          </a:extLst>
        </p:spPr>
        <p:txBody>
          <a:bodyPr/>
          <a:lstStyle/>
          <a:p>
            <a:pPr>
              <a:lnSpc>
                <a:spcPct val="80000"/>
              </a:lnSpc>
            </a:pPr>
            <a:r>
              <a:rPr lang="it-IT" altLang="it-IT" sz="2000"/>
              <a:t>Un </a:t>
            </a:r>
            <a:r>
              <a:rPr lang="it-IT" altLang="it-IT" sz="2000">
                <a:solidFill>
                  <a:srgbClr val="FC0128"/>
                </a:solidFill>
              </a:rPr>
              <a:t>sindacato</a:t>
            </a:r>
            <a:r>
              <a:rPr lang="it-IT" altLang="it-IT" sz="2000"/>
              <a:t> è un’associazione di lavoratori che contratta con i datori di lavori il livello dei salari e le condizioni di lavoro dei suoi iscritti. Il processo di contrattazione è detto </a:t>
            </a:r>
            <a:r>
              <a:rPr lang="it-IT" altLang="it-IT" sz="2000">
                <a:solidFill>
                  <a:srgbClr val="FC0128"/>
                </a:solidFill>
              </a:rPr>
              <a:t>contrattazione collettiva</a:t>
            </a:r>
            <a:r>
              <a:rPr lang="it-IT" altLang="it-IT" sz="2000"/>
              <a:t>.</a:t>
            </a:r>
          </a:p>
          <a:p>
            <a:pPr>
              <a:lnSpc>
                <a:spcPct val="80000"/>
              </a:lnSpc>
            </a:pPr>
            <a:r>
              <a:rPr lang="it-IT" altLang="it-IT" sz="2000"/>
              <a:t>Dal punto di vista micro un sindacato agisce come un </a:t>
            </a:r>
            <a:r>
              <a:rPr lang="it-IT" altLang="it-IT" sz="2000" u="sng"/>
              <a:t>cartello</a:t>
            </a:r>
            <a:r>
              <a:rPr lang="it-IT" altLang="it-IT" sz="2000"/>
              <a:t> o come un </a:t>
            </a:r>
            <a:r>
              <a:rPr lang="it-IT" altLang="it-IT" sz="2000" u="sng"/>
              <a:t>monopolista</a:t>
            </a:r>
            <a:r>
              <a:rPr lang="it-IT" altLang="it-IT" sz="2000"/>
              <a:t>, cioè esercita un forte </a:t>
            </a:r>
            <a:r>
              <a:rPr lang="it-IT" altLang="it-IT" sz="2000">
                <a:solidFill>
                  <a:srgbClr val="FC0128"/>
                </a:solidFill>
              </a:rPr>
              <a:t>potere di mercato</a:t>
            </a:r>
            <a:r>
              <a:rPr lang="it-IT" altLang="it-IT" sz="2000"/>
              <a:t> sull’offerta di lavoro.</a:t>
            </a:r>
          </a:p>
          <a:p>
            <a:pPr>
              <a:lnSpc>
                <a:spcPct val="80000"/>
              </a:lnSpc>
            </a:pPr>
            <a:r>
              <a:rPr lang="it-IT" altLang="it-IT" sz="2000"/>
              <a:t>L’effetto dell’azione del sindacato è quindi di alzare il prezzo (cioè il salario) sopra il livello di equilibrio di PC e ridurre la quantità (cioè il numero di occupati).</a:t>
            </a:r>
          </a:p>
          <a:p>
            <a:pPr>
              <a:lnSpc>
                <a:spcPct val="80000"/>
              </a:lnSpc>
            </a:pPr>
            <a:r>
              <a:rPr lang="it-IT" altLang="it-IT" sz="2000"/>
              <a:t>D’altra parte anche i datori di lavoro (specie se associati tra loro nella contrattazione: p.e. Confindustria) detengono un forte potere di mercato. </a:t>
            </a:r>
          </a:p>
          <a:p>
            <a:pPr>
              <a:lnSpc>
                <a:spcPct val="80000"/>
              </a:lnSpc>
            </a:pPr>
            <a:r>
              <a:rPr lang="it-IT" altLang="it-IT" sz="2000"/>
              <a:t>Il sindacato serve proprio a bilanciare tale potere, creando una situazione c.d.</a:t>
            </a:r>
            <a:r>
              <a:rPr lang="it-IT" altLang="it-IT" sz="2000">
                <a:sym typeface="Symbol" panose="05050102010706020507" pitchFamily="18" charset="2"/>
              </a:rPr>
              <a:t> di </a:t>
            </a:r>
            <a:r>
              <a:rPr lang="it-IT" altLang="it-IT" sz="2000">
                <a:solidFill>
                  <a:srgbClr val="FC0128"/>
                </a:solidFill>
                <a:sym typeface="Symbol" panose="05050102010706020507" pitchFamily="18" charset="2"/>
              </a:rPr>
              <a:t>monopolio bilaterale</a:t>
            </a:r>
            <a:r>
              <a:rPr lang="it-IT" altLang="it-IT" sz="2000">
                <a:sym typeface="Symbol" panose="05050102010706020507" pitchFamily="18" charset="2"/>
              </a:rPr>
              <a:t>. In questi casi il livello del prezzo (qui: del salario) che si determina attraverso la negoziazione è </a:t>
            </a:r>
            <a:r>
              <a:rPr lang="it-IT" altLang="it-IT" sz="2000" u="sng">
                <a:sym typeface="Symbol" panose="05050102010706020507" pitchFamily="18" charset="2"/>
              </a:rPr>
              <a:t>indeterminato</a:t>
            </a:r>
            <a:r>
              <a:rPr lang="it-IT" altLang="it-IT" sz="2000">
                <a:sym typeface="Symbol" panose="05050102010706020507" pitchFamily="18" charset="2"/>
              </a:rPr>
              <a:t> all’interno di un </a:t>
            </a:r>
            <a:r>
              <a:rPr lang="it-IT" altLang="it-IT" sz="2000" u="sng">
                <a:sym typeface="Symbol" panose="05050102010706020507" pitchFamily="18" charset="2"/>
              </a:rPr>
              <a:t>dato intervallo</a:t>
            </a:r>
            <a:r>
              <a:rPr lang="it-IT" altLang="it-IT" sz="2000">
                <a:solidFill>
                  <a:srgbClr val="FC0128"/>
                </a:solidFill>
                <a:sym typeface="Symbol" panose="05050102010706020507" pitchFamily="18" charset="2"/>
              </a:rPr>
              <a:t> </a:t>
            </a:r>
            <a:r>
              <a:rPr lang="it-IT" altLang="it-IT" sz="2000">
                <a:sym typeface="Symbol" panose="05050102010706020507" pitchFamily="18" charset="2"/>
              </a:rPr>
              <a:t>(vedi lo scambio carne/patate!).</a:t>
            </a:r>
          </a:p>
          <a:p>
            <a:pPr>
              <a:lnSpc>
                <a:spcPct val="80000"/>
              </a:lnSpc>
            </a:pPr>
            <a:r>
              <a:rPr lang="it-IT" altLang="it-IT" sz="2000">
                <a:sym typeface="Symbol" panose="05050102010706020507" pitchFamily="18" charset="2"/>
              </a:rPr>
              <a:t>La negoziazione nel monopolio bilaterale può portare ad un salario, fissato per contratto, </a:t>
            </a:r>
            <a:r>
              <a:rPr lang="it-IT" altLang="it-IT" sz="2000" u="sng">
                <a:sym typeface="Symbol" panose="05050102010706020507" pitchFamily="18" charset="2"/>
              </a:rPr>
              <a:t>maggiore o minore</a:t>
            </a:r>
            <a:r>
              <a:rPr lang="it-IT" altLang="it-IT" sz="2000">
                <a:sym typeface="Symbol" panose="05050102010706020507" pitchFamily="18" charset="2"/>
              </a:rPr>
              <a:t> di quello di equilibrio di PC, a seconda che prevalga la forza contrattuale del sindacato o delle imprese. </a:t>
            </a:r>
          </a:p>
          <a:p>
            <a:pPr>
              <a:lnSpc>
                <a:spcPct val="80000"/>
              </a:lnSpc>
            </a:pPr>
            <a:r>
              <a:rPr lang="it-IT" altLang="it-IT" sz="2000" u="sng">
                <a:sym typeface="Symbol" panose="05050102010706020507" pitchFamily="18" charset="2"/>
              </a:rPr>
              <a:t>Se</a:t>
            </a:r>
            <a:r>
              <a:rPr lang="it-IT" altLang="it-IT" sz="2000">
                <a:sym typeface="Symbol" panose="05050102010706020507" pitchFamily="18" charset="2"/>
              </a:rPr>
              <a:t> nella negoziazione tra le parti prevale la forza contrattuale del sindacato, allora il salario sarà fissato permanentemente (= almeno finché durano quel contratto di lavoro e quei rapporti di forza) ad un livello </a:t>
            </a:r>
            <a:r>
              <a:rPr lang="it-IT" altLang="it-IT" sz="2000" u="sng">
                <a:sym typeface="Symbol" panose="05050102010706020507" pitchFamily="18" charset="2"/>
              </a:rPr>
              <a:t>maggiore</a:t>
            </a:r>
            <a:r>
              <a:rPr lang="it-IT" altLang="it-IT" sz="2000">
                <a:sym typeface="Symbol" panose="05050102010706020507" pitchFamily="18" charset="2"/>
              </a:rPr>
              <a:t> di quello di equilibrio: quindi si avrà </a:t>
            </a:r>
            <a:r>
              <a:rPr lang="it-IT" altLang="it-IT" sz="2000">
                <a:solidFill>
                  <a:srgbClr val="FC0128"/>
                </a:solidFill>
                <a:sym typeface="Symbol" panose="05050102010706020507" pitchFamily="18" charset="2"/>
              </a:rPr>
              <a:t>DIS strutturale</a:t>
            </a:r>
            <a:r>
              <a:rPr lang="it-IT" altLang="it-IT" sz="2000">
                <a:sym typeface="Symbol" panose="05050102010706020507" pitchFamily="18" charset="2"/>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5">
                                            <p:txEl>
                                              <p:pRg st="1" end="1"/>
                                            </p:txEl>
                                          </p:spTgt>
                                        </p:tgtEl>
                                        <p:attrNameLst>
                                          <p:attrName>style.visibility</p:attrName>
                                        </p:attrNameLst>
                                      </p:cBhvr>
                                      <p:to>
                                        <p:strVal val="visible"/>
                                      </p:to>
                                    </p:set>
                                    <p:animEffect transition="in" filter="wipe(left)">
                                      <p:cBhvr>
                                        <p:cTn id="7" dur="500"/>
                                        <p:tgtEl>
                                          <p:spTgt spid="30725">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725">
                                            <p:txEl>
                                              <p:pRg st="2" end="2"/>
                                            </p:txEl>
                                          </p:spTgt>
                                        </p:tgtEl>
                                        <p:attrNameLst>
                                          <p:attrName>style.visibility</p:attrName>
                                        </p:attrNameLst>
                                      </p:cBhvr>
                                      <p:to>
                                        <p:strVal val="visible"/>
                                      </p:to>
                                    </p:set>
                                    <p:animEffect transition="in" filter="wipe(left)">
                                      <p:cBhvr>
                                        <p:cTn id="10" dur="500"/>
                                        <p:tgtEl>
                                          <p:spTgt spid="3072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725">
                                            <p:txEl>
                                              <p:pRg st="3" end="3"/>
                                            </p:txEl>
                                          </p:spTgt>
                                        </p:tgtEl>
                                        <p:attrNameLst>
                                          <p:attrName>style.visibility</p:attrName>
                                        </p:attrNameLst>
                                      </p:cBhvr>
                                      <p:to>
                                        <p:strVal val="visible"/>
                                      </p:to>
                                    </p:set>
                                    <p:animEffect transition="in" filter="wipe(left)">
                                      <p:cBhvr>
                                        <p:cTn id="15" dur="500"/>
                                        <p:tgtEl>
                                          <p:spTgt spid="3072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25">
                                            <p:txEl>
                                              <p:pRg st="4" end="4"/>
                                            </p:txEl>
                                          </p:spTgt>
                                        </p:tgtEl>
                                        <p:attrNameLst>
                                          <p:attrName>style.visibility</p:attrName>
                                        </p:attrNameLst>
                                      </p:cBhvr>
                                      <p:to>
                                        <p:strVal val="visible"/>
                                      </p:to>
                                    </p:set>
                                    <p:animEffect transition="in" filter="wipe(left)">
                                      <p:cBhvr>
                                        <p:cTn id="18" dur="500"/>
                                        <p:tgtEl>
                                          <p:spTgt spid="3072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25">
                                            <p:txEl>
                                              <p:pRg st="5" end="5"/>
                                            </p:txEl>
                                          </p:spTgt>
                                        </p:tgtEl>
                                        <p:attrNameLst>
                                          <p:attrName>style.visibility</p:attrName>
                                        </p:attrNameLst>
                                      </p:cBhvr>
                                      <p:to>
                                        <p:strVal val="visible"/>
                                      </p:to>
                                    </p:set>
                                    <p:animEffect transition="in" filter="wipe(left)">
                                      <p:cBhvr>
                                        <p:cTn id="21" dur="500"/>
                                        <p:tgtEl>
                                          <p:spTgt spid="3072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725">
                                            <p:txEl>
                                              <p:pRg st="6" end="6"/>
                                            </p:txEl>
                                          </p:spTgt>
                                        </p:tgtEl>
                                        <p:attrNameLst>
                                          <p:attrName>style.visibility</p:attrName>
                                        </p:attrNameLst>
                                      </p:cBhvr>
                                      <p:to>
                                        <p:strVal val="visible"/>
                                      </p:to>
                                    </p:set>
                                    <p:animEffect transition="in" filter="wipe(left)">
                                      <p:cBhvr>
                                        <p:cTn id="26" dur="500"/>
                                        <p:tgtEl>
                                          <p:spTgt spid="307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uiExpand="1"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86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8612" name="Rectangle 4"/>
          <p:cNvSpPr>
            <a:spLocks noGrp="1" noChangeArrowheads="1"/>
          </p:cNvSpPr>
          <p:nvPr>
            <p:ph type="title"/>
          </p:nvPr>
        </p:nvSpPr>
        <p:spPr>
          <a:xfrm>
            <a:off x="609600" y="0"/>
            <a:ext cx="7772400" cy="609600"/>
          </a:xfrm>
          <a:noFill/>
        </p:spPr>
        <p:txBody>
          <a:bodyPr/>
          <a:lstStyle/>
          <a:p>
            <a:r>
              <a:rPr lang="it-IT" altLang="it-IT" dirty="0"/>
              <a:t>La teoria dei salari di efficienza</a:t>
            </a:r>
          </a:p>
        </p:txBody>
      </p:sp>
      <p:sp>
        <p:nvSpPr>
          <p:cNvPr id="33797" name="Rectangle 5"/>
          <p:cNvSpPr>
            <a:spLocks noGrp="1" noChangeArrowheads="1"/>
          </p:cNvSpPr>
          <p:nvPr>
            <p:ph type="body" idx="1"/>
          </p:nvPr>
        </p:nvSpPr>
        <p:spPr>
          <a:xfrm>
            <a:off x="0" y="533400"/>
            <a:ext cx="9144000" cy="6324600"/>
          </a:xfrm>
          <a:noFill/>
          <a:extLst>
            <a:ext uri="{91240B29-F687-4F45-9708-019B960494DF}">
              <a14:hiddenLine xmlns:a14="http://schemas.microsoft.com/office/drawing/2010/main" w="12700">
                <a:solidFill>
                  <a:srgbClr val="FC0128"/>
                </a:solidFill>
                <a:miter lim="800000"/>
                <a:headEnd/>
                <a:tailEnd/>
              </a14:hiddenLine>
            </a:ext>
          </a:extLst>
        </p:spPr>
        <p:txBody>
          <a:bodyPr/>
          <a:lstStyle/>
          <a:p>
            <a:pPr marL="533400" indent="-533400">
              <a:lnSpc>
                <a:spcPct val="90000"/>
              </a:lnSpc>
            </a:pPr>
            <a:r>
              <a:rPr lang="it-IT" altLang="it-IT" sz="2400" dirty="0"/>
              <a:t>Con il termine </a:t>
            </a:r>
            <a:r>
              <a:rPr lang="it-IT" altLang="it-IT" sz="2400" dirty="0">
                <a:solidFill>
                  <a:srgbClr val="FC0128"/>
                </a:solidFill>
              </a:rPr>
              <a:t>salari di efficienza</a:t>
            </a:r>
            <a:r>
              <a:rPr lang="it-IT" altLang="it-IT" sz="2400" dirty="0"/>
              <a:t> si indicano i salari superiori al livello di equilibrio W* pagati dalle imprese al fine di </a:t>
            </a:r>
            <a:r>
              <a:rPr lang="it-IT" altLang="it-IT" sz="2400" u="sng" dirty="0"/>
              <a:t>incrementare la produttività</a:t>
            </a:r>
            <a:r>
              <a:rPr lang="it-IT" altLang="it-IT" sz="2400" dirty="0"/>
              <a:t> dei lavoratori. </a:t>
            </a:r>
          </a:p>
          <a:p>
            <a:pPr marL="533400" indent="-533400">
              <a:lnSpc>
                <a:spcPct val="90000"/>
              </a:lnSpc>
            </a:pPr>
            <a:r>
              <a:rPr lang="it-IT" altLang="it-IT" sz="2400" dirty="0"/>
              <a:t>La teoria dei salari di efficienza afferma infatti che l’efficienza produttiva del lavoro </a:t>
            </a:r>
            <a:r>
              <a:rPr lang="it-IT" altLang="it-IT" sz="2400" u="sng" dirty="0"/>
              <a:t>può aumentare</a:t>
            </a:r>
            <a:r>
              <a:rPr lang="it-IT" altLang="it-IT" sz="2400" dirty="0"/>
              <a:t> al crescere dei salari. In questi casi l’impresa trae beneficio dal pagare W &gt; W*.</a:t>
            </a:r>
          </a:p>
          <a:p>
            <a:pPr marL="533400" indent="-533400">
              <a:lnSpc>
                <a:spcPct val="90000"/>
              </a:lnSpc>
            </a:pPr>
            <a:r>
              <a:rPr lang="it-IT" altLang="it-IT" sz="2400" dirty="0"/>
              <a:t>Se W &gt; W* permanentemente, si avrà </a:t>
            </a:r>
            <a:r>
              <a:rPr lang="it-IT" altLang="it-IT" sz="2400" dirty="0">
                <a:solidFill>
                  <a:srgbClr val="FC0128"/>
                </a:solidFill>
              </a:rPr>
              <a:t>DIS strutturale</a:t>
            </a:r>
            <a:r>
              <a:rPr lang="it-IT" altLang="it-IT" sz="2400" dirty="0"/>
              <a:t>.</a:t>
            </a:r>
          </a:p>
          <a:p>
            <a:pPr marL="533400" indent="-533400">
              <a:lnSpc>
                <a:spcPct val="90000"/>
              </a:lnSpc>
            </a:pPr>
            <a:r>
              <a:rPr lang="it-IT" altLang="it-IT" sz="2400" dirty="0"/>
              <a:t>Ma perché un’impresa può trovare conveniente pagare salari superiori a W*? Ci sono vari motivi:</a:t>
            </a:r>
          </a:p>
          <a:p>
            <a:pPr marL="914400" lvl="1" indent="-457200">
              <a:lnSpc>
                <a:spcPct val="90000"/>
              </a:lnSpc>
              <a:buFont typeface="Monotype Sorts" pitchFamily="2" charset="2"/>
              <a:buNone/>
            </a:pPr>
            <a:r>
              <a:rPr lang="it-IT" altLang="it-IT" sz="2000" dirty="0">
                <a:solidFill>
                  <a:schemeClr val="tx2"/>
                </a:solidFill>
              </a:rPr>
              <a:t>1. </a:t>
            </a:r>
            <a:r>
              <a:rPr lang="it-IT" altLang="it-IT" sz="2000" dirty="0">
                <a:solidFill>
                  <a:srgbClr val="FC0128"/>
                </a:solidFill>
              </a:rPr>
              <a:t>La salute dei lavoratori</a:t>
            </a:r>
            <a:r>
              <a:rPr lang="it-IT" altLang="it-IT" sz="2000" i="1" dirty="0"/>
              <a:t>:</a:t>
            </a:r>
            <a:r>
              <a:rPr lang="it-IT" altLang="it-IT" sz="2000" dirty="0"/>
              <a:t> una forza lavoro meglio nutrita è più produttiva (questo motivo valeva in passato e, oggi, solo nei PVS).</a:t>
            </a:r>
          </a:p>
          <a:p>
            <a:pPr marL="914400" lvl="1" indent="-457200">
              <a:lnSpc>
                <a:spcPct val="90000"/>
              </a:lnSpc>
              <a:buFont typeface="Monotype Sorts" pitchFamily="2" charset="2"/>
              <a:buNone/>
            </a:pPr>
            <a:r>
              <a:rPr lang="it-IT" altLang="it-IT" sz="2000" dirty="0">
                <a:solidFill>
                  <a:schemeClr val="tx2"/>
                </a:solidFill>
              </a:rPr>
              <a:t>2. </a:t>
            </a:r>
            <a:r>
              <a:rPr lang="it-IT" altLang="it-IT" sz="2000" dirty="0">
                <a:solidFill>
                  <a:srgbClr val="FC0128"/>
                </a:solidFill>
              </a:rPr>
              <a:t>Il turnover dei lavoratori</a:t>
            </a:r>
            <a:r>
              <a:rPr lang="it-IT" altLang="it-IT" sz="2000" i="1" dirty="0"/>
              <a:t>:</a:t>
            </a:r>
            <a:r>
              <a:rPr lang="it-IT" altLang="it-IT" sz="2000" dirty="0"/>
              <a:t> si pagano di più i lavoratori per disincentivarli a cercare un’altra occupazione, eliminando così i c.d. </a:t>
            </a:r>
            <a:r>
              <a:rPr lang="it-IT" altLang="it-IT" sz="2000" u="sng" dirty="0"/>
              <a:t>costi di rimpiazzo</a:t>
            </a:r>
            <a:r>
              <a:rPr lang="it-IT" altLang="it-IT" sz="2000" dirty="0"/>
              <a:t> (costi di ricerca, costi di formazione ed addestramento).</a:t>
            </a:r>
          </a:p>
          <a:p>
            <a:pPr marL="914400" lvl="1" indent="-457200">
              <a:lnSpc>
                <a:spcPct val="90000"/>
              </a:lnSpc>
              <a:buFont typeface="Monotype Sorts" pitchFamily="2" charset="2"/>
              <a:buNone/>
            </a:pPr>
            <a:r>
              <a:rPr lang="it-IT" altLang="it-IT" sz="2000" dirty="0">
                <a:solidFill>
                  <a:schemeClr val="tx2"/>
                </a:solidFill>
              </a:rPr>
              <a:t>3. </a:t>
            </a:r>
            <a:r>
              <a:rPr lang="it-IT" altLang="it-IT" sz="2000" dirty="0">
                <a:solidFill>
                  <a:srgbClr val="FC0128"/>
                </a:solidFill>
              </a:rPr>
              <a:t>La qualità dei lavoratori</a:t>
            </a:r>
            <a:r>
              <a:rPr lang="it-IT" altLang="it-IT" sz="2000" i="1" dirty="0"/>
              <a:t>:</a:t>
            </a:r>
            <a:r>
              <a:rPr lang="it-IT" altLang="it-IT" sz="2000" dirty="0"/>
              <a:t> un salario più elevato è un modo per attrarre </a:t>
            </a:r>
            <a:r>
              <a:rPr lang="it-IT" altLang="it-IT" sz="2000" u="sng" dirty="0"/>
              <a:t>anche</a:t>
            </a:r>
            <a:r>
              <a:rPr lang="it-IT" altLang="it-IT" sz="2000" dirty="0"/>
              <a:t> lavoratori più capaci (</a:t>
            </a:r>
            <a:r>
              <a:rPr lang="it-IT" altLang="it-IT" sz="2000" dirty="0">
                <a:sym typeface="Symbol" panose="05050102010706020507" pitchFamily="18" charset="2"/>
              </a:rPr>
              <a:t> problema di selezione avversa)</a:t>
            </a:r>
            <a:r>
              <a:rPr lang="it-IT" altLang="it-IT" sz="2000" dirty="0"/>
              <a:t>.</a:t>
            </a:r>
            <a:r>
              <a:rPr lang="it-IT" altLang="it-IT" sz="2000" u="sng" dirty="0">
                <a:solidFill>
                  <a:schemeClr val="tx2"/>
                </a:solidFill>
              </a:rPr>
              <a:t> </a:t>
            </a:r>
          </a:p>
          <a:p>
            <a:pPr marL="914400" lvl="1" indent="-457200">
              <a:lnSpc>
                <a:spcPct val="90000"/>
              </a:lnSpc>
              <a:buFont typeface="Monotype Sorts" pitchFamily="2" charset="2"/>
              <a:buNone/>
            </a:pPr>
            <a:r>
              <a:rPr lang="it-IT" altLang="it-IT" sz="2000" dirty="0">
                <a:solidFill>
                  <a:schemeClr val="tx2"/>
                </a:solidFill>
              </a:rPr>
              <a:t>4. </a:t>
            </a:r>
            <a:r>
              <a:rPr lang="it-IT" altLang="it-IT" sz="2000" dirty="0">
                <a:solidFill>
                  <a:srgbClr val="FC0128"/>
                </a:solidFill>
              </a:rPr>
              <a:t>Lo sforzo dei lavoratori</a:t>
            </a:r>
            <a:r>
              <a:rPr lang="it-IT" altLang="it-IT" sz="2000" i="1" dirty="0"/>
              <a:t>:</a:t>
            </a:r>
            <a:r>
              <a:rPr lang="it-IT" altLang="it-IT" sz="2000" dirty="0"/>
              <a:t> salari più elevati incentivano i lavoratori ad impegnarsi di più perché alzano il costo di un eventuale licenziamento per scarso impegno (</a:t>
            </a:r>
            <a:r>
              <a:rPr lang="it-IT" altLang="it-IT" sz="2000" dirty="0">
                <a:sym typeface="Symbol" panose="05050102010706020507" pitchFamily="18" charset="2"/>
              </a:rPr>
              <a:t> problema di azzardo morale</a:t>
            </a:r>
            <a:r>
              <a:rPr lang="it-IT" altLang="it-IT" sz="20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xEl>
                                              <p:pRg st="2" end="2"/>
                                            </p:txEl>
                                          </p:spTgt>
                                        </p:tgtEl>
                                        <p:attrNameLst>
                                          <p:attrName>style.visibility</p:attrName>
                                        </p:attrNameLst>
                                      </p:cBhvr>
                                      <p:to>
                                        <p:strVal val="visible"/>
                                      </p:to>
                                    </p:set>
                                    <p:animEffect transition="in" filter="wipe(left)">
                                      <p:cBhvr>
                                        <p:cTn id="7" dur="500"/>
                                        <p:tgtEl>
                                          <p:spTgt spid="3379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3" end="3"/>
                                            </p:txEl>
                                          </p:spTgt>
                                        </p:tgtEl>
                                        <p:attrNameLst>
                                          <p:attrName>style.visibility</p:attrName>
                                        </p:attrNameLst>
                                      </p:cBhvr>
                                      <p:to>
                                        <p:strVal val="visible"/>
                                      </p:to>
                                    </p:set>
                                    <p:animEffect transition="in" filter="wipe(left)">
                                      <p:cBhvr>
                                        <p:cTn id="12" dur="500"/>
                                        <p:tgtEl>
                                          <p:spTgt spid="33797">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3797">
                                            <p:txEl>
                                              <p:pRg st="4" end="4"/>
                                            </p:txEl>
                                          </p:spTgt>
                                        </p:tgtEl>
                                        <p:attrNameLst>
                                          <p:attrName>style.visibility</p:attrName>
                                        </p:attrNameLst>
                                      </p:cBhvr>
                                      <p:to>
                                        <p:strVal val="visible"/>
                                      </p:to>
                                    </p:set>
                                    <p:animEffect transition="in" filter="wipe(left)">
                                      <p:cBhvr>
                                        <p:cTn id="15" dur="500"/>
                                        <p:tgtEl>
                                          <p:spTgt spid="33797">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3797">
                                            <p:txEl>
                                              <p:pRg st="5" end="5"/>
                                            </p:txEl>
                                          </p:spTgt>
                                        </p:tgtEl>
                                        <p:attrNameLst>
                                          <p:attrName>style.visibility</p:attrName>
                                        </p:attrNameLst>
                                      </p:cBhvr>
                                      <p:to>
                                        <p:strVal val="visible"/>
                                      </p:to>
                                    </p:set>
                                    <p:animEffect transition="in" filter="wipe(left)">
                                      <p:cBhvr>
                                        <p:cTn id="18" dur="500"/>
                                        <p:tgtEl>
                                          <p:spTgt spid="33797">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797">
                                            <p:txEl>
                                              <p:pRg st="6" end="6"/>
                                            </p:txEl>
                                          </p:spTgt>
                                        </p:tgtEl>
                                        <p:attrNameLst>
                                          <p:attrName>style.visibility</p:attrName>
                                        </p:attrNameLst>
                                      </p:cBhvr>
                                      <p:to>
                                        <p:strVal val="visible"/>
                                      </p:to>
                                    </p:set>
                                    <p:animEffect transition="in" filter="wipe(left)">
                                      <p:cBhvr>
                                        <p:cTn id="21" dur="500"/>
                                        <p:tgtEl>
                                          <p:spTgt spid="33797">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797">
                                            <p:txEl>
                                              <p:pRg st="7" end="7"/>
                                            </p:txEl>
                                          </p:spTgt>
                                        </p:tgtEl>
                                        <p:attrNameLst>
                                          <p:attrName>style.visibility</p:attrName>
                                        </p:attrNameLst>
                                      </p:cBhvr>
                                      <p:to>
                                        <p:strVal val="visible"/>
                                      </p:to>
                                    </p:set>
                                    <p:animEffect transition="in" filter="wipe(left)">
                                      <p:cBhvr>
                                        <p:cTn id="24" dur="500"/>
                                        <p:tgtEl>
                                          <p:spTgt spid="33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1188" y="0"/>
            <a:ext cx="7772400" cy="609600"/>
          </a:xfrm>
        </p:spPr>
        <p:txBody>
          <a:bodyPr/>
          <a:lstStyle/>
          <a:p>
            <a:r>
              <a:rPr lang="it-IT" altLang="it-IT"/>
              <a:t>Disoccupazione frizionale</a:t>
            </a:r>
          </a:p>
        </p:txBody>
      </p:sp>
      <p:sp>
        <p:nvSpPr>
          <p:cNvPr id="88067" name="Rectangle 3"/>
          <p:cNvSpPr>
            <a:spLocks noGrp="1" noChangeArrowheads="1"/>
          </p:cNvSpPr>
          <p:nvPr>
            <p:ph type="body" idx="1"/>
          </p:nvPr>
        </p:nvSpPr>
        <p:spPr>
          <a:xfrm>
            <a:off x="0" y="549275"/>
            <a:ext cx="9144000" cy="6165850"/>
          </a:xfrm>
        </p:spPr>
        <p:txBody>
          <a:bodyPr/>
          <a:lstStyle/>
          <a:p>
            <a:pPr>
              <a:lnSpc>
                <a:spcPct val="80000"/>
              </a:lnSpc>
            </a:pPr>
            <a:r>
              <a:rPr lang="it-IT" altLang="it-IT" sz="2400">
                <a:latin typeface="Times New Roman" panose="02020603050405020304" pitchFamily="18" charset="0"/>
              </a:rPr>
              <a:t>La </a:t>
            </a:r>
            <a:r>
              <a:rPr lang="it-IT" altLang="it-IT" sz="2400">
                <a:solidFill>
                  <a:srgbClr val="FC0128"/>
                </a:solidFill>
                <a:latin typeface="Times New Roman" panose="02020603050405020304" pitchFamily="18" charset="0"/>
              </a:rPr>
              <a:t>DIS frizionale</a:t>
            </a:r>
            <a:r>
              <a:rPr lang="it-IT" altLang="it-IT" sz="2400">
                <a:latin typeface="Times New Roman" panose="02020603050405020304" pitchFamily="18" charset="0"/>
              </a:rPr>
              <a:t> deriva dalla durata e dalle imperfezioni nel processo di </a:t>
            </a:r>
            <a:r>
              <a:rPr lang="it-IT" altLang="it-IT" sz="2400" i="1">
                <a:latin typeface="Times New Roman" panose="02020603050405020304" pitchFamily="18" charset="0"/>
              </a:rPr>
              <a:t>matching</a:t>
            </a:r>
            <a:r>
              <a:rPr lang="it-IT" altLang="it-IT" sz="2400">
                <a:latin typeface="Times New Roman" panose="02020603050405020304" pitchFamily="18" charset="0"/>
              </a:rPr>
              <a:t> (= abbinamento) tra posti di lavoro disponibili e lavoratori in cerca della migliore occupazione possibile. </a:t>
            </a:r>
          </a:p>
          <a:p>
            <a:pPr lvl="1">
              <a:lnSpc>
                <a:spcPct val="80000"/>
              </a:lnSpc>
            </a:pPr>
            <a:r>
              <a:rPr lang="it-IT" altLang="it-IT" sz="2000">
                <a:latin typeface="Times New Roman" panose="02020603050405020304" pitchFamily="18" charset="0"/>
              </a:rPr>
              <a:t>Si parla anche di </a:t>
            </a:r>
            <a:r>
              <a:rPr lang="it-IT" altLang="it-IT" sz="2000">
                <a:solidFill>
                  <a:srgbClr val="FC0128"/>
                </a:solidFill>
                <a:latin typeface="Times New Roman" panose="02020603050405020304" pitchFamily="18" charset="0"/>
              </a:rPr>
              <a:t>DIS da ricerca e </a:t>
            </a:r>
            <a:r>
              <a:rPr lang="it-IT" altLang="it-IT" sz="2000" i="1">
                <a:solidFill>
                  <a:srgbClr val="FC0128"/>
                </a:solidFill>
                <a:latin typeface="Times New Roman" panose="02020603050405020304" pitchFamily="18" charset="0"/>
              </a:rPr>
              <a:t>mismatching</a:t>
            </a:r>
            <a:r>
              <a:rPr lang="it-IT" altLang="it-IT" sz="2400">
                <a:latin typeface="Times New Roman" panose="02020603050405020304" pitchFamily="18" charset="0"/>
              </a:rPr>
              <a:t>.</a:t>
            </a:r>
          </a:p>
          <a:p>
            <a:pPr>
              <a:lnSpc>
                <a:spcPct val="80000"/>
              </a:lnSpc>
            </a:pPr>
            <a:r>
              <a:rPr lang="it-IT" altLang="it-IT" sz="2400">
                <a:latin typeface="Times New Roman" panose="02020603050405020304" pitchFamily="18" charset="0"/>
              </a:rPr>
              <a:t>La </a:t>
            </a:r>
            <a:r>
              <a:rPr lang="it-IT" altLang="it-IT" sz="2400" u="sng">
                <a:latin typeface="Times New Roman" panose="02020603050405020304" pitchFamily="18" charset="0"/>
              </a:rPr>
              <a:t>ricerca di lavoro</a:t>
            </a:r>
            <a:r>
              <a:rPr lang="it-IT" altLang="it-IT" sz="2400">
                <a:latin typeface="Times New Roman" panose="02020603050405020304" pitchFamily="18" charset="0"/>
              </a:rPr>
              <a:t> (</a:t>
            </a:r>
            <a:r>
              <a:rPr lang="it-IT" altLang="it-IT" sz="2400" i="1">
                <a:latin typeface="Times New Roman" panose="02020603050405020304" pitchFamily="18" charset="0"/>
              </a:rPr>
              <a:t>job searching</a:t>
            </a:r>
            <a:r>
              <a:rPr lang="it-IT" altLang="it-IT" sz="2400">
                <a:latin typeface="Times New Roman" panose="02020603050405020304" pitchFamily="18" charset="0"/>
              </a:rPr>
              <a:t>)</a:t>
            </a:r>
            <a:r>
              <a:rPr lang="it-IT" altLang="it-IT" sz="2400">
                <a:solidFill>
                  <a:schemeClr val="tx2"/>
                </a:solidFill>
                <a:latin typeface="Times New Roman" panose="02020603050405020304" pitchFamily="18" charset="0"/>
              </a:rPr>
              <a:t> è il processo mediante il quale avviene il </a:t>
            </a:r>
            <a:r>
              <a:rPr lang="it-IT" altLang="it-IT" sz="2400" i="1">
                <a:solidFill>
                  <a:schemeClr val="tx2"/>
                </a:solidFill>
                <a:latin typeface="Times New Roman" panose="02020603050405020304" pitchFamily="18" charset="0"/>
              </a:rPr>
              <a:t>matching</a:t>
            </a:r>
            <a:r>
              <a:rPr lang="it-IT" altLang="it-IT" sz="2400">
                <a:solidFill>
                  <a:schemeClr val="tx2"/>
                </a:solidFill>
                <a:latin typeface="Times New Roman" panose="02020603050405020304" pitchFamily="18" charset="0"/>
              </a:rPr>
              <a:t> tra lavoratori e posti di lavoro.</a:t>
            </a:r>
          </a:p>
          <a:p>
            <a:pPr>
              <a:lnSpc>
                <a:spcPct val="80000"/>
              </a:lnSpc>
            </a:pPr>
            <a:r>
              <a:rPr lang="it-IT" altLang="it-IT" sz="2400">
                <a:solidFill>
                  <a:schemeClr val="tx2"/>
                </a:solidFill>
                <a:latin typeface="Times New Roman" panose="02020603050405020304" pitchFamily="18" charset="0"/>
              </a:rPr>
              <a:t>La DIS frizionale deriva dal fatto che </a:t>
            </a:r>
            <a:r>
              <a:rPr lang="it-IT" altLang="it-IT" sz="2400" u="sng">
                <a:solidFill>
                  <a:schemeClr val="tx2"/>
                </a:solidFill>
                <a:latin typeface="Times New Roman" panose="02020603050405020304" pitchFamily="18" charset="0"/>
              </a:rPr>
              <a:t>occorre tempo</a:t>
            </a:r>
            <a:r>
              <a:rPr lang="it-IT" altLang="it-IT" sz="2400">
                <a:solidFill>
                  <a:schemeClr val="tx2"/>
                </a:solidFill>
                <a:latin typeface="Times New Roman" panose="02020603050405020304" pitchFamily="18" charset="0"/>
              </a:rPr>
              <a:t> perché ogni lavoratore trovi il lavoro adatto alle sue competenze ed aspirazioni e perché le imprese trovino i lavoratori adatti ad occupare i posti di lavoro liberi (</a:t>
            </a:r>
            <a:r>
              <a:rPr lang="it-IT" altLang="it-IT" sz="2400" i="1">
                <a:solidFill>
                  <a:schemeClr val="tx2"/>
                </a:solidFill>
                <a:latin typeface="Times New Roman" panose="02020603050405020304" pitchFamily="18" charset="0"/>
              </a:rPr>
              <a:t>vacancies</a:t>
            </a:r>
            <a:r>
              <a:rPr lang="it-IT" altLang="it-IT" sz="2400">
                <a:solidFill>
                  <a:schemeClr val="tx2"/>
                </a:solidFill>
                <a:latin typeface="Times New Roman" panose="02020603050405020304" pitchFamily="18" charset="0"/>
              </a:rPr>
              <a:t>)</a:t>
            </a:r>
            <a:r>
              <a:rPr lang="it-IT" altLang="it-IT" sz="2400">
                <a:latin typeface="Times New Roman" panose="02020603050405020304" pitchFamily="18" charset="0"/>
              </a:rPr>
              <a:t>. </a:t>
            </a:r>
          </a:p>
          <a:p>
            <a:pPr lvl="1">
              <a:lnSpc>
                <a:spcPct val="80000"/>
              </a:lnSpc>
            </a:pPr>
            <a:r>
              <a:rPr lang="it-IT" altLang="it-IT" sz="2000">
                <a:latin typeface="Times New Roman" panose="02020603050405020304" pitchFamily="18" charset="0"/>
              </a:rPr>
              <a:t>Non si tratta comunque di una DIS indotta da un salario maggiore di quello di equilibrio: è quindi, almeno in parte, una disoccupazione </a:t>
            </a:r>
            <a:r>
              <a:rPr lang="it-IT" altLang="it-IT" sz="2000" u="sng">
                <a:latin typeface="Times New Roman" panose="02020603050405020304" pitchFamily="18" charset="0"/>
              </a:rPr>
              <a:t>volontaria</a:t>
            </a:r>
            <a:r>
              <a:rPr lang="it-IT" altLang="it-IT" sz="2000">
                <a:latin typeface="Times New Roman" panose="02020603050405020304" pitchFamily="18" charset="0"/>
              </a:rPr>
              <a:t>.</a:t>
            </a:r>
          </a:p>
          <a:p>
            <a:pPr>
              <a:lnSpc>
                <a:spcPct val="80000"/>
              </a:lnSpc>
            </a:pPr>
            <a:r>
              <a:rPr lang="it-IT" altLang="it-IT" sz="2400">
                <a:latin typeface="Times New Roman" panose="02020603050405020304" pitchFamily="18" charset="0"/>
              </a:rPr>
              <a:t>Inoltre non sempre l’</a:t>
            </a:r>
            <a:r>
              <a:rPr lang="it-IT" altLang="it-IT" sz="2400" u="sng">
                <a:latin typeface="Times New Roman" panose="02020603050405020304" pitchFamily="18" charset="0"/>
              </a:rPr>
              <a:t>informazione</a:t>
            </a:r>
            <a:r>
              <a:rPr lang="it-IT" altLang="it-IT" sz="2400">
                <a:latin typeface="Times New Roman" panose="02020603050405020304" pitchFamily="18" charset="0"/>
              </a:rPr>
              <a:t> sui posti disponibili è diffusa efficientemente </a:t>
            </a:r>
            <a:r>
              <a:rPr lang="it-IT" altLang="it-IT" sz="2400" i="1">
                <a:latin typeface="Times New Roman" panose="02020603050405020304" pitchFamily="18" charset="0"/>
              </a:rPr>
              <a:t>oppure</a:t>
            </a:r>
            <a:r>
              <a:rPr lang="it-IT" altLang="it-IT" sz="2400">
                <a:latin typeface="Times New Roman" panose="02020603050405020304" pitchFamily="18" charset="0"/>
              </a:rPr>
              <a:t> non sempre il </a:t>
            </a:r>
            <a:r>
              <a:rPr lang="it-IT" altLang="it-IT" sz="2400" i="1">
                <a:latin typeface="Times New Roman" panose="02020603050405020304" pitchFamily="18" charset="0"/>
              </a:rPr>
              <a:t>matching</a:t>
            </a:r>
            <a:r>
              <a:rPr lang="it-IT" altLang="it-IT" sz="2400">
                <a:latin typeface="Times New Roman" panose="02020603050405020304" pitchFamily="18" charset="0"/>
              </a:rPr>
              <a:t> è possibile (</a:t>
            </a:r>
            <a:r>
              <a:rPr lang="it-IT" altLang="it-IT" sz="2400">
                <a:latin typeface="Times New Roman" panose="02020603050405020304" pitchFamily="18" charset="0"/>
                <a:sym typeface="Symbol" panose="05050102010706020507" pitchFamily="18" charset="2"/>
              </a:rPr>
              <a:t>a causa di un capit</a:t>
            </a:r>
            <a:r>
              <a:rPr lang="it-IT" altLang="it-IT" sz="2400">
                <a:latin typeface="Times New Roman" panose="02020603050405020304" pitchFamily="18" charset="0"/>
              </a:rPr>
              <a:t>ale umano non adatto alle occupazioni disponibili) </a:t>
            </a:r>
            <a:r>
              <a:rPr lang="it-IT" altLang="it-IT" sz="2400" i="1">
                <a:latin typeface="Times New Roman" panose="02020603050405020304" pitchFamily="18" charset="0"/>
              </a:rPr>
              <a:t>oppure</a:t>
            </a:r>
            <a:r>
              <a:rPr lang="it-IT" altLang="it-IT" sz="2400">
                <a:latin typeface="Times New Roman" panose="02020603050405020304" pitchFamily="18" charset="0"/>
              </a:rPr>
              <a:t> possono esistere altre difficoltà (</a:t>
            </a:r>
            <a:r>
              <a:rPr lang="it-IT" altLang="it-IT" sz="2400">
                <a:latin typeface="Times New Roman" panose="02020603050405020304" pitchFamily="18" charset="0"/>
                <a:sym typeface="Symbol" panose="05050102010706020507" pitchFamily="18" charset="2"/>
              </a:rPr>
              <a:t>p.e. scarsa mobilità sul territorio).</a:t>
            </a:r>
            <a:endParaRPr lang="it-IT" altLang="it-IT" sz="2400">
              <a:latin typeface="Times New Roman" panose="02020603050405020304" pitchFamily="18" charset="0"/>
            </a:endParaRPr>
          </a:p>
          <a:p>
            <a:pPr>
              <a:lnSpc>
                <a:spcPct val="80000"/>
              </a:lnSpc>
            </a:pPr>
            <a:r>
              <a:rPr lang="it-IT" altLang="it-IT" sz="2400">
                <a:latin typeface="Times New Roman" panose="02020603050405020304" pitchFamily="18" charset="0"/>
              </a:rPr>
              <a:t>Un certo ammontare di DIS frizionale è dunque inevitabile e “naturale” (p.e. a causa delle normali oscillazioni nello sviluppo dei diversi settori produttivi). Ecco perché anche la DIS frizionale entra a far parte del TND.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80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04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60420" name="Rectangle 4"/>
          <p:cNvSpPr>
            <a:spLocks noGrp="1" noChangeArrowheads="1"/>
          </p:cNvSpPr>
          <p:nvPr>
            <p:ph type="title"/>
          </p:nvPr>
        </p:nvSpPr>
        <p:spPr>
          <a:xfrm>
            <a:off x="228600" y="0"/>
            <a:ext cx="8610600" cy="838200"/>
          </a:xfrm>
          <a:noFill/>
        </p:spPr>
        <p:txBody>
          <a:bodyPr/>
          <a:lstStyle/>
          <a:p>
            <a:r>
              <a:rPr lang="it-IT" altLang="it-IT"/>
              <a:t>La DIS frizionale tra breve e lungo periodo</a:t>
            </a:r>
            <a:endParaRPr lang="it-IT" altLang="it-IT" i="1"/>
          </a:p>
        </p:txBody>
      </p:sp>
      <p:sp>
        <p:nvSpPr>
          <p:cNvPr id="60421" name="Rectangle 5"/>
          <p:cNvSpPr>
            <a:spLocks noGrp="1" noChangeArrowheads="1"/>
          </p:cNvSpPr>
          <p:nvPr>
            <p:ph type="body" idx="1"/>
          </p:nvPr>
        </p:nvSpPr>
        <p:spPr>
          <a:xfrm>
            <a:off x="0" y="836613"/>
            <a:ext cx="9144000" cy="5868987"/>
          </a:xfrm>
          <a:noFill/>
        </p:spPr>
        <p:txBody>
          <a:bodyPr/>
          <a:lstStyle/>
          <a:p>
            <a:pPr>
              <a:lnSpc>
                <a:spcPct val="80000"/>
              </a:lnSpc>
            </a:pPr>
            <a:r>
              <a:rPr lang="it-IT" altLang="it-IT" sz="2400">
                <a:latin typeface="Times New Roman" panose="02020603050405020304" pitchFamily="18" charset="0"/>
              </a:rPr>
              <a:t>La DIS frizionale è un fenomeno tendenzialmente di </a:t>
            </a:r>
            <a:r>
              <a:rPr lang="it-IT" altLang="it-IT" sz="2400" u="sng">
                <a:latin typeface="Times New Roman" panose="02020603050405020304" pitchFamily="18" charset="0"/>
              </a:rPr>
              <a:t>breve periodo</a:t>
            </a:r>
            <a:r>
              <a:rPr lang="it-IT" altLang="it-IT" sz="2400">
                <a:latin typeface="Times New Roman" panose="02020603050405020304" pitchFamily="18" charset="0"/>
              </a:rPr>
              <a:t>, ma le inefficienze e gli ostacoli al libero funzionamento del mercato del lavoro possono trasformarla in un fenomeno di </a:t>
            </a:r>
            <a:r>
              <a:rPr lang="it-IT" altLang="it-IT" sz="2400" u="sng">
                <a:latin typeface="Times New Roman" panose="02020603050405020304" pitchFamily="18" charset="0"/>
              </a:rPr>
              <a:t>lungo periodo</a:t>
            </a:r>
            <a:r>
              <a:rPr lang="it-IT" altLang="it-IT" sz="2400">
                <a:latin typeface="Times New Roman" panose="02020603050405020304" pitchFamily="18" charset="0"/>
              </a:rPr>
              <a:t>.</a:t>
            </a:r>
          </a:p>
          <a:p>
            <a:pPr>
              <a:lnSpc>
                <a:spcPct val="80000"/>
              </a:lnSpc>
            </a:pPr>
            <a:r>
              <a:rPr lang="it-IT" altLang="it-IT" sz="2400">
                <a:latin typeface="Times New Roman" panose="02020603050405020304" pitchFamily="18" charset="0"/>
              </a:rPr>
              <a:t>Le imperfezioni </a:t>
            </a:r>
            <a:r>
              <a:rPr lang="it-IT" altLang="it-IT" sz="2400" i="1">
                <a:latin typeface="Times New Roman" panose="02020603050405020304" pitchFamily="18" charset="0"/>
              </a:rPr>
              <a:t>fisiologiche</a:t>
            </a:r>
            <a:r>
              <a:rPr lang="it-IT" altLang="it-IT" sz="2400">
                <a:latin typeface="Times New Roman" panose="02020603050405020304" pitchFamily="18" charset="0"/>
              </a:rPr>
              <a:t> del </a:t>
            </a:r>
            <a:r>
              <a:rPr lang="it-IT" altLang="it-IT" sz="2400" i="1">
                <a:latin typeface="Times New Roman" panose="02020603050405020304" pitchFamily="18" charset="0"/>
              </a:rPr>
              <a:t>matching</a:t>
            </a:r>
            <a:r>
              <a:rPr lang="it-IT" altLang="it-IT" sz="2400">
                <a:latin typeface="Times New Roman" panose="02020603050405020304" pitchFamily="18" charset="0"/>
              </a:rPr>
              <a:t> sono legate alla oggettiva impossibilità di un istantaneo abbinamento tra domanda ed offerta di lavoro (p.e. a causa della mancanza di informazioni sulle </a:t>
            </a:r>
            <a:r>
              <a:rPr lang="it-IT" altLang="it-IT" sz="2400" i="1">
                <a:latin typeface="Times New Roman" panose="02020603050405020304" pitchFamily="18" charset="0"/>
              </a:rPr>
              <a:t>vacancies</a:t>
            </a:r>
            <a:r>
              <a:rPr lang="it-IT" altLang="it-IT" sz="2400">
                <a:latin typeface="Times New Roman" panose="02020603050405020304" pitchFamily="18" charset="0"/>
              </a:rPr>
              <a:t>). Si tratta comunque di un problema di breve periodo.</a:t>
            </a:r>
          </a:p>
          <a:p>
            <a:pPr>
              <a:lnSpc>
                <a:spcPct val="80000"/>
              </a:lnSpc>
            </a:pPr>
            <a:r>
              <a:rPr lang="it-IT" altLang="it-IT" sz="2400">
                <a:latin typeface="Times New Roman" panose="02020603050405020304" pitchFamily="18" charset="0"/>
              </a:rPr>
              <a:t>Tuttavia tali imperfezioni possono divenire </a:t>
            </a:r>
            <a:r>
              <a:rPr lang="it-IT" altLang="it-IT" sz="2400" i="1">
                <a:latin typeface="Times New Roman" panose="02020603050405020304" pitchFamily="18" charset="0"/>
              </a:rPr>
              <a:t>patologiche</a:t>
            </a:r>
            <a:r>
              <a:rPr lang="it-IT" altLang="it-IT" sz="2400">
                <a:latin typeface="Times New Roman" panose="02020603050405020304" pitchFamily="18" charset="0"/>
              </a:rPr>
              <a:t>, trasformando la DIS frizionale in un fenomeno di lungo periodo. In quel caso la distinzione tra DIS frizionale e DIS strutturale di fatto si azzera.  </a:t>
            </a:r>
          </a:p>
          <a:p>
            <a:pPr>
              <a:lnSpc>
                <a:spcPct val="80000"/>
              </a:lnSpc>
            </a:pPr>
            <a:r>
              <a:rPr lang="it-IT" altLang="it-IT" sz="2400">
                <a:latin typeface="Times New Roman" panose="02020603050405020304" pitchFamily="18" charset="0"/>
              </a:rPr>
              <a:t>Per esempio </a:t>
            </a:r>
            <a:r>
              <a:rPr lang="it-IT" altLang="it-IT" sz="2400" u="sng">
                <a:latin typeface="Times New Roman" panose="02020603050405020304" pitchFamily="18" charset="0"/>
              </a:rPr>
              <a:t>le rigidità nel mercato del lavoro</a:t>
            </a:r>
            <a:r>
              <a:rPr lang="it-IT" altLang="it-IT" sz="2400">
                <a:latin typeface="Times New Roman" panose="02020603050405020304" pitchFamily="18" charset="0"/>
              </a:rPr>
              <a:t>, oppure </a:t>
            </a:r>
            <a:r>
              <a:rPr lang="it-IT" altLang="it-IT" sz="2400" u="sng">
                <a:latin typeface="Times New Roman" panose="02020603050405020304" pitchFamily="18" charset="0"/>
              </a:rPr>
              <a:t>l’eccessiva regolamentazione</a:t>
            </a:r>
            <a:r>
              <a:rPr lang="it-IT" altLang="it-IT" sz="2400">
                <a:latin typeface="Times New Roman" panose="02020603050405020304" pitchFamily="18" charset="0"/>
              </a:rPr>
              <a:t> dello stesso, oppure </a:t>
            </a:r>
            <a:r>
              <a:rPr lang="it-IT" altLang="it-IT" sz="2400" u="sng">
                <a:latin typeface="Times New Roman" panose="02020603050405020304" pitchFamily="18" charset="0"/>
              </a:rPr>
              <a:t>alti sussidi di disoccupazione</a:t>
            </a:r>
            <a:r>
              <a:rPr lang="it-IT" altLang="it-IT" sz="2400">
                <a:latin typeface="Times New Roman" panose="02020603050405020304" pitchFamily="18" charset="0"/>
              </a:rPr>
              <a:t> sono fattori strutturali (perché dipendenti da norme di legge) che rendono permanente il </a:t>
            </a:r>
            <a:r>
              <a:rPr lang="it-IT" altLang="it-IT" sz="2400" i="1">
                <a:latin typeface="Times New Roman" panose="02020603050405020304" pitchFamily="18" charset="0"/>
              </a:rPr>
              <a:t>mismatching</a:t>
            </a:r>
            <a:r>
              <a:rPr lang="it-IT" altLang="it-IT" sz="2400">
                <a:latin typeface="Times New Roman" panose="02020603050405020304" pitchFamily="18" charset="0"/>
              </a:rPr>
              <a:t> tra domanda ed offerta di lavoro. </a:t>
            </a:r>
          </a:p>
          <a:p>
            <a:pPr>
              <a:lnSpc>
                <a:spcPct val="80000"/>
              </a:lnSpc>
            </a:pPr>
            <a:r>
              <a:rPr lang="it-IT" altLang="it-IT" sz="2400" u="sng">
                <a:latin typeface="Times New Roman" panose="02020603050405020304" pitchFamily="18" charset="0"/>
              </a:rPr>
              <a:t>Soluzione</a:t>
            </a:r>
            <a:r>
              <a:rPr lang="it-IT" altLang="it-IT" sz="2400">
                <a:latin typeface="Times New Roman" panose="02020603050405020304" pitchFamily="18" charset="0"/>
              </a:rPr>
              <a:t>: </a:t>
            </a:r>
            <a:r>
              <a:rPr lang="it-IT" altLang="it-IT" sz="2400">
                <a:solidFill>
                  <a:srgbClr val="FC0128"/>
                </a:solidFill>
                <a:latin typeface="Times New Roman" panose="02020603050405020304" pitchFamily="18" charset="0"/>
              </a:rPr>
              <a:t>politiche attive nel mercato del lavoro</a:t>
            </a:r>
            <a:r>
              <a:rPr lang="it-IT" altLang="it-IT" sz="2400">
                <a:latin typeface="Times New Roman" panose="02020603050405020304" pitchFamily="18" charset="0"/>
              </a:rPr>
              <a:t>. </a:t>
            </a:r>
          </a:p>
          <a:p>
            <a:pPr lvl="1">
              <a:lnSpc>
                <a:spcPct val="80000"/>
              </a:lnSpc>
            </a:pPr>
            <a:r>
              <a:rPr lang="it-IT" altLang="it-IT" sz="2000">
                <a:latin typeface="Times New Roman" panose="02020603050405020304" pitchFamily="18" charset="0"/>
              </a:rPr>
              <a:t>Con tale termine si intendono tutte le politiche volte a rendere più efficiente il processo di </a:t>
            </a:r>
            <a:r>
              <a:rPr lang="it-IT" altLang="it-IT" sz="2000" i="1">
                <a:latin typeface="Times New Roman" panose="02020603050405020304" pitchFamily="18" charset="0"/>
              </a:rPr>
              <a:t>matching</a:t>
            </a:r>
            <a:r>
              <a:rPr lang="it-IT" altLang="it-IT" sz="2000">
                <a:latin typeface="Times New Roman" panose="02020603050405020304" pitchFamily="18" charset="0"/>
              </a:rPr>
              <a:t> nel mercato del lavoro (in Italia: legge Treu, legge Biagi).</a:t>
            </a:r>
          </a:p>
          <a:p>
            <a:pPr lvl="1">
              <a:lnSpc>
                <a:spcPct val="80000"/>
              </a:lnSpc>
            </a:pPr>
            <a:r>
              <a:rPr lang="it-IT" altLang="it-IT" sz="2000">
                <a:latin typeface="Times New Roman" panose="02020603050405020304" pitchFamily="18" charset="0"/>
              </a:rPr>
              <a:t>Non è vero quindi che TND sia immutabile: le “politiche attive” possono ridurne la componente frizionale e strutturale. </a:t>
            </a:r>
            <a:r>
              <a:rPr lang="it-IT" altLang="it-IT" sz="2000" u="sng">
                <a:latin typeface="Times New Roman" panose="02020603050405020304" pitchFamily="18" charset="0"/>
              </a:rPr>
              <a:t>Minore TND significa maggiore crescita</a:t>
            </a:r>
            <a:r>
              <a:rPr lang="it-IT" altLang="it-IT" sz="2000">
                <a:latin typeface="Times New Roman" panose="02020603050405020304" pitchFamily="18" charset="0"/>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1">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042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60F2485-E7B5-41E7-BC3D-85F431FFC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62102"/>
            <a:ext cx="8064896" cy="5628523"/>
          </a:xfrm>
          <a:prstGeom prst="rect">
            <a:avLst/>
          </a:prstGeom>
        </p:spPr>
      </p:pic>
      <p:sp>
        <p:nvSpPr>
          <p:cNvPr id="4" name="CasellaDiTesto 3">
            <a:extLst>
              <a:ext uri="{FF2B5EF4-FFF2-40B4-BE49-F238E27FC236}">
                <a16:creationId xmlns:a16="http://schemas.microsoft.com/office/drawing/2014/main" id="{0D55FDCB-34CD-45AE-B023-C9AD76CD2B2C}"/>
              </a:ext>
            </a:extLst>
          </p:cNvPr>
          <p:cNvSpPr txBox="1"/>
          <p:nvPr/>
        </p:nvSpPr>
        <p:spPr>
          <a:xfrm>
            <a:off x="373960" y="116632"/>
            <a:ext cx="8540095" cy="1077218"/>
          </a:xfrm>
          <a:prstGeom prst="rect">
            <a:avLst/>
          </a:prstGeom>
          <a:noFill/>
        </p:spPr>
        <p:txBody>
          <a:bodyPr wrap="none" rtlCol="0">
            <a:spAutoFit/>
          </a:bodyPr>
          <a:lstStyle/>
          <a:p>
            <a:pPr algn="ctr"/>
            <a:r>
              <a:rPr lang="it-IT" sz="3200" i="1" dirty="0" err="1"/>
              <a:t>Matching</a:t>
            </a:r>
            <a:r>
              <a:rPr lang="it-IT" sz="3200" dirty="0"/>
              <a:t> &amp; uffici di collocamento pubblici (PES):</a:t>
            </a:r>
          </a:p>
          <a:p>
            <a:pPr algn="ctr"/>
            <a:r>
              <a:rPr lang="it-IT" sz="3200" dirty="0"/>
              <a:t>si può far meglio…</a:t>
            </a:r>
          </a:p>
        </p:txBody>
      </p:sp>
    </p:spTree>
    <p:extLst>
      <p:ext uri="{BB962C8B-B14F-4D97-AF65-F5344CB8AC3E}">
        <p14:creationId xmlns:p14="http://schemas.microsoft.com/office/powerpoint/2010/main" val="290203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77788" y="2427288"/>
            <a:ext cx="2376487" cy="1574800"/>
          </a:xfrm>
          <a:prstGeom prst="ellipse">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 </a:t>
            </a:r>
            <a:r>
              <a:rPr lang="en-US" sz="1350" dirty="0" err="1">
                <a:solidFill>
                  <a:prstClr val="black"/>
                </a:solidFill>
              </a:rPr>
              <a:t>strutturale</a:t>
            </a:r>
            <a:r>
              <a:rPr lang="en-US" sz="1350" dirty="0">
                <a:solidFill>
                  <a:prstClr val="black"/>
                </a:solidFill>
              </a:rPr>
              <a:t> </a:t>
            </a:r>
          </a:p>
          <a:p>
            <a:pPr algn="ctr" eaLnBrk="1" fontAlgn="auto" hangingPunct="1">
              <a:spcBef>
                <a:spcPts val="0"/>
              </a:spcBef>
              <a:spcAft>
                <a:spcPts val="0"/>
              </a:spcAft>
              <a:defRPr/>
            </a:pPr>
            <a:r>
              <a:rPr lang="en-US" sz="1350" dirty="0">
                <a:solidFill>
                  <a:prstClr val="black"/>
                </a:solidFill>
              </a:rPr>
              <a:t>“da </a:t>
            </a:r>
            <a:r>
              <a:rPr lang="en-US" sz="1350" dirty="0" err="1">
                <a:solidFill>
                  <a:prstClr val="black"/>
                </a:solidFill>
              </a:rPr>
              <a:t>salario</a:t>
            </a:r>
            <a:r>
              <a:rPr lang="en-US" sz="1350" dirty="0">
                <a:solidFill>
                  <a:prstClr val="black"/>
                </a:solidFill>
              </a:rPr>
              <a:t>”:</a:t>
            </a:r>
          </a:p>
          <a:p>
            <a:pPr marL="214313" indent="-214313" algn="ctr" eaLnBrk="1" fontAlgn="auto" hangingPunct="1">
              <a:spcBef>
                <a:spcPts val="0"/>
              </a:spcBef>
              <a:spcAft>
                <a:spcPts val="0"/>
              </a:spcAft>
              <a:buFontTx/>
              <a:buChar char="-"/>
              <a:defRPr/>
            </a:pPr>
            <a:r>
              <a:rPr lang="en-US" sz="1350" dirty="0" err="1">
                <a:solidFill>
                  <a:prstClr val="black"/>
                </a:solidFill>
              </a:rPr>
              <a:t>salario</a:t>
            </a:r>
            <a:r>
              <a:rPr lang="en-US" sz="1350" dirty="0">
                <a:solidFill>
                  <a:prstClr val="black"/>
                </a:solidFill>
              </a:rPr>
              <a:t> </a:t>
            </a:r>
            <a:r>
              <a:rPr lang="en-US" sz="1350" dirty="0" err="1">
                <a:solidFill>
                  <a:prstClr val="black"/>
                </a:solidFill>
              </a:rPr>
              <a:t>minimo</a:t>
            </a:r>
            <a:endParaRPr lang="en-US" sz="1350" dirty="0">
              <a:solidFill>
                <a:prstClr val="black"/>
              </a:solidFill>
            </a:endParaRPr>
          </a:p>
          <a:p>
            <a:pPr marL="214313" indent="-214313" algn="ctr" eaLnBrk="1" fontAlgn="auto" hangingPunct="1">
              <a:spcBef>
                <a:spcPts val="0"/>
              </a:spcBef>
              <a:spcAft>
                <a:spcPts val="0"/>
              </a:spcAft>
              <a:buFontTx/>
              <a:buChar char="-"/>
              <a:defRPr/>
            </a:pPr>
            <a:r>
              <a:rPr lang="en-US" sz="1350" dirty="0" err="1">
                <a:solidFill>
                  <a:prstClr val="black"/>
                </a:solidFill>
              </a:rPr>
              <a:t>potere</a:t>
            </a:r>
            <a:r>
              <a:rPr lang="en-US" sz="1350" dirty="0">
                <a:solidFill>
                  <a:prstClr val="black"/>
                </a:solidFill>
              </a:rPr>
              <a:t> </a:t>
            </a:r>
            <a:r>
              <a:rPr lang="en-US" sz="1350" dirty="0" err="1">
                <a:solidFill>
                  <a:prstClr val="black"/>
                </a:solidFill>
              </a:rPr>
              <a:t>sindacale</a:t>
            </a:r>
            <a:endParaRPr lang="en-US" sz="1350" dirty="0">
              <a:solidFill>
                <a:prstClr val="black"/>
              </a:solidFill>
            </a:endParaRPr>
          </a:p>
          <a:p>
            <a:pPr marL="214313" indent="-214313" algn="ctr" eaLnBrk="1" fontAlgn="auto" hangingPunct="1">
              <a:spcBef>
                <a:spcPts val="0"/>
              </a:spcBef>
              <a:spcAft>
                <a:spcPts val="0"/>
              </a:spcAft>
              <a:buFontTx/>
              <a:buChar char="-"/>
              <a:defRPr/>
            </a:pPr>
            <a:r>
              <a:rPr lang="en-US" sz="1350" dirty="0" err="1">
                <a:solidFill>
                  <a:prstClr val="black"/>
                </a:solidFill>
              </a:rPr>
              <a:t>salari</a:t>
            </a:r>
            <a:r>
              <a:rPr lang="en-US" sz="1350" dirty="0">
                <a:solidFill>
                  <a:prstClr val="black"/>
                </a:solidFill>
              </a:rPr>
              <a:t> </a:t>
            </a:r>
            <a:r>
              <a:rPr lang="en-US" sz="1350" dirty="0" err="1">
                <a:solidFill>
                  <a:prstClr val="black"/>
                </a:solidFill>
              </a:rPr>
              <a:t>d’efficienza</a:t>
            </a:r>
            <a:endParaRPr lang="en-US" sz="1350" dirty="0">
              <a:solidFill>
                <a:prstClr val="black"/>
              </a:solidFill>
            </a:endParaRPr>
          </a:p>
        </p:txBody>
      </p:sp>
      <p:sp>
        <p:nvSpPr>
          <p:cNvPr id="5" name="Ovale 4"/>
          <p:cNvSpPr/>
          <p:nvPr/>
        </p:nvSpPr>
        <p:spPr>
          <a:xfrm>
            <a:off x="5268913" y="3308350"/>
            <a:ext cx="2112962" cy="1338263"/>
          </a:xfrm>
          <a:prstGeom prst="ellips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 </a:t>
            </a:r>
            <a:r>
              <a:rPr lang="en-US" sz="1350" dirty="0" err="1">
                <a:solidFill>
                  <a:prstClr val="black"/>
                </a:solidFill>
              </a:rPr>
              <a:t>frizionale</a:t>
            </a:r>
            <a:r>
              <a:rPr lang="en-US" sz="1350" dirty="0">
                <a:solidFill>
                  <a:prstClr val="black"/>
                </a:solidFill>
              </a:rPr>
              <a:t> di breve </a:t>
            </a:r>
            <a:r>
              <a:rPr lang="en-US" sz="1350" dirty="0" err="1">
                <a:solidFill>
                  <a:prstClr val="black"/>
                </a:solidFill>
              </a:rPr>
              <a:t>periodo</a:t>
            </a:r>
            <a:endParaRPr lang="en-US" sz="1350" dirty="0">
              <a:solidFill>
                <a:prstClr val="black"/>
              </a:solidFill>
            </a:endParaRPr>
          </a:p>
          <a:p>
            <a:pPr algn="ctr" eaLnBrk="1" fontAlgn="auto" hangingPunct="1">
              <a:spcBef>
                <a:spcPts val="0"/>
              </a:spcBef>
              <a:spcAft>
                <a:spcPts val="0"/>
              </a:spcAft>
              <a:defRPr/>
            </a:pPr>
            <a:r>
              <a:rPr lang="en-US" sz="1350" dirty="0">
                <a:solidFill>
                  <a:prstClr val="black"/>
                </a:solidFill>
              </a:rPr>
              <a:t>(da </a:t>
            </a:r>
            <a:r>
              <a:rPr lang="en-US" sz="1350" dirty="0" err="1">
                <a:solidFill>
                  <a:prstClr val="black"/>
                </a:solidFill>
              </a:rPr>
              <a:t>informazioni</a:t>
            </a:r>
            <a:r>
              <a:rPr lang="en-US" sz="1350" dirty="0">
                <a:solidFill>
                  <a:prstClr val="black"/>
                </a:solidFill>
              </a:rPr>
              <a:t>)</a:t>
            </a:r>
          </a:p>
        </p:txBody>
      </p:sp>
      <p:sp>
        <p:nvSpPr>
          <p:cNvPr id="14" name="Rettangolo 13"/>
          <p:cNvSpPr/>
          <p:nvPr/>
        </p:nvSpPr>
        <p:spPr>
          <a:xfrm>
            <a:off x="1031875" y="1192213"/>
            <a:ext cx="1757363" cy="3571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dirty="0">
                <a:solidFill>
                  <a:prstClr val="black"/>
                </a:solidFill>
              </a:rPr>
              <a:t>TND</a:t>
            </a:r>
            <a:endParaRPr lang="en-US" sz="1800" dirty="0">
              <a:solidFill>
                <a:prstClr val="white"/>
              </a:solidFill>
            </a:endParaRPr>
          </a:p>
        </p:txBody>
      </p:sp>
      <p:sp>
        <p:nvSpPr>
          <p:cNvPr id="15" name="Ovale 14"/>
          <p:cNvSpPr/>
          <p:nvPr/>
        </p:nvSpPr>
        <p:spPr>
          <a:xfrm>
            <a:off x="7939088" y="3482975"/>
            <a:ext cx="1085850" cy="1192213"/>
          </a:xfrm>
          <a:prstGeom prst="ellipse">
            <a:avLst/>
          </a:prstGeom>
          <a:pattFill prst="lgGrid">
            <a:fgClr>
              <a:schemeClr val="accent3">
                <a:lumMod val="40000"/>
                <a:lumOff val="60000"/>
              </a:schemeClr>
            </a:fgClr>
            <a:bgClr>
              <a:schemeClr val="bg1"/>
            </a:bgClr>
          </a:patt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 </a:t>
            </a:r>
            <a:r>
              <a:rPr lang="en-US" sz="1350" dirty="0" err="1">
                <a:solidFill>
                  <a:prstClr val="black"/>
                </a:solidFill>
              </a:rPr>
              <a:t>ciclica</a:t>
            </a:r>
            <a:endParaRPr lang="en-US" sz="1350" dirty="0">
              <a:solidFill>
                <a:prstClr val="black"/>
              </a:solidFill>
            </a:endParaRPr>
          </a:p>
        </p:txBody>
      </p:sp>
      <p:cxnSp>
        <p:nvCxnSpPr>
          <p:cNvPr id="18" name="Connettore 2 17"/>
          <p:cNvCxnSpPr/>
          <p:nvPr/>
        </p:nvCxnSpPr>
        <p:spPr>
          <a:xfrm flipH="1" flipV="1">
            <a:off x="6884988" y="4564063"/>
            <a:ext cx="625475" cy="525462"/>
          </a:xfrm>
          <a:prstGeom prst="straightConnector1">
            <a:avLst/>
          </a:prstGeom>
          <a:ln w="57150">
            <a:headEnd type="triangle" w="med" len="lg"/>
            <a:tailEnd type="non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7558088" y="4489450"/>
            <a:ext cx="512762" cy="623888"/>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6651625" y="5113338"/>
            <a:ext cx="1947863" cy="685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800" dirty="0">
                <a:solidFill>
                  <a:prstClr val="black"/>
                </a:solidFill>
              </a:rPr>
              <a:t>DIS di breve </a:t>
            </a:r>
            <a:r>
              <a:rPr lang="en-US" sz="1800" dirty="0" err="1">
                <a:solidFill>
                  <a:prstClr val="black"/>
                </a:solidFill>
              </a:rPr>
              <a:t>periodo</a:t>
            </a:r>
            <a:endParaRPr lang="en-US" sz="1800" dirty="0">
              <a:solidFill>
                <a:prstClr val="black"/>
              </a:solidFill>
            </a:endParaRPr>
          </a:p>
        </p:txBody>
      </p:sp>
      <p:cxnSp>
        <p:nvCxnSpPr>
          <p:cNvPr id="23" name="Connettore 2 22"/>
          <p:cNvCxnSpPr/>
          <p:nvPr/>
        </p:nvCxnSpPr>
        <p:spPr>
          <a:xfrm flipH="1">
            <a:off x="1568450" y="1630363"/>
            <a:ext cx="341313" cy="766762"/>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2190750" y="1585913"/>
            <a:ext cx="1401763" cy="965200"/>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3395663" y="2393950"/>
            <a:ext cx="1697037" cy="1331913"/>
          </a:xfrm>
          <a:prstGeom prst="ellipse">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 </a:t>
            </a:r>
            <a:r>
              <a:rPr lang="en-US" sz="1350" dirty="0" err="1">
                <a:solidFill>
                  <a:prstClr val="black"/>
                </a:solidFill>
              </a:rPr>
              <a:t>strutturale</a:t>
            </a:r>
            <a:r>
              <a:rPr lang="en-US" sz="1350" dirty="0">
                <a:solidFill>
                  <a:prstClr val="black"/>
                </a:solidFill>
              </a:rPr>
              <a:t> </a:t>
            </a:r>
          </a:p>
          <a:p>
            <a:pPr algn="ctr" eaLnBrk="1" fontAlgn="auto" hangingPunct="1">
              <a:spcBef>
                <a:spcPts val="0"/>
              </a:spcBef>
              <a:spcAft>
                <a:spcPts val="0"/>
              </a:spcAft>
              <a:defRPr/>
            </a:pPr>
            <a:r>
              <a:rPr lang="en-US" sz="1350" dirty="0">
                <a:solidFill>
                  <a:prstClr val="black"/>
                </a:solidFill>
              </a:rPr>
              <a:t>“da </a:t>
            </a:r>
            <a:r>
              <a:rPr lang="en-US" sz="1350" dirty="0" err="1">
                <a:solidFill>
                  <a:prstClr val="black"/>
                </a:solidFill>
              </a:rPr>
              <a:t>rigidità</a:t>
            </a:r>
            <a:r>
              <a:rPr lang="en-US" sz="1350" dirty="0">
                <a:solidFill>
                  <a:prstClr val="black"/>
                </a:solidFill>
              </a:rPr>
              <a:t>”</a:t>
            </a:r>
          </a:p>
        </p:txBody>
      </p:sp>
      <p:sp>
        <p:nvSpPr>
          <p:cNvPr id="7" name="Ovale 6"/>
          <p:cNvSpPr/>
          <p:nvPr/>
        </p:nvSpPr>
        <p:spPr>
          <a:xfrm>
            <a:off x="3046413" y="3395663"/>
            <a:ext cx="1797050" cy="1322387"/>
          </a:xfrm>
          <a:prstGeom prst="ellipse">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 </a:t>
            </a:r>
            <a:r>
              <a:rPr lang="en-US" sz="1350" dirty="0" err="1">
                <a:solidFill>
                  <a:prstClr val="black"/>
                </a:solidFill>
              </a:rPr>
              <a:t>frizionale</a:t>
            </a:r>
            <a:r>
              <a:rPr lang="en-US" sz="1350" dirty="0">
                <a:solidFill>
                  <a:prstClr val="black"/>
                </a:solidFill>
              </a:rPr>
              <a:t> di </a:t>
            </a:r>
            <a:r>
              <a:rPr lang="en-US" sz="1350" dirty="0" err="1">
                <a:solidFill>
                  <a:prstClr val="black"/>
                </a:solidFill>
              </a:rPr>
              <a:t>lungo</a:t>
            </a:r>
            <a:r>
              <a:rPr lang="en-US" sz="1350" dirty="0">
                <a:solidFill>
                  <a:prstClr val="black"/>
                </a:solidFill>
              </a:rPr>
              <a:t> </a:t>
            </a:r>
            <a:r>
              <a:rPr lang="en-US" sz="1350" dirty="0" err="1">
                <a:solidFill>
                  <a:prstClr val="black"/>
                </a:solidFill>
              </a:rPr>
              <a:t>periodo</a:t>
            </a:r>
            <a:endParaRPr lang="en-US" sz="1350" dirty="0">
              <a:solidFill>
                <a:prstClr val="black"/>
              </a:solidFill>
            </a:endParaRPr>
          </a:p>
          <a:p>
            <a:pPr algn="ctr" eaLnBrk="1" fontAlgn="auto" hangingPunct="1">
              <a:spcBef>
                <a:spcPts val="0"/>
              </a:spcBef>
              <a:spcAft>
                <a:spcPts val="0"/>
              </a:spcAft>
              <a:defRPr/>
            </a:pPr>
            <a:r>
              <a:rPr lang="en-US" sz="1350" dirty="0">
                <a:solidFill>
                  <a:prstClr val="black"/>
                </a:solidFill>
              </a:rPr>
              <a:t>(da </a:t>
            </a:r>
            <a:r>
              <a:rPr lang="en-US" sz="1350" dirty="0" err="1">
                <a:solidFill>
                  <a:prstClr val="black"/>
                </a:solidFill>
              </a:rPr>
              <a:t>mis</a:t>
            </a:r>
            <a:r>
              <a:rPr lang="en-US" sz="1350" dirty="0">
                <a:solidFill>
                  <a:prstClr val="black"/>
                </a:solidFill>
              </a:rPr>
              <a:t>-match)</a:t>
            </a:r>
          </a:p>
        </p:txBody>
      </p:sp>
      <p:cxnSp>
        <p:nvCxnSpPr>
          <p:cNvPr id="30" name="Connettore 2 29"/>
          <p:cNvCxnSpPr/>
          <p:nvPr/>
        </p:nvCxnSpPr>
        <p:spPr>
          <a:xfrm>
            <a:off x="2009775" y="1630363"/>
            <a:ext cx="1127125" cy="2057400"/>
          </a:xfrm>
          <a:prstGeom prst="straightConnector1">
            <a:avLst/>
          </a:prstGeom>
          <a:ln w="57150">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Ovale 34"/>
          <p:cNvSpPr/>
          <p:nvPr/>
        </p:nvSpPr>
        <p:spPr>
          <a:xfrm>
            <a:off x="746125" y="4489450"/>
            <a:ext cx="2016125" cy="1306513"/>
          </a:xfrm>
          <a:prstGeom prst="ellipse">
            <a:avLst/>
          </a:prstGeom>
          <a:pattFill prst="lgGrid">
            <a:fgClr>
              <a:schemeClr val="accent4">
                <a:lumMod val="60000"/>
                <a:lumOff val="40000"/>
              </a:schemeClr>
            </a:fgClr>
            <a:bgClr>
              <a:schemeClr val="bg1"/>
            </a:bgClr>
          </a:pattFill>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1350" dirty="0">
                <a:solidFill>
                  <a:prstClr val="black"/>
                </a:solidFill>
              </a:rPr>
              <a:t>DIS</a:t>
            </a:r>
          </a:p>
          <a:p>
            <a:pPr algn="ctr" eaLnBrk="1" fontAlgn="auto" hangingPunct="1">
              <a:spcBef>
                <a:spcPts val="0"/>
              </a:spcBef>
              <a:spcAft>
                <a:spcPts val="0"/>
              </a:spcAft>
              <a:defRPr/>
            </a:pPr>
            <a:r>
              <a:rPr lang="en-US" sz="1350" dirty="0" err="1">
                <a:solidFill>
                  <a:prstClr val="black"/>
                </a:solidFill>
              </a:rPr>
              <a:t>strutturale</a:t>
            </a:r>
            <a:endParaRPr lang="en-US" sz="1350" dirty="0">
              <a:solidFill>
                <a:prstClr val="black"/>
              </a:solidFill>
            </a:endParaRPr>
          </a:p>
        </p:txBody>
      </p:sp>
      <p:cxnSp>
        <p:nvCxnSpPr>
          <p:cNvPr id="37" name="Connettore 2 36"/>
          <p:cNvCxnSpPr/>
          <p:nvPr/>
        </p:nvCxnSpPr>
        <p:spPr>
          <a:xfrm flipH="1" flipV="1">
            <a:off x="1568450" y="4030663"/>
            <a:ext cx="222250" cy="434975"/>
          </a:xfrm>
          <a:prstGeom prst="straightConnector1">
            <a:avLst/>
          </a:prstGeom>
          <a:ln w="12700">
            <a:solidFill>
              <a:schemeClr val="tx1"/>
            </a:solidFill>
            <a:tailEnd type="triangle"/>
          </a:ln>
        </p:spPr>
        <p:style>
          <a:lnRef idx="3">
            <a:schemeClr val="accent2"/>
          </a:lnRef>
          <a:fillRef idx="0">
            <a:schemeClr val="accent2"/>
          </a:fillRef>
          <a:effectRef idx="2">
            <a:schemeClr val="accent2"/>
          </a:effectRef>
          <a:fontRef idx="minor">
            <a:schemeClr val="tx1"/>
          </a:fontRef>
        </p:style>
      </p:cxnSp>
      <p:cxnSp>
        <p:nvCxnSpPr>
          <p:cNvPr id="39" name="Connettore 2 38"/>
          <p:cNvCxnSpPr/>
          <p:nvPr/>
        </p:nvCxnSpPr>
        <p:spPr>
          <a:xfrm flipV="1">
            <a:off x="1839913" y="3132138"/>
            <a:ext cx="1490662" cy="1328737"/>
          </a:xfrm>
          <a:prstGeom prst="straightConnector1">
            <a:avLst/>
          </a:prstGeom>
          <a:ln w="12700">
            <a:solidFill>
              <a:schemeClr val="tx1"/>
            </a:solidFill>
            <a:tailEnd type="triangle"/>
          </a:ln>
        </p:spPr>
        <p:style>
          <a:lnRef idx="3">
            <a:schemeClr val="accent2"/>
          </a:lnRef>
          <a:fillRef idx="0">
            <a:schemeClr val="accent2"/>
          </a:fillRef>
          <a:effectRef idx="2">
            <a:schemeClr val="accent2"/>
          </a:effectRef>
          <a:fontRef idx="minor">
            <a:schemeClr val="tx1"/>
          </a:fontRef>
        </p:style>
      </p:cxnSp>
      <p:sp>
        <p:nvSpPr>
          <p:cNvPr id="41" name="Ovale 40"/>
          <p:cNvSpPr/>
          <p:nvPr/>
        </p:nvSpPr>
        <p:spPr>
          <a:xfrm>
            <a:off x="4019550" y="4860925"/>
            <a:ext cx="1920875" cy="946150"/>
          </a:xfrm>
          <a:prstGeom prst="ellipse">
            <a:avLst/>
          </a:prstGeom>
          <a:pattFill prst="lgGrid">
            <a:fgClr>
              <a:schemeClr val="accent6">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dirty="0">
                <a:solidFill>
                  <a:prstClr val="black"/>
                </a:solidFill>
              </a:rPr>
              <a:t>DIS </a:t>
            </a:r>
          </a:p>
          <a:p>
            <a:pPr algn="ctr" eaLnBrk="1" fontAlgn="auto" hangingPunct="1">
              <a:spcBef>
                <a:spcPts val="0"/>
              </a:spcBef>
              <a:spcAft>
                <a:spcPts val="0"/>
              </a:spcAft>
              <a:defRPr/>
            </a:pPr>
            <a:r>
              <a:rPr lang="en-US" sz="1350" dirty="0" err="1">
                <a:solidFill>
                  <a:prstClr val="black"/>
                </a:solidFill>
              </a:rPr>
              <a:t>frizionale</a:t>
            </a:r>
            <a:endParaRPr lang="en-US" sz="1350" dirty="0">
              <a:solidFill>
                <a:prstClr val="black"/>
              </a:solidFill>
            </a:endParaRPr>
          </a:p>
        </p:txBody>
      </p:sp>
      <p:cxnSp>
        <p:nvCxnSpPr>
          <p:cNvPr id="43" name="Connettore 2 42"/>
          <p:cNvCxnSpPr/>
          <p:nvPr/>
        </p:nvCxnSpPr>
        <p:spPr>
          <a:xfrm flipV="1">
            <a:off x="5056188" y="4468813"/>
            <a:ext cx="501650" cy="3921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a:endCxn id="7" idx="5"/>
          </p:cNvCxnSpPr>
          <p:nvPr/>
        </p:nvCxnSpPr>
        <p:spPr>
          <a:xfrm flipH="1" flipV="1">
            <a:off x="4579938" y="4524375"/>
            <a:ext cx="430212" cy="3317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676" name="CasellaDiTesto 51"/>
          <p:cNvSpPr txBox="1">
            <a:spLocks noChangeArrowheads="1"/>
          </p:cNvSpPr>
          <p:nvPr/>
        </p:nvSpPr>
        <p:spPr bwMode="auto">
          <a:xfrm>
            <a:off x="3899537" y="890717"/>
            <a:ext cx="48517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2800" dirty="0" err="1">
                <a:solidFill>
                  <a:srgbClr val="000000"/>
                </a:solidFill>
                <a:latin typeface="Calibri" panose="020F0502020204030204" pitchFamily="34" charset="0"/>
              </a:rPr>
              <a:t>Quadro</a:t>
            </a:r>
            <a:r>
              <a:rPr lang="en-US" altLang="en-US" sz="2800" dirty="0">
                <a:solidFill>
                  <a:srgbClr val="000000"/>
                </a:solidFill>
                <a:latin typeface="Calibri" panose="020F0502020204030204" pitchFamily="34" charset="0"/>
              </a:rPr>
              <a:t> </a:t>
            </a:r>
            <a:r>
              <a:rPr lang="en-US" altLang="en-US" sz="2800" dirty="0" err="1">
                <a:solidFill>
                  <a:srgbClr val="000000"/>
                </a:solidFill>
                <a:latin typeface="Calibri" panose="020F0502020204030204" pitchFamily="34" charset="0"/>
              </a:rPr>
              <a:t>d’unione</a:t>
            </a:r>
            <a:r>
              <a:rPr lang="en-US" altLang="en-US" sz="2800" dirty="0">
                <a:solidFill>
                  <a:srgbClr val="000000"/>
                </a:solidFill>
                <a:latin typeface="Calibri" panose="020F0502020204030204" pitchFamily="34" charset="0"/>
              </a:rPr>
              <a:t> </a:t>
            </a:r>
            <a:r>
              <a:rPr lang="en-US" altLang="en-US" sz="2800" dirty="0" err="1">
                <a:solidFill>
                  <a:srgbClr val="000000"/>
                </a:solidFill>
                <a:latin typeface="Calibri" panose="020F0502020204030204" pitchFamily="34" charset="0"/>
              </a:rPr>
              <a:t>dei</a:t>
            </a:r>
            <a:r>
              <a:rPr lang="en-US" altLang="en-US" sz="2800" dirty="0">
                <a:solidFill>
                  <a:srgbClr val="000000"/>
                </a:solidFill>
                <a:latin typeface="Calibri" panose="020F0502020204030204" pitchFamily="34" charset="0"/>
              </a:rPr>
              <a:t> </a:t>
            </a:r>
            <a:r>
              <a:rPr lang="en-US" altLang="en-US" sz="2800" dirty="0" err="1">
                <a:solidFill>
                  <a:srgbClr val="000000"/>
                </a:solidFill>
                <a:latin typeface="Calibri" panose="020F0502020204030204" pitchFamily="34" charset="0"/>
              </a:rPr>
              <a:t>diversi</a:t>
            </a:r>
            <a:r>
              <a:rPr lang="en-US" altLang="en-US" sz="2800" dirty="0">
                <a:solidFill>
                  <a:srgbClr val="000000"/>
                </a:solidFill>
                <a:latin typeface="Calibri" panose="020F0502020204030204" pitchFamily="34" charset="0"/>
              </a:rPr>
              <a:t> tipi </a:t>
            </a:r>
          </a:p>
          <a:p>
            <a:pPr algn="ctr" eaLnBrk="1" hangingPunct="1"/>
            <a:r>
              <a:rPr lang="en-US" altLang="en-US" sz="2800" dirty="0">
                <a:solidFill>
                  <a:srgbClr val="000000"/>
                </a:solidFill>
                <a:latin typeface="Calibri" panose="020F0502020204030204" pitchFamily="34" charset="0"/>
              </a:rPr>
              <a:t>di </a:t>
            </a:r>
            <a:r>
              <a:rPr lang="en-US" altLang="en-US" sz="2800" dirty="0" err="1">
                <a:solidFill>
                  <a:srgbClr val="000000"/>
                </a:solidFill>
                <a:latin typeface="Calibri" panose="020F0502020204030204" pitchFamily="34" charset="0"/>
              </a:rPr>
              <a:t>disoccupazione</a:t>
            </a:r>
            <a:endParaRPr lang="en-US" altLang="en-US" sz="2800" dirty="0">
              <a:solidFill>
                <a:srgbClr val="000000"/>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457200"/>
          </a:xfrm>
        </p:spPr>
        <p:txBody>
          <a:bodyPr/>
          <a:lstStyle/>
          <a:p>
            <a:r>
              <a:rPr lang="it-IT" altLang="it-IT"/>
              <a:t>La DIS tra micro e macro</a:t>
            </a:r>
          </a:p>
        </p:txBody>
      </p:sp>
      <p:sp>
        <p:nvSpPr>
          <p:cNvPr id="49155" name="Rectangle 3"/>
          <p:cNvSpPr>
            <a:spLocks noGrp="1" noChangeArrowheads="1"/>
          </p:cNvSpPr>
          <p:nvPr>
            <p:ph type="body" idx="1"/>
          </p:nvPr>
        </p:nvSpPr>
        <p:spPr>
          <a:xfrm>
            <a:off x="0" y="838200"/>
            <a:ext cx="9144000" cy="5638800"/>
          </a:xfrm>
        </p:spPr>
        <p:txBody>
          <a:bodyPr/>
          <a:lstStyle/>
          <a:p>
            <a:pPr>
              <a:lnSpc>
                <a:spcPct val="90000"/>
              </a:lnSpc>
            </a:pPr>
            <a:r>
              <a:rPr lang="it-IT" altLang="it-IT" sz="2400" dirty="0"/>
              <a:t>La DIS strutturale e frizionale sono fenomeni macro a cui abbiamo dato spiegazioni di tipo micro.</a:t>
            </a:r>
          </a:p>
          <a:p>
            <a:pPr lvl="1">
              <a:lnSpc>
                <a:spcPct val="90000"/>
              </a:lnSpc>
            </a:pPr>
            <a:r>
              <a:rPr lang="it-IT" altLang="it-IT" sz="2000" dirty="0"/>
              <a:t>Infatti, abbiamo sin qui fatto sempre riferimento alle </a:t>
            </a:r>
            <a:r>
              <a:rPr lang="it-IT" altLang="it-IT" sz="2000" u="sng" dirty="0"/>
              <a:t>decisioni di singoli agenti massimizzanti</a:t>
            </a:r>
            <a:r>
              <a:rPr lang="it-IT" altLang="it-IT" sz="2000" dirty="0"/>
              <a:t> (il lavoratore, l’impresa, il sindacato) oppure al </a:t>
            </a:r>
            <a:r>
              <a:rPr lang="it-IT" altLang="it-IT" sz="2000" u="sng" dirty="0"/>
              <a:t>funzionamento di singoli mercati</a:t>
            </a:r>
            <a:r>
              <a:rPr lang="it-IT" altLang="it-IT" sz="2000" dirty="0"/>
              <a:t> (p.e. quelli del lavoro temporaneo, oppure occasionale, oppure a tempo indefinito).</a:t>
            </a:r>
          </a:p>
          <a:p>
            <a:pPr>
              <a:lnSpc>
                <a:spcPct val="90000"/>
              </a:lnSpc>
            </a:pPr>
            <a:r>
              <a:rPr lang="it-IT" altLang="it-IT" sz="2400" dirty="0"/>
              <a:t>L’approccio di spiegare i fenomeni macro con comportamenti micro si chiama </a:t>
            </a:r>
            <a:r>
              <a:rPr lang="it-IT" altLang="it-IT" sz="2400" dirty="0" err="1">
                <a:solidFill>
                  <a:srgbClr val="FC0128"/>
                </a:solidFill>
              </a:rPr>
              <a:t>microfondazione</a:t>
            </a:r>
            <a:r>
              <a:rPr lang="it-IT" altLang="it-IT" sz="2400" dirty="0">
                <a:solidFill>
                  <a:srgbClr val="FC0128"/>
                </a:solidFill>
              </a:rPr>
              <a:t> della macroeconomia</a:t>
            </a:r>
            <a:r>
              <a:rPr lang="it-IT" altLang="it-IT" sz="2400" dirty="0"/>
              <a:t>.</a:t>
            </a:r>
          </a:p>
          <a:p>
            <a:pPr>
              <a:lnSpc>
                <a:spcPct val="90000"/>
              </a:lnSpc>
            </a:pPr>
            <a:r>
              <a:rPr lang="it-IT" altLang="it-IT" sz="2400" dirty="0"/>
              <a:t>E’ un approccio nato negli ultimi 25-30 anni che viene applicato non solo alla DIS, ma a tutti i fenomeni macro, quali i consumi e i risparmi, gli investimenti, la crescita, ecc.</a:t>
            </a:r>
          </a:p>
          <a:p>
            <a:pPr lvl="1">
              <a:lnSpc>
                <a:spcPct val="90000"/>
              </a:lnSpc>
            </a:pPr>
            <a:r>
              <a:rPr lang="it-IT" altLang="it-IT" sz="2000" dirty="0">
                <a:solidFill>
                  <a:srgbClr val="FC0128"/>
                </a:solidFill>
              </a:rPr>
              <a:t>Keynes 1936</a:t>
            </a:r>
            <a:r>
              <a:rPr lang="it-IT" altLang="it-IT" sz="2000" dirty="0"/>
              <a:t> </a:t>
            </a:r>
            <a:r>
              <a:rPr lang="it-IT" altLang="it-IT" sz="2000" dirty="0">
                <a:sym typeface="Symbol" panose="05050102010706020507" pitchFamily="18" charset="2"/>
              </a:rPr>
              <a:t> macro come disciplina autonoma, con un proprio punto di vista basato sugli aggregati.</a:t>
            </a:r>
          </a:p>
          <a:p>
            <a:pPr lvl="1">
              <a:lnSpc>
                <a:spcPct val="90000"/>
              </a:lnSpc>
            </a:pPr>
            <a:r>
              <a:rPr lang="it-IT" altLang="it-IT" sz="2000" dirty="0" err="1">
                <a:solidFill>
                  <a:srgbClr val="FC0128"/>
                </a:solidFill>
              </a:rPr>
              <a:t>Microfondazione</a:t>
            </a:r>
            <a:r>
              <a:rPr lang="it-IT" altLang="it-IT" sz="2000" dirty="0"/>
              <a:t> </a:t>
            </a:r>
            <a:r>
              <a:rPr lang="it-IT" altLang="it-IT" sz="2000" dirty="0">
                <a:sym typeface="Symbol" panose="05050102010706020507" pitchFamily="18" charset="2"/>
              </a:rPr>
              <a:t> la macro è un’utile semplificazione, ma alla sua base troviamo sempre la micro dei comportamenti massimizzanti.</a:t>
            </a:r>
          </a:p>
          <a:p>
            <a:pPr>
              <a:lnSpc>
                <a:spcPct val="90000"/>
              </a:lnSpc>
            </a:pPr>
            <a:r>
              <a:rPr lang="it-IT" altLang="it-IT" sz="2400" dirty="0"/>
              <a:t>Come spiegare la </a:t>
            </a:r>
            <a:r>
              <a:rPr lang="it-IT" altLang="it-IT" sz="2400" u="sng" dirty="0"/>
              <a:t>DIS ciclica</a:t>
            </a:r>
            <a:r>
              <a:rPr lang="it-IT" altLang="it-IT" sz="2400" dirty="0"/>
              <a:t> (cioè quella tipicamente “keynesiana”)? Approccio macro o </a:t>
            </a:r>
            <a:r>
              <a:rPr lang="it-IT" altLang="it-IT" sz="2400" dirty="0" err="1"/>
              <a:t>microfondato</a:t>
            </a:r>
            <a:r>
              <a:rPr lang="it-IT" altLang="it-IT"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CBBC6C-C638-4051-9D09-D47611AA57F6}"/>
              </a:ext>
            </a:extLst>
          </p:cNvPr>
          <p:cNvSpPr>
            <a:spLocks noGrp="1"/>
          </p:cNvSpPr>
          <p:nvPr>
            <p:ph type="title"/>
          </p:nvPr>
        </p:nvSpPr>
        <p:spPr>
          <a:xfrm>
            <a:off x="611560" y="0"/>
            <a:ext cx="7772400" cy="1143000"/>
          </a:xfrm>
        </p:spPr>
        <p:txBody>
          <a:bodyPr/>
          <a:lstStyle/>
          <a:p>
            <a:r>
              <a:rPr lang="it-IT" dirty="0"/>
              <a:t>Output gap &amp; disoccupazione</a:t>
            </a:r>
          </a:p>
        </p:txBody>
      </p:sp>
      <p:sp>
        <p:nvSpPr>
          <p:cNvPr id="3" name="Segnaposto contenuto 2">
            <a:extLst>
              <a:ext uri="{FF2B5EF4-FFF2-40B4-BE49-F238E27FC236}">
                <a16:creationId xmlns:a16="http://schemas.microsoft.com/office/drawing/2014/main" id="{CF2845DD-3574-4041-BE05-B821F3259F23}"/>
              </a:ext>
            </a:extLst>
          </p:cNvPr>
          <p:cNvSpPr>
            <a:spLocks noGrp="1"/>
          </p:cNvSpPr>
          <p:nvPr>
            <p:ph idx="1"/>
          </p:nvPr>
        </p:nvSpPr>
        <p:spPr>
          <a:xfrm>
            <a:off x="0" y="1052736"/>
            <a:ext cx="9144000" cy="5094312"/>
          </a:xfrm>
        </p:spPr>
        <p:txBody>
          <a:bodyPr/>
          <a:lstStyle/>
          <a:p>
            <a:r>
              <a:rPr lang="it-IT" sz="2400" dirty="0"/>
              <a:t>Il PIL potenziale (e quindi anche l’output gap) dipende dal tasso di partecipazione al mercato del lavoro &amp; dal TND.</a:t>
            </a:r>
          </a:p>
          <a:p>
            <a:r>
              <a:rPr lang="it-IT" sz="2400" dirty="0"/>
              <a:t>Se aumenta il tasso di partecipazione (= lavoratori da OLF diventano DIS, spinti p.e. da un sussidio), aumenta il PIL potenziale e quindi, </a:t>
            </a:r>
            <a:r>
              <a:rPr lang="it-IT" sz="2400" i="1" dirty="0"/>
              <a:t>in caso di recessione</a:t>
            </a:r>
            <a:r>
              <a:rPr lang="it-IT" sz="2400" dirty="0"/>
              <a:t>, anche l’output gap.</a:t>
            </a:r>
          </a:p>
          <a:p>
            <a:pPr lvl="1"/>
            <a:r>
              <a:rPr lang="it-IT" sz="2400" dirty="0"/>
              <a:t>Questo vorrebbe dire poter fare più deficit pubblico per le regole UE (= il deficit sarebbe più «ciclico» che strutturale).</a:t>
            </a:r>
          </a:p>
          <a:p>
            <a:r>
              <a:rPr lang="it-IT" sz="2400" dirty="0"/>
              <a:t>Questo non vale però se DIS strutturale (e quindi TND) aumenta a sua volta, cioè se i nuovi partecipanti al mercato del lavoro </a:t>
            </a:r>
            <a:r>
              <a:rPr lang="it-IT" sz="2400" i="1" dirty="0"/>
              <a:t>rimangono disoccupati</a:t>
            </a:r>
            <a:r>
              <a:rPr lang="it-IT" sz="2400" dirty="0"/>
              <a:t>: in questo caso il PIL potenziale si riduce e con esso anche l’output gap.</a:t>
            </a:r>
          </a:p>
          <a:p>
            <a:pPr lvl="1"/>
            <a:r>
              <a:rPr lang="it-IT" sz="2000" dirty="0"/>
              <a:t>La Commissione UE accerterebbe che le difficoltà dell’economia italiana non sono cicliche, ma strutturali e quindi autorizzerebbe </a:t>
            </a:r>
            <a:r>
              <a:rPr lang="it-IT" sz="2000" i="1" dirty="0"/>
              <a:t>meno</a:t>
            </a:r>
            <a:r>
              <a:rPr lang="it-IT" sz="2000" dirty="0"/>
              <a:t> deficit!</a:t>
            </a:r>
          </a:p>
        </p:txBody>
      </p:sp>
    </p:spTree>
    <p:extLst>
      <p:ext uri="{BB962C8B-B14F-4D97-AF65-F5344CB8AC3E}">
        <p14:creationId xmlns:p14="http://schemas.microsoft.com/office/powerpoint/2010/main" val="9017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27652" name="Rectangle 4"/>
          <p:cNvSpPr>
            <a:spLocks noGrp="1" noChangeArrowheads="1"/>
          </p:cNvSpPr>
          <p:nvPr>
            <p:ph type="title"/>
          </p:nvPr>
        </p:nvSpPr>
        <p:spPr>
          <a:xfrm>
            <a:off x="609600" y="0"/>
            <a:ext cx="7772400" cy="838200"/>
          </a:xfrm>
          <a:noFill/>
        </p:spPr>
        <p:txBody>
          <a:bodyPr/>
          <a:lstStyle/>
          <a:p>
            <a:r>
              <a:rPr lang="it-IT" altLang="it-IT"/>
              <a:t>Come si misura la disoccupazione</a:t>
            </a:r>
          </a:p>
        </p:txBody>
      </p:sp>
      <p:sp>
        <p:nvSpPr>
          <p:cNvPr id="14341" name="Rectangle 5"/>
          <p:cNvSpPr>
            <a:spLocks noGrp="1" noChangeArrowheads="1"/>
          </p:cNvSpPr>
          <p:nvPr>
            <p:ph type="body" idx="1"/>
          </p:nvPr>
        </p:nvSpPr>
        <p:spPr>
          <a:xfrm>
            <a:off x="0" y="914400"/>
            <a:ext cx="9144000" cy="5610225"/>
          </a:xfrm>
          <a:noFill/>
        </p:spPr>
        <p:txBody>
          <a:bodyPr/>
          <a:lstStyle/>
          <a:p>
            <a:pPr marL="577850" indent="-577850"/>
            <a:r>
              <a:rPr lang="it-IT" altLang="it-IT" sz="2800"/>
              <a:t>La misurazione viene effettuata settimanalmente.</a:t>
            </a:r>
          </a:p>
          <a:p>
            <a:pPr marL="577850" indent="-577850"/>
            <a:r>
              <a:rPr lang="it-IT" altLang="it-IT" sz="2800"/>
              <a:t>Si considera </a:t>
            </a:r>
            <a:r>
              <a:rPr lang="it-IT" altLang="it-IT" sz="2800">
                <a:solidFill>
                  <a:srgbClr val="FC0128"/>
                </a:solidFill>
              </a:rPr>
              <a:t>occupato</a:t>
            </a:r>
            <a:r>
              <a:rPr lang="it-IT" altLang="it-IT" sz="2800"/>
              <a:t> chi nella settimana precedente alla rilevazione ha svolto almeno un’ora di lavoro retribuito.</a:t>
            </a:r>
          </a:p>
          <a:p>
            <a:pPr marL="577850" indent="-577850"/>
            <a:r>
              <a:rPr lang="it-IT" altLang="it-IT" sz="2800"/>
              <a:t>Si considera </a:t>
            </a:r>
            <a:r>
              <a:rPr lang="it-IT" altLang="it-IT" sz="2800">
                <a:solidFill>
                  <a:srgbClr val="FC0128"/>
                </a:solidFill>
              </a:rPr>
              <a:t>disoccupato</a:t>
            </a:r>
            <a:r>
              <a:rPr lang="it-IT" altLang="it-IT" sz="2800"/>
              <a:t> chi nella settimana precedente alla rilevazione ha soddisfatto </a:t>
            </a:r>
            <a:r>
              <a:rPr lang="it-IT" altLang="it-IT" sz="2800">
                <a:solidFill>
                  <a:srgbClr val="FC0128"/>
                </a:solidFill>
              </a:rPr>
              <a:t>3</a:t>
            </a:r>
            <a:r>
              <a:rPr lang="it-IT" altLang="it-IT" sz="2800"/>
              <a:t> requisiti: </a:t>
            </a:r>
          </a:p>
          <a:p>
            <a:pPr marL="952500" lvl="1" indent="-495300">
              <a:buClr>
                <a:srgbClr val="FC0128"/>
              </a:buClr>
              <a:buFont typeface="Monotype Sorts" pitchFamily="2" charset="2"/>
              <a:buAutoNum type="romanLcParenR"/>
            </a:pPr>
            <a:r>
              <a:rPr lang="it-IT" altLang="it-IT" sz="2400"/>
              <a:t>non ha lavorato neppure un’ora </a:t>
            </a:r>
          </a:p>
          <a:p>
            <a:pPr marL="952500" lvl="1" indent="-495300">
              <a:buClr>
                <a:srgbClr val="FC0128"/>
              </a:buClr>
              <a:buFont typeface="Monotype Sorts" pitchFamily="2" charset="2"/>
              <a:buAutoNum type="romanLcParenR"/>
            </a:pPr>
            <a:r>
              <a:rPr lang="it-IT" altLang="it-IT" sz="2400"/>
              <a:t>&amp; ha esplicitamente cercato lavoro</a:t>
            </a:r>
          </a:p>
          <a:p>
            <a:pPr marL="952500" lvl="1" indent="-495300">
              <a:buClr>
                <a:srgbClr val="FC0128"/>
              </a:buClr>
              <a:buFont typeface="Monotype Sorts" pitchFamily="2" charset="2"/>
              <a:buAutoNum type="romanLcParenR"/>
            </a:pPr>
            <a:r>
              <a:rPr lang="it-IT" altLang="it-IT" sz="2400"/>
              <a:t>&amp; sarebbe immediatamente disponibile a lavorare.</a:t>
            </a:r>
          </a:p>
          <a:p>
            <a:pPr marL="577850" indent="-577850"/>
            <a:r>
              <a:rPr lang="it-IT" altLang="it-IT" sz="2800"/>
              <a:t>Un adulto in età lavorativa che non appartiene a nessuna delle due categorie è considerato </a:t>
            </a:r>
            <a:r>
              <a:rPr lang="it-IT" altLang="it-IT" sz="2800">
                <a:solidFill>
                  <a:srgbClr val="FC0128"/>
                </a:solidFill>
              </a:rPr>
              <a:t>non appartenente alla forza lavoro</a:t>
            </a:r>
            <a:r>
              <a:rPr lang="it-IT" altLang="it-IT" sz="2800"/>
              <a:t>.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2" end="2"/>
                                            </p:txEl>
                                          </p:spTgt>
                                        </p:tgtEl>
                                        <p:attrNameLst>
                                          <p:attrName>style.visibility</p:attrName>
                                        </p:attrNameLst>
                                      </p:cBhvr>
                                      <p:to>
                                        <p:strVal val="visible"/>
                                      </p:to>
                                    </p:set>
                                    <p:anim calcmode="lin" valueType="num">
                                      <p:cBhvr additive="base">
                                        <p:cTn id="7"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3" end="3"/>
                                            </p:txEl>
                                          </p:spTgt>
                                        </p:tgtEl>
                                        <p:attrNameLst>
                                          <p:attrName>style.visibility</p:attrName>
                                        </p:attrNameLst>
                                      </p:cBhvr>
                                      <p:to>
                                        <p:strVal val="visible"/>
                                      </p:to>
                                    </p:set>
                                    <p:anim calcmode="lin" valueType="num">
                                      <p:cBhvr additive="base">
                                        <p:cTn id="13"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41">
                                            <p:txEl>
                                              <p:pRg st="4" end="4"/>
                                            </p:txEl>
                                          </p:spTgt>
                                        </p:tgtEl>
                                        <p:attrNameLst>
                                          <p:attrName>style.visibility</p:attrName>
                                        </p:attrNameLst>
                                      </p:cBhvr>
                                      <p:to>
                                        <p:strVal val="visible"/>
                                      </p:to>
                                    </p:set>
                                    <p:anim calcmode="lin" valueType="num">
                                      <p:cBhvr additive="base">
                                        <p:cTn id="17" dur="500" fill="hold"/>
                                        <p:tgtEl>
                                          <p:spTgt spid="1434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4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41">
                                            <p:txEl>
                                              <p:pRg st="5" end="5"/>
                                            </p:txEl>
                                          </p:spTgt>
                                        </p:tgtEl>
                                        <p:attrNameLst>
                                          <p:attrName>style.visibility</p:attrName>
                                        </p:attrNameLst>
                                      </p:cBhvr>
                                      <p:to>
                                        <p:strVal val="visible"/>
                                      </p:to>
                                    </p:set>
                                    <p:anim calcmode="lin" valueType="num">
                                      <p:cBhvr additive="base">
                                        <p:cTn id="21" dur="500" fill="hold"/>
                                        <p:tgtEl>
                                          <p:spTgt spid="1434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341">
                                            <p:txEl>
                                              <p:pRg st="6" end="6"/>
                                            </p:txEl>
                                          </p:spTgt>
                                        </p:tgtEl>
                                        <p:attrNameLst>
                                          <p:attrName>style.visibility</p:attrName>
                                        </p:attrNameLst>
                                      </p:cBhvr>
                                      <p:to>
                                        <p:strVal val="visible"/>
                                      </p:to>
                                    </p:set>
                                    <p:anim calcmode="lin" valueType="num">
                                      <p:cBhvr additive="base">
                                        <p:cTn id="27" dur="500" fill="hold"/>
                                        <p:tgtEl>
                                          <p:spTgt spid="1434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4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E97A1-22B1-4F63-9128-4B544BBD4478}"/>
              </a:ext>
            </a:extLst>
          </p:cNvPr>
          <p:cNvSpPr>
            <a:spLocks noGrp="1"/>
          </p:cNvSpPr>
          <p:nvPr>
            <p:ph type="title"/>
          </p:nvPr>
        </p:nvSpPr>
        <p:spPr>
          <a:xfrm>
            <a:off x="676742" y="0"/>
            <a:ext cx="7772400" cy="762000"/>
          </a:xfrm>
        </p:spPr>
        <p:txBody>
          <a:bodyPr/>
          <a:lstStyle/>
          <a:p>
            <a:r>
              <a:rPr lang="en-US" dirty="0" err="1"/>
              <a:t>Furbi</a:t>
            </a:r>
            <a:r>
              <a:rPr lang="en-US" dirty="0"/>
              <a:t>, ma non </a:t>
            </a:r>
            <a:r>
              <a:rPr lang="en-US" dirty="0" err="1"/>
              <a:t>furbissimi</a:t>
            </a:r>
            <a:r>
              <a:rPr lang="en-US" dirty="0"/>
              <a:t>…</a:t>
            </a:r>
          </a:p>
        </p:txBody>
      </p:sp>
      <p:sp>
        <p:nvSpPr>
          <p:cNvPr id="3" name="Segnaposto contenuto 2">
            <a:extLst>
              <a:ext uri="{FF2B5EF4-FFF2-40B4-BE49-F238E27FC236}">
                <a16:creationId xmlns:a16="http://schemas.microsoft.com/office/drawing/2014/main" id="{AF19DAD0-5AC9-43C9-8515-962A73017716}"/>
              </a:ext>
            </a:extLst>
          </p:cNvPr>
          <p:cNvSpPr>
            <a:spLocks noGrp="1"/>
          </p:cNvSpPr>
          <p:nvPr>
            <p:ph idx="1"/>
          </p:nvPr>
        </p:nvSpPr>
        <p:spPr>
          <a:xfrm>
            <a:off x="0" y="762000"/>
            <a:ext cx="9144000" cy="5763344"/>
          </a:xfrm>
        </p:spPr>
        <p:txBody>
          <a:bodyPr/>
          <a:lstStyle/>
          <a:p>
            <a:pPr>
              <a:lnSpc>
                <a:spcPts val="2600"/>
              </a:lnSpc>
            </a:pPr>
            <a:r>
              <a:rPr lang="it-IT" sz="2400" dirty="0">
                <a:latin typeface="Garamond" panose="02020404030301010803" pitchFamily="18" charset="0"/>
              </a:rPr>
              <a:t>PIL reale ITA = 1570 mld</a:t>
            </a:r>
          </a:p>
          <a:p>
            <a:pPr>
              <a:lnSpc>
                <a:spcPts val="2600"/>
              </a:lnSpc>
            </a:pPr>
            <a:r>
              <a:rPr lang="it-IT" sz="2400" dirty="0">
                <a:latin typeface="Garamond" panose="02020404030301010803" pitchFamily="18" charset="0"/>
              </a:rPr>
              <a:t>PIL potenziale ITA = 1600 mld; output gap = 30 mld</a:t>
            </a:r>
          </a:p>
          <a:p>
            <a:pPr>
              <a:lnSpc>
                <a:spcPts val="2600"/>
              </a:lnSpc>
            </a:pPr>
            <a:r>
              <a:rPr lang="it-IT" sz="2400" dirty="0">
                <a:latin typeface="Garamond" panose="02020404030301010803" pitchFamily="18" charset="0"/>
              </a:rPr>
              <a:t>Se </a:t>
            </a:r>
            <a:r>
              <a:rPr lang="it-IT" sz="2400" dirty="0" err="1">
                <a:latin typeface="Garamond" panose="02020404030301010803" pitchFamily="18" charset="0"/>
              </a:rPr>
              <a:t>TdP</a:t>
            </a:r>
            <a:r>
              <a:rPr lang="it-IT" sz="2400" dirty="0">
                <a:latin typeface="Garamond" panose="02020404030301010803" pitchFamily="18" charset="0"/>
                <a:sym typeface="Symbol" panose="05050102010706020507" pitchFamily="18" charset="2"/>
              </a:rPr>
              <a:t>, anche PIL potenziale (</a:t>
            </a:r>
            <a:r>
              <a:rPr lang="it-IT" sz="2400" i="1" dirty="0">
                <a:latin typeface="Garamond" panose="02020404030301010803" pitchFamily="18" charset="0"/>
                <a:sym typeface="Symbol" panose="05050102010706020507" pitchFamily="18" charset="2"/>
              </a:rPr>
              <a:t>1620</a:t>
            </a:r>
            <a:r>
              <a:rPr lang="it-IT" sz="2400" dirty="0">
                <a:latin typeface="Garamond" panose="02020404030301010803" pitchFamily="18" charset="0"/>
                <a:sym typeface="Symbol" panose="05050102010706020507" pitchFamily="18" charset="2"/>
              </a:rPr>
              <a:t>?) e quindi anche output gap</a:t>
            </a:r>
          </a:p>
          <a:p>
            <a:pPr>
              <a:lnSpc>
                <a:spcPts val="2600"/>
              </a:lnSpc>
            </a:pPr>
            <a:r>
              <a:rPr lang="it-IT" sz="2400" dirty="0">
                <a:latin typeface="Garamond" panose="02020404030301010803" pitchFamily="18" charset="0"/>
                <a:sym typeface="Symbol" panose="05050102010706020507" pitchFamily="18" charset="2"/>
              </a:rPr>
              <a:t>Sappiamo che il deficit pubblico (INAP) ha una parte di </a:t>
            </a:r>
            <a:r>
              <a:rPr lang="it-IT" sz="2400" i="1" dirty="0">
                <a:latin typeface="Garamond" panose="02020404030301010803" pitchFamily="18" charset="0"/>
                <a:sym typeface="Symbol" panose="05050102010706020507" pitchFamily="18" charset="2"/>
              </a:rPr>
              <a:t>deficit strutturale </a:t>
            </a:r>
            <a:r>
              <a:rPr lang="it-IT" sz="2400" dirty="0">
                <a:latin typeface="Garamond" panose="02020404030301010803" pitchFamily="18" charset="0"/>
                <a:sym typeface="Symbol" panose="05050102010706020507" pitchFamily="18" charset="2"/>
              </a:rPr>
              <a:t>e una parte che dipende dal ciclo.</a:t>
            </a:r>
          </a:p>
          <a:p>
            <a:pPr>
              <a:lnSpc>
                <a:spcPts val="2600"/>
              </a:lnSpc>
            </a:pPr>
            <a:r>
              <a:rPr lang="it-IT" sz="2400" dirty="0">
                <a:latin typeface="Garamond" panose="02020404030301010803" pitchFamily="18" charset="0"/>
                <a:sym typeface="Symbol" panose="05050102010706020507" pitchFamily="18" charset="2"/>
              </a:rPr>
              <a:t>Se output gap, allora la recessione </a:t>
            </a:r>
            <a:r>
              <a:rPr lang="it-IT" sz="2400" i="1" dirty="0">
                <a:latin typeface="Garamond" panose="02020404030301010803" pitchFamily="18" charset="0"/>
                <a:sym typeface="Symbol" panose="05050102010706020507" pitchFamily="18" charset="2"/>
              </a:rPr>
              <a:t>appare</a:t>
            </a:r>
            <a:r>
              <a:rPr lang="it-IT" sz="2400" dirty="0">
                <a:latin typeface="Garamond" panose="02020404030301010803" pitchFamily="18" charset="0"/>
                <a:sym typeface="Symbol" panose="05050102010706020507" pitchFamily="18" charset="2"/>
              </a:rPr>
              <a:t> più grave e quindi – a parità di INAP – la parte ciclica del deficit pubblico </a:t>
            </a:r>
            <a:r>
              <a:rPr lang="it-IT" sz="2400" i="1" dirty="0">
                <a:latin typeface="Garamond" panose="02020404030301010803" pitchFamily="18" charset="0"/>
                <a:sym typeface="Symbol" panose="05050102010706020507" pitchFamily="18" charset="2"/>
              </a:rPr>
              <a:t>appare</a:t>
            </a:r>
            <a:r>
              <a:rPr lang="it-IT" sz="2400" dirty="0">
                <a:latin typeface="Garamond" panose="02020404030301010803" pitchFamily="18" charset="0"/>
                <a:sym typeface="Symbol" panose="05050102010706020507" pitchFamily="18" charset="2"/>
              </a:rPr>
              <a:t> maggiore.</a:t>
            </a:r>
          </a:p>
          <a:p>
            <a:pPr>
              <a:lnSpc>
                <a:spcPts val="2600"/>
              </a:lnSpc>
            </a:pPr>
            <a:r>
              <a:rPr lang="it-IT" sz="2400" dirty="0">
                <a:latin typeface="Garamond" panose="02020404030301010803" pitchFamily="18" charset="0"/>
                <a:sym typeface="Symbol" panose="05050102010706020507" pitchFamily="18" charset="2"/>
              </a:rPr>
              <a:t>Quindi UE potrà (anzi, </a:t>
            </a:r>
            <a:r>
              <a:rPr lang="it-IT" sz="2400" i="1" dirty="0">
                <a:latin typeface="Garamond" panose="02020404030301010803" pitchFamily="18" charset="0"/>
                <a:sym typeface="Symbol" panose="05050102010706020507" pitchFamily="18" charset="2"/>
              </a:rPr>
              <a:t>dovrà</a:t>
            </a:r>
            <a:r>
              <a:rPr lang="it-IT" sz="2400" dirty="0">
                <a:latin typeface="Garamond" panose="02020404030301010803" pitchFamily="18" charset="0"/>
                <a:sym typeface="Symbol" panose="05050102010706020507" pitchFamily="18" charset="2"/>
              </a:rPr>
              <a:t>) autorizzare un deficit più alto per ITA?</a:t>
            </a:r>
          </a:p>
          <a:p>
            <a:pPr>
              <a:lnSpc>
                <a:spcPts val="2600"/>
              </a:lnSpc>
            </a:pPr>
            <a:r>
              <a:rPr lang="it-IT" sz="2400" dirty="0">
                <a:latin typeface="Garamond" panose="02020404030301010803" pitchFamily="18" charset="0"/>
                <a:sym typeface="Symbol" panose="05050102010706020507" pitchFamily="18" charset="2"/>
              </a:rPr>
              <a:t>Sbagliato! Il «trucco» ha effetto opposto al desiderato.</a:t>
            </a:r>
          </a:p>
          <a:p>
            <a:pPr>
              <a:lnSpc>
                <a:spcPts val="2600"/>
              </a:lnSpc>
            </a:pPr>
            <a:r>
              <a:rPr lang="it-IT" sz="2400" dirty="0" err="1">
                <a:latin typeface="Garamond" panose="02020404030301010803" pitchFamily="18" charset="0"/>
                <a:sym typeface="Symbol" panose="05050102010706020507" pitchFamily="18" charset="2"/>
              </a:rPr>
              <a:t>TdP</a:t>
            </a:r>
            <a:r>
              <a:rPr lang="it-IT" sz="2400" dirty="0">
                <a:latin typeface="Garamond" panose="02020404030301010803" pitchFamily="18" charset="0"/>
                <a:sym typeface="Symbol" panose="05050102010706020507" pitchFamily="18" charset="2"/>
              </a:rPr>
              <a:t> perché molti OLF diventano DIS, ma questi DIS, non trovando poi lavoro, saranno considerati DIS di lungo periodo. Quindi TND </a:t>
            </a:r>
          </a:p>
          <a:p>
            <a:pPr>
              <a:lnSpc>
                <a:spcPts val="2600"/>
              </a:lnSpc>
            </a:pPr>
            <a:r>
              <a:rPr lang="it-IT" sz="2400" dirty="0">
                <a:latin typeface="Garamond" panose="02020404030301010803" pitchFamily="18" charset="0"/>
                <a:sym typeface="Symbol" panose="05050102010706020507" pitchFamily="18" charset="2"/>
              </a:rPr>
              <a:t>Ma TND </a:t>
            </a:r>
            <a:r>
              <a:rPr lang="it-IT" sz="2400" i="1" dirty="0">
                <a:latin typeface="Garamond" panose="02020404030301010803" pitchFamily="18" charset="0"/>
                <a:sym typeface="Symbol" panose="05050102010706020507" pitchFamily="18" charset="2"/>
              </a:rPr>
              <a:t>riduce</a:t>
            </a:r>
            <a:r>
              <a:rPr lang="it-IT" sz="2400" dirty="0">
                <a:latin typeface="Garamond" panose="02020404030301010803" pitchFamily="18" charset="0"/>
                <a:sym typeface="Symbol" panose="05050102010706020507" pitchFamily="18" charset="2"/>
              </a:rPr>
              <a:t> il PIL potenziale ITA più di quanto </a:t>
            </a:r>
            <a:r>
              <a:rPr lang="it-IT" sz="2400" dirty="0" err="1">
                <a:latin typeface="Garamond" panose="02020404030301010803" pitchFamily="18" charset="0"/>
                <a:sym typeface="Symbol" panose="05050102010706020507" pitchFamily="18" charset="2"/>
              </a:rPr>
              <a:t>TdP</a:t>
            </a:r>
            <a:r>
              <a:rPr lang="it-IT" sz="2400" dirty="0">
                <a:latin typeface="Garamond" panose="02020404030301010803" pitchFamily="18" charset="0"/>
                <a:sym typeface="Symbol" panose="05050102010706020507" pitchFamily="18" charset="2"/>
              </a:rPr>
              <a:t> lo aumenti.</a:t>
            </a:r>
          </a:p>
          <a:p>
            <a:pPr>
              <a:lnSpc>
                <a:spcPts val="2600"/>
              </a:lnSpc>
            </a:pPr>
            <a:r>
              <a:rPr lang="it-IT" sz="2400" dirty="0">
                <a:latin typeface="Garamond" panose="02020404030301010803" pitchFamily="18" charset="0"/>
                <a:sym typeface="Symbol" panose="05050102010706020507" pitchFamily="18" charset="2"/>
              </a:rPr>
              <a:t>Dato un minore PIL potenziale (</a:t>
            </a:r>
            <a:r>
              <a:rPr lang="it-IT" sz="2400" i="1" dirty="0">
                <a:latin typeface="Garamond" panose="02020404030301010803" pitchFamily="18" charset="0"/>
                <a:sym typeface="Symbol" panose="05050102010706020507" pitchFamily="18" charset="2"/>
              </a:rPr>
              <a:t>1590</a:t>
            </a:r>
            <a:r>
              <a:rPr lang="it-IT" sz="2400" dirty="0">
                <a:latin typeface="Garamond" panose="02020404030301010803" pitchFamily="18" charset="0"/>
                <a:sym typeface="Symbol" panose="05050102010706020507" pitchFamily="18" charset="2"/>
              </a:rPr>
              <a:t>?), un certo INAP verrà letto da UE più come deficit strutturale che come deficit ciclico. E quindi UE ne richiederà la riduzione immediata per il principio del </a:t>
            </a:r>
            <a:r>
              <a:rPr lang="it-IT" sz="2400" i="1" dirty="0">
                <a:latin typeface="Garamond" panose="02020404030301010803" pitchFamily="18" charset="0"/>
                <a:sym typeface="Symbol" panose="05050102010706020507" pitchFamily="18" charset="2"/>
              </a:rPr>
              <a:t>tendere a zero</a:t>
            </a:r>
            <a:r>
              <a:rPr lang="it-IT" sz="2400" dirty="0">
                <a:latin typeface="Garamond" panose="02020404030301010803" pitchFamily="18" charset="0"/>
                <a:sym typeface="Symbol" panose="05050102010706020507" pitchFamily="18" charset="2"/>
              </a:rPr>
              <a:t>.</a:t>
            </a:r>
            <a:endParaRPr lang="it-IT" sz="2400" dirty="0">
              <a:latin typeface="Garamond" panose="02020404030301010803" pitchFamily="18" charset="0"/>
            </a:endParaRPr>
          </a:p>
        </p:txBody>
      </p:sp>
    </p:spTree>
    <p:extLst>
      <p:ext uri="{BB962C8B-B14F-4D97-AF65-F5344CB8AC3E}">
        <p14:creationId xmlns:p14="http://schemas.microsoft.com/office/powerpoint/2010/main" val="20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37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3732" name="Rectangle 4"/>
          <p:cNvSpPr>
            <a:spLocks noGrp="1" noChangeArrowheads="1"/>
          </p:cNvSpPr>
          <p:nvPr>
            <p:ph type="ctrTitle"/>
          </p:nvPr>
        </p:nvSpPr>
        <p:spPr>
          <a:xfrm>
            <a:off x="684213" y="1916113"/>
            <a:ext cx="7772400" cy="223361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it-IT" altLang="it-IT" sz="4400"/>
              <a:t>LA MONETA </a:t>
            </a:r>
            <a:br>
              <a:rPr lang="it-IT" altLang="it-IT" sz="4400"/>
            </a:br>
            <a:r>
              <a:rPr lang="it-IT" altLang="it-IT" sz="4400"/>
              <a:t>&amp;</a:t>
            </a:r>
            <a:br>
              <a:rPr lang="it-IT" altLang="it-IT" sz="4400"/>
            </a:br>
            <a:r>
              <a:rPr lang="it-IT" altLang="it-IT" sz="4400"/>
              <a:t>IL SISTEMA BANCARIO</a:t>
            </a:r>
          </a:p>
        </p:txBody>
      </p:sp>
      <p:sp>
        <p:nvSpPr>
          <p:cNvPr id="73733" name="Text Box 5"/>
          <p:cNvSpPr txBox="1">
            <a:spLocks noChangeArrowheads="1"/>
          </p:cNvSpPr>
          <p:nvPr/>
        </p:nvSpPr>
        <p:spPr bwMode="auto">
          <a:xfrm>
            <a:off x="808038" y="4673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en-US" altLang="it-IT" sz="2400"/>
          </a:p>
        </p:txBody>
      </p:sp>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57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5780" name="Rectangle 4"/>
          <p:cNvSpPr>
            <a:spLocks noGrp="1" noChangeArrowheads="1"/>
          </p:cNvSpPr>
          <p:nvPr>
            <p:ph type="title"/>
          </p:nvPr>
        </p:nvSpPr>
        <p:spPr>
          <a:xfrm>
            <a:off x="609600" y="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Che cosa è la moneta</a:t>
            </a:r>
          </a:p>
        </p:txBody>
      </p:sp>
      <p:sp>
        <p:nvSpPr>
          <p:cNvPr id="551941" name="Rectangle 5"/>
          <p:cNvSpPr>
            <a:spLocks noGrp="1" noChangeArrowheads="1"/>
          </p:cNvSpPr>
          <p:nvPr>
            <p:ph type="body" idx="1"/>
          </p:nvPr>
        </p:nvSpPr>
        <p:spPr>
          <a:xfrm>
            <a:off x="250825" y="981075"/>
            <a:ext cx="8686800" cy="541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r>
              <a:rPr lang="it-IT" altLang="it-IT" sz="2800" dirty="0"/>
              <a:t>La  moneta è l’insieme dei valori, o </a:t>
            </a:r>
            <a:r>
              <a:rPr lang="it-IT" altLang="it-IT" sz="2800" i="1" dirty="0" err="1"/>
              <a:t>assets</a:t>
            </a:r>
            <a:r>
              <a:rPr lang="it-IT" altLang="it-IT" sz="2800" dirty="0"/>
              <a:t>, di un’economia che gli agenti usano </a:t>
            </a:r>
            <a:r>
              <a:rPr lang="it-IT" altLang="it-IT" sz="2800" u="sng" dirty="0"/>
              <a:t>regolarmente</a:t>
            </a:r>
            <a:r>
              <a:rPr lang="it-IT" altLang="it-IT" sz="2800" dirty="0"/>
              <a:t> per acquistare beni e servizi.</a:t>
            </a:r>
          </a:p>
          <a:p>
            <a:pPr marL="609600" indent="-609600" eaLnBrk="1" hangingPunct="1"/>
            <a:r>
              <a:rPr lang="it-IT" altLang="it-IT" sz="2800" dirty="0"/>
              <a:t>Un </a:t>
            </a:r>
            <a:r>
              <a:rPr lang="it-IT" altLang="it-IT" sz="2800" i="1" dirty="0"/>
              <a:t>asset</a:t>
            </a:r>
            <a:r>
              <a:rPr lang="it-IT" altLang="it-IT" sz="2800" dirty="0"/>
              <a:t> è, in generale, qualsiasi «cosa» che dia diritto ad una serie di benefici futuri.   </a:t>
            </a:r>
          </a:p>
          <a:p>
            <a:pPr marL="609600" indent="-609600" eaLnBrk="1" hangingPunct="1"/>
            <a:r>
              <a:rPr lang="it-IT" altLang="it-IT" sz="2800" dirty="0"/>
              <a:t>La moneta svolge </a:t>
            </a:r>
            <a:r>
              <a:rPr lang="it-IT" altLang="it-IT" sz="2800" u="sng" dirty="0"/>
              <a:t>tre funzioni</a:t>
            </a:r>
            <a:r>
              <a:rPr lang="it-IT" altLang="it-IT" sz="2800" dirty="0"/>
              <a:t> fondamentali:</a:t>
            </a:r>
          </a:p>
          <a:p>
            <a:pPr marL="609600" indent="-609600" eaLnBrk="1" hangingPunct="1">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Mezzo di scambio</a:t>
            </a:r>
          </a:p>
          <a:p>
            <a:pPr marL="609600" indent="-609600" eaLnBrk="1" hangingPunct="1">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Unità di conto</a:t>
            </a:r>
          </a:p>
          <a:p>
            <a:pPr marL="609600" indent="-609600" eaLnBrk="1" hangingPunct="1">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Riserva di valore</a:t>
            </a:r>
          </a:p>
          <a:p>
            <a:pPr marL="609600" indent="-609600" eaLnBrk="1" hangingPunct="1"/>
            <a:r>
              <a:rPr lang="it-IT" altLang="it-IT" sz="2800" dirty="0"/>
              <a:t>Tuttavia, affinché un </a:t>
            </a:r>
            <a:r>
              <a:rPr lang="it-IT" altLang="it-IT" sz="2800" i="1" dirty="0"/>
              <a:t>asset</a:t>
            </a:r>
            <a:r>
              <a:rPr lang="it-IT" altLang="it-IT" sz="2800" dirty="0"/>
              <a:t> possa dirsi moneta </a:t>
            </a:r>
            <a:r>
              <a:rPr lang="it-IT" altLang="it-IT" sz="2800" u="sng" dirty="0"/>
              <a:t>non</a:t>
            </a:r>
            <a:r>
              <a:rPr lang="it-IT" altLang="it-IT" sz="2800" dirty="0"/>
              <a:t> è necessario che svolga tutte e tre le funzioni.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1941">
                                            <p:txEl>
                                              <p:pRg st="2" end="2"/>
                                            </p:txEl>
                                          </p:spTgt>
                                        </p:tgtEl>
                                        <p:attrNameLst>
                                          <p:attrName>style.visibility</p:attrName>
                                        </p:attrNameLst>
                                      </p:cBhvr>
                                      <p:to>
                                        <p:strVal val="visible"/>
                                      </p:to>
                                    </p:set>
                                    <p:animEffect transition="in" filter="wipe(left)">
                                      <p:cBhvr>
                                        <p:cTn id="7" dur="500"/>
                                        <p:tgtEl>
                                          <p:spTgt spid="551941">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1941">
                                            <p:txEl>
                                              <p:pRg st="3" end="3"/>
                                            </p:txEl>
                                          </p:spTgt>
                                        </p:tgtEl>
                                        <p:attrNameLst>
                                          <p:attrName>style.visibility</p:attrName>
                                        </p:attrNameLst>
                                      </p:cBhvr>
                                      <p:to>
                                        <p:strVal val="visible"/>
                                      </p:to>
                                    </p:set>
                                    <p:animEffect transition="in" filter="wipe(left)">
                                      <p:cBhvr>
                                        <p:cTn id="10" dur="500"/>
                                        <p:tgtEl>
                                          <p:spTgt spid="551941">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51941">
                                            <p:txEl>
                                              <p:pRg st="4" end="4"/>
                                            </p:txEl>
                                          </p:spTgt>
                                        </p:tgtEl>
                                        <p:attrNameLst>
                                          <p:attrName>style.visibility</p:attrName>
                                        </p:attrNameLst>
                                      </p:cBhvr>
                                      <p:to>
                                        <p:strVal val="visible"/>
                                      </p:to>
                                    </p:set>
                                    <p:animEffect transition="in" filter="wipe(left)">
                                      <p:cBhvr>
                                        <p:cTn id="13" dur="500"/>
                                        <p:tgtEl>
                                          <p:spTgt spid="551941">
                                            <p:txEl>
                                              <p:pRg st="4" end="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51941">
                                            <p:txEl>
                                              <p:pRg st="5" end="5"/>
                                            </p:txEl>
                                          </p:spTgt>
                                        </p:tgtEl>
                                        <p:attrNameLst>
                                          <p:attrName>style.visibility</p:attrName>
                                        </p:attrNameLst>
                                      </p:cBhvr>
                                      <p:to>
                                        <p:strVal val="visible"/>
                                      </p:to>
                                    </p:set>
                                    <p:animEffect transition="in" filter="wipe(left)">
                                      <p:cBhvr>
                                        <p:cTn id="16" dur="500"/>
                                        <p:tgtEl>
                                          <p:spTgt spid="551941">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1941">
                                            <p:txEl>
                                              <p:pRg st="6" end="6"/>
                                            </p:txEl>
                                          </p:spTgt>
                                        </p:tgtEl>
                                        <p:attrNameLst>
                                          <p:attrName>style.visibility</p:attrName>
                                        </p:attrNameLst>
                                      </p:cBhvr>
                                      <p:to>
                                        <p:strVal val="visible"/>
                                      </p:to>
                                    </p:set>
                                    <p:animEffect transition="in" filter="wipe(left)">
                                      <p:cBhvr>
                                        <p:cTn id="21" dur="500"/>
                                        <p:tgtEl>
                                          <p:spTgt spid="5519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78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77828" name="Rectangle 4"/>
          <p:cNvSpPr>
            <a:spLocks noGrp="1" noChangeArrowheads="1"/>
          </p:cNvSpPr>
          <p:nvPr>
            <p:ph type="title"/>
          </p:nvPr>
        </p:nvSpPr>
        <p:spPr>
          <a:xfrm>
            <a:off x="685800" y="0"/>
            <a:ext cx="8062664"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dirty="0"/>
              <a:t>La funzione primaria della moneta</a:t>
            </a:r>
          </a:p>
        </p:txBody>
      </p:sp>
      <p:sp>
        <p:nvSpPr>
          <p:cNvPr id="553989" name="Rectangle 5"/>
          <p:cNvSpPr>
            <a:spLocks noGrp="1" noChangeArrowheads="1"/>
          </p:cNvSpPr>
          <p:nvPr>
            <p:ph type="body" idx="1"/>
          </p:nvPr>
        </p:nvSpPr>
        <p:spPr>
          <a:xfrm>
            <a:off x="228600" y="838200"/>
            <a:ext cx="8915400" cy="5486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a:solidFill>
                  <a:srgbClr val="FF0000"/>
                </a:solidFill>
              </a:rPr>
              <a:t>Mezzo di scambio</a:t>
            </a:r>
            <a:r>
              <a:rPr lang="it-IT" altLang="it-IT" sz="2800"/>
              <a:t>: qualsiasi cosa che sia accettata </a:t>
            </a:r>
            <a:r>
              <a:rPr lang="it-IT" altLang="it-IT" sz="2800" u="sng"/>
              <a:t>normalmente</a:t>
            </a:r>
            <a:r>
              <a:rPr lang="it-IT" altLang="it-IT" sz="2800"/>
              <a:t> (o meglio, tale che </a:t>
            </a:r>
            <a:r>
              <a:rPr lang="it-IT" altLang="it-IT" sz="2800" i="1"/>
              <a:t>chi la detiene ha </a:t>
            </a:r>
            <a:r>
              <a:rPr lang="it-IT" altLang="it-IT" sz="2800" i="1" u="sng"/>
              <a:t>fiducia</a:t>
            </a:r>
            <a:r>
              <a:rPr lang="it-IT" altLang="it-IT" sz="2800" i="1"/>
              <a:t> che sia accettata normalmente</a:t>
            </a:r>
            <a:r>
              <a:rPr lang="it-IT" altLang="it-IT" sz="2800"/>
              <a:t>) come corrispettivo di beni e servizi. </a:t>
            </a:r>
          </a:p>
          <a:p>
            <a:pPr lvl="1" eaLnBrk="1" hangingPunct="1"/>
            <a:r>
              <a:rPr lang="it-IT" altLang="it-IT" sz="2400"/>
              <a:t>Con tale funzione la moneta elimina il problema del baratto, ovvero della doppia coincidenza dei bisogni. </a:t>
            </a:r>
          </a:p>
          <a:p>
            <a:pPr eaLnBrk="1" hangingPunct="1"/>
            <a:r>
              <a:rPr lang="it-IT" altLang="it-IT" sz="2800"/>
              <a:t>La funzione di mezzo di scambio è quella che più propriamente caratterizza un </a:t>
            </a:r>
            <a:r>
              <a:rPr lang="it-IT" altLang="it-IT" sz="2800" i="1"/>
              <a:t>asset</a:t>
            </a:r>
            <a:r>
              <a:rPr lang="it-IT" altLang="it-IT" sz="2800"/>
              <a:t> come moneta.</a:t>
            </a:r>
          </a:p>
          <a:p>
            <a:pPr lvl="1" eaLnBrk="1" hangingPunct="1"/>
            <a:r>
              <a:rPr lang="it-IT" altLang="it-IT" sz="2400"/>
              <a:t>Se un </a:t>
            </a:r>
            <a:r>
              <a:rPr lang="it-IT" altLang="it-IT" sz="2400" i="1"/>
              <a:t>asset</a:t>
            </a:r>
            <a:r>
              <a:rPr lang="it-IT" altLang="it-IT" sz="2400"/>
              <a:t> non è mezzo di scambio, non è moneta</a:t>
            </a:r>
          </a:p>
          <a:p>
            <a:pPr eaLnBrk="1" hangingPunct="1"/>
            <a:r>
              <a:rPr lang="it-IT" altLang="it-IT" sz="2800">
                <a:solidFill>
                  <a:srgbClr val="FF0000"/>
                </a:solidFill>
              </a:rPr>
              <a:t>Liquidità</a:t>
            </a:r>
            <a:r>
              <a:rPr lang="it-IT" altLang="it-IT" sz="2800"/>
              <a:t>: è una proprietà di ciascun tipo di </a:t>
            </a:r>
            <a:r>
              <a:rPr lang="it-IT" altLang="it-IT" sz="2800" i="1"/>
              <a:t>asset</a:t>
            </a:r>
            <a:r>
              <a:rPr lang="it-IT" altLang="it-IT" sz="2800"/>
              <a:t> ed indica la facilità con cui tale </a:t>
            </a:r>
            <a:r>
              <a:rPr lang="it-IT" altLang="it-IT" sz="2800" i="1"/>
              <a:t>asset</a:t>
            </a:r>
            <a:r>
              <a:rPr lang="it-IT" altLang="it-IT" sz="2800"/>
              <a:t> può essere convertito in un mezzo di scambio.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3989">
                                            <p:txEl>
                                              <p:pRg st="2" end="2"/>
                                            </p:txEl>
                                          </p:spTgt>
                                        </p:tgtEl>
                                        <p:attrNameLst>
                                          <p:attrName>style.visibility</p:attrName>
                                        </p:attrNameLst>
                                      </p:cBhvr>
                                      <p:to>
                                        <p:strVal val="visible"/>
                                      </p:to>
                                    </p:set>
                                    <p:animEffect transition="in" filter="wipe(left)">
                                      <p:cBhvr>
                                        <p:cTn id="7" dur="500"/>
                                        <p:tgtEl>
                                          <p:spTgt spid="553989">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3989">
                                            <p:txEl>
                                              <p:pRg st="3" end="3"/>
                                            </p:txEl>
                                          </p:spTgt>
                                        </p:tgtEl>
                                        <p:attrNameLst>
                                          <p:attrName>style.visibility</p:attrName>
                                        </p:attrNameLst>
                                      </p:cBhvr>
                                      <p:to>
                                        <p:strVal val="visible"/>
                                      </p:to>
                                    </p:set>
                                    <p:animEffect transition="in" filter="wipe(left)">
                                      <p:cBhvr>
                                        <p:cTn id="10" dur="500"/>
                                        <p:tgtEl>
                                          <p:spTgt spid="55398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53989">
                                            <p:txEl>
                                              <p:pRg st="4" end="4"/>
                                            </p:txEl>
                                          </p:spTgt>
                                        </p:tgtEl>
                                        <p:attrNameLst>
                                          <p:attrName>style.visibility</p:attrName>
                                        </p:attrNameLst>
                                      </p:cBhvr>
                                      <p:to>
                                        <p:strVal val="visible"/>
                                      </p:to>
                                    </p:set>
                                    <p:animEffect transition="in" filter="wipe(left)">
                                      <p:cBhvr>
                                        <p:cTn id="15" dur="500"/>
                                        <p:tgtEl>
                                          <p:spTgt spid="5539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2F9BC-88C3-40C5-8E42-FD6413A16231}"/>
              </a:ext>
            </a:extLst>
          </p:cNvPr>
          <p:cNvSpPr>
            <a:spLocks noGrp="1"/>
          </p:cNvSpPr>
          <p:nvPr>
            <p:ph type="title"/>
          </p:nvPr>
        </p:nvSpPr>
        <p:spPr>
          <a:xfrm>
            <a:off x="685800" y="3913"/>
            <a:ext cx="7772400" cy="976815"/>
          </a:xfrm>
        </p:spPr>
        <p:txBody>
          <a:bodyPr/>
          <a:lstStyle/>
          <a:p>
            <a:r>
              <a:rPr lang="it-IT" sz="3600" dirty="0"/>
              <a:t>La natura fiduciaria della moneta</a:t>
            </a:r>
          </a:p>
        </p:txBody>
      </p:sp>
      <p:sp>
        <p:nvSpPr>
          <p:cNvPr id="3" name="Segnaposto contenuto 2">
            <a:extLst>
              <a:ext uri="{FF2B5EF4-FFF2-40B4-BE49-F238E27FC236}">
                <a16:creationId xmlns:a16="http://schemas.microsoft.com/office/drawing/2014/main" id="{8398D691-5049-4015-9922-BB22A6F9B8DC}"/>
              </a:ext>
            </a:extLst>
          </p:cNvPr>
          <p:cNvSpPr>
            <a:spLocks noGrp="1"/>
          </p:cNvSpPr>
          <p:nvPr>
            <p:ph idx="1"/>
          </p:nvPr>
        </p:nvSpPr>
        <p:spPr>
          <a:xfrm>
            <a:off x="4300" y="836712"/>
            <a:ext cx="9139700" cy="5904656"/>
          </a:xfrm>
        </p:spPr>
        <p:txBody>
          <a:bodyPr/>
          <a:lstStyle/>
          <a:p>
            <a:pPr>
              <a:lnSpc>
                <a:spcPts val="3000"/>
              </a:lnSpc>
            </a:pPr>
            <a:r>
              <a:rPr lang="it-IT" sz="2800" dirty="0"/>
              <a:t>Il fondamento della moneta è la </a:t>
            </a:r>
            <a:r>
              <a:rPr lang="it-IT" sz="2800" dirty="0">
                <a:solidFill>
                  <a:srgbClr val="FF0000"/>
                </a:solidFill>
              </a:rPr>
              <a:t>fiducia nella sua accettabilità</a:t>
            </a:r>
            <a:r>
              <a:rPr lang="it-IT" sz="2800" dirty="0"/>
              <a:t>, cioè nel fatto che altri l’accetteranno da noi come mezzo di scambio.</a:t>
            </a:r>
          </a:p>
          <a:p>
            <a:pPr lvl="1">
              <a:lnSpc>
                <a:spcPts val="3000"/>
              </a:lnSpc>
            </a:pPr>
            <a:r>
              <a:rPr lang="it-IT" sz="2400" dirty="0"/>
              <a:t>L’accettabilità dipende a sua volta dal </a:t>
            </a:r>
            <a:r>
              <a:rPr lang="it-IT" sz="2400" dirty="0">
                <a:solidFill>
                  <a:srgbClr val="FF0000"/>
                </a:solidFill>
              </a:rPr>
              <a:t>valore della moneta</a:t>
            </a:r>
            <a:r>
              <a:rPr lang="it-IT" sz="2400" dirty="0"/>
              <a:t>, cioè da quanti beni e servizi si possono comprare con essa.</a:t>
            </a:r>
          </a:p>
          <a:p>
            <a:pPr>
              <a:lnSpc>
                <a:spcPts val="3000"/>
              </a:lnSpc>
            </a:pPr>
            <a:r>
              <a:rPr lang="it-IT" sz="2800" dirty="0"/>
              <a:t>In modo più «giuridico», pensiamo alla moneta come un </a:t>
            </a:r>
            <a:r>
              <a:rPr lang="it-IT" sz="2800" dirty="0">
                <a:solidFill>
                  <a:srgbClr val="FF0000"/>
                </a:solidFill>
              </a:rPr>
              <a:t>contratto</a:t>
            </a:r>
            <a:r>
              <a:rPr lang="it-IT" sz="2800" dirty="0"/>
              <a:t> o una convenzione.</a:t>
            </a:r>
          </a:p>
          <a:p>
            <a:pPr lvl="1">
              <a:lnSpc>
                <a:spcPts val="3000"/>
              </a:lnSpc>
            </a:pPr>
            <a:r>
              <a:rPr lang="it-IT" sz="2400" dirty="0"/>
              <a:t>Quando si firma un contratto o si rispetta una convenzione, lo si fa pensando che la nostra controparte farà altrettanto (p.e. che in cambio del nostro impegno essa ci consegnerà dei beni).</a:t>
            </a:r>
          </a:p>
          <a:p>
            <a:pPr lvl="1">
              <a:lnSpc>
                <a:spcPts val="3000"/>
              </a:lnSpc>
            </a:pPr>
            <a:r>
              <a:rPr lang="it-IT" sz="2400" dirty="0"/>
              <a:t>Accettare moneta è come un contratto con tutti gli altri agenti del sistema monetario: ci aspettiamo che lo rispettino anche loro.</a:t>
            </a:r>
          </a:p>
          <a:p>
            <a:pPr>
              <a:lnSpc>
                <a:spcPts val="3000"/>
              </a:lnSpc>
            </a:pPr>
            <a:r>
              <a:rPr lang="it-IT" sz="2800" dirty="0"/>
              <a:t>La cosa peggiore che può accadere in un sistema monetario è la </a:t>
            </a:r>
            <a:r>
              <a:rPr lang="it-IT" sz="2800" dirty="0">
                <a:solidFill>
                  <a:srgbClr val="FF0000"/>
                </a:solidFill>
              </a:rPr>
              <a:t>perdita di fiducia </a:t>
            </a:r>
            <a:r>
              <a:rPr lang="it-IT" sz="2800" dirty="0"/>
              <a:t>nella moneta (cioè nel suo valore). </a:t>
            </a:r>
          </a:p>
        </p:txBody>
      </p:sp>
    </p:spTree>
    <p:extLst>
      <p:ext uri="{BB962C8B-B14F-4D97-AF65-F5344CB8AC3E}">
        <p14:creationId xmlns:p14="http://schemas.microsoft.com/office/powerpoint/2010/main" val="32260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9552" y="260350"/>
            <a:ext cx="8352927" cy="914400"/>
          </a:xfrm>
        </p:spPr>
        <p:txBody>
          <a:bodyPr/>
          <a:lstStyle/>
          <a:p>
            <a:pPr eaLnBrk="1" hangingPunct="1"/>
            <a:r>
              <a:rPr lang="it-IT" altLang="it-IT" dirty="0"/>
              <a:t>Le altre funzioni della moneta</a:t>
            </a:r>
          </a:p>
        </p:txBody>
      </p:sp>
      <p:sp>
        <p:nvSpPr>
          <p:cNvPr id="556035" name="Rectangle 3"/>
          <p:cNvSpPr>
            <a:spLocks noGrp="1" noChangeArrowheads="1"/>
          </p:cNvSpPr>
          <p:nvPr>
            <p:ph type="body" idx="1"/>
          </p:nvPr>
        </p:nvSpPr>
        <p:spPr>
          <a:xfrm>
            <a:off x="-9525" y="1341438"/>
            <a:ext cx="9144000" cy="4751387"/>
          </a:xfrm>
        </p:spPr>
        <p:txBody>
          <a:bodyPr/>
          <a:lstStyle/>
          <a:p>
            <a:pPr eaLnBrk="1" hangingPunct="1"/>
            <a:r>
              <a:rPr lang="it-IT" altLang="it-IT" sz="2800">
                <a:solidFill>
                  <a:srgbClr val="FF0000"/>
                </a:solidFill>
              </a:rPr>
              <a:t>Unità di conto</a:t>
            </a:r>
            <a:r>
              <a:rPr lang="it-IT" altLang="it-IT" sz="2800"/>
              <a:t>: il termine di riferimento per determinare i prezzi e registrare i debiti.</a:t>
            </a:r>
          </a:p>
          <a:p>
            <a:pPr lvl="1" eaLnBrk="1" hangingPunct="1"/>
            <a:r>
              <a:rPr lang="it-IT" altLang="it-IT"/>
              <a:t>L’unità di conto può non essere moneta perché non è mezzo di scambio (p.e. l’ECU)</a:t>
            </a:r>
          </a:p>
          <a:p>
            <a:pPr eaLnBrk="1" hangingPunct="1"/>
            <a:r>
              <a:rPr lang="it-IT" altLang="it-IT" sz="2800">
                <a:solidFill>
                  <a:srgbClr val="FF0000"/>
                </a:solidFill>
              </a:rPr>
              <a:t>Riserva di valore</a:t>
            </a:r>
            <a:r>
              <a:rPr lang="it-IT" altLang="it-IT" sz="2800"/>
              <a:t>: qualsiasi </a:t>
            </a:r>
            <a:r>
              <a:rPr lang="it-IT" altLang="it-IT" sz="2800" i="1"/>
              <a:t>asset</a:t>
            </a:r>
            <a:r>
              <a:rPr lang="it-IT" altLang="it-IT" sz="2800"/>
              <a:t> che può essere usato per trasferire potere di acquisto dal presente al futuro.</a:t>
            </a:r>
          </a:p>
          <a:p>
            <a:pPr lvl="1" eaLnBrk="1" hangingPunct="1"/>
            <a:r>
              <a:rPr lang="it-IT" altLang="it-IT"/>
              <a:t>Generalmente la liquidità di un </a:t>
            </a:r>
            <a:r>
              <a:rPr lang="it-IT" altLang="it-IT" i="1"/>
              <a:t>asset</a:t>
            </a:r>
            <a:r>
              <a:rPr lang="it-IT" altLang="it-IT"/>
              <a:t> è inversamente correlata alla sua capacità di fungere da riserva di valore.</a:t>
            </a:r>
          </a:p>
          <a:p>
            <a:pPr lvl="1" eaLnBrk="1" hangingPunct="1"/>
            <a:r>
              <a:rPr lang="it-IT" altLang="it-IT"/>
              <a:t>Quindi la moneta, </a:t>
            </a:r>
            <a:r>
              <a:rPr lang="it-IT" altLang="it-IT" i="1"/>
              <a:t>asset</a:t>
            </a:r>
            <a:r>
              <a:rPr lang="it-IT" altLang="it-IT"/>
              <a:t> liquido per eccellenza, è quasi sempre una cattiva riserva di valore.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6035">
                                            <p:txEl>
                                              <p:pRg st="2" end="2"/>
                                            </p:txEl>
                                          </p:spTgt>
                                        </p:tgtEl>
                                        <p:attrNameLst>
                                          <p:attrName>style.visibility</p:attrName>
                                        </p:attrNameLst>
                                      </p:cBhvr>
                                      <p:to>
                                        <p:strVal val="visible"/>
                                      </p:to>
                                    </p:set>
                                    <p:anim calcmode="lin" valueType="num">
                                      <p:cBhvr additive="base">
                                        <p:cTn id="7" dur="500" fill="hold"/>
                                        <p:tgtEl>
                                          <p:spTgt spid="5560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60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6035">
                                            <p:txEl>
                                              <p:pRg st="3" end="3"/>
                                            </p:txEl>
                                          </p:spTgt>
                                        </p:tgtEl>
                                        <p:attrNameLst>
                                          <p:attrName>style.visibility</p:attrName>
                                        </p:attrNameLst>
                                      </p:cBhvr>
                                      <p:to>
                                        <p:strVal val="visible"/>
                                      </p:to>
                                    </p:set>
                                    <p:anim calcmode="lin" valueType="num">
                                      <p:cBhvr additive="base">
                                        <p:cTn id="11" dur="500" fill="hold"/>
                                        <p:tgtEl>
                                          <p:spTgt spid="5560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6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56035">
                                            <p:txEl>
                                              <p:pRg st="4" end="4"/>
                                            </p:txEl>
                                          </p:spTgt>
                                        </p:tgtEl>
                                        <p:attrNameLst>
                                          <p:attrName>style.visibility</p:attrName>
                                        </p:attrNameLst>
                                      </p:cBhvr>
                                      <p:to>
                                        <p:strVal val="visible"/>
                                      </p:to>
                                    </p:set>
                                    <p:anim calcmode="lin" valueType="num">
                                      <p:cBhvr additive="base">
                                        <p:cTn id="17" dur="500" fill="hold"/>
                                        <p:tgtEl>
                                          <p:spTgt spid="55603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6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31838" y="549275"/>
            <a:ext cx="7772400" cy="914400"/>
          </a:xfrm>
        </p:spPr>
        <p:txBody>
          <a:bodyPr/>
          <a:lstStyle/>
          <a:p>
            <a:pPr eaLnBrk="1" hangingPunct="1"/>
            <a:r>
              <a:rPr lang="it-IT" altLang="it-IT"/>
              <a:t>L’asse della liquidità</a:t>
            </a:r>
          </a:p>
        </p:txBody>
      </p:sp>
      <p:sp>
        <p:nvSpPr>
          <p:cNvPr id="81923" name="Text Box 5"/>
          <p:cNvSpPr txBox="1">
            <a:spLocks noChangeArrowheads="1"/>
          </p:cNvSpPr>
          <p:nvPr/>
        </p:nvSpPr>
        <p:spPr bwMode="auto">
          <a:xfrm>
            <a:off x="-23813" y="2620963"/>
            <a:ext cx="12985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a:solidFill>
                  <a:srgbClr val="FF0000"/>
                </a:solidFill>
              </a:rPr>
              <a:t>Liquidità</a:t>
            </a:r>
          </a:p>
        </p:txBody>
      </p:sp>
      <p:sp>
        <p:nvSpPr>
          <p:cNvPr id="81924" name="Text Box 6"/>
          <p:cNvSpPr txBox="1">
            <a:spLocks noChangeArrowheads="1"/>
          </p:cNvSpPr>
          <p:nvPr/>
        </p:nvSpPr>
        <p:spPr bwMode="auto">
          <a:xfrm>
            <a:off x="7759700" y="2620963"/>
            <a:ext cx="14271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2400">
                <a:solidFill>
                  <a:srgbClr val="FF0000"/>
                </a:solidFill>
              </a:rPr>
              <a:t>Riserva di</a:t>
            </a:r>
          </a:p>
          <a:p>
            <a:pPr algn="ctr" eaLnBrk="1" hangingPunct="1">
              <a:spcBef>
                <a:spcPct val="0"/>
              </a:spcBef>
              <a:buFontTx/>
              <a:buNone/>
            </a:pPr>
            <a:r>
              <a:rPr lang="it-IT" altLang="it-IT" sz="2400">
                <a:solidFill>
                  <a:srgbClr val="FF0000"/>
                </a:solidFill>
              </a:rPr>
              <a:t>valore</a:t>
            </a:r>
          </a:p>
        </p:txBody>
      </p:sp>
      <p:pic>
        <p:nvPicPr>
          <p:cNvPr id="81925"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2651125"/>
            <a:ext cx="639603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CasellaDiTesto 7"/>
          <p:cNvSpPr txBox="1">
            <a:spLocks noChangeArrowheads="1"/>
          </p:cNvSpPr>
          <p:nvPr/>
        </p:nvSpPr>
        <p:spPr bwMode="auto">
          <a:xfrm>
            <a:off x="107950" y="4037013"/>
            <a:ext cx="90106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000"/>
              <a:t>I titoli del debito pubblico sono molto liquidi, ma una cattiva riserva di valore.</a:t>
            </a:r>
          </a:p>
          <a:p>
            <a:pPr>
              <a:spcBef>
                <a:spcPct val="0"/>
              </a:spcBef>
              <a:buFontTx/>
              <a:buNone/>
            </a:pPr>
            <a:endParaRPr lang="en-US" altLang="en-US" sz="2000"/>
          </a:p>
          <a:p>
            <a:pPr>
              <a:spcBef>
                <a:spcPct val="0"/>
              </a:spcBef>
              <a:buFontTx/>
              <a:buNone/>
            </a:pPr>
            <a:r>
              <a:rPr lang="en-US" altLang="en-US" sz="2000"/>
              <a:t>Esistono asset molto liquidi (p.e. quotati in Borsa), ma non indicizzati.</a:t>
            </a:r>
          </a:p>
          <a:p>
            <a:pPr>
              <a:spcBef>
                <a:spcPct val="0"/>
              </a:spcBef>
              <a:buFontTx/>
              <a:buNone/>
            </a:pPr>
            <a:endParaRPr lang="en-US" altLang="en-US" sz="2000"/>
          </a:p>
          <a:p>
            <a:pPr>
              <a:spcBef>
                <a:spcPct val="0"/>
              </a:spcBef>
              <a:buFontTx/>
              <a:buNone/>
            </a:pPr>
            <a:r>
              <a:rPr lang="en-US" altLang="en-US" sz="2000"/>
              <a:t>Altri asset, meno liquidi, possono essere una migliore riserva di valore se indicizzati.</a:t>
            </a:r>
          </a:p>
          <a:p>
            <a:pPr>
              <a:spcBef>
                <a:spcPct val="0"/>
              </a:spcBef>
              <a:buFontTx/>
              <a:buNone/>
            </a:pPr>
            <a:endParaRPr lang="en-US" altLang="en-US" sz="2000"/>
          </a:p>
          <a:p>
            <a:pPr>
              <a:spcBef>
                <a:spcPct val="0"/>
              </a:spcBef>
              <a:buFontTx/>
              <a:buNone/>
            </a:pPr>
            <a:r>
              <a:rPr lang="en-US" altLang="en-US" sz="2000"/>
              <a:t>Una casa non è liquida, ma il suo prezzo segue all’incirca il CPI.</a:t>
            </a:r>
          </a:p>
        </p:txBody>
      </p:sp>
      <p:sp>
        <p:nvSpPr>
          <p:cNvPr id="81927" name="CasellaDiTesto 8"/>
          <p:cNvSpPr txBox="1">
            <a:spLocks noChangeArrowheads="1"/>
          </p:cNvSpPr>
          <p:nvPr/>
        </p:nvSpPr>
        <p:spPr bwMode="auto">
          <a:xfrm>
            <a:off x="307975" y="1844675"/>
            <a:ext cx="695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en-US" altLang="en-US" sz="2400"/>
              <a:t>Qualsiasi asset può essere collocato lungo questa linea: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39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3972" name="Rectangle 4"/>
          <p:cNvSpPr>
            <a:spLocks noGrp="1" noChangeArrowheads="1"/>
          </p:cNvSpPr>
          <p:nvPr>
            <p:ph type="title"/>
          </p:nvPr>
        </p:nvSpPr>
        <p:spPr>
          <a:xfrm>
            <a:off x="685800" y="15240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Due tipi di moneta</a:t>
            </a:r>
          </a:p>
        </p:txBody>
      </p:sp>
      <p:sp>
        <p:nvSpPr>
          <p:cNvPr id="558085" name="Rectangle 5"/>
          <p:cNvSpPr>
            <a:spLocks noGrp="1" noChangeArrowheads="1"/>
          </p:cNvSpPr>
          <p:nvPr>
            <p:ph type="body" idx="1"/>
          </p:nvPr>
        </p:nvSpPr>
        <p:spPr>
          <a:xfrm>
            <a:off x="228600" y="914400"/>
            <a:ext cx="8763000" cy="5715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a:solidFill>
                  <a:srgbClr val="FF0000"/>
                </a:solidFill>
              </a:rPr>
              <a:t>Moneta merce</a:t>
            </a:r>
            <a:r>
              <a:rPr lang="it-IT" altLang="it-IT" sz="2800"/>
              <a:t>: quando la moneta è costituita da un bene che ha valore intrinseco, cioè un bene che ha valore anche per usi non monetari (p.e. l’oro o l’argento).</a:t>
            </a:r>
          </a:p>
          <a:p>
            <a:pPr lvl="1" eaLnBrk="1" hangingPunct="1"/>
            <a:r>
              <a:rPr lang="it-IT" altLang="it-IT" sz="2400"/>
              <a:t>Qui la fiducia nell’accettazione della moneta è data dal valore intrinseco.</a:t>
            </a:r>
          </a:p>
          <a:p>
            <a:pPr eaLnBrk="1" hangingPunct="1"/>
            <a:r>
              <a:rPr lang="it-IT" altLang="it-IT" sz="2800">
                <a:solidFill>
                  <a:srgbClr val="FF0000"/>
                </a:solidFill>
              </a:rPr>
              <a:t>Moneta </a:t>
            </a:r>
            <a:r>
              <a:rPr lang="it-IT" altLang="it-IT" sz="2800" i="1">
                <a:solidFill>
                  <a:srgbClr val="FF0000"/>
                </a:solidFill>
              </a:rPr>
              <a:t>fiat</a:t>
            </a:r>
            <a:r>
              <a:rPr lang="it-IT" altLang="it-IT" sz="2800">
                <a:solidFill>
                  <a:srgbClr val="FF0000"/>
                </a:solidFill>
              </a:rPr>
              <a:t> </a:t>
            </a:r>
            <a:r>
              <a:rPr lang="it-IT" altLang="it-IT" sz="2800"/>
              <a:t>(detta anche </a:t>
            </a:r>
            <a:r>
              <a:rPr lang="it-IT" altLang="it-IT" sz="2800" u="sng"/>
              <a:t>moneta a corso legale</a:t>
            </a:r>
            <a:r>
              <a:rPr lang="it-IT" altLang="it-IT" sz="2800"/>
              <a:t>): quando l’uso come moneta di un qualcosa senza valore intrinseco (banconote) è stabilito per legge.</a:t>
            </a:r>
          </a:p>
          <a:p>
            <a:pPr lvl="1" eaLnBrk="1" hangingPunct="1"/>
            <a:r>
              <a:rPr lang="it-IT" altLang="it-IT" sz="2400"/>
              <a:t>Qui la fiducia nell’accettazione è “imposta” dall’obbligo di legge (p.e. lo Stato e i creditori sono obbligati ad accettare la cartamoneta in pagamento dei debiti).</a:t>
            </a:r>
            <a:endParaRPr lang="it-IT" altLang="it-IT" sz="2400">
              <a:solidFill>
                <a:srgbClr val="FF0000"/>
              </a:solidFill>
            </a:endParaRPr>
          </a:p>
          <a:p>
            <a:pPr eaLnBrk="1" hangingPunct="1"/>
            <a:r>
              <a:rPr lang="it-IT" altLang="it-IT" sz="2800"/>
              <a:t>E’ chiaro che la fiducia in una moneta </a:t>
            </a:r>
            <a:r>
              <a:rPr lang="it-IT" altLang="it-IT" sz="2800" i="1"/>
              <a:t>fiat</a:t>
            </a:r>
            <a:r>
              <a:rPr lang="it-IT" altLang="it-IT" sz="2800"/>
              <a:t> è in genere molto più “instabile” di quella in una moneta merce.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5">
                                            <p:txEl>
                                              <p:pRg st="2" end="2"/>
                                            </p:txEl>
                                          </p:spTgt>
                                        </p:tgtEl>
                                        <p:attrNameLst>
                                          <p:attrName>style.visibility</p:attrName>
                                        </p:attrNameLst>
                                      </p:cBhvr>
                                      <p:to>
                                        <p:strVal val="visible"/>
                                      </p:to>
                                    </p:set>
                                    <p:animEffect transition="in" filter="wipe(left)">
                                      <p:cBhvr>
                                        <p:cTn id="7" dur="500"/>
                                        <p:tgtEl>
                                          <p:spTgt spid="558085">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58085">
                                            <p:txEl>
                                              <p:pRg st="3" end="3"/>
                                            </p:txEl>
                                          </p:spTgt>
                                        </p:tgtEl>
                                        <p:attrNameLst>
                                          <p:attrName>style.visibility</p:attrName>
                                        </p:attrNameLst>
                                      </p:cBhvr>
                                      <p:to>
                                        <p:strVal val="visible"/>
                                      </p:to>
                                    </p:set>
                                    <p:animEffect transition="in" filter="wipe(left)">
                                      <p:cBhvr>
                                        <p:cTn id="10" dur="500"/>
                                        <p:tgtEl>
                                          <p:spTgt spid="55808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58085">
                                            <p:txEl>
                                              <p:pRg st="4" end="4"/>
                                            </p:txEl>
                                          </p:spTgt>
                                        </p:tgtEl>
                                        <p:attrNameLst>
                                          <p:attrName>style.visibility</p:attrName>
                                        </p:attrNameLst>
                                      </p:cBhvr>
                                      <p:to>
                                        <p:strVal val="visible"/>
                                      </p:to>
                                    </p:set>
                                    <p:animEffect transition="in" filter="wipe(left)">
                                      <p:cBhvr>
                                        <p:cTn id="15" dur="500"/>
                                        <p:tgtEl>
                                          <p:spTgt spid="558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4213" y="0"/>
            <a:ext cx="7772400" cy="792163"/>
          </a:xfrm>
        </p:spPr>
        <p:txBody>
          <a:bodyPr/>
          <a:lstStyle/>
          <a:p>
            <a:pPr eaLnBrk="1" hangingPunct="1"/>
            <a:r>
              <a:rPr lang="it-IT" altLang="it-IT"/>
              <a:t>La domanda di moneta</a:t>
            </a:r>
          </a:p>
        </p:txBody>
      </p:sp>
      <p:sp>
        <p:nvSpPr>
          <p:cNvPr id="560131" name="Rectangle 3"/>
          <p:cNvSpPr>
            <a:spLocks noGrp="1" noChangeArrowheads="1"/>
          </p:cNvSpPr>
          <p:nvPr>
            <p:ph type="body" idx="1"/>
          </p:nvPr>
        </p:nvSpPr>
        <p:spPr>
          <a:xfrm>
            <a:off x="179388" y="765175"/>
            <a:ext cx="8785225" cy="6092825"/>
          </a:xfrm>
        </p:spPr>
        <p:txBody>
          <a:bodyPr/>
          <a:lstStyle/>
          <a:p>
            <a:pPr eaLnBrk="1" hangingPunct="1">
              <a:lnSpc>
                <a:spcPct val="90000"/>
              </a:lnSpc>
            </a:pPr>
            <a:r>
              <a:rPr lang="it-IT" altLang="it-IT" sz="2400" dirty="0"/>
              <a:t>Per quali motivi gli agenti economici domandano moneta?</a:t>
            </a:r>
          </a:p>
          <a:p>
            <a:pPr eaLnBrk="1" hangingPunct="1">
              <a:lnSpc>
                <a:spcPct val="90000"/>
              </a:lnSpc>
            </a:pPr>
            <a:r>
              <a:rPr lang="it-IT" altLang="it-IT" sz="2400" dirty="0"/>
              <a:t>Tralasciando il caso in cui la moneta sia anche una merce dotata di proprio valore d’uso, i motivi per domandare moneta sono riconducibili alle funzioni della moneta.</a:t>
            </a:r>
          </a:p>
          <a:p>
            <a:pPr eaLnBrk="1" hangingPunct="1">
              <a:lnSpc>
                <a:spcPct val="90000"/>
              </a:lnSpc>
            </a:pPr>
            <a:r>
              <a:rPr lang="it-IT" altLang="it-IT" sz="2400" dirty="0">
                <a:solidFill>
                  <a:srgbClr val="FF0000"/>
                </a:solidFill>
              </a:rPr>
              <a:t>Domanda di moneta a scopo transattivo</a:t>
            </a:r>
            <a:r>
              <a:rPr lang="it-IT" altLang="it-IT" sz="2400" dirty="0"/>
              <a:t>: si domanda moneta per utilizzarla come </a:t>
            </a:r>
            <a:r>
              <a:rPr lang="it-IT" altLang="it-IT" sz="2400" u="sng" dirty="0"/>
              <a:t>mezzo di scambio</a:t>
            </a:r>
            <a:r>
              <a:rPr lang="it-IT" altLang="it-IT" sz="2400" dirty="0"/>
              <a:t>. La domanda cresce al crescere del </a:t>
            </a:r>
            <a:r>
              <a:rPr lang="it-IT" altLang="it-IT" sz="2400" u="sng" dirty="0"/>
              <a:t>reddito</a:t>
            </a:r>
            <a:r>
              <a:rPr lang="it-IT" altLang="it-IT" sz="2400" dirty="0"/>
              <a:t> Y perché un agente più ricco effettua più transazioni e di maggior importo, e quindi necessita di più moneta per finanziarle. Questo motivo è enfatizzato nella macro </a:t>
            </a:r>
            <a:r>
              <a:rPr lang="it-IT" altLang="it-IT" sz="2400" u="sng" dirty="0"/>
              <a:t>classica</a:t>
            </a:r>
            <a:r>
              <a:rPr lang="it-IT" altLang="it-IT" sz="2400" dirty="0"/>
              <a:t>.</a:t>
            </a:r>
          </a:p>
          <a:p>
            <a:pPr eaLnBrk="1" hangingPunct="1">
              <a:lnSpc>
                <a:spcPct val="90000"/>
              </a:lnSpc>
            </a:pPr>
            <a:r>
              <a:rPr lang="it-IT" altLang="it-IT" sz="2400" dirty="0">
                <a:solidFill>
                  <a:srgbClr val="FF0000"/>
                </a:solidFill>
              </a:rPr>
              <a:t>Domanda di moneta a scopo speculativo</a:t>
            </a:r>
            <a:r>
              <a:rPr lang="it-IT" altLang="it-IT" sz="2400" dirty="0"/>
              <a:t>: si domanda moneta per utilizzarla come </a:t>
            </a:r>
            <a:r>
              <a:rPr lang="it-IT" altLang="it-IT" sz="2400" u="sng" dirty="0"/>
              <a:t>riserva di valore</a:t>
            </a:r>
            <a:r>
              <a:rPr lang="it-IT" altLang="it-IT" sz="2400" dirty="0"/>
              <a:t> in vista di utilizzi futuri (</a:t>
            </a:r>
            <a:r>
              <a:rPr lang="it-IT" altLang="it-IT" sz="2400" i="1" dirty="0"/>
              <a:t>speculare</a:t>
            </a:r>
            <a:r>
              <a:rPr lang="it-IT" altLang="it-IT" sz="2400" dirty="0"/>
              <a:t> = guardare al futuro). La domanda cresce al diminuire del </a:t>
            </a:r>
            <a:r>
              <a:rPr lang="it-IT" altLang="it-IT" sz="2400" u="sng" dirty="0"/>
              <a:t>tasso di interesse</a:t>
            </a:r>
            <a:r>
              <a:rPr lang="it-IT" altLang="it-IT" sz="2400" dirty="0"/>
              <a:t> perché </a:t>
            </a:r>
            <a:r>
              <a:rPr lang="it-IT" altLang="it-IT" sz="2400" i="1" dirty="0"/>
              <a:t>r</a:t>
            </a:r>
            <a:r>
              <a:rPr lang="it-IT" altLang="it-IT" sz="2400" dirty="0"/>
              <a:t> non è altro che il costo opportunità che si subisce per detenere moneta. Questo motivo è enfatizzato nella macro keynesiana.</a:t>
            </a:r>
          </a:p>
          <a:p>
            <a:pPr eaLnBrk="1" hangingPunct="1">
              <a:lnSpc>
                <a:spcPct val="90000"/>
              </a:lnSpc>
            </a:pPr>
            <a:r>
              <a:rPr lang="it-IT" altLang="it-IT" sz="2400" dirty="0"/>
              <a:t>La domanda di moneta dunque è: M</a:t>
            </a:r>
            <a:r>
              <a:rPr lang="it-IT" altLang="it-IT" sz="2400" baseline="30000" dirty="0"/>
              <a:t>d</a:t>
            </a:r>
            <a:r>
              <a:rPr lang="it-IT" altLang="it-IT" sz="2400" dirty="0"/>
              <a:t> = f (Y, r) , ma a seconda dei casi concentreremo l’attenzione su uno solo dei motivi.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0131">
                                            <p:txEl>
                                              <p:pRg st="2" end="2"/>
                                            </p:txEl>
                                          </p:spTgt>
                                        </p:tgtEl>
                                        <p:attrNameLst>
                                          <p:attrName>style.visibility</p:attrName>
                                        </p:attrNameLst>
                                      </p:cBhvr>
                                      <p:to>
                                        <p:strVal val="visible"/>
                                      </p:to>
                                    </p:set>
                                    <p:animEffect transition="in" filter="checkerboard(across)">
                                      <p:cBhvr>
                                        <p:cTn id="7" dur="500"/>
                                        <p:tgtEl>
                                          <p:spTgt spid="56013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60131">
                                            <p:txEl>
                                              <p:pRg st="3" end="3"/>
                                            </p:txEl>
                                          </p:spTgt>
                                        </p:tgtEl>
                                        <p:attrNameLst>
                                          <p:attrName>style.visibility</p:attrName>
                                        </p:attrNameLst>
                                      </p:cBhvr>
                                      <p:to>
                                        <p:strVal val="visible"/>
                                      </p:to>
                                    </p:set>
                                    <p:anim calcmode="lin" valueType="num">
                                      <p:cBhvr additive="base">
                                        <p:cTn id="12" dur="500" fill="hold"/>
                                        <p:tgtEl>
                                          <p:spTgt spid="560131">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0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60131">
                                            <p:txEl>
                                              <p:pRg st="4" end="4"/>
                                            </p:txEl>
                                          </p:spTgt>
                                        </p:tgtEl>
                                        <p:attrNameLst>
                                          <p:attrName>style.visibility</p:attrName>
                                        </p:attrNameLst>
                                      </p:cBhvr>
                                      <p:to>
                                        <p:strVal val="visible"/>
                                      </p:to>
                                    </p:set>
                                    <p:anim calcmode="lin" valueType="num">
                                      <p:cBhvr additive="base">
                                        <p:cTn id="18" dur="500" fill="hold"/>
                                        <p:tgtEl>
                                          <p:spTgt spid="560131">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0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8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80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80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88070" name="Rectangle 6"/>
          <p:cNvSpPr>
            <a:spLocks noGrp="1" noChangeArrowheads="1"/>
          </p:cNvSpPr>
          <p:nvPr>
            <p:ph type="title"/>
          </p:nvPr>
        </p:nvSpPr>
        <p:spPr>
          <a:xfrm>
            <a:off x="0" y="0"/>
            <a:ext cx="91440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200"/>
              <a:t>La teoria della preferenza per la liquidità</a:t>
            </a:r>
          </a:p>
        </p:txBody>
      </p:sp>
      <p:sp>
        <p:nvSpPr>
          <p:cNvPr id="562183" name="Rectangle 7"/>
          <p:cNvSpPr>
            <a:spLocks noGrp="1" noChangeArrowheads="1"/>
          </p:cNvSpPr>
          <p:nvPr>
            <p:ph type="body" idx="1"/>
          </p:nvPr>
        </p:nvSpPr>
        <p:spPr>
          <a:xfrm>
            <a:off x="0" y="765175"/>
            <a:ext cx="9144000" cy="58324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t>Secondo Keynes, il tasso di interesse si determina sul mercato monetario secondo la </a:t>
            </a:r>
            <a:r>
              <a:rPr lang="it-IT" altLang="it-IT" sz="2400" dirty="0">
                <a:solidFill>
                  <a:srgbClr val="FF0000"/>
                </a:solidFill>
              </a:rPr>
              <a:t>teoria della preferenza per la liquidità</a:t>
            </a:r>
            <a:r>
              <a:rPr lang="it-IT" altLang="it-IT" sz="2400" dirty="0"/>
              <a:t> </a:t>
            </a:r>
            <a:r>
              <a:rPr lang="it-IT" altLang="it-IT" sz="2400" dirty="0">
                <a:solidFill>
                  <a:srgbClr val="FF0000"/>
                </a:solidFill>
              </a:rPr>
              <a:t>(PPL)</a:t>
            </a:r>
            <a:r>
              <a:rPr lang="it-IT" altLang="it-IT" sz="2400" dirty="0"/>
              <a:t>.</a:t>
            </a:r>
          </a:p>
          <a:p>
            <a:pPr eaLnBrk="1" hangingPunct="1">
              <a:lnSpc>
                <a:spcPct val="90000"/>
              </a:lnSpc>
            </a:pPr>
            <a:r>
              <a:rPr lang="it-IT" altLang="it-IT" sz="2400" dirty="0"/>
              <a:t>In base a tale teoria, il ruolo del tasso di interesse è di portare in equilibrio la domanda e  l’offerta di </a:t>
            </a:r>
            <a:r>
              <a:rPr lang="it-IT" altLang="it-IT" sz="2400" u="sng" dirty="0"/>
              <a:t>moneta</a:t>
            </a:r>
            <a:r>
              <a:rPr lang="it-IT" altLang="it-IT" sz="2400" dirty="0"/>
              <a:t>, </a:t>
            </a:r>
            <a:r>
              <a:rPr lang="it-IT" altLang="it-IT" sz="2400" u="sng" dirty="0"/>
              <a:t>non</a:t>
            </a:r>
            <a:r>
              <a:rPr lang="it-IT" altLang="it-IT" sz="2400" dirty="0"/>
              <a:t> di fondi  mutuabili.</a:t>
            </a:r>
          </a:p>
          <a:p>
            <a:pPr eaLnBrk="1" hangingPunct="1">
              <a:lnSpc>
                <a:spcPct val="90000"/>
              </a:lnSpc>
            </a:pPr>
            <a:r>
              <a:rPr lang="it-IT" altLang="it-IT" sz="2400" dirty="0"/>
              <a:t>In altre parole, per Keynes </a:t>
            </a:r>
            <a:r>
              <a:rPr lang="it-IT" altLang="it-IT" sz="2400" i="1" dirty="0"/>
              <a:t>r</a:t>
            </a:r>
            <a:r>
              <a:rPr lang="it-IT" altLang="it-IT" sz="2400" dirty="0"/>
              <a:t> è il </a:t>
            </a:r>
            <a:r>
              <a:rPr lang="it-IT" altLang="it-IT" sz="2400" u="sng" dirty="0"/>
              <a:t>costo opportunità della moneta</a:t>
            </a:r>
            <a:r>
              <a:rPr lang="it-IT" altLang="it-IT" sz="2400" dirty="0"/>
              <a:t>, non quello dei fondi mutuabili, e quindi è un fenomeno monetario.</a:t>
            </a:r>
          </a:p>
          <a:p>
            <a:pPr eaLnBrk="1" hangingPunct="1">
              <a:lnSpc>
                <a:spcPct val="90000"/>
              </a:lnSpc>
            </a:pPr>
            <a:r>
              <a:rPr lang="it-IT" altLang="it-IT" sz="2400" dirty="0"/>
              <a:t>Il costo opportunità di detenere moneta è l’interesse a cui si rinuncia e che si potrebbe percepire detenendo altri </a:t>
            </a:r>
            <a:r>
              <a:rPr lang="it-IT" altLang="it-IT" sz="2400" i="1" dirty="0"/>
              <a:t>asset</a:t>
            </a:r>
            <a:r>
              <a:rPr lang="it-IT" altLang="it-IT" sz="2400" dirty="0"/>
              <a:t>.</a:t>
            </a:r>
          </a:p>
          <a:p>
            <a:pPr eaLnBrk="1" hangingPunct="1">
              <a:lnSpc>
                <a:spcPct val="90000"/>
              </a:lnSpc>
            </a:pPr>
            <a:r>
              <a:rPr lang="it-IT" altLang="it-IT" sz="2400" dirty="0"/>
              <a:t>Segue che, secondo la teoria PPL, il fattore più importante da cui dipende la </a:t>
            </a:r>
            <a:r>
              <a:rPr lang="it-IT" altLang="it-IT" sz="2400" u="sng" dirty="0"/>
              <a:t>domanda di moneta</a:t>
            </a:r>
            <a:r>
              <a:rPr lang="it-IT" altLang="it-IT" sz="2400" dirty="0"/>
              <a:t> M</a:t>
            </a:r>
            <a:r>
              <a:rPr lang="it-IT" altLang="it-IT" sz="2400" baseline="30000" dirty="0"/>
              <a:t>d</a:t>
            </a:r>
            <a:r>
              <a:rPr lang="it-IT" altLang="it-IT" sz="2400" dirty="0"/>
              <a:t> è il livello del tasso di interesse.</a:t>
            </a:r>
          </a:p>
          <a:p>
            <a:pPr eaLnBrk="1" hangingPunct="1">
              <a:lnSpc>
                <a:spcPct val="90000"/>
              </a:lnSpc>
            </a:pPr>
            <a:r>
              <a:rPr lang="it-IT" altLang="it-IT" sz="2400" dirty="0"/>
              <a:t>Gli agenti decidono quanta moneta domandare mettendo a confronto il servizio “liquidità” con il servizio “riserva di valore” (c.d. </a:t>
            </a:r>
            <a:r>
              <a:rPr lang="it-IT" altLang="it-IT" sz="2400" u="sng" dirty="0"/>
              <a:t>scelta di portafoglio</a:t>
            </a:r>
            <a:r>
              <a:rPr lang="it-IT" altLang="it-IT" sz="2400" dirty="0"/>
              <a:t>). Detenere moneta invece che altri </a:t>
            </a:r>
            <a:r>
              <a:rPr lang="it-IT" altLang="it-IT" sz="2400" i="1" dirty="0"/>
              <a:t>asset</a:t>
            </a:r>
            <a:r>
              <a:rPr lang="it-IT" altLang="it-IT" sz="2400" dirty="0"/>
              <a:t> più remunerativi dipende quindi dalla loro preferenza per (il servizio di) liquidità. </a:t>
            </a:r>
          </a:p>
          <a:p>
            <a:pPr eaLnBrk="1" hangingPunct="1">
              <a:lnSpc>
                <a:spcPct val="90000"/>
              </a:lnSpc>
            </a:pPr>
            <a:r>
              <a:rPr lang="it-IT" altLang="it-IT" sz="2400" dirty="0"/>
              <a:t>Un </a:t>
            </a:r>
            <a:r>
              <a:rPr lang="it-IT" altLang="it-IT" sz="2400" u="sng" dirty="0"/>
              <a:t>aumento</a:t>
            </a:r>
            <a:r>
              <a:rPr lang="it-IT" altLang="it-IT" sz="2400" dirty="0"/>
              <a:t> del tasso di interesse fa crescere il costo opportunità, e quindi </a:t>
            </a:r>
            <a:r>
              <a:rPr lang="it-IT" altLang="it-IT" sz="2400" u="sng" dirty="0"/>
              <a:t>riduce</a:t>
            </a:r>
            <a:r>
              <a:rPr lang="it-IT" altLang="it-IT" sz="2400" dirty="0"/>
              <a:t> la domanda di moneta.</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2183">
                                            <p:txEl>
                                              <p:pRg st="3" end="3"/>
                                            </p:txEl>
                                          </p:spTgt>
                                        </p:tgtEl>
                                        <p:attrNameLst>
                                          <p:attrName>style.visibility</p:attrName>
                                        </p:attrNameLst>
                                      </p:cBhvr>
                                      <p:to>
                                        <p:strVal val="visible"/>
                                      </p:to>
                                    </p:set>
                                    <p:anim calcmode="lin" valueType="num">
                                      <p:cBhvr additive="base">
                                        <p:cTn id="7" dur="500" fill="hold"/>
                                        <p:tgtEl>
                                          <p:spTgt spid="5621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218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2183">
                                            <p:txEl>
                                              <p:pRg st="4" end="4"/>
                                            </p:txEl>
                                          </p:spTgt>
                                        </p:tgtEl>
                                        <p:attrNameLst>
                                          <p:attrName>style.visibility</p:attrName>
                                        </p:attrNameLst>
                                      </p:cBhvr>
                                      <p:to>
                                        <p:strVal val="visible"/>
                                      </p:to>
                                    </p:set>
                                    <p:anim calcmode="lin" valueType="num">
                                      <p:cBhvr additive="base">
                                        <p:cTn id="11" dur="500" fill="hold"/>
                                        <p:tgtEl>
                                          <p:spTgt spid="5621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21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62183">
                                            <p:txEl>
                                              <p:pRg st="5" end="5"/>
                                            </p:txEl>
                                          </p:spTgt>
                                        </p:tgtEl>
                                        <p:attrNameLst>
                                          <p:attrName>style.visibility</p:attrName>
                                        </p:attrNameLst>
                                      </p:cBhvr>
                                      <p:to>
                                        <p:strVal val="visible"/>
                                      </p:to>
                                    </p:set>
                                    <p:anim calcmode="lin" valueType="num">
                                      <p:cBhvr additive="base">
                                        <p:cTn id="17" dur="500" fill="hold"/>
                                        <p:tgtEl>
                                          <p:spTgt spid="56218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6218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62183">
                                            <p:txEl>
                                              <p:pRg st="6" end="6"/>
                                            </p:txEl>
                                          </p:spTgt>
                                        </p:tgtEl>
                                        <p:attrNameLst>
                                          <p:attrName>style.visibility</p:attrName>
                                        </p:attrNameLst>
                                      </p:cBhvr>
                                      <p:to>
                                        <p:strVal val="visible"/>
                                      </p:to>
                                    </p:set>
                                    <p:anim calcmode="lin" valueType="num">
                                      <p:cBhvr additive="base">
                                        <p:cTn id="21" dur="500" fill="hold"/>
                                        <p:tgtEl>
                                          <p:spTgt spid="56218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621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296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29700" name="Rectangle 4"/>
          <p:cNvSpPr>
            <a:spLocks noGrp="1" noChangeArrowheads="1"/>
          </p:cNvSpPr>
          <p:nvPr>
            <p:ph type="title"/>
          </p:nvPr>
        </p:nvSpPr>
        <p:spPr>
          <a:xfrm>
            <a:off x="468313" y="260350"/>
            <a:ext cx="7772400" cy="609600"/>
          </a:xfrm>
          <a:noFill/>
        </p:spPr>
        <p:txBody>
          <a:bodyPr/>
          <a:lstStyle/>
          <a:p>
            <a:r>
              <a:rPr lang="it-IT" altLang="it-IT"/>
              <a:t>Concetti base</a:t>
            </a:r>
          </a:p>
        </p:txBody>
      </p:sp>
      <p:sp>
        <p:nvSpPr>
          <p:cNvPr id="16389" name="Rectangle 5"/>
          <p:cNvSpPr>
            <a:spLocks noGrp="1" noChangeArrowheads="1"/>
          </p:cNvSpPr>
          <p:nvPr>
            <p:ph type="body" idx="1"/>
          </p:nvPr>
        </p:nvSpPr>
        <p:spPr>
          <a:xfrm>
            <a:off x="0" y="1052513"/>
            <a:ext cx="8991600" cy="5026025"/>
          </a:xfrm>
          <a:noFill/>
        </p:spPr>
        <p:txBody>
          <a:bodyPr/>
          <a:lstStyle/>
          <a:p>
            <a:pPr>
              <a:lnSpc>
                <a:spcPct val="90000"/>
              </a:lnSpc>
            </a:pPr>
            <a:r>
              <a:rPr lang="it-IT" altLang="it-IT" sz="2400" dirty="0"/>
              <a:t>Popolazione in età lavorativa (</a:t>
            </a:r>
            <a:r>
              <a:rPr lang="it-IT" altLang="it-IT" sz="2400" i="1" dirty="0" err="1"/>
              <a:t>working</a:t>
            </a:r>
            <a:r>
              <a:rPr lang="it-IT" altLang="it-IT" sz="2400" i="1" dirty="0"/>
              <a:t> </a:t>
            </a:r>
            <a:r>
              <a:rPr lang="it-IT" altLang="it-IT" sz="2400" i="1" dirty="0" err="1"/>
              <a:t>age</a:t>
            </a:r>
            <a:r>
              <a:rPr lang="it-IT" altLang="it-IT" sz="2400" i="1" dirty="0"/>
              <a:t> </a:t>
            </a:r>
            <a:r>
              <a:rPr lang="it-IT" altLang="it-IT" sz="2400" i="1" dirty="0" err="1"/>
              <a:t>population</a:t>
            </a:r>
            <a:r>
              <a:rPr lang="it-IT" altLang="it-IT" sz="2400" dirty="0"/>
              <a:t>, WAP) è il numero di individui compresi tra 15 e 64 anni di età.</a:t>
            </a:r>
          </a:p>
          <a:p>
            <a:pPr lvl="1">
              <a:lnSpc>
                <a:spcPct val="90000"/>
              </a:lnSpc>
            </a:pPr>
            <a:r>
              <a:rPr lang="it-IT" altLang="it-IT" sz="2000" dirty="0" err="1"/>
              <a:t>N.b.</a:t>
            </a:r>
            <a:r>
              <a:rPr lang="it-IT" altLang="it-IT" sz="2000" dirty="0"/>
              <a:t>: questo non significa che non possano esserci lavoratori fuori da questi confini di età.</a:t>
            </a:r>
          </a:p>
          <a:p>
            <a:pPr>
              <a:lnSpc>
                <a:spcPct val="90000"/>
              </a:lnSpc>
            </a:pPr>
            <a:r>
              <a:rPr lang="it-IT" altLang="it-IT" sz="2400" dirty="0"/>
              <a:t>La </a:t>
            </a:r>
            <a:r>
              <a:rPr lang="it-IT" altLang="it-IT" sz="2400" u="sng" dirty="0"/>
              <a:t>forza lavoro</a:t>
            </a:r>
            <a:r>
              <a:rPr lang="it-IT" altLang="it-IT" sz="2400" dirty="0"/>
              <a:t> (FL) è il numero totale di individui che sono attivi nel mercato del lavoro, ovvero la somma di occupati (OCC) e disoccupati (DIS).</a:t>
            </a:r>
          </a:p>
          <a:p>
            <a:pPr lvl="1" algn="ctr">
              <a:lnSpc>
                <a:spcPct val="90000"/>
              </a:lnSpc>
              <a:buFont typeface="Monotype Sorts" pitchFamily="2" charset="2"/>
              <a:buNone/>
            </a:pPr>
            <a:r>
              <a:rPr lang="it-IT" altLang="it-IT" sz="2400" dirty="0">
                <a:solidFill>
                  <a:srgbClr val="FC0128"/>
                </a:solidFill>
              </a:rPr>
              <a:t>FL = </a:t>
            </a:r>
            <a:r>
              <a:rPr lang="it-IT" altLang="it-IT" sz="2400" dirty="0">
                <a:solidFill>
                  <a:srgbClr val="FC0128"/>
                </a:solidFill>
                <a:sym typeface="Symbol" panose="05050102010706020507" pitchFamily="18" charset="2"/>
              </a:rPr>
              <a:t>OCC</a:t>
            </a:r>
            <a:r>
              <a:rPr lang="it-IT" altLang="it-IT" sz="2400" dirty="0">
                <a:solidFill>
                  <a:srgbClr val="FC0128"/>
                </a:solidFill>
              </a:rPr>
              <a:t> + </a:t>
            </a:r>
            <a:r>
              <a:rPr lang="it-IT" altLang="it-IT" sz="2400" dirty="0">
                <a:solidFill>
                  <a:srgbClr val="FC0128"/>
                </a:solidFill>
                <a:sym typeface="Symbol" panose="05050102010706020507" pitchFamily="18" charset="2"/>
              </a:rPr>
              <a:t>DIS</a:t>
            </a:r>
            <a:endParaRPr lang="it-IT" altLang="it-IT" sz="2400" dirty="0">
              <a:solidFill>
                <a:srgbClr val="FC0128"/>
              </a:solidFill>
            </a:endParaRPr>
          </a:p>
          <a:p>
            <a:pPr>
              <a:lnSpc>
                <a:spcPct val="90000"/>
              </a:lnSpc>
            </a:pPr>
            <a:r>
              <a:rPr lang="it-IT" altLang="it-IT" sz="2400" dirty="0"/>
              <a:t>Il </a:t>
            </a:r>
            <a:r>
              <a:rPr lang="it-IT" altLang="it-IT" sz="2400" u="sng" dirty="0"/>
              <a:t>tasso di partecipazione</a:t>
            </a:r>
            <a:r>
              <a:rPr lang="it-IT" altLang="it-IT" sz="2400" dirty="0"/>
              <a:t> (</a:t>
            </a:r>
            <a:r>
              <a:rPr lang="it-IT" altLang="it-IT" sz="2400" dirty="0" err="1"/>
              <a:t>TdP</a:t>
            </a:r>
            <a:r>
              <a:rPr lang="it-IT" altLang="it-IT" sz="2400" dirty="0"/>
              <a:t>) alla forza lavoro è la </a:t>
            </a:r>
            <a:r>
              <a:rPr lang="it-IT" altLang="it-IT" sz="2400" dirty="0" err="1"/>
              <a:t>pct</a:t>
            </a:r>
            <a:r>
              <a:rPr lang="it-IT" altLang="it-IT" sz="2400" dirty="0"/>
              <a:t>. di adulti che fa parte della forza lavoro. </a:t>
            </a:r>
          </a:p>
          <a:p>
            <a:pPr lvl="1" algn="ctr">
              <a:lnSpc>
                <a:spcPct val="90000"/>
              </a:lnSpc>
              <a:buFont typeface="Monotype Sorts" pitchFamily="2" charset="2"/>
              <a:buNone/>
            </a:pPr>
            <a:r>
              <a:rPr lang="it-IT" altLang="it-IT" sz="2400" dirty="0" err="1">
                <a:solidFill>
                  <a:srgbClr val="FC0128"/>
                </a:solidFill>
              </a:rPr>
              <a:t>TdP</a:t>
            </a:r>
            <a:r>
              <a:rPr lang="it-IT" altLang="it-IT" sz="2400" dirty="0">
                <a:solidFill>
                  <a:srgbClr val="FC0128"/>
                </a:solidFill>
              </a:rPr>
              <a:t> = FL / WAP</a:t>
            </a:r>
            <a:endParaRPr lang="it-IT" altLang="it-IT" sz="2400" dirty="0"/>
          </a:p>
          <a:p>
            <a:pPr>
              <a:lnSpc>
                <a:spcPct val="90000"/>
              </a:lnSpc>
            </a:pPr>
            <a:r>
              <a:rPr lang="it-IT" altLang="it-IT" sz="2400" dirty="0"/>
              <a:t>Il </a:t>
            </a:r>
            <a:r>
              <a:rPr lang="it-IT" altLang="it-IT" sz="2400" u="sng" dirty="0"/>
              <a:t>tasso di disoccupazione</a:t>
            </a:r>
            <a:r>
              <a:rPr lang="it-IT" altLang="it-IT" sz="2400" dirty="0"/>
              <a:t> misura la </a:t>
            </a:r>
            <a:r>
              <a:rPr lang="it-IT" altLang="it-IT" sz="2400" dirty="0" err="1"/>
              <a:t>pct</a:t>
            </a:r>
            <a:r>
              <a:rPr lang="it-IT" altLang="it-IT" sz="2400" dirty="0"/>
              <a:t>. di forza lavoro disoccupata.</a:t>
            </a:r>
          </a:p>
          <a:p>
            <a:pPr lvl="1" algn="ctr">
              <a:lnSpc>
                <a:spcPct val="90000"/>
              </a:lnSpc>
              <a:buFont typeface="Monotype Sorts" pitchFamily="2" charset="2"/>
              <a:buNone/>
            </a:pPr>
            <a:r>
              <a:rPr lang="it-IT" altLang="it-IT" sz="2400" dirty="0">
                <a:solidFill>
                  <a:srgbClr val="FC0128"/>
                </a:solidFill>
              </a:rPr>
              <a:t>Tasso DIS = </a:t>
            </a:r>
            <a:r>
              <a:rPr lang="it-IT" altLang="it-IT" sz="2400" dirty="0">
                <a:solidFill>
                  <a:srgbClr val="FC0128"/>
                </a:solidFill>
                <a:sym typeface="Symbol" panose="05050102010706020507" pitchFamily="18" charset="2"/>
              </a:rPr>
              <a:t>DIS</a:t>
            </a:r>
            <a:r>
              <a:rPr lang="it-IT" altLang="it-IT" sz="2400" dirty="0">
                <a:solidFill>
                  <a:srgbClr val="FC0128"/>
                </a:solidFill>
              </a:rPr>
              <a:t> / FL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389">
                                            <p:txEl>
                                              <p:pRg st="4" end="4"/>
                                            </p:txEl>
                                          </p:spTgt>
                                        </p:tgtEl>
                                        <p:attrNameLst>
                                          <p:attrName>style.visibility</p:attrName>
                                        </p:attrNameLst>
                                      </p:cBhvr>
                                      <p:to>
                                        <p:strVal val="visible"/>
                                      </p:to>
                                    </p:set>
                                    <p:animEffect transition="in" filter="checkerboard(across)">
                                      <p:cBhvr>
                                        <p:cTn id="13" dur="500"/>
                                        <p:tgtEl>
                                          <p:spTgt spid="16389">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6389">
                                            <p:txEl>
                                              <p:pRg st="5" end="5"/>
                                            </p:txEl>
                                          </p:spTgt>
                                        </p:tgtEl>
                                        <p:attrNameLst>
                                          <p:attrName>style.visibility</p:attrName>
                                        </p:attrNameLst>
                                      </p:cBhvr>
                                      <p:to>
                                        <p:strVal val="visible"/>
                                      </p:to>
                                    </p:set>
                                    <p:animEffect transition="in" filter="checkerboard(across)">
                                      <p:cBhvr>
                                        <p:cTn id="16" dur="500"/>
                                        <p:tgtEl>
                                          <p:spTgt spid="1638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6389">
                                            <p:txEl>
                                              <p:pRg st="6" end="6"/>
                                            </p:txEl>
                                          </p:spTgt>
                                        </p:tgtEl>
                                        <p:attrNameLst>
                                          <p:attrName>style.visibility</p:attrName>
                                        </p:attrNameLst>
                                      </p:cBhvr>
                                      <p:to>
                                        <p:strVal val="visible"/>
                                      </p:to>
                                    </p:set>
                                    <p:animEffect transition="in" filter="blinds(horizontal)">
                                      <p:cBhvr>
                                        <p:cTn id="21" dur="500"/>
                                        <p:tgtEl>
                                          <p:spTgt spid="16389">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6389">
                                            <p:txEl>
                                              <p:pRg st="7" end="7"/>
                                            </p:txEl>
                                          </p:spTgt>
                                        </p:tgtEl>
                                        <p:attrNameLst>
                                          <p:attrName>style.visibility</p:attrName>
                                        </p:attrNameLst>
                                      </p:cBhvr>
                                      <p:to>
                                        <p:strVal val="visible"/>
                                      </p:to>
                                    </p:set>
                                    <p:animEffect transition="in" filter="blinds(horizontal)">
                                      <p:cBhvr>
                                        <p:cTn id="24" dur="500"/>
                                        <p:tgtEl>
                                          <p:spTgt spid="163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62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6260" name="Rectangle 4"/>
          <p:cNvSpPr>
            <a:spLocks noGrp="1" noChangeArrowheads="1"/>
          </p:cNvSpPr>
          <p:nvPr>
            <p:ph type="title"/>
          </p:nvPr>
        </p:nvSpPr>
        <p:spPr>
          <a:xfrm>
            <a:off x="685800"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La Banca Centrale</a:t>
            </a:r>
          </a:p>
        </p:txBody>
      </p:sp>
      <p:sp>
        <p:nvSpPr>
          <p:cNvPr id="570373" name="Rectangle 5"/>
          <p:cNvSpPr>
            <a:spLocks noGrp="1" noChangeArrowheads="1"/>
          </p:cNvSpPr>
          <p:nvPr>
            <p:ph type="body" idx="1"/>
          </p:nvPr>
        </p:nvSpPr>
        <p:spPr>
          <a:xfrm>
            <a:off x="152400" y="765175"/>
            <a:ext cx="8839200" cy="57594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800"/>
              <a:t>La </a:t>
            </a:r>
            <a:r>
              <a:rPr lang="it-IT" altLang="it-IT" sz="2800">
                <a:solidFill>
                  <a:srgbClr val="FC0128"/>
                </a:solidFill>
              </a:rPr>
              <a:t>B</a:t>
            </a:r>
            <a:r>
              <a:rPr lang="it-IT" altLang="it-IT" sz="2800">
                <a:solidFill>
                  <a:srgbClr val="FF0000"/>
                </a:solidFill>
              </a:rPr>
              <a:t>anca Centrale</a:t>
            </a:r>
            <a:r>
              <a:rPr lang="it-IT" altLang="it-IT" sz="2800"/>
              <a:t> (BC) è un’istituzione deputata alla supervisione del sistema bancario ed al controllo della quantità di moneta nel sistema economico. </a:t>
            </a:r>
          </a:p>
          <a:p>
            <a:pPr lvl="1" eaLnBrk="1" hangingPunct="1">
              <a:lnSpc>
                <a:spcPct val="80000"/>
              </a:lnSpc>
            </a:pPr>
            <a:r>
              <a:rPr lang="it-IT" altLang="it-IT" sz="2400"/>
              <a:t>Banca d’Italia: 1893; Banca Centrale Europea: 1998.</a:t>
            </a:r>
          </a:p>
          <a:p>
            <a:pPr eaLnBrk="1" hangingPunct="1">
              <a:lnSpc>
                <a:spcPct val="80000"/>
              </a:lnSpc>
            </a:pPr>
            <a:r>
              <a:rPr lang="it-IT" altLang="it-IT" sz="2800"/>
              <a:t>L’esistenza della banca centrale è frutto della scelta del policy-maker di conferire il </a:t>
            </a:r>
            <a:r>
              <a:rPr lang="it-IT" altLang="it-IT" sz="2800" u="sng"/>
              <a:t>monopolio nell’emissione di moneta</a:t>
            </a:r>
            <a:r>
              <a:rPr lang="it-IT" altLang="it-IT" sz="2800"/>
              <a:t> ad un singolo istituto più o meno indipendente.</a:t>
            </a:r>
          </a:p>
          <a:p>
            <a:pPr lvl="1" eaLnBrk="1" hangingPunct="1">
              <a:lnSpc>
                <a:spcPct val="80000"/>
              </a:lnSpc>
            </a:pPr>
            <a:r>
              <a:rPr lang="it-IT" altLang="it-IT" sz="2400"/>
              <a:t>Segue che la moneta </a:t>
            </a:r>
            <a:r>
              <a:rPr lang="it-IT" altLang="it-IT" sz="2400" u="sng"/>
              <a:t>non</a:t>
            </a:r>
            <a:r>
              <a:rPr lang="it-IT" altLang="it-IT" sz="2400"/>
              <a:t> è un bene prodotto in condizioni di libera concorrenza: si è preferito tutelare la </a:t>
            </a:r>
            <a:r>
              <a:rPr lang="it-IT" altLang="it-IT" sz="2400" u="sng"/>
              <a:t>stabilità monetaria</a:t>
            </a:r>
            <a:r>
              <a:rPr lang="it-IT" altLang="it-IT" sz="2400"/>
              <a:t>.</a:t>
            </a:r>
          </a:p>
          <a:p>
            <a:pPr lvl="1" eaLnBrk="1" hangingPunct="1">
              <a:lnSpc>
                <a:spcPct val="80000"/>
              </a:lnSpc>
            </a:pPr>
            <a:r>
              <a:rPr lang="it-IT" altLang="it-IT" sz="2400"/>
              <a:t>L’indipendenza è volta a garantire che l’emissione di moneta sia sottratta alle scelte arbitrarie e miopi del “sovrano”.</a:t>
            </a:r>
          </a:p>
          <a:p>
            <a:pPr lvl="1" eaLnBrk="1" hangingPunct="1">
              <a:lnSpc>
                <a:spcPct val="80000"/>
              </a:lnSpc>
            </a:pPr>
            <a:r>
              <a:rPr lang="it-IT" altLang="it-IT" sz="2400"/>
              <a:t>Spesso gli ordinamenti assegnano alla BC lo specifico compito di gestire l’emissione di moneta in modo da </a:t>
            </a:r>
            <a:r>
              <a:rPr lang="it-IT" altLang="it-IT" sz="2400" u="sng"/>
              <a:t>limitare l’inflazione</a:t>
            </a:r>
            <a:r>
              <a:rPr lang="it-IT" altLang="it-IT" sz="2400"/>
              <a:t> (che, come vedremo, è un fenomeno puramente monetario).  </a:t>
            </a:r>
          </a:p>
          <a:p>
            <a:pPr eaLnBrk="1" hangingPunct="1">
              <a:lnSpc>
                <a:spcPct val="80000"/>
              </a:lnSpc>
            </a:pPr>
            <a:r>
              <a:rPr lang="it-IT" altLang="it-IT" sz="2800"/>
              <a:t>La BC svolge una serie di importanti funzioni, oltre a quella di emettere moneta.</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3">
                                            <p:txEl>
                                              <p:pRg st="2" end="2"/>
                                            </p:txEl>
                                          </p:spTgt>
                                        </p:tgtEl>
                                        <p:attrNameLst>
                                          <p:attrName>style.visibility</p:attrName>
                                        </p:attrNameLst>
                                      </p:cBhvr>
                                      <p:to>
                                        <p:strVal val="visible"/>
                                      </p:to>
                                    </p:set>
                                    <p:animEffect transition="in" filter="wipe(left)">
                                      <p:cBhvr>
                                        <p:cTn id="7" dur="500"/>
                                        <p:tgtEl>
                                          <p:spTgt spid="57037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0373">
                                            <p:txEl>
                                              <p:pRg st="3" end="3"/>
                                            </p:txEl>
                                          </p:spTgt>
                                        </p:tgtEl>
                                        <p:attrNameLst>
                                          <p:attrName>style.visibility</p:attrName>
                                        </p:attrNameLst>
                                      </p:cBhvr>
                                      <p:to>
                                        <p:strVal val="visible"/>
                                      </p:to>
                                    </p:set>
                                    <p:animEffect transition="in" filter="wipe(left)">
                                      <p:cBhvr>
                                        <p:cTn id="10" dur="500"/>
                                        <p:tgtEl>
                                          <p:spTgt spid="57037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70373">
                                            <p:txEl>
                                              <p:pRg st="4" end="4"/>
                                            </p:txEl>
                                          </p:spTgt>
                                        </p:tgtEl>
                                        <p:attrNameLst>
                                          <p:attrName>style.visibility</p:attrName>
                                        </p:attrNameLst>
                                      </p:cBhvr>
                                      <p:to>
                                        <p:strVal val="visible"/>
                                      </p:to>
                                    </p:set>
                                    <p:animEffect transition="in" filter="wipe(left)">
                                      <p:cBhvr>
                                        <p:cTn id="15" dur="500"/>
                                        <p:tgtEl>
                                          <p:spTgt spid="570373">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70373">
                                            <p:txEl>
                                              <p:pRg st="5" end="5"/>
                                            </p:txEl>
                                          </p:spTgt>
                                        </p:tgtEl>
                                        <p:attrNameLst>
                                          <p:attrName>style.visibility</p:attrName>
                                        </p:attrNameLst>
                                      </p:cBhvr>
                                      <p:to>
                                        <p:strVal val="visible"/>
                                      </p:to>
                                    </p:set>
                                    <p:animEffect transition="in" filter="wipe(left)">
                                      <p:cBhvr>
                                        <p:cTn id="20" dur="500"/>
                                        <p:tgtEl>
                                          <p:spTgt spid="570373">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0373">
                                            <p:txEl>
                                              <p:pRg st="6" end="6"/>
                                            </p:txEl>
                                          </p:spTgt>
                                        </p:tgtEl>
                                        <p:attrNameLst>
                                          <p:attrName>style.visibility</p:attrName>
                                        </p:attrNameLst>
                                      </p:cBhvr>
                                      <p:to>
                                        <p:strVal val="visible"/>
                                      </p:to>
                                    </p:set>
                                    <p:animEffect transition="in" filter="wipe(left)">
                                      <p:cBhvr>
                                        <p:cTn id="25" dur="500"/>
                                        <p:tgtEl>
                                          <p:spTgt spid="5703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83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8308" name="Rectangle 4"/>
          <p:cNvSpPr>
            <a:spLocks noGrp="1" noChangeArrowheads="1"/>
          </p:cNvSpPr>
          <p:nvPr>
            <p:ph type="title"/>
          </p:nvPr>
        </p:nvSpPr>
        <p:spPr>
          <a:xfrm>
            <a:off x="228600" y="0"/>
            <a:ext cx="8915400" cy="6207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Le cinque funzioni della Banca Centrale</a:t>
            </a:r>
          </a:p>
        </p:txBody>
      </p:sp>
      <p:sp>
        <p:nvSpPr>
          <p:cNvPr id="572421" name="Rectangle 5"/>
          <p:cNvSpPr>
            <a:spLocks noGrp="1" noChangeArrowheads="1"/>
          </p:cNvSpPr>
          <p:nvPr>
            <p:ph type="body" idx="1"/>
          </p:nvPr>
        </p:nvSpPr>
        <p:spPr>
          <a:xfrm>
            <a:off x="0" y="692150"/>
            <a:ext cx="9144000" cy="568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000">
                <a:solidFill>
                  <a:srgbClr val="FF0000"/>
                </a:solidFill>
              </a:rPr>
              <a:t>Politica monetaria</a:t>
            </a:r>
            <a:r>
              <a:rPr lang="it-IT" altLang="it-IT" sz="2000"/>
              <a:t>: insieme delle azioni volte a determinare l’offerta di moneta. E’ la funzione principale e caratteristica della BC.</a:t>
            </a:r>
            <a:r>
              <a:rPr lang="it-IT" altLang="it-IT" sz="2000">
                <a:solidFill>
                  <a:schemeClr val="tx2"/>
                </a:solidFill>
              </a:rPr>
              <a:t> </a:t>
            </a:r>
          </a:p>
          <a:p>
            <a:pPr eaLnBrk="1" hangingPunct="1">
              <a:lnSpc>
                <a:spcPct val="80000"/>
              </a:lnSpc>
            </a:pPr>
            <a:r>
              <a:rPr lang="it-IT" altLang="it-IT" sz="2000">
                <a:solidFill>
                  <a:srgbClr val="FF0000"/>
                </a:solidFill>
              </a:rPr>
              <a:t>Vigilanza</a:t>
            </a:r>
            <a:r>
              <a:rPr lang="it-IT" altLang="it-IT" sz="2000">
                <a:solidFill>
                  <a:schemeClr val="tx2"/>
                </a:solidFill>
              </a:rPr>
              <a:t>: la BC regola e controlla l’attività delle banche al fine di promuovere il regolare e sicuro funzionamento del sistema monetario e finanziario. </a:t>
            </a:r>
            <a:r>
              <a:rPr lang="it-IT" altLang="it-IT" sz="2000"/>
              <a:t>E’ l’unica funzione oggi rimasta alla Banca d’Italia, sia pure in collaborazione con la BCE.</a:t>
            </a:r>
          </a:p>
          <a:p>
            <a:pPr eaLnBrk="1" hangingPunct="1">
              <a:lnSpc>
                <a:spcPct val="80000"/>
              </a:lnSpc>
            </a:pPr>
            <a:r>
              <a:rPr lang="it-IT" altLang="it-IT" sz="2000">
                <a:solidFill>
                  <a:srgbClr val="FF0000"/>
                </a:solidFill>
              </a:rPr>
              <a:t>Gestione del sistema dei pagamenti</a:t>
            </a:r>
            <a:r>
              <a:rPr lang="it-IT" altLang="it-IT" sz="2000"/>
              <a:t>: la BC agisce da “stanza di compensazione” dei rapporti tra le diverse banche, p.e. nel pagamento degli assegni, dei bonifici, ecc.</a:t>
            </a:r>
          </a:p>
          <a:p>
            <a:pPr eaLnBrk="1" hangingPunct="1">
              <a:lnSpc>
                <a:spcPct val="80000"/>
              </a:lnSpc>
            </a:pPr>
            <a:r>
              <a:rPr lang="it-IT" altLang="it-IT" sz="2000">
                <a:solidFill>
                  <a:srgbClr val="FF0000"/>
                </a:solidFill>
              </a:rPr>
              <a:t>Banca dello Stato</a:t>
            </a:r>
            <a:r>
              <a:rPr lang="it-IT" altLang="it-IT" sz="2000"/>
              <a:t>:</a:t>
            </a:r>
            <a:r>
              <a:rPr lang="it-IT" altLang="it-IT" sz="2000">
                <a:solidFill>
                  <a:srgbClr val="FF0000"/>
                </a:solidFill>
              </a:rPr>
              <a:t> </a:t>
            </a:r>
            <a:r>
              <a:rPr lang="it-IT" altLang="it-IT" sz="2000"/>
              <a:t>la BC gestisce il c/c del Ministero del Tesoro e quindi tutti i pagamenti e gli incassi dello Stato. Di fatto, lo Stato è cliente della BC.</a:t>
            </a:r>
          </a:p>
          <a:p>
            <a:pPr lvl="1" eaLnBrk="1" hangingPunct="1">
              <a:lnSpc>
                <a:spcPct val="80000"/>
              </a:lnSpc>
            </a:pPr>
            <a:r>
              <a:rPr lang="it-IT" altLang="it-IT" sz="2000"/>
              <a:t>Però, a differenza delle normali banche con i loro clienti, la BC </a:t>
            </a:r>
            <a:r>
              <a:rPr lang="it-IT" altLang="it-IT" sz="2000" u="sng"/>
              <a:t>non</a:t>
            </a:r>
            <a:r>
              <a:rPr lang="it-IT" altLang="it-IT" sz="2000"/>
              <a:t> concede prestiti allo Stato: la BC </a:t>
            </a:r>
            <a:r>
              <a:rPr lang="it-IT" altLang="it-IT" sz="2000" u="sng"/>
              <a:t>non</a:t>
            </a:r>
            <a:r>
              <a:rPr lang="it-IT" altLang="it-IT" sz="2000"/>
              <a:t> acquista </a:t>
            </a:r>
            <a:r>
              <a:rPr lang="it-IT" altLang="it-IT" sz="2000" i="1"/>
              <a:t>direttamente</a:t>
            </a:r>
            <a:r>
              <a:rPr lang="it-IT" altLang="it-IT" sz="2000"/>
              <a:t> i titoli di Stato.</a:t>
            </a:r>
          </a:p>
          <a:p>
            <a:pPr eaLnBrk="1" hangingPunct="1">
              <a:lnSpc>
                <a:spcPct val="80000"/>
              </a:lnSpc>
            </a:pPr>
            <a:r>
              <a:rPr lang="it-IT" altLang="it-IT" sz="2000">
                <a:solidFill>
                  <a:srgbClr val="FF0000"/>
                </a:solidFill>
              </a:rPr>
              <a:t>Banca delle banche</a:t>
            </a:r>
            <a:r>
              <a:rPr lang="it-IT" altLang="it-IT" sz="2000"/>
              <a:t>: la BC concede </a:t>
            </a:r>
            <a:r>
              <a:rPr lang="it-IT" altLang="it-IT" sz="2000" u="sng"/>
              <a:t>regolarmente</a:t>
            </a:r>
            <a:r>
              <a:rPr lang="it-IT" altLang="it-IT" sz="2000"/>
              <a:t> prestiti alle singole banche che, a loro volta, usano la BC come fonte di liquidità alternativa alle operazioni di mercato aperto ed ai depositi dei clienti.</a:t>
            </a:r>
          </a:p>
          <a:p>
            <a:pPr lvl="1" eaLnBrk="1" hangingPunct="1">
              <a:lnSpc>
                <a:spcPct val="80000"/>
              </a:lnSpc>
            </a:pPr>
            <a:r>
              <a:rPr lang="it-IT" altLang="it-IT" sz="2000"/>
              <a:t>L’interesse su tali prestiti della BC alle banche è il c.d. </a:t>
            </a:r>
            <a:r>
              <a:rPr lang="it-IT" altLang="it-IT" sz="2000" u="sng"/>
              <a:t>tasso di riferimento</a:t>
            </a:r>
            <a:r>
              <a:rPr lang="it-IT" altLang="it-IT" sz="2000"/>
              <a:t> (in passato chiamato </a:t>
            </a:r>
            <a:r>
              <a:rPr lang="it-IT" altLang="it-IT" sz="2000" i="1"/>
              <a:t>tasso unico di sconto</a:t>
            </a:r>
            <a:r>
              <a:rPr lang="it-IT" altLang="it-IT" sz="2000"/>
              <a:t> o TUS); insieme al </a:t>
            </a:r>
            <a:r>
              <a:rPr lang="it-IT" altLang="it-IT" sz="2000" u="sng"/>
              <a:t>tasso interbancario</a:t>
            </a:r>
            <a:r>
              <a:rPr lang="it-IT" altLang="it-IT" sz="2000"/>
              <a:t> forma la coppia di tassi di interesse principali per tutto il sistema economico.  </a:t>
            </a:r>
          </a:p>
          <a:p>
            <a:pPr lvl="1" eaLnBrk="1" hangingPunct="1">
              <a:lnSpc>
                <a:spcPct val="80000"/>
              </a:lnSpc>
            </a:pPr>
            <a:r>
              <a:rPr lang="it-IT" altLang="it-IT" sz="2000"/>
              <a:t>Se il prestito avviene per aiutare una banca che si trovi in difficoltà a far fronte alla richieste di rimborso dei depositanti si dice che la BC agisce come </a:t>
            </a:r>
            <a:r>
              <a:rPr lang="it-IT" altLang="it-IT" sz="2000">
                <a:solidFill>
                  <a:srgbClr val="FF0000"/>
                </a:solidFill>
              </a:rPr>
              <a:t>prestatore di ultima istanza</a:t>
            </a:r>
            <a:r>
              <a:rPr lang="it-IT" altLang="it-IT" sz="2000"/>
              <a:t>. Tale funzione ha lo scopo di impedire che il fallimento di una banca generi gravi ripercussioni su tutto il sistema economico.</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421">
                                            <p:txEl>
                                              <p:pRg st="1" end="1"/>
                                            </p:txEl>
                                          </p:spTgt>
                                        </p:tgtEl>
                                        <p:attrNameLst>
                                          <p:attrName>style.visibility</p:attrName>
                                        </p:attrNameLst>
                                      </p:cBhvr>
                                      <p:to>
                                        <p:strVal val="visible"/>
                                      </p:to>
                                    </p:set>
                                    <p:animEffect transition="in" filter="wipe(left)">
                                      <p:cBhvr>
                                        <p:cTn id="7" dur="500"/>
                                        <p:tgtEl>
                                          <p:spTgt spid="57242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2421">
                                            <p:txEl>
                                              <p:pRg st="2" end="2"/>
                                            </p:txEl>
                                          </p:spTgt>
                                        </p:tgtEl>
                                        <p:attrNameLst>
                                          <p:attrName>style.visibility</p:attrName>
                                        </p:attrNameLst>
                                      </p:cBhvr>
                                      <p:to>
                                        <p:strVal val="visible"/>
                                      </p:to>
                                    </p:set>
                                    <p:animEffect transition="in" filter="wipe(left)">
                                      <p:cBhvr>
                                        <p:cTn id="12" dur="500"/>
                                        <p:tgtEl>
                                          <p:spTgt spid="57242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2421">
                                            <p:txEl>
                                              <p:pRg st="3" end="3"/>
                                            </p:txEl>
                                          </p:spTgt>
                                        </p:tgtEl>
                                        <p:attrNameLst>
                                          <p:attrName>style.visibility</p:attrName>
                                        </p:attrNameLst>
                                      </p:cBhvr>
                                      <p:to>
                                        <p:strVal val="visible"/>
                                      </p:to>
                                    </p:set>
                                    <p:animEffect transition="in" filter="wipe(left)">
                                      <p:cBhvr>
                                        <p:cTn id="17" dur="500"/>
                                        <p:tgtEl>
                                          <p:spTgt spid="572421">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72421">
                                            <p:txEl>
                                              <p:pRg st="4" end="4"/>
                                            </p:txEl>
                                          </p:spTgt>
                                        </p:tgtEl>
                                        <p:attrNameLst>
                                          <p:attrName>style.visibility</p:attrName>
                                        </p:attrNameLst>
                                      </p:cBhvr>
                                      <p:to>
                                        <p:strVal val="visible"/>
                                      </p:to>
                                    </p:set>
                                    <p:animEffect transition="in" filter="wipe(left)">
                                      <p:cBhvr>
                                        <p:cTn id="20" dur="500"/>
                                        <p:tgtEl>
                                          <p:spTgt spid="57242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2421">
                                            <p:txEl>
                                              <p:pRg st="5" end="5"/>
                                            </p:txEl>
                                          </p:spTgt>
                                        </p:tgtEl>
                                        <p:attrNameLst>
                                          <p:attrName>style.visibility</p:attrName>
                                        </p:attrNameLst>
                                      </p:cBhvr>
                                      <p:to>
                                        <p:strVal val="visible"/>
                                      </p:to>
                                    </p:set>
                                    <p:animEffect transition="in" filter="wipe(left)">
                                      <p:cBhvr>
                                        <p:cTn id="25" dur="500"/>
                                        <p:tgtEl>
                                          <p:spTgt spid="572421">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2421">
                                            <p:txEl>
                                              <p:pRg st="6" end="6"/>
                                            </p:txEl>
                                          </p:spTgt>
                                        </p:tgtEl>
                                        <p:attrNameLst>
                                          <p:attrName>style.visibility</p:attrName>
                                        </p:attrNameLst>
                                      </p:cBhvr>
                                      <p:to>
                                        <p:strVal val="visible"/>
                                      </p:to>
                                    </p:set>
                                    <p:animEffect transition="in" filter="wipe(left)">
                                      <p:cBhvr>
                                        <p:cTn id="28" dur="500"/>
                                        <p:tgtEl>
                                          <p:spTgt spid="572421">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72421">
                                            <p:txEl>
                                              <p:pRg st="7" end="7"/>
                                            </p:txEl>
                                          </p:spTgt>
                                        </p:tgtEl>
                                        <p:attrNameLst>
                                          <p:attrName>style.visibility</p:attrName>
                                        </p:attrNameLst>
                                      </p:cBhvr>
                                      <p:to>
                                        <p:strVal val="visible"/>
                                      </p:to>
                                    </p:set>
                                    <p:animEffect transition="in" filter="wipe(left)">
                                      <p:cBhvr>
                                        <p:cTn id="31" dur="500"/>
                                        <p:tgtEl>
                                          <p:spTgt spid="5724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01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90116" name="Rectangle 4"/>
          <p:cNvSpPr>
            <a:spLocks noGrp="1" noChangeArrowheads="1"/>
          </p:cNvSpPr>
          <p:nvPr>
            <p:ph type="title"/>
          </p:nvPr>
        </p:nvSpPr>
        <p:spPr>
          <a:xfrm>
            <a:off x="609600" y="0"/>
            <a:ext cx="7772400" cy="6921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Cosa consideriamo “moneta”?</a:t>
            </a:r>
          </a:p>
        </p:txBody>
      </p:sp>
      <p:sp>
        <p:nvSpPr>
          <p:cNvPr id="564229" name="Rectangle 5"/>
          <p:cNvSpPr>
            <a:spLocks noGrp="1" noChangeArrowheads="1"/>
          </p:cNvSpPr>
          <p:nvPr>
            <p:ph type="body" idx="1"/>
          </p:nvPr>
        </p:nvSpPr>
        <p:spPr>
          <a:xfrm>
            <a:off x="228600" y="765175"/>
            <a:ext cx="8915400" cy="58324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Esistono diverse definizioni (o misure) convenzionali di cosa è concretamente considerato “moneta” in una moderna economia. Tali definizioni dipendono dalla liquidità dei diversi </a:t>
            </a:r>
            <a:r>
              <a:rPr lang="it-IT" altLang="it-IT" sz="2400" i="1" dirty="0"/>
              <a:t>asset</a:t>
            </a:r>
            <a:r>
              <a:rPr lang="it-IT" altLang="it-IT" sz="2400" dirty="0"/>
              <a:t>. </a:t>
            </a:r>
          </a:p>
          <a:p>
            <a:pPr eaLnBrk="1" hangingPunct="1">
              <a:lnSpc>
                <a:spcPct val="80000"/>
              </a:lnSpc>
            </a:pPr>
            <a:r>
              <a:rPr lang="it-IT" altLang="it-IT" sz="2400" dirty="0">
                <a:solidFill>
                  <a:srgbClr val="FF0000"/>
                </a:solidFill>
              </a:rPr>
              <a:t>Circolante</a:t>
            </a:r>
            <a:r>
              <a:rPr lang="it-IT" altLang="it-IT" sz="2400" dirty="0"/>
              <a:t>: banconote e monete.</a:t>
            </a:r>
          </a:p>
          <a:p>
            <a:pPr eaLnBrk="1" hangingPunct="1">
              <a:lnSpc>
                <a:spcPct val="80000"/>
              </a:lnSpc>
            </a:pPr>
            <a:r>
              <a:rPr lang="it-IT" altLang="it-IT" sz="2400" dirty="0">
                <a:solidFill>
                  <a:srgbClr val="FC0128"/>
                </a:solidFill>
              </a:rPr>
              <a:t>Riserve delle banche presso la Banca Centrale (BC).</a:t>
            </a:r>
          </a:p>
          <a:p>
            <a:pPr eaLnBrk="1" hangingPunct="1">
              <a:lnSpc>
                <a:spcPct val="80000"/>
              </a:lnSpc>
            </a:pPr>
            <a:r>
              <a:rPr lang="it-IT" altLang="it-IT" sz="2400" dirty="0">
                <a:solidFill>
                  <a:srgbClr val="FF0000"/>
                </a:solidFill>
              </a:rPr>
              <a:t>Depositi bancari di c/c</a:t>
            </a:r>
            <a:r>
              <a:rPr lang="it-IT" altLang="it-IT" sz="2400" dirty="0"/>
              <a:t>: saldi dei conti bancari c.d. a vista,</a:t>
            </a:r>
          </a:p>
          <a:p>
            <a:pPr lvl="1" eaLnBrk="1" hangingPunct="1">
              <a:lnSpc>
                <a:spcPct val="80000"/>
              </a:lnSpc>
            </a:pPr>
            <a:r>
              <a:rPr lang="it-IT" altLang="it-IT" sz="2000" dirty="0"/>
              <a:t>Cioè depositi che i depositanti possono convertire immediatamente in circolante oppure usare come mezzi di pagamento mediante strumenti quali il bancomat o gli assegni.</a:t>
            </a:r>
          </a:p>
          <a:p>
            <a:pPr eaLnBrk="1" hangingPunct="1">
              <a:lnSpc>
                <a:spcPct val="80000"/>
              </a:lnSpc>
            </a:pPr>
            <a:r>
              <a:rPr lang="it-IT" altLang="it-IT" sz="2400" dirty="0"/>
              <a:t>Il circolante, le riserve presso la BC ed i depositi di c/c sono </a:t>
            </a:r>
            <a:r>
              <a:rPr lang="it-IT" altLang="it-IT" sz="2400" u="sng" dirty="0"/>
              <a:t>sempre</a:t>
            </a:r>
            <a:r>
              <a:rPr lang="it-IT" altLang="it-IT" sz="2400" dirty="0"/>
              <a:t> considerati “moneta”. Sono tutti asset </a:t>
            </a:r>
            <a:r>
              <a:rPr lang="it-IT" altLang="it-IT" sz="2400" u="sng" dirty="0"/>
              <a:t>perfettamente liquidi</a:t>
            </a:r>
            <a:r>
              <a:rPr lang="it-IT" altLang="it-IT" sz="2400" dirty="0"/>
              <a:t>. </a:t>
            </a:r>
          </a:p>
          <a:p>
            <a:pPr eaLnBrk="1" hangingPunct="1">
              <a:lnSpc>
                <a:spcPct val="80000"/>
              </a:lnSpc>
            </a:pPr>
            <a:r>
              <a:rPr lang="it-IT" altLang="it-IT" sz="2400" dirty="0"/>
              <a:t>Ad essi possono aggiungersi, in più ampie definizioni della moneta, anche altri asset meno liquidi, quali i depositi bancari a risparmio e/o </a:t>
            </a:r>
            <a:r>
              <a:rPr lang="it-IT" altLang="it-IT" sz="2400" u="sng" dirty="0"/>
              <a:t>non</a:t>
            </a:r>
            <a:r>
              <a:rPr lang="it-IT" altLang="it-IT" sz="2400" dirty="0"/>
              <a:t> a vista, cioè vincolati per un tempo determinato, oppure i fondi comuni di investimento di tipo monetario (cioè che investono solo su asset liquidi).</a:t>
            </a:r>
          </a:p>
          <a:p>
            <a:pPr eaLnBrk="1" hangingPunct="1">
              <a:lnSpc>
                <a:spcPct val="80000"/>
              </a:lnSpc>
            </a:pPr>
            <a:r>
              <a:rPr lang="it-IT" altLang="it-IT" sz="2400" dirty="0"/>
              <a:t>Chiamiamo </a:t>
            </a:r>
            <a:r>
              <a:rPr lang="it-IT" altLang="it-IT" sz="2400" dirty="0">
                <a:solidFill>
                  <a:srgbClr val="FC0128"/>
                </a:solidFill>
              </a:rPr>
              <a:t>base monetaria</a:t>
            </a:r>
            <a:r>
              <a:rPr lang="it-IT" altLang="it-IT" sz="2400" dirty="0"/>
              <a:t> la somma del circolante più le riserve delle banche presso la BC. E’ la base della “piramide monetaria”.</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229">
                                            <p:txEl>
                                              <p:pRg st="1" end="1"/>
                                            </p:txEl>
                                          </p:spTgt>
                                        </p:tgtEl>
                                        <p:attrNameLst>
                                          <p:attrName>style.visibility</p:attrName>
                                        </p:attrNameLst>
                                      </p:cBhvr>
                                      <p:to>
                                        <p:strVal val="visible"/>
                                      </p:to>
                                    </p:set>
                                    <p:animEffect transition="in" filter="wipe(left)">
                                      <p:cBhvr>
                                        <p:cTn id="7" dur="500"/>
                                        <p:tgtEl>
                                          <p:spTgt spid="56422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4229">
                                            <p:txEl>
                                              <p:pRg st="2" end="2"/>
                                            </p:txEl>
                                          </p:spTgt>
                                        </p:tgtEl>
                                        <p:attrNameLst>
                                          <p:attrName>style.visibility</p:attrName>
                                        </p:attrNameLst>
                                      </p:cBhvr>
                                      <p:to>
                                        <p:strVal val="visible"/>
                                      </p:to>
                                    </p:set>
                                    <p:animEffect transition="in" filter="wipe(left)">
                                      <p:cBhvr>
                                        <p:cTn id="12" dur="500"/>
                                        <p:tgtEl>
                                          <p:spTgt spid="564229">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4229">
                                            <p:txEl>
                                              <p:pRg st="3" end="3"/>
                                            </p:txEl>
                                          </p:spTgt>
                                        </p:tgtEl>
                                        <p:attrNameLst>
                                          <p:attrName>style.visibility</p:attrName>
                                        </p:attrNameLst>
                                      </p:cBhvr>
                                      <p:to>
                                        <p:strVal val="visible"/>
                                      </p:to>
                                    </p:set>
                                    <p:animEffect transition="in" filter="wipe(left)">
                                      <p:cBhvr>
                                        <p:cTn id="15" dur="500"/>
                                        <p:tgtEl>
                                          <p:spTgt spid="56422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4229">
                                            <p:txEl>
                                              <p:pRg st="4" end="4"/>
                                            </p:txEl>
                                          </p:spTgt>
                                        </p:tgtEl>
                                        <p:attrNameLst>
                                          <p:attrName>style.visibility</p:attrName>
                                        </p:attrNameLst>
                                      </p:cBhvr>
                                      <p:to>
                                        <p:strVal val="visible"/>
                                      </p:to>
                                    </p:set>
                                    <p:animEffect transition="in" filter="wipe(left)">
                                      <p:cBhvr>
                                        <p:cTn id="18" dur="500"/>
                                        <p:tgtEl>
                                          <p:spTgt spid="56422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64229">
                                            <p:txEl>
                                              <p:pRg st="5" end="5"/>
                                            </p:txEl>
                                          </p:spTgt>
                                        </p:tgtEl>
                                        <p:attrNameLst>
                                          <p:attrName>style.visibility</p:attrName>
                                        </p:attrNameLst>
                                      </p:cBhvr>
                                      <p:to>
                                        <p:strVal val="visible"/>
                                      </p:to>
                                    </p:set>
                                    <p:animEffect transition="in" filter="wipe(left)">
                                      <p:cBhvr>
                                        <p:cTn id="23" dur="500"/>
                                        <p:tgtEl>
                                          <p:spTgt spid="564229">
                                            <p:txEl>
                                              <p:pRg st="5" end="5"/>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64229">
                                            <p:txEl>
                                              <p:pRg st="6" end="6"/>
                                            </p:txEl>
                                          </p:spTgt>
                                        </p:tgtEl>
                                        <p:attrNameLst>
                                          <p:attrName>style.visibility</p:attrName>
                                        </p:attrNameLst>
                                      </p:cBhvr>
                                      <p:to>
                                        <p:strVal val="visible"/>
                                      </p:to>
                                    </p:set>
                                    <p:animEffect transition="in" filter="wipe(left)">
                                      <p:cBhvr>
                                        <p:cTn id="26" dur="500"/>
                                        <p:tgtEl>
                                          <p:spTgt spid="56422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64229">
                                            <p:txEl>
                                              <p:pRg st="7" end="7"/>
                                            </p:txEl>
                                          </p:spTgt>
                                        </p:tgtEl>
                                        <p:attrNameLst>
                                          <p:attrName>style.visibility</p:attrName>
                                        </p:attrNameLst>
                                      </p:cBhvr>
                                      <p:to>
                                        <p:strVal val="visible"/>
                                      </p:to>
                                    </p:set>
                                    <p:animEffect transition="in" filter="wipe(left)">
                                      <p:cBhvr>
                                        <p:cTn id="31" dur="500"/>
                                        <p:tgtEl>
                                          <p:spTgt spid="5642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w_f2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76200"/>
            <a:ext cx="8239125"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468313" y="6308725"/>
            <a:ext cx="574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200">
                <a:latin typeface="Times New Roman" panose="02020603050405020304" pitchFamily="18" charset="0"/>
              </a:rPr>
              <a:t>Fonte:</a:t>
            </a:r>
          </a:p>
        </p:txBody>
      </p:sp>
      <p:sp>
        <p:nvSpPr>
          <p:cNvPr id="2" name="CasellaDiTesto 1">
            <a:extLst>
              <a:ext uri="{FF2B5EF4-FFF2-40B4-BE49-F238E27FC236}">
                <a16:creationId xmlns:a16="http://schemas.microsoft.com/office/drawing/2014/main" id="{3FC1F177-7090-4500-8C24-EBF0CE130F7B}"/>
              </a:ext>
            </a:extLst>
          </p:cNvPr>
          <p:cNvSpPr txBox="1"/>
          <p:nvPr/>
        </p:nvSpPr>
        <p:spPr>
          <a:xfrm>
            <a:off x="5940152" y="5229200"/>
            <a:ext cx="1750800" cy="338554"/>
          </a:xfrm>
          <a:prstGeom prst="rect">
            <a:avLst/>
          </a:prstGeom>
          <a:noFill/>
        </p:spPr>
        <p:txBody>
          <a:bodyPr wrap="none" rtlCol="0">
            <a:spAutoFit/>
          </a:bodyPr>
          <a:lstStyle/>
          <a:p>
            <a:r>
              <a:rPr lang="it-IT" sz="1600" dirty="0"/>
              <a:t>(= Banca Centrale)</a:t>
            </a: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2C4D6-6B23-41CA-B30E-4A45AC4F7FBA}"/>
              </a:ext>
            </a:extLst>
          </p:cNvPr>
          <p:cNvSpPr>
            <a:spLocks noGrp="1"/>
          </p:cNvSpPr>
          <p:nvPr>
            <p:ph type="title"/>
          </p:nvPr>
        </p:nvSpPr>
        <p:spPr>
          <a:xfrm>
            <a:off x="685800" y="53752"/>
            <a:ext cx="7772400" cy="854968"/>
          </a:xfrm>
        </p:spPr>
        <p:txBody>
          <a:bodyPr/>
          <a:lstStyle/>
          <a:p>
            <a:r>
              <a:rPr lang="it-IT" dirty="0"/>
              <a:t>Gli aggregati monetari italiani</a:t>
            </a:r>
          </a:p>
        </p:txBody>
      </p:sp>
      <p:sp>
        <p:nvSpPr>
          <p:cNvPr id="3" name="Segnaposto contenuto 2">
            <a:extLst>
              <a:ext uri="{FF2B5EF4-FFF2-40B4-BE49-F238E27FC236}">
                <a16:creationId xmlns:a16="http://schemas.microsoft.com/office/drawing/2014/main" id="{4A075F02-71B2-48FB-8717-5D8D8F173A8B}"/>
              </a:ext>
            </a:extLst>
          </p:cNvPr>
          <p:cNvSpPr>
            <a:spLocks noGrp="1"/>
          </p:cNvSpPr>
          <p:nvPr>
            <p:ph idx="1"/>
          </p:nvPr>
        </p:nvSpPr>
        <p:spPr>
          <a:xfrm>
            <a:off x="0" y="861237"/>
            <a:ext cx="9144000" cy="5664107"/>
          </a:xfrm>
        </p:spPr>
        <p:txBody>
          <a:bodyPr/>
          <a:lstStyle/>
          <a:p>
            <a:r>
              <a:rPr lang="it-IT" dirty="0"/>
              <a:t>Gli aggregati monetari italiani sono componenti di quelli complessivi dell’area euro.</a:t>
            </a:r>
          </a:p>
          <a:p>
            <a:r>
              <a:rPr lang="it-IT" dirty="0"/>
              <a:t>A dicembre 2018 gli stock dei principali aggregati monetari erano (dati </a:t>
            </a:r>
            <a:r>
              <a:rPr lang="it-IT" dirty="0" err="1"/>
              <a:t>BdI</a:t>
            </a:r>
            <a:r>
              <a:rPr lang="it-IT" dirty="0"/>
              <a:t>):</a:t>
            </a:r>
          </a:p>
          <a:p>
            <a:pPr lvl="1"/>
            <a:r>
              <a:rPr lang="it-IT" sz="3200" i="1" dirty="0"/>
              <a:t>Circolante</a:t>
            </a:r>
            <a:r>
              <a:rPr lang="it-IT" sz="3200" dirty="0"/>
              <a:t> 208 mld €</a:t>
            </a:r>
          </a:p>
          <a:p>
            <a:pPr lvl="1"/>
            <a:r>
              <a:rPr lang="it-IT" sz="3200" i="1" dirty="0"/>
              <a:t>Depositi in c/c</a:t>
            </a:r>
            <a:r>
              <a:rPr lang="it-IT" sz="3200" dirty="0"/>
              <a:t> 1179 mld €</a:t>
            </a:r>
          </a:p>
          <a:p>
            <a:pPr lvl="1"/>
            <a:r>
              <a:rPr lang="it-IT" sz="3200" i="1" dirty="0"/>
              <a:t>Altri depositi vincolati </a:t>
            </a:r>
            <a:r>
              <a:rPr lang="it-IT" sz="3200" dirty="0"/>
              <a:t>366 mld €</a:t>
            </a:r>
          </a:p>
          <a:p>
            <a:pPr lvl="1"/>
            <a:r>
              <a:rPr lang="it-IT" sz="3200" i="1" dirty="0"/>
              <a:t>M3</a:t>
            </a:r>
            <a:r>
              <a:rPr lang="it-IT" sz="3200" dirty="0"/>
              <a:t> 1761 mld € (incluso il circolante)</a:t>
            </a:r>
            <a:r>
              <a:rPr lang="it-IT" sz="3200" i="1" dirty="0"/>
              <a:t> </a:t>
            </a:r>
          </a:p>
          <a:p>
            <a:pPr lvl="1"/>
            <a:r>
              <a:rPr lang="it-IT" sz="3200" i="1" dirty="0"/>
              <a:t>Riserve bancarie </a:t>
            </a:r>
            <a:r>
              <a:rPr lang="it-IT" sz="3200" dirty="0"/>
              <a:t>195 mld € (di cui 15 mld </a:t>
            </a:r>
            <a:r>
              <a:rPr lang="it-IT" sz="3200" i="1" dirty="0"/>
              <a:t>riserve obbligatorie</a:t>
            </a:r>
            <a:r>
              <a:rPr lang="it-IT" sz="3200" dirty="0"/>
              <a:t>)</a:t>
            </a:r>
          </a:p>
          <a:p>
            <a:pPr lvl="1"/>
            <a:endParaRPr lang="it-IT" sz="3200" dirty="0"/>
          </a:p>
        </p:txBody>
      </p:sp>
    </p:spTree>
    <p:extLst>
      <p:ext uri="{BB962C8B-B14F-4D97-AF65-F5344CB8AC3E}">
        <p14:creationId xmlns:p14="http://schemas.microsoft.com/office/powerpoint/2010/main" val="1048629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03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0356" name="Rectangle 4"/>
          <p:cNvSpPr>
            <a:spLocks noGrp="1" noChangeArrowheads="1"/>
          </p:cNvSpPr>
          <p:nvPr>
            <p:ph type="title"/>
          </p:nvPr>
        </p:nvSpPr>
        <p:spPr>
          <a:xfrm>
            <a:off x="685800" y="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L’offerta di moneta</a:t>
            </a:r>
          </a:p>
        </p:txBody>
      </p:sp>
      <p:sp>
        <p:nvSpPr>
          <p:cNvPr id="574469" name="Rectangle 5"/>
          <p:cNvSpPr>
            <a:spLocks noGrp="1" noChangeArrowheads="1"/>
          </p:cNvSpPr>
          <p:nvPr>
            <p:ph type="body" idx="1"/>
          </p:nvPr>
        </p:nvSpPr>
        <p:spPr>
          <a:xfrm>
            <a:off x="0" y="914400"/>
            <a:ext cx="9144000" cy="5943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a:t>L’</a:t>
            </a:r>
            <a:r>
              <a:rPr lang="it-IT" altLang="it-IT" sz="2400">
                <a:solidFill>
                  <a:srgbClr val="FF0000"/>
                </a:solidFill>
              </a:rPr>
              <a:t>offerta di moneta</a:t>
            </a:r>
            <a:r>
              <a:rPr lang="it-IT" altLang="it-IT" sz="2400"/>
              <a:t> (M</a:t>
            </a:r>
            <a:r>
              <a:rPr lang="it-IT" altLang="it-IT" sz="2400" baseline="30000"/>
              <a:t>s</a:t>
            </a:r>
            <a:r>
              <a:rPr lang="it-IT" altLang="it-IT" sz="2400"/>
              <a:t>) è la quantità di moneta disponibile nel sistema economico.</a:t>
            </a:r>
          </a:p>
          <a:p>
            <a:pPr eaLnBrk="1" hangingPunct="1">
              <a:lnSpc>
                <a:spcPct val="90000"/>
              </a:lnSpc>
            </a:pPr>
            <a:r>
              <a:rPr lang="it-IT" altLang="it-IT" sz="2400"/>
              <a:t>Al di là dello stampare materialmente la moneta, il processo  con cui la BC stabilisce M</a:t>
            </a:r>
            <a:r>
              <a:rPr lang="it-IT" altLang="it-IT" sz="2400" baseline="30000"/>
              <a:t>s</a:t>
            </a:r>
            <a:r>
              <a:rPr lang="it-IT" altLang="it-IT" sz="2400"/>
              <a:t> si chiama </a:t>
            </a:r>
            <a:r>
              <a:rPr lang="it-IT" altLang="it-IT" sz="2400" u="sng"/>
              <a:t>creazione/distruzione di base monetaria</a:t>
            </a:r>
            <a:r>
              <a:rPr lang="it-IT" altLang="it-IT" sz="2400"/>
              <a:t>.</a:t>
            </a:r>
          </a:p>
          <a:p>
            <a:pPr lvl="1" eaLnBrk="1" hangingPunct="1">
              <a:lnSpc>
                <a:spcPct val="90000"/>
              </a:lnSpc>
            </a:pPr>
            <a:r>
              <a:rPr lang="it-IT" altLang="it-IT" sz="2400">
                <a:solidFill>
                  <a:srgbClr val="FF0000"/>
                </a:solidFill>
              </a:rPr>
              <a:t>Base monetaria</a:t>
            </a:r>
            <a:r>
              <a:rPr lang="it-IT" altLang="it-IT" sz="2400"/>
              <a:t>: totale delle banconote e monete in circolazione più le riserve delle banche presso la BC (la base della “piramide”). </a:t>
            </a:r>
          </a:p>
          <a:p>
            <a:pPr eaLnBrk="1" hangingPunct="1">
              <a:lnSpc>
                <a:spcPct val="90000"/>
              </a:lnSpc>
            </a:pPr>
            <a:r>
              <a:rPr lang="it-IT" altLang="it-IT" sz="2400"/>
              <a:t>Strumenti principali per regolare M</a:t>
            </a:r>
            <a:r>
              <a:rPr lang="it-IT" altLang="it-IT" sz="2400" baseline="30000"/>
              <a:t>s</a:t>
            </a:r>
            <a:r>
              <a:rPr lang="it-IT" altLang="it-IT" sz="2400"/>
              <a:t> sono i </a:t>
            </a:r>
            <a:r>
              <a:rPr lang="it-IT" altLang="it-IT" sz="2400">
                <a:solidFill>
                  <a:srgbClr val="FF0000"/>
                </a:solidFill>
              </a:rPr>
              <a:t>prestiti alle banche </a:t>
            </a:r>
            <a:r>
              <a:rPr lang="it-IT" altLang="it-IT" sz="2400"/>
              <a:t>(cioè le variazioni delle loro riserve presso la BC) oppure le </a:t>
            </a:r>
            <a:r>
              <a:rPr lang="it-IT" altLang="it-IT" sz="2400">
                <a:solidFill>
                  <a:srgbClr val="FF0000"/>
                </a:solidFill>
              </a:rPr>
              <a:t>operazioni di mercato aperto</a:t>
            </a:r>
            <a:r>
              <a:rPr lang="it-IT" altLang="it-IT" sz="2400"/>
              <a:t>, cioè la compravendita di asset (in prevalenza titoli di Stato) </a:t>
            </a:r>
            <a:r>
              <a:rPr lang="it-IT" altLang="it-IT" sz="2400" i="1"/>
              <a:t>già emessi </a:t>
            </a:r>
            <a:r>
              <a:rPr lang="it-IT" altLang="it-IT" sz="2400"/>
              <a:t>sul mercato:</a:t>
            </a:r>
          </a:p>
          <a:p>
            <a:pPr lvl="1" eaLnBrk="1" hangingPunct="1">
              <a:lnSpc>
                <a:spcPct val="90000"/>
              </a:lnSpc>
            </a:pPr>
            <a:r>
              <a:rPr lang="it-IT" altLang="it-IT" sz="2400"/>
              <a:t>per aumentare M</a:t>
            </a:r>
            <a:r>
              <a:rPr lang="it-IT" altLang="it-IT" sz="2400" baseline="30000"/>
              <a:t>s</a:t>
            </a:r>
            <a:r>
              <a:rPr lang="it-IT" altLang="it-IT" sz="2400"/>
              <a:t> la BC presta denaro alle banche o acquista titoli </a:t>
            </a:r>
            <a:r>
              <a:rPr lang="it-IT" altLang="it-IT" sz="2400" u="sng"/>
              <a:t>dal mercato</a:t>
            </a:r>
            <a:r>
              <a:rPr lang="it-IT" altLang="it-IT" sz="2400"/>
              <a:t> in cambio di moneta (</a:t>
            </a:r>
            <a:r>
              <a:rPr lang="it-IT" altLang="it-IT" sz="2400">
                <a:solidFill>
                  <a:srgbClr val="FF0000"/>
                </a:solidFill>
              </a:rPr>
              <a:t>creazione di base monetaria</a:t>
            </a:r>
            <a:r>
              <a:rPr lang="it-IT" altLang="it-IT" sz="2400"/>
              <a:t>).</a:t>
            </a:r>
          </a:p>
          <a:p>
            <a:pPr lvl="1" eaLnBrk="1" hangingPunct="1">
              <a:lnSpc>
                <a:spcPct val="90000"/>
              </a:lnSpc>
            </a:pPr>
            <a:r>
              <a:rPr lang="it-IT" altLang="it-IT" sz="2400"/>
              <a:t>per ridurre M</a:t>
            </a:r>
            <a:r>
              <a:rPr lang="it-IT" altLang="it-IT" sz="2400" baseline="30000"/>
              <a:t>s</a:t>
            </a:r>
            <a:r>
              <a:rPr lang="it-IT" altLang="it-IT" sz="2400"/>
              <a:t> la banca centrale ritira prestiti dalle banche o vende titoli </a:t>
            </a:r>
            <a:r>
              <a:rPr lang="it-IT" altLang="it-IT" sz="2400" u="sng"/>
              <a:t>al mercato</a:t>
            </a:r>
            <a:r>
              <a:rPr lang="it-IT" altLang="it-IT" sz="2400"/>
              <a:t> ottenendo in cambio moneta che viene così “ritirata” dal sistema (</a:t>
            </a:r>
            <a:r>
              <a:rPr lang="it-IT" altLang="it-IT" sz="2400">
                <a:solidFill>
                  <a:srgbClr val="FF0000"/>
                </a:solidFill>
              </a:rPr>
              <a:t>distruzione di base monetaria</a:t>
            </a:r>
            <a:r>
              <a:rPr lang="it-IT" altLang="it-IT" sz="2400"/>
              <a:t>).</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469">
                                            <p:txEl>
                                              <p:pRg st="1" end="1"/>
                                            </p:txEl>
                                          </p:spTgt>
                                        </p:tgtEl>
                                        <p:attrNameLst>
                                          <p:attrName>style.visibility</p:attrName>
                                        </p:attrNameLst>
                                      </p:cBhvr>
                                      <p:to>
                                        <p:strVal val="visible"/>
                                      </p:to>
                                    </p:set>
                                    <p:animEffect transition="in" filter="wipe(left)">
                                      <p:cBhvr>
                                        <p:cTn id="7" dur="500"/>
                                        <p:tgtEl>
                                          <p:spTgt spid="57446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4469">
                                            <p:txEl>
                                              <p:pRg st="2" end="2"/>
                                            </p:txEl>
                                          </p:spTgt>
                                        </p:tgtEl>
                                        <p:attrNameLst>
                                          <p:attrName>style.visibility</p:attrName>
                                        </p:attrNameLst>
                                      </p:cBhvr>
                                      <p:to>
                                        <p:strVal val="visible"/>
                                      </p:to>
                                    </p:set>
                                    <p:animEffect transition="in" filter="wipe(left)">
                                      <p:cBhvr>
                                        <p:cTn id="10" dur="500"/>
                                        <p:tgtEl>
                                          <p:spTgt spid="57446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74469">
                                            <p:txEl>
                                              <p:pRg st="3" end="3"/>
                                            </p:txEl>
                                          </p:spTgt>
                                        </p:tgtEl>
                                        <p:attrNameLst>
                                          <p:attrName>style.visibility</p:attrName>
                                        </p:attrNameLst>
                                      </p:cBhvr>
                                      <p:to>
                                        <p:strVal val="visible"/>
                                      </p:to>
                                    </p:set>
                                    <p:animEffect transition="in" filter="wipe(left)">
                                      <p:cBhvr>
                                        <p:cTn id="15" dur="500"/>
                                        <p:tgtEl>
                                          <p:spTgt spid="574469">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74469">
                                            <p:txEl>
                                              <p:pRg st="4" end="4"/>
                                            </p:txEl>
                                          </p:spTgt>
                                        </p:tgtEl>
                                        <p:attrNameLst>
                                          <p:attrName>style.visibility</p:attrName>
                                        </p:attrNameLst>
                                      </p:cBhvr>
                                      <p:to>
                                        <p:strVal val="visible"/>
                                      </p:to>
                                    </p:set>
                                    <p:animEffect transition="in" filter="wipe(left)">
                                      <p:cBhvr>
                                        <p:cTn id="18" dur="500"/>
                                        <p:tgtEl>
                                          <p:spTgt spid="574469">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74469">
                                            <p:txEl>
                                              <p:pRg st="5" end="5"/>
                                            </p:txEl>
                                          </p:spTgt>
                                        </p:tgtEl>
                                        <p:attrNameLst>
                                          <p:attrName>style.visibility</p:attrName>
                                        </p:attrNameLst>
                                      </p:cBhvr>
                                      <p:to>
                                        <p:strVal val="visible"/>
                                      </p:to>
                                    </p:set>
                                    <p:animEffect transition="in" filter="wipe(left)">
                                      <p:cBhvr>
                                        <p:cTn id="21" dur="500"/>
                                        <p:tgtEl>
                                          <p:spTgt spid="5744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9"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20F7A9-0AE1-45FD-AA54-9CFD48C96396}"/>
              </a:ext>
            </a:extLst>
          </p:cNvPr>
          <p:cNvSpPr>
            <a:spLocks noGrp="1"/>
          </p:cNvSpPr>
          <p:nvPr>
            <p:ph type="title"/>
          </p:nvPr>
        </p:nvSpPr>
        <p:spPr>
          <a:xfrm>
            <a:off x="685800" y="118914"/>
            <a:ext cx="7772400" cy="859532"/>
          </a:xfrm>
        </p:spPr>
        <p:txBody>
          <a:bodyPr/>
          <a:lstStyle/>
          <a:p>
            <a:r>
              <a:rPr lang="it-IT" dirty="0"/>
              <a:t>Il bilancio della Banca Centrale</a:t>
            </a:r>
          </a:p>
        </p:txBody>
      </p:sp>
      <p:sp>
        <p:nvSpPr>
          <p:cNvPr id="3" name="Segnaposto contenuto 2">
            <a:extLst>
              <a:ext uri="{FF2B5EF4-FFF2-40B4-BE49-F238E27FC236}">
                <a16:creationId xmlns:a16="http://schemas.microsoft.com/office/drawing/2014/main" id="{7B3FA4AA-3B61-478C-8EBA-D31AD590B5D1}"/>
              </a:ext>
            </a:extLst>
          </p:cNvPr>
          <p:cNvSpPr>
            <a:spLocks noGrp="1"/>
          </p:cNvSpPr>
          <p:nvPr>
            <p:ph idx="1"/>
          </p:nvPr>
        </p:nvSpPr>
        <p:spPr>
          <a:xfrm>
            <a:off x="107504" y="872716"/>
            <a:ext cx="8928992" cy="5112568"/>
          </a:xfrm>
        </p:spPr>
        <p:txBody>
          <a:bodyPr/>
          <a:lstStyle/>
          <a:p>
            <a:r>
              <a:rPr lang="it-IT" dirty="0"/>
              <a:t>La BC non può creare moneta (</a:t>
            </a:r>
            <a:r>
              <a:rPr lang="it-IT" i="1" dirty="0" err="1"/>
              <a:t>rectius</a:t>
            </a:r>
            <a:r>
              <a:rPr lang="it-IT" dirty="0"/>
              <a:t>, base monetaria), che per il suo bilancio è una </a:t>
            </a:r>
            <a:r>
              <a:rPr lang="it-IT" i="1" dirty="0"/>
              <a:t>passività</a:t>
            </a:r>
            <a:r>
              <a:rPr lang="it-IT" dirty="0"/>
              <a:t>, se non a fronte dell’acquisizione di un’</a:t>
            </a:r>
            <a:r>
              <a:rPr lang="it-IT" i="1" dirty="0"/>
              <a:t>attività</a:t>
            </a:r>
            <a:r>
              <a:rPr lang="it-IT" dirty="0"/>
              <a:t> di pari valore.</a:t>
            </a:r>
          </a:p>
          <a:p>
            <a:pPr lvl="1"/>
            <a:r>
              <a:rPr lang="it-IT" dirty="0"/>
              <a:t>Esempi di tali attività sono i titoli di Stato, altri asset finanziari oppure crediti concessi alle banche.</a:t>
            </a:r>
          </a:p>
          <a:p>
            <a:r>
              <a:rPr lang="it-IT" dirty="0"/>
              <a:t> Nel bilancio BCE (dicembre 2018) vi erano 252 mld € di asset detenuti come corrispettivo della creazione di base monetaria.</a:t>
            </a:r>
          </a:p>
          <a:p>
            <a:pPr lvl="1"/>
            <a:r>
              <a:rPr lang="it-IT" dirty="0"/>
              <a:t>Nel bilancio 2014 erano meno di 18 mld. Perché?</a:t>
            </a:r>
          </a:p>
        </p:txBody>
      </p:sp>
    </p:spTree>
    <p:extLst>
      <p:ext uri="{BB962C8B-B14F-4D97-AF65-F5344CB8AC3E}">
        <p14:creationId xmlns:p14="http://schemas.microsoft.com/office/powerpoint/2010/main" val="203384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24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2404" name="Rectangle 4"/>
          <p:cNvSpPr>
            <a:spLocks noGrp="1" noChangeArrowheads="1"/>
          </p:cNvSpPr>
          <p:nvPr>
            <p:ph type="title"/>
          </p:nvPr>
        </p:nvSpPr>
        <p:spPr>
          <a:xfrm>
            <a:off x="0" y="0"/>
            <a:ext cx="91440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Il ruolo delle banche nel determinare M</a:t>
            </a:r>
            <a:r>
              <a:rPr lang="it-IT" altLang="it-IT" baseline="30000"/>
              <a:t>s</a:t>
            </a:r>
            <a:endParaRPr lang="it-IT" altLang="it-IT"/>
          </a:p>
        </p:txBody>
      </p:sp>
      <p:sp>
        <p:nvSpPr>
          <p:cNvPr id="576517" name="Rectangle 5"/>
          <p:cNvSpPr>
            <a:spLocks noGrp="1" noChangeArrowheads="1"/>
          </p:cNvSpPr>
          <p:nvPr>
            <p:ph type="body" idx="1"/>
          </p:nvPr>
        </p:nvSpPr>
        <p:spPr>
          <a:xfrm>
            <a:off x="0" y="914400"/>
            <a:ext cx="9144000" cy="541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5000"/>
              </a:lnSpc>
            </a:pPr>
            <a:r>
              <a:rPr lang="it-IT" altLang="it-IT" sz="2400" i="1" dirty="0"/>
              <a:t>Attenzione</a:t>
            </a:r>
            <a:r>
              <a:rPr lang="it-IT" altLang="it-IT" sz="2400" dirty="0"/>
              <a:t>: la BC </a:t>
            </a:r>
            <a:r>
              <a:rPr lang="it-IT" altLang="it-IT" sz="2400" u="sng" dirty="0"/>
              <a:t>non</a:t>
            </a:r>
            <a:r>
              <a:rPr lang="it-IT" altLang="it-IT" sz="2400" dirty="0"/>
              <a:t> determina </a:t>
            </a:r>
            <a:r>
              <a:rPr lang="it-IT" altLang="it-IT" sz="2400" dirty="0" err="1"/>
              <a:t>M</a:t>
            </a:r>
            <a:r>
              <a:rPr lang="it-IT" altLang="it-IT" sz="2400" baseline="30000" dirty="0" err="1"/>
              <a:t>s</a:t>
            </a:r>
            <a:r>
              <a:rPr lang="it-IT" altLang="it-IT" sz="2400" dirty="0"/>
              <a:t>, ma </a:t>
            </a:r>
            <a:r>
              <a:rPr lang="it-IT" altLang="it-IT" sz="2400" u="sng" dirty="0"/>
              <a:t>solo la base monetaria</a:t>
            </a:r>
            <a:r>
              <a:rPr lang="it-IT" altLang="it-IT" sz="2400" dirty="0"/>
              <a:t>. Sono </a:t>
            </a:r>
            <a:r>
              <a:rPr lang="it-IT" altLang="it-IT" sz="2400" dirty="0">
                <a:solidFill>
                  <a:srgbClr val="FF0000"/>
                </a:solidFill>
              </a:rPr>
              <a:t>le banche</a:t>
            </a:r>
            <a:r>
              <a:rPr lang="it-IT" altLang="it-IT" sz="2400" dirty="0"/>
              <a:t>, attraverso i depositi e le riserve bancarie, che, a partire da una certa base monetaria creata dalla BC, determinano M</a:t>
            </a:r>
            <a:r>
              <a:rPr lang="it-IT" altLang="it-IT" sz="2400" baseline="30000" dirty="0"/>
              <a:t>s</a:t>
            </a:r>
            <a:r>
              <a:rPr lang="it-IT" altLang="it-IT" sz="2400" dirty="0"/>
              <a:t>.</a:t>
            </a:r>
          </a:p>
          <a:p>
            <a:pPr lvl="1" eaLnBrk="1" hangingPunct="1">
              <a:lnSpc>
                <a:spcPct val="85000"/>
              </a:lnSpc>
            </a:pPr>
            <a:r>
              <a:rPr lang="it-IT" altLang="it-IT" sz="2000" dirty="0"/>
              <a:t>Ricordate la “piramide”: la base monetaria è solo una piccola parte della moneta.</a:t>
            </a:r>
          </a:p>
          <a:p>
            <a:pPr eaLnBrk="1" hangingPunct="1">
              <a:lnSpc>
                <a:spcPct val="85000"/>
              </a:lnSpc>
            </a:pPr>
            <a:r>
              <a:rPr lang="it-IT" altLang="it-IT" sz="2400" dirty="0">
                <a:solidFill>
                  <a:srgbClr val="FF0000"/>
                </a:solidFill>
              </a:rPr>
              <a:t>Riserve bancarie</a:t>
            </a:r>
            <a:r>
              <a:rPr lang="it-IT" altLang="it-IT" sz="2400" dirty="0"/>
              <a:t>: denaro che le banche detengono in forma liquida senza impiegarlo (senza cioè prestarlo a terzi o investirlo in altro modo). Il loro scopo è far fronte alle richieste di rimborso dei depositanti e degli altri creditori della banca (p.e. altre banche).</a:t>
            </a:r>
          </a:p>
          <a:p>
            <a:pPr lvl="1" eaLnBrk="1" hangingPunct="1">
              <a:lnSpc>
                <a:spcPct val="85000"/>
              </a:lnSpc>
            </a:pPr>
            <a:r>
              <a:rPr lang="it-IT" altLang="it-IT" sz="2000" dirty="0"/>
              <a:t>Su tali riserve, detenute presso la BC, le banche ricevono un tasso minimo/nullo.</a:t>
            </a:r>
          </a:p>
          <a:p>
            <a:pPr eaLnBrk="1" hangingPunct="1">
              <a:lnSpc>
                <a:spcPct val="85000"/>
              </a:lnSpc>
            </a:pPr>
            <a:r>
              <a:rPr lang="it-IT" altLang="it-IT" sz="2400" dirty="0"/>
              <a:t>In un sistema bancario moderno, c.d. </a:t>
            </a:r>
            <a:r>
              <a:rPr lang="it-IT" altLang="it-IT" sz="2400" u="sng" dirty="0"/>
              <a:t>a riserva frazionaria</a:t>
            </a:r>
            <a:r>
              <a:rPr lang="it-IT" altLang="it-IT" sz="2400" dirty="0"/>
              <a:t>, le banche detengono come riserva solo una piccola </a:t>
            </a:r>
            <a:r>
              <a:rPr lang="it-IT" altLang="it-IT" sz="2400" dirty="0" err="1"/>
              <a:t>pct</a:t>
            </a:r>
            <a:r>
              <a:rPr lang="it-IT" altLang="it-IT" sz="2400" dirty="0"/>
              <a:t>. (</a:t>
            </a:r>
            <a:r>
              <a:rPr lang="it-IT" altLang="it-IT" sz="2400" i="1" dirty="0"/>
              <a:t>res</a:t>
            </a:r>
            <a:r>
              <a:rPr lang="it-IT" altLang="it-IT" sz="2400" dirty="0"/>
              <a:t>) dei depositi e delle loro altre passività, e prestano tutto il resto.</a:t>
            </a:r>
          </a:p>
          <a:p>
            <a:pPr eaLnBrk="1" hangingPunct="1">
              <a:lnSpc>
                <a:spcPct val="85000"/>
              </a:lnSpc>
            </a:pPr>
            <a:r>
              <a:rPr lang="it-IT" altLang="it-IT" sz="2400" dirty="0"/>
              <a:t>E’ proprio attraverso la riserva frazionaria che le banche </a:t>
            </a:r>
            <a:r>
              <a:rPr lang="it-IT" altLang="it-IT" sz="2400" dirty="0">
                <a:solidFill>
                  <a:srgbClr val="FF0000"/>
                </a:solidFill>
              </a:rPr>
              <a:t>creano moneta</a:t>
            </a:r>
            <a:r>
              <a:rPr lang="it-IT" altLang="it-IT" sz="2400" dirty="0"/>
              <a:t>, cioè aumentano la liquidità complessiva (ma </a:t>
            </a:r>
            <a:r>
              <a:rPr lang="it-IT" altLang="it-IT" sz="2400" u="sng" dirty="0"/>
              <a:t>non</a:t>
            </a:r>
            <a:r>
              <a:rPr lang="it-IT" altLang="it-IT" sz="2400" dirty="0"/>
              <a:t> la ricchezza reale) del sistema. Il meccanismo con cui questo avviene si chiama </a:t>
            </a:r>
            <a:r>
              <a:rPr lang="it-IT" altLang="it-IT" sz="2400" dirty="0">
                <a:solidFill>
                  <a:srgbClr val="FF0000"/>
                </a:solidFill>
              </a:rPr>
              <a:t>processo di moltiplicazione della moneta</a:t>
            </a:r>
            <a:r>
              <a:rPr lang="it-IT" altLang="it-IT" sz="2400" dirty="0"/>
              <a:t>.</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6517">
                                            <p:txEl>
                                              <p:pRg st="2" end="2"/>
                                            </p:txEl>
                                          </p:spTgt>
                                        </p:tgtEl>
                                        <p:attrNameLst>
                                          <p:attrName>style.visibility</p:attrName>
                                        </p:attrNameLst>
                                      </p:cBhvr>
                                      <p:to>
                                        <p:strVal val="visible"/>
                                      </p:to>
                                    </p:set>
                                    <p:animEffect transition="in" filter="wipe(left)">
                                      <p:cBhvr>
                                        <p:cTn id="7" dur="500"/>
                                        <p:tgtEl>
                                          <p:spTgt spid="576517">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6517">
                                            <p:txEl>
                                              <p:pRg st="3" end="3"/>
                                            </p:txEl>
                                          </p:spTgt>
                                        </p:tgtEl>
                                        <p:attrNameLst>
                                          <p:attrName>style.visibility</p:attrName>
                                        </p:attrNameLst>
                                      </p:cBhvr>
                                      <p:to>
                                        <p:strVal val="visible"/>
                                      </p:to>
                                    </p:set>
                                    <p:animEffect transition="in" filter="wipe(left)">
                                      <p:cBhvr>
                                        <p:cTn id="10" dur="500"/>
                                        <p:tgtEl>
                                          <p:spTgt spid="576517">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76517">
                                            <p:txEl>
                                              <p:pRg st="4" end="4"/>
                                            </p:txEl>
                                          </p:spTgt>
                                        </p:tgtEl>
                                        <p:attrNameLst>
                                          <p:attrName>style.visibility</p:attrName>
                                        </p:attrNameLst>
                                      </p:cBhvr>
                                      <p:to>
                                        <p:strVal val="visible"/>
                                      </p:to>
                                    </p:set>
                                    <p:animEffect transition="in" filter="wipe(left)">
                                      <p:cBhvr>
                                        <p:cTn id="15" dur="500"/>
                                        <p:tgtEl>
                                          <p:spTgt spid="576517">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76517">
                                            <p:txEl>
                                              <p:pRg st="5" end="5"/>
                                            </p:txEl>
                                          </p:spTgt>
                                        </p:tgtEl>
                                        <p:attrNameLst>
                                          <p:attrName>style.visibility</p:attrName>
                                        </p:attrNameLst>
                                      </p:cBhvr>
                                      <p:to>
                                        <p:strVal val="visible"/>
                                      </p:to>
                                    </p:set>
                                    <p:animEffect transition="in" filter="wipe(left)">
                                      <p:cBhvr>
                                        <p:cTn id="20" dur="500"/>
                                        <p:tgtEl>
                                          <p:spTgt spid="5765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7" grpId="0" uiExpand="1"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44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4452" name="Rectangle 4"/>
          <p:cNvSpPr>
            <a:spLocks noGrp="1" noChangeArrowheads="1"/>
          </p:cNvSpPr>
          <p:nvPr>
            <p:ph type="title"/>
          </p:nvPr>
        </p:nvSpPr>
        <p:spPr>
          <a:xfrm>
            <a:off x="609600" y="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La creazione di moneta</a:t>
            </a:r>
          </a:p>
        </p:txBody>
      </p:sp>
      <p:sp>
        <p:nvSpPr>
          <p:cNvPr id="578565" name="Rectangle 5"/>
          <p:cNvSpPr>
            <a:spLocks noGrp="1" noChangeArrowheads="1"/>
          </p:cNvSpPr>
          <p:nvPr>
            <p:ph type="body" idx="1"/>
          </p:nvPr>
        </p:nvSpPr>
        <p:spPr>
          <a:xfrm>
            <a:off x="179388" y="692150"/>
            <a:ext cx="8785225" cy="568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a:t>Immaginiamo un caso semplificato, in cui una banca può utilizzare in solo </a:t>
            </a:r>
            <a:r>
              <a:rPr lang="it-IT" altLang="it-IT" sz="2400" u="sng"/>
              <a:t>due modi</a:t>
            </a:r>
            <a:r>
              <a:rPr lang="it-IT" altLang="it-IT" sz="2400"/>
              <a:t> un deposito ricevuto da un cliente (deposito che per la banca è una </a:t>
            </a:r>
            <a:r>
              <a:rPr lang="it-IT" altLang="it-IT" sz="2400" u="sng"/>
              <a:t>passività</a:t>
            </a:r>
            <a:r>
              <a:rPr lang="it-IT" altLang="it-IT" sz="2400"/>
              <a:t>, cioè un debito): può </a:t>
            </a:r>
            <a:r>
              <a:rPr lang="it-IT" altLang="it-IT" sz="2400" u="sng"/>
              <a:t>tenerlo a riserva</a:t>
            </a:r>
            <a:r>
              <a:rPr lang="it-IT" altLang="it-IT" sz="2400"/>
              <a:t> oppure </a:t>
            </a:r>
            <a:r>
              <a:rPr lang="it-IT" altLang="it-IT" sz="2400" u="sng"/>
              <a:t>darlo in prestito</a:t>
            </a:r>
            <a:r>
              <a:rPr lang="it-IT" altLang="it-IT" sz="2400"/>
              <a:t>. </a:t>
            </a:r>
          </a:p>
          <a:p>
            <a:pPr lvl="1" eaLnBrk="1" hangingPunct="1">
              <a:lnSpc>
                <a:spcPct val="80000"/>
              </a:lnSpc>
            </a:pPr>
            <a:r>
              <a:rPr lang="it-IT" altLang="it-IT" sz="2000"/>
              <a:t>Sia le riserve che i prestiti sono </a:t>
            </a:r>
            <a:r>
              <a:rPr lang="it-IT" altLang="it-IT" sz="2000" u="sng"/>
              <a:t>attività</a:t>
            </a:r>
            <a:r>
              <a:rPr lang="it-IT" altLang="it-IT" sz="2000"/>
              <a:t> della banca.</a:t>
            </a:r>
          </a:p>
          <a:p>
            <a:pPr eaLnBrk="1" hangingPunct="1">
              <a:lnSpc>
                <a:spcPct val="80000"/>
              </a:lnSpc>
            </a:pPr>
            <a:r>
              <a:rPr lang="it-IT" altLang="it-IT" sz="2400">
                <a:solidFill>
                  <a:srgbClr val="FF0000"/>
                </a:solidFill>
              </a:rPr>
              <a:t>Processo di moltiplicazione della moneta</a:t>
            </a:r>
            <a:r>
              <a:rPr lang="it-IT" altLang="it-IT" sz="2400"/>
              <a:t>: chi riceve il prestito in genere sceglie di depositarne almeno una parte nella stessa o in un’altra banca. Si crea così un nuovo deposito (cioè </a:t>
            </a:r>
            <a:r>
              <a:rPr lang="it-IT" altLang="it-IT" sz="2400" u="sng"/>
              <a:t>nuova moneta</a:t>
            </a:r>
            <a:r>
              <a:rPr lang="it-IT" altLang="it-IT" sz="2400"/>
              <a:t>) e quindi una nuova possibilità di prestito.</a:t>
            </a:r>
          </a:p>
          <a:p>
            <a:pPr lvl="1" eaLnBrk="1" hangingPunct="1">
              <a:lnSpc>
                <a:spcPct val="80000"/>
              </a:lnSpc>
            </a:pPr>
            <a:r>
              <a:rPr lang="it-IT" altLang="it-IT" sz="2000"/>
              <a:t>Ricordate: ogni volta che una banca effettua un prestito, questo denaro </a:t>
            </a:r>
            <a:r>
              <a:rPr lang="it-IT" altLang="it-IT" sz="2000" i="1"/>
              <a:t>prima o poi, in tutto o in parte</a:t>
            </a:r>
            <a:r>
              <a:rPr lang="it-IT" altLang="it-IT" sz="2000"/>
              <a:t>, tornerà nelle casse di quella o di un’altra banca </a:t>
            </a:r>
          </a:p>
          <a:p>
            <a:pPr eaLnBrk="1" hangingPunct="1">
              <a:lnSpc>
                <a:spcPct val="80000"/>
              </a:lnSpc>
            </a:pPr>
            <a:r>
              <a:rPr lang="it-IT" altLang="it-IT" sz="2400"/>
              <a:t>Il processo non si arresta al primo passaggio. Esso va avanti in funzione di </a:t>
            </a:r>
            <a:r>
              <a:rPr lang="it-IT" altLang="it-IT" sz="2400" u="sng"/>
              <a:t>due parametri cruciali</a:t>
            </a:r>
            <a:r>
              <a:rPr lang="it-IT" altLang="it-IT" sz="2400"/>
              <a:t>: quanta moneta le banche mantengono come riserva e quanta moneta gli agenti detengono in forma di deposito.</a:t>
            </a:r>
          </a:p>
          <a:p>
            <a:pPr eaLnBrk="1" hangingPunct="1">
              <a:lnSpc>
                <a:spcPct val="80000"/>
              </a:lnSpc>
            </a:pPr>
            <a:r>
              <a:rPr lang="it-IT" altLang="it-IT" sz="2400"/>
              <a:t>Il </a:t>
            </a:r>
            <a:r>
              <a:rPr lang="it-IT" altLang="it-IT" sz="2400">
                <a:solidFill>
                  <a:srgbClr val="FF0000"/>
                </a:solidFill>
              </a:rPr>
              <a:t>moltiplicatore monetario</a:t>
            </a:r>
            <a:r>
              <a:rPr lang="it-IT" altLang="it-IT" sz="2400"/>
              <a:t> è un numero che esprime la capacità del sistema bancario di generare moneta a partire dai depositi; esso dipende proprio da tali due parametri.</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8565">
                                            <p:txEl>
                                              <p:pRg st="4" end="4"/>
                                            </p:txEl>
                                          </p:spTgt>
                                        </p:tgtEl>
                                        <p:attrNameLst>
                                          <p:attrName>style.visibility</p:attrName>
                                        </p:attrNameLst>
                                      </p:cBhvr>
                                      <p:to>
                                        <p:strVal val="visible"/>
                                      </p:to>
                                    </p:set>
                                    <p:animEffect transition="in" filter="wipe(left)">
                                      <p:cBhvr>
                                        <p:cTn id="7" dur="500"/>
                                        <p:tgtEl>
                                          <p:spTgt spid="57856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8565">
                                            <p:txEl>
                                              <p:pRg st="5" end="5"/>
                                            </p:txEl>
                                          </p:spTgt>
                                        </p:tgtEl>
                                        <p:attrNameLst>
                                          <p:attrName>style.visibility</p:attrName>
                                        </p:attrNameLst>
                                      </p:cBhvr>
                                      <p:to>
                                        <p:strVal val="visible"/>
                                      </p:to>
                                    </p:set>
                                    <p:animEffect transition="in" filter="wipe(left)">
                                      <p:cBhvr>
                                        <p:cTn id="12" dur="500"/>
                                        <p:tgtEl>
                                          <p:spTgt spid="5785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64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6500" name="Rectangle 4"/>
          <p:cNvSpPr>
            <a:spLocks noGrp="1" noChangeArrowheads="1"/>
          </p:cNvSpPr>
          <p:nvPr>
            <p:ph type="title"/>
          </p:nvPr>
        </p:nvSpPr>
        <p:spPr>
          <a:xfrm>
            <a:off x="609600" y="15240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Un semplice esempio</a:t>
            </a:r>
          </a:p>
        </p:txBody>
      </p:sp>
      <p:grpSp>
        <p:nvGrpSpPr>
          <p:cNvPr id="106501" name="Group 5"/>
          <p:cNvGrpSpPr>
            <a:grpSpLocks/>
          </p:cNvGrpSpPr>
          <p:nvPr/>
        </p:nvGrpSpPr>
        <p:grpSpPr bwMode="auto">
          <a:xfrm>
            <a:off x="304800" y="990600"/>
            <a:ext cx="4059238" cy="4165600"/>
            <a:chOff x="123" y="1112"/>
            <a:chExt cx="2557" cy="2624"/>
          </a:xfrm>
        </p:grpSpPr>
        <p:sp>
          <p:nvSpPr>
            <p:cNvPr id="106518" name="Line 6"/>
            <p:cNvSpPr>
              <a:spLocks noChangeShapeType="1"/>
            </p:cNvSpPr>
            <p:nvPr/>
          </p:nvSpPr>
          <p:spPr bwMode="auto">
            <a:xfrm>
              <a:off x="151" y="1833"/>
              <a:ext cx="248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19" name="Line 7"/>
            <p:cNvSpPr>
              <a:spLocks noChangeShapeType="1"/>
            </p:cNvSpPr>
            <p:nvPr/>
          </p:nvSpPr>
          <p:spPr bwMode="auto">
            <a:xfrm>
              <a:off x="1350" y="1889"/>
              <a:ext cx="0" cy="1847"/>
            </a:xfrm>
            <a:prstGeom prst="line">
              <a:avLst/>
            </a:prstGeom>
            <a:noFill/>
            <a:ln w="25400">
              <a:solidFill>
                <a:schemeClr val="tx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20" name="Rectangle 8"/>
            <p:cNvSpPr>
              <a:spLocks noChangeArrowheads="1"/>
            </p:cNvSpPr>
            <p:nvPr/>
          </p:nvSpPr>
          <p:spPr bwMode="auto">
            <a:xfrm>
              <a:off x="406" y="1504"/>
              <a:ext cx="69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latin typeface="Arial" panose="020B0604020202020204" pitchFamily="34" charset="0"/>
                </a:rPr>
                <a:t>Attività</a:t>
              </a:r>
            </a:p>
          </p:txBody>
        </p:sp>
        <p:sp>
          <p:nvSpPr>
            <p:cNvPr id="106521" name="Rectangle 9"/>
            <p:cNvSpPr>
              <a:spLocks noChangeArrowheads="1"/>
            </p:cNvSpPr>
            <p:nvPr/>
          </p:nvSpPr>
          <p:spPr bwMode="auto">
            <a:xfrm>
              <a:off x="1496" y="1504"/>
              <a:ext cx="88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latin typeface="Arial" panose="020B0604020202020204" pitchFamily="34" charset="0"/>
                </a:rPr>
                <a:t>Passività</a:t>
              </a:r>
            </a:p>
          </p:txBody>
        </p:sp>
        <p:sp>
          <p:nvSpPr>
            <p:cNvPr id="106522" name="Rectangle 10"/>
            <p:cNvSpPr>
              <a:spLocks noChangeArrowheads="1"/>
            </p:cNvSpPr>
            <p:nvPr/>
          </p:nvSpPr>
          <p:spPr bwMode="auto">
            <a:xfrm>
              <a:off x="406" y="1112"/>
              <a:ext cx="1247"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800">
                  <a:latin typeface="Arial" panose="020B0604020202020204" pitchFamily="34" charset="0"/>
                </a:rPr>
                <a:t>Banca XYZ</a:t>
              </a:r>
            </a:p>
          </p:txBody>
        </p:sp>
        <p:sp>
          <p:nvSpPr>
            <p:cNvPr id="580619" name="Rectangle 11"/>
            <p:cNvSpPr>
              <a:spLocks noChangeArrowheads="1"/>
            </p:cNvSpPr>
            <p:nvPr/>
          </p:nvSpPr>
          <p:spPr bwMode="auto">
            <a:xfrm>
              <a:off x="123" y="2032"/>
              <a:ext cx="1135"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it-IT" altLang="it-IT" b="1">
                  <a:latin typeface="Arial" panose="020B0604020202020204" pitchFamily="34" charset="0"/>
                </a:rPr>
                <a:t>Riserve</a:t>
              </a:r>
            </a:p>
            <a:p>
              <a:pPr>
                <a:defRPr/>
              </a:pPr>
              <a:r>
                <a:rPr lang="it-IT" altLang="it-IT" b="1">
                  <a:latin typeface="Arial" panose="020B0604020202020204" pitchFamily="34" charset="0"/>
                </a:rPr>
                <a:t>	€1000</a:t>
              </a:r>
            </a:p>
            <a:p>
              <a:pPr>
                <a:defRPr/>
              </a:pPr>
              <a:endParaRPr lang="it-IT" altLang="it-IT" b="1">
                <a:latin typeface="Arial" panose="020B0604020202020204" pitchFamily="34" charset="0"/>
              </a:endParaRPr>
            </a:p>
            <a:p>
              <a:pPr>
                <a:defRPr/>
              </a:pPr>
              <a:r>
                <a:rPr lang="it-IT" altLang="it-IT" b="1">
                  <a:solidFill>
                    <a:srgbClr val="FF0000"/>
                  </a:solidFill>
                  <a:effectLst>
                    <a:outerShdw blurRad="38100" dist="38100" dir="2700000" algn="tl">
                      <a:srgbClr val="C0C0C0"/>
                    </a:outerShdw>
                  </a:effectLst>
                  <a:latin typeface="Arial" panose="020B0604020202020204" pitchFamily="34" charset="0"/>
                </a:rPr>
                <a:t>Prestiti</a:t>
              </a:r>
            </a:p>
            <a:p>
              <a:pPr>
                <a:defRPr/>
              </a:pPr>
              <a:r>
                <a:rPr lang="it-IT" altLang="it-IT" b="1" i="1">
                  <a:effectLst>
                    <a:outerShdw blurRad="38100" dist="38100" dir="2700000" algn="tl">
                      <a:srgbClr val="C0C0C0"/>
                    </a:outerShdw>
                  </a:effectLst>
                  <a:latin typeface="Arial" panose="020B0604020202020204" pitchFamily="34" charset="0"/>
                </a:rPr>
                <a:t>	</a:t>
              </a:r>
              <a:r>
                <a:rPr lang="it-IT" altLang="it-IT" b="1">
                  <a:solidFill>
                    <a:srgbClr val="FF0000"/>
                  </a:solidFill>
                  <a:effectLst>
                    <a:outerShdw blurRad="38100" dist="38100" dir="2700000" algn="tl">
                      <a:srgbClr val="C0C0C0"/>
                    </a:outerShdw>
                  </a:effectLst>
                  <a:latin typeface="Arial" panose="020B0604020202020204" pitchFamily="34" charset="0"/>
                </a:rPr>
                <a:t>€9000</a:t>
              </a:r>
              <a:endParaRPr lang="it-IT" altLang="it-IT" b="1">
                <a:solidFill>
                  <a:srgbClr val="FF0000"/>
                </a:solidFill>
                <a:latin typeface="Arial" panose="020B0604020202020204" pitchFamily="34" charset="0"/>
              </a:endParaRPr>
            </a:p>
          </p:txBody>
        </p:sp>
        <p:sp>
          <p:nvSpPr>
            <p:cNvPr id="106524" name="Rectangle 12"/>
            <p:cNvSpPr>
              <a:spLocks noChangeArrowheads="1"/>
            </p:cNvSpPr>
            <p:nvPr/>
          </p:nvSpPr>
          <p:spPr bwMode="auto">
            <a:xfrm>
              <a:off x="1375" y="2032"/>
              <a:ext cx="130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CC00CC"/>
                  </a:solidFill>
                  <a:latin typeface="Arial" panose="020B0604020202020204" pitchFamily="34" charset="0"/>
                </a:rPr>
                <a:t>Base monetaria</a:t>
              </a:r>
            </a:p>
            <a:p>
              <a:pPr>
                <a:spcBef>
                  <a:spcPct val="0"/>
                </a:spcBef>
                <a:buFontTx/>
                <a:buNone/>
              </a:pPr>
              <a:r>
                <a:rPr lang="it-IT" altLang="it-IT" sz="2000" b="1">
                  <a:latin typeface="Arial" panose="020B0604020202020204" pitchFamily="34" charset="0"/>
                </a:rPr>
                <a:t>	</a:t>
              </a:r>
              <a:r>
                <a:rPr lang="it-IT" altLang="it-IT" sz="2000" b="1">
                  <a:solidFill>
                    <a:srgbClr val="CC00CC"/>
                  </a:solidFill>
                  <a:latin typeface="Arial" panose="020B0604020202020204" pitchFamily="34" charset="0"/>
                </a:rPr>
                <a:t>€10000</a:t>
              </a:r>
            </a:p>
          </p:txBody>
        </p:sp>
        <p:sp>
          <p:nvSpPr>
            <p:cNvPr id="106525" name="Line 13"/>
            <p:cNvSpPr>
              <a:spLocks noChangeShapeType="1"/>
            </p:cNvSpPr>
            <p:nvPr/>
          </p:nvSpPr>
          <p:spPr bwMode="auto">
            <a:xfrm>
              <a:off x="474" y="3198"/>
              <a:ext cx="829"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26" name="Rectangle 14"/>
            <p:cNvSpPr>
              <a:spLocks noChangeArrowheads="1"/>
            </p:cNvSpPr>
            <p:nvPr/>
          </p:nvSpPr>
          <p:spPr bwMode="auto">
            <a:xfrm>
              <a:off x="123" y="3261"/>
              <a:ext cx="122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latin typeface="Arial" panose="020B0604020202020204" pitchFamily="34" charset="0"/>
                </a:rPr>
                <a:t>Totale attivo</a:t>
              </a:r>
            </a:p>
            <a:p>
              <a:pPr>
                <a:spcBef>
                  <a:spcPct val="0"/>
                </a:spcBef>
                <a:buFontTx/>
                <a:buNone/>
              </a:pPr>
              <a:r>
                <a:rPr lang="it-IT" altLang="it-IT" sz="2000" b="1">
                  <a:latin typeface="Arial" panose="020B0604020202020204" pitchFamily="34" charset="0"/>
                </a:rPr>
                <a:t>	€10000</a:t>
              </a:r>
            </a:p>
          </p:txBody>
        </p:sp>
        <p:sp>
          <p:nvSpPr>
            <p:cNvPr id="106527" name="Rectangle 15"/>
            <p:cNvSpPr>
              <a:spLocks noChangeArrowheads="1"/>
            </p:cNvSpPr>
            <p:nvPr/>
          </p:nvSpPr>
          <p:spPr bwMode="auto">
            <a:xfrm>
              <a:off x="1415" y="3261"/>
              <a:ext cx="122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chemeClr val="accent2"/>
                  </a:solidFill>
                  <a:latin typeface="Arial" panose="020B0604020202020204" pitchFamily="34" charset="0"/>
                </a:rPr>
                <a:t>Totale passivo</a:t>
              </a:r>
            </a:p>
            <a:p>
              <a:pPr>
                <a:spcBef>
                  <a:spcPct val="0"/>
                </a:spcBef>
                <a:buFontTx/>
                <a:buNone/>
              </a:pPr>
              <a:r>
                <a:rPr lang="it-IT" altLang="it-IT" sz="2000" b="1">
                  <a:solidFill>
                    <a:schemeClr val="accent2"/>
                  </a:solidFill>
                  <a:latin typeface="Arial" panose="020B0604020202020204" pitchFamily="34" charset="0"/>
                </a:rPr>
                <a:t>	€10000</a:t>
              </a:r>
            </a:p>
          </p:txBody>
        </p:sp>
        <p:sp>
          <p:nvSpPr>
            <p:cNvPr id="106528" name="Line 16"/>
            <p:cNvSpPr>
              <a:spLocks noChangeShapeType="1"/>
            </p:cNvSpPr>
            <p:nvPr/>
          </p:nvSpPr>
          <p:spPr bwMode="auto">
            <a:xfrm>
              <a:off x="1724" y="3198"/>
              <a:ext cx="83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580625" name="Group 17"/>
          <p:cNvGrpSpPr>
            <a:grpSpLocks/>
          </p:cNvGrpSpPr>
          <p:nvPr/>
        </p:nvGrpSpPr>
        <p:grpSpPr bwMode="auto">
          <a:xfrm>
            <a:off x="4643438" y="981075"/>
            <a:ext cx="4259262" cy="4240213"/>
            <a:chOff x="2869" y="1113"/>
            <a:chExt cx="2683" cy="2671"/>
          </a:xfrm>
        </p:grpSpPr>
        <p:sp>
          <p:nvSpPr>
            <p:cNvPr id="106507" name="Line 18"/>
            <p:cNvSpPr>
              <a:spLocks noChangeShapeType="1"/>
            </p:cNvSpPr>
            <p:nvPr/>
          </p:nvSpPr>
          <p:spPr bwMode="auto">
            <a:xfrm>
              <a:off x="2894" y="1846"/>
              <a:ext cx="265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08" name="Line 19"/>
            <p:cNvSpPr>
              <a:spLocks noChangeShapeType="1"/>
            </p:cNvSpPr>
            <p:nvPr/>
          </p:nvSpPr>
          <p:spPr bwMode="auto">
            <a:xfrm>
              <a:off x="4179" y="1903"/>
              <a:ext cx="0" cy="1881"/>
            </a:xfrm>
            <a:prstGeom prst="line">
              <a:avLst/>
            </a:prstGeom>
            <a:noFill/>
            <a:ln w="25400">
              <a:solidFill>
                <a:schemeClr val="tx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09" name="Rectangle 20"/>
            <p:cNvSpPr>
              <a:spLocks noChangeArrowheads="1"/>
            </p:cNvSpPr>
            <p:nvPr/>
          </p:nvSpPr>
          <p:spPr bwMode="auto">
            <a:xfrm>
              <a:off x="3171" y="1512"/>
              <a:ext cx="690"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latin typeface="Arial" panose="020B0604020202020204" pitchFamily="34" charset="0"/>
                </a:rPr>
                <a:t>Attività</a:t>
              </a:r>
            </a:p>
          </p:txBody>
        </p:sp>
        <p:sp>
          <p:nvSpPr>
            <p:cNvPr id="106510" name="Rectangle 21"/>
            <p:cNvSpPr>
              <a:spLocks noChangeArrowheads="1"/>
            </p:cNvSpPr>
            <p:nvPr/>
          </p:nvSpPr>
          <p:spPr bwMode="auto">
            <a:xfrm>
              <a:off x="4338" y="1512"/>
              <a:ext cx="883"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400">
                  <a:latin typeface="Arial" panose="020B0604020202020204" pitchFamily="34" charset="0"/>
                </a:rPr>
                <a:t>Passività</a:t>
              </a:r>
            </a:p>
          </p:txBody>
        </p:sp>
        <p:sp>
          <p:nvSpPr>
            <p:cNvPr id="106511" name="Rectangle 22"/>
            <p:cNvSpPr>
              <a:spLocks noChangeArrowheads="1"/>
            </p:cNvSpPr>
            <p:nvPr/>
          </p:nvSpPr>
          <p:spPr bwMode="auto">
            <a:xfrm>
              <a:off x="3171" y="1113"/>
              <a:ext cx="1235"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800">
                  <a:solidFill>
                    <a:schemeClr val="tx2"/>
                  </a:solidFill>
                  <a:latin typeface="Arial" panose="020B0604020202020204" pitchFamily="34" charset="0"/>
                </a:rPr>
                <a:t>Banca HKJ</a:t>
              </a:r>
            </a:p>
          </p:txBody>
        </p:sp>
        <p:sp>
          <p:nvSpPr>
            <p:cNvPr id="106512" name="Rectangle 23"/>
            <p:cNvSpPr>
              <a:spLocks noChangeArrowheads="1"/>
            </p:cNvSpPr>
            <p:nvPr/>
          </p:nvSpPr>
          <p:spPr bwMode="auto">
            <a:xfrm>
              <a:off x="2869" y="2049"/>
              <a:ext cx="1135"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latin typeface="Arial" panose="020B0604020202020204" pitchFamily="34" charset="0"/>
                </a:rPr>
                <a:t>Riserve</a:t>
              </a:r>
            </a:p>
            <a:p>
              <a:pPr>
                <a:spcBef>
                  <a:spcPct val="0"/>
                </a:spcBef>
                <a:buFontTx/>
                <a:buNone/>
              </a:pPr>
              <a:r>
                <a:rPr lang="it-IT" altLang="it-IT" sz="2000" b="1">
                  <a:latin typeface="Arial" panose="020B0604020202020204" pitchFamily="34" charset="0"/>
                </a:rPr>
                <a:t>	€900</a:t>
              </a:r>
            </a:p>
            <a:p>
              <a:pPr>
                <a:spcBef>
                  <a:spcPct val="0"/>
                </a:spcBef>
                <a:buFontTx/>
                <a:buNone/>
              </a:pPr>
              <a:endParaRPr lang="it-IT" altLang="it-IT" sz="2000" b="1">
                <a:latin typeface="Arial" panose="020B0604020202020204" pitchFamily="34" charset="0"/>
              </a:endParaRPr>
            </a:p>
            <a:p>
              <a:pPr>
                <a:spcBef>
                  <a:spcPct val="0"/>
                </a:spcBef>
                <a:buFontTx/>
                <a:buNone/>
              </a:pPr>
              <a:r>
                <a:rPr lang="it-IT" altLang="it-IT" sz="2000" b="1">
                  <a:solidFill>
                    <a:srgbClr val="FF0000"/>
                  </a:solidFill>
                  <a:latin typeface="Arial" panose="020B0604020202020204" pitchFamily="34" charset="0"/>
                </a:rPr>
                <a:t>Prestiti</a:t>
              </a:r>
            </a:p>
            <a:p>
              <a:pPr>
                <a:spcBef>
                  <a:spcPct val="0"/>
                </a:spcBef>
                <a:buFontTx/>
                <a:buNone/>
              </a:pPr>
              <a:r>
                <a:rPr lang="it-IT" altLang="it-IT" sz="2000" b="1">
                  <a:solidFill>
                    <a:srgbClr val="FF0000"/>
                  </a:solidFill>
                  <a:latin typeface="Arial" panose="020B0604020202020204" pitchFamily="34" charset="0"/>
                </a:rPr>
                <a:t>	€8100</a:t>
              </a:r>
            </a:p>
          </p:txBody>
        </p:sp>
        <p:sp>
          <p:nvSpPr>
            <p:cNvPr id="580632" name="Rectangle 24"/>
            <p:cNvSpPr>
              <a:spLocks noChangeArrowheads="1"/>
            </p:cNvSpPr>
            <p:nvPr/>
          </p:nvSpPr>
          <p:spPr bwMode="auto">
            <a:xfrm>
              <a:off x="4207" y="2049"/>
              <a:ext cx="113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it-IT" altLang="it-IT" b="1">
                  <a:effectLst>
                    <a:outerShdw blurRad="38100" dist="38100" dir="2700000" algn="tl">
                      <a:srgbClr val="C0C0C0"/>
                    </a:outerShdw>
                  </a:effectLst>
                  <a:latin typeface="Arial" panose="020B0604020202020204" pitchFamily="34" charset="0"/>
                </a:rPr>
                <a:t>Depositi</a:t>
              </a:r>
            </a:p>
            <a:p>
              <a:pPr>
                <a:defRPr/>
              </a:pPr>
              <a:r>
                <a:rPr lang="it-IT" altLang="it-IT" b="1">
                  <a:effectLst>
                    <a:outerShdw blurRad="38100" dist="38100" dir="2700000" algn="tl">
                      <a:srgbClr val="C0C0C0"/>
                    </a:outerShdw>
                  </a:effectLst>
                  <a:latin typeface="Arial" panose="020B0604020202020204" pitchFamily="34" charset="0"/>
                </a:rPr>
                <a:t>	€9000</a:t>
              </a:r>
            </a:p>
          </p:txBody>
        </p:sp>
        <p:sp>
          <p:nvSpPr>
            <p:cNvPr id="106514" name="Line 25"/>
            <p:cNvSpPr>
              <a:spLocks noChangeShapeType="1"/>
            </p:cNvSpPr>
            <p:nvPr/>
          </p:nvSpPr>
          <p:spPr bwMode="auto">
            <a:xfrm>
              <a:off x="3239" y="3236"/>
              <a:ext cx="8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6515" name="Rectangle 26"/>
            <p:cNvSpPr>
              <a:spLocks noChangeArrowheads="1"/>
            </p:cNvSpPr>
            <p:nvPr/>
          </p:nvSpPr>
          <p:spPr bwMode="auto">
            <a:xfrm>
              <a:off x="2869" y="3301"/>
              <a:ext cx="113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latin typeface="Arial" panose="020B0604020202020204" pitchFamily="34" charset="0"/>
                </a:rPr>
                <a:t>Totale attivo</a:t>
              </a:r>
            </a:p>
            <a:p>
              <a:pPr>
                <a:spcBef>
                  <a:spcPct val="0"/>
                </a:spcBef>
                <a:buFontTx/>
                <a:buNone/>
              </a:pPr>
              <a:r>
                <a:rPr lang="it-IT" altLang="it-IT" sz="2000" b="1">
                  <a:latin typeface="Arial" panose="020B0604020202020204" pitchFamily="34" charset="0"/>
                </a:rPr>
                <a:t>	€9000</a:t>
              </a:r>
            </a:p>
          </p:txBody>
        </p:sp>
        <p:sp>
          <p:nvSpPr>
            <p:cNvPr id="106516" name="Rectangle 27"/>
            <p:cNvSpPr>
              <a:spLocks noChangeArrowheads="1"/>
            </p:cNvSpPr>
            <p:nvPr/>
          </p:nvSpPr>
          <p:spPr bwMode="auto">
            <a:xfrm>
              <a:off x="4251" y="3301"/>
              <a:ext cx="122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chemeClr val="accent2"/>
                  </a:solidFill>
                  <a:latin typeface="Arial" panose="020B0604020202020204" pitchFamily="34" charset="0"/>
                </a:rPr>
                <a:t>Totale passivo</a:t>
              </a:r>
            </a:p>
            <a:p>
              <a:pPr>
                <a:spcBef>
                  <a:spcPct val="0"/>
                </a:spcBef>
                <a:buFontTx/>
                <a:buNone/>
              </a:pPr>
              <a:r>
                <a:rPr lang="it-IT" altLang="it-IT" sz="2000" b="1">
                  <a:solidFill>
                    <a:schemeClr val="accent2"/>
                  </a:solidFill>
                  <a:latin typeface="Arial" panose="020B0604020202020204" pitchFamily="34" charset="0"/>
                </a:rPr>
                <a:t>	€9000</a:t>
              </a:r>
            </a:p>
          </p:txBody>
        </p:sp>
        <p:sp>
          <p:nvSpPr>
            <p:cNvPr id="106517" name="Line 28"/>
            <p:cNvSpPr>
              <a:spLocks noChangeShapeType="1"/>
            </p:cNvSpPr>
            <p:nvPr/>
          </p:nvSpPr>
          <p:spPr bwMode="auto">
            <a:xfrm>
              <a:off x="4579" y="3236"/>
              <a:ext cx="8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580637" name="Text Box 29"/>
          <p:cNvSpPr txBox="1">
            <a:spLocks noChangeArrowheads="1"/>
          </p:cNvSpPr>
          <p:nvPr/>
        </p:nvSpPr>
        <p:spPr bwMode="auto">
          <a:xfrm>
            <a:off x="0" y="54864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50000"/>
              </a:spcBef>
              <a:buFontTx/>
              <a:buNone/>
            </a:pPr>
            <a:r>
              <a:rPr lang="it-IT" altLang="it-IT" sz="2400">
                <a:latin typeface="Book Antiqua" panose="02040602050305030304" pitchFamily="18" charset="0"/>
              </a:rPr>
              <a:t>I </a:t>
            </a:r>
            <a:r>
              <a:rPr lang="it-IT" altLang="it-IT" sz="2400" u="sng">
                <a:latin typeface="Book Antiqua" panose="02040602050305030304" pitchFamily="18" charset="0"/>
              </a:rPr>
              <a:t>due parametri</a:t>
            </a:r>
            <a:r>
              <a:rPr lang="it-IT" altLang="it-IT" sz="2400">
                <a:latin typeface="Book Antiqua" panose="02040602050305030304" pitchFamily="18" charset="0"/>
              </a:rPr>
              <a:t>: pct. riserva: 10%; pct. depositi: 100%       </a:t>
            </a:r>
            <a:r>
              <a:rPr lang="it-IT" altLang="it-IT" sz="2400" u="sng">
                <a:latin typeface="Book Antiqua" panose="02040602050305030304" pitchFamily="18" charset="0"/>
              </a:rPr>
              <a:t>Risultato</a:t>
            </a:r>
            <a:r>
              <a:rPr lang="it-IT" altLang="it-IT" sz="2400">
                <a:latin typeface="Book Antiqua" panose="02040602050305030304" pitchFamily="18" charset="0"/>
              </a:rPr>
              <a:t>: da una </a:t>
            </a:r>
            <a:r>
              <a:rPr lang="it-IT" altLang="it-IT" sz="2400">
                <a:solidFill>
                  <a:srgbClr val="CC00CC"/>
                </a:solidFill>
                <a:latin typeface="Book Antiqua" panose="02040602050305030304" pitchFamily="18" charset="0"/>
              </a:rPr>
              <a:t>base monetaria di</a:t>
            </a:r>
            <a:r>
              <a:rPr lang="it-IT" altLang="it-IT" sz="2400">
                <a:latin typeface="Book Antiqua" panose="02040602050305030304" pitchFamily="18" charset="0"/>
              </a:rPr>
              <a:t> </a:t>
            </a:r>
            <a:r>
              <a:rPr lang="it-IT" altLang="it-IT" sz="2400">
                <a:solidFill>
                  <a:srgbClr val="CC00CC"/>
                </a:solidFill>
                <a:latin typeface="Book Antiqua" panose="02040602050305030304" pitchFamily="18" charset="0"/>
              </a:rPr>
              <a:t>€10000</a:t>
            </a:r>
            <a:r>
              <a:rPr lang="it-IT" altLang="it-IT" sz="2400">
                <a:latin typeface="Book Antiqua" panose="02040602050305030304" pitchFamily="18" charset="0"/>
              </a:rPr>
              <a:t> ottengo </a:t>
            </a:r>
            <a:r>
              <a:rPr lang="it-IT" altLang="it-IT" sz="2400">
                <a:solidFill>
                  <a:schemeClr val="accent2"/>
                </a:solidFill>
                <a:latin typeface="Book Antiqua" panose="02040602050305030304" pitchFamily="18" charset="0"/>
              </a:rPr>
              <a:t>moneta per €19000</a:t>
            </a:r>
            <a:r>
              <a:rPr lang="it-IT" altLang="it-IT" sz="2400">
                <a:latin typeface="Book Antiqua" panose="02040602050305030304" pitchFamily="18" charset="0"/>
              </a:rPr>
              <a:t>. E il processo </a:t>
            </a:r>
            <a:r>
              <a:rPr lang="it-IT" altLang="it-IT" sz="2400" u="sng">
                <a:latin typeface="Book Antiqua" panose="02040602050305030304" pitchFamily="18" charset="0"/>
              </a:rPr>
              <a:t>continua</a:t>
            </a:r>
            <a:r>
              <a:rPr lang="it-IT" altLang="it-IT" sz="2400">
                <a:latin typeface="Book Antiqua" panose="02040602050305030304" pitchFamily="18" charset="0"/>
              </a:rPr>
              <a:t>: gli </a:t>
            </a:r>
            <a:r>
              <a:rPr lang="it-IT" altLang="it-IT" sz="2400">
                <a:solidFill>
                  <a:srgbClr val="FF0000"/>
                </a:solidFill>
                <a:latin typeface="Book Antiqua" panose="02040602050305030304" pitchFamily="18" charset="0"/>
              </a:rPr>
              <a:t>8100€</a:t>
            </a:r>
            <a:r>
              <a:rPr lang="it-IT" altLang="it-IT" sz="2400">
                <a:latin typeface="Book Antiqua" panose="02040602050305030304" pitchFamily="18" charset="0"/>
              </a:rPr>
              <a:t> vanno in un’altra banca…</a:t>
            </a:r>
          </a:p>
        </p:txBody>
      </p:sp>
      <p:sp>
        <p:nvSpPr>
          <p:cNvPr id="580638" name="Line 30"/>
          <p:cNvSpPr>
            <a:spLocks noChangeShapeType="1"/>
          </p:cNvSpPr>
          <p:nvPr/>
        </p:nvSpPr>
        <p:spPr bwMode="auto">
          <a:xfrm flipV="1">
            <a:off x="1763713" y="3068638"/>
            <a:ext cx="5562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80639" name="Oval 31"/>
          <p:cNvSpPr>
            <a:spLocks noChangeArrowheads="1"/>
          </p:cNvSpPr>
          <p:nvPr/>
        </p:nvSpPr>
        <p:spPr bwMode="auto">
          <a:xfrm>
            <a:off x="152400" y="3276600"/>
            <a:ext cx="21336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580640" name="Oval 32"/>
          <p:cNvSpPr>
            <a:spLocks noChangeArrowheads="1"/>
          </p:cNvSpPr>
          <p:nvPr/>
        </p:nvSpPr>
        <p:spPr bwMode="auto">
          <a:xfrm>
            <a:off x="6732588" y="2276475"/>
            <a:ext cx="1981200" cy="1066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0639"/>
                                        </p:tgtEl>
                                        <p:attrNameLst>
                                          <p:attrName>style.visibility</p:attrName>
                                        </p:attrNameLst>
                                      </p:cBhvr>
                                      <p:to>
                                        <p:strVal val="visible"/>
                                      </p:to>
                                    </p:set>
                                    <p:animEffect transition="in" filter="checkerboard(across)">
                                      <p:cBhvr>
                                        <p:cTn id="7" dur="500"/>
                                        <p:tgtEl>
                                          <p:spTgt spid="580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0625"/>
                                        </p:tgtEl>
                                        <p:attrNameLst>
                                          <p:attrName>style.visibility</p:attrName>
                                        </p:attrNameLst>
                                      </p:cBhvr>
                                      <p:to>
                                        <p:strVal val="visible"/>
                                      </p:to>
                                    </p:set>
                                    <p:animEffect transition="in" filter="checkerboard(across)">
                                      <p:cBhvr>
                                        <p:cTn id="12" dur="500"/>
                                        <p:tgtEl>
                                          <p:spTgt spid="5806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80638"/>
                                        </p:tgtEl>
                                        <p:attrNameLst>
                                          <p:attrName>style.visibility</p:attrName>
                                        </p:attrNameLst>
                                      </p:cBhvr>
                                      <p:to>
                                        <p:strVal val="visible"/>
                                      </p:to>
                                    </p:set>
                                    <p:animEffect transition="in" filter="checkerboard(across)">
                                      <p:cBhvr>
                                        <p:cTn id="17" dur="500"/>
                                        <p:tgtEl>
                                          <p:spTgt spid="58063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80640"/>
                                        </p:tgtEl>
                                        <p:attrNameLst>
                                          <p:attrName>style.visibility</p:attrName>
                                        </p:attrNameLst>
                                      </p:cBhvr>
                                      <p:to>
                                        <p:strVal val="visible"/>
                                      </p:to>
                                    </p:set>
                                    <p:animEffect transition="in" filter="checkerboard(across)">
                                      <p:cBhvr>
                                        <p:cTn id="20" dur="500"/>
                                        <p:tgtEl>
                                          <p:spTgt spid="5806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80637">
                                            <p:txEl>
                                              <p:pRg st="0" end="0"/>
                                            </p:txEl>
                                          </p:spTgt>
                                        </p:tgtEl>
                                        <p:attrNameLst>
                                          <p:attrName>style.visibility</p:attrName>
                                        </p:attrNameLst>
                                      </p:cBhvr>
                                      <p:to>
                                        <p:strVal val="visible"/>
                                      </p:to>
                                    </p:set>
                                    <p:animEffect transition="in" filter="blinds(horizontal)">
                                      <p:cBhvr>
                                        <p:cTn id="25" dur="500"/>
                                        <p:tgtEl>
                                          <p:spTgt spid="580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39" grpId="0" animBg="1"/>
      <p:bldP spid="5806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88913"/>
            <a:ext cx="7772400" cy="647700"/>
          </a:xfrm>
        </p:spPr>
        <p:txBody>
          <a:bodyPr/>
          <a:lstStyle/>
          <a:p>
            <a:r>
              <a:rPr lang="it-IT" altLang="it-IT" dirty="0"/>
              <a:t>Il caso italiano (dati dicembre 2018)</a:t>
            </a:r>
          </a:p>
        </p:txBody>
      </p:sp>
      <p:sp>
        <p:nvSpPr>
          <p:cNvPr id="31747" name="Rectangle 3"/>
          <p:cNvSpPr>
            <a:spLocks noGrp="1" noChangeArrowheads="1"/>
          </p:cNvSpPr>
          <p:nvPr>
            <p:ph type="body" idx="1"/>
          </p:nvPr>
        </p:nvSpPr>
        <p:spPr>
          <a:xfrm>
            <a:off x="179388" y="981075"/>
            <a:ext cx="8785225" cy="5543550"/>
          </a:xfrm>
        </p:spPr>
        <p:txBody>
          <a:bodyPr/>
          <a:lstStyle/>
          <a:p>
            <a:pPr>
              <a:lnSpc>
                <a:spcPct val="90000"/>
              </a:lnSpc>
            </a:pPr>
            <a:r>
              <a:rPr lang="it-IT" altLang="it-IT" sz="2800" dirty="0"/>
              <a:t>Popolazione in età lavorativa (WAP) </a:t>
            </a:r>
            <a:r>
              <a:rPr lang="it-IT" altLang="it-IT" sz="2800" dirty="0">
                <a:sym typeface="Symbol" panose="05050102010706020507" pitchFamily="18" charset="2"/>
              </a:rPr>
              <a:t></a:t>
            </a:r>
            <a:r>
              <a:rPr lang="it-IT" altLang="it-IT" sz="2800" dirty="0"/>
              <a:t> 39.1 milioni</a:t>
            </a:r>
          </a:p>
          <a:p>
            <a:pPr>
              <a:lnSpc>
                <a:spcPct val="90000"/>
              </a:lnSpc>
            </a:pPr>
            <a:r>
              <a:rPr lang="it-IT" altLang="it-IT" sz="2800" dirty="0"/>
              <a:t>Occupati (OCC) = 23.2 milioni (59.3% di WAP)</a:t>
            </a:r>
          </a:p>
          <a:p>
            <a:pPr>
              <a:lnSpc>
                <a:spcPct val="90000"/>
              </a:lnSpc>
            </a:pPr>
            <a:r>
              <a:rPr lang="it-IT" altLang="it-IT" sz="2800" dirty="0"/>
              <a:t>Disoccupati (DIS) = 2.7 milioni (6,9% di WAP)</a:t>
            </a:r>
          </a:p>
          <a:p>
            <a:pPr lvl="1">
              <a:lnSpc>
                <a:spcPct val="90000"/>
              </a:lnSpc>
            </a:pPr>
            <a:r>
              <a:rPr lang="it-IT" altLang="it-IT" sz="2400" dirty="0" err="1"/>
              <a:t>N.b.</a:t>
            </a:r>
            <a:r>
              <a:rPr lang="it-IT" altLang="it-IT" sz="2400" dirty="0"/>
              <a:t>: questo NON è il tasso di DIS.</a:t>
            </a:r>
          </a:p>
          <a:p>
            <a:pPr>
              <a:lnSpc>
                <a:spcPct val="90000"/>
              </a:lnSpc>
            </a:pPr>
            <a:r>
              <a:rPr lang="it-IT" altLang="it-IT" sz="2800" dirty="0"/>
              <a:t>Forza lavoro (FL) = 25.9 milioni (→ </a:t>
            </a:r>
            <a:r>
              <a:rPr lang="it-IT" altLang="it-IT" sz="2800" dirty="0" err="1"/>
              <a:t>TdP</a:t>
            </a:r>
            <a:r>
              <a:rPr lang="it-IT" altLang="it-IT" sz="2800" dirty="0"/>
              <a:t> = 66,2%)</a:t>
            </a:r>
          </a:p>
          <a:p>
            <a:pPr>
              <a:lnSpc>
                <a:spcPct val="90000"/>
              </a:lnSpc>
            </a:pPr>
            <a:r>
              <a:rPr lang="it-IT" altLang="it-IT" sz="2800" dirty="0"/>
              <a:t>Tasso di DIS = DIS/FL = 10,4% (pre-crisi era &lt; 6%)</a:t>
            </a:r>
          </a:p>
          <a:p>
            <a:pPr lvl="1">
              <a:lnSpc>
                <a:spcPct val="90000"/>
              </a:lnSpc>
            </a:pPr>
            <a:r>
              <a:rPr lang="it-IT" altLang="it-IT" sz="2400" dirty="0"/>
              <a:t>Tasso di DIS 15/24 anni = 34,1%! </a:t>
            </a:r>
          </a:p>
          <a:p>
            <a:pPr>
              <a:lnSpc>
                <a:spcPct val="90000"/>
              </a:lnSpc>
            </a:pPr>
            <a:r>
              <a:rPr lang="it-IT" altLang="it-IT" sz="2800" dirty="0"/>
              <a:t>Fuori della forza lavoro (</a:t>
            </a:r>
            <a:r>
              <a:rPr lang="it-IT" altLang="it-IT" sz="2800" i="1" dirty="0"/>
              <a:t>out of </a:t>
            </a:r>
            <a:r>
              <a:rPr lang="it-IT" altLang="it-IT" sz="2800" i="1" dirty="0" err="1"/>
              <a:t>labor</a:t>
            </a:r>
            <a:r>
              <a:rPr lang="it-IT" altLang="it-IT" sz="2800" i="1" dirty="0"/>
              <a:t> force</a:t>
            </a:r>
            <a:r>
              <a:rPr lang="it-IT" altLang="it-IT" sz="2800" dirty="0"/>
              <a:t>, OLF) = 13.2 milioni (33,8% di WAP)</a:t>
            </a:r>
          </a:p>
          <a:p>
            <a:pPr lvl="1">
              <a:lnSpc>
                <a:spcPct val="90000"/>
              </a:lnSpc>
            </a:pPr>
            <a:r>
              <a:rPr lang="it-IT" altLang="it-IT" sz="2400" dirty="0"/>
              <a:t>E’ un valore molto elevato ed uno dei problemi principali del mercato del lavoro italiano.</a:t>
            </a:r>
          </a:p>
          <a:p>
            <a:pPr lvl="1">
              <a:lnSpc>
                <a:spcPct val="90000"/>
              </a:lnSpc>
            </a:pPr>
            <a:r>
              <a:rPr lang="it-IT" altLang="it-IT" sz="2400" dirty="0"/>
              <a:t>P.e. in Italia la partecipazione femminile al mercato del lavoro è circa il 56,5%, contro una media OCSE &gt;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85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08548" name="Rectangle 4"/>
          <p:cNvSpPr>
            <a:spLocks noGrp="1" noChangeArrowheads="1"/>
          </p:cNvSpPr>
          <p:nvPr>
            <p:ph type="title"/>
          </p:nvPr>
        </p:nvSpPr>
        <p:spPr>
          <a:xfrm>
            <a:off x="685800" y="152400"/>
            <a:ext cx="7772400" cy="68421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Il moltiplicatore monetario</a:t>
            </a:r>
          </a:p>
        </p:txBody>
      </p:sp>
      <p:sp>
        <p:nvSpPr>
          <p:cNvPr id="582661" name="Rectangle 5"/>
          <p:cNvSpPr>
            <a:spLocks noGrp="1" noChangeArrowheads="1"/>
          </p:cNvSpPr>
          <p:nvPr>
            <p:ph type="body" idx="1"/>
          </p:nvPr>
        </p:nvSpPr>
        <p:spPr>
          <a:xfrm>
            <a:off x="152400" y="914400"/>
            <a:ext cx="8839200" cy="57546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defRPr/>
            </a:pPr>
            <a:r>
              <a:rPr lang="it-IT" altLang="it-IT" sz="2400"/>
              <a:t>Supponendo per semplicità che gli agenti detengano tutta la moneta in forma di deposito bancario, il </a:t>
            </a:r>
            <a:r>
              <a:rPr lang="it-IT" altLang="it-IT" sz="2400">
                <a:solidFill>
                  <a:srgbClr val="FC0128"/>
                </a:solidFill>
              </a:rPr>
              <a:t>moltiplicatore monetario</a:t>
            </a:r>
            <a:r>
              <a:rPr lang="it-IT" altLang="it-IT" sz="2400"/>
              <a:t> è il reciproco del rapporto (o pct.) di riserva:</a:t>
            </a:r>
          </a:p>
          <a:p>
            <a:pPr algn="ctr" eaLnBrk="1" hangingPunct="1">
              <a:lnSpc>
                <a:spcPct val="90000"/>
              </a:lnSpc>
              <a:buFontTx/>
              <a:buNone/>
              <a:defRPr/>
            </a:pPr>
            <a:r>
              <a:rPr lang="it-IT" altLang="it-IT" sz="2800" i="1">
                <a:solidFill>
                  <a:srgbClr val="FF0000"/>
                </a:solidFill>
                <a:latin typeface="Arial" panose="020B0604020202020204" pitchFamily="34" charset="0"/>
              </a:rPr>
              <a:t>mm</a:t>
            </a:r>
            <a:r>
              <a:rPr lang="it-IT" altLang="it-IT" sz="2800">
                <a:solidFill>
                  <a:srgbClr val="FF0000"/>
                </a:solidFill>
                <a:latin typeface="Arial" panose="020B0604020202020204" pitchFamily="34" charset="0"/>
              </a:rPr>
              <a:t> = 1/</a:t>
            </a:r>
            <a:r>
              <a:rPr lang="it-IT" altLang="it-IT" sz="2800" i="1">
                <a:solidFill>
                  <a:srgbClr val="FF0000"/>
                </a:solidFill>
                <a:latin typeface="Arial" panose="020B0604020202020204" pitchFamily="34" charset="0"/>
              </a:rPr>
              <a:t>res</a:t>
            </a:r>
            <a:endParaRPr lang="it-IT" altLang="it-IT" sz="2800" i="1">
              <a:solidFill>
                <a:srgbClr val="FF0000"/>
              </a:solidFill>
              <a:effectLst>
                <a:outerShdw blurRad="38100" dist="38100" dir="2700000" algn="tl">
                  <a:srgbClr val="C0C0C0"/>
                </a:outerShdw>
              </a:effectLst>
              <a:latin typeface="Arial" panose="020B0604020202020204" pitchFamily="34" charset="0"/>
            </a:endParaRPr>
          </a:p>
          <a:p>
            <a:pPr eaLnBrk="1" hangingPunct="1">
              <a:lnSpc>
                <a:spcPct val="90000"/>
              </a:lnSpc>
              <a:defRPr/>
            </a:pPr>
            <a:r>
              <a:rPr lang="it-IT" altLang="it-IT" sz="2400"/>
              <a:t>Se per esempio la pct. delle riserve </a:t>
            </a:r>
            <a:r>
              <a:rPr lang="it-IT" altLang="it-IT" sz="2400" i="1"/>
              <a:t>res</a:t>
            </a:r>
            <a:r>
              <a:rPr lang="it-IT" altLang="it-IT" sz="2400"/>
              <a:t> è pari al 20%, cioè 1/5, il moltiplicatore è 5.</a:t>
            </a:r>
          </a:p>
          <a:p>
            <a:pPr eaLnBrk="1" hangingPunct="1">
              <a:lnSpc>
                <a:spcPct val="90000"/>
              </a:lnSpc>
              <a:defRPr/>
            </a:pPr>
            <a:r>
              <a:rPr lang="it-IT" altLang="it-IT" sz="2400"/>
              <a:t>Questo significa che a partire da ogni € di base monetaria creata dalla BC il sistema bancario crea </a:t>
            </a:r>
            <a:r>
              <a:rPr lang="it-IT" altLang="it-IT" sz="2400" u="sng"/>
              <a:t>altri 4€</a:t>
            </a:r>
            <a:r>
              <a:rPr lang="it-IT" altLang="it-IT" sz="2400"/>
              <a:t> di moneta. </a:t>
            </a:r>
          </a:p>
          <a:p>
            <a:pPr eaLnBrk="1" hangingPunct="1">
              <a:lnSpc>
                <a:spcPct val="90000"/>
              </a:lnSpc>
              <a:defRPr/>
            </a:pPr>
            <a:r>
              <a:rPr lang="it-IT" altLang="it-IT" sz="2400"/>
              <a:t>Quindi se la base monetaria è 1000€, M</a:t>
            </a:r>
            <a:r>
              <a:rPr lang="it-IT" altLang="it-IT" sz="2800" baseline="30000"/>
              <a:t>s</a:t>
            </a:r>
            <a:r>
              <a:rPr lang="it-IT" altLang="it-IT" sz="2400"/>
              <a:t> = </a:t>
            </a:r>
            <a:r>
              <a:rPr lang="it-IT" altLang="it-IT" sz="2400" i="1"/>
              <a:t>mm </a:t>
            </a:r>
            <a:r>
              <a:rPr lang="it-IT" altLang="it-IT" sz="2400">
                <a:cs typeface="Times New Roman" panose="02020603050405020304" pitchFamily="18" charset="0"/>
              </a:rPr>
              <a:t>·1000€ = </a:t>
            </a:r>
            <a:r>
              <a:rPr lang="it-IT" altLang="it-IT" sz="2400"/>
              <a:t>5000€.</a:t>
            </a:r>
          </a:p>
          <a:p>
            <a:pPr eaLnBrk="1" hangingPunct="1">
              <a:lnSpc>
                <a:spcPct val="90000"/>
              </a:lnSpc>
              <a:defRPr/>
            </a:pPr>
            <a:r>
              <a:rPr lang="it-IT" altLang="it-IT" sz="2400"/>
              <a:t>Se invece gli agenti detengono una pct. </a:t>
            </a:r>
            <a:r>
              <a:rPr lang="it-IT" altLang="it-IT" sz="2400" i="1"/>
              <a:t>circ</a:t>
            </a:r>
            <a:r>
              <a:rPr lang="it-IT" altLang="it-IT" sz="2400"/>
              <a:t> di moneta in forma di circolante, il moltiplicatore monetario è più complicato:</a:t>
            </a:r>
          </a:p>
          <a:p>
            <a:pPr algn="ctr" eaLnBrk="1" hangingPunct="1">
              <a:lnSpc>
                <a:spcPct val="90000"/>
              </a:lnSpc>
              <a:buFontTx/>
              <a:buNone/>
              <a:defRPr/>
            </a:pPr>
            <a:r>
              <a:rPr lang="it-IT" altLang="it-IT" sz="2400"/>
              <a:t> </a:t>
            </a:r>
            <a:r>
              <a:rPr lang="it-IT" altLang="it-IT" sz="2800" i="1">
                <a:solidFill>
                  <a:srgbClr val="FF0000"/>
                </a:solidFill>
                <a:latin typeface="Arial" panose="020B0604020202020204" pitchFamily="34" charset="0"/>
              </a:rPr>
              <a:t>mm</a:t>
            </a:r>
            <a:r>
              <a:rPr lang="it-IT" altLang="it-IT" sz="2800">
                <a:solidFill>
                  <a:srgbClr val="FF0000"/>
                </a:solidFill>
                <a:latin typeface="Arial" panose="020B0604020202020204" pitchFamily="34" charset="0"/>
              </a:rPr>
              <a:t>’ = 1/[1-(1-</a:t>
            </a:r>
            <a:r>
              <a:rPr lang="it-IT" altLang="it-IT" sz="2800" i="1">
                <a:solidFill>
                  <a:srgbClr val="FF0000"/>
                </a:solidFill>
                <a:latin typeface="Arial" panose="020B0604020202020204" pitchFamily="34" charset="0"/>
              </a:rPr>
              <a:t>circ</a:t>
            </a:r>
            <a:r>
              <a:rPr lang="it-IT" altLang="it-IT" sz="2800">
                <a:solidFill>
                  <a:srgbClr val="FF0000"/>
                </a:solidFill>
                <a:latin typeface="Arial" panose="020B0604020202020204" pitchFamily="34" charset="0"/>
              </a:rPr>
              <a:t>)(1-</a:t>
            </a:r>
            <a:r>
              <a:rPr lang="it-IT" altLang="it-IT" sz="2800" i="1">
                <a:solidFill>
                  <a:srgbClr val="FF0000"/>
                </a:solidFill>
                <a:latin typeface="Arial" panose="020B0604020202020204" pitchFamily="34" charset="0"/>
              </a:rPr>
              <a:t>res)</a:t>
            </a:r>
            <a:r>
              <a:rPr lang="it-IT" altLang="it-IT" sz="2800">
                <a:solidFill>
                  <a:srgbClr val="FF0000"/>
                </a:solidFill>
                <a:latin typeface="Arial" panose="020B0604020202020204" pitchFamily="34" charset="0"/>
              </a:rPr>
              <a:t>]</a:t>
            </a:r>
          </a:p>
          <a:p>
            <a:pPr eaLnBrk="1" hangingPunct="1">
              <a:lnSpc>
                <a:spcPct val="90000"/>
              </a:lnSpc>
              <a:buFontTx/>
              <a:buNone/>
              <a:defRPr/>
            </a:pPr>
            <a:r>
              <a:rPr lang="it-IT" altLang="it-IT" sz="2400"/>
              <a:t>	ma la logica è la stessa (si noti che se </a:t>
            </a:r>
            <a:r>
              <a:rPr lang="it-IT" altLang="it-IT" sz="2400" i="1"/>
              <a:t>circ</a:t>
            </a:r>
            <a:r>
              <a:rPr lang="it-IT" altLang="it-IT" sz="2400"/>
              <a:t> = 0, si ha </a:t>
            </a:r>
            <a:r>
              <a:rPr lang="it-IT" altLang="it-IT" sz="2400" i="1"/>
              <a:t>mm</a:t>
            </a:r>
            <a:r>
              <a:rPr lang="it-IT" altLang="it-IT" sz="2400"/>
              <a:t> = </a:t>
            </a:r>
            <a:r>
              <a:rPr lang="it-IT" altLang="it-IT" sz="2400" i="1"/>
              <a:t>mm</a:t>
            </a:r>
            <a:r>
              <a:rPr lang="it-IT" altLang="it-IT" sz="2400"/>
              <a:t>’)</a:t>
            </a:r>
          </a:p>
          <a:p>
            <a:pPr eaLnBrk="1" hangingPunct="1">
              <a:lnSpc>
                <a:spcPct val="90000"/>
              </a:lnSpc>
              <a:defRPr/>
            </a:pPr>
            <a:r>
              <a:rPr lang="it-IT" altLang="it-IT" sz="2400"/>
              <a:t>N.b.: con questo meccanismo le banche creano liquidità, cioè mezzi di pagamento, </a:t>
            </a:r>
            <a:r>
              <a:rPr lang="it-IT" altLang="it-IT" sz="2400" u="sng"/>
              <a:t>non</a:t>
            </a:r>
            <a:r>
              <a:rPr lang="it-IT" altLang="it-IT" sz="2400"/>
              <a:t> ricchezza reale in termini di beni e servizi</a:t>
            </a:r>
            <a:r>
              <a:rPr lang="it-IT" altLang="it-IT" sz="2400">
                <a:sym typeface="Symbol" panose="05050102010706020507" pitchFamily="18" charset="2"/>
              </a:rPr>
              <a:t>.</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2661">
                                            <p:txEl>
                                              <p:pRg st="2" end="2"/>
                                            </p:txEl>
                                          </p:spTgt>
                                        </p:tgtEl>
                                        <p:attrNameLst>
                                          <p:attrName>style.visibility</p:attrName>
                                        </p:attrNameLst>
                                      </p:cBhvr>
                                      <p:to>
                                        <p:strVal val="visible"/>
                                      </p:to>
                                    </p:set>
                                    <p:animEffect transition="in" filter="wipe(left)">
                                      <p:cBhvr>
                                        <p:cTn id="7" dur="500"/>
                                        <p:tgtEl>
                                          <p:spTgt spid="582661">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2661">
                                            <p:txEl>
                                              <p:pRg st="3" end="3"/>
                                            </p:txEl>
                                          </p:spTgt>
                                        </p:tgtEl>
                                        <p:attrNameLst>
                                          <p:attrName>style.visibility</p:attrName>
                                        </p:attrNameLst>
                                      </p:cBhvr>
                                      <p:to>
                                        <p:strVal val="visible"/>
                                      </p:to>
                                    </p:set>
                                    <p:animEffect transition="in" filter="wipe(left)">
                                      <p:cBhvr>
                                        <p:cTn id="10" dur="500"/>
                                        <p:tgtEl>
                                          <p:spTgt spid="582661">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82661">
                                            <p:txEl>
                                              <p:pRg st="4" end="4"/>
                                            </p:txEl>
                                          </p:spTgt>
                                        </p:tgtEl>
                                        <p:attrNameLst>
                                          <p:attrName>style.visibility</p:attrName>
                                        </p:attrNameLst>
                                      </p:cBhvr>
                                      <p:to>
                                        <p:strVal val="visible"/>
                                      </p:to>
                                    </p:set>
                                    <p:animEffect transition="in" filter="wipe(left)">
                                      <p:cBhvr>
                                        <p:cTn id="13" dur="500"/>
                                        <p:tgtEl>
                                          <p:spTgt spid="582661">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2661">
                                            <p:txEl>
                                              <p:pRg st="5" end="5"/>
                                            </p:txEl>
                                          </p:spTgt>
                                        </p:tgtEl>
                                        <p:attrNameLst>
                                          <p:attrName>style.visibility</p:attrName>
                                        </p:attrNameLst>
                                      </p:cBhvr>
                                      <p:to>
                                        <p:strVal val="visible"/>
                                      </p:to>
                                    </p:set>
                                    <p:animEffect transition="in" filter="wipe(left)">
                                      <p:cBhvr>
                                        <p:cTn id="18" dur="500"/>
                                        <p:tgtEl>
                                          <p:spTgt spid="582661">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82661">
                                            <p:txEl>
                                              <p:pRg st="6" end="6"/>
                                            </p:txEl>
                                          </p:spTgt>
                                        </p:tgtEl>
                                        <p:attrNameLst>
                                          <p:attrName>style.visibility</p:attrName>
                                        </p:attrNameLst>
                                      </p:cBhvr>
                                      <p:to>
                                        <p:strVal val="visible"/>
                                      </p:to>
                                    </p:set>
                                    <p:animEffect transition="in" filter="wipe(left)">
                                      <p:cBhvr>
                                        <p:cTn id="21" dur="500"/>
                                        <p:tgtEl>
                                          <p:spTgt spid="582661">
                                            <p:txEl>
                                              <p:pRg st="6" end="6"/>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82661">
                                            <p:txEl>
                                              <p:pRg st="7" end="7"/>
                                            </p:txEl>
                                          </p:spTgt>
                                        </p:tgtEl>
                                        <p:attrNameLst>
                                          <p:attrName>style.visibility</p:attrName>
                                        </p:attrNameLst>
                                      </p:cBhvr>
                                      <p:to>
                                        <p:strVal val="visible"/>
                                      </p:to>
                                    </p:set>
                                    <p:animEffect transition="in" filter="wipe(left)">
                                      <p:cBhvr>
                                        <p:cTn id="24" dur="500"/>
                                        <p:tgtEl>
                                          <p:spTgt spid="582661">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82661">
                                            <p:txEl>
                                              <p:pRg st="8" end="8"/>
                                            </p:txEl>
                                          </p:spTgt>
                                        </p:tgtEl>
                                        <p:attrNameLst>
                                          <p:attrName>style.visibility</p:attrName>
                                        </p:attrNameLst>
                                      </p:cBhvr>
                                      <p:to>
                                        <p:strVal val="visible"/>
                                      </p:to>
                                    </p:set>
                                    <p:animEffect transition="in" filter="wipe(left)">
                                      <p:cBhvr>
                                        <p:cTn id="29" dur="500"/>
                                        <p:tgtEl>
                                          <p:spTgt spid="5826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1"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105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10596" name="Rectangle 4"/>
          <p:cNvSpPr>
            <a:spLocks noGrp="1" noChangeArrowheads="1"/>
          </p:cNvSpPr>
          <p:nvPr>
            <p:ph type="title"/>
          </p:nvPr>
        </p:nvSpPr>
        <p:spPr>
          <a:xfrm>
            <a:off x="0" y="0"/>
            <a:ext cx="9144000" cy="6921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Il controllo dell’offerta di moneta</a:t>
            </a:r>
          </a:p>
        </p:txBody>
      </p:sp>
      <p:sp>
        <p:nvSpPr>
          <p:cNvPr id="584709" name="Rectangle 5"/>
          <p:cNvSpPr>
            <a:spLocks noGrp="1" noChangeArrowheads="1"/>
          </p:cNvSpPr>
          <p:nvPr>
            <p:ph type="body" idx="1"/>
          </p:nvPr>
        </p:nvSpPr>
        <p:spPr>
          <a:xfrm>
            <a:off x="0" y="620713"/>
            <a:ext cx="9144000" cy="62372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lnSpc>
                <a:spcPct val="90000"/>
              </a:lnSpc>
            </a:pPr>
            <a:r>
              <a:rPr lang="it-IT" altLang="it-IT" sz="2800" dirty="0"/>
              <a:t>In che modo la BC può controllare </a:t>
            </a:r>
            <a:r>
              <a:rPr lang="it-IT" altLang="it-IT" sz="2800" dirty="0" err="1"/>
              <a:t>M</a:t>
            </a:r>
            <a:r>
              <a:rPr lang="it-IT" altLang="it-IT" sz="2800" baseline="30000" dirty="0" err="1"/>
              <a:t>s</a:t>
            </a:r>
            <a:r>
              <a:rPr lang="it-IT" altLang="it-IT" sz="2800" dirty="0"/>
              <a:t>?</a:t>
            </a:r>
          </a:p>
          <a:p>
            <a:pPr marL="533400" indent="-533400" eaLnBrk="1" hangingPunct="1">
              <a:lnSpc>
                <a:spcPct val="90000"/>
              </a:lnSpc>
            </a:pPr>
            <a:r>
              <a:rPr lang="it-IT" altLang="it-IT" sz="2800" dirty="0"/>
              <a:t>La banca centrale ha tre strumenti di controllo:</a:t>
            </a:r>
            <a:r>
              <a:rPr lang="it-IT" altLang="it-IT" dirty="0"/>
              <a:t> </a:t>
            </a:r>
          </a:p>
          <a:p>
            <a:pPr marL="533400" indent="-533400" eaLnBrk="1" hangingPunct="1">
              <a:lnSpc>
                <a:spcPct val="90000"/>
              </a:lnSpc>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a:t>
            </a:r>
            <a:r>
              <a:rPr lang="it-IT" altLang="it-IT" sz="2800" dirty="0">
                <a:solidFill>
                  <a:srgbClr val="FF0000"/>
                </a:solidFill>
              </a:rPr>
              <a:t>Prestiti e operazioni di mercato aperto</a:t>
            </a:r>
            <a:r>
              <a:rPr lang="it-IT" altLang="it-IT" sz="2800" dirty="0"/>
              <a:t>, con cui crea la base monetaria alimentando il processo moltiplicativo.</a:t>
            </a:r>
          </a:p>
          <a:p>
            <a:pPr marL="533400" indent="-533400" eaLnBrk="1" hangingPunct="1">
              <a:lnSpc>
                <a:spcPct val="90000"/>
              </a:lnSpc>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a:t>
            </a:r>
            <a:r>
              <a:rPr lang="it-IT" altLang="it-IT" sz="2800" dirty="0">
                <a:solidFill>
                  <a:srgbClr val="FF0000"/>
                </a:solidFill>
              </a:rPr>
              <a:t>Variazione negli obblighi di riserva</a:t>
            </a:r>
            <a:r>
              <a:rPr lang="it-IT" altLang="it-IT" sz="2800" dirty="0"/>
              <a:t>, ovvero nella </a:t>
            </a:r>
            <a:r>
              <a:rPr lang="it-IT" altLang="it-IT" sz="2800" dirty="0" err="1"/>
              <a:t>pct</a:t>
            </a:r>
            <a:r>
              <a:rPr lang="it-IT" altLang="it-IT" sz="2800" dirty="0"/>
              <a:t>. di riserva</a:t>
            </a:r>
            <a:r>
              <a:rPr lang="it-IT" altLang="it-IT" sz="2800" i="1" dirty="0"/>
              <a:t> </a:t>
            </a:r>
            <a:r>
              <a:rPr lang="it-IT" altLang="it-IT" sz="2800" dirty="0"/>
              <a:t>che le banche devono detenere </a:t>
            </a:r>
            <a:r>
              <a:rPr lang="it-IT" altLang="it-IT" sz="2800" i="1" dirty="0"/>
              <a:t>per legge</a:t>
            </a:r>
            <a:r>
              <a:rPr lang="it-IT" altLang="it-IT" sz="2800" dirty="0"/>
              <a:t>. E’ la c.d. </a:t>
            </a:r>
            <a:r>
              <a:rPr lang="it-IT" altLang="it-IT" sz="2800" u="sng" dirty="0"/>
              <a:t>riserva obbligatoria</a:t>
            </a:r>
            <a:r>
              <a:rPr lang="it-IT" altLang="it-IT" sz="2800" dirty="0"/>
              <a:t>.</a:t>
            </a:r>
          </a:p>
          <a:p>
            <a:pPr marL="1295400" lvl="2" indent="-381000" eaLnBrk="1" hangingPunct="1">
              <a:lnSpc>
                <a:spcPct val="90000"/>
              </a:lnSpc>
            </a:pPr>
            <a:r>
              <a:rPr lang="it-IT" altLang="it-IT" sz="2000" dirty="0"/>
              <a:t>Oggi in realtà non si parla più di riserva obbligatoria, ma del c.d. </a:t>
            </a:r>
            <a:r>
              <a:rPr lang="it-IT" altLang="it-IT" sz="2000" dirty="0">
                <a:solidFill>
                  <a:srgbClr val="FF0000"/>
                </a:solidFill>
              </a:rPr>
              <a:t>coefficiente di solidità patrimoniale </a:t>
            </a:r>
            <a:r>
              <a:rPr lang="it-IT" altLang="it-IT" sz="2000" dirty="0"/>
              <a:t>(vedi c.d. accordi di Basilea), pari al rapporto tra l’attivo della banca (cioè prestiti) ed il suo capitale. Dato però che l’attivo è costituito dalla parte dei depositi che </a:t>
            </a:r>
            <a:r>
              <a:rPr lang="it-IT" altLang="it-IT" sz="2000" u="sng" dirty="0"/>
              <a:t>non</a:t>
            </a:r>
            <a:r>
              <a:rPr lang="it-IT" altLang="it-IT" sz="2000" dirty="0"/>
              <a:t> rimane a riserva, imporre un certo coefficiente equivale, dato il capitale, ad imporre di fatto una certa </a:t>
            </a:r>
            <a:r>
              <a:rPr lang="it-IT" altLang="it-IT" sz="2000" dirty="0" err="1"/>
              <a:t>pct</a:t>
            </a:r>
            <a:r>
              <a:rPr lang="it-IT" altLang="it-IT" sz="2000" dirty="0"/>
              <a:t>. di riserva. </a:t>
            </a:r>
          </a:p>
          <a:p>
            <a:pPr marL="533400" indent="-533400" eaLnBrk="1" hangingPunct="1">
              <a:lnSpc>
                <a:spcPct val="90000"/>
              </a:lnSpc>
              <a:buFontTx/>
              <a:buNone/>
            </a:pPr>
            <a:r>
              <a:rPr lang="it-IT" altLang="it-IT" sz="2800" dirty="0">
                <a:solidFill>
                  <a:schemeClr val="tx2"/>
                </a:solidFill>
                <a:latin typeface="Monotype Sorts" pitchFamily="2" charset="2"/>
              </a:rPr>
              <a:t>	</a:t>
            </a:r>
            <a:r>
              <a:rPr lang="it-IT" altLang="it-IT" sz="2800" dirty="0">
                <a:solidFill>
                  <a:schemeClr val="accent2"/>
                </a:solidFill>
                <a:latin typeface="Monotype Sorts" pitchFamily="2" charset="2"/>
              </a:rPr>
              <a:t></a:t>
            </a:r>
            <a:r>
              <a:rPr lang="it-IT" altLang="it-IT" sz="2800" dirty="0"/>
              <a:t> La </a:t>
            </a:r>
            <a:r>
              <a:rPr lang="it-IT" altLang="it-IT" sz="2800" dirty="0">
                <a:solidFill>
                  <a:srgbClr val="FF0000"/>
                </a:solidFill>
              </a:rPr>
              <a:t>variazione nel tasso di riferimento</a:t>
            </a:r>
            <a:r>
              <a:rPr lang="it-IT" altLang="it-IT" sz="2800" dirty="0"/>
              <a:t> (detto anche </a:t>
            </a:r>
            <a:r>
              <a:rPr lang="it-IT" altLang="it-IT" sz="2800" dirty="0">
                <a:solidFill>
                  <a:srgbClr val="FF0000"/>
                </a:solidFill>
              </a:rPr>
              <a:t>TUS</a:t>
            </a:r>
            <a:r>
              <a:rPr lang="it-IT" altLang="it-IT" sz="2800" dirty="0"/>
              <a:t>), ovvero nel tasso di interesse che la banca centrale richiede sui prestiti che essa concede alle banche. </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4709">
                                            <p:txEl>
                                              <p:pRg st="2" end="2"/>
                                            </p:txEl>
                                          </p:spTgt>
                                        </p:tgtEl>
                                        <p:attrNameLst>
                                          <p:attrName>style.visibility</p:attrName>
                                        </p:attrNameLst>
                                      </p:cBhvr>
                                      <p:to>
                                        <p:strVal val="visible"/>
                                      </p:to>
                                    </p:set>
                                    <p:animEffect transition="in" filter="wipe(left)">
                                      <p:cBhvr>
                                        <p:cTn id="7" dur="500"/>
                                        <p:tgtEl>
                                          <p:spTgt spid="58470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4709">
                                            <p:txEl>
                                              <p:pRg st="3" end="3"/>
                                            </p:txEl>
                                          </p:spTgt>
                                        </p:tgtEl>
                                        <p:attrNameLst>
                                          <p:attrName>style.visibility</p:attrName>
                                        </p:attrNameLst>
                                      </p:cBhvr>
                                      <p:to>
                                        <p:strVal val="visible"/>
                                      </p:to>
                                    </p:set>
                                    <p:animEffect transition="in" filter="wipe(left)">
                                      <p:cBhvr>
                                        <p:cTn id="12" dur="500"/>
                                        <p:tgtEl>
                                          <p:spTgt spid="584709">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84709">
                                            <p:txEl>
                                              <p:pRg st="4" end="4"/>
                                            </p:txEl>
                                          </p:spTgt>
                                        </p:tgtEl>
                                        <p:attrNameLst>
                                          <p:attrName>style.visibility</p:attrName>
                                        </p:attrNameLst>
                                      </p:cBhvr>
                                      <p:to>
                                        <p:strVal val="visible"/>
                                      </p:to>
                                    </p:set>
                                    <p:animEffect transition="in" filter="wipe(left)">
                                      <p:cBhvr>
                                        <p:cTn id="15" dur="500"/>
                                        <p:tgtEl>
                                          <p:spTgt spid="58470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84709">
                                            <p:txEl>
                                              <p:pRg st="5" end="5"/>
                                            </p:txEl>
                                          </p:spTgt>
                                        </p:tgtEl>
                                        <p:attrNameLst>
                                          <p:attrName>style.visibility</p:attrName>
                                        </p:attrNameLst>
                                      </p:cBhvr>
                                      <p:to>
                                        <p:strVal val="visible"/>
                                      </p:to>
                                    </p:set>
                                    <p:animEffect transition="in" filter="wipe(left)">
                                      <p:cBhvr>
                                        <p:cTn id="20" dur="500"/>
                                        <p:tgtEl>
                                          <p:spTgt spid="5847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4213" y="0"/>
            <a:ext cx="7772400" cy="692150"/>
          </a:xfrm>
        </p:spPr>
        <p:txBody>
          <a:bodyPr/>
          <a:lstStyle/>
          <a:p>
            <a:pPr eaLnBrk="1" hangingPunct="1"/>
            <a:r>
              <a:rPr lang="it-IT" altLang="it-IT"/>
              <a:t>Effetto di una variazione del TUS</a:t>
            </a:r>
          </a:p>
        </p:txBody>
      </p:sp>
      <p:sp>
        <p:nvSpPr>
          <p:cNvPr id="586755" name="Rectangle 3"/>
          <p:cNvSpPr>
            <a:spLocks noGrp="1" noChangeArrowheads="1"/>
          </p:cNvSpPr>
          <p:nvPr>
            <p:ph type="body" idx="1"/>
          </p:nvPr>
        </p:nvSpPr>
        <p:spPr>
          <a:xfrm>
            <a:off x="0" y="620713"/>
            <a:ext cx="9144000" cy="6008687"/>
          </a:xfrm>
        </p:spPr>
        <p:txBody>
          <a:bodyPr/>
          <a:lstStyle/>
          <a:p>
            <a:pPr eaLnBrk="1" hangingPunct="1">
              <a:lnSpc>
                <a:spcPct val="80000"/>
              </a:lnSpc>
            </a:pPr>
            <a:r>
              <a:rPr lang="it-IT" altLang="it-IT" sz="2400" dirty="0"/>
              <a:t>Il tasso di riferimento, o TUS, si riflette “a cascata” sulla disponibilità di fondi delle banche e sui tassi richiesti dalle banche stesse ai loro clienti per i prestiti bancari (perché ogni banca lucra sulla differenza tra TUS e tasso richiesto ai debitori: c.d. </a:t>
            </a:r>
            <a:r>
              <a:rPr lang="it-IT" altLang="it-IT" sz="2400" u="sng" dirty="0"/>
              <a:t>margine di interesse</a:t>
            </a:r>
            <a:r>
              <a:rPr lang="it-IT" altLang="it-IT" sz="2400" dirty="0"/>
              <a:t>).</a:t>
            </a:r>
          </a:p>
          <a:p>
            <a:pPr eaLnBrk="1" hangingPunct="1">
              <a:lnSpc>
                <a:spcPct val="80000"/>
              </a:lnSpc>
            </a:pPr>
            <a:r>
              <a:rPr lang="it-IT" altLang="it-IT" sz="2400" dirty="0"/>
              <a:t>Un </a:t>
            </a:r>
            <a:r>
              <a:rPr lang="it-IT" altLang="it-IT" sz="2400" u="sng" dirty="0"/>
              <a:t>aumento del TUS</a:t>
            </a:r>
            <a:r>
              <a:rPr lang="it-IT" altLang="it-IT" sz="2400" dirty="0"/>
              <a:t>, cioè del “costo del denaro” per le banche, determina </a:t>
            </a:r>
            <a:r>
              <a:rPr lang="it-IT" altLang="it-IT" sz="2400" i="1" dirty="0"/>
              <a:t>sia</a:t>
            </a:r>
            <a:r>
              <a:rPr lang="it-IT" altLang="it-IT" sz="2400" dirty="0"/>
              <a:t> un aumento delle riserve bancarie </a:t>
            </a:r>
            <a:r>
              <a:rPr lang="it-IT" altLang="it-IT" sz="2400" i="1" dirty="0"/>
              <a:t>che</a:t>
            </a:r>
            <a:r>
              <a:rPr lang="it-IT" altLang="it-IT" sz="2400" dirty="0"/>
              <a:t> un aumento di tutti i tassi di interesse, e quindi una riduzione sia dell’offerta che della domanda di prestiti. Segue che, a partire da una certa base monetaria, il sistema bancario creerà </a:t>
            </a:r>
            <a:r>
              <a:rPr lang="it-IT" altLang="it-IT" sz="2400" u="sng" dirty="0"/>
              <a:t>meno moneta</a:t>
            </a:r>
            <a:r>
              <a:rPr lang="it-IT" altLang="it-IT" sz="2400" dirty="0"/>
              <a:t>. L’aumento del TUS è quindi una </a:t>
            </a:r>
            <a:r>
              <a:rPr lang="it-IT" altLang="it-IT" sz="2400" u="sng" dirty="0"/>
              <a:t>manovra restrittiva</a:t>
            </a:r>
            <a:r>
              <a:rPr lang="it-IT" altLang="it-IT" sz="2400" dirty="0"/>
              <a:t> sull’offerta di moneta.</a:t>
            </a:r>
          </a:p>
          <a:p>
            <a:pPr lvl="1" eaLnBrk="1" hangingPunct="1">
              <a:lnSpc>
                <a:spcPct val="80000"/>
              </a:lnSpc>
            </a:pPr>
            <a:r>
              <a:rPr lang="it-IT" altLang="it-IT" sz="2000" dirty="0"/>
              <a:t>Viceversa la riduzione del TUS è una </a:t>
            </a:r>
            <a:r>
              <a:rPr lang="it-IT" altLang="it-IT" sz="2000" u="sng" dirty="0"/>
              <a:t>manovra espansiva</a:t>
            </a:r>
            <a:r>
              <a:rPr lang="it-IT" altLang="it-IT" sz="2000" dirty="0"/>
              <a:t>.</a:t>
            </a:r>
          </a:p>
          <a:p>
            <a:pPr eaLnBrk="1" hangingPunct="1">
              <a:lnSpc>
                <a:spcPct val="80000"/>
              </a:lnSpc>
            </a:pPr>
            <a:r>
              <a:rPr lang="it-IT" altLang="it-IT" sz="2400" dirty="0"/>
              <a:t>La “catena logica” è:</a:t>
            </a:r>
          </a:p>
          <a:p>
            <a:pPr eaLnBrk="1" hangingPunct="1">
              <a:lnSpc>
                <a:spcPct val="80000"/>
              </a:lnSpc>
              <a:buFontTx/>
              <a:buNone/>
            </a:pPr>
            <a:r>
              <a:rPr lang="it-IT" altLang="it-IT" sz="2800" dirty="0">
                <a:solidFill>
                  <a:srgbClr val="FC0128"/>
                </a:solidFill>
              </a:rPr>
              <a:t>TUS </a:t>
            </a:r>
            <a:r>
              <a:rPr lang="it-IT" altLang="it-IT" sz="2800" dirty="0">
                <a:solidFill>
                  <a:srgbClr val="FC0128"/>
                </a:solidFill>
                <a:sym typeface="Symbol" panose="05050102010706020507" pitchFamily="18" charset="2"/>
              </a:rPr>
              <a:t> </a:t>
            </a:r>
            <a:r>
              <a:rPr lang="it-IT" altLang="it-IT" sz="2800" dirty="0">
                <a:solidFill>
                  <a:srgbClr val="FC0128"/>
                </a:solidFill>
                <a:latin typeface="Arial Unicode MS" pitchFamily="34" charset="-128"/>
                <a:ea typeface="Arial Unicode MS" pitchFamily="34" charset="-128"/>
                <a:sym typeface="Symbol" panose="05050102010706020507" pitchFamily="18" charset="2"/>
              </a:rPr>
              <a:t>⇒ tasso sui prestiti bancari &amp; riserve</a:t>
            </a:r>
          </a:p>
          <a:p>
            <a:pPr eaLnBrk="1" hangingPunct="1">
              <a:lnSpc>
                <a:spcPct val="80000"/>
              </a:lnSpc>
              <a:buFontTx/>
              <a:buNone/>
            </a:pPr>
            <a:r>
              <a:rPr lang="it-IT" altLang="it-IT" sz="2800" dirty="0">
                <a:solidFill>
                  <a:srgbClr val="FC0128"/>
                </a:solidFill>
                <a:latin typeface="Arial Unicode MS" pitchFamily="34" charset="-128"/>
                <a:ea typeface="Arial Unicode MS" pitchFamily="34" charset="-128"/>
                <a:sym typeface="Symbol" panose="05050102010706020507" pitchFamily="18" charset="2"/>
              </a:rPr>
              <a:t>					 			</a:t>
            </a:r>
          </a:p>
          <a:p>
            <a:pPr algn="ctr" eaLnBrk="1" hangingPunct="1">
              <a:lnSpc>
                <a:spcPct val="80000"/>
              </a:lnSpc>
              <a:buFontTx/>
              <a:buNone/>
            </a:pPr>
            <a:r>
              <a:rPr lang="it-IT" altLang="it-IT" sz="2800" dirty="0">
                <a:solidFill>
                  <a:srgbClr val="FC0128"/>
                </a:solidFill>
                <a:latin typeface="Arial Unicode MS" pitchFamily="34" charset="-128"/>
                <a:ea typeface="Arial Unicode MS" pitchFamily="34" charset="-128"/>
                <a:sym typeface="Symbol" panose="05050102010706020507" pitchFamily="18" charset="2"/>
              </a:rPr>
              <a:t>            domanda prestiti  &amp;  offerta prestiti </a:t>
            </a:r>
          </a:p>
          <a:p>
            <a:pPr algn="ctr" eaLnBrk="1" hangingPunct="1">
              <a:lnSpc>
                <a:spcPct val="80000"/>
              </a:lnSpc>
              <a:buFontTx/>
              <a:buNone/>
            </a:pPr>
            <a:r>
              <a:rPr lang="it-IT" altLang="it-IT" sz="2800" dirty="0">
                <a:solidFill>
                  <a:srgbClr val="FC0128"/>
                </a:solidFill>
                <a:latin typeface="Arial Unicode MS" pitchFamily="34" charset="-128"/>
                <a:ea typeface="Arial Unicode MS" pitchFamily="34" charset="-128"/>
                <a:sym typeface="Symbol" panose="05050102010706020507" pitchFamily="18" charset="2"/>
              </a:rPr>
              <a:t>			</a:t>
            </a:r>
          </a:p>
          <a:p>
            <a:pPr algn="ctr" eaLnBrk="1" hangingPunct="1">
              <a:lnSpc>
                <a:spcPct val="80000"/>
              </a:lnSpc>
              <a:buFontTx/>
              <a:buNone/>
            </a:pPr>
            <a:r>
              <a:rPr lang="it-IT" altLang="it-IT" sz="2800" dirty="0">
                <a:solidFill>
                  <a:srgbClr val="FC0128"/>
                </a:solidFill>
                <a:latin typeface="Arial Unicode MS" pitchFamily="34" charset="-128"/>
                <a:ea typeface="Arial Unicode MS" pitchFamily="34" charset="-128"/>
                <a:sym typeface="Symbol" panose="05050102010706020507" pitchFamily="18" charset="2"/>
              </a:rPr>
              <a:t>				mm ⇒ </a:t>
            </a:r>
            <a:r>
              <a:rPr lang="it-IT" altLang="it-IT" sz="2800" dirty="0" err="1">
                <a:solidFill>
                  <a:srgbClr val="FC0128"/>
                </a:solidFill>
                <a:latin typeface="Arial Unicode MS" pitchFamily="34" charset="-128"/>
                <a:ea typeface="Arial Unicode MS" pitchFamily="34" charset="-128"/>
                <a:sym typeface="Symbol" panose="05050102010706020507" pitchFamily="18" charset="2"/>
              </a:rPr>
              <a:t>M</a:t>
            </a:r>
            <a:r>
              <a:rPr lang="it-IT" altLang="it-IT" sz="2800" baseline="30000" dirty="0" err="1">
                <a:solidFill>
                  <a:srgbClr val="FC0128"/>
                </a:solidFill>
                <a:latin typeface="Arial Unicode MS" pitchFamily="34" charset="-128"/>
                <a:ea typeface="Arial Unicode MS" pitchFamily="34" charset="-128"/>
                <a:sym typeface="Symbol" panose="05050102010706020507" pitchFamily="18" charset="2"/>
              </a:rPr>
              <a:t>s</a:t>
            </a:r>
            <a:r>
              <a:rPr lang="it-IT" altLang="it-IT" sz="2800" dirty="0">
                <a:solidFill>
                  <a:srgbClr val="FC0128"/>
                </a:solidFill>
                <a:latin typeface="Arial Unicode MS" pitchFamily="34" charset="-128"/>
                <a:ea typeface="Arial Unicode MS" pitchFamily="34" charset="-128"/>
                <a:sym typeface="Symbol" panose="05050102010706020507" pitchFamily="18" charset="2"/>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67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67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67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6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675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6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11188" y="0"/>
            <a:ext cx="7772400" cy="692150"/>
          </a:xfrm>
        </p:spPr>
        <p:txBody>
          <a:bodyPr/>
          <a:lstStyle/>
          <a:p>
            <a:pPr eaLnBrk="1" hangingPunct="1"/>
            <a:r>
              <a:rPr lang="it-IT" altLang="it-IT"/>
              <a:t>I prestiti alle banche e tra le banche</a:t>
            </a:r>
          </a:p>
        </p:txBody>
      </p:sp>
      <p:sp>
        <p:nvSpPr>
          <p:cNvPr id="114691" name="Rectangle 3"/>
          <p:cNvSpPr>
            <a:spLocks noGrp="1" noChangeArrowheads="1"/>
          </p:cNvSpPr>
          <p:nvPr>
            <p:ph type="body" idx="1"/>
          </p:nvPr>
        </p:nvSpPr>
        <p:spPr>
          <a:xfrm>
            <a:off x="0" y="765175"/>
            <a:ext cx="9144000" cy="5903913"/>
          </a:xfrm>
        </p:spPr>
        <p:txBody>
          <a:bodyPr/>
          <a:lstStyle/>
          <a:p>
            <a:pPr eaLnBrk="1" hangingPunct="1">
              <a:lnSpc>
                <a:spcPct val="80000"/>
              </a:lnSpc>
            </a:pPr>
            <a:r>
              <a:rPr lang="it-IT" altLang="it-IT" sz="2400" dirty="0"/>
              <a:t>Oltre che con le operazioni di mercato aperto, la BC può quindi variare la base monetaria attraverso i prestiti che essa concede </a:t>
            </a:r>
            <a:r>
              <a:rPr lang="it-IT" altLang="it-IT" sz="2400" u="sng" dirty="0"/>
              <a:t>alle banche</a:t>
            </a:r>
            <a:r>
              <a:rPr lang="it-IT" altLang="it-IT" sz="2400" dirty="0"/>
              <a:t>. Su questi prestiti le banche pagano il TUS.</a:t>
            </a:r>
          </a:p>
          <a:p>
            <a:pPr lvl="1" eaLnBrk="1" hangingPunct="1">
              <a:lnSpc>
                <a:spcPct val="80000"/>
              </a:lnSpc>
            </a:pPr>
            <a:r>
              <a:rPr lang="it-IT" altLang="it-IT" sz="2000" dirty="0"/>
              <a:t>Nel caso la BC conceda un prestito ad una banca, la nuova base monetaria (sotto forma di maggiori riserve di </a:t>
            </a:r>
            <a:r>
              <a:rPr lang="it-IT" altLang="it-IT" sz="2000" i="1" dirty="0"/>
              <a:t>quella</a:t>
            </a:r>
            <a:r>
              <a:rPr lang="it-IT" altLang="it-IT" sz="2000" dirty="0"/>
              <a:t> banca presso la BC) entra “in circolo”, alimentando il processo di creazione della moneta.</a:t>
            </a:r>
          </a:p>
          <a:p>
            <a:pPr eaLnBrk="1" hangingPunct="1">
              <a:lnSpc>
                <a:spcPct val="80000"/>
              </a:lnSpc>
            </a:pPr>
            <a:r>
              <a:rPr lang="it-IT" altLang="it-IT" sz="2400" dirty="0"/>
              <a:t>Un altro canale con cui la BC modifica l’offerta di moneta è attraverso le variazioni del </a:t>
            </a:r>
            <a:r>
              <a:rPr lang="it-IT" altLang="it-IT" sz="2400" dirty="0">
                <a:solidFill>
                  <a:srgbClr val="FC0128"/>
                </a:solidFill>
              </a:rPr>
              <a:t>tasso interbancario</a:t>
            </a:r>
            <a:r>
              <a:rPr lang="it-IT" altLang="it-IT" sz="2400" dirty="0"/>
              <a:t>. Si tratta del tasso di interesse per i prestiti </a:t>
            </a:r>
            <a:r>
              <a:rPr lang="it-IT" altLang="it-IT" sz="2400" u="sng" dirty="0"/>
              <a:t>tra banche</a:t>
            </a:r>
            <a:r>
              <a:rPr lang="it-IT" altLang="it-IT" sz="2400" dirty="0"/>
              <a:t>. Questo tasso (ne esistono diversi) risente delle condizioni di liquidità delle banche stesse, ed in particolare dell’ammontare di riserve non obbligatorie detenute presso la BC.</a:t>
            </a:r>
          </a:p>
          <a:p>
            <a:pPr lvl="1" eaLnBrk="1" hangingPunct="1">
              <a:lnSpc>
                <a:spcPct val="80000"/>
              </a:lnSpc>
            </a:pPr>
            <a:r>
              <a:rPr lang="it-IT" altLang="it-IT" sz="2000" dirty="0"/>
              <a:t>Se la BC agisce in modo da aumentare tali riserve (p.e. con operazioni di mercato aperto), le banche sono </a:t>
            </a:r>
            <a:r>
              <a:rPr lang="it-IT" altLang="it-IT" sz="2000" u="sng" dirty="0"/>
              <a:t>più liquide</a:t>
            </a:r>
            <a:r>
              <a:rPr lang="it-IT" altLang="it-IT" sz="2000" dirty="0"/>
              <a:t> e quindi hanno meno bisogno di prestarsi denaro tra loro. Il tasso interbancario scende, ma dato che questo tasso, assieme al TUS, influenza “a cascata” tutti i tassi di interesse del sistema economico, il meccanismo di creazione della moneta verrà incentivato.</a:t>
            </a:r>
          </a:p>
          <a:p>
            <a:pPr eaLnBrk="1" hangingPunct="1">
              <a:lnSpc>
                <a:spcPct val="80000"/>
              </a:lnSpc>
            </a:pPr>
            <a:r>
              <a:rPr lang="it-IT" altLang="it-IT" sz="2400" dirty="0"/>
              <a:t>In breve, qualsiasi azione della BC che alimenti la liquidità del sistema bancario è una </a:t>
            </a:r>
            <a:r>
              <a:rPr lang="it-IT" altLang="it-IT" sz="2400" u="sng" dirty="0"/>
              <a:t>misura espansiva</a:t>
            </a:r>
            <a:r>
              <a:rPr lang="it-IT" altLang="it-IT" sz="2400" dirty="0"/>
              <a:t> che stimola il processo di creazione della moneta; viceversa si parla di </a:t>
            </a:r>
            <a:r>
              <a:rPr lang="it-IT" altLang="it-IT" sz="2400" u="sng" dirty="0"/>
              <a:t>misura restrittiva</a:t>
            </a:r>
            <a:r>
              <a:rPr lang="it-IT" altLang="it-IT"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167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16740" name="Rectangle 4"/>
          <p:cNvSpPr>
            <a:spLocks noGrp="1" noChangeArrowheads="1"/>
          </p:cNvSpPr>
          <p:nvPr>
            <p:ph type="title"/>
          </p:nvPr>
        </p:nvSpPr>
        <p:spPr>
          <a:xfrm>
            <a:off x="609600" y="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Difficoltà della BC nel controllo di M</a:t>
            </a:r>
            <a:r>
              <a:rPr lang="it-IT" altLang="it-IT" baseline="30000"/>
              <a:t>s</a:t>
            </a:r>
          </a:p>
        </p:txBody>
      </p:sp>
      <p:sp>
        <p:nvSpPr>
          <p:cNvPr id="590853" name="Rectangle 5"/>
          <p:cNvSpPr>
            <a:spLocks noGrp="1" noChangeArrowheads="1"/>
          </p:cNvSpPr>
          <p:nvPr>
            <p:ph type="body" idx="1"/>
          </p:nvPr>
        </p:nvSpPr>
        <p:spPr>
          <a:xfrm>
            <a:off x="0" y="762000"/>
            <a:ext cx="9144000" cy="6096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dirty="0"/>
              <a:t>La BC </a:t>
            </a:r>
            <a:r>
              <a:rPr lang="it-IT" altLang="it-IT" sz="2400" u="sng" dirty="0"/>
              <a:t>non</a:t>
            </a:r>
            <a:r>
              <a:rPr lang="it-IT" altLang="it-IT" sz="2400" dirty="0"/>
              <a:t> ha il controllo completo di M</a:t>
            </a:r>
            <a:r>
              <a:rPr lang="it-IT" altLang="it-IT" sz="2400" baseline="30000" dirty="0"/>
              <a:t>s</a:t>
            </a:r>
            <a:r>
              <a:rPr lang="it-IT" altLang="it-IT" sz="2400" dirty="0"/>
              <a:t>. </a:t>
            </a:r>
          </a:p>
          <a:p>
            <a:pPr eaLnBrk="1" hangingPunct="1">
              <a:lnSpc>
                <a:spcPct val="80000"/>
              </a:lnSpc>
            </a:pPr>
            <a:r>
              <a:rPr lang="it-IT" altLang="it-IT" sz="2400" dirty="0"/>
              <a:t>Entrambi i parametri cruciali del moltiplicatore monetario sfuggono infatti al controllo della BC perché sono decisi dagli agenti economici:</a:t>
            </a:r>
          </a:p>
          <a:p>
            <a:pPr lvl="1" eaLnBrk="1" hangingPunct="1">
              <a:lnSpc>
                <a:spcPct val="80000"/>
              </a:lnSpc>
            </a:pPr>
            <a:r>
              <a:rPr lang="it-IT" altLang="it-IT" sz="2400" dirty="0"/>
              <a:t>la </a:t>
            </a:r>
            <a:r>
              <a:rPr lang="it-IT" altLang="it-IT" sz="2400" dirty="0" err="1"/>
              <a:t>pct</a:t>
            </a:r>
            <a:r>
              <a:rPr lang="it-IT" altLang="it-IT" sz="2400" dirty="0"/>
              <a:t>. dei depositi 1</a:t>
            </a:r>
            <a:r>
              <a:rPr lang="it-IT" altLang="it-IT" sz="2400" i="1" dirty="0"/>
              <a:t> </a:t>
            </a:r>
            <a:r>
              <a:rPr lang="it-IT" altLang="it-IT" sz="2400" dirty="0"/>
              <a:t>–</a:t>
            </a:r>
            <a:r>
              <a:rPr lang="it-IT" altLang="it-IT" sz="2400" i="1" dirty="0"/>
              <a:t> </a:t>
            </a:r>
            <a:r>
              <a:rPr lang="it-IT" altLang="it-IT" sz="2400" i="1" dirty="0" err="1"/>
              <a:t>circ</a:t>
            </a:r>
            <a:r>
              <a:rPr lang="it-IT" altLang="it-IT" sz="2400" dirty="0"/>
              <a:t> sulla moneta detenuta da famiglie ed imprese (c.d. </a:t>
            </a:r>
            <a:r>
              <a:rPr lang="it-IT" altLang="it-IT" sz="2400" dirty="0">
                <a:solidFill>
                  <a:srgbClr val="FF0000"/>
                </a:solidFill>
              </a:rPr>
              <a:t>scelta tra circolante e depositi</a:t>
            </a:r>
            <a:r>
              <a:rPr lang="it-IT" altLang="it-IT" sz="2400" dirty="0"/>
              <a:t>);</a:t>
            </a:r>
          </a:p>
          <a:p>
            <a:pPr lvl="1" eaLnBrk="1" hangingPunct="1">
              <a:lnSpc>
                <a:spcPct val="80000"/>
              </a:lnSpc>
            </a:pPr>
            <a:r>
              <a:rPr lang="it-IT" altLang="it-IT" sz="2400" dirty="0"/>
              <a:t>la </a:t>
            </a:r>
            <a:r>
              <a:rPr lang="it-IT" altLang="it-IT" sz="2400" dirty="0" err="1"/>
              <a:t>pct</a:t>
            </a:r>
            <a:r>
              <a:rPr lang="it-IT" altLang="it-IT" sz="2400" dirty="0"/>
              <a:t>. di riserva delle banche </a:t>
            </a:r>
            <a:r>
              <a:rPr lang="it-IT" altLang="it-IT" sz="2400" i="1" dirty="0"/>
              <a:t>res</a:t>
            </a:r>
            <a:r>
              <a:rPr lang="it-IT" altLang="it-IT" sz="2400" dirty="0"/>
              <a:t>, al di là della riserva obbligatoria (c.d. </a:t>
            </a:r>
            <a:r>
              <a:rPr lang="it-IT" altLang="it-IT" sz="2400" dirty="0">
                <a:solidFill>
                  <a:srgbClr val="FF0000"/>
                </a:solidFill>
              </a:rPr>
              <a:t>scelta tra riserve e prestiti</a:t>
            </a:r>
            <a:r>
              <a:rPr lang="it-IT" altLang="it-IT" sz="2400" dirty="0"/>
              <a:t>);</a:t>
            </a:r>
          </a:p>
          <a:p>
            <a:pPr eaLnBrk="1" hangingPunct="1">
              <a:lnSpc>
                <a:spcPct val="80000"/>
              </a:lnSpc>
            </a:pPr>
            <a:r>
              <a:rPr lang="it-IT" altLang="it-IT" sz="2400" dirty="0"/>
              <a:t>Il moltiplicatore quindi </a:t>
            </a:r>
            <a:r>
              <a:rPr lang="it-IT" altLang="it-IT" sz="2400" u="sng" dirty="0"/>
              <a:t>non</a:t>
            </a:r>
            <a:r>
              <a:rPr lang="it-IT" altLang="it-IT" sz="2400" dirty="0"/>
              <a:t> è affatto stabile o costante, ma è anzi molto variabile, in base ai due parametri.</a:t>
            </a:r>
          </a:p>
          <a:p>
            <a:pPr lvl="1" eaLnBrk="1" hangingPunct="1">
              <a:lnSpc>
                <a:spcPct val="80000"/>
              </a:lnSpc>
            </a:pPr>
            <a:r>
              <a:rPr lang="it-IT" altLang="it-IT" sz="2400" dirty="0"/>
              <a:t>P.e. cosa pensate che succeda al moltiplicatore in una situazione di crisi in cui le banche non si fidano più di concedere prestiti né ai clienti né alle banche stesse?</a:t>
            </a:r>
          </a:p>
          <a:p>
            <a:pPr eaLnBrk="1" hangingPunct="1">
              <a:lnSpc>
                <a:spcPct val="80000"/>
              </a:lnSpc>
            </a:pPr>
            <a:r>
              <a:rPr lang="it-IT" altLang="it-IT" sz="2400" dirty="0"/>
              <a:t>Si tratta di due scelte su cui la BC può far poco, se non cercare di influenzarle </a:t>
            </a:r>
            <a:r>
              <a:rPr lang="it-IT" altLang="it-IT" sz="2400" i="1" dirty="0"/>
              <a:t>indirettamente</a:t>
            </a:r>
            <a:r>
              <a:rPr lang="it-IT" altLang="it-IT" sz="2400" dirty="0"/>
              <a:t> (p.e. tramite il TUS o il tasso </a:t>
            </a:r>
            <a:r>
              <a:rPr lang="it-IT" altLang="it-IT" sz="2400" i="1" dirty="0"/>
              <a:t>overnight</a:t>
            </a:r>
            <a:r>
              <a:rPr lang="it-IT" altLang="it-IT" sz="2400" dirty="0"/>
              <a:t>).</a:t>
            </a:r>
          </a:p>
          <a:p>
            <a:pPr eaLnBrk="1" hangingPunct="1">
              <a:lnSpc>
                <a:spcPct val="80000"/>
              </a:lnSpc>
            </a:pPr>
            <a:r>
              <a:rPr lang="it-IT" altLang="it-IT" sz="2400" dirty="0"/>
              <a:t>Tali difficoltà sono alla base dei </a:t>
            </a:r>
            <a:r>
              <a:rPr lang="it-IT" altLang="it-IT" sz="2400" u="sng" dirty="0"/>
              <a:t>dubbi</a:t>
            </a:r>
            <a:r>
              <a:rPr lang="it-IT" altLang="it-IT" sz="2400" dirty="0"/>
              <a:t> sull’efficacia di una politica monetaria “interventista”, ovvero condotta dalla BC con l’obiettivo di determinare con precisione l’ammontare di </a:t>
            </a:r>
            <a:r>
              <a:rPr lang="it-IT" altLang="it-IT" sz="2400" dirty="0" err="1"/>
              <a:t>M</a:t>
            </a:r>
            <a:r>
              <a:rPr lang="it-IT" altLang="it-IT" sz="2400" baseline="30000" dirty="0" err="1"/>
              <a:t>s</a:t>
            </a:r>
            <a:r>
              <a:rPr lang="it-IT" altLang="it-IT" sz="2400" dirty="0"/>
              <a:t> (e, indirettamente, degli investimenti) nel sistema economico.</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0853">
                                            <p:txEl>
                                              <p:pRg st="2" end="2"/>
                                            </p:txEl>
                                          </p:spTgt>
                                        </p:tgtEl>
                                        <p:attrNameLst>
                                          <p:attrName>style.visibility</p:attrName>
                                        </p:attrNameLst>
                                      </p:cBhvr>
                                      <p:to>
                                        <p:strVal val="visible"/>
                                      </p:to>
                                    </p:set>
                                    <p:animEffect transition="in" filter="wipe(left)">
                                      <p:cBhvr>
                                        <p:cTn id="7" dur="500"/>
                                        <p:tgtEl>
                                          <p:spTgt spid="59085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0853">
                                            <p:txEl>
                                              <p:pRg st="3" end="3"/>
                                            </p:txEl>
                                          </p:spTgt>
                                        </p:tgtEl>
                                        <p:attrNameLst>
                                          <p:attrName>style.visibility</p:attrName>
                                        </p:attrNameLst>
                                      </p:cBhvr>
                                      <p:to>
                                        <p:strVal val="visible"/>
                                      </p:to>
                                    </p:set>
                                    <p:animEffect transition="in" filter="wipe(left)">
                                      <p:cBhvr>
                                        <p:cTn id="10" dur="500"/>
                                        <p:tgtEl>
                                          <p:spTgt spid="59085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90853">
                                            <p:txEl>
                                              <p:pRg st="4" end="4"/>
                                            </p:txEl>
                                          </p:spTgt>
                                        </p:tgtEl>
                                        <p:attrNameLst>
                                          <p:attrName>style.visibility</p:attrName>
                                        </p:attrNameLst>
                                      </p:cBhvr>
                                      <p:to>
                                        <p:strVal val="visible"/>
                                      </p:to>
                                    </p:set>
                                    <p:animEffect transition="in" filter="wipe(left)">
                                      <p:cBhvr>
                                        <p:cTn id="15" dur="500"/>
                                        <p:tgtEl>
                                          <p:spTgt spid="590853">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90853">
                                            <p:txEl>
                                              <p:pRg st="5" end="5"/>
                                            </p:txEl>
                                          </p:spTgt>
                                        </p:tgtEl>
                                        <p:attrNameLst>
                                          <p:attrName>style.visibility</p:attrName>
                                        </p:attrNameLst>
                                      </p:cBhvr>
                                      <p:to>
                                        <p:strVal val="visible"/>
                                      </p:to>
                                    </p:set>
                                    <p:animEffect transition="in" filter="wipe(left)">
                                      <p:cBhvr>
                                        <p:cTn id="18" dur="500"/>
                                        <p:tgtEl>
                                          <p:spTgt spid="59085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90853">
                                            <p:txEl>
                                              <p:pRg st="6" end="6"/>
                                            </p:txEl>
                                          </p:spTgt>
                                        </p:tgtEl>
                                        <p:attrNameLst>
                                          <p:attrName>style.visibility</p:attrName>
                                        </p:attrNameLst>
                                      </p:cBhvr>
                                      <p:to>
                                        <p:strVal val="visible"/>
                                      </p:to>
                                    </p:set>
                                    <p:animEffect transition="in" filter="wipe(left)">
                                      <p:cBhvr>
                                        <p:cTn id="23" dur="500"/>
                                        <p:tgtEl>
                                          <p:spTgt spid="590853">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90853">
                                            <p:txEl>
                                              <p:pRg st="7" end="7"/>
                                            </p:txEl>
                                          </p:spTgt>
                                        </p:tgtEl>
                                        <p:attrNameLst>
                                          <p:attrName>style.visibility</p:attrName>
                                        </p:attrNameLst>
                                      </p:cBhvr>
                                      <p:to>
                                        <p:strVal val="visible"/>
                                      </p:to>
                                    </p:set>
                                    <p:animEffect transition="in" filter="wipe(left)">
                                      <p:cBhvr>
                                        <p:cTn id="26" dur="500"/>
                                        <p:tgtEl>
                                          <p:spTgt spid="59085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uiExpand="1"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lstStyle/>
          <a:p>
            <a:r>
              <a:rPr lang="it-IT" sz="3600" dirty="0">
                <a:latin typeface="Times New Roman" panose="02020603050405020304" pitchFamily="18" charset="0"/>
                <a:cs typeface="Times New Roman" panose="02020603050405020304" pitchFamily="18" charset="0"/>
              </a:rPr>
              <a:t>Politica monetaria: un cenno</a:t>
            </a:r>
          </a:p>
        </p:txBody>
      </p:sp>
      <p:sp>
        <p:nvSpPr>
          <p:cNvPr id="3" name="Segnaposto contenuto 2"/>
          <p:cNvSpPr>
            <a:spLocks noGrp="1"/>
          </p:cNvSpPr>
          <p:nvPr>
            <p:ph idx="1"/>
          </p:nvPr>
        </p:nvSpPr>
        <p:spPr>
          <a:xfrm>
            <a:off x="0" y="1124744"/>
            <a:ext cx="9144000" cy="5323730"/>
          </a:xfrm>
        </p:spPr>
        <p:txBody>
          <a:bodyPr/>
          <a:lstStyle/>
          <a:p>
            <a:r>
              <a:rPr lang="it-IT" sz="2800" dirty="0">
                <a:latin typeface="Times New Roman" panose="02020603050405020304" pitchFamily="18" charset="0"/>
                <a:cs typeface="Times New Roman" panose="02020603050405020304" pitchFamily="18" charset="0"/>
              </a:rPr>
              <a:t>Perché la Banca Centrale potrebbe voler adottare una politica monetaria espansiva?</a:t>
            </a:r>
          </a:p>
          <a:p>
            <a:r>
              <a:rPr lang="it-IT" sz="2800" dirty="0">
                <a:latin typeface="Times New Roman" panose="02020603050405020304" pitchFamily="18" charset="0"/>
                <a:cs typeface="Times New Roman" panose="02020603050405020304" pitchFamily="18" charset="0"/>
              </a:rPr>
              <a:t>Perché stimolando l’offerta di moneta e tenendo bassi i tassi di interesse, si favoriscono gli investimenti e la crescita economica. Questo potrebbe essere molto utile per aiutare l’economia di una nazione ad uscire da una recessione.</a:t>
            </a:r>
          </a:p>
          <a:p>
            <a:pPr lvl="1"/>
            <a:r>
              <a:rPr lang="it-IT" sz="2400" dirty="0">
                <a:latin typeface="Times New Roman" panose="02020603050405020304" pitchFamily="18" charset="0"/>
                <a:cs typeface="Times New Roman" panose="02020603050405020304" pitchFamily="18" charset="0"/>
              </a:rPr>
              <a:t>P.e. il </a:t>
            </a:r>
            <a:r>
              <a:rPr lang="it-IT" sz="2400" i="1" dirty="0">
                <a:latin typeface="Times New Roman" panose="02020603050405020304" pitchFamily="18" charset="0"/>
                <a:cs typeface="Times New Roman" panose="02020603050405020304" pitchFamily="18" charset="0"/>
              </a:rPr>
              <a:t>quantitative </a:t>
            </a:r>
            <a:r>
              <a:rPr lang="it-IT" sz="2400" i="1" dirty="0" err="1">
                <a:latin typeface="Times New Roman" panose="02020603050405020304" pitchFamily="18" charset="0"/>
                <a:cs typeface="Times New Roman" panose="02020603050405020304" pitchFamily="18" charset="0"/>
              </a:rPr>
              <a:t>easing</a:t>
            </a:r>
            <a:r>
              <a:rPr lang="it-IT" sz="2400" i="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della BCE e della FED negli ultimi anni.</a:t>
            </a:r>
          </a:p>
          <a:p>
            <a:r>
              <a:rPr lang="it-IT" sz="2800" dirty="0">
                <a:latin typeface="Times New Roman" panose="02020603050405020304" pitchFamily="18" charset="0"/>
                <a:cs typeface="Times New Roman" panose="02020603050405020304" pitchFamily="18" charset="0"/>
              </a:rPr>
              <a:t>In questi casi, quindi, la BC non persegue il suo obiettivo primario di stabilità dei prezzi, ma un </a:t>
            </a:r>
            <a:r>
              <a:rPr lang="it-IT" sz="2800" u="sng" dirty="0">
                <a:latin typeface="Times New Roman" panose="02020603050405020304" pitchFamily="18" charset="0"/>
                <a:cs typeface="Times New Roman" panose="02020603050405020304" pitchFamily="18" charset="0"/>
              </a:rPr>
              <a:t>obiettivo diverso</a:t>
            </a:r>
            <a:r>
              <a:rPr lang="it-IT" sz="2800" dirty="0">
                <a:latin typeface="Times New Roman" panose="02020603050405020304" pitchFamily="18" charset="0"/>
                <a:cs typeface="Times New Roman" panose="02020603050405020304" pitchFamily="18" charset="0"/>
              </a:rPr>
              <a:t>, la crescita economica.</a:t>
            </a:r>
          </a:p>
          <a:p>
            <a:r>
              <a:rPr lang="it-IT" sz="2800" dirty="0">
                <a:latin typeface="Times New Roman" panose="02020603050405020304" pitchFamily="18" charset="0"/>
                <a:cs typeface="Times New Roman" panose="02020603050405020304" pitchFamily="18" charset="0"/>
              </a:rPr>
              <a:t>Il punto è: ci riesce?</a:t>
            </a:r>
          </a:p>
        </p:txBody>
      </p:sp>
    </p:spTree>
    <p:extLst>
      <p:ext uri="{BB962C8B-B14F-4D97-AF65-F5344CB8AC3E}">
        <p14:creationId xmlns:p14="http://schemas.microsoft.com/office/powerpoint/2010/main" val="39187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9750" y="0"/>
            <a:ext cx="7772400" cy="549275"/>
          </a:xfrm>
        </p:spPr>
        <p:txBody>
          <a:bodyPr/>
          <a:lstStyle/>
          <a:p>
            <a:pPr eaLnBrk="1" hangingPunct="1"/>
            <a:r>
              <a:rPr lang="it-IT" altLang="en-US" sz="3200"/>
              <a:t>Trappola della liquidità</a:t>
            </a:r>
          </a:p>
        </p:txBody>
      </p:sp>
      <p:sp>
        <p:nvSpPr>
          <p:cNvPr id="250883" name="Rectangle 3"/>
          <p:cNvSpPr>
            <a:spLocks noGrp="1" noChangeArrowheads="1"/>
          </p:cNvSpPr>
          <p:nvPr>
            <p:ph type="body" idx="1"/>
          </p:nvPr>
        </p:nvSpPr>
        <p:spPr>
          <a:xfrm>
            <a:off x="0" y="476250"/>
            <a:ext cx="9144000" cy="6381750"/>
          </a:xfrm>
        </p:spPr>
        <p:txBody>
          <a:bodyPr/>
          <a:lstStyle/>
          <a:p>
            <a:pPr eaLnBrk="1" hangingPunct="1">
              <a:lnSpc>
                <a:spcPct val="80000"/>
              </a:lnSpc>
            </a:pPr>
            <a:r>
              <a:rPr lang="it-IT" altLang="en-US" sz="2000" dirty="0"/>
              <a:t>“E’ possibile portare un cavallo all´abbeveratoio ma non lo si può costringere a bere”: il famoso detto keynesiano durante la depressione USA degli anni Trenta descrive lo stato di un’economia in condizioni di </a:t>
            </a:r>
            <a:r>
              <a:rPr lang="it-IT" altLang="en-US" sz="2000" dirty="0">
                <a:solidFill>
                  <a:srgbClr val="FF0000"/>
                </a:solidFill>
              </a:rPr>
              <a:t>trappola della liquidità</a:t>
            </a:r>
            <a:r>
              <a:rPr lang="it-IT" altLang="en-US" sz="2000" dirty="0"/>
              <a:t>. </a:t>
            </a:r>
          </a:p>
          <a:p>
            <a:pPr eaLnBrk="1" hangingPunct="1">
              <a:lnSpc>
                <a:spcPct val="80000"/>
              </a:lnSpc>
            </a:pPr>
            <a:r>
              <a:rPr lang="it-IT" altLang="en-US" sz="2000" dirty="0"/>
              <a:t>Con tale espressione si intende un’economia in cui la crescita del PIL è bassa o negativa, nonostante i bassi tassi d´interesse che dovrebbero stimolare consumi ed investimenti. E’ una situazione in cui tutti </a:t>
            </a:r>
            <a:r>
              <a:rPr lang="it-IT" altLang="en-US" sz="2000" u="sng" dirty="0"/>
              <a:t>preferiscono detenere liquidità</a:t>
            </a:r>
            <a:r>
              <a:rPr lang="it-IT" altLang="en-US" sz="2000" dirty="0"/>
              <a:t> piuttosto che spenderla, in particolare per investimenti. </a:t>
            </a:r>
          </a:p>
          <a:p>
            <a:pPr eaLnBrk="1" hangingPunct="1">
              <a:lnSpc>
                <a:spcPct val="80000"/>
              </a:lnSpc>
            </a:pPr>
            <a:r>
              <a:rPr lang="it-IT" altLang="en-US" sz="2000" dirty="0"/>
              <a:t>La “trappola” si genera quando i tassi d´interesse nominali sono </a:t>
            </a:r>
            <a:r>
              <a:rPr lang="it-IT" altLang="en-US" sz="2000" u="sng" dirty="0"/>
              <a:t>molto bassi</a:t>
            </a:r>
            <a:r>
              <a:rPr lang="it-IT" altLang="en-US" sz="2000" dirty="0"/>
              <a:t>, al limite </a:t>
            </a:r>
            <a:r>
              <a:rPr lang="it-IT" altLang="en-US" sz="2000" i="1" dirty="0"/>
              <a:t>zero</a:t>
            </a:r>
            <a:r>
              <a:rPr lang="it-IT" altLang="en-US" sz="2000" dirty="0"/>
              <a:t>: in questi casi la moneta (circolante e depositi) domina tutte le altre attività finanziarie nelle scelte di allocazione della ricchezza per due motivi.</a:t>
            </a:r>
          </a:p>
          <a:p>
            <a:pPr eaLnBrk="1" hangingPunct="1">
              <a:lnSpc>
                <a:spcPct val="80000"/>
              </a:lnSpc>
            </a:pPr>
            <a:r>
              <a:rPr lang="it-IT" altLang="en-US" sz="2000" i="1" dirty="0"/>
              <a:t>Primo</a:t>
            </a:r>
            <a:r>
              <a:rPr lang="it-IT" altLang="en-US" sz="2000" dirty="0"/>
              <a:t>, detenere moneta ha come </a:t>
            </a:r>
            <a:r>
              <a:rPr lang="it-IT" altLang="en-US" sz="2000" u="sng" dirty="0"/>
              <a:t>beneficio</a:t>
            </a:r>
            <a:r>
              <a:rPr lang="it-IT" altLang="en-US" sz="2000" dirty="0"/>
              <a:t> la possibilità di effettuare transazioni correnti; ciò ha un </a:t>
            </a:r>
            <a:r>
              <a:rPr lang="it-IT" altLang="en-US" sz="2000" u="sng" dirty="0"/>
              <a:t>costo opportunità</a:t>
            </a:r>
            <a:r>
              <a:rPr lang="it-IT" altLang="en-US" sz="2000" dirty="0"/>
              <a:t> in termini del tasso di interesse che si perde sugli investimenti alternativi. Ma se il tasso è prossimo o pari a zero, i benefici superano sempre i costi. Quindi conviene </a:t>
            </a:r>
            <a:r>
              <a:rPr lang="it-IT" altLang="en-US" sz="2000" i="1" dirty="0"/>
              <a:t>sempre</a:t>
            </a:r>
            <a:r>
              <a:rPr lang="it-IT" altLang="en-US" sz="2000" dirty="0"/>
              <a:t> detenere liquidità. </a:t>
            </a:r>
          </a:p>
          <a:p>
            <a:pPr eaLnBrk="1" hangingPunct="1">
              <a:lnSpc>
                <a:spcPct val="80000"/>
              </a:lnSpc>
            </a:pPr>
            <a:r>
              <a:rPr lang="it-IT" altLang="en-US" sz="2000" i="1" dirty="0"/>
              <a:t>Secondo</a:t>
            </a:r>
            <a:r>
              <a:rPr lang="it-IT" altLang="en-US" sz="2000" dirty="0"/>
              <a:t>, se il tasso di interesse è vicino a zero è poco probabile (o impossibile, nel caso sia già zero) che possa ulteriormente scendere. L’aspettativa quindi è che in futuro il tasso </a:t>
            </a:r>
            <a:r>
              <a:rPr lang="it-IT" altLang="en-US" sz="2000" u="sng" dirty="0"/>
              <a:t>non possa che salire</a:t>
            </a:r>
            <a:r>
              <a:rPr lang="it-IT" altLang="en-US" sz="2000" dirty="0"/>
              <a:t>. Ma un tasso crescente significa valori degli asset in diminuzione; nessuno quindi è disposto a comprare </a:t>
            </a:r>
            <a:r>
              <a:rPr lang="it-IT" altLang="en-US" sz="2000" i="1" dirty="0"/>
              <a:t>oggi</a:t>
            </a:r>
            <a:r>
              <a:rPr lang="it-IT" altLang="en-US" sz="2000" dirty="0"/>
              <a:t> un asset il cui valore </a:t>
            </a:r>
            <a:r>
              <a:rPr lang="it-IT" altLang="en-US" sz="2000" u="sng" dirty="0"/>
              <a:t>sicuramente diminuirà</a:t>
            </a:r>
            <a:r>
              <a:rPr lang="it-IT" altLang="en-US" sz="2000" dirty="0"/>
              <a:t> </a:t>
            </a:r>
            <a:r>
              <a:rPr lang="it-IT" altLang="en-US" sz="2000" i="1" dirty="0"/>
              <a:t>domani</a:t>
            </a:r>
            <a:r>
              <a:rPr lang="it-IT" altLang="en-US" sz="2000" dirty="0"/>
              <a:t>. Meglio quindi detenere moneta liquida piuttosto che asset. Questo però impedisce il finanziamento degli investimenti.   </a:t>
            </a:r>
          </a:p>
          <a:p>
            <a:pPr eaLnBrk="1" hangingPunct="1">
              <a:lnSpc>
                <a:spcPct val="80000"/>
              </a:lnSpc>
            </a:pPr>
            <a:r>
              <a:rPr lang="it-IT" altLang="en-US" sz="2000" dirty="0"/>
              <a:t>In condizioni di trappola della liquidità gli agenti economici (individui, ma soprattutto banche) sono quindi disposti a detenere </a:t>
            </a:r>
            <a:r>
              <a:rPr lang="it-IT" altLang="en-US" sz="2000" u="sng" dirty="0"/>
              <a:t>qualsiasi quantità di moneta</a:t>
            </a:r>
            <a:r>
              <a:rPr lang="it-IT" altLang="en-US" sz="2000" dirty="0"/>
              <a:t> venga offerta dalla Banca Centrale: le manovre di politica monetaria di quest’ultima risultano vane. In particolare, ci aspettiamo che “crolli” il moltiplicatore monetario.</a:t>
            </a:r>
          </a:p>
        </p:txBody>
      </p:sp>
    </p:spTree>
    <p:extLst>
      <p:ext uri="{BB962C8B-B14F-4D97-AF65-F5344CB8AC3E}">
        <p14:creationId xmlns:p14="http://schemas.microsoft.com/office/powerpoint/2010/main" val="295987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anim calcmode="lin" valueType="num">
                                      <p:cBhvr additive="base">
                                        <p:cTn id="7" dur="500" fill="hold"/>
                                        <p:tgtEl>
                                          <p:spTgt spid="2508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088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0883">
                                            <p:txEl>
                                              <p:pRg st="2" end="2"/>
                                            </p:txEl>
                                          </p:spTgt>
                                        </p:tgtEl>
                                        <p:attrNameLst>
                                          <p:attrName>style.visibility</p:attrName>
                                        </p:attrNameLst>
                                      </p:cBhvr>
                                      <p:to>
                                        <p:strVal val="visible"/>
                                      </p:to>
                                    </p:set>
                                    <p:anim calcmode="lin" valueType="num">
                                      <p:cBhvr additive="base">
                                        <p:cTn id="11" dur="500" fill="hold"/>
                                        <p:tgtEl>
                                          <p:spTgt spid="25088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50883">
                                            <p:txEl>
                                              <p:pRg st="3" end="3"/>
                                            </p:txEl>
                                          </p:spTgt>
                                        </p:tgtEl>
                                        <p:attrNameLst>
                                          <p:attrName>style.visibility</p:attrName>
                                        </p:attrNameLst>
                                      </p:cBhvr>
                                      <p:to>
                                        <p:strVal val="visible"/>
                                      </p:to>
                                    </p:set>
                                    <p:anim calcmode="lin" valueType="num">
                                      <p:cBhvr additive="base">
                                        <p:cTn id="17" dur="500" fill="hold"/>
                                        <p:tgtEl>
                                          <p:spTgt spid="25088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50883">
                                            <p:txEl>
                                              <p:pRg st="4" end="4"/>
                                            </p:txEl>
                                          </p:spTgt>
                                        </p:tgtEl>
                                        <p:attrNameLst>
                                          <p:attrName>style.visibility</p:attrName>
                                        </p:attrNameLst>
                                      </p:cBhvr>
                                      <p:to>
                                        <p:strVal val="visible"/>
                                      </p:to>
                                    </p:set>
                                    <p:anim calcmode="lin" valueType="num">
                                      <p:cBhvr additive="base">
                                        <p:cTn id="23" dur="500" fill="hold"/>
                                        <p:tgtEl>
                                          <p:spTgt spid="25088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08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50883">
                                            <p:txEl>
                                              <p:pRg st="5" end="5"/>
                                            </p:txEl>
                                          </p:spTgt>
                                        </p:tgtEl>
                                        <p:attrNameLst>
                                          <p:attrName>style.visibility</p:attrName>
                                        </p:attrNameLst>
                                      </p:cBhvr>
                                      <p:to>
                                        <p:strVal val="visible"/>
                                      </p:to>
                                    </p:set>
                                    <p:anim calcmode="lin" valueType="num">
                                      <p:cBhvr additive="base">
                                        <p:cTn id="29" dur="500" fill="hold"/>
                                        <p:tgtEl>
                                          <p:spTgt spid="25088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08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4213" y="0"/>
            <a:ext cx="7772400" cy="620713"/>
          </a:xfrm>
        </p:spPr>
        <p:txBody>
          <a:bodyPr/>
          <a:lstStyle/>
          <a:p>
            <a:pPr eaLnBrk="1" hangingPunct="1"/>
            <a:r>
              <a:rPr lang="it-IT" altLang="it-IT"/>
              <a:t>Fiducia e corsa agli sportelli</a:t>
            </a:r>
          </a:p>
        </p:txBody>
      </p:sp>
      <p:sp>
        <p:nvSpPr>
          <p:cNvPr id="120835" name="Rectangle 3"/>
          <p:cNvSpPr>
            <a:spLocks noGrp="1" noChangeArrowheads="1"/>
          </p:cNvSpPr>
          <p:nvPr>
            <p:ph type="body" idx="1"/>
          </p:nvPr>
        </p:nvSpPr>
        <p:spPr>
          <a:xfrm>
            <a:off x="0" y="692150"/>
            <a:ext cx="9144000" cy="5976938"/>
          </a:xfrm>
        </p:spPr>
        <p:txBody>
          <a:bodyPr/>
          <a:lstStyle/>
          <a:p>
            <a:pPr eaLnBrk="1" hangingPunct="1">
              <a:lnSpc>
                <a:spcPct val="80000"/>
              </a:lnSpc>
            </a:pPr>
            <a:r>
              <a:rPr lang="it-IT" altLang="it-IT" sz="2000" dirty="0"/>
              <a:t>La fiducia degli agenti nella solidità del sistema bancario (cioè nella capacità delle banche di far fronte alle richieste di rimborso dei depositi) è essenziale per il suo corretto funzionamento. Cosa succederebbe, infatti, se i depositanti di una banca iniziassero a temere di non rivedere più i propri quattrini?</a:t>
            </a:r>
          </a:p>
          <a:p>
            <a:pPr eaLnBrk="1" hangingPunct="1">
              <a:lnSpc>
                <a:spcPct val="80000"/>
              </a:lnSpc>
            </a:pPr>
            <a:r>
              <a:rPr lang="it-IT" altLang="it-IT" sz="2000" dirty="0"/>
              <a:t>Ricordate che la banca NON tiene a riserva che una (piccola) frazione dei depositi; tutto il resto è impiegato in prestiti ed investimenti.</a:t>
            </a:r>
          </a:p>
          <a:p>
            <a:pPr lvl="1" eaLnBrk="1" hangingPunct="1">
              <a:lnSpc>
                <a:spcPct val="80000"/>
              </a:lnSpc>
            </a:pPr>
            <a:r>
              <a:rPr lang="it-IT" altLang="it-IT" sz="2000" dirty="0"/>
              <a:t>Una banca può essere </a:t>
            </a:r>
            <a:r>
              <a:rPr lang="it-IT" altLang="it-IT" sz="2000" u="sng" dirty="0"/>
              <a:t>solvente</a:t>
            </a:r>
            <a:r>
              <a:rPr lang="it-IT" altLang="it-IT" sz="2000" dirty="0"/>
              <a:t> (cioè avere un patrimonio che le consentirebbe di rimborsare tutti i depositanti), ma NON essere </a:t>
            </a:r>
            <a:r>
              <a:rPr lang="it-IT" altLang="it-IT" sz="2000" u="sng" dirty="0"/>
              <a:t>liquida</a:t>
            </a:r>
            <a:r>
              <a:rPr lang="it-IT" altLang="it-IT" sz="2000" dirty="0"/>
              <a:t> (cioè non avere, in un dato momento, mezzi liquidi sufficienti per far fronte alle richieste di rimborso).</a:t>
            </a:r>
          </a:p>
          <a:p>
            <a:pPr eaLnBrk="1" hangingPunct="1">
              <a:lnSpc>
                <a:spcPct val="80000"/>
              </a:lnSpc>
            </a:pPr>
            <a:r>
              <a:rPr lang="it-IT" altLang="it-IT" sz="2000" dirty="0"/>
              <a:t>La crisi finanziaria del 2007/08 ha offerto vari esempi della c.d. “corsa agli sportelli” da parte dei depositanti che avevano perso fiducia nella solvibilità e/o liquidità della propria banca. In realtà non importa aver visto al telegiornale le </a:t>
            </a:r>
            <a:r>
              <a:rPr lang="it-IT" altLang="it-IT" sz="2000" dirty="0">
                <a:hlinkClick r:id="rId4"/>
              </a:rPr>
              <a:t>code dei correntisti </a:t>
            </a:r>
            <a:r>
              <a:rPr lang="it-IT" altLang="it-IT" sz="2000" dirty="0"/>
              <a:t>della banca inglese </a:t>
            </a:r>
            <a:r>
              <a:rPr lang="it-IT" altLang="it-IT" sz="2000" dirty="0" err="1"/>
              <a:t>Northern</a:t>
            </a:r>
            <a:r>
              <a:rPr lang="it-IT" altLang="it-IT" sz="2000" dirty="0"/>
              <a:t> Rock (settembre 2007, all’inizio della crisi), …</a:t>
            </a:r>
          </a:p>
          <a:p>
            <a:pPr eaLnBrk="1" hangingPunct="1">
              <a:lnSpc>
                <a:spcPct val="80000"/>
              </a:lnSpc>
            </a:pPr>
            <a:r>
              <a:rPr lang="it-IT" altLang="it-IT" sz="2000" dirty="0"/>
              <a:t>… basta infatti aver visto </a:t>
            </a:r>
            <a:r>
              <a:rPr lang="it-IT" altLang="it-IT" sz="2000" i="1" dirty="0">
                <a:hlinkClick r:id="rId5"/>
              </a:rPr>
              <a:t>Mary </a:t>
            </a:r>
            <a:r>
              <a:rPr lang="it-IT" altLang="it-IT" sz="2000" i="1" dirty="0" err="1">
                <a:hlinkClick r:id="rId5"/>
              </a:rPr>
              <a:t>Poppins</a:t>
            </a:r>
            <a:r>
              <a:rPr lang="it-IT" altLang="it-IT" sz="2000" dirty="0"/>
              <a:t>!</a:t>
            </a:r>
          </a:p>
          <a:p>
            <a:pPr eaLnBrk="1" hangingPunct="1">
              <a:lnSpc>
                <a:spcPct val="80000"/>
              </a:lnSpc>
            </a:pPr>
            <a:r>
              <a:rPr lang="it-IT" altLang="it-IT" sz="2000" dirty="0"/>
              <a:t>Evitare tutto ciò, ma soprattutto impedire che una crisi di fiducia possa propagarsi a tutte le banche, è uno dei compiti della Banca Centrale. Essa deve difendere a tutti i costi la fiducia nel sistema bancario, p.e. agendo come </a:t>
            </a:r>
            <a:r>
              <a:rPr lang="it-IT" altLang="it-IT" sz="2000" u="sng" dirty="0"/>
              <a:t>prestatore di ultima istanza</a:t>
            </a:r>
            <a:r>
              <a:rPr lang="it-IT" altLang="it-IT" sz="2000" dirty="0"/>
              <a:t>.</a:t>
            </a:r>
          </a:p>
          <a:p>
            <a:pPr eaLnBrk="1" hangingPunct="1">
              <a:lnSpc>
                <a:spcPct val="80000"/>
              </a:lnSpc>
            </a:pPr>
            <a:r>
              <a:rPr lang="it-IT" altLang="it-IT" sz="2000" dirty="0"/>
              <a:t>Questo però dà origine ad un problema di </a:t>
            </a:r>
            <a:r>
              <a:rPr lang="it-IT" altLang="it-IT" sz="2000" u="sng" dirty="0"/>
              <a:t>azzardo morale</a:t>
            </a:r>
            <a:r>
              <a:rPr lang="it-IT" altLang="it-IT" sz="2000" dirty="0"/>
              <a:t>: la banca (</a:t>
            </a:r>
            <a:r>
              <a:rPr lang="it-IT" altLang="it-IT" sz="2000" i="1" dirty="0"/>
              <a:t>agente</a:t>
            </a:r>
            <a:r>
              <a:rPr lang="it-IT" altLang="it-IT" sz="2000" dirty="0"/>
              <a:t>) potrebbe agire in modo eccessivamente rischioso sul mercato (p.e. concedendo prestiti troppo “facili” o investendo il denaro dei depositanti in affari azzardati), e quindi non tutelare l’interesse dei depositanti (</a:t>
            </a:r>
            <a:r>
              <a:rPr lang="it-IT" altLang="it-IT" sz="2000" i="1" dirty="0"/>
              <a:t>principale</a:t>
            </a:r>
            <a:r>
              <a:rPr lang="it-IT" altLang="it-IT" sz="2000" dirty="0"/>
              <a:t>), confidando nel fatto che tanto interverrà sempre “mamma BC” a salvarla dal fallimento (a spese di tutti!).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56996"/>
            <a:ext cx="8568952" cy="1143000"/>
          </a:xfrm>
        </p:spPr>
        <p:txBody>
          <a:bodyPr/>
          <a:lstStyle/>
          <a:p>
            <a:r>
              <a:rPr lang="it-IT" dirty="0"/>
              <a:t>Dove va a finire la nuova base monetaria?</a:t>
            </a:r>
          </a:p>
        </p:txBody>
      </p:sp>
      <p:sp>
        <p:nvSpPr>
          <p:cNvPr id="3" name="Segnaposto contenuto 2"/>
          <p:cNvSpPr>
            <a:spLocks noGrp="1"/>
          </p:cNvSpPr>
          <p:nvPr>
            <p:ph idx="1"/>
          </p:nvPr>
        </p:nvSpPr>
        <p:spPr>
          <a:xfrm>
            <a:off x="323528" y="1290462"/>
            <a:ext cx="8424936" cy="4730825"/>
          </a:xfrm>
        </p:spPr>
        <p:txBody>
          <a:bodyPr/>
          <a:lstStyle/>
          <a:p>
            <a:r>
              <a:rPr lang="it-IT" sz="2800" dirty="0"/>
              <a:t>In caso di crisi di fiducia nelle banche e rischio di collasso del sistema finanziario, la BC può intervenire creando nuova base monetaria.</a:t>
            </a:r>
          </a:p>
          <a:p>
            <a:r>
              <a:rPr lang="it-IT" sz="2800" dirty="0"/>
              <a:t>Però questa base monetaria non viene «rimessa in circolo» nel sistema economico sotto forma di prestiti (e quindi nuovi investimenti), ma viene accumulata come riserve bancarie.</a:t>
            </a:r>
          </a:p>
          <a:p>
            <a:r>
              <a:rPr lang="it-IT" sz="2800" dirty="0"/>
              <a:t>Il </a:t>
            </a:r>
            <a:r>
              <a:rPr lang="it-IT" sz="2800" i="1" dirty="0"/>
              <a:t>quantitative </a:t>
            </a:r>
            <a:r>
              <a:rPr lang="it-IT" sz="2800" i="1" dirty="0" err="1"/>
              <a:t>easing</a:t>
            </a:r>
            <a:r>
              <a:rPr lang="it-IT" sz="2800" i="1" dirty="0"/>
              <a:t> </a:t>
            </a:r>
            <a:r>
              <a:rPr lang="it-IT" sz="2800" dirty="0"/>
              <a:t>operato dalla BC in un periodo di crisi bancaria non ha dunque un effetto significativo sull’economia reale, ma solo sui bilanci delle banche.</a:t>
            </a:r>
          </a:p>
        </p:txBody>
      </p:sp>
    </p:spTree>
    <p:extLst>
      <p:ext uri="{BB962C8B-B14F-4D97-AF65-F5344CB8AC3E}">
        <p14:creationId xmlns:p14="http://schemas.microsoft.com/office/powerpoint/2010/main" val="182214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descr="money-multiplie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Clr>
                <a:schemeClr val="accent2"/>
              </a:buClr>
              <a:buFont typeface="Monotype Sorts" pitchFamily="2" charset="2"/>
              <a:buChar char="ä"/>
            </a:pPr>
            <a:endParaRPr lang="it-IT" altLang="it-IT" sz="2000">
              <a:latin typeface="Times New Roman" panose="02020603050405020304" pitchFamily="18" charset="0"/>
            </a:endParaRPr>
          </a:p>
        </p:txBody>
      </p:sp>
      <p:sp>
        <p:nvSpPr>
          <p:cNvPr id="118787" name="AutoShape 3" descr="money-multiplie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Clr>
                <a:schemeClr val="accent2"/>
              </a:buClr>
              <a:buFont typeface="Monotype Sorts" pitchFamily="2" charset="2"/>
              <a:buChar char="ä"/>
            </a:pPr>
            <a:endParaRPr lang="it-IT" altLang="it-IT" sz="2000">
              <a:latin typeface="Times New Roman" panose="02020603050405020304" pitchFamily="18" charset="0"/>
            </a:endParaRPr>
          </a:p>
        </p:txBody>
      </p:sp>
      <p:pic>
        <p:nvPicPr>
          <p:cNvPr id="118788" name="Picture 4" descr="money-multipl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9275"/>
            <a:ext cx="88931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it-IT" altLang="it-IT">
                <a:latin typeface="Times New Roman" panose="02020603050405020304" pitchFamily="18" charset="0"/>
              </a:rPr>
              <a:t>Il moltiplicatore monetario USA dopo la crisi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4"/>
          <p:cNvSpPr>
            <a:spLocks noChangeArrowheads="1"/>
          </p:cNvSpPr>
          <p:nvPr/>
        </p:nvSpPr>
        <p:spPr bwMode="auto">
          <a:xfrm>
            <a:off x="2843213" y="1484313"/>
            <a:ext cx="3311525" cy="1366837"/>
          </a:xfrm>
          <a:prstGeom prst="ellipse">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3795" name="Text Box 5"/>
          <p:cNvSpPr txBox="1">
            <a:spLocks noChangeArrowheads="1"/>
          </p:cNvSpPr>
          <p:nvPr/>
        </p:nvSpPr>
        <p:spPr bwMode="auto">
          <a:xfrm>
            <a:off x="3851275" y="1868488"/>
            <a:ext cx="1020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a:latin typeface="Times New Roman" panose="02020603050405020304" pitchFamily="18" charset="0"/>
              </a:rPr>
              <a:t>OCC</a:t>
            </a:r>
          </a:p>
        </p:txBody>
      </p:sp>
      <p:sp>
        <p:nvSpPr>
          <p:cNvPr id="33796" name="Oval 6"/>
          <p:cNvSpPr>
            <a:spLocks noChangeArrowheads="1"/>
          </p:cNvSpPr>
          <p:nvPr/>
        </p:nvSpPr>
        <p:spPr bwMode="auto">
          <a:xfrm>
            <a:off x="395288" y="4581525"/>
            <a:ext cx="2016125" cy="1584325"/>
          </a:xfrm>
          <a:prstGeom prst="ellipse">
            <a:avLst/>
          </a:prstGeom>
          <a:noFill/>
          <a:ln w="12700">
            <a:solidFill>
              <a:srgbClr val="FC012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3797" name="Text Box 7"/>
          <p:cNvSpPr txBox="1">
            <a:spLocks noChangeArrowheads="1"/>
          </p:cNvSpPr>
          <p:nvPr/>
        </p:nvSpPr>
        <p:spPr bwMode="auto">
          <a:xfrm>
            <a:off x="971550" y="5013325"/>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a:latin typeface="Times New Roman" panose="02020603050405020304" pitchFamily="18" charset="0"/>
              </a:rPr>
              <a:t>DIS</a:t>
            </a:r>
          </a:p>
        </p:txBody>
      </p:sp>
      <p:sp>
        <p:nvSpPr>
          <p:cNvPr id="33798" name="Oval 8"/>
          <p:cNvSpPr>
            <a:spLocks noChangeArrowheads="1"/>
          </p:cNvSpPr>
          <p:nvPr/>
        </p:nvSpPr>
        <p:spPr bwMode="auto">
          <a:xfrm>
            <a:off x="6011863" y="4724400"/>
            <a:ext cx="2159000" cy="1584325"/>
          </a:xfrm>
          <a:prstGeom prst="ellipse">
            <a:avLst/>
          </a:prstGeom>
          <a:noFill/>
          <a:ln w="12700">
            <a:solidFill>
              <a:srgbClr val="99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3799" name="Text Box 9"/>
          <p:cNvSpPr txBox="1">
            <a:spLocks noChangeArrowheads="1"/>
          </p:cNvSpPr>
          <p:nvPr/>
        </p:nvSpPr>
        <p:spPr bwMode="auto">
          <a:xfrm>
            <a:off x="6659563" y="5157788"/>
            <a:ext cx="9509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a:latin typeface="Times New Roman" panose="02020603050405020304" pitchFamily="18" charset="0"/>
              </a:rPr>
              <a:t>OLF</a:t>
            </a:r>
          </a:p>
        </p:txBody>
      </p:sp>
      <p:sp>
        <p:nvSpPr>
          <p:cNvPr id="33800" name="Line 10"/>
          <p:cNvSpPr>
            <a:spLocks noChangeShapeType="1"/>
          </p:cNvSpPr>
          <p:nvPr/>
        </p:nvSpPr>
        <p:spPr bwMode="auto">
          <a:xfrm flipH="1">
            <a:off x="1547813" y="2492375"/>
            <a:ext cx="1368425" cy="2016125"/>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1" name="Line 11"/>
          <p:cNvSpPr>
            <a:spLocks noChangeShapeType="1"/>
          </p:cNvSpPr>
          <p:nvPr/>
        </p:nvSpPr>
        <p:spPr bwMode="auto">
          <a:xfrm flipV="1">
            <a:off x="2124075" y="2852738"/>
            <a:ext cx="1150938" cy="1800225"/>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2" name="Line 12"/>
          <p:cNvSpPr>
            <a:spLocks noChangeShapeType="1"/>
          </p:cNvSpPr>
          <p:nvPr/>
        </p:nvSpPr>
        <p:spPr bwMode="auto">
          <a:xfrm flipH="1" flipV="1">
            <a:off x="2555875" y="5734050"/>
            <a:ext cx="3313113" cy="0"/>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3" name="Line 13"/>
          <p:cNvSpPr>
            <a:spLocks noChangeShapeType="1"/>
          </p:cNvSpPr>
          <p:nvPr/>
        </p:nvSpPr>
        <p:spPr bwMode="auto">
          <a:xfrm flipV="1">
            <a:off x="2555875" y="5300663"/>
            <a:ext cx="3384550" cy="1587"/>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4" name="Line 14"/>
          <p:cNvSpPr>
            <a:spLocks noChangeShapeType="1"/>
          </p:cNvSpPr>
          <p:nvPr/>
        </p:nvSpPr>
        <p:spPr bwMode="auto">
          <a:xfrm>
            <a:off x="5940425" y="2708275"/>
            <a:ext cx="1223963" cy="1944688"/>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5" name="Line 15"/>
          <p:cNvSpPr>
            <a:spLocks noChangeShapeType="1"/>
          </p:cNvSpPr>
          <p:nvPr/>
        </p:nvSpPr>
        <p:spPr bwMode="auto">
          <a:xfrm flipH="1" flipV="1">
            <a:off x="5508625" y="2852738"/>
            <a:ext cx="1223963" cy="1873250"/>
          </a:xfrm>
          <a:prstGeom prst="line">
            <a:avLst/>
          </a:prstGeom>
          <a:noFill/>
          <a:ln w="12700">
            <a:solidFill>
              <a:srgbClr val="FC0128"/>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80" name="Text Box 16"/>
          <p:cNvSpPr txBox="1">
            <a:spLocks noChangeArrowheads="1"/>
          </p:cNvSpPr>
          <p:nvPr/>
        </p:nvSpPr>
        <p:spPr bwMode="auto">
          <a:xfrm>
            <a:off x="250825" y="3213100"/>
            <a:ext cx="1735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latin typeface="Times New Roman" panose="02020603050405020304" pitchFamily="18" charset="0"/>
              </a:rPr>
              <a:t>L’OCC</a:t>
            </a:r>
          </a:p>
          <a:p>
            <a:pPr algn="ctr">
              <a:spcBef>
                <a:spcPct val="0"/>
              </a:spcBef>
              <a:buClrTx/>
              <a:buSzTx/>
              <a:buFontTx/>
              <a:buNone/>
            </a:pPr>
            <a:r>
              <a:rPr lang="it-IT" altLang="it-IT" sz="2400" b="1">
                <a:latin typeface="Times New Roman" panose="02020603050405020304" pitchFamily="18" charset="0"/>
              </a:rPr>
              <a:t>diventa DIS</a:t>
            </a:r>
          </a:p>
        </p:txBody>
      </p:sp>
      <p:sp>
        <p:nvSpPr>
          <p:cNvPr id="62481" name="Text Box 17"/>
          <p:cNvSpPr txBox="1">
            <a:spLocks noChangeArrowheads="1"/>
          </p:cNvSpPr>
          <p:nvPr/>
        </p:nvSpPr>
        <p:spPr bwMode="auto">
          <a:xfrm>
            <a:off x="2771775" y="3429000"/>
            <a:ext cx="1743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latin typeface="Times New Roman" panose="02020603050405020304" pitchFamily="18" charset="0"/>
              </a:rPr>
              <a:t>Il DIS trova</a:t>
            </a:r>
          </a:p>
          <a:p>
            <a:pPr algn="ctr">
              <a:spcBef>
                <a:spcPct val="0"/>
              </a:spcBef>
              <a:buClrTx/>
              <a:buSzTx/>
              <a:buFontTx/>
              <a:buNone/>
            </a:pPr>
            <a:r>
              <a:rPr lang="it-IT" altLang="it-IT" sz="2400" b="1">
                <a:latin typeface="Times New Roman" panose="02020603050405020304" pitchFamily="18" charset="0"/>
              </a:rPr>
              <a:t>lavoro</a:t>
            </a:r>
          </a:p>
        </p:txBody>
      </p:sp>
      <p:sp>
        <p:nvSpPr>
          <p:cNvPr id="62482" name="Text Box 18"/>
          <p:cNvSpPr txBox="1">
            <a:spLocks noChangeArrowheads="1"/>
          </p:cNvSpPr>
          <p:nvPr/>
        </p:nvSpPr>
        <p:spPr bwMode="auto">
          <a:xfrm>
            <a:off x="3132138" y="4724400"/>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latin typeface="Times New Roman" panose="02020603050405020304" pitchFamily="18" charset="0"/>
              </a:rPr>
              <a:t>DIS scoraggiati</a:t>
            </a:r>
          </a:p>
        </p:txBody>
      </p:sp>
      <p:sp>
        <p:nvSpPr>
          <p:cNvPr id="62483" name="Text Box 19"/>
          <p:cNvSpPr txBox="1">
            <a:spLocks noChangeArrowheads="1"/>
          </p:cNvSpPr>
          <p:nvPr/>
        </p:nvSpPr>
        <p:spPr bwMode="auto">
          <a:xfrm>
            <a:off x="2987675" y="5734050"/>
            <a:ext cx="2128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latin typeface="Times New Roman" panose="02020603050405020304" pitchFamily="18" charset="0"/>
              </a:rPr>
              <a:t>L’OLF inizia a</a:t>
            </a:r>
          </a:p>
          <a:p>
            <a:pPr algn="ctr">
              <a:spcBef>
                <a:spcPct val="0"/>
              </a:spcBef>
              <a:buClrTx/>
              <a:buSzTx/>
              <a:buFontTx/>
              <a:buNone/>
            </a:pPr>
            <a:r>
              <a:rPr lang="it-IT" altLang="it-IT" sz="2400" b="1">
                <a:latin typeface="Times New Roman" panose="02020603050405020304" pitchFamily="18" charset="0"/>
              </a:rPr>
              <a:t>cercare lavoro</a:t>
            </a:r>
          </a:p>
        </p:txBody>
      </p:sp>
      <p:sp>
        <p:nvSpPr>
          <p:cNvPr id="62484" name="Text Box 20"/>
          <p:cNvSpPr txBox="1">
            <a:spLocks noChangeArrowheads="1"/>
          </p:cNvSpPr>
          <p:nvPr/>
        </p:nvSpPr>
        <p:spPr bwMode="auto">
          <a:xfrm>
            <a:off x="6227763" y="2708275"/>
            <a:ext cx="29162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latin typeface="Times New Roman" panose="02020603050405020304" pitchFamily="18" charset="0"/>
              </a:rPr>
              <a:t>L’OCC perde il</a:t>
            </a:r>
          </a:p>
          <a:p>
            <a:pPr algn="ctr">
              <a:spcBef>
                <a:spcPct val="0"/>
              </a:spcBef>
              <a:buClrTx/>
              <a:buSzTx/>
              <a:buFontTx/>
              <a:buNone/>
            </a:pPr>
            <a:r>
              <a:rPr lang="it-IT" altLang="it-IT" sz="2400" b="1">
                <a:latin typeface="Times New Roman" panose="02020603050405020304" pitchFamily="18" charset="0"/>
              </a:rPr>
              <a:t>lavoro e esce da FL</a:t>
            </a:r>
          </a:p>
        </p:txBody>
      </p:sp>
      <p:sp>
        <p:nvSpPr>
          <p:cNvPr id="62485" name="Text Box 21"/>
          <p:cNvSpPr txBox="1">
            <a:spLocks noChangeArrowheads="1"/>
          </p:cNvSpPr>
          <p:nvPr/>
        </p:nvSpPr>
        <p:spPr bwMode="auto">
          <a:xfrm>
            <a:off x="5364163" y="36449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lgn="ctr">
              <a:spcBef>
                <a:spcPct val="0"/>
              </a:spcBef>
              <a:buClrTx/>
              <a:buSzTx/>
              <a:buFontTx/>
              <a:buNone/>
            </a:pPr>
            <a:r>
              <a:rPr lang="it-IT" altLang="it-IT" sz="2400" b="1">
                <a:solidFill>
                  <a:srgbClr val="FC0128"/>
                </a:solidFill>
                <a:latin typeface="Times New Roman" panose="02020603050405020304" pitchFamily="18" charset="0"/>
              </a:rPr>
              <a:t>???</a:t>
            </a:r>
          </a:p>
        </p:txBody>
      </p:sp>
      <p:sp>
        <p:nvSpPr>
          <p:cNvPr id="33812" name="Text Box 22"/>
          <p:cNvSpPr txBox="1">
            <a:spLocks noChangeArrowheads="1"/>
          </p:cNvSpPr>
          <p:nvPr/>
        </p:nvSpPr>
        <p:spPr bwMode="auto">
          <a:xfrm>
            <a:off x="2124075" y="333375"/>
            <a:ext cx="565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spcBef>
                <a:spcPct val="0"/>
              </a:spcBef>
              <a:buClrTx/>
              <a:buSzTx/>
              <a:buFontTx/>
              <a:buNone/>
            </a:pPr>
            <a:r>
              <a:rPr lang="it-IT" altLang="it-IT" sz="3600" dirty="0">
                <a:latin typeface="Times New Roman" panose="02020603050405020304" pitchFamily="18" charset="0"/>
              </a:rPr>
              <a:t>I flussi nel mercato del lavoro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80"/>
                                        </p:tgtEl>
                                        <p:attrNameLst>
                                          <p:attrName>style.visibility</p:attrName>
                                        </p:attrNameLst>
                                      </p:cBhvr>
                                      <p:to>
                                        <p:strVal val="visible"/>
                                      </p:to>
                                    </p:set>
                                    <p:anim calcmode="lin" valueType="num">
                                      <p:cBhvr additive="base">
                                        <p:cTn id="7" dur="500" fill="hold"/>
                                        <p:tgtEl>
                                          <p:spTgt spid="62480"/>
                                        </p:tgtEl>
                                        <p:attrNameLst>
                                          <p:attrName>ppt_x</p:attrName>
                                        </p:attrNameLst>
                                      </p:cBhvr>
                                      <p:tavLst>
                                        <p:tav tm="0">
                                          <p:val>
                                            <p:strVal val="0-#ppt_w/2"/>
                                          </p:val>
                                        </p:tav>
                                        <p:tav tm="100000">
                                          <p:val>
                                            <p:strVal val="#ppt_x"/>
                                          </p:val>
                                        </p:tav>
                                      </p:tavLst>
                                    </p:anim>
                                    <p:anim calcmode="lin" valueType="num">
                                      <p:cBhvr additive="base">
                                        <p:cTn id="8" dur="500" fill="hold"/>
                                        <p:tgtEl>
                                          <p:spTgt spid="624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81"/>
                                        </p:tgtEl>
                                        <p:attrNameLst>
                                          <p:attrName>style.visibility</p:attrName>
                                        </p:attrNameLst>
                                      </p:cBhvr>
                                      <p:to>
                                        <p:strVal val="visible"/>
                                      </p:to>
                                    </p:set>
                                    <p:anim calcmode="lin" valueType="num">
                                      <p:cBhvr additive="base">
                                        <p:cTn id="13" dur="500" fill="hold"/>
                                        <p:tgtEl>
                                          <p:spTgt spid="62481"/>
                                        </p:tgtEl>
                                        <p:attrNameLst>
                                          <p:attrName>ppt_x</p:attrName>
                                        </p:attrNameLst>
                                      </p:cBhvr>
                                      <p:tavLst>
                                        <p:tav tm="0">
                                          <p:val>
                                            <p:strVal val="#ppt_x"/>
                                          </p:val>
                                        </p:tav>
                                        <p:tav tm="100000">
                                          <p:val>
                                            <p:strVal val="#ppt_x"/>
                                          </p:val>
                                        </p:tav>
                                      </p:tavLst>
                                    </p:anim>
                                    <p:anim calcmode="lin" valueType="num">
                                      <p:cBhvr additive="base">
                                        <p:cTn id="14" dur="500" fill="hold"/>
                                        <p:tgtEl>
                                          <p:spTgt spid="624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82"/>
                                        </p:tgtEl>
                                        <p:attrNameLst>
                                          <p:attrName>style.visibility</p:attrName>
                                        </p:attrNameLst>
                                      </p:cBhvr>
                                      <p:to>
                                        <p:strVal val="visible"/>
                                      </p:to>
                                    </p:set>
                                    <p:anim calcmode="lin" valueType="num">
                                      <p:cBhvr additive="base">
                                        <p:cTn id="19" dur="500" fill="hold"/>
                                        <p:tgtEl>
                                          <p:spTgt spid="62482"/>
                                        </p:tgtEl>
                                        <p:attrNameLst>
                                          <p:attrName>ppt_x</p:attrName>
                                        </p:attrNameLst>
                                      </p:cBhvr>
                                      <p:tavLst>
                                        <p:tav tm="0">
                                          <p:val>
                                            <p:strVal val="#ppt_x"/>
                                          </p:val>
                                        </p:tav>
                                        <p:tav tm="100000">
                                          <p:val>
                                            <p:strVal val="#ppt_x"/>
                                          </p:val>
                                        </p:tav>
                                      </p:tavLst>
                                    </p:anim>
                                    <p:anim calcmode="lin" valueType="num">
                                      <p:cBhvr additive="base">
                                        <p:cTn id="20" dur="500" fill="hold"/>
                                        <p:tgtEl>
                                          <p:spTgt spid="624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83"/>
                                        </p:tgtEl>
                                        <p:attrNameLst>
                                          <p:attrName>style.visibility</p:attrName>
                                        </p:attrNameLst>
                                      </p:cBhvr>
                                      <p:to>
                                        <p:strVal val="visible"/>
                                      </p:to>
                                    </p:set>
                                    <p:anim calcmode="lin" valueType="num">
                                      <p:cBhvr additive="base">
                                        <p:cTn id="25" dur="500" fill="hold"/>
                                        <p:tgtEl>
                                          <p:spTgt spid="62483"/>
                                        </p:tgtEl>
                                        <p:attrNameLst>
                                          <p:attrName>ppt_x</p:attrName>
                                        </p:attrNameLst>
                                      </p:cBhvr>
                                      <p:tavLst>
                                        <p:tav tm="0">
                                          <p:val>
                                            <p:strVal val="#ppt_x"/>
                                          </p:val>
                                        </p:tav>
                                        <p:tav tm="100000">
                                          <p:val>
                                            <p:strVal val="#ppt_x"/>
                                          </p:val>
                                        </p:tav>
                                      </p:tavLst>
                                    </p:anim>
                                    <p:anim calcmode="lin" valueType="num">
                                      <p:cBhvr additive="base">
                                        <p:cTn id="26" dur="500" fill="hold"/>
                                        <p:tgtEl>
                                          <p:spTgt spid="6248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2484"/>
                                        </p:tgtEl>
                                        <p:attrNameLst>
                                          <p:attrName>style.visibility</p:attrName>
                                        </p:attrNameLst>
                                      </p:cBhvr>
                                      <p:to>
                                        <p:strVal val="visible"/>
                                      </p:to>
                                    </p:set>
                                    <p:anim calcmode="lin" valueType="num">
                                      <p:cBhvr additive="base">
                                        <p:cTn id="31" dur="500" fill="hold"/>
                                        <p:tgtEl>
                                          <p:spTgt spid="62484"/>
                                        </p:tgtEl>
                                        <p:attrNameLst>
                                          <p:attrName>ppt_x</p:attrName>
                                        </p:attrNameLst>
                                      </p:cBhvr>
                                      <p:tavLst>
                                        <p:tav tm="0">
                                          <p:val>
                                            <p:strVal val="1+#ppt_w/2"/>
                                          </p:val>
                                        </p:tav>
                                        <p:tav tm="100000">
                                          <p:val>
                                            <p:strVal val="#ppt_x"/>
                                          </p:val>
                                        </p:tav>
                                      </p:tavLst>
                                    </p:anim>
                                    <p:anim calcmode="lin" valueType="num">
                                      <p:cBhvr additive="base">
                                        <p:cTn id="32" dur="500" fill="hold"/>
                                        <p:tgtEl>
                                          <p:spTgt spid="624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2485"/>
                                        </p:tgtEl>
                                        <p:attrNameLst>
                                          <p:attrName>style.visibility</p:attrName>
                                        </p:attrNameLst>
                                      </p:cBhvr>
                                      <p:to>
                                        <p:strVal val="visible"/>
                                      </p:to>
                                    </p:set>
                                    <p:animEffect transition="in" filter="checkerboard(across)">
                                      <p:cBhvr>
                                        <p:cTn id="37" dur="500"/>
                                        <p:tgtEl>
                                          <p:spTgt spid="6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p:bldP spid="62481" grpId="0"/>
      <p:bldP spid="62482" grpId="0"/>
      <p:bldP spid="62483" grpId="0"/>
      <p:bldP spid="62484" grpId="0"/>
      <p:bldP spid="6248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2"/>
          <p:cNvGraphicFramePr>
            <a:graphicFrameLocks noChangeAspect="1"/>
          </p:cNvGraphicFramePr>
          <p:nvPr/>
        </p:nvGraphicFramePr>
        <p:xfrm>
          <a:off x="179388" y="866775"/>
          <a:ext cx="8964612" cy="5513388"/>
        </p:xfrm>
        <a:graphic>
          <a:graphicData uri="http://schemas.openxmlformats.org/presentationml/2006/ole">
            <mc:AlternateContent xmlns:mc="http://schemas.openxmlformats.org/markup-compatibility/2006">
              <mc:Choice xmlns:v="urn:schemas-microsoft-com:vml" Requires="v">
                <p:oleObj spid="_x0000_s133228" name="Acrobat Document" r:id="rId4" imgW="7542857" imgH="4638095" progId="AcroExch.Document.11">
                  <p:embed/>
                </p:oleObj>
              </mc:Choice>
              <mc:Fallback>
                <p:oleObj name="Acrobat Document" r:id="rId4" imgW="7542857" imgH="4638095"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866775"/>
                        <a:ext cx="8964612" cy="551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23" name="Text Box 3"/>
          <p:cNvSpPr txBox="1">
            <a:spLocks noChangeArrowheads="1"/>
          </p:cNvSpPr>
          <p:nvPr/>
        </p:nvSpPr>
        <p:spPr bwMode="auto">
          <a:xfrm>
            <a:off x="179388" y="260350"/>
            <a:ext cx="8766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a:t>Le riserve bancarie delle banche USA presso la FED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249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249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249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24934" name="Rectangle 6"/>
          <p:cNvSpPr>
            <a:spLocks noGrp="1" noChangeArrowheads="1"/>
          </p:cNvSpPr>
          <p:nvPr>
            <p:ph type="title"/>
          </p:nvPr>
        </p:nvSpPr>
        <p:spPr>
          <a:xfrm>
            <a:off x="0" y="0"/>
            <a:ext cx="91440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200" dirty="0">
                <a:solidFill>
                  <a:srgbClr val="000000"/>
                </a:solidFill>
              </a:rPr>
              <a:t>Le banche in crisi: lo spread BTP - </a:t>
            </a:r>
            <a:r>
              <a:rPr lang="it-IT" altLang="it-IT" sz="3200" dirty="0" err="1">
                <a:solidFill>
                  <a:srgbClr val="000000"/>
                </a:solidFill>
              </a:rPr>
              <a:t>Bund</a:t>
            </a:r>
            <a:endParaRPr lang="it-IT" altLang="it-IT" sz="3200" dirty="0">
              <a:solidFill>
                <a:srgbClr val="000000"/>
              </a:solidFill>
            </a:endParaRPr>
          </a:p>
        </p:txBody>
      </p:sp>
      <p:sp>
        <p:nvSpPr>
          <p:cNvPr id="599047" name="Rectangle 7"/>
          <p:cNvSpPr>
            <a:spLocks noGrp="1" noChangeArrowheads="1"/>
          </p:cNvSpPr>
          <p:nvPr>
            <p:ph type="body" idx="1"/>
          </p:nvPr>
        </p:nvSpPr>
        <p:spPr>
          <a:xfrm>
            <a:off x="0" y="654326"/>
            <a:ext cx="9144000" cy="620367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solidFill>
                  <a:srgbClr val="000000"/>
                </a:solidFill>
              </a:rPr>
              <a:t>Lo </a:t>
            </a:r>
            <a:r>
              <a:rPr lang="it-IT" altLang="it-IT" sz="2400" i="1" dirty="0">
                <a:solidFill>
                  <a:srgbClr val="000000"/>
                </a:solidFill>
              </a:rPr>
              <a:t>spread</a:t>
            </a:r>
            <a:r>
              <a:rPr lang="it-IT" altLang="it-IT" sz="2400" dirty="0">
                <a:solidFill>
                  <a:srgbClr val="000000"/>
                </a:solidFill>
              </a:rPr>
              <a:t> tra BTP (titolo del debito pubblico italiano) e </a:t>
            </a:r>
            <a:r>
              <a:rPr lang="it-IT" altLang="it-IT" sz="2400" dirty="0" err="1">
                <a:solidFill>
                  <a:srgbClr val="000000"/>
                </a:solidFill>
              </a:rPr>
              <a:t>Bund</a:t>
            </a:r>
            <a:r>
              <a:rPr lang="it-IT" altLang="it-IT" sz="2400" dirty="0">
                <a:solidFill>
                  <a:srgbClr val="000000"/>
                </a:solidFill>
              </a:rPr>
              <a:t> (titolo del debito pubblico tedesco) è la differenza tra i loro tassi di interesse.</a:t>
            </a:r>
          </a:p>
          <a:p>
            <a:pPr eaLnBrk="1" hangingPunct="1">
              <a:lnSpc>
                <a:spcPct val="90000"/>
              </a:lnSpc>
            </a:pPr>
            <a:r>
              <a:rPr lang="it-IT" altLang="it-IT" sz="2400" dirty="0">
                <a:solidFill>
                  <a:srgbClr val="000000"/>
                </a:solidFill>
              </a:rPr>
              <a:t>Perché il BTP rende, per esempio, il 3 o 4% </a:t>
            </a:r>
            <a:r>
              <a:rPr lang="it-IT" altLang="it-IT" sz="2400" u="sng" dirty="0">
                <a:solidFill>
                  <a:srgbClr val="000000"/>
                </a:solidFill>
              </a:rPr>
              <a:t>in più</a:t>
            </a:r>
            <a:r>
              <a:rPr lang="it-IT" altLang="it-IT" sz="2400" dirty="0">
                <a:solidFill>
                  <a:srgbClr val="000000"/>
                </a:solidFill>
              </a:rPr>
              <a:t> del </a:t>
            </a:r>
            <a:r>
              <a:rPr lang="it-IT" altLang="it-IT" sz="2400" dirty="0" err="1">
                <a:solidFill>
                  <a:srgbClr val="000000"/>
                </a:solidFill>
              </a:rPr>
              <a:t>Bund</a:t>
            </a:r>
            <a:r>
              <a:rPr lang="it-IT" altLang="it-IT" sz="2400" dirty="0">
                <a:solidFill>
                  <a:srgbClr val="000000"/>
                </a:solidFill>
              </a:rPr>
              <a:t>?</a:t>
            </a:r>
          </a:p>
          <a:p>
            <a:pPr eaLnBrk="1" hangingPunct="1">
              <a:lnSpc>
                <a:spcPct val="90000"/>
              </a:lnSpc>
            </a:pPr>
            <a:r>
              <a:rPr lang="it-IT" altLang="it-IT" sz="2400" dirty="0">
                <a:solidFill>
                  <a:srgbClr val="000000"/>
                </a:solidFill>
              </a:rPr>
              <a:t>La risposta è nel concetto di </a:t>
            </a:r>
            <a:r>
              <a:rPr lang="it-IT" altLang="it-IT" sz="2400" u="sng" dirty="0">
                <a:solidFill>
                  <a:srgbClr val="000000"/>
                </a:solidFill>
              </a:rPr>
              <a:t>costo opportunità</a:t>
            </a:r>
            <a:r>
              <a:rPr lang="it-IT" altLang="it-IT" sz="2400" dirty="0">
                <a:solidFill>
                  <a:srgbClr val="000000"/>
                </a:solidFill>
              </a:rPr>
              <a:t>.</a:t>
            </a:r>
          </a:p>
          <a:p>
            <a:pPr eaLnBrk="1" hangingPunct="1">
              <a:lnSpc>
                <a:spcPct val="90000"/>
              </a:lnSpc>
            </a:pPr>
            <a:r>
              <a:rPr lang="it-IT" altLang="it-IT" sz="2400" dirty="0">
                <a:solidFill>
                  <a:srgbClr val="000000"/>
                </a:solidFill>
              </a:rPr>
              <a:t>In primo luogo, un risparmiatore che intende acquistare un BTP (e quindi prestare soldi allo Stato italiano) vuole ottenere una remunerazione almeno pari a quella che otterrebbe acquistando un Bund di pari importo (e quindi prestando soldi allo Stato tedesco).</a:t>
            </a:r>
          </a:p>
          <a:p>
            <a:pPr eaLnBrk="1" hangingPunct="1">
              <a:lnSpc>
                <a:spcPct val="90000"/>
              </a:lnSpc>
            </a:pPr>
            <a:r>
              <a:rPr lang="it-IT" altLang="it-IT" sz="2400" dirty="0">
                <a:solidFill>
                  <a:srgbClr val="000000"/>
                </a:solidFill>
              </a:rPr>
              <a:t>Ma il BTP è anche </a:t>
            </a:r>
            <a:r>
              <a:rPr lang="it-IT" altLang="it-IT" sz="2400" u="sng" dirty="0">
                <a:solidFill>
                  <a:srgbClr val="000000"/>
                </a:solidFill>
              </a:rPr>
              <a:t>molto più rischioso</a:t>
            </a:r>
            <a:r>
              <a:rPr lang="it-IT" altLang="it-IT" sz="2400" dirty="0">
                <a:solidFill>
                  <a:srgbClr val="000000"/>
                </a:solidFill>
              </a:rPr>
              <a:t> di un </a:t>
            </a:r>
            <a:r>
              <a:rPr lang="it-IT" altLang="it-IT" sz="2400" dirty="0" err="1">
                <a:solidFill>
                  <a:srgbClr val="000000"/>
                </a:solidFill>
              </a:rPr>
              <a:t>Bund</a:t>
            </a:r>
            <a:r>
              <a:rPr lang="it-IT" altLang="it-IT" sz="2400" dirty="0">
                <a:solidFill>
                  <a:srgbClr val="000000"/>
                </a:solidFill>
              </a:rPr>
              <a:t>, nel senso che, mentre è pressoché certo che il debitore Stato tedesco ripagherà il suo debito, non lo è altrettanto per il debitore Stato italiano.</a:t>
            </a:r>
          </a:p>
          <a:p>
            <a:pPr eaLnBrk="1" hangingPunct="1">
              <a:lnSpc>
                <a:spcPct val="90000"/>
              </a:lnSpc>
            </a:pPr>
            <a:r>
              <a:rPr lang="it-IT" altLang="it-IT" sz="2400" dirty="0">
                <a:solidFill>
                  <a:srgbClr val="000000"/>
                </a:solidFill>
              </a:rPr>
              <a:t>Quindi il costo opportunità del rinunciare al </a:t>
            </a:r>
            <a:r>
              <a:rPr lang="it-IT" altLang="it-IT" sz="2400" dirty="0" err="1">
                <a:solidFill>
                  <a:srgbClr val="000000"/>
                </a:solidFill>
              </a:rPr>
              <a:t>Bund</a:t>
            </a:r>
            <a:r>
              <a:rPr lang="it-IT" altLang="it-IT" sz="2400" dirty="0">
                <a:solidFill>
                  <a:srgbClr val="000000"/>
                </a:solidFill>
              </a:rPr>
              <a:t> per comprare il BTP è più alto, proprio perché chi compie questa scelta si espone anche al rischio di mancato rimborso del prestito.</a:t>
            </a:r>
          </a:p>
          <a:p>
            <a:pPr eaLnBrk="1" hangingPunct="1">
              <a:lnSpc>
                <a:spcPct val="90000"/>
              </a:lnSpc>
            </a:pPr>
            <a:r>
              <a:rPr lang="it-IT" altLang="it-IT" sz="2400" dirty="0">
                <a:solidFill>
                  <a:srgbClr val="000000"/>
                </a:solidFill>
              </a:rPr>
              <a:t>Ecco quindi che è necessario remunerare </a:t>
            </a:r>
            <a:r>
              <a:rPr lang="it-IT" altLang="it-IT" sz="2400" u="sng" dirty="0">
                <a:solidFill>
                  <a:srgbClr val="000000"/>
                </a:solidFill>
              </a:rPr>
              <a:t>di più</a:t>
            </a:r>
            <a:r>
              <a:rPr lang="it-IT" altLang="it-IT" sz="2400" dirty="0">
                <a:solidFill>
                  <a:srgbClr val="000000"/>
                </a:solidFill>
              </a:rPr>
              <a:t> chi acquista un BTP e lo </a:t>
            </a:r>
            <a:r>
              <a:rPr lang="it-IT" altLang="it-IT" sz="2400" i="1" dirty="0">
                <a:solidFill>
                  <a:srgbClr val="000000"/>
                </a:solidFill>
              </a:rPr>
              <a:t>spread</a:t>
            </a:r>
            <a:r>
              <a:rPr lang="it-IT" altLang="it-IT" sz="2400" dirty="0">
                <a:solidFill>
                  <a:srgbClr val="000000"/>
                </a:solidFill>
              </a:rPr>
              <a:t> sarà tanto più alto quanto più elevato è il costo opportunità di tale scelta, ovvero quanto maggiore è il rischio di non rimborso.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0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90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90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90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90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78EA7-00D2-4162-9F35-FCE29206E67B}"/>
              </a:ext>
            </a:extLst>
          </p:cNvPr>
          <p:cNvSpPr>
            <a:spLocks noGrp="1"/>
          </p:cNvSpPr>
          <p:nvPr>
            <p:ph type="title"/>
          </p:nvPr>
        </p:nvSpPr>
        <p:spPr>
          <a:xfrm>
            <a:off x="707536" y="17184"/>
            <a:ext cx="7772400" cy="819528"/>
          </a:xfrm>
        </p:spPr>
        <p:txBody>
          <a:bodyPr/>
          <a:lstStyle/>
          <a:p>
            <a:r>
              <a:rPr lang="it-IT" dirty="0"/>
              <a:t>Dallo spread alla rata del mutuo</a:t>
            </a:r>
          </a:p>
        </p:txBody>
      </p:sp>
      <p:sp>
        <p:nvSpPr>
          <p:cNvPr id="3" name="Segnaposto contenuto 2">
            <a:extLst>
              <a:ext uri="{FF2B5EF4-FFF2-40B4-BE49-F238E27FC236}">
                <a16:creationId xmlns:a16="http://schemas.microsoft.com/office/drawing/2014/main" id="{303750A2-5C04-4BF4-B4B0-737766EB5288}"/>
              </a:ext>
            </a:extLst>
          </p:cNvPr>
          <p:cNvSpPr>
            <a:spLocks noGrp="1"/>
          </p:cNvSpPr>
          <p:nvPr>
            <p:ph idx="1"/>
          </p:nvPr>
        </p:nvSpPr>
        <p:spPr>
          <a:xfrm>
            <a:off x="107504" y="836712"/>
            <a:ext cx="8928992" cy="5760640"/>
          </a:xfrm>
        </p:spPr>
        <p:txBody>
          <a:bodyPr/>
          <a:lstStyle/>
          <a:p>
            <a:r>
              <a:rPr lang="it-IT" sz="2400" dirty="0"/>
              <a:t>Perché se sale lo spread BTP-</a:t>
            </a:r>
            <a:r>
              <a:rPr lang="it-IT" sz="2400" dirty="0" err="1"/>
              <a:t>Bund</a:t>
            </a:r>
            <a:r>
              <a:rPr lang="it-IT" sz="2400" dirty="0"/>
              <a:t> è molto probabile che aumenti anche il tasso di interesse sui mutui?</a:t>
            </a:r>
          </a:p>
          <a:p>
            <a:r>
              <a:rPr lang="it-IT" sz="2400" dirty="0"/>
              <a:t>Le nostre banche possiedono molti titoli di stato italiani, per cui se cresce lo spread il valore di questi titoli scende.</a:t>
            </a:r>
          </a:p>
          <a:p>
            <a:r>
              <a:rPr lang="it-IT" sz="2400" dirty="0"/>
              <a:t>Ciò rende le banche </a:t>
            </a:r>
            <a:r>
              <a:rPr lang="it-IT" sz="2400" u="sng" dirty="0"/>
              <a:t>meno solide patrimonialmente</a:t>
            </a:r>
            <a:r>
              <a:rPr lang="it-IT" sz="2400" dirty="0"/>
              <a:t>, e quindi…</a:t>
            </a:r>
          </a:p>
          <a:p>
            <a:pPr lvl="1"/>
            <a:r>
              <a:rPr lang="it-IT" sz="2400" dirty="0"/>
              <a:t>… sia più rischiose come debitrici (= costerà loro di più ottenere prestiti da altre banche),</a:t>
            </a:r>
          </a:p>
          <a:p>
            <a:pPr lvl="1"/>
            <a:r>
              <a:rPr lang="it-IT" sz="2400" dirty="0"/>
              <a:t>… che obbligate dalle regole di solidità patrimoniale a ridurre i prestiti alle famiglie. </a:t>
            </a:r>
          </a:p>
          <a:p>
            <a:r>
              <a:rPr lang="it-IT" sz="2400" dirty="0"/>
              <a:t>La prima conseguenza </a:t>
            </a:r>
            <a:r>
              <a:rPr lang="it-IT" sz="2400" i="1" dirty="0"/>
              <a:t>può</a:t>
            </a:r>
            <a:r>
              <a:rPr lang="it-IT" sz="2400" dirty="0"/>
              <a:t> portare ad un aumento della rata sui mutui a tasso variabile esistenti.</a:t>
            </a:r>
          </a:p>
          <a:p>
            <a:pPr lvl="1"/>
            <a:r>
              <a:rPr lang="it-IT" sz="2400" dirty="0"/>
              <a:t>Questo dipende da se e quanto l’aumento dei tassi interbancari si ripercuote sui tassi dei mutui.</a:t>
            </a:r>
          </a:p>
          <a:p>
            <a:r>
              <a:rPr lang="it-IT" sz="2400" dirty="0"/>
              <a:t>La seconda conseguenza aumenta </a:t>
            </a:r>
            <a:r>
              <a:rPr lang="it-IT" sz="2400" i="1" dirty="0"/>
              <a:t>sempre</a:t>
            </a:r>
            <a:r>
              <a:rPr lang="it-IT" sz="2400" dirty="0"/>
              <a:t> il tasso sui nuovi mutui.</a:t>
            </a:r>
          </a:p>
        </p:txBody>
      </p:sp>
    </p:spTree>
    <p:extLst>
      <p:ext uri="{BB962C8B-B14F-4D97-AF65-F5344CB8AC3E}">
        <p14:creationId xmlns:p14="http://schemas.microsoft.com/office/powerpoint/2010/main" val="42327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116632"/>
            <a:ext cx="7772400" cy="936625"/>
          </a:xfrm>
        </p:spPr>
        <p:txBody>
          <a:bodyPr/>
          <a:lstStyle/>
          <a:p>
            <a:pPr eaLnBrk="1" hangingPunct="1"/>
            <a:r>
              <a:rPr lang="it-IT" altLang="it-IT" dirty="0"/>
              <a:t>Crisi del debito pubblico e </a:t>
            </a:r>
            <a:r>
              <a:rPr lang="it-IT" altLang="it-IT" i="1" dirty="0"/>
              <a:t>credit crunch</a:t>
            </a:r>
          </a:p>
        </p:txBody>
      </p:sp>
      <p:sp>
        <p:nvSpPr>
          <p:cNvPr id="122883" name="Rectangle 3"/>
          <p:cNvSpPr>
            <a:spLocks noGrp="1" noChangeArrowheads="1"/>
          </p:cNvSpPr>
          <p:nvPr>
            <p:ph type="body" idx="1"/>
          </p:nvPr>
        </p:nvSpPr>
        <p:spPr>
          <a:xfrm>
            <a:off x="395536" y="1037897"/>
            <a:ext cx="8569325" cy="5400675"/>
          </a:xfrm>
        </p:spPr>
        <p:txBody>
          <a:bodyPr/>
          <a:lstStyle/>
          <a:p>
            <a:pPr eaLnBrk="1" hangingPunct="1">
              <a:lnSpc>
                <a:spcPct val="90000"/>
              </a:lnSpc>
            </a:pPr>
            <a:r>
              <a:rPr lang="it-IT" altLang="it-IT" sz="2800" dirty="0"/>
              <a:t>La crisi del debito pubblico del 2013 ha una spiegazione microeconomica (= asimmetria informativa, costo opportunità), ma gravi implicazioni macroeconomiche.</a:t>
            </a:r>
          </a:p>
          <a:p>
            <a:pPr eaLnBrk="1" hangingPunct="1">
              <a:lnSpc>
                <a:spcPct val="90000"/>
              </a:lnSpc>
            </a:pPr>
            <a:r>
              <a:rPr lang="it-IT" altLang="it-IT" sz="2800" dirty="0"/>
              <a:t>La perdita di valore dei titoli di stato detenuti dalle banche (oppure le perdite sugli MBS o altri titoli derivati) potrebbero portare queste ultime al dissesto. </a:t>
            </a:r>
          </a:p>
          <a:p>
            <a:pPr eaLnBrk="1" hangingPunct="1">
              <a:lnSpc>
                <a:spcPct val="90000"/>
              </a:lnSpc>
            </a:pPr>
            <a:r>
              <a:rPr lang="it-IT" altLang="it-IT" sz="2800" dirty="0"/>
              <a:t>Per evitarlo, le banche devono aumentare le loro riserve e ridurre i prestiti ai privati (c.d. </a:t>
            </a:r>
            <a:r>
              <a:rPr lang="it-IT" altLang="it-IT" sz="2800" i="1" dirty="0"/>
              <a:t>credit </a:t>
            </a:r>
            <a:r>
              <a:rPr lang="it-IT" altLang="it-IT" sz="2800" i="1" dirty="0" err="1"/>
              <a:t>crunch</a:t>
            </a:r>
            <a:r>
              <a:rPr lang="it-IT" altLang="it-IT" sz="2800" dirty="0"/>
              <a:t>). </a:t>
            </a:r>
          </a:p>
          <a:p>
            <a:pPr eaLnBrk="1" hangingPunct="1">
              <a:lnSpc>
                <a:spcPct val="90000"/>
              </a:lnSpc>
            </a:pPr>
            <a:r>
              <a:rPr lang="it-IT" altLang="it-IT" sz="2800" dirty="0"/>
              <a:t>L’impatto sull’economia reale (= acquisto case, investimenti, occupazione, PIL) della contrazione del credito può essere gravissimo.</a:t>
            </a:r>
          </a:p>
          <a:p>
            <a:pPr eaLnBrk="1" hangingPunct="1">
              <a:lnSpc>
                <a:spcPct val="90000"/>
              </a:lnSpc>
            </a:pPr>
            <a:r>
              <a:rPr lang="it-IT" altLang="it-IT" sz="2800" dirty="0"/>
              <a:t>Per capire cosa succede, guardiamo di nuovo il bilancio di una banca, stavolta un poco più complicato.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601090" name="Group 2"/>
          <p:cNvGraphicFramePr>
            <a:graphicFrameLocks noGrp="1"/>
          </p:cNvGraphicFramePr>
          <p:nvPr>
            <p:extLst>
              <p:ext uri="{D42A27DB-BD31-4B8C-83A1-F6EECF244321}">
                <p14:modId xmlns:p14="http://schemas.microsoft.com/office/powerpoint/2010/main" val="936355909"/>
              </p:ext>
            </p:extLst>
          </p:nvPr>
        </p:nvGraphicFramePr>
        <p:xfrm>
          <a:off x="2195736" y="1484313"/>
          <a:ext cx="5832648" cy="4780662"/>
        </p:xfrm>
        <a:graphic>
          <a:graphicData uri="http://schemas.openxmlformats.org/drawingml/2006/table">
            <a:tbl>
              <a:tblPr/>
              <a:tblGrid>
                <a:gridCol w="2917407">
                  <a:extLst>
                    <a:ext uri="{9D8B030D-6E8A-4147-A177-3AD203B41FA5}">
                      <a16:colId xmlns:a16="http://schemas.microsoft.com/office/drawing/2014/main" val="20000"/>
                    </a:ext>
                  </a:extLst>
                </a:gridCol>
                <a:gridCol w="2915241">
                  <a:extLst>
                    <a:ext uri="{9D8B030D-6E8A-4147-A177-3AD203B41FA5}">
                      <a16:colId xmlns:a16="http://schemas.microsoft.com/office/drawing/2014/main" val="20001"/>
                    </a:ext>
                  </a:extLst>
                </a:gridCol>
              </a:tblGrid>
              <a:tr h="779463">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Attivo</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1"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Passivo</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4238">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Titoli di stato 900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a clienti 800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Capitale 300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Depositi 1000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85825">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Riserve 300</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da banche 300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84238">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BM da BC 400</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5825">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 2000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 2000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6992" name="Text Box 30"/>
          <p:cNvSpPr txBox="1">
            <a:spLocks noChangeArrowheads="1"/>
          </p:cNvSpPr>
          <p:nvPr/>
        </p:nvSpPr>
        <p:spPr bwMode="auto">
          <a:xfrm>
            <a:off x="0" y="26064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dirty="0"/>
              <a:t>Esempio: le regole di solidità patrimoniale obbligano le banche ad avere: 1) un rapporto tra prestiti ed attivo &lt; 50% &amp; </a:t>
            </a:r>
          </a:p>
          <a:p>
            <a:pPr eaLnBrk="1" hangingPunct="1">
              <a:spcBef>
                <a:spcPct val="0"/>
              </a:spcBef>
              <a:buFontTx/>
              <a:buNone/>
            </a:pPr>
            <a:r>
              <a:rPr lang="it-IT" altLang="it-IT" sz="2400" dirty="0"/>
              <a:t>2) un rapporto tra riserve e passivo &gt; 10%.</a:t>
            </a:r>
          </a:p>
        </p:txBody>
      </p:sp>
      <p:sp>
        <p:nvSpPr>
          <p:cNvPr id="126993" name="Text Box 31"/>
          <p:cNvSpPr txBox="1">
            <a:spLocks noChangeArrowheads="1"/>
          </p:cNvSpPr>
          <p:nvPr/>
        </p:nvSpPr>
        <p:spPr bwMode="auto">
          <a:xfrm>
            <a:off x="323528" y="6165304"/>
            <a:ext cx="6262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dirty="0"/>
              <a:t>In questo caso, entrambe le regole sono rispettate.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3"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323850" y="333375"/>
            <a:ext cx="86407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400" dirty="0" err="1"/>
              <a:t>Hp</a:t>
            </a:r>
            <a:r>
              <a:rPr lang="it-IT" altLang="it-IT" sz="2400" dirty="0"/>
              <a:t>: crolla il valore dei titoli di stato detenuti, da 1000 a 500.</a:t>
            </a:r>
          </a:p>
          <a:p>
            <a:pPr eaLnBrk="1" hangingPunct="1">
              <a:spcBef>
                <a:spcPct val="0"/>
              </a:spcBef>
              <a:buFontTx/>
              <a:buNone/>
            </a:pPr>
            <a:r>
              <a:rPr lang="it-IT" altLang="it-IT" sz="2400" dirty="0"/>
              <a:t>Ora la prima regola è violata: 800/1600 = 50%</a:t>
            </a:r>
          </a:p>
          <a:p>
            <a:pPr eaLnBrk="1" hangingPunct="1">
              <a:spcBef>
                <a:spcPct val="0"/>
              </a:spcBef>
              <a:buFontTx/>
              <a:buNone/>
            </a:pPr>
            <a:r>
              <a:rPr lang="it-IT" altLang="it-IT" sz="2400" dirty="0"/>
              <a:t>Inoltre l’attivo è minore del passivo: la banca rischia il dissesto. </a:t>
            </a:r>
          </a:p>
          <a:p>
            <a:pPr eaLnBrk="1" hangingPunct="1">
              <a:spcBef>
                <a:spcPct val="0"/>
              </a:spcBef>
              <a:buFontTx/>
              <a:buNone/>
            </a:pPr>
            <a:r>
              <a:rPr lang="it-IT" altLang="it-IT" sz="2400" dirty="0"/>
              <a:t>In particolare, le altre banche ed i depositanti potrebbero “correre” a chiedere indietro i loro prestiti e depositi prima che l’attivo svanisca.</a:t>
            </a:r>
          </a:p>
        </p:txBody>
      </p:sp>
      <p:graphicFrame>
        <p:nvGraphicFramePr>
          <p:cNvPr id="603139" name="Group 3"/>
          <p:cNvGraphicFramePr>
            <a:graphicFrameLocks noGrp="1"/>
          </p:cNvGraphicFramePr>
          <p:nvPr>
            <p:extLst>
              <p:ext uri="{D42A27DB-BD31-4B8C-83A1-F6EECF244321}">
                <p14:modId xmlns:p14="http://schemas.microsoft.com/office/powerpoint/2010/main" val="1085984549"/>
              </p:ext>
            </p:extLst>
          </p:nvPr>
        </p:nvGraphicFramePr>
        <p:xfrm>
          <a:off x="1187624" y="2438400"/>
          <a:ext cx="5976664" cy="4009200"/>
        </p:xfrm>
        <a:graphic>
          <a:graphicData uri="http://schemas.openxmlformats.org/drawingml/2006/table">
            <a:tbl>
              <a:tblPr/>
              <a:tblGrid>
                <a:gridCol w="2989624">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tblGrid>
              <a:tr h="457200">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Attivo</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Passivo</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4238">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Titoli di stato </a:t>
                      </a:r>
                      <a:r>
                        <a:rPr kumimoji="0" lang="it-IT" altLang="it-IT" sz="24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500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Capitale 300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Depositi 1000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85825">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a clienti 800</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da banche 300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84238">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Riserve 300</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BM da BC 400</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5825">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a:t>
                      </a:r>
                      <a:r>
                        <a:rPr kumimoji="0" lang="it-IT" altLang="it-IT" sz="24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1600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 2000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02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0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251520" y="-2877"/>
            <a:ext cx="870515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914400" indent="-45720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371600" indent="-4572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828800" indent="-4572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286000" indent="-4572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000" dirty="0"/>
              <a:t>Le soluzioni possibili sono tre (non alternative, in genere un mix): </a:t>
            </a:r>
          </a:p>
          <a:p>
            <a:pPr eaLnBrk="1" hangingPunct="1">
              <a:spcBef>
                <a:spcPct val="0"/>
              </a:spcBef>
              <a:buFontTx/>
              <a:buAutoNum type="arabicPeriod"/>
            </a:pPr>
            <a:r>
              <a:rPr lang="it-IT" altLang="it-IT" sz="2000" dirty="0"/>
              <a:t>Aumentare le riserve mediante una ricapitalizzazione (= soldi freschi versati dai soci della banca; in genere, i soci non gradiscono questa soluzione…)</a:t>
            </a:r>
          </a:p>
          <a:p>
            <a:pPr eaLnBrk="1" hangingPunct="1">
              <a:spcBef>
                <a:spcPct val="0"/>
              </a:spcBef>
              <a:buFontTx/>
              <a:buAutoNum type="arabicPeriod"/>
            </a:pPr>
            <a:r>
              <a:rPr lang="it-IT" altLang="it-IT" sz="2000" dirty="0"/>
              <a:t>Aumentare le riserve mediante ulteriori prestiti dalla BC </a:t>
            </a:r>
          </a:p>
          <a:p>
            <a:pPr eaLnBrk="1" hangingPunct="1">
              <a:spcBef>
                <a:spcPct val="0"/>
              </a:spcBef>
              <a:buFontTx/>
              <a:buNone/>
            </a:pPr>
            <a:r>
              <a:rPr lang="it-IT" altLang="it-IT" sz="2000" dirty="0"/>
              <a:t>	(con queste due soluzioni il rapporto tra riserve/passivo diventa &gt;&gt; 10%, a garanzia di solidità della banca. Si noti che i nuovi prestiti della BC sono nuova base monetaria che però </a:t>
            </a:r>
            <a:r>
              <a:rPr lang="it-IT" altLang="it-IT" sz="2000" u="sng" dirty="0"/>
              <a:t>rimane a riserva</a:t>
            </a:r>
            <a:r>
              <a:rPr lang="it-IT" altLang="it-IT" sz="2000" dirty="0"/>
              <a:t> presso la BC stessa).</a:t>
            </a:r>
          </a:p>
          <a:p>
            <a:pPr eaLnBrk="1" hangingPunct="1">
              <a:spcBef>
                <a:spcPct val="0"/>
              </a:spcBef>
              <a:buFontTx/>
              <a:buAutoNum type="arabicPeriod" startAt="3"/>
            </a:pPr>
            <a:r>
              <a:rPr lang="it-IT" altLang="it-IT" sz="2000" dirty="0"/>
              <a:t>Una riduzione dei prestiti ai clienti che riporti il rapporto &lt; 50%</a:t>
            </a:r>
          </a:p>
        </p:txBody>
      </p:sp>
      <p:graphicFrame>
        <p:nvGraphicFramePr>
          <p:cNvPr id="605187" name="Group 3"/>
          <p:cNvGraphicFramePr>
            <a:graphicFrameLocks noGrp="1"/>
          </p:cNvGraphicFramePr>
          <p:nvPr>
            <p:extLst>
              <p:ext uri="{D42A27DB-BD31-4B8C-83A1-F6EECF244321}">
                <p14:modId xmlns:p14="http://schemas.microsoft.com/office/powerpoint/2010/main" val="1960435220"/>
              </p:ext>
            </p:extLst>
          </p:nvPr>
        </p:nvGraphicFramePr>
        <p:xfrm>
          <a:off x="1403648" y="2691118"/>
          <a:ext cx="4530095" cy="4166882"/>
        </p:xfrm>
        <a:graphic>
          <a:graphicData uri="http://schemas.openxmlformats.org/drawingml/2006/table">
            <a:tbl>
              <a:tblPr/>
              <a:tblGrid>
                <a:gridCol w="2266943">
                  <a:extLst>
                    <a:ext uri="{9D8B030D-6E8A-4147-A177-3AD203B41FA5}">
                      <a16:colId xmlns:a16="http://schemas.microsoft.com/office/drawing/2014/main" val="20000"/>
                    </a:ext>
                  </a:extLst>
                </a:gridCol>
                <a:gridCol w="2263152">
                  <a:extLst>
                    <a:ext uri="{9D8B030D-6E8A-4147-A177-3AD203B41FA5}">
                      <a16:colId xmlns:a16="http://schemas.microsoft.com/office/drawing/2014/main" val="20001"/>
                    </a:ext>
                  </a:extLst>
                </a:gridCol>
              </a:tblGrid>
              <a:tr h="672163">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Attivo</a:t>
                      </a:r>
                    </a:p>
                  </a:txBody>
                  <a:tcPr marT="45712" marB="45712"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Passivo</a:t>
                      </a:r>
                    </a:p>
                  </a:txBody>
                  <a:tcPr marT="45712" marB="45712"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918">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Titoli di stato 500</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12" marB="457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Capitale </a:t>
                      </a:r>
                      <a:r>
                        <a:rPr kumimoji="0" lang="it-IT" altLang="it-IT" sz="1800" b="0"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600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Depositi </a:t>
                      </a:r>
                      <a:r>
                        <a:rPr kumimoji="0" lang="it-IT" altLang="it-IT" sz="1800" b="0"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800</a:t>
                      </a: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60930">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a clienti </a:t>
                      </a:r>
                      <a:r>
                        <a:rPr kumimoji="0" lang="it-IT" altLang="it-IT" sz="1800" b="1" i="0" u="none" strike="noStrike" cap="none" normalizeH="0" baseline="0" dirty="0">
                          <a:ln>
                            <a:noFill/>
                          </a:ln>
                          <a:solidFill>
                            <a:srgbClr val="9933FF"/>
                          </a:solidFill>
                          <a:effectLst/>
                          <a:latin typeface="Times New Roman" panose="02020603050405020304" pitchFamily="18" charset="0"/>
                          <a:cs typeface="Arial" panose="020B0604020202020204" pitchFamily="34" charset="0"/>
                        </a:rPr>
                        <a:t>600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Riserve</a:t>
                      </a:r>
                      <a:r>
                        <a:rPr kumimoji="0" lang="it-IT" altLang="it-IT" sz="1800" b="0"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it-IT" altLang="it-IT" sz="1800" b="1" i="0" u="none" strike="noStrike" cap="none" normalizeH="0" baseline="0" dirty="0">
                          <a:ln>
                            <a:noFill/>
                          </a:ln>
                          <a:solidFill>
                            <a:srgbClr val="9933FF"/>
                          </a:solidFill>
                          <a:effectLst/>
                          <a:latin typeface="Times New Roman" panose="02020603050405020304" pitchFamily="18" charset="0"/>
                          <a:cs typeface="Arial" panose="020B0604020202020204" pitchFamily="34" charset="0"/>
                        </a:rPr>
                        <a:t>1200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(di cui: 400 da BC,</a:t>
                      </a:r>
                    </a:p>
                  </a:txBody>
                  <a:tcPr marT="45712" marB="4571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da banche </a:t>
                      </a:r>
                      <a:r>
                        <a:rPr kumimoji="0" lang="it-IT" altLang="it-IT" sz="1800" b="0"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100</a:t>
                      </a: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 </a:t>
                      </a:r>
                    </a:p>
                  </a:txBody>
                  <a:tcPr marT="45712" marB="4571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88464">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300 da soci,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200 da credit </a:t>
                      </a:r>
                      <a:r>
                        <a:rPr kumimoji="0" lang="it-IT" altLang="it-IT" sz="1800" b="0" i="0" u="none" strike="noStrike" cap="none" normalizeH="0" baseline="0" dirty="0" err="1">
                          <a:ln>
                            <a:noFill/>
                          </a:ln>
                          <a:solidFill>
                            <a:schemeClr val="tx1"/>
                          </a:solidFill>
                          <a:effectLst/>
                          <a:latin typeface="Times New Roman" panose="02020603050405020304" pitchFamily="18" charset="0"/>
                          <a:cs typeface="Arial" panose="020B0604020202020204" pitchFamily="34" charset="0"/>
                        </a:rPr>
                        <a:t>crunch</a:t>
                      </a: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
                      </a:r>
                    </a:p>
                  </a:txBody>
                  <a:tcPr marT="45712" marB="45712"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BM da BC </a:t>
                      </a:r>
                      <a:r>
                        <a:rPr kumimoji="0" lang="it-IT" altLang="it-IT" sz="1800" b="0"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800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marT="45712" marB="45712"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3407">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 2300</a:t>
                      </a:r>
                    </a:p>
                  </a:txBody>
                  <a:tcPr marT="45712" marB="45712"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 2300</a:t>
                      </a:r>
                    </a:p>
                  </a:txBody>
                  <a:tcPr marT="45712" marB="45712"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1089" name="Text Box 31"/>
          <p:cNvSpPr txBox="1">
            <a:spLocks noChangeArrowheads="1"/>
          </p:cNvSpPr>
          <p:nvPr/>
        </p:nvSpPr>
        <p:spPr bwMode="auto">
          <a:xfrm>
            <a:off x="5965515" y="5126556"/>
            <a:ext cx="3179075" cy="1077218"/>
          </a:xfrm>
          <a:prstGeom prst="rect">
            <a:avLst/>
          </a:prstGeom>
          <a:solidFill>
            <a:schemeClr val="accent6">
              <a:lumMod val="20000"/>
              <a:lumOff val="80000"/>
            </a:schemeClr>
          </a:solidFill>
          <a:ln>
            <a:noFill/>
          </a:ln>
          <a:effectLs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dirty="0"/>
              <a:t>Nuova BM in prestito da BC.</a:t>
            </a:r>
          </a:p>
          <a:p>
            <a:pPr algn="ctr" eaLnBrk="1" hangingPunct="1">
              <a:spcBef>
                <a:spcPct val="0"/>
              </a:spcBef>
              <a:buFontTx/>
              <a:buNone/>
            </a:pPr>
            <a:r>
              <a:rPr lang="it-IT" altLang="it-IT" sz="1600" dirty="0"/>
              <a:t>[Se BC comprasse anche titoli dalla </a:t>
            </a:r>
          </a:p>
          <a:p>
            <a:pPr algn="ctr" eaLnBrk="1" hangingPunct="1">
              <a:spcBef>
                <a:spcPct val="0"/>
              </a:spcBef>
              <a:buFontTx/>
              <a:buNone/>
            </a:pPr>
            <a:r>
              <a:rPr lang="it-IT" altLang="it-IT" sz="1600" dirty="0"/>
              <a:t>banca, questa voce aumenterebbe, </a:t>
            </a:r>
          </a:p>
          <a:p>
            <a:pPr algn="ctr" eaLnBrk="1" hangingPunct="1">
              <a:spcBef>
                <a:spcPct val="0"/>
              </a:spcBef>
              <a:buFontTx/>
              <a:buNone/>
            </a:pPr>
            <a:r>
              <a:rPr lang="it-IT" altLang="it-IT" sz="1600" dirty="0"/>
              <a:t>come pure quella delle riserve]</a:t>
            </a:r>
          </a:p>
        </p:txBody>
      </p:sp>
      <p:sp>
        <p:nvSpPr>
          <p:cNvPr id="131090" name="Line 32"/>
          <p:cNvSpPr>
            <a:spLocks noChangeShapeType="1"/>
          </p:cNvSpPr>
          <p:nvPr/>
        </p:nvSpPr>
        <p:spPr bwMode="auto">
          <a:xfrm flipH="1" flipV="1">
            <a:off x="5702846" y="4565877"/>
            <a:ext cx="525339" cy="1440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1091" name="Line 33"/>
          <p:cNvSpPr>
            <a:spLocks noChangeShapeType="1"/>
          </p:cNvSpPr>
          <p:nvPr/>
        </p:nvSpPr>
        <p:spPr bwMode="auto">
          <a:xfrm>
            <a:off x="5559135" y="5517232"/>
            <a:ext cx="374608" cy="1440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1092" name="Text Box 34" descr="25%"/>
          <p:cNvSpPr txBox="1">
            <a:spLocks noChangeArrowheads="1"/>
          </p:cNvSpPr>
          <p:nvPr/>
        </p:nvSpPr>
        <p:spPr bwMode="auto">
          <a:xfrm>
            <a:off x="6300193" y="4399485"/>
            <a:ext cx="2174875" cy="581025"/>
          </a:xfrm>
          <a:prstGeom prst="rect">
            <a:avLst/>
          </a:prstGeom>
          <a:solidFill>
            <a:schemeClr val="accent6">
              <a:lumMod val="20000"/>
              <a:lumOff val="80000"/>
            </a:schemeClr>
          </a:solidFill>
          <a:ln>
            <a:noFill/>
          </a:ln>
          <a:effectLs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1600" dirty="0"/>
              <a:t>Molte banche hanno</a:t>
            </a:r>
          </a:p>
          <a:p>
            <a:pPr eaLnBrk="1" hangingPunct="1">
              <a:spcBef>
                <a:spcPct val="0"/>
              </a:spcBef>
              <a:buFontTx/>
              <a:buNone/>
            </a:pPr>
            <a:r>
              <a:rPr lang="it-IT" altLang="it-IT" sz="1600" dirty="0"/>
              <a:t>chiesto indietro i prestiti</a:t>
            </a:r>
          </a:p>
        </p:txBody>
      </p:sp>
      <p:sp>
        <p:nvSpPr>
          <p:cNvPr id="8" name="Text Box 34" descr="25%">
            <a:extLst>
              <a:ext uri="{FF2B5EF4-FFF2-40B4-BE49-F238E27FC236}">
                <a16:creationId xmlns:a16="http://schemas.microsoft.com/office/drawing/2014/main" id="{D5B59F8D-B0BE-49ED-AD46-05DA8E56AAA4}"/>
              </a:ext>
            </a:extLst>
          </p:cNvPr>
          <p:cNvSpPr txBox="1">
            <a:spLocks noChangeArrowheads="1"/>
          </p:cNvSpPr>
          <p:nvPr/>
        </p:nvSpPr>
        <p:spPr bwMode="auto">
          <a:xfrm>
            <a:off x="6271415" y="3668664"/>
            <a:ext cx="2390898" cy="584775"/>
          </a:xfrm>
          <a:prstGeom prst="rect">
            <a:avLst/>
          </a:prstGeom>
          <a:solidFill>
            <a:schemeClr val="accent6">
              <a:lumMod val="20000"/>
              <a:lumOff val="80000"/>
            </a:schemeClr>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dirty="0"/>
              <a:t>Alcuni depositanti hanno ritirato i loro soldi</a:t>
            </a:r>
          </a:p>
        </p:txBody>
      </p:sp>
      <p:sp>
        <p:nvSpPr>
          <p:cNvPr id="9" name="Line 33">
            <a:extLst>
              <a:ext uri="{FF2B5EF4-FFF2-40B4-BE49-F238E27FC236}">
                <a16:creationId xmlns:a16="http://schemas.microsoft.com/office/drawing/2014/main" id="{F9A103E3-CA5B-416D-9E9D-68650B793A12}"/>
              </a:ext>
            </a:extLst>
          </p:cNvPr>
          <p:cNvSpPr>
            <a:spLocks noChangeShapeType="1"/>
          </p:cNvSpPr>
          <p:nvPr/>
        </p:nvSpPr>
        <p:spPr bwMode="auto">
          <a:xfrm>
            <a:off x="5559135" y="3929805"/>
            <a:ext cx="669050" cy="3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 name="Text Box 34" descr="25%">
            <a:extLst>
              <a:ext uri="{FF2B5EF4-FFF2-40B4-BE49-F238E27FC236}">
                <a16:creationId xmlns:a16="http://schemas.microsoft.com/office/drawing/2014/main" id="{F246179E-46FF-497E-B840-767B27CEE319}"/>
              </a:ext>
            </a:extLst>
          </p:cNvPr>
          <p:cNvSpPr txBox="1">
            <a:spLocks noChangeArrowheads="1"/>
          </p:cNvSpPr>
          <p:nvPr/>
        </p:nvSpPr>
        <p:spPr bwMode="auto">
          <a:xfrm>
            <a:off x="6271415" y="2949974"/>
            <a:ext cx="2390898" cy="584775"/>
          </a:xfrm>
          <a:prstGeom prst="rect">
            <a:avLst/>
          </a:prstGeom>
          <a:solidFill>
            <a:schemeClr val="accent6">
              <a:lumMod val="20000"/>
              <a:lumOff val="80000"/>
            </a:schemeClr>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dirty="0"/>
              <a:t>Aumento di capitale pagato dai soci</a:t>
            </a:r>
          </a:p>
        </p:txBody>
      </p:sp>
      <p:sp>
        <p:nvSpPr>
          <p:cNvPr id="11" name="Line 33">
            <a:extLst>
              <a:ext uri="{FF2B5EF4-FFF2-40B4-BE49-F238E27FC236}">
                <a16:creationId xmlns:a16="http://schemas.microsoft.com/office/drawing/2014/main" id="{BD2AC2A7-FB44-41DA-833C-47E895A31ACA}"/>
              </a:ext>
            </a:extLst>
          </p:cNvPr>
          <p:cNvSpPr>
            <a:spLocks noChangeShapeType="1"/>
          </p:cNvSpPr>
          <p:nvPr/>
        </p:nvSpPr>
        <p:spPr bwMode="auto">
          <a:xfrm flipV="1">
            <a:off x="5559135" y="3415884"/>
            <a:ext cx="669050" cy="112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 name="Line 33">
            <a:extLst>
              <a:ext uri="{FF2B5EF4-FFF2-40B4-BE49-F238E27FC236}">
                <a16:creationId xmlns:a16="http://schemas.microsoft.com/office/drawing/2014/main" id="{5B984E69-5742-4494-9DE9-F4E8F19FA8A8}"/>
              </a:ext>
            </a:extLst>
          </p:cNvPr>
          <p:cNvSpPr>
            <a:spLocks noChangeShapeType="1"/>
          </p:cNvSpPr>
          <p:nvPr/>
        </p:nvSpPr>
        <p:spPr bwMode="auto">
          <a:xfrm>
            <a:off x="1065976" y="4253439"/>
            <a:ext cx="481688" cy="1460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3" name="Text Box 34" descr="25%">
            <a:extLst>
              <a:ext uri="{FF2B5EF4-FFF2-40B4-BE49-F238E27FC236}">
                <a16:creationId xmlns:a16="http://schemas.microsoft.com/office/drawing/2014/main" id="{01EF265D-F78C-42DA-8132-F8A3A2126EAF}"/>
              </a:ext>
            </a:extLst>
          </p:cNvPr>
          <p:cNvSpPr txBox="1">
            <a:spLocks noChangeArrowheads="1"/>
          </p:cNvSpPr>
          <p:nvPr/>
        </p:nvSpPr>
        <p:spPr bwMode="auto">
          <a:xfrm>
            <a:off x="-6225" y="3914885"/>
            <a:ext cx="1393063" cy="338554"/>
          </a:xfrm>
          <a:prstGeom prst="rect">
            <a:avLst/>
          </a:prstGeom>
          <a:solidFill>
            <a:schemeClr val="accent6">
              <a:lumMod val="20000"/>
              <a:lumOff val="80000"/>
            </a:schemeClr>
          </a:solidFill>
          <a:ln>
            <a:noFill/>
          </a:ln>
          <a:effectLst/>
          <a:extLst/>
        </p:spPr>
        <p:txBody>
          <a:bodyPr wrap="squar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i="1" dirty="0"/>
              <a:t>Credit </a:t>
            </a:r>
            <a:r>
              <a:rPr lang="it-IT" altLang="it-IT" sz="1600" i="1" dirty="0" err="1"/>
              <a:t>crunch</a:t>
            </a:r>
            <a:endParaRPr lang="it-IT" altLang="it-IT"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1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07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0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0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07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07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0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10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9" grpId="0" animBg="1"/>
      <p:bldP spid="131090" grpId="0" animBg="1"/>
      <p:bldP spid="131091" grpId="0" animBg="1"/>
      <p:bldP spid="131092" grpId="0" animBg="1"/>
      <p:bldP spid="8" grpId="0" animBg="1"/>
      <p:bldP spid="9" grpId="0" animBg="1"/>
      <p:bldP spid="10" grpId="0" animBg="1"/>
      <p:bldP spid="11"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BE0EF-2724-4D50-A324-607E66B1D845}"/>
              </a:ext>
            </a:extLst>
          </p:cNvPr>
          <p:cNvSpPr>
            <a:spLocks noGrp="1"/>
          </p:cNvSpPr>
          <p:nvPr>
            <p:ph type="title"/>
          </p:nvPr>
        </p:nvSpPr>
        <p:spPr>
          <a:xfrm>
            <a:off x="685800" y="188640"/>
            <a:ext cx="7772400" cy="936104"/>
          </a:xfrm>
        </p:spPr>
        <p:txBody>
          <a:bodyPr/>
          <a:lstStyle/>
          <a:p>
            <a:r>
              <a:rPr lang="en-US" dirty="0"/>
              <a:t>La </a:t>
            </a:r>
            <a:r>
              <a:rPr lang="en-US" dirty="0" err="1"/>
              <a:t>quarta</a:t>
            </a:r>
            <a:r>
              <a:rPr lang="en-US" dirty="0"/>
              <a:t> </a:t>
            </a:r>
            <a:r>
              <a:rPr lang="en-US" dirty="0" err="1"/>
              <a:t>soluzione</a:t>
            </a:r>
            <a:r>
              <a:rPr lang="en-US" dirty="0"/>
              <a:t> (da </a:t>
            </a:r>
            <a:r>
              <a:rPr lang="en-US" dirty="0" err="1"/>
              <a:t>codice</a:t>
            </a:r>
            <a:r>
              <a:rPr lang="en-US" dirty="0"/>
              <a:t> </a:t>
            </a:r>
            <a:r>
              <a:rPr lang="en-US" dirty="0" err="1"/>
              <a:t>penale</a:t>
            </a:r>
            <a:r>
              <a:rPr lang="en-US" dirty="0"/>
              <a:t>…)</a:t>
            </a:r>
          </a:p>
        </p:txBody>
      </p:sp>
      <p:sp>
        <p:nvSpPr>
          <p:cNvPr id="3" name="Segnaposto contenuto 2">
            <a:extLst>
              <a:ext uri="{FF2B5EF4-FFF2-40B4-BE49-F238E27FC236}">
                <a16:creationId xmlns:a16="http://schemas.microsoft.com/office/drawing/2014/main" id="{B1EC8C98-2687-4B1F-BF29-813270C9A633}"/>
              </a:ext>
            </a:extLst>
          </p:cNvPr>
          <p:cNvSpPr>
            <a:spLocks noGrp="1"/>
          </p:cNvSpPr>
          <p:nvPr>
            <p:ph idx="1"/>
          </p:nvPr>
        </p:nvSpPr>
        <p:spPr>
          <a:xfrm>
            <a:off x="323528" y="980728"/>
            <a:ext cx="8698516" cy="5688632"/>
          </a:xfrm>
        </p:spPr>
        <p:txBody>
          <a:bodyPr/>
          <a:lstStyle/>
          <a:p>
            <a:r>
              <a:rPr lang="it-IT" sz="2400" i="1" dirty="0"/>
              <a:t>Aumentare</a:t>
            </a:r>
            <a:r>
              <a:rPr lang="it-IT" sz="2400" dirty="0"/>
              <a:t> i prestiti ai clienti e contestualmente </a:t>
            </a:r>
            <a:r>
              <a:rPr lang="it-IT" sz="2400" i="1" dirty="0"/>
              <a:t>obbligare</a:t>
            </a:r>
            <a:r>
              <a:rPr lang="it-IT" sz="2400" dirty="0"/>
              <a:t> chi riceve il prestito a finanziare la ricapitalizzazione della banca.</a:t>
            </a:r>
          </a:p>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a:p>
            <a:endParaRPr lang="it-IT" sz="2400" dirty="0"/>
          </a:p>
          <a:p>
            <a:r>
              <a:rPr lang="it-IT" sz="2400" dirty="0"/>
              <a:t>Ma cosa succede se, a causa della recessione, molti clienti (specie imprese) non riescono a restituire i prestiti (c.d. </a:t>
            </a:r>
            <a:r>
              <a:rPr lang="it-IT" sz="2400" i="1" dirty="0"/>
              <a:t>sofferenze</a:t>
            </a:r>
            <a:r>
              <a:rPr lang="it-IT" sz="2400" dirty="0"/>
              <a:t>)?</a:t>
            </a:r>
          </a:p>
        </p:txBody>
      </p:sp>
      <p:graphicFrame>
        <p:nvGraphicFramePr>
          <p:cNvPr id="4" name="Group 3">
            <a:extLst>
              <a:ext uri="{FF2B5EF4-FFF2-40B4-BE49-F238E27FC236}">
                <a16:creationId xmlns:a16="http://schemas.microsoft.com/office/drawing/2014/main" id="{0F4A07FA-D8FD-48EB-9702-4230B3A72F7F}"/>
              </a:ext>
            </a:extLst>
          </p:cNvPr>
          <p:cNvGraphicFramePr>
            <a:graphicFrameLocks noGrp="1"/>
          </p:cNvGraphicFramePr>
          <p:nvPr>
            <p:extLst>
              <p:ext uri="{D42A27DB-BD31-4B8C-83A1-F6EECF244321}">
                <p14:modId xmlns:p14="http://schemas.microsoft.com/office/powerpoint/2010/main" val="2294239170"/>
              </p:ext>
            </p:extLst>
          </p:nvPr>
        </p:nvGraphicFramePr>
        <p:xfrm>
          <a:off x="971600" y="1844824"/>
          <a:ext cx="6264696" cy="3793320"/>
        </p:xfrm>
        <a:graphic>
          <a:graphicData uri="http://schemas.openxmlformats.org/drawingml/2006/table">
            <a:tbl>
              <a:tblPr/>
              <a:tblGrid>
                <a:gridCol w="3133702">
                  <a:extLst>
                    <a:ext uri="{9D8B030D-6E8A-4147-A177-3AD203B41FA5}">
                      <a16:colId xmlns:a16="http://schemas.microsoft.com/office/drawing/2014/main" val="20000"/>
                    </a:ext>
                  </a:extLst>
                </a:gridCol>
                <a:gridCol w="3130994">
                  <a:extLst>
                    <a:ext uri="{9D8B030D-6E8A-4147-A177-3AD203B41FA5}">
                      <a16:colId xmlns:a16="http://schemas.microsoft.com/office/drawing/2014/main" val="20001"/>
                    </a:ext>
                  </a:extLst>
                </a:gridCol>
              </a:tblGrid>
              <a:tr h="420037">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Attivo</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Passivo</a:t>
                      </a: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364">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Titoli di stato 500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Capitale </a:t>
                      </a:r>
                      <a:r>
                        <a:rPr kumimoji="0" lang="it-IT" altLang="it-IT" sz="24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700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Depositi 800</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13822">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a clienti </a:t>
                      </a:r>
                      <a:r>
                        <a:rPr kumimoji="0" lang="it-IT" altLang="it-IT" sz="2400" b="1" i="0" u="none" strike="noStrike" cap="none" normalizeH="0" baseline="0" dirty="0">
                          <a:ln>
                            <a:noFill/>
                          </a:ln>
                          <a:solidFill>
                            <a:srgbClr val="9933FF"/>
                          </a:solidFill>
                          <a:effectLst/>
                          <a:latin typeface="Times New Roman" panose="02020603050405020304" pitchFamily="18" charset="0"/>
                          <a:cs typeface="Arial" panose="020B0604020202020204" pitchFamily="34" charset="0"/>
                        </a:rPr>
                        <a:t>950</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Prestiti da banche 100</a:t>
                      </a: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12364">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Riserve </a:t>
                      </a:r>
                      <a:r>
                        <a:rPr kumimoji="0" lang="it-IT" altLang="it-IT" sz="2400" b="1" i="0" u="none" strike="noStrike" cap="none" normalizeH="0" baseline="0" dirty="0">
                          <a:ln>
                            <a:noFill/>
                          </a:ln>
                          <a:solidFill>
                            <a:srgbClr val="9933FF"/>
                          </a:solidFill>
                          <a:effectLst/>
                          <a:latin typeface="Times New Roman" panose="02020603050405020304" pitchFamily="18" charset="0"/>
                          <a:cs typeface="Arial" panose="020B0604020202020204" pitchFamily="34" charset="0"/>
                        </a:rPr>
                        <a:t>550</a:t>
                      </a:r>
                    </a:p>
                  </a:txBody>
                  <a:tcP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BM da BC 400</a:t>
                      </a:r>
                    </a:p>
                  </a:txBody>
                  <a:tcPr horzOverflow="overflow">
                    <a:lnL w="12700" cap="flat" cmpd="sng" algn="ctr">
                      <a:solidFill>
                        <a:schemeClr val="tx1"/>
                      </a:solidFill>
                      <a:prstDash val="solid"/>
                      <a:round/>
                      <a:headEnd type="none" w="med" len="med"/>
                      <a:tailEnd type="none" w="med" len="med"/>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3822">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Totale</a:t>
                      </a:r>
                      <a:r>
                        <a:rPr kumimoji="0" lang="it-IT" altLang="it-IT" sz="2400" b="1" i="0" u="none" strike="noStrike" cap="none" normalizeH="0" baseline="0" dirty="0">
                          <a:ln>
                            <a:noFill/>
                          </a:ln>
                          <a:solidFill>
                            <a:srgbClr val="FF0000"/>
                          </a:solidFill>
                          <a:effectLst/>
                          <a:latin typeface="Times New Roman" panose="02020603050405020304" pitchFamily="18" charset="0"/>
                          <a:cs typeface="Arial" panose="020B0604020202020204" pitchFamily="34" charset="0"/>
                        </a:rPr>
                        <a:t> </a:t>
                      </a:r>
                      <a:r>
                        <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2000</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defRPr sz="2800">
                          <a:solidFill>
                            <a:schemeClr val="tx1"/>
                          </a:solidFill>
                          <a:latin typeface="Times New Roman" panose="02020603050405020304" pitchFamily="18" charset="0"/>
                          <a:cs typeface="Arial" panose="020B0604020202020204" pitchFamily="34" charset="0"/>
                        </a:defRPr>
                      </a:lvl1pPr>
                      <a:lvl2pPr>
                        <a:defRPr sz="2400">
                          <a:solidFill>
                            <a:schemeClr val="tx1"/>
                          </a:solidFill>
                          <a:latin typeface="Times New Roman" panose="02020603050405020304" pitchFamily="18" charset="0"/>
                          <a:cs typeface="Arial" panose="020B0604020202020204" pitchFamily="34" charset="0"/>
                        </a:defRPr>
                      </a:lvl2pPr>
                      <a:lvl3pPr>
                        <a:defRPr sz="2000">
                          <a:solidFill>
                            <a:schemeClr val="tx1"/>
                          </a:solidFill>
                          <a:latin typeface="Times New Roman" panose="02020603050405020304" pitchFamily="18" charset="0"/>
                          <a:cs typeface="Arial" panose="020B0604020202020204" pitchFamily="34" charset="0"/>
                        </a:defRPr>
                      </a:lvl3pPr>
                      <a:lvl4pPr>
                        <a:defRPr>
                          <a:solidFill>
                            <a:schemeClr val="tx1"/>
                          </a:solidFill>
                          <a:latin typeface="Times New Roman" panose="02020603050405020304" pitchFamily="18" charset="0"/>
                          <a:cs typeface="Arial" panose="020B0604020202020204" pitchFamily="34" charset="0"/>
                        </a:defRPr>
                      </a:lvl4pPr>
                      <a:lvl5pPr>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altLang="it-IT"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Totale 2000</a:t>
                      </a:r>
                      <a:endParaRPr kumimoji="0" lang="it-IT" altLang="it-IT" sz="24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CasellaDiTesto 4">
            <a:extLst>
              <a:ext uri="{FF2B5EF4-FFF2-40B4-BE49-F238E27FC236}">
                <a16:creationId xmlns:a16="http://schemas.microsoft.com/office/drawing/2014/main" id="{CA340110-4658-41D4-83ED-7C7EEED70B67}"/>
              </a:ext>
            </a:extLst>
          </p:cNvPr>
          <p:cNvSpPr txBox="1"/>
          <p:nvPr/>
        </p:nvSpPr>
        <p:spPr>
          <a:xfrm>
            <a:off x="6851258" y="2348880"/>
            <a:ext cx="2170786" cy="523220"/>
          </a:xfrm>
          <a:prstGeom prst="rect">
            <a:avLst/>
          </a:prstGeom>
          <a:solidFill>
            <a:schemeClr val="accent6">
              <a:lumMod val="20000"/>
              <a:lumOff val="80000"/>
            </a:schemeClr>
          </a:solidFill>
        </p:spPr>
        <p:txBody>
          <a:bodyPr wrap="none" rtlCol="0">
            <a:spAutoFit/>
          </a:bodyPr>
          <a:lstStyle/>
          <a:p>
            <a:pPr algn="ctr"/>
            <a:r>
              <a:rPr lang="en-US" sz="1400" dirty="0" err="1"/>
              <a:t>Aumento</a:t>
            </a:r>
            <a:r>
              <a:rPr lang="en-US" sz="1400" dirty="0"/>
              <a:t> di </a:t>
            </a:r>
            <a:r>
              <a:rPr lang="en-US" sz="1400" dirty="0" err="1"/>
              <a:t>capitale</a:t>
            </a:r>
            <a:r>
              <a:rPr lang="en-US" sz="1400" dirty="0"/>
              <a:t> </a:t>
            </a:r>
          </a:p>
          <a:p>
            <a:pPr algn="ctr"/>
            <a:r>
              <a:rPr lang="en-US" sz="1400" dirty="0" err="1"/>
              <a:t>pagato</a:t>
            </a:r>
            <a:r>
              <a:rPr lang="en-US" sz="1400" dirty="0"/>
              <a:t> da chi </a:t>
            </a:r>
            <a:r>
              <a:rPr lang="en-US" sz="1400" dirty="0" err="1"/>
              <a:t>riceve</a:t>
            </a:r>
            <a:r>
              <a:rPr lang="en-US" sz="1400" dirty="0"/>
              <a:t> </a:t>
            </a:r>
            <a:r>
              <a:rPr lang="en-US" sz="1400" dirty="0" err="1"/>
              <a:t>prestiti</a:t>
            </a:r>
            <a:endParaRPr lang="en-US" sz="1400" dirty="0"/>
          </a:p>
        </p:txBody>
      </p:sp>
      <p:cxnSp>
        <p:nvCxnSpPr>
          <p:cNvPr id="7" name="Connettore diritto 6">
            <a:extLst>
              <a:ext uri="{FF2B5EF4-FFF2-40B4-BE49-F238E27FC236}">
                <a16:creationId xmlns:a16="http://schemas.microsoft.com/office/drawing/2014/main" id="{41F0FBD4-67C8-48B8-925B-B4BC45952A6F}"/>
              </a:ext>
            </a:extLst>
          </p:cNvPr>
          <p:cNvCxnSpPr>
            <a:cxnSpLocks/>
          </p:cNvCxnSpPr>
          <p:nvPr/>
        </p:nvCxnSpPr>
        <p:spPr bwMode="auto">
          <a:xfrm flipH="1" flipV="1">
            <a:off x="6516216" y="2564904"/>
            <a:ext cx="335042" cy="45586"/>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7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23850" y="0"/>
            <a:ext cx="8640763" cy="549275"/>
          </a:xfrm>
        </p:spPr>
        <p:txBody>
          <a:bodyPr/>
          <a:lstStyle/>
          <a:p>
            <a:r>
              <a:rPr lang="it-IT" altLang="en-US" sz="3200" dirty="0"/>
              <a:t>Le banche in crisi: i mutui </a:t>
            </a:r>
            <a:r>
              <a:rPr lang="it-IT" altLang="en-US" sz="3200" i="1" dirty="0" err="1"/>
              <a:t>subprime</a:t>
            </a:r>
            <a:endParaRPr lang="it-IT" altLang="en-US" sz="3200" i="1" dirty="0"/>
          </a:p>
        </p:txBody>
      </p:sp>
      <p:sp>
        <p:nvSpPr>
          <p:cNvPr id="254979" name="Rectangle 3"/>
          <p:cNvSpPr>
            <a:spLocks noGrp="1" noChangeArrowheads="1"/>
          </p:cNvSpPr>
          <p:nvPr>
            <p:ph type="body" idx="1"/>
          </p:nvPr>
        </p:nvSpPr>
        <p:spPr>
          <a:xfrm>
            <a:off x="0" y="549275"/>
            <a:ext cx="9144000" cy="6048375"/>
          </a:xfrm>
        </p:spPr>
        <p:txBody>
          <a:bodyPr/>
          <a:lstStyle/>
          <a:p>
            <a:pPr>
              <a:lnSpc>
                <a:spcPct val="80000"/>
              </a:lnSpc>
              <a:buFont typeface="Wingdings" panose="05000000000000000000" pitchFamily="2" charset="2"/>
              <a:buChar char="§"/>
            </a:pPr>
            <a:r>
              <a:rPr lang="it-IT" altLang="en-US" sz="1600" dirty="0"/>
              <a:t>La banca B1 concede in prestito la somma X alla </a:t>
            </a:r>
            <a:r>
              <a:rPr lang="it-IT" altLang="en-US" sz="1600" dirty="0" err="1"/>
              <a:t>famglia</a:t>
            </a:r>
            <a:r>
              <a:rPr lang="it-IT" altLang="en-US" sz="1600" dirty="0"/>
              <a:t> F1. La somma è pari al 100% del valore della casa che F1 comprerà con il prestito. L’unica garanzia sul prestito è la casa stessa: se F1 non restituisce il prestito, B1 ottiene la casa, che vale appunto X. E’ nato un mutuo </a:t>
            </a:r>
            <a:r>
              <a:rPr lang="it-IT" altLang="en-US" sz="1600" i="1" dirty="0" err="1"/>
              <a:t>subprime</a:t>
            </a:r>
            <a:r>
              <a:rPr lang="it-IT" altLang="en-US" sz="1600" dirty="0"/>
              <a:t>.</a:t>
            </a:r>
          </a:p>
          <a:p>
            <a:pPr>
              <a:lnSpc>
                <a:spcPct val="80000"/>
              </a:lnSpc>
              <a:buFont typeface="Wingdings" panose="05000000000000000000" pitchFamily="2" charset="2"/>
              <a:buChar char="§"/>
            </a:pPr>
            <a:r>
              <a:rPr lang="it-IT" altLang="en-US" sz="1600" dirty="0"/>
              <a:t>B1 ripete la stessa operazione con mille altri soggetti F2, F3, … F1000.</a:t>
            </a:r>
          </a:p>
          <a:p>
            <a:pPr>
              <a:lnSpc>
                <a:spcPct val="80000"/>
              </a:lnSpc>
              <a:buFont typeface="Wingdings" panose="05000000000000000000" pitchFamily="2" charset="2"/>
              <a:buChar char="§"/>
            </a:pPr>
            <a:r>
              <a:rPr lang="it-IT" altLang="en-US" sz="1600" dirty="0"/>
              <a:t>Il rischio su ciascun prestito è per B1 molto grande: p.e. il valore della casa di F1 potrebbe diminuire e quindi la garanzia non coprirebbe più l’intero importo X.</a:t>
            </a:r>
          </a:p>
          <a:p>
            <a:pPr>
              <a:lnSpc>
                <a:spcPct val="80000"/>
              </a:lnSpc>
              <a:buFont typeface="Wingdings" panose="05000000000000000000" pitchFamily="2" charset="2"/>
              <a:buChar char="§"/>
            </a:pPr>
            <a:r>
              <a:rPr lang="it-IT" altLang="en-US" sz="1600" u="sng" dirty="0">
                <a:solidFill>
                  <a:srgbClr val="FC0128"/>
                </a:solidFill>
              </a:rPr>
              <a:t>Problema di azione nascosta</a:t>
            </a:r>
            <a:r>
              <a:rPr lang="it-IT" altLang="en-US" sz="1600" dirty="0"/>
              <a:t>: se oltre a diminuire il valore della casa aumenta anche il tasso di interesse sui prestiti, a F1 non conviene più (o non riesce più a) pagare le rate del mutuo, cioè rispettare il contratto. La scelta razionale, visto che la casa non gli è costata nulla, è dichiarare </a:t>
            </a:r>
            <a:r>
              <a:rPr lang="it-IT" altLang="en-US" sz="1600" i="1" dirty="0"/>
              <a:t>default</a:t>
            </a:r>
            <a:r>
              <a:rPr lang="it-IT" altLang="en-US" sz="1600" dirty="0"/>
              <a:t> e lasciare la casa a B1 (c.d. </a:t>
            </a:r>
            <a:r>
              <a:rPr lang="it-IT" altLang="en-US" sz="1600" i="1" dirty="0" err="1"/>
              <a:t>jingling</a:t>
            </a:r>
            <a:r>
              <a:rPr lang="it-IT" altLang="en-US" sz="1600" i="1" dirty="0"/>
              <a:t> </a:t>
            </a:r>
            <a:r>
              <a:rPr lang="it-IT" altLang="en-US" sz="1600" i="1" dirty="0" err="1"/>
              <a:t>envelope</a:t>
            </a:r>
            <a:r>
              <a:rPr lang="it-IT" altLang="en-US" sz="1600" dirty="0"/>
              <a:t>). Risultato: B1 si ritrova in mano una casa che vale molto meno del prestito erogato a F1 per acquistarla.</a:t>
            </a:r>
          </a:p>
          <a:p>
            <a:pPr>
              <a:lnSpc>
                <a:spcPct val="80000"/>
              </a:lnSpc>
              <a:buFont typeface="Wingdings" panose="05000000000000000000" pitchFamily="2" charset="2"/>
              <a:buChar char="§"/>
            </a:pPr>
            <a:r>
              <a:rPr lang="it-IT" altLang="en-US" sz="1600" dirty="0"/>
              <a:t>Soluzione “geniale”: B1 crea un nuovo prodotto finanziario </a:t>
            </a:r>
            <a:r>
              <a:rPr lang="it-IT" altLang="en-US" sz="1600" u="sng" dirty="0"/>
              <a:t>derivato</a:t>
            </a:r>
            <a:r>
              <a:rPr lang="it-IT" altLang="en-US" sz="1600" dirty="0"/>
              <a:t>, denominato MBS1 (</a:t>
            </a:r>
            <a:r>
              <a:rPr lang="it-IT" altLang="en-US" sz="1600" i="1" dirty="0" err="1"/>
              <a:t>mortgage</a:t>
            </a:r>
            <a:r>
              <a:rPr lang="it-IT" altLang="en-US" sz="1600" i="1" dirty="0"/>
              <a:t> </a:t>
            </a:r>
            <a:r>
              <a:rPr lang="it-IT" altLang="en-US" sz="1600" i="1" dirty="0" err="1"/>
              <a:t>backed</a:t>
            </a:r>
            <a:r>
              <a:rPr lang="it-IT" altLang="en-US" sz="1600" i="1" dirty="0"/>
              <a:t> security</a:t>
            </a:r>
            <a:r>
              <a:rPr lang="it-IT" altLang="en-US" sz="1600" dirty="0"/>
              <a:t>) che contiene 1/1000 del diritto di credito X che vanta rispetto a F1, 1/1000 di quello rispetto a F2, 1/1000 di quello rispetto a F3, ecc. L’idea è che se uno dei mille mutuatari farà default, la perdita graverà su MBS1 solo per 1/1000 di X. Quindi un titolo come MBS1 pare un modo efficiente di </a:t>
            </a:r>
            <a:r>
              <a:rPr lang="it-IT" altLang="en-US" sz="1600" i="1" dirty="0"/>
              <a:t>ripartire il rischio</a:t>
            </a:r>
            <a:r>
              <a:rPr lang="it-IT" altLang="en-US" sz="1600" dirty="0"/>
              <a:t> di azione nascosta da parte di F1 o F2 o F3 </a:t>
            </a:r>
            <a:r>
              <a:rPr lang="it-IT" altLang="en-US" sz="1600" dirty="0" err="1"/>
              <a:t>ecc</a:t>
            </a:r>
            <a:endParaRPr lang="it-IT" altLang="en-US" sz="1600" dirty="0"/>
          </a:p>
          <a:p>
            <a:pPr>
              <a:lnSpc>
                <a:spcPct val="80000"/>
              </a:lnSpc>
              <a:buFont typeface="Wingdings" panose="05000000000000000000" pitchFamily="2" charset="2"/>
              <a:buChar char="§"/>
            </a:pPr>
            <a:r>
              <a:rPr lang="it-IT" altLang="en-US" sz="1600" dirty="0"/>
              <a:t>B1 ripete la stessa operazione creando MBS2, MBS3, ecc., fino a MBS1000. Infine, B1 vende le 1000 MBS sul mercato ad altre banche B2, B3, …, che a loro volta possono rivenderle e così via.</a:t>
            </a:r>
          </a:p>
          <a:p>
            <a:pPr>
              <a:lnSpc>
                <a:spcPct val="80000"/>
              </a:lnSpc>
              <a:buFont typeface="Wingdings" panose="05000000000000000000" pitchFamily="2" charset="2"/>
              <a:buChar char="§"/>
            </a:pPr>
            <a:r>
              <a:rPr lang="it-IT" altLang="en-US" sz="1600" u="sng" dirty="0">
                <a:solidFill>
                  <a:srgbClr val="FC0128"/>
                </a:solidFill>
              </a:rPr>
              <a:t>Problema di informazione nascosta</a:t>
            </a:r>
            <a:r>
              <a:rPr lang="it-IT" altLang="en-US" sz="1600" dirty="0"/>
              <a:t>: se i prezzi delle case calano ed i tassi di interesse aumentano, coloro che hanno comprato le varie MBS cominciano a temere che non più un solo mutuatario, ma </a:t>
            </a:r>
            <a:r>
              <a:rPr lang="it-IT" altLang="en-US" sz="1600" i="1" dirty="0"/>
              <a:t>parecchi</a:t>
            </a:r>
            <a:r>
              <a:rPr lang="it-IT" altLang="en-US" sz="1600" dirty="0"/>
              <a:t> e </a:t>
            </a:r>
            <a:r>
              <a:rPr lang="it-IT" altLang="en-US" sz="1600" i="1" dirty="0"/>
              <a:t>tutti assieme</a:t>
            </a:r>
            <a:r>
              <a:rPr lang="it-IT" altLang="en-US" sz="1600" dirty="0"/>
              <a:t> possano fare default. Se ciò accadesse, ogni MBS perderebbe parecchio del suo valore. E’ un caso di </a:t>
            </a:r>
            <a:r>
              <a:rPr lang="it-IT" altLang="en-US" sz="1600" i="1" dirty="0" err="1"/>
              <a:t>lemons</a:t>
            </a:r>
            <a:r>
              <a:rPr lang="it-IT" altLang="en-US" sz="1600" dirty="0"/>
              <a:t>: B1 sa a chi ha prestato il denaro e quindi conosce il vero valore di MBS (qualcuno dei F1, F2, ecc. sarà pur onesto…), ma le varie B2, B3, ecc. che detengono MBS no, ovvero non conoscono la “qualità” dei mutui sottostanti MBS. Le altre banche quindi non si fidano più del valore di ciò che gli ha venduto la banca B1.</a:t>
            </a:r>
          </a:p>
          <a:p>
            <a:pPr>
              <a:lnSpc>
                <a:spcPct val="80000"/>
              </a:lnSpc>
              <a:buFont typeface="Wingdings" panose="05000000000000000000" pitchFamily="2" charset="2"/>
              <a:buChar char="§"/>
            </a:pPr>
            <a:r>
              <a:rPr lang="it-IT" altLang="en-US" sz="1600" dirty="0"/>
              <a:t>Il “disastro”: se B1, B2, B3, ecc. hanno usato le MBS come garanzia per </a:t>
            </a:r>
            <a:r>
              <a:rPr lang="it-IT" altLang="en-US" sz="1600" i="1" dirty="0"/>
              <a:t>prestiti tra banche</a:t>
            </a:r>
            <a:r>
              <a:rPr lang="it-IT" altLang="en-US" sz="1600" dirty="0"/>
              <a:t>, la perdita di fiducia nel valore di tali garanzie porterà le banche a richiedere indietro tali prestiti ed a non erogarne più. P.e. B4 richiede indietro il prestito a B3 perché teme che la MBS datale in garanzia da B3 sia un </a:t>
            </a:r>
            <a:r>
              <a:rPr lang="it-IT" altLang="en-US" sz="1600" i="1" dirty="0" err="1"/>
              <a:t>lemon</a:t>
            </a:r>
            <a:r>
              <a:rPr lang="it-IT" altLang="en-US" sz="1600" dirty="0"/>
              <a:t>; se B3 non ha mezzi liquidi per restituire il prestito, B3 fallisce.</a:t>
            </a:r>
          </a:p>
        </p:txBody>
      </p:sp>
    </p:spTree>
    <p:extLst>
      <p:ext uri="{BB962C8B-B14F-4D97-AF65-F5344CB8AC3E}">
        <p14:creationId xmlns:p14="http://schemas.microsoft.com/office/powerpoint/2010/main" val="1839562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4979">
                                            <p:txEl>
                                              <p:pRg st="3" end="3"/>
                                            </p:txEl>
                                          </p:spTgt>
                                        </p:tgtEl>
                                        <p:attrNameLst>
                                          <p:attrName>style.visibility</p:attrName>
                                        </p:attrNameLst>
                                      </p:cBhvr>
                                      <p:to>
                                        <p:strVal val="visible"/>
                                      </p:to>
                                    </p:set>
                                    <p:animEffect transition="in" filter="checkerboard(across)">
                                      <p:cBhvr>
                                        <p:cTn id="7" dur="500"/>
                                        <p:tgtEl>
                                          <p:spTgt spid="25497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4979">
                                            <p:txEl>
                                              <p:pRg st="4" end="4"/>
                                            </p:txEl>
                                          </p:spTgt>
                                        </p:tgtEl>
                                        <p:attrNameLst>
                                          <p:attrName>style.visibility</p:attrName>
                                        </p:attrNameLst>
                                      </p:cBhvr>
                                      <p:to>
                                        <p:strVal val="visible"/>
                                      </p:to>
                                    </p:set>
                                    <p:animEffect transition="in" filter="checkerboard(across)">
                                      <p:cBhvr>
                                        <p:cTn id="12" dur="500"/>
                                        <p:tgtEl>
                                          <p:spTgt spid="254979">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54979">
                                            <p:txEl>
                                              <p:pRg st="5" end="5"/>
                                            </p:txEl>
                                          </p:spTgt>
                                        </p:tgtEl>
                                        <p:attrNameLst>
                                          <p:attrName>style.visibility</p:attrName>
                                        </p:attrNameLst>
                                      </p:cBhvr>
                                      <p:to>
                                        <p:strVal val="visible"/>
                                      </p:to>
                                    </p:set>
                                    <p:animEffect transition="in" filter="checkerboard(across)">
                                      <p:cBhvr>
                                        <p:cTn id="15" dur="500"/>
                                        <p:tgtEl>
                                          <p:spTgt spid="254979">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54979">
                                            <p:txEl>
                                              <p:pRg st="6" end="6"/>
                                            </p:txEl>
                                          </p:spTgt>
                                        </p:tgtEl>
                                        <p:attrNameLst>
                                          <p:attrName>style.visibility</p:attrName>
                                        </p:attrNameLst>
                                      </p:cBhvr>
                                      <p:to>
                                        <p:strVal val="visible"/>
                                      </p:to>
                                    </p:set>
                                    <p:animEffect transition="in" filter="checkerboard(across)">
                                      <p:cBhvr>
                                        <p:cTn id="20" dur="500"/>
                                        <p:tgtEl>
                                          <p:spTgt spid="254979">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54979">
                                            <p:txEl>
                                              <p:pRg st="7" end="7"/>
                                            </p:txEl>
                                          </p:spTgt>
                                        </p:tgtEl>
                                        <p:attrNameLst>
                                          <p:attrName>style.visibility</p:attrName>
                                        </p:attrNameLst>
                                      </p:cBhvr>
                                      <p:to>
                                        <p:strVal val="visible"/>
                                      </p:to>
                                    </p:set>
                                    <p:animEffect transition="in" filter="checkerboard(across)">
                                      <p:cBhvr>
                                        <p:cTn id="25" dur="500"/>
                                        <p:tgtEl>
                                          <p:spTgt spid="254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83970" name="Picture 2"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45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611188" y="0"/>
            <a:ext cx="7772400" cy="692150"/>
          </a:xfrm>
        </p:spPr>
        <p:txBody>
          <a:bodyPr/>
          <a:lstStyle/>
          <a:p>
            <a:r>
              <a:rPr lang="it-IT" altLang="it-IT"/>
              <a:t>Il significato dei flussi</a:t>
            </a:r>
          </a:p>
        </p:txBody>
      </p:sp>
      <p:sp>
        <p:nvSpPr>
          <p:cNvPr id="63491" name="Rectangle 1027"/>
          <p:cNvSpPr>
            <a:spLocks noGrp="1" noChangeArrowheads="1"/>
          </p:cNvSpPr>
          <p:nvPr>
            <p:ph type="body" idx="1"/>
          </p:nvPr>
        </p:nvSpPr>
        <p:spPr>
          <a:xfrm>
            <a:off x="179388" y="692150"/>
            <a:ext cx="8785225" cy="5616575"/>
          </a:xfrm>
        </p:spPr>
        <p:txBody>
          <a:bodyPr/>
          <a:lstStyle/>
          <a:p>
            <a:pPr>
              <a:lnSpc>
                <a:spcPct val="85000"/>
              </a:lnSpc>
            </a:pPr>
            <a:r>
              <a:rPr lang="it-IT" altLang="it-IT" sz="2000" dirty="0">
                <a:latin typeface="Times New Roman" panose="02020603050405020304" pitchFamily="18" charset="0"/>
              </a:rPr>
              <a:t>L’occupato che perdendo il lavoro esce dalla forza lavoro corrisponde p.e. al caso dei prepensionamenti forzati oppure della c.d. “</a:t>
            </a:r>
            <a:r>
              <a:rPr lang="it-IT" altLang="it-IT" sz="2000" u="sng" dirty="0">
                <a:latin typeface="Times New Roman" panose="02020603050405020304" pitchFamily="18" charset="0"/>
              </a:rPr>
              <a:t>sommersione</a:t>
            </a:r>
            <a:r>
              <a:rPr lang="it-IT" altLang="it-IT" sz="2000" dirty="0">
                <a:latin typeface="Times New Roman" panose="02020603050405020304" pitchFamily="18" charset="0"/>
              </a:rPr>
              <a:t>” (un lavoro legale che diventa lavoro “sommerso”). In Italia è un flusso molto alto.</a:t>
            </a:r>
          </a:p>
          <a:p>
            <a:pPr>
              <a:lnSpc>
                <a:spcPct val="85000"/>
              </a:lnSpc>
            </a:pPr>
            <a:r>
              <a:rPr lang="it-IT" altLang="it-IT" sz="2000" dirty="0">
                <a:latin typeface="Times New Roman" panose="02020603050405020304" pitchFamily="18" charset="0"/>
              </a:rPr>
              <a:t>L’individuo OLF che inizia a cercare lavoro diviene DIS. E’ una differenza cruciale nel caso italiano dove lo stock di OLF è molto grande.</a:t>
            </a:r>
          </a:p>
          <a:p>
            <a:pPr>
              <a:lnSpc>
                <a:spcPct val="85000"/>
              </a:lnSpc>
            </a:pPr>
            <a:r>
              <a:rPr lang="it-IT" altLang="it-IT" sz="2000" dirty="0">
                <a:latin typeface="Times New Roman" panose="02020603050405020304" pitchFamily="18" charset="0"/>
              </a:rPr>
              <a:t>Chi entra in DIS proveniente da OLF deve affrontare un periodo di ricerca di lavoro. Ma se la condizione OLF rende qualcosa (p.e. perché corrisponde ad un lavoro “sommerso” o domestico), l’individuo non sarà disposto a rinunciarvi ed a sostenere il costo del periodo di DIS; quindi preferirà restare fuori da LF.</a:t>
            </a:r>
          </a:p>
          <a:p>
            <a:pPr>
              <a:lnSpc>
                <a:spcPct val="85000"/>
              </a:lnSpc>
            </a:pPr>
            <a:r>
              <a:rPr lang="it-IT" altLang="it-IT" sz="2000" dirty="0">
                <a:latin typeface="Times New Roman" panose="02020603050405020304" pitchFamily="18" charset="0"/>
              </a:rPr>
              <a:t>Il flusso “misterioso”: si tratta di individui OLF che accetterebbero di entrare in OCC se gli venisse offerto </a:t>
            </a:r>
            <a:r>
              <a:rPr lang="it-IT" altLang="it-IT" sz="2000" u="sng" dirty="0">
                <a:latin typeface="Times New Roman" panose="02020603050405020304" pitchFamily="18" charset="0"/>
              </a:rPr>
              <a:t>subito</a:t>
            </a:r>
            <a:r>
              <a:rPr lang="it-IT" altLang="it-IT" sz="2000" dirty="0">
                <a:latin typeface="Times New Roman" panose="02020603050405020304" pitchFamily="18" charset="0"/>
              </a:rPr>
              <a:t> di lavorare, senza un periodo di DIS. Sono i c.d. “</a:t>
            </a:r>
            <a:r>
              <a:rPr lang="it-IT" altLang="it-IT" sz="2000" u="sng" dirty="0">
                <a:latin typeface="Times New Roman" panose="02020603050405020304" pitchFamily="18" charset="0"/>
              </a:rPr>
              <a:t>OLF disponibili</a:t>
            </a:r>
            <a:r>
              <a:rPr lang="it-IT" altLang="it-IT" sz="2000" dirty="0">
                <a:latin typeface="Times New Roman" panose="02020603050405020304" pitchFamily="18" charset="0"/>
              </a:rPr>
              <a:t>” (= forza lavoro potenziale), una vera e propria quarta categoria di individui nel mercato del lavoro. In Italia si stima che siano circa 3 mln., pari al 7% di WAP, ovvero più dei “veri” disoccupati!</a:t>
            </a:r>
          </a:p>
          <a:p>
            <a:pPr>
              <a:lnSpc>
                <a:spcPct val="85000"/>
              </a:lnSpc>
            </a:pPr>
            <a:r>
              <a:rPr lang="it-IT" altLang="it-IT" sz="2000" dirty="0">
                <a:latin typeface="Times New Roman" panose="02020603050405020304" pitchFamily="18" charset="0"/>
              </a:rPr>
              <a:t>Le misure di aiuto nella ricerca del lavoro (p.e. formazione) sono rivolte ai DIS, non agli OLF. Ma questi ultimi, se adeguatamente formati, potrebbero accettare di entrare subito in OCC (oppure in DIS, ma con l’aspettativa di una più breve attesa di un lavoro). In entrambi i casi aumenterebbe il tasso di partecipazione al mercato del lavoro.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 calcmode="lin" valueType="num">
                                      <p:cBhvr additive="base">
                                        <p:cTn id="7"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anim calcmode="lin" valueType="num">
                                      <p:cBhvr additive="base">
                                        <p:cTn id="13"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anim calcmode="lin" valueType="num">
                                      <p:cBhvr additive="base">
                                        <p:cTn id="19"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5">
            <a:extLst>
              <a:ext uri="{FF2B5EF4-FFF2-40B4-BE49-F238E27FC236}">
                <a16:creationId xmlns:a16="http://schemas.microsoft.com/office/drawing/2014/main" id="{7A27A160-1A75-47AD-97D3-6D53520AA12A}"/>
              </a:ext>
            </a:extLst>
          </p:cNvPr>
          <p:cNvSpPr>
            <a:spLocks noGrp="1"/>
          </p:cNvSpPr>
          <p:nvPr>
            <p:ph type="title"/>
          </p:nvPr>
        </p:nvSpPr>
        <p:spPr>
          <a:xfrm>
            <a:off x="522714" y="1682568"/>
            <a:ext cx="8352928" cy="1818434"/>
          </a:xfrm>
        </p:spPr>
        <p:txBody>
          <a:bodyPr vert="horz" lIns="91440" tIns="45720" rIns="91440" bIns="45720" rtlCol="0" anchor="b">
            <a:normAutofit/>
          </a:bodyPr>
          <a:lstStyle/>
          <a:p>
            <a:pPr eaLnBrk="1" hangingPunct="1">
              <a:lnSpc>
                <a:spcPct val="90000"/>
              </a:lnSpc>
            </a:pPr>
            <a:r>
              <a:rPr lang="en-US" kern="1200" dirty="0" err="1">
                <a:solidFill>
                  <a:schemeClr val="tx1"/>
                </a:solidFill>
                <a:latin typeface="+mj-lt"/>
                <a:ea typeface="+mj-ea"/>
                <a:cs typeface="+mj-cs"/>
              </a:rPr>
              <a:t>Gli</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argomenti</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successivi</a:t>
            </a:r>
            <a:r>
              <a:rPr lang="en-US" kern="1200" dirty="0">
                <a:solidFill>
                  <a:schemeClr val="tx1"/>
                </a:solidFill>
                <a:latin typeface="+mj-lt"/>
                <a:ea typeface="+mj-ea"/>
                <a:cs typeface="+mj-cs"/>
              </a:rPr>
              <a:t> di </a:t>
            </a:r>
            <a:r>
              <a:rPr lang="en-US" kern="1200" dirty="0" err="1">
                <a:solidFill>
                  <a:schemeClr val="tx1"/>
                </a:solidFill>
                <a:latin typeface="+mj-lt"/>
                <a:ea typeface="+mj-ea"/>
                <a:cs typeface="+mj-cs"/>
              </a:rPr>
              <a:t>questa</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dispensa</a:t>
            </a:r>
            <a:r>
              <a:rPr lang="en-US" kern="1200" dirty="0">
                <a:solidFill>
                  <a:schemeClr val="tx1"/>
                </a:solidFill>
                <a:latin typeface="+mj-lt"/>
                <a:ea typeface="+mj-ea"/>
                <a:cs typeface="+mj-cs"/>
              </a:rPr>
              <a:t> NON </a:t>
            </a:r>
            <a:r>
              <a:rPr lang="en-US" kern="1200" dirty="0" err="1">
                <a:solidFill>
                  <a:schemeClr val="tx1"/>
                </a:solidFill>
                <a:latin typeface="+mj-lt"/>
                <a:ea typeface="+mj-ea"/>
                <a:cs typeface="+mj-cs"/>
              </a:rPr>
              <a:t>fanno</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parte</a:t>
            </a:r>
            <a:r>
              <a:rPr lang="en-US" kern="1200" dirty="0">
                <a:solidFill>
                  <a:schemeClr val="tx1"/>
                </a:solidFill>
                <a:latin typeface="+mj-lt"/>
                <a:ea typeface="+mj-ea"/>
                <a:cs typeface="+mj-cs"/>
              </a:rPr>
              <a:t> del </a:t>
            </a:r>
            <a:r>
              <a:rPr lang="en-US" kern="1200" dirty="0" err="1">
                <a:solidFill>
                  <a:schemeClr val="tx1"/>
                </a:solidFill>
                <a:latin typeface="+mj-lt"/>
                <a:ea typeface="+mj-ea"/>
                <a:cs typeface="+mj-cs"/>
              </a:rPr>
              <a:t>programma</a:t>
            </a: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r>
              <a:rPr lang="en-US" kern="1200" dirty="0">
                <a:solidFill>
                  <a:schemeClr val="tx1"/>
                </a:solidFill>
                <a:latin typeface="+mj-lt"/>
                <a:ea typeface="+mj-ea"/>
                <a:cs typeface="+mj-cs"/>
              </a:rPr>
              <a:t>della </a:t>
            </a:r>
            <a:r>
              <a:rPr lang="en-US" kern="1200" dirty="0" err="1">
                <a:solidFill>
                  <a:schemeClr val="tx1"/>
                </a:solidFill>
                <a:latin typeface="+mj-lt"/>
                <a:ea typeface="+mj-ea"/>
                <a:cs typeface="+mj-cs"/>
              </a:rPr>
              <a:t>prova</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scritta</a:t>
            </a:r>
            <a:r>
              <a:rPr lang="en-US" kern="1200" dirty="0">
                <a:solidFill>
                  <a:schemeClr val="tx1"/>
                </a:solidFill>
                <a:latin typeface="+mj-lt"/>
                <a:ea typeface="+mj-ea"/>
                <a:cs typeface="+mj-cs"/>
              </a:rPr>
              <a:t> di </a:t>
            </a:r>
            <a:r>
              <a:rPr lang="en-US" kern="1200" dirty="0" err="1">
                <a:solidFill>
                  <a:schemeClr val="tx1"/>
                </a:solidFill>
                <a:latin typeface="+mj-lt"/>
                <a:ea typeface="+mj-ea"/>
                <a:cs typeface="+mj-cs"/>
              </a:rPr>
              <a:t>maggio</a:t>
            </a:r>
            <a:r>
              <a:rPr lang="en-US" kern="1200" dirty="0">
                <a:solidFill>
                  <a:schemeClr val="tx1"/>
                </a:solidFill>
                <a:latin typeface="+mj-lt"/>
                <a:ea typeface="+mj-ea"/>
                <a:cs typeface="+mj-cs"/>
              </a:rPr>
              <a:t> 2019</a:t>
            </a:r>
          </a:p>
        </p:txBody>
      </p:sp>
      <p:cxnSp>
        <p:nvCxnSpPr>
          <p:cNvPr id="15" name="Straight Connector 14">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638317"/>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35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35172" name="Rectangle 4"/>
          <p:cNvSpPr>
            <a:spLocks noGrp="1" noChangeArrowheads="1"/>
          </p:cNvSpPr>
          <p:nvPr>
            <p:ph type="ctrTitle"/>
          </p:nvPr>
        </p:nvSpPr>
        <p:spPr>
          <a:xfrm>
            <a:off x="827088" y="2205038"/>
            <a:ext cx="7631112" cy="190976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it-IT" altLang="it-IT" sz="4000" dirty="0"/>
              <a:t>INFLAZIONE: </a:t>
            </a:r>
            <a:br>
              <a:rPr lang="it-IT" altLang="it-IT" sz="4000" dirty="0"/>
            </a:br>
            <a:r>
              <a:rPr lang="it-IT" altLang="it-IT" sz="4000" dirty="0"/>
              <a:t>CAUSE &amp; COSTI</a:t>
            </a:r>
          </a:p>
        </p:txBody>
      </p:sp>
    </p:spTree>
  </p:cSld>
  <p:clrMapOvr>
    <a:masterClrMapping/>
  </p:clrMapOvr>
  <p:transition spd="slow">
    <p:dissolve/>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7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72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72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7222" name="Rectangle 6"/>
          <p:cNvSpPr>
            <a:spLocks noGrp="1" noChangeArrowheads="1"/>
          </p:cNvSpPr>
          <p:nvPr>
            <p:ph type="title"/>
          </p:nvPr>
        </p:nvSpPr>
        <p:spPr>
          <a:xfrm>
            <a:off x="0" y="188913"/>
            <a:ext cx="9144000" cy="838200"/>
          </a:xfrm>
          <a:noFill/>
        </p:spPr>
        <p:txBody>
          <a:bodyPr/>
          <a:lstStyle/>
          <a:p>
            <a:r>
              <a:rPr lang="it-IT" altLang="it-IT"/>
              <a:t>L’inflazione e l’indice dei prezzi al consumo</a:t>
            </a:r>
          </a:p>
        </p:txBody>
      </p:sp>
      <p:sp>
        <p:nvSpPr>
          <p:cNvPr id="347143" name="Rectangle 7"/>
          <p:cNvSpPr>
            <a:spLocks noGrp="1" noChangeArrowheads="1"/>
          </p:cNvSpPr>
          <p:nvPr>
            <p:ph type="body" idx="1"/>
          </p:nvPr>
        </p:nvSpPr>
        <p:spPr>
          <a:xfrm>
            <a:off x="228600" y="990600"/>
            <a:ext cx="8915400" cy="5638800"/>
          </a:xfrm>
          <a:noFill/>
        </p:spPr>
        <p:txBody>
          <a:bodyPr/>
          <a:lstStyle/>
          <a:p>
            <a:pPr>
              <a:tabLst/>
            </a:pPr>
            <a:r>
              <a:rPr lang="it-IT" altLang="it-IT" sz="2800" dirty="0">
                <a:latin typeface="Times New Roman" panose="02020603050405020304" pitchFamily="18" charset="0"/>
              </a:rPr>
              <a:t>L’</a:t>
            </a:r>
            <a:r>
              <a:rPr lang="it-IT" altLang="it-IT" sz="2800" dirty="0">
                <a:solidFill>
                  <a:srgbClr val="FC0128"/>
                </a:solidFill>
                <a:latin typeface="Times New Roman" panose="02020603050405020304" pitchFamily="18" charset="0"/>
              </a:rPr>
              <a:t>inflazione</a:t>
            </a:r>
            <a:r>
              <a:rPr lang="it-IT" altLang="it-IT" sz="2800" dirty="0">
                <a:latin typeface="Times New Roman" panose="02020603050405020304" pitchFamily="18" charset="0"/>
              </a:rPr>
              <a:t> è l’incremento nel tempo dell’indice generale dei prezzi </a:t>
            </a:r>
            <a:r>
              <a:rPr lang="it-IT" altLang="it-IT" sz="2800" b="1" dirty="0">
                <a:latin typeface="French Script MT" panose="03020402040607040605" pitchFamily="66" charset="0"/>
              </a:rPr>
              <a:t>P</a:t>
            </a:r>
            <a:r>
              <a:rPr lang="it-IT" altLang="it-IT" sz="2800" dirty="0">
                <a:latin typeface="Times New Roman" panose="02020603050405020304" pitchFamily="18" charset="0"/>
              </a:rPr>
              <a:t>. Il </a:t>
            </a:r>
            <a:r>
              <a:rPr lang="it-IT" altLang="it-IT" sz="2800" dirty="0">
                <a:solidFill>
                  <a:srgbClr val="FC0128"/>
                </a:solidFill>
                <a:latin typeface="Times New Roman" panose="02020603050405020304" pitchFamily="18" charset="0"/>
              </a:rPr>
              <a:t>tasso di inflazione</a:t>
            </a:r>
            <a:r>
              <a:rPr lang="it-IT" altLang="it-IT" sz="2800" dirty="0">
                <a:latin typeface="Times New Roman" panose="02020603050405020304" pitchFamily="18" charset="0"/>
              </a:rPr>
              <a:t> </a:t>
            </a:r>
            <a:r>
              <a:rPr lang="it-IT" altLang="it-IT" sz="2800" dirty="0">
                <a:solidFill>
                  <a:srgbClr val="FC0128"/>
                </a:solidFill>
                <a:latin typeface="Times New Roman" panose="02020603050405020304" pitchFamily="18" charset="0"/>
                <a:sym typeface="Symbol" panose="05050102010706020507" pitchFamily="18" charset="2"/>
              </a:rPr>
              <a:t></a:t>
            </a:r>
            <a:r>
              <a:rPr lang="it-IT" altLang="it-IT" sz="2800" dirty="0">
                <a:latin typeface="Times New Roman" panose="02020603050405020304" pitchFamily="18" charset="0"/>
                <a:sym typeface="Symbol" panose="05050102010706020507" pitchFamily="18" charset="2"/>
              </a:rPr>
              <a:t> </a:t>
            </a:r>
            <a:r>
              <a:rPr lang="it-IT" altLang="it-IT" sz="2800" dirty="0">
                <a:latin typeface="Times New Roman" panose="02020603050405020304" pitchFamily="18" charset="0"/>
              </a:rPr>
              <a:t>si misura in termini della variazione percentuale, in un determinato periodo di tempo (mese o anno), dell’indice dei prezzi.</a:t>
            </a:r>
          </a:p>
          <a:p>
            <a:pPr>
              <a:tabLst/>
            </a:pPr>
            <a:r>
              <a:rPr lang="it-IT" altLang="it-IT" sz="2800" dirty="0">
                <a:latin typeface="Times New Roman" panose="02020603050405020304" pitchFamily="18" charset="0"/>
              </a:rPr>
              <a:t>Lo strumento più usato per misurare l’inflazione è l’</a:t>
            </a:r>
            <a:r>
              <a:rPr lang="it-IT" altLang="it-IT" sz="2800" dirty="0">
                <a:solidFill>
                  <a:srgbClr val="FC0128"/>
                </a:solidFill>
                <a:latin typeface="Times New Roman" panose="02020603050405020304" pitchFamily="18" charset="0"/>
              </a:rPr>
              <a:t>indice dei prezzi al consumo</a:t>
            </a:r>
            <a:r>
              <a:rPr lang="it-IT" altLang="it-IT" sz="2800" dirty="0">
                <a:latin typeface="Times New Roman" panose="02020603050405020304" pitchFamily="18" charset="0"/>
              </a:rPr>
              <a:t> </a:t>
            </a:r>
            <a:r>
              <a:rPr lang="it-IT" altLang="it-IT" sz="2800" dirty="0">
                <a:solidFill>
                  <a:srgbClr val="FC0128"/>
                </a:solidFill>
                <a:latin typeface="Times New Roman" panose="02020603050405020304" pitchFamily="18" charset="0"/>
              </a:rPr>
              <a:t>(IPC).</a:t>
            </a:r>
          </a:p>
          <a:p>
            <a:pPr>
              <a:tabLst/>
            </a:pPr>
            <a:r>
              <a:rPr lang="it-IT" altLang="it-IT" sz="2800" dirty="0">
                <a:latin typeface="Times New Roman" panose="02020603050405020304" pitchFamily="18" charset="0"/>
              </a:rPr>
              <a:t>IPC misura il </a:t>
            </a:r>
            <a:r>
              <a:rPr lang="it-IT" altLang="it-IT" sz="2800" u="sng" dirty="0">
                <a:latin typeface="Times New Roman" panose="02020603050405020304" pitchFamily="18" charset="0"/>
              </a:rPr>
              <a:t>costo di un paniere tipico</a:t>
            </a:r>
            <a:r>
              <a:rPr lang="it-IT" altLang="it-IT" sz="2800" dirty="0">
                <a:latin typeface="Times New Roman" panose="02020603050405020304" pitchFamily="18" charset="0"/>
              </a:rPr>
              <a:t> di beni e servizi. L’indice serve proprio a monitorare l’andamento nel tempo del c.d. “costo della vita”. </a:t>
            </a:r>
          </a:p>
          <a:p>
            <a:pPr lvl="1">
              <a:tabLst/>
            </a:pPr>
            <a:r>
              <a:rPr lang="it-IT" altLang="it-IT" sz="2400" dirty="0">
                <a:latin typeface="Times New Roman" panose="02020603050405020304" pitchFamily="18" charset="0"/>
              </a:rPr>
              <a:t>Se IPC aumenta, una famiglia deve spendere </a:t>
            </a:r>
            <a:r>
              <a:rPr lang="it-IT" altLang="it-IT" sz="2400" u="sng" dirty="0">
                <a:latin typeface="Times New Roman" panose="02020603050405020304" pitchFamily="18" charset="0"/>
              </a:rPr>
              <a:t>di più</a:t>
            </a:r>
            <a:r>
              <a:rPr lang="it-IT" altLang="it-IT" sz="2400" dirty="0">
                <a:latin typeface="Times New Roman" panose="02020603050405020304" pitchFamily="18" charset="0"/>
              </a:rPr>
              <a:t> per acquistare il paniere tipico e mantenere lo stesso tenore di vita. </a:t>
            </a:r>
          </a:p>
          <a:p>
            <a:pPr>
              <a:tabLst/>
            </a:pPr>
            <a:r>
              <a:rPr lang="it-IT" altLang="it-IT" sz="2800" dirty="0">
                <a:latin typeface="Times New Roman" panose="02020603050405020304" pitchFamily="18" charset="0"/>
              </a:rPr>
              <a:t>Il tasso di inflazione è: </a:t>
            </a:r>
            <a:r>
              <a:rPr lang="it-IT" altLang="it-IT" sz="2800" dirty="0">
                <a:solidFill>
                  <a:srgbClr val="FC0128"/>
                </a:solidFill>
                <a:latin typeface="Symbol" panose="05050102010706020507" pitchFamily="18" charset="2"/>
              </a:rPr>
              <a:t>p</a:t>
            </a:r>
            <a:r>
              <a:rPr lang="it-IT" altLang="it-IT" sz="2800" dirty="0">
                <a:solidFill>
                  <a:srgbClr val="FC0128"/>
                </a:solidFill>
                <a:latin typeface="Times New Roman" panose="02020603050405020304" pitchFamily="18" charset="0"/>
              </a:rPr>
              <a:t> = [(IPC</a:t>
            </a:r>
            <a:r>
              <a:rPr lang="it-IT" altLang="it-IT" sz="2800" baseline="-25000" dirty="0">
                <a:solidFill>
                  <a:srgbClr val="FC0128"/>
                </a:solidFill>
                <a:latin typeface="Times New Roman" panose="02020603050405020304" pitchFamily="18" charset="0"/>
              </a:rPr>
              <a:t>2</a:t>
            </a:r>
            <a:r>
              <a:rPr lang="it-IT" altLang="it-IT" sz="2800" dirty="0">
                <a:solidFill>
                  <a:srgbClr val="FC0128"/>
                </a:solidFill>
                <a:latin typeface="Times New Roman" panose="02020603050405020304" pitchFamily="18" charset="0"/>
              </a:rPr>
              <a:t> – IPC</a:t>
            </a:r>
            <a:r>
              <a:rPr lang="it-IT" altLang="it-IT" sz="2800" baseline="-25000" dirty="0">
                <a:solidFill>
                  <a:srgbClr val="FC0128"/>
                </a:solidFill>
                <a:latin typeface="Times New Roman" panose="02020603050405020304" pitchFamily="18" charset="0"/>
              </a:rPr>
              <a:t>1</a:t>
            </a:r>
            <a:r>
              <a:rPr lang="it-IT" altLang="it-IT" sz="2800" dirty="0">
                <a:solidFill>
                  <a:srgbClr val="FC0128"/>
                </a:solidFill>
                <a:latin typeface="Times New Roman" panose="02020603050405020304" pitchFamily="18" charset="0"/>
              </a:rPr>
              <a:t>)/IPC</a:t>
            </a:r>
            <a:r>
              <a:rPr lang="it-IT" altLang="it-IT" sz="2800" baseline="-25000" dirty="0">
                <a:solidFill>
                  <a:srgbClr val="FC0128"/>
                </a:solidFill>
                <a:latin typeface="Times New Roman" panose="02020603050405020304" pitchFamily="18" charset="0"/>
              </a:rPr>
              <a:t>1</a:t>
            </a:r>
            <a:r>
              <a:rPr lang="it-IT" altLang="it-IT" sz="2800" dirty="0">
                <a:solidFill>
                  <a:srgbClr val="FC0128"/>
                </a:solidFill>
                <a:latin typeface="Times New Roman" panose="02020603050405020304" pitchFamily="18" charset="0"/>
              </a:rPr>
              <a:t>]</a:t>
            </a:r>
            <a:endParaRPr lang="it-IT" altLang="it-IT" sz="2800" baseline="-25000" dirty="0">
              <a:solidFill>
                <a:srgbClr val="FC0128"/>
              </a:solidFill>
              <a:latin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43">
                                            <p:txEl>
                                              <p:pRg st="2" end="2"/>
                                            </p:txEl>
                                          </p:spTgt>
                                        </p:tgtEl>
                                        <p:attrNameLst>
                                          <p:attrName>style.visibility</p:attrName>
                                        </p:attrNameLst>
                                      </p:cBhvr>
                                      <p:to>
                                        <p:strVal val="visible"/>
                                      </p:to>
                                    </p:set>
                                    <p:animEffect transition="in" filter="wipe(left)">
                                      <p:cBhvr>
                                        <p:cTn id="7" dur="500"/>
                                        <p:tgtEl>
                                          <p:spTgt spid="34714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7143">
                                            <p:txEl>
                                              <p:pRg st="3" end="3"/>
                                            </p:txEl>
                                          </p:spTgt>
                                        </p:tgtEl>
                                        <p:attrNameLst>
                                          <p:attrName>style.visibility</p:attrName>
                                        </p:attrNameLst>
                                      </p:cBhvr>
                                      <p:to>
                                        <p:strVal val="visible"/>
                                      </p:to>
                                    </p:set>
                                    <p:animEffect transition="in" filter="wipe(left)">
                                      <p:cBhvr>
                                        <p:cTn id="10" dur="500"/>
                                        <p:tgtEl>
                                          <p:spTgt spid="34714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7143">
                                            <p:txEl>
                                              <p:pRg st="4" end="4"/>
                                            </p:txEl>
                                          </p:spTgt>
                                        </p:tgtEl>
                                        <p:attrNameLst>
                                          <p:attrName>style.visibility</p:attrName>
                                        </p:attrNameLst>
                                      </p:cBhvr>
                                      <p:to>
                                        <p:strVal val="visible"/>
                                      </p:to>
                                    </p:set>
                                    <p:animEffect transition="in" filter="wipe(left)">
                                      <p:cBhvr>
                                        <p:cTn id="15" dur="500"/>
                                        <p:tgtEl>
                                          <p:spTgt spid="347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3" grpId="0" uiExpand="1"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926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9268" name="Rectangle 1028"/>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9269" name="Rectangle 1029"/>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39270" name="Rectangle 1030"/>
          <p:cNvSpPr>
            <a:spLocks noGrp="1" noChangeArrowheads="1"/>
          </p:cNvSpPr>
          <p:nvPr>
            <p:ph type="title"/>
          </p:nvPr>
        </p:nvSpPr>
        <p:spPr>
          <a:xfrm>
            <a:off x="609600" y="0"/>
            <a:ext cx="7772400" cy="762000"/>
          </a:xfrm>
          <a:noFill/>
        </p:spPr>
        <p:txBody>
          <a:bodyPr/>
          <a:lstStyle/>
          <a:p>
            <a:r>
              <a:rPr lang="it-IT" altLang="it-IT"/>
              <a:t>Come si calcola IPC</a:t>
            </a:r>
          </a:p>
        </p:txBody>
      </p:sp>
      <p:sp>
        <p:nvSpPr>
          <p:cNvPr id="349191" name="Rectangle 1031"/>
          <p:cNvSpPr>
            <a:spLocks noGrp="1" noChangeArrowheads="1"/>
          </p:cNvSpPr>
          <p:nvPr>
            <p:ph type="body" idx="1"/>
          </p:nvPr>
        </p:nvSpPr>
        <p:spPr>
          <a:xfrm>
            <a:off x="0" y="609600"/>
            <a:ext cx="9144000" cy="6019800"/>
          </a:xfrm>
          <a:noFill/>
          <a:extLst>
            <a:ext uri="{91240B29-F687-4F45-9708-019B960494DF}">
              <a14:hiddenLine xmlns:a14="http://schemas.microsoft.com/office/drawing/2010/main" w="12700">
                <a:solidFill>
                  <a:srgbClr val="CC0099"/>
                </a:solidFill>
                <a:miter lim="800000"/>
                <a:headEnd/>
                <a:tailEnd/>
              </a14:hiddenLine>
            </a:ext>
          </a:extLst>
        </p:spPr>
        <p:txBody>
          <a:bodyPr/>
          <a:lstStyle/>
          <a:p>
            <a:r>
              <a:rPr lang="it-IT" altLang="it-IT" sz="2400">
                <a:latin typeface="Times New Roman" panose="02020603050405020304" pitchFamily="18" charset="0"/>
              </a:rPr>
              <a:t>In primo luogo, si deve </a:t>
            </a:r>
            <a:r>
              <a:rPr lang="it-IT" altLang="it-IT" sz="2400">
                <a:solidFill>
                  <a:srgbClr val="FC0128"/>
                </a:solidFill>
                <a:latin typeface="Times New Roman" panose="02020603050405020304" pitchFamily="18" charset="0"/>
              </a:rPr>
              <a:t>fissare il paniere</a:t>
            </a:r>
            <a:r>
              <a:rPr lang="it-IT" altLang="it-IT" sz="2400">
                <a:latin typeface="Times New Roman" panose="02020603050405020304" pitchFamily="18" charset="0"/>
              </a:rPr>
              <a:t>, ovvero stabilire quali beni e servizi sono acquistati dalla famiglia media. </a:t>
            </a:r>
          </a:p>
          <a:p>
            <a:pPr lvl="1"/>
            <a:r>
              <a:rPr lang="it-IT" altLang="it-IT" sz="2400">
                <a:latin typeface="Times New Roman" panose="02020603050405020304" pitchFamily="18" charset="0"/>
              </a:rPr>
              <a:t>Cosa entra nel paniere Istat? </a:t>
            </a:r>
            <a:r>
              <a:rPr lang="it-IT" altLang="it-IT" sz="2400">
                <a:latin typeface="Times New Roman" panose="02020603050405020304" pitchFamily="18" charset="0"/>
                <a:hlinkClick r:id="rId4"/>
              </a:rPr>
              <a:t>Ecco il paniere 2011</a:t>
            </a:r>
            <a:r>
              <a:rPr lang="it-IT" altLang="it-IT" sz="2400">
                <a:latin typeface="Times New Roman" panose="02020603050405020304" pitchFamily="18" charset="0"/>
              </a:rPr>
              <a:t>. </a:t>
            </a:r>
          </a:p>
          <a:p>
            <a:r>
              <a:rPr lang="it-IT" altLang="it-IT" sz="2400">
                <a:latin typeface="Times New Roman" panose="02020603050405020304" pitchFamily="18" charset="0"/>
              </a:rPr>
              <a:t>In secondo luogo, si devono </a:t>
            </a:r>
            <a:r>
              <a:rPr lang="it-IT" altLang="it-IT" sz="2400">
                <a:solidFill>
                  <a:srgbClr val="FC0128"/>
                </a:solidFill>
                <a:latin typeface="Times New Roman" panose="02020603050405020304" pitchFamily="18" charset="0"/>
              </a:rPr>
              <a:t>trovare i prezzi</a:t>
            </a:r>
            <a:r>
              <a:rPr lang="it-IT" altLang="it-IT" sz="2400">
                <a:latin typeface="Times New Roman" panose="02020603050405020304" pitchFamily="18" charset="0"/>
              </a:rPr>
              <a:t> dei beni e servizi contenuti nel paniere per ciascun istante di tempo.</a:t>
            </a:r>
          </a:p>
          <a:p>
            <a:r>
              <a:rPr lang="it-IT" altLang="it-IT" sz="2400">
                <a:latin typeface="Times New Roman" panose="02020603050405020304" pitchFamily="18" charset="0"/>
              </a:rPr>
              <a:t>Terzo, si deve </a:t>
            </a:r>
            <a:r>
              <a:rPr lang="it-IT" altLang="it-IT" sz="2400">
                <a:solidFill>
                  <a:srgbClr val="FC0128"/>
                </a:solidFill>
                <a:latin typeface="Times New Roman" panose="02020603050405020304" pitchFamily="18" charset="0"/>
              </a:rPr>
              <a:t>calcolare il costo del paniere</a:t>
            </a:r>
            <a:r>
              <a:rPr lang="it-IT" altLang="it-IT" sz="2400">
                <a:latin typeface="Times New Roman" panose="02020603050405020304" pitchFamily="18" charset="0"/>
              </a:rPr>
              <a:t> ai diversi istanti di tempo. </a:t>
            </a:r>
          </a:p>
          <a:p>
            <a:r>
              <a:rPr lang="it-IT" altLang="it-IT" sz="2400">
                <a:latin typeface="Times New Roman" panose="02020603050405020304" pitchFamily="18" charset="0"/>
              </a:rPr>
              <a:t>Quarto, si deve scegliere un anno come </a:t>
            </a:r>
            <a:r>
              <a:rPr lang="it-IT" altLang="it-IT" sz="2400">
                <a:solidFill>
                  <a:srgbClr val="FC0128"/>
                </a:solidFill>
                <a:latin typeface="Times New Roman" panose="02020603050405020304" pitchFamily="18" charset="0"/>
              </a:rPr>
              <a:t>anno base</a:t>
            </a:r>
            <a:r>
              <a:rPr lang="it-IT" altLang="it-IT" sz="2400">
                <a:latin typeface="Times New Roman" panose="02020603050405020304" pitchFamily="18" charset="0"/>
              </a:rPr>
              <a:t> da utilizzare come punto di riferimento.</a:t>
            </a:r>
          </a:p>
          <a:p>
            <a:r>
              <a:rPr lang="it-IT" altLang="it-IT" sz="2400">
                <a:latin typeface="Times New Roman" panose="02020603050405020304" pitchFamily="18" charset="0"/>
              </a:rPr>
              <a:t>Quinto, si </a:t>
            </a:r>
            <a:r>
              <a:rPr lang="it-IT" altLang="it-IT" sz="2400">
                <a:solidFill>
                  <a:srgbClr val="FC0128"/>
                </a:solidFill>
                <a:latin typeface="Times New Roman" panose="02020603050405020304" pitchFamily="18" charset="0"/>
              </a:rPr>
              <a:t>calcola l’IPC</a:t>
            </a:r>
            <a:r>
              <a:rPr lang="it-IT" altLang="it-IT" sz="2400">
                <a:latin typeface="Times New Roman" panose="02020603050405020304" pitchFamily="18" charset="0"/>
              </a:rPr>
              <a:t> dividendo il costo del paniere nell’anno desiderato per il costo nell’anno base e moltiplicando per 100:</a:t>
            </a:r>
          </a:p>
          <a:p>
            <a:pPr lvl="1"/>
            <a:r>
              <a:rPr lang="it-IT" altLang="it-IT" sz="2400">
                <a:latin typeface="Times New Roman" panose="02020603050405020304" pitchFamily="18" charset="0"/>
              </a:rPr>
              <a:t>P.e. l’IPC del 2011, se l’anno base è il 2010, sarà: </a:t>
            </a:r>
          </a:p>
          <a:p>
            <a:pPr lvl="1" algn="ctr">
              <a:buFont typeface="Monotype Sorts" pitchFamily="2" charset="2"/>
              <a:buNone/>
            </a:pPr>
            <a:r>
              <a:rPr lang="it-IT" altLang="it-IT" sz="2400">
                <a:solidFill>
                  <a:srgbClr val="FC0128"/>
                </a:solidFill>
                <a:latin typeface="Times New Roman" panose="02020603050405020304" pitchFamily="18" charset="0"/>
              </a:rPr>
              <a:t>IPC</a:t>
            </a:r>
            <a:r>
              <a:rPr lang="it-IT" altLang="it-IT" sz="2400" baseline="-25000">
                <a:solidFill>
                  <a:srgbClr val="FC0128"/>
                </a:solidFill>
                <a:latin typeface="Times New Roman" panose="02020603050405020304" pitchFamily="18" charset="0"/>
              </a:rPr>
              <a:t>2011</a:t>
            </a:r>
            <a:r>
              <a:rPr lang="it-IT" altLang="it-IT" sz="2400">
                <a:solidFill>
                  <a:srgbClr val="FC0128"/>
                </a:solidFill>
                <a:latin typeface="Times New Roman" panose="02020603050405020304" pitchFamily="18" charset="0"/>
              </a:rPr>
              <a:t> = (costo paniere 2011 </a:t>
            </a:r>
            <a:r>
              <a:rPr lang="it-IT" altLang="it-IT" sz="2400" b="1">
                <a:solidFill>
                  <a:srgbClr val="FC0128"/>
                </a:solidFill>
                <a:latin typeface="Times New Roman" panose="02020603050405020304" pitchFamily="18" charset="0"/>
              </a:rPr>
              <a:t>/</a:t>
            </a:r>
            <a:r>
              <a:rPr lang="it-IT" altLang="it-IT" sz="2400">
                <a:solidFill>
                  <a:srgbClr val="FC0128"/>
                </a:solidFill>
                <a:latin typeface="Times New Roman" panose="02020603050405020304" pitchFamily="18" charset="0"/>
              </a:rPr>
              <a:t> costo paniere 2010) x 100</a:t>
            </a:r>
          </a:p>
          <a:p>
            <a:r>
              <a:rPr lang="it-IT" altLang="it-IT" sz="2400">
                <a:latin typeface="Times New Roman" panose="02020603050405020304" pitchFamily="18" charset="0"/>
              </a:rPr>
              <a:t>Il </a:t>
            </a:r>
            <a:r>
              <a:rPr lang="it-IT" altLang="it-IT" sz="2400">
                <a:solidFill>
                  <a:srgbClr val="FC0128"/>
                </a:solidFill>
                <a:latin typeface="Times New Roman" panose="02020603050405020304" pitchFamily="18" charset="0"/>
              </a:rPr>
              <a:t>tasso di inflazione annuo</a:t>
            </a:r>
            <a:r>
              <a:rPr lang="it-IT" altLang="it-IT" sz="2400">
                <a:latin typeface="Times New Roman" panose="02020603050405020304" pitchFamily="18" charset="0"/>
              </a:rPr>
              <a:t> è la variazione percentuale di IPC da un anno all’altro, in base alla formula </a:t>
            </a:r>
            <a:r>
              <a:rPr lang="it-IT" altLang="it-IT" sz="2400">
                <a:latin typeface="Symbol" panose="05050102010706020507" pitchFamily="18" charset="2"/>
              </a:rPr>
              <a:t>p</a:t>
            </a:r>
            <a:r>
              <a:rPr lang="it-IT" altLang="it-IT" sz="2400">
                <a:latin typeface="Times New Roman" panose="02020603050405020304" pitchFamily="18" charset="0"/>
              </a:rPr>
              <a:t> = [(IPC</a:t>
            </a:r>
            <a:r>
              <a:rPr lang="it-IT" altLang="it-IT" sz="2400" baseline="-25000">
                <a:latin typeface="Times New Roman" panose="02020603050405020304" pitchFamily="18" charset="0"/>
              </a:rPr>
              <a:t>2</a:t>
            </a:r>
            <a:r>
              <a:rPr lang="it-IT" altLang="it-IT" sz="2400">
                <a:latin typeface="Times New Roman" panose="02020603050405020304" pitchFamily="18" charset="0"/>
              </a:rPr>
              <a:t> – IPC</a:t>
            </a:r>
            <a:r>
              <a:rPr lang="it-IT" altLang="it-IT" sz="2400" baseline="-25000">
                <a:latin typeface="Times New Roman" panose="02020603050405020304" pitchFamily="18" charset="0"/>
              </a:rPr>
              <a:t>1</a:t>
            </a:r>
            <a:r>
              <a:rPr lang="it-IT" altLang="it-IT" sz="2400">
                <a:latin typeface="Times New Roman" panose="02020603050405020304" pitchFamily="18" charset="0"/>
              </a:rPr>
              <a:t>)/IPC</a:t>
            </a:r>
            <a:r>
              <a:rPr lang="it-IT" altLang="it-IT" sz="2400" baseline="-25000">
                <a:latin typeface="Times New Roman" panose="02020603050405020304" pitchFamily="18" charset="0"/>
              </a:rPr>
              <a:t>1</a:t>
            </a:r>
            <a:r>
              <a:rPr lang="it-IT" altLang="it-IT" sz="2400">
                <a:latin typeface="Times New Roman" panose="02020603050405020304" pitchFamily="18" charset="0"/>
              </a:rPr>
              <a:t>].</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9191">
                                            <p:txEl>
                                              <p:pRg st="0" end="0"/>
                                            </p:txEl>
                                          </p:spTgt>
                                        </p:tgtEl>
                                        <p:attrNameLst>
                                          <p:attrName>style.visibility</p:attrName>
                                        </p:attrNameLst>
                                      </p:cBhvr>
                                      <p:to>
                                        <p:strVal val="visible"/>
                                      </p:to>
                                    </p:set>
                                    <p:animEffect transition="in" filter="wipe(left)">
                                      <p:cBhvr>
                                        <p:cTn id="7" dur="500"/>
                                        <p:tgtEl>
                                          <p:spTgt spid="3491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9191">
                                            <p:txEl>
                                              <p:pRg st="1" end="1"/>
                                            </p:txEl>
                                          </p:spTgt>
                                        </p:tgtEl>
                                        <p:attrNameLst>
                                          <p:attrName>style.visibility</p:attrName>
                                        </p:attrNameLst>
                                      </p:cBhvr>
                                      <p:to>
                                        <p:strVal val="visible"/>
                                      </p:to>
                                    </p:set>
                                    <p:animEffect transition="in" filter="wipe(left)">
                                      <p:cBhvr>
                                        <p:cTn id="10" dur="500"/>
                                        <p:tgtEl>
                                          <p:spTgt spid="3491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49191">
                                            <p:txEl>
                                              <p:pRg st="2" end="2"/>
                                            </p:txEl>
                                          </p:spTgt>
                                        </p:tgtEl>
                                        <p:attrNameLst>
                                          <p:attrName>style.visibility</p:attrName>
                                        </p:attrNameLst>
                                      </p:cBhvr>
                                      <p:to>
                                        <p:strVal val="visible"/>
                                      </p:to>
                                    </p:set>
                                    <p:animEffect transition="in" filter="wipe(left)">
                                      <p:cBhvr>
                                        <p:cTn id="15" dur="500"/>
                                        <p:tgtEl>
                                          <p:spTgt spid="34919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9191">
                                            <p:txEl>
                                              <p:pRg st="3" end="3"/>
                                            </p:txEl>
                                          </p:spTgt>
                                        </p:tgtEl>
                                        <p:attrNameLst>
                                          <p:attrName>style.visibility</p:attrName>
                                        </p:attrNameLst>
                                      </p:cBhvr>
                                      <p:to>
                                        <p:strVal val="visible"/>
                                      </p:to>
                                    </p:set>
                                    <p:animEffect transition="in" filter="wipe(left)">
                                      <p:cBhvr>
                                        <p:cTn id="20" dur="500"/>
                                        <p:tgtEl>
                                          <p:spTgt spid="3491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9191">
                                            <p:txEl>
                                              <p:pRg st="4" end="4"/>
                                            </p:txEl>
                                          </p:spTgt>
                                        </p:tgtEl>
                                        <p:attrNameLst>
                                          <p:attrName>style.visibility</p:attrName>
                                        </p:attrNameLst>
                                      </p:cBhvr>
                                      <p:to>
                                        <p:strVal val="visible"/>
                                      </p:to>
                                    </p:set>
                                    <p:animEffect transition="in" filter="wipe(left)">
                                      <p:cBhvr>
                                        <p:cTn id="25" dur="500"/>
                                        <p:tgtEl>
                                          <p:spTgt spid="34919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9191">
                                            <p:txEl>
                                              <p:pRg st="5" end="5"/>
                                            </p:txEl>
                                          </p:spTgt>
                                        </p:tgtEl>
                                        <p:attrNameLst>
                                          <p:attrName>style.visibility</p:attrName>
                                        </p:attrNameLst>
                                      </p:cBhvr>
                                      <p:to>
                                        <p:strVal val="visible"/>
                                      </p:to>
                                    </p:set>
                                    <p:animEffect transition="in" filter="wipe(left)">
                                      <p:cBhvr>
                                        <p:cTn id="30" dur="500"/>
                                        <p:tgtEl>
                                          <p:spTgt spid="34919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9191">
                                            <p:txEl>
                                              <p:pRg st="6" end="6"/>
                                            </p:txEl>
                                          </p:spTgt>
                                        </p:tgtEl>
                                        <p:attrNameLst>
                                          <p:attrName>style.visibility</p:attrName>
                                        </p:attrNameLst>
                                      </p:cBhvr>
                                      <p:to>
                                        <p:strVal val="visible"/>
                                      </p:to>
                                    </p:set>
                                    <p:animEffect transition="in" filter="wipe(left)">
                                      <p:cBhvr>
                                        <p:cTn id="33" dur="500"/>
                                        <p:tgtEl>
                                          <p:spTgt spid="34919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49191">
                                            <p:txEl>
                                              <p:pRg st="7" end="7"/>
                                            </p:txEl>
                                          </p:spTgt>
                                        </p:tgtEl>
                                        <p:attrNameLst>
                                          <p:attrName>style.visibility</p:attrName>
                                        </p:attrNameLst>
                                      </p:cBhvr>
                                      <p:to>
                                        <p:strVal val="visible"/>
                                      </p:to>
                                    </p:set>
                                    <p:animEffect transition="in" filter="wipe(left)">
                                      <p:cBhvr>
                                        <p:cTn id="36" dur="500"/>
                                        <p:tgtEl>
                                          <p:spTgt spid="349191">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9191">
                                            <p:txEl>
                                              <p:pRg st="8" end="8"/>
                                            </p:txEl>
                                          </p:spTgt>
                                        </p:tgtEl>
                                        <p:attrNameLst>
                                          <p:attrName>style.visibility</p:attrName>
                                        </p:attrNameLst>
                                      </p:cBhvr>
                                      <p:to>
                                        <p:strVal val="visible"/>
                                      </p:to>
                                    </p:set>
                                    <p:animEffect transition="in" filter="wipe(left)">
                                      <p:cBhvr>
                                        <p:cTn id="41" dur="500"/>
                                        <p:tgtEl>
                                          <p:spTgt spid="3491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41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4131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141317" name="Rectangle 5"/>
          <p:cNvSpPr>
            <a:spLocks noGrp="1" noChangeArrowheads="1"/>
          </p:cNvSpPr>
          <p:nvPr>
            <p:ph type="title"/>
          </p:nvPr>
        </p:nvSpPr>
        <p:spPr>
          <a:xfrm>
            <a:off x="685800" y="0"/>
            <a:ext cx="8458200" cy="685800"/>
          </a:xfrm>
          <a:noFill/>
        </p:spPr>
        <p:txBody>
          <a:bodyPr/>
          <a:lstStyle/>
          <a:p>
            <a:r>
              <a:rPr lang="it-IT" altLang="it-IT"/>
              <a:t>Esempio di calcolo di IPC</a:t>
            </a:r>
          </a:p>
        </p:txBody>
      </p:sp>
      <p:sp>
        <p:nvSpPr>
          <p:cNvPr id="351238" name="Rectangle 6"/>
          <p:cNvSpPr>
            <a:spLocks noGrp="1" noChangeArrowheads="1"/>
          </p:cNvSpPr>
          <p:nvPr>
            <p:ph type="body" idx="1"/>
          </p:nvPr>
        </p:nvSpPr>
        <p:spPr>
          <a:xfrm>
            <a:off x="228600" y="762000"/>
            <a:ext cx="8763000" cy="5791200"/>
          </a:xfrm>
          <a:noFill/>
        </p:spPr>
        <p:txBody>
          <a:bodyPr/>
          <a:lstStyle/>
          <a:p>
            <a:pPr>
              <a:lnSpc>
                <a:spcPct val="90000"/>
              </a:lnSpc>
              <a:tabLst/>
            </a:pPr>
            <a:r>
              <a:rPr lang="it-IT" altLang="it-IT" sz="2800"/>
              <a:t>Il paniere di beni nel 2010 costa </a:t>
            </a:r>
            <a:r>
              <a:rPr lang="it-IT" altLang="it-IT" sz="2800">
                <a:solidFill>
                  <a:srgbClr val="FC0128"/>
                </a:solidFill>
              </a:rPr>
              <a:t>€1200</a:t>
            </a:r>
          </a:p>
          <a:p>
            <a:pPr>
              <a:lnSpc>
                <a:spcPct val="90000"/>
              </a:lnSpc>
              <a:tabLst/>
            </a:pPr>
            <a:r>
              <a:rPr lang="it-IT" altLang="it-IT" sz="2800"/>
              <a:t>Lo stesso paniere nel 2011 costa </a:t>
            </a:r>
            <a:r>
              <a:rPr lang="it-IT" altLang="it-IT" sz="2800">
                <a:solidFill>
                  <a:srgbClr val="FC0128"/>
                </a:solidFill>
              </a:rPr>
              <a:t>€1236</a:t>
            </a:r>
          </a:p>
          <a:p>
            <a:pPr>
              <a:lnSpc>
                <a:spcPct val="90000"/>
              </a:lnSpc>
              <a:tabLst/>
            </a:pPr>
            <a:r>
              <a:rPr lang="it-IT" altLang="it-IT" sz="2800"/>
              <a:t>Hp: anno base è il 2010, quindi IPC</a:t>
            </a:r>
            <a:r>
              <a:rPr lang="it-IT" altLang="it-IT" sz="2800" baseline="-25000"/>
              <a:t>2010</a:t>
            </a:r>
            <a:r>
              <a:rPr lang="it-IT" altLang="it-IT" sz="2800"/>
              <a:t> = </a:t>
            </a:r>
            <a:r>
              <a:rPr lang="it-IT" altLang="it-IT" sz="2800">
                <a:solidFill>
                  <a:srgbClr val="FC0128"/>
                </a:solidFill>
              </a:rPr>
              <a:t>100</a:t>
            </a:r>
            <a:r>
              <a:rPr lang="it-IT" altLang="it-IT" sz="2800"/>
              <a:t>.</a:t>
            </a:r>
          </a:p>
          <a:p>
            <a:pPr>
              <a:lnSpc>
                <a:spcPct val="90000"/>
              </a:lnSpc>
              <a:tabLst/>
            </a:pPr>
            <a:r>
              <a:rPr lang="it-IT" altLang="it-IT" sz="2800"/>
              <a:t>Segue che IPC</a:t>
            </a:r>
            <a:r>
              <a:rPr lang="it-IT" altLang="it-IT" sz="2800" baseline="-25000"/>
              <a:t>2011</a:t>
            </a:r>
            <a:r>
              <a:rPr lang="it-IT" altLang="it-IT" sz="2800"/>
              <a:t> = (€1236/€1200) </a:t>
            </a:r>
            <a:r>
              <a:rPr lang="it-IT" altLang="it-IT" sz="2800">
                <a:sym typeface="Symbol" panose="05050102010706020507" pitchFamily="18" charset="2"/>
              </a:rPr>
              <a:t></a:t>
            </a:r>
            <a:r>
              <a:rPr lang="it-IT" altLang="it-IT" sz="2800"/>
              <a:t> 100 = </a:t>
            </a:r>
            <a:r>
              <a:rPr lang="it-IT" altLang="it-IT" sz="2800">
                <a:solidFill>
                  <a:srgbClr val="FC0128"/>
                </a:solidFill>
              </a:rPr>
              <a:t>103</a:t>
            </a:r>
          </a:p>
          <a:p>
            <a:pPr>
              <a:lnSpc>
                <a:spcPct val="90000"/>
              </a:lnSpc>
              <a:tabLst/>
            </a:pPr>
            <a:r>
              <a:rPr lang="it-IT" altLang="it-IT" sz="2800" u="sng"/>
              <a:t>Inflazione</a:t>
            </a:r>
            <a:r>
              <a:rPr lang="it-IT" altLang="it-IT" sz="2800"/>
              <a:t>: dato che IPC</a:t>
            </a:r>
            <a:r>
              <a:rPr lang="it-IT" altLang="it-IT" sz="2800" baseline="-25000"/>
              <a:t>2010</a:t>
            </a:r>
            <a:r>
              <a:rPr lang="it-IT" altLang="it-IT" sz="2800"/>
              <a:t> è pari a 100, i prezzi dal 2010 al 2011 son cresciuti del </a:t>
            </a:r>
            <a:r>
              <a:rPr lang="it-IT" altLang="it-IT" sz="2800">
                <a:solidFill>
                  <a:srgbClr val="FC0128"/>
                </a:solidFill>
              </a:rPr>
              <a:t>3%</a:t>
            </a:r>
            <a:r>
              <a:rPr lang="it-IT" altLang="it-IT" sz="2800"/>
              <a:t> [= (103 – 100)/100]</a:t>
            </a:r>
          </a:p>
          <a:p>
            <a:pPr>
              <a:lnSpc>
                <a:spcPct val="90000"/>
              </a:lnSpc>
              <a:tabLst/>
            </a:pPr>
            <a:r>
              <a:rPr lang="it-IT" altLang="it-IT" sz="2800"/>
              <a:t>Se il paniere nel 2012 costerà </a:t>
            </a:r>
            <a:r>
              <a:rPr lang="it-IT" altLang="it-IT" sz="2800">
                <a:solidFill>
                  <a:srgbClr val="FC0128"/>
                </a:solidFill>
              </a:rPr>
              <a:t>€1248</a:t>
            </a:r>
            <a:r>
              <a:rPr lang="it-IT" altLang="it-IT" sz="2800"/>
              <a:t>, IPC</a:t>
            </a:r>
            <a:r>
              <a:rPr lang="it-IT" altLang="it-IT" sz="2800" baseline="-25000"/>
              <a:t>2012</a:t>
            </a:r>
            <a:r>
              <a:rPr lang="it-IT" altLang="it-IT" sz="2800"/>
              <a:t> sarà pari a </a:t>
            </a:r>
            <a:r>
              <a:rPr lang="it-IT" altLang="it-IT" sz="2800">
                <a:solidFill>
                  <a:srgbClr val="FC0128"/>
                </a:solidFill>
              </a:rPr>
              <a:t>104</a:t>
            </a:r>
            <a:r>
              <a:rPr lang="it-IT" altLang="it-IT" sz="2800">
                <a:solidFill>
                  <a:schemeClr val="accent2"/>
                </a:solidFill>
              </a:rPr>
              <a:t> </a:t>
            </a:r>
            <a:r>
              <a:rPr lang="it-IT" altLang="it-IT" sz="2800"/>
              <a:t>[= (€1248/€1200) </a:t>
            </a:r>
            <a:r>
              <a:rPr lang="it-IT" altLang="it-IT" sz="2800">
                <a:sym typeface="Symbol" panose="05050102010706020507" pitchFamily="18" charset="2"/>
              </a:rPr>
              <a:t> 100]</a:t>
            </a:r>
            <a:r>
              <a:rPr lang="it-IT" altLang="it-IT" sz="2800"/>
              <a:t>, mentre l’inflazione tra il 2011 e il 2012 sarà circa l’</a:t>
            </a:r>
            <a:r>
              <a:rPr lang="it-IT" altLang="it-IT" sz="2800">
                <a:solidFill>
                  <a:srgbClr val="FC0128"/>
                </a:solidFill>
              </a:rPr>
              <a:t>1%</a:t>
            </a:r>
            <a:r>
              <a:rPr lang="it-IT" altLang="it-IT" sz="2800">
                <a:solidFill>
                  <a:srgbClr val="339933"/>
                </a:solidFill>
              </a:rPr>
              <a:t> </a:t>
            </a:r>
            <a:r>
              <a:rPr lang="it-IT" altLang="it-IT" sz="2800"/>
              <a:t>[= (104 – 103)/103]. </a:t>
            </a:r>
          </a:p>
          <a:p>
            <a:pPr lvl="1">
              <a:lnSpc>
                <a:spcPct val="90000"/>
              </a:lnSpc>
              <a:buClr>
                <a:schemeClr val="tx1"/>
              </a:buClr>
              <a:buFont typeface="Wingdings" panose="05000000000000000000" pitchFamily="2" charset="2"/>
              <a:buChar char="Ø"/>
              <a:tabLst/>
            </a:pPr>
            <a:r>
              <a:rPr lang="it-IT" altLang="it-IT" sz="2400"/>
              <a:t>Ovvero: i prezzi sono ancora aumentati ma l’inflazione è </a:t>
            </a:r>
            <a:r>
              <a:rPr lang="it-IT" altLang="it-IT" sz="2400" u="sng"/>
              <a:t>diminuita</a:t>
            </a:r>
            <a:r>
              <a:rPr lang="it-IT" altLang="it-IT" sz="2400"/>
              <a:t>! Si parla in questi casi di </a:t>
            </a:r>
            <a:r>
              <a:rPr lang="it-IT" altLang="it-IT" sz="2400">
                <a:solidFill>
                  <a:srgbClr val="FC0128"/>
                </a:solidFill>
              </a:rPr>
              <a:t>disinflazione</a:t>
            </a:r>
            <a:r>
              <a:rPr lang="it-IT" altLang="it-IT" sz="2400"/>
              <a:t>.</a:t>
            </a:r>
          </a:p>
          <a:p>
            <a:pPr lvl="1">
              <a:lnSpc>
                <a:spcPct val="90000"/>
              </a:lnSpc>
              <a:buClr>
                <a:schemeClr val="tx1"/>
              </a:buClr>
              <a:buFont typeface="Wingdings" panose="05000000000000000000" pitchFamily="2" charset="2"/>
              <a:buChar char="Ø"/>
              <a:tabLst/>
            </a:pPr>
            <a:r>
              <a:rPr lang="it-IT" altLang="it-IT" sz="2400">
                <a:solidFill>
                  <a:srgbClr val="FC0128"/>
                </a:solidFill>
              </a:rPr>
              <a:t>Deflazione</a:t>
            </a:r>
            <a:r>
              <a:rPr lang="it-IT" altLang="it-IT" sz="2400"/>
              <a:t> è invece il termine che si usa quando l’IPC </a:t>
            </a:r>
            <a:r>
              <a:rPr lang="it-IT" altLang="it-IT" sz="2400" u="sng"/>
              <a:t>diminuisce</a:t>
            </a:r>
            <a:r>
              <a:rPr lang="it-IT" altLang="it-IT" sz="2400"/>
              <a:t> (p.e. se nel 2013 il paniere costerà €1240, l’IPC scenderà a 103,33 e si avrà una deflazione dello 0,67%).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1238">
                                            <p:txEl>
                                              <p:pRg st="3" end="3"/>
                                            </p:txEl>
                                          </p:spTgt>
                                        </p:tgtEl>
                                        <p:attrNameLst>
                                          <p:attrName>style.visibility</p:attrName>
                                        </p:attrNameLst>
                                      </p:cBhvr>
                                      <p:to>
                                        <p:strVal val="visible"/>
                                      </p:to>
                                    </p:set>
                                    <p:animEffect transition="in" filter="wipe(left)">
                                      <p:cBhvr>
                                        <p:cTn id="7" dur="500"/>
                                        <p:tgtEl>
                                          <p:spTgt spid="35123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1238">
                                            <p:txEl>
                                              <p:pRg st="4" end="4"/>
                                            </p:txEl>
                                          </p:spTgt>
                                        </p:tgtEl>
                                        <p:attrNameLst>
                                          <p:attrName>style.visibility</p:attrName>
                                        </p:attrNameLst>
                                      </p:cBhvr>
                                      <p:to>
                                        <p:strVal val="visible"/>
                                      </p:to>
                                    </p:set>
                                    <p:animEffect transition="in" filter="wipe(left)">
                                      <p:cBhvr>
                                        <p:cTn id="12" dur="500"/>
                                        <p:tgtEl>
                                          <p:spTgt spid="35123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1238">
                                            <p:txEl>
                                              <p:pRg st="5" end="5"/>
                                            </p:txEl>
                                          </p:spTgt>
                                        </p:tgtEl>
                                        <p:attrNameLst>
                                          <p:attrName>style.visibility</p:attrName>
                                        </p:attrNameLst>
                                      </p:cBhvr>
                                      <p:to>
                                        <p:strVal val="visible"/>
                                      </p:to>
                                    </p:set>
                                    <p:animEffect transition="in" filter="wipe(left)">
                                      <p:cBhvr>
                                        <p:cTn id="17" dur="500"/>
                                        <p:tgtEl>
                                          <p:spTgt spid="35123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1238">
                                            <p:txEl>
                                              <p:pRg st="6" end="6"/>
                                            </p:txEl>
                                          </p:spTgt>
                                        </p:tgtEl>
                                        <p:attrNameLst>
                                          <p:attrName>style.visibility</p:attrName>
                                        </p:attrNameLst>
                                      </p:cBhvr>
                                      <p:to>
                                        <p:strVal val="visible"/>
                                      </p:to>
                                    </p:set>
                                    <p:animEffect transition="in" filter="wipe(left)">
                                      <p:cBhvr>
                                        <p:cTn id="22" dur="500"/>
                                        <p:tgtEl>
                                          <p:spTgt spid="35123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51238">
                                            <p:txEl>
                                              <p:pRg st="7" end="7"/>
                                            </p:txEl>
                                          </p:spTgt>
                                        </p:tgtEl>
                                        <p:attrNameLst>
                                          <p:attrName>style.visibility</p:attrName>
                                        </p:attrNameLst>
                                      </p:cBhvr>
                                      <p:to>
                                        <p:strVal val="visible"/>
                                      </p:to>
                                    </p:set>
                                    <p:animEffect transition="in" filter="wipe(left)">
                                      <p:cBhvr>
                                        <p:cTn id="25" dur="500"/>
                                        <p:tgtEl>
                                          <p:spTgt spid="3512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uiExpand="1"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04056" y="116632"/>
            <a:ext cx="7772400" cy="620713"/>
          </a:xfrm>
        </p:spPr>
        <p:txBody>
          <a:bodyPr/>
          <a:lstStyle/>
          <a:p>
            <a:r>
              <a:rPr lang="it-IT" altLang="it-IT" dirty="0"/>
              <a:t>Prezzi nominali e prezzi reali</a:t>
            </a:r>
          </a:p>
        </p:txBody>
      </p:sp>
      <p:sp>
        <p:nvSpPr>
          <p:cNvPr id="143363" name="Rectangle 3"/>
          <p:cNvSpPr>
            <a:spLocks noGrp="1" noChangeArrowheads="1"/>
          </p:cNvSpPr>
          <p:nvPr>
            <p:ph type="body" idx="1"/>
          </p:nvPr>
        </p:nvSpPr>
        <p:spPr>
          <a:xfrm>
            <a:off x="0" y="836712"/>
            <a:ext cx="9180512" cy="5328567"/>
          </a:xfrm>
        </p:spPr>
        <p:txBody>
          <a:bodyPr/>
          <a:lstStyle/>
          <a:p>
            <a:pPr>
              <a:lnSpc>
                <a:spcPct val="80000"/>
              </a:lnSpc>
            </a:pPr>
            <a:r>
              <a:rPr lang="it-IT" altLang="it-IT" sz="2400" dirty="0">
                <a:latin typeface="+mj-lt"/>
              </a:rPr>
              <a:t>Dalla microeconomia sappiamo che gli agenti razionali prendono le loro decisioni sulla base dei </a:t>
            </a:r>
            <a:r>
              <a:rPr lang="it-IT" altLang="it-IT" sz="2400" dirty="0">
                <a:solidFill>
                  <a:srgbClr val="FC0128"/>
                </a:solidFill>
                <a:latin typeface="+mj-lt"/>
              </a:rPr>
              <a:t>prezzi relativi</a:t>
            </a:r>
            <a:r>
              <a:rPr lang="it-IT" altLang="it-IT" sz="2400" dirty="0">
                <a:latin typeface="+mj-lt"/>
              </a:rPr>
              <a:t> (cioè confrontando i prezzi, o costi, di beni alternativi) e non dei prezzi assoluti (= nominali).</a:t>
            </a:r>
          </a:p>
          <a:p>
            <a:pPr>
              <a:lnSpc>
                <a:spcPct val="80000"/>
              </a:lnSpc>
            </a:pPr>
            <a:r>
              <a:rPr lang="it-IT" altLang="it-IT" sz="2400" dirty="0">
                <a:latin typeface="+mj-lt"/>
              </a:rPr>
              <a:t>Un particolare tipo di prezzi relativi sono i </a:t>
            </a:r>
            <a:r>
              <a:rPr lang="it-IT" altLang="it-IT" sz="2400" dirty="0">
                <a:solidFill>
                  <a:srgbClr val="FC0128"/>
                </a:solidFill>
                <a:latin typeface="+mj-lt"/>
              </a:rPr>
              <a:t>prezzi reali</a:t>
            </a:r>
            <a:r>
              <a:rPr lang="it-IT" altLang="it-IT" sz="2400" dirty="0">
                <a:latin typeface="+mj-lt"/>
              </a:rPr>
              <a:t>, cioè i prezzi nominali “corretti” per l’inflazione. Si ha un prezzo reale quando il prezzo del bene viene diviso per l’indice generale dei prezzi.</a:t>
            </a:r>
          </a:p>
          <a:p>
            <a:pPr lvl="1">
              <a:lnSpc>
                <a:spcPct val="80000"/>
              </a:lnSpc>
            </a:pPr>
            <a:r>
              <a:rPr lang="it-IT" altLang="it-IT" sz="2000" dirty="0">
                <a:latin typeface="+mj-lt"/>
              </a:rPr>
              <a:t>Il principale prezzo reale è il </a:t>
            </a:r>
            <a:r>
              <a:rPr lang="it-IT" altLang="it-IT" sz="2000" dirty="0">
                <a:solidFill>
                  <a:srgbClr val="FC0128"/>
                </a:solidFill>
                <a:latin typeface="+mj-lt"/>
              </a:rPr>
              <a:t>salario reale</a:t>
            </a:r>
            <a:r>
              <a:rPr lang="it-IT" altLang="it-IT" sz="2000" dirty="0">
                <a:latin typeface="+mj-lt"/>
              </a:rPr>
              <a:t>, cioè il salario nominale diviso per l’IPC. Solo il salario reale esprime l’effettivo potere d’acquisto in beni e servizi della retribuzione di un lavoratore.</a:t>
            </a:r>
          </a:p>
          <a:p>
            <a:pPr>
              <a:lnSpc>
                <a:spcPct val="80000"/>
              </a:lnSpc>
            </a:pPr>
            <a:r>
              <a:rPr lang="it-IT" altLang="it-IT" sz="2400" dirty="0">
                <a:latin typeface="+mj-lt"/>
              </a:rPr>
              <a:t>In generale, è sempre necessario considerare l’andamento delle variabili economiche in termini reali, cioè depurato dall’effetto dell’inflazione.</a:t>
            </a:r>
          </a:p>
          <a:p>
            <a:pPr lvl="1">
              <a:lnSpc>
                <a:spcPct val="80000"/>
              </a:lnSpc>
            </a:pPr>
            <a:r>
              <a:rPr lang="it-IT" altLang="it-IT" sz="2000" dirty="0">
                <a:latin typeface="+mj-lt"/>
              </a:rPr>
              <a:t>P.e. lo abbiamo fatto nel caso del PIL: PIL reale vs PIL nominale.</a:t>
            </a:r>
          </a:p>
          <a:p>
            <a:pPr>
              <a:lnSpc>
                <a:spcPct val="80000"/>
              </a:lnSpc>
            </a:pPr>
            <a:r>
              <a:rPr lang="it-IT" altLang="it-IT" sz="2400" dirty="0">
                <a:latin typeface="+mj-lt"/>
              </a:rPr>
              <a:t>Se un agente economico prende le proprie decisioni sulla base dei prezzi nominali invece che reali si dice affetto da </a:t>
            </a:r>
            <a:r>
              <a:rPr lang="it-IT" altLang="it-IT" sz="2400" dirty="0">
                <a:solidFill>
                  <a:srgbClr val="FC0128"/>
                </a:solidFill>
                <a:latin typeface="+mj-lt"/>
              </a:rPr>
              <a:t>illusione monetaria</a:t>
            </a:r>
            <a:r>
              <a:rPr lang="it-IT" altLang="it-IT" sz="2400" dirty="0">
                <a:latin typeface="+mj-lt"/>
              </a:rPr>
              <a:t>.</a:t>
            </a:r>
          </a:p>
          <a:p>
            <a:pPr lvl="1">
              <a:lnSpc>
                <a:spcPct val="80000"/>
              </a:lnSpc>
            </a:pPr>
            <a:r>
              <a:rPr lang="it-IT" altLang="it-IT" sz="2000" dirty="0">
                <a:latin typeface="+mj-lt"/>
              </a:rPr>
              <a:t>P.e. se il salario nominale aumenta del 4%, ma IPC aumenta del 5%, il lavoratore è più povero, </a:t>
            </a:r>
            <a:r>
              <a:rPr lang="it-IT" altLang="it-IT" sz="2000" u="sng" dirty="0">
                <a:latin typeface="+mj-lt"/>
              </a:rPr>
              <a:t>non</a:t>
            </a:r>
            <a:r>
              <a:rPr lang="it-IT" altLang="it-IT" sz="2000" dirty="0">
                <a:latin typeface="+mj-lt"/>
              </a:rPr>
              <a:t> più ricco, in termini reali.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5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541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541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5414" name="Rectangle 6"/>
          <p:cNvSpPr>
            <a:spLocks noGrp="1" noChangeArrowheads="1"/>
          </p:cNvSpPr>
          <p:nvPr>
            <p:ph type="title"/>
          </p:nvPr>
        </p:nvSpPr>
        <p:spPr>
          <a:xfrm>
            <a:off x="323850" y="0"/>
            <a:ext cx="84582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L’indicizzazione</a:t>
            </a:r>
          </a:p>
        </p:txBody>
      </p:sp>
      <p:sp>
        <p:nvSpPr>
          <p:cNvPr id="99335" name="Rectangle 7"/>
          <p:cNvSpPr>
            <a:spLocks noGrp="1" noChangeArrowheads="1"/>
          </p:cNvSpPr>
          <p:nvPr>
            <p:ph type="body" idx="1"/>
          </p:nvPr>
        </p:nvSpPr>
        <p:spPr>
          <a:xfrm>
            <a:off x="179388" y="685800"/>
            <a:ext cx="8964612" cy="6172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t>Ragionare in termini reali è importante anche quando vogliamo confrontare i valori di una medesima variabile economica nel corso del tempo.</a:t>
            </a:r>
          </a:p>
          <a:p>
            <a:pPr eaLnBrk="1" hangingPunct="1">
              <a:lnSpc>
                <a:spcPct val="90000"/>
              </a:lnSpc>
            </a:pPr>
            <a:r>
              <a:rPr lang="it-IT" altLang="it-IT" sz="2800" dirty="0"/>
              <a:t>Affinché tale confronto non sia falsato dall’inflazione, occorre utilizzare l’indice generale dei prezzi per correggere i valori nominali delle variabili economiche nei diversi istanti di tempo. </a:t>
            </a:r>
          </a:p>
          <a:p>
            <a:pPr eaLnBrk="1" hangingPunct="1">
              <a:lnSpc>
                <a:spcPct val="90000"/>
              </a:lnSpc>
            </a:pPr>
            <a:r>
              <a:rPr lang="it-IT" altLang="it-IT" sz="2800" dirty="0"/>
              <a:t>L’</a:t>
            </a:r>
            <a:r>
              <a:rPr lang="it-IT" altLang="it-IT" sz="2800" dirty="0">
                <a:solidFill>
                  <a:srgbClr val="FC0128"/>
                </a:solidFill>
              </a:rPr>
              <a:t>indicizzazione</a:t>
            </a:r>
            <a:r>
              <a:rPr lang="it-IT" altLang="it-IT" sz="2800" dirty="0"/>
              <a:t> è proprio il procedimento con cui un valore economico (p.e. un credito, un prezzo, un salario) viene aggiustato per tenere conto dell’inflazione.</a:t>
            </a:r>
          </a:p>
          <a:p>
            <a:pPr eaLnBrk="1" hangingPunct="1">
              <a:lnSpc>
                <a:spcPct val="90000"/>
              </a:lnSpc>
            </a:pPr>
            <a:r>
              <a:rPr lang="it-IT" altLang="it-IT" sz="2800" dirty="0"/>
              <a:t>Più precisamente,</a:t>
            </a:r>
            <a:r>
              <a:rPr lang="it-IT" altLang="it-IT" sz="2800" dirty="0">
                <a:solidFill>
                  <a:schemeClr val="accent2"/>
                </a:solidFill>
              </a:rPr>
              <a:t> </a:t>
            </a:r>
            <a:r>
              <a:rPr lang="it-IT" altLang="it-IT" sz="2800" dirty="0">
                <a:solidFill>
                  <a:srgbClr val="FC0128"/>
                </a:solidFill>
              </a:rPr>
              <a:t>indicizzare</a:t>
            </a:r>
            <a:r>
              <a:rPr lang="it-IT" altLang="it-IT" sz="2800" dirty="0"/>
              <a:t> significa trasformare un euro di oggi nell’equivalente valore, in termini reali, cioè di </a:t>
            </a:r>
            <a:r>
              <a:rPr lang="it-IT" altLang="it-IT" sz="2800" u="sng" dirty="0"/>
              <a:t>potere d’acquisto</a:t>
            </a:r>
            <a:r>
              <a:rPr lang="it-IT" altLang="it-IT" sz="2800" dirty="0"/>
              <a:t>, ad una certa data futura.</a:t>
            </a:r>
          </a:p>
          <a:p>
            <a:pPr eaLnBrk="1" hangingPunct="1">
              <a:lnSpc>
                <a:spcPct val="90000"/>
              </a:lnSpc>
            </a:pPr>
            <a:r>
              <a:rPr lang="it-IT" altLang="it-IT" sz="2800" dirty="0">
                <a:solidFill>
                  <a:srgbClr val="FF0000"/>
                </a:solidFill>
              </a:rPr>
              <a:t>Rivalutazione</a:t>
            </a:r>
            <a:r>
              <a:rPr lang="it-IT" altLang="it-IT" sz="2800" dirty="0"/>
              <a:t> è l’operazione inversa, cioè riportare ad euro attuali in termini reali una somma del passato.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9335">
                                            <p:txEl>
                                              <p:pRg st="3" end="3"/>
                                            </p:txEl>
                                          </p:spTgt>
                                        </p:tgtEl>
                                        <p:attrNameLst>
                                          <p:attrName>style.visibility</p:attrName>
                                        </p:attrNameLst>
                                      </p:cBhvr>
                                      <p:to>
                                        <p:strVal val="visible"/>
                                      </p:to>
                                    </p:set>
                                    <p:animEffect transition="in" filter="wipe(left)">
                                      <p:cBhvr>
                                        <p:cTn id="11" dur="500"/>
                                        <p:tgtEl>
                                          <p:spTgt spid="9933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5">
                                            <p:txEl>
                                              <p:pRg st="4" end="4"/>
                                            </p:txEl>
                                          </p:spTgt>
                                        </p:tgtEl>
                                        <p:attrNameLst>
                                          <p:attrName>style.visibility</p:attrName>
                                        </p:attrNameLst>
                                      </p:cBhvr>
                                      <p:to>
                                        <p:strVal val="visible"/>
                                      </p:to>
                                    </p:set>
                                    <p:animEffect transition="in" filter="wipe(left)">
                                      <p:cBhvr>
                                        <p:cTn id="16" dur="500"/>
                                        <p:tgtEl>
                                          <p:spTgt spid="993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7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746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746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7462" name="Rectangle 6"/>
          <p:cNvSpPr>
            <a:spLocks noGrp="1" noChangeArrowheads="1"/>
          </p:cNvSpPr>
          <p:nvPr>
            <p:ph type="title"/>
          </p:nvPr>
        </p:nvSpPr>
        <p:spPr>
          <a:xfrm>
            <a:off x="684213" y="0"/>
            <a:ext cx="77724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Un esempio di rivalutazione</a:t>
            </a:r>
          </a:p>
        </p:txBody>
      </p:sp>
      <p:sp>
        <p:nvSpPr>
          <p:cNvPr id="698375" name="Rectangle 7"/>
          <p:cNvSpPr>
            <a:spLocks noGrp="1" noChangeArrowheads="1"/>
          </p:cNvSpPr>
          <p:nvPr>
            <p:ph type="body" idx="1"/>
          </p:nvPr>
        </p:nvSpPr>
        <p:spPr>
          <a:xfrm>
            <a:off x="179388" y="765175"/>
            <a:ext cx="8763000" cy="5562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t>Guadagnava di più Giuseppe Meazza nel 1931 oppure Francesco Totti nel 2005? </a:t>
            </a:r>
          </a:p>
          <a:p>
            <a:pPr eaLnBrk="1" hangingPunct="1">
              <a:lnSpc>
                <a:spcPct val="90000"/>
              </a:lnSpc>
            </a:pPr>
            <a:r>
              <a:rPr lang="it-IT" altLang="it-IT" sz="2800" dirty="0"/>
              <a:t>Come convertire un ingaggio degli anni Trenta di €120 (pari a </a:t>
            </a:r>
            <a:r>
              <a:rPr lang="it-IT" altLang="it-IT" sz="2800" i="1" dirty="0"/>
              <a:t>l</a:t>
            </a:r>
            <a:r>
              <a:rPr lang="it-IT" altLang="it-IT" sz="2800" dirty="0"/>
              <a:t>. 230000) in potere d’acquisto del 2005? </a:t>
            </a:r>
          </a:p>
          <a:p>
            <a:pPr eaLnBrk="1" hangingPunct="1">
              <a:lnSpc>
                <a:spcPct val="90000"/>
              </a:lnSpc>
            </a:pPr>
            <a:r>
              <a:rPr lang="it-IT" altLang="it-IT" sz="2800" dirty="0"/>
              <a:t>Occorre utilizzare il CPI (per un idoneo paniere!):</a:t>
            </a:r>
          </a:p>
          <a:p>
            <a:pPr eaLnBrk="1" hangingPunct="1">
              <a:lnSpc>
                <a:spcPct val="90000"/>
              </a:lnSpc>
            </a:pPr>
            <a:endParaRPr lang="it-IT" altLang="it-IT" sz="2800" dirty="0"/>
          </a:p>
          <a:p>
            <a:pPr eaLnBrk="1" hangingPunct="1">
              <a:lnSpc>
                <a:spcPct val="90000"/>
              </a:lnSpc>
              <a:buFontTx/>
              <a:buNone/>
            </a:pPr>
            <a:endParaRPr lang="it-IT" altLang="it-IT" sz="2800" dirty="0"/>
          </a:p>
          <a:p>
            <a:pPr eaLnBrk="1" hangingPunct="1">
              <a:lnSpc>
                <a:spcPct val="90000"/>
              </a:lnSpc>
            </a:pPr>
            <a:endParaRPr lang="it-IT" altLang="it-IT" sz="2800" dirty="0"/>
          </a:p>
          <a:p>
            <a:pPr eaLnBrk="1" hangingPunct="1">
              <a:lnSpc>
                <a:spcPct val="90000"/>
              </a:lnSpc>
            </a:pPr>
            <a:endParaRPr lang="it-IT" altLang="it-IT" sz="2800" dirty="0"/>
          </a:p>
          <a:p>
            <a:pPr lvl="1" eaLnBrk="1" hangingPunct="1">
              <a:lnSpc>
                <a:spcPct val="90000"/>
              </a:lnSpc>
              <a:buFontTx/>
              <a:buNone/>
            </a:pPr>
            <a:endParaRPr lang="it-IT" altLang="it-IT" sz="2400" dirty="0"/>
          </a:p>
          <a:p>
            <a:pPr lvl="1" eaLnBrk="1" hangingPunct="1">
              <a:lnSpc>
                <a:spcPct val="90000"/>
              </a:lnSpc>
              <a:buFontTx/>
              <a:buNone/>
            </a:pPr>
            <a:r>
              <a:rPr lang="it-IT" altLang="it-IT" sz="2400" dirty="0" err="1"/>
              <a:t>N.b.</a:t>
            </a:r>
            <a:r>
              <a:rPr lang="it-IT" altLang="it-IT" sz="2400" dirty="0"/>
              <a:t>: il CPI del 1930 è calcolato utilizzando i coefficienti di rivalutazione ISTAT: il paniere che nel 2005 costava 127,1 nel 1931 costava circa 0,076 (= 127,1/1675,25). </a:t>
            </a:r>
          </a:p>
        </p:txBody>
      </p:sp>
      <p:graphicFrame>
        <p:nvGraphicFramePr>
          <p:cNvPr id="698376" name="Object 8">
            <a:hlinkClick r:id="" action="ppaction://ole?verb=0"/>
          </p:cNvPr>
          <p:cNvGraphicFramePr>
            <a:graphicFrameLocks/>
          </p:cNvGraphicFramePr>
          <p:nvPr/>
        </p:nvGraphicFramePr>
        <p:xfrm>
          <a:off x="1908175" y="2997200"/>
          <a:ext cx="4895850" cy="1973263"/>
        </p:xfrm>
        <a:graphic>
          <a:graphicData uri="http://schemas.openxmlformats.org/presentationml/2006/ole">
            <mc:AlternateContent xmlns:mc="http://schemas.openxmlformats.org/markup-compatibility/2006">
              <mc:Choice xmlns:v="urn:schemas-microsoft-com:vml" Requires="v">
                <p:oleObj spid="_x0000_s147569" name="Equation" r:id="rId5" imgW="2413000" imgH="1193800" progId="Equation.DSMT4">
                  <p:embed/>
                </p:oleObj>
              </mc:Choice>
              <mc:Fallback>
                <p:oleObj name="Equation" r:id="rId5" imgW="2413000" imgH="1193800" progId="Equation.DSMT4">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997200"/>
                        <a:ext cx="4895850"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8375">
                                            <p:txEl>
                                              <p:pRg st="1" end="1"/>
                                            </p:txEl>
                                          </p:spTgt>
                                        </p:tgtEl>
                                        <p:attrNameLst>
                                          <p:attrName>style.visibility</p:attrName>
                                        </p:attrNameLst>
                                      </p:cBhvr>
                                      <p:to>
                                        <p:strVal val="visible"/>
                                      </p:to>
                                    </p:set>
                                    <p:anim calcmode="lin" valueType="num">
                                      <p:cBhvr additive="base">
                                        <p:cTn id="7" dur="500" fill="hold"/>
                                        <p:tgtEl>
                                          <p:spTgt spid="6983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83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8375">
                                            <p:txEl>
                                              <p:pRg st="2" end="2"/>
                                            </p:txEl>
                                          </p:spTgt>
                                        </p:tgtEl>
                                        <p:attrNameLst>
                                          <p:attrName>style.visibility</p:attrName>
                                        </p:attrNameLst>
                                      </p:cBhvr>
                                      <p:to>
                                        <p:strVal val="visible"/>
                                      </p:to>
                                    </p:set>
                                    <p:anim calcmode="lin" valueType="num">
                                      <p:cBhvr additive="base">
                                        <p:cTn id="11" dur="500" fill="hold"/>
                                        <p:tgtEl>
                                          <p:spTgt spid="6983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983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8376"/>
                                        </p:tgtEl>
                                        <p:attrNameLst>
                                          <p:attrName>style.visibility</p:attrName>
                                        </p:attrNameLst>
                                      </p:cBhvr>
                                      <p:to>
                                        <p:strVal val="visible"/>
                                      </p:to>
                                    </p:set>
                                    <p:anim calcmode="lin" valueType="num">
                                      <p:cBhvr additive="base">
                                        <p:cTn id="17" dur="500" fill="hold"/>
                                        <p:tgtEl>
                                          <p:spTgt spid="698376"/>
                                        </p:tgtEl>
                                        <p:attrNameLst>
                                          <p:attrName>ppt_x</p:attrName>
                                        </p:attrNameLst>
                                      </p:cBhvr>
                                      <p:tavLst>
                                        <p:tav tm="0">
                                          <p:val>
                                            <p:strVal val="#ppt_x"/>
                                          </p:val>
                                        </p:tav>
                                        <p:tav tm="100000">
                                          <p:val>
                                            <p:strVal val="#ppt_x"/>
                                          </p:val>
                                        </p:tav>
                                      </p:tavLst>
                                    </p:anim>
                                    <p:anim calcmode="lin" valueType="num">
                                      <p:cBhvr additive="base">
                                        <p:cTn id="18" dur="500" fill="hold"/>
                                        <p:tgtEl>
                                          <p:spTgt spid="6983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98375">
                                            <p:txEl>
                                              <p:pRg st="8" end="8"/>
                                            </p:txEl>
                                          </p:spTgt>
                                        </p:tgtEl>
                                        <p:attrNameLst>
                                          <p:attrName>style.visibility</p:attrName>
                                        </p:attrNameLst>
                                      </p:cBhvr>
                                      <p:to>
                                        <p:strVal val="visible"/>
                                      </p:to>
                                    </p:set>
                                    <p:anim calcmode="lin" valueType="num">
                                      <p:cBhvr additive="base">
                                        <p:cTn id="21" dur="500" fill="hold"/>
                                        <p:tgtEl>
                                          <p:spTgt spid="698375">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837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2"/>
          <p:cNvGrpSpPr>
            <a:grpSpLocks/>
          </p:cNvGrpSpPr>
          <p:nvPr/>
        </p:nvGrpSpPr>
        <p:grpSpPr bwMode="auto">
          <a:xfrm>
            <a:off x="304800" y="-315913"/>
            <a:ext cx="8839200" cy="5761038"/>
            <a:chOff x="0" y="0"/>
            <a:chExt cx="4297" cy="3609"/>
          </a:xfrm>
        </p:grpSpPr>
        <p:sp>
          <p:nvSpPr>
            <p:cNvPr id="149509" name="Rectangle 3"/>
            <p:cNvSpPr>
              <a:spLocks noChangeArrowheads="1"/>
            </p:cNvSpPr>
            <p:nvPr/>
          </p:nvSpPr>
          <p:spPr bwMode="auto">
            <a:xfrm>
              <a:off x="0" y="0"/>
              <a:ext cx="313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endParaRPr lang="en-US" altLang="it-IT" sz="2400">
                <a:cs typeface="Times New Roman" panose="02020603050405020304" pitchFamily="18" charset="0"/>
              </a:endParaRPr>
            </a:p>
            <a:p>
              <a:pPr>
                <a:spcBef>
                  <a:spcPct val="0"/>
                </a:spcBef>
                <a:buFontTx/>
                <a:buNone/>
              </a:pPr>
              <a:endParaRPr lang="en-US" altLang="it-IT" sz="2400"/>
            </a:p>
          </p:txBody>
        </p:sp>
        <p:sp>
          <p:nvSpPr>
            <p:cNvPr id="149510" name="Rectangle 4"/>
            <p:cNvSpPr>
              <a:spLocks noChangeArrowheads="1"/>
            </p:cNvSpPr>
            <p:nvPr/>
          </p:nvSpPr>
          <p:spPr bwMode="auto">
            <a:xfrm>
              <a:off x="3132" y="0"/>
              <a:ext cx="50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1" name="Rectangle 5"/>
            <p:cNvSpPr>
              <a:spLocks noChangeArrowheads="1"/>
            </p:cNvSpPr>
            <p:nvPr/>
          </p:nvSpPr>
          <p:spPr bwMode="auto">
            <a:xfrm>
              <a:off x="3634" y="0"/>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2" name="Rectangle 6"/>
            <p:cNvSpPr>
              <a:spLocks noChangeArrowheads="1"/>
            </p:cNvSpPr>
            <p:nvPr/>
          </p:nvSpPr>
          <p:spPr bwMode="auto">
            <a:xfrm>
              <a:off x="0" y="480"/>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3" name="Rectangle 7"/>
            <p:cNvSpPr>
              <a:spLocks noChangeArrowheads="1"/>
            </p:cNvSpPr>
            <p:nvPr/>
          </p:nvSpPr>
          <p:spPr bwMode="auto">
            <a:xfrm>
              <a:off x="108" y="480"/>
              <a:ext cx="352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4" name="Rectangle 8"/>
            <p:cNvSpPr>
              <a:spLocks noChangeArrowheads="1"/>
            </p:cNvSpPr>
            <p:nvPr/>
          </p:nvSpPr>
          <p:spPr bwMode="auto">
            <a:xfrm>
              <a:off x="3634" y="480"/>
              <a:ext cx="55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5" name="Rectangle 9"/>
            <p:cNvSpPr>
              <a:spLocks noChangeArrowheads="1"/>
            </p:cNvSpPr>
            <p:nvPr/>
          </p:nvSpPr>
          <p:spPr bwMode="auto">
            <a:xfrm>
              <a:off x="4189" y="480"/>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16" name="Rectangle 10"/>
            <p:cNvSpPr>
              <a:spLocks noChangeArrowheads="1"/>
            </p:cNvSpPr>
            <p:nvPr/>
          </p:nvSpPr>
          <p:spPr bwMode="auto">
            <a:xfrm>
              <a:off x="0" y="883"/>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17" name="Group 11"/>
            <p:cNvGrpSpPr>
              <a:grpSpLocks/>
            </p:cNvGrpSpPr>
            <p:nvPr/>
          </p:nvGrpSpPr>
          <p:grpSpPr bwMode="auto">
            <a:xfrm>
              <a:off x="970" y="883"/>
              <a:ext cx="108" cy="403"/>
              <a:chOff x="970" y="883"/>
              <a:chExt cx="108" cy="403"/>
            </a:xfrm>
          </p:grpSpPr>
          <p:sp>
            <p:nvSpPr>
              <p:cNvPr id="149657" name="Rectangle 12"/>
              <p:cNvSpPr>
                <a:spLocks noChangeArrowheads="1"/>
              </p:cNvSpPr>
              <p:nvPr/>
            </p:nvSpPr>
            <p:spPr bwMode="auto">
              <a:xfrm>
                <a:off x="970"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58" name="Rectangle 13"/>
              <p:cNvSpPr>
                <a:spLocks noChangeArrowheads="1"/>
              </p:cNvSpPr>
              <p:nvPr/>
            </p:nvSpPr>
            <p:spPr bwMode="auto">
              <a:xfrm>
                <a:off x="970"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1600">
                    <a:cs typeface="Times New Roman" panose="02020603050405020304" pitchFamily="18" charset="0"/>
                  </a:rPr>
                  <a:t> </a:t>
                </a:r>
                <a:endParaRPr lang="en-US" altLang="it-IT" sz="1600">
                  <a:cs typeface="Times New Roman" panose="02020603050405020304" pitchFamily="18" charset="0"/>
                </a:endParaRPr>
              </a:p>
              <a:p>
                <a:pPr>
                  <a:spcBef>
                    <a:spcPct val="0"/>
                  </a:spcBef>
                  <a:buFontTx/>
                  <a:buNone/>
                </a:pPr>
                <a:endParaRPr lang="en-US" altLang="it-IT" sz="1600"/>
              </a:p>
            </p:txBody>
          </p:sp>
        </p:grpSp>
        <p:grpSp>
          <p:nvGrpSpPr>
            <p:cNvPr id="149518" name="Group 14"/>
            <p:cNvGrpSpPr>
              <a:grpSpLocks/>
            </p:cNvGrpSpPr>
            <p:nvPr/>
          </p:nvGrpSpPr>
          <p:grpSpPr bwMode="auto">
            <a:xfrm>
              <a:off x="1971" y="883"/>
              <a:ext cx="108" cy="403"/>
              <a:chOff x="1971" y="883"/>
              <a:chExt cx="108" cy="403"/>
            </a:xfrm>
          </p:grpSpPr>
          <p:sp>
            <p:nvSpPr>
              <p:cNvPr id="149655" name="Rectangle 15"/>
              <p:cNvSpPr>
                <a:spLocks noChangeArrowheads="1"/>
              </p:cNvSpPr>
              <p:nvPr/>
            </p:nvSpPr>
            <p:spPr bwMode="auto">
              <a:xfrm>
                <a:off x="1971"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56" name="Rectangle 16"/>
              <p:cNvSpPr>
                <a:spLocks noChangeArrowheads="1"/>
              </p:cNvSpPr>
              <p:nvPr/>
            </p:nvSpPr>
            <p:spPr bwMode="auto">
              <a:xfrm>
                <a:off x="1971" y="883"/>
                <a:ext cx="10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1600">
                    <a:cs typeface="Times New Roman" panose="02020603050405020304" pitchFamily="18" charset="0"/>
                  </a:rPr>
                  <a:t> </a:t>
                </a:r>
                <a:endParaRPr lang="en-US" altLang="it-IT" sz="1600">
                  <a:cs typeface="Times New Roman" panose="02020603050405020304" pitchFamily="18" charset="0"/>
                </a:endParaRPr>
              </a:p>
              <a:p>
                <a:pPr>
                  <a:spcBef>
                    <a:spcPct val="0"/>
                  </a:spcBef>
                  <a:buFontTx/>
                  <a:buNone/>
                </a:pPr>
                <a:endParaRPr lang="en-US" altLang="it-IT" sz="1600"/>
              </a:p>
            </p:txBody>
          </p:sp>
        </p:grpSp>
        <p:grpSp>
          <p:nvGrpSpPr>
            <p:cNvPr id="149519" name="Group 17"/>
            <p:cNvGrpSpPr>
              <a:grpSpLocks/>
            </p:cNvGrpSpPr>
            <p:nvPr/>
          </p:nvGrpSpPr>
          <p:grpSpPr bwMode="auto">
            <a:xfrm>
              <a:off x="2972" y="883"/>
              <a:ext cx="160" cy="403"/>
              <a:chOff x="2972" y="883"/>
              <a:chExt cx="160" cy="403"/>
            </a:xfrm>
          </p:grpSpPr>
          <p:sp>
            <p:nvSpPr>
              <p:cNvPr id="149653" name="Rectangle 18"/>
              <p:cNvSpPr>
                <a:spLocks noChangeArrowheads="1"/>
              </p:cNvSpPr>
              <p:nvPr/>
            </p:nvSpPr>
            <p:spPr bwMode="auto">
              <a:xfrm>
                <a:off x="2972" y="883"/>
                <a:ext cx="160"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54" name="Rectangle 19"/>
              <p:cNvSpPr>
                <a:spLocks noChangeArrowheads="1"/>
              </p:cNvSpPr>
              <p:nvPr/>
            </p:nvSpPr>
            <p:spPr bwMode="auto">
              <a:xfrm>
                <a:off x="2972" y="883"/>
                <a:ext cx="160"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it-IT" altLang="it-IT" sz="1600" b="1">
                    <a:cs typeface="Times New Roman" panose="02020603050405020304" pitchFamily="18" charset="0"/>
                  </a:rPr>
                  <a:t>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20" name="Rectangle 20"/>
            <p:cNvSpPr>
              <a:spLocks noChangeArrowheads="1"/>
            </p:cNvSpPr>
            <p:nvPr/>
          </p:nvSpPr>
          <p:spPr bwMode="auto">
            <a:xfrm>
              <a:off x="4189" y="883"/>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1" name="Rectangle 21"/>
            <p:cNvSpPr>
              <a:spLocks noChangeArrowheads="1"/>
            </p:cNvSpPr>
            <p:nvPr/>
          </p:nvSpPr>
          <p:spPr bwMode="auto">
            <a:xfrm>
              <a:off x="0" y="1286"/>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2" name="Rectangle 22"/>
            <p:cNvSpPr>
              <a:spLocks noChangeArrowheads="1"/>
            </p:cNvSpPr>
            <p:nvPr/>
          </p:nvSpPr>
          <p:spPr bwMode="auto">
            <a:xfrm>
              <a:off x="108" y="1286"/>
              <a:ext cx="3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sp>
          <p:nvSpPr>
            <p:cNvPr id="149523" name="Rectangle 23"/>
            <p:cNvSpPr>
              <a:spLocks noChangeArrowheads="1"/>
            </p:cNvSpPr>
            <p:nvPr/>
          </p:nvSpPr>
          <p:spPr bwMode="auto">
            <a:xfrm>
              <a:off x="446" y="1286"/>
              <a:ext cx="52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4" name="Rectangle 24"/>
            <p:cNvSpPr>
              <a:spLocks noChangeArrowheads="1"/>
            </p:cNvSpPr>
            <p:nvPr/>
          </p:nvSpPr>
          <p:spPr bwMode="auto">
            <a:xfrm>
              <a:off x="970" y="1286"/>
              <a:ext cx="110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sp>
          <p:nvSpPr>
            <p:cNvPr id="149525" name="Rectangle 25"/>
            <p:cNvSpPr>
              <a:spLocks noChangeArrowheads="1"/>
            </p:cNvSpPr>
            <p:nvPr/>
          </p:nvSpPr>
          <p:spPr bwMode="auto">
            <a:xfrm>
              <a:off x="2079" y="1286"/>
              <a:ext cx="89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6" name="Rectangle 26"/>
            <p:cNvSpPr>
              <a:spLocks noChangeArrowheads="1"/>
            </p:cNvSpPr>
            <p:nvPr/>
          </p:nvSpPr>
          <p:spPr bwMode="auto">
            <a:xfrm>
              <a:off x="2972" y="1286"/>
              <a:ext cx="66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sp>
          <p:nvSpPr>
            <p:cNvPr id="149527" name="Rectangle 27"/>
            <p:cNvSpPr>
              <a:spLocks noChangeArrowheads="1"/>
            </p:cNvSpPr>
            <p:nvPr/>
          </p:nvSpPr>
          <p:spPr bwMode="auto">
            <a:xfrm>
              <a:off x="3634" y="1286"/>
              <a:ext cx="555"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8" name="Rectangle 28"/>
            <p:cNvSpPr>
              <a:spLocks noChangeArrowheads="1"/>
            </p:cNvSpPr>
            <p:nvPr/>
          </p:nvSpPr>
          <p:spPr bwMode="auto">
            <a:xfrm>
              <a:off x="4189" y="1286"/>
              <a:ext cx="10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29" name="Rectangle 29"/>
            <p:cNvSpPr>
              <a:spLocks noChangeArrowheads="1"/>
            </p:cNvSpPr>
            <p:nvPr/>
          </p:nvSpPr>
          <p:spPr bwMode="auto">
            <a:xfrm>
              <a:off x="0"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30" name="Group 30"/>
            <p:cNvGrpSpPr>
              <a:grpSpLocks/>
            </p:cNvGrpSpPr>
            <p:nvPr/>
          </p:nvGrpSpPr>
          <p:grpSpPr bwMode="auto">
            <a:xfrm>
              <a:off x="108" y="1689"/>
              <a:ext cx="338" cy="480"/>
              <a:chOff x="108" y="1689"/>
              <a:chExt cx="338" cy="480"/>
            </a:xfrm>
          </p:grpSpPr>
          <p:sp>
            <p:nvSpPr>
              <p:cNvPr id="149651" name="Rectangle 31"/>
              <p:cNvSpPr>
                <a:spLocks noChangeArrowheads="1"/>
              </p:cNvSpPr>
              <p:nvPr/>
            </p:nvSpPr>
            <p:spPr bwMode="auto">
              <a:xfrm>
                <a:off x="10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52" name="Rectangle 32"/>
              <p:cNvSpPr>
                <a:spLocks noChangeArrowheads="1"/>
              </p:cNvSpPr>
              <p:nvPr/>
            </p:nvSpPr>
            <p:spPr bwMode="auto">
              <a:xfrm>
                <a:off x="10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1861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31" name="Rectangle 33"/>
            <p:cNvSpPr>
              <a:spLocks noChangeArrowheads="1"/>
            </p:cNvSpPr>
            <p:nvPr/>
          </p:nvSpPr>
          <p:spPr bwMode="auto">
            <a:xfrm>
              <a:off x="446" y="168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7.949,280</a:t>
              </a:r>
            </a:p>
            <a:p>
              <a:pPr algn="ctr">
                <a:spcBef>
                  <a:spcPct val="0"/>
                </a:spcBef>
                <a:buFontTx/>
                <a:buNone/>
              </a:pPr>
              <a:endParaRPr lang="en-US" altLang="it-IT" sz="1600"/>
            </a:p>
          </p:txBody>
        </p:sp>
        <p:sp>
          <p:nvSpPr>
            <p:cNvPr id="149532" name="Rectangle 34"/>
            <p:cNvSpPr>
              <a:spLocks noChangeArrowheads="1"/>
            </p:cNvSpPr>
            <p:nvPr/>
          </p:nvSpPr>
          <p:spPr bwMode="auto">
            <a:xfrm>
              <a:off x="970"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33" name="Group 35"/>
            <p:cNvGrpSpPr>
              <a:grpSpLocks/>
            </p:cNvGrpSpPr>
            <p:nvPr/>
          </p:nvGrpSpPr>
          <p:grpSpPr bwMode="auto">
            <a:xfrm>
              <a:off x="1078" y="1689"/>
              <a:ext cx="338" cy="480"/>
              <a:chOff x="1078" y="1689"/>
              <a:chExt cx="338" cy="480"/>
            </a:xfrm>
          </p:grpSpPr>
          <p:sp>
            <p:nvSpPr>
              <p:cNvPr id="149649" name="Rectangle 36"/>
              <p:cNvSpPr>
                <a:spLocks noChangeArrowheads="1"/>
              </p:cNvSpPr>
              <p:nvPr/>
            </p:nvSpPr>
            <p:spPr bwMode="auto">
              <a:xfrm>
                <a:off x="107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50" name="Rectangle 37"/>
              <p:cNvSpPr>
                <a:spLocks noChangeArrowheads="1"/>
              </p:cNvSpPr>
              <p:nvPr/>
            </p:nvSpPr>
            <p:spPr bwMode="auto">
              <a:xfrm>
                <a:off x="1078"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1901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34" name="Rectangle 38"/>
            <p:cNvSpPr>
              <a:spLocks noChangeArrowheads="1"/>
            </p:cNvSpPr>
            <p:nvPr/>
          </p:nvSpPr>
          <p:spPr bwMode="auto">
            <a:xfrm>
              <a:off x="1416"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7.382,1178 </a:t>
              </a:r>
            </a:p>
            <a:p>
              <a:pPr algn="ctr">
                <a:spcBef>
                  <a:spcPct val="0"/>
                </a:spcBef>
                <a:buFontTx/>
                <a:buNone/>
              </a:pPr>
              <a:endParaRPr lang="en-US" altLang="it-IT" sz="1600"/>
            </a:p>
          </p:txBody>
        </p:sp>
        <p:sp>
          <p:nvSpPr>
            <p:cNvPr id="149535" name="Rectangle 39"/>
            <p:cNvSpPr>
              <a:spLocks noChangeArrowheads="1"/>
            </p:cNvSpPr>
            <p:nvPr/>
          </p:nvSpPr>
          <p:spPr bwMode="auto">
            <a:xfrm>
              <a:off x="1971"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grpSp>
          <p:nvGrpSpPr>
            <p:cNvPr id="149536" name="Group 40"/>
            <p:cNvGrpSpPr>
              <a:grpSpLocks/>
            </p:cNvGrpSpPr>
            <p:nvPr/>
          </p:nvGrpSpPr>
          <p:grpSpPr bwMode="auto">
            <a:xfrm>
              <a:off x="2079" y="1689"/>
              <a:ext cx="338" cy="480"/>
              <a:chOff x="2079" y="1689"/>
              <a:chExt cx="338" cy="480"/>
            </a:xfrm>
          </p:grpSpPr>
          <p:sp>
            <p:nvSpPr>
              <p:cNvPr id="149647" name="Rectangle 41"/>
              <p:cNvSpPr>
                <a:spLocks noChangeArrowheads="1"/>
              </p:cNvSpPr>
              <p:nvPr/>
            </p:nvSpPr>
            <p:spPr bwMode="auto">
              <a:xfrm>
                <a:off x="2079"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48" name="Rectangle 42"/>
              <p:cNvSpPr>
                <a:spLocks noChangeArrowheads="1"/>
              </p:cNvSpPr>
              <p:nvPr/>
            </p:nvSpPr>
            <p:spPr bwMode="auto">
              <a:xfrm>
                <a:off x="2079" y="168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1941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37" name="Rectangle 43"/>
            <p:cNvSpPr>
              <a:spLocks noChangeArrowheads="1"/>
            </p:cNvSpPr>
            <p:nvPr/>
          </p:nvSpPr>
          <p:spPr bwMode="auto">
            <a:xfrm>
              <a:off x="2417"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1.063,5357 </a:t>
              </a:r>
            </a:p>
            <a:p>
              <a:pPr algn="r">
                <a:spcBef>
                  <a:spcPct val="0"/>
                </a:spcBef>
                <a:buFontTx/>
                <a:buNone/>
              </a:pPr>
              <a:endParaRPr lang="en-US" altLang="it-IT" sz="1600"/>
            </a:p>
          </p:txBody>
        </p:sp>
        <p:sp>
          <p:nvSpPr>
            <p:cNvPr id="149538" name="Rectangle 44"/>
            <p:cNvSpPr>
              <a:spLocks noChangeArrowheads="1"/>
            </p:cNvSpPr>
            <p:nvPr/>
          </p:nvSpPr>
          <p:spPr bwMode="auto">
            <a:xfrm>
              <a:off x="2972" y="168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39" name="Group 45"/>
            <p:cNvGrpSpPr>
              <a:grpSpLocks/>
            </p:cNvGrpSpPr>
            <p:nvPr/>
          </p:nvGrpSpPr>
          <p:grpSpPr bwMode="auto">
            <a:xfrm>
              <a:off x="3132" y="1689"/>
              <a:ext cx="502" cy="480"/>
              <a:chOff x="3132" y="1689"/>
              <a:chExt cx="502" cy="480"/>
            </a:xfrm>
          </p:grpSpPr>
          <p:sp>
            <p:nvSpPr>
              <p:cNvPr id="149645" name="Rectangle 46"/>
              <p:cNvSpPr>
                <a:spLocks noChangeArrowheads="1"/>
              </p:cNvSpPr>
              <p:nvPr/>
            </p:nvSpPr>
            <p:spPr bwMode="auto">
              <a:xfrm>
                <a:off x="3132" y="168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46" name="Rectangle 47"/>
              <p:cNvSpPr>
                <a:spLocks noChangeArrowheads="1"/>
              </p:cNvSpPr>
              <p:nvPr/>
            </p:nvSpPr>
            <p:spPr bwMode="auto">
              <a:xfrm>
                <a:off x="3132" y="168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1981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40" name="Rectangle 48"/>
            <p:cNvSpPr>
              <a:spLocks noChangeArrowheads="1"/>
            </p:cNvSpPr>
            <p:nvPr/>
          </p:nvSpPr>
          <p:spPr bwMode="auto">
            <a:xfrm>
              <a:off x="3634" y="168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3,3949 </a:t>
              </a:r>
            </a:p>
            <a:p>
              <a:pPr algn="r">
                <a:spcBef>
                  <a:spcPct val="0"/>
                </a:spcBef>
                <a:buFontTx/>
                <a:buNone/>
              </a:pPr>
              <a:endParaRPr lang="en-US" altLang="it-IT" sz="1600"/>
            </a:p>
          </p:txBody>
        </p:sp>
        <p:sp>
          <p:nvSpPr>
            <p:cNvPr id="149541" name="Rectangle 49"/>
            <p:cNvSpPr>
              <a:spLocks noChangeArrowheads="1"/>
            </p:cNvSpPr>
            <p:nvPr/>
          </p:nvSpPr>
          <p:spPr bwMode="auto">
            <a:xfrm>
              <a:off x="4189" y="168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42" name="Rectangle 50"/>
            <p:cNvSpPr>
              <a:spLocks noChangeArrowheads="1"/>
            </p:cNvSpPr>
            <p:nvPr/>
          </p:nvSpPr>
          <p:spPr bwMode="auto">
            <a:xfrm>
              <a:off x="0"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43" name="Group 51"/>
            <p:cNvGrpSpPr>
              <a:grpSpLocks/>
            </p:cNvGrpSpPr>
            <p:nvPr/>
          </p:nvGrpSpPr>
          <p:grpSpPr bwMode="auto">
            <a:xfrm>
              <a:off x="108" y="2169"/>
              <a:ext cx="338" cy="480"/>
              <a:chOff x="108" y="2169"/>
              <a:chExt cx="338" cy="480"/>
            </a:xfrm>
          </p:grpSpPr>
          <p:sp>
            <p:nvSpPr>
              <p:cNvPr id="149643" name="Rectangle 52"/>
              <p:cNvSpPr>
                <a:spLocks noChangeArrowheads="1"/>
              </p:cNvSpPr>
              <p:nvPr/>
            </p:nvSpPr>
            <p:spPr bwMode="auto">
              <a:xfrm>
                <a:off x="10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44" name="Rectangle 53"/>
              <p:cNvSpPr>
                <a:spLocks noChangeArrowheads="1"/>
              </p:cNvSpPr>
              <p:nvPr/>
            </p:nvSpPr>
            <p:spPr bwMode="auto">
              <a:xfrm>
                <a:off x="10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1871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44" name="Rectangle 54"/>
            <p:cNvSpPr>
              <a:spLocks noChangeArrowheads="1"/>
            </p:cNvSpPr>
            <p:nvPr/>
          </p:nvSpPr>
          <p:spPr bwMode="auto">
            <a:xfrm>
              <a:off x="446" y="216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7.509,689 </a:t>
              </a:r>
            </a:p>
            <a:p>
              <a:pPr algn="ctr">
                <a:spcBef>
                  <a:spcPct val="0"/>
                </a:spcBef>
                <a:buFontTx/>
                <a:buNone/>
              </a:pPr>
              <a:endParaRPr lang="en-US" altLang="it-IT" sz="1600"/>
            </a:p>
          </p:txBody>
        </p:sp>
        <p:sp>
          <p:nvSpPr>
            <p:cNvPr id="149545" name="Rectangle 55"/>
            <p:cNvSpPr>
              <a:spLocks noChangeArrowheads="1"/>
            </p:cNvSpPr>
            <p:nvPr/>
          </p:nvSpPr>
          <p:spPr bwMode="auto">
            <a:xfrm>
              <a:off x="970"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46" name="Group 56"/>
            <p:cNvGrpSpPr>
              <a:grpSpLocks/>
            </p:cNvGrpSpPr>
            <p:nvPr/>
          </p:nvGrpSpPr>
          <p:grpSpPr bwMode="auto">
            <a:xfrm>
              <a:off x="1078" y="2169"/>
              <a:ext cx="338" cy="480"/>
              <a:chOff x="1078" y="2169"/>
              <a:chExt cx="338" cy="480"/>
            </a:xfrm>
          </p:grpSpPr>
          <p:sp>
            <p:nvSpPr>
              <p:cNvPr id="149641" name="Rectangle 57"/>
              <p:cNvSpPr>
                <a:spLocks noChangeArrowheads="1"/>
              </p:cNvSpPr>
              <p:nvPr/>
            </p:nvSpPr>
            <p:spPr bwMode="auto">
              <a:xfrm>
                <a:off x="107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42" name="Rectangle 58"/>
              <p:cNvSpPr>
                <a:spLocks noChangeArrowheads="1"/>
              </p:cNvSpPr>
              <p:nvPr/>
            </p:nvSpPr>
            <p:spPr bwMode="auto">
              <a:xfrm>
                <a:off x="1078"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1911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47" name="Rectangle 59"/>
            <p:cNvSpPr>
              <a:spLocks noChangeArrowheads="1"/>
            </p:cNvSpPr>
            <p:nvPr/>
          </p:nvSpPr>
          <p:spPr bwMode="auto">
            <a:xfrm>
              <a:off x="1416"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6.590,9100 </a:t>
              </a:r>
            </a:p>
            <a:p>
              <a:pPr algn="ctr">
                <a:spcBef>
                  <a:spcPct val="0"/>
                </a:spcBef>
                <a:buFontTx/>
                <a:buNone/>
              </a:pPr>
              <a:endParaRPr lang="en-US" altLang="it-IT" sz="1600"/>
            </a:p>
          </p:txBody>
        </p:sp>
        <p:sp>
          <p:nvSpPr>
            <p:cNvPr id="149548" name="Rectangle 60"/>
            <p:cNvSpPr>
              <a:spLocks noChangeArrowheads="1"/>
            </p:cNvSpPr>
            <p:nvPr/>
          </p:nvSpPr>
          <p:spPr bwMode="auto">
            <a:xfrm>
              <a:off x="1971"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grpSp>
          <p:nvGrpSpPr>
            <p:cNvPr id="149549" name="Group 61"/>
            <p:cNvGrpSpPr>
              <a:grpSpLocks/>
            </p:cNvGrpSpPr>
            <p:nvPr/>
          </p:nvGrpSpPr>
          <p:grpSpPr bwMode="auto">
            <a:xfrm>
              <a:off x="2079" y="2169"/>
              <a:ext cx="338" cy="480"/>
              <a:chOff x="2079" y="2169"/>
              <a:chExt cx="338" cy="480"/>
            </a:xfrm>
          </p:grpSpPr>
          <p:sp>
            <p:nvSpPr>
              <p:cNvPr id="149639" name="Rectangle 62"/>
              <p:cNvSpPr>
                <a:spLocks noChangeArrowheads="1"/>
              </p:cNvSpPr>
              <p:nvPr/>
            </p:nvSpPr>
            <p:spPr bwMode="auto">
              <a:xfrm>
                <a:off x="2079"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40" name="Rectangle 63"/>
              <p:cNvSpPr>
                <a:spLocks noChangeArrowheads="1"/>
              </p:cNvSpPr>
              <p:nvPr/>
            </p:nvSpPr>
            <p:spPr bwMode="auto">
              <a:xfrm>
                <a:off x="2079" y="216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1951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50" name="Rectangle 64"/>
            <p:cNvSpPr>
              <a:spLocks noChangeArrowheads="1"/>
            </p:cNvSpPr>
            <p:nvPr/>
          </p:nvSpPr>
          <p:spPr bwMode="auto">
            <a:xfrm>
              <a:off x="2417"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28,1865 </a:t>
              </a:r>
            </a:p>
            <a:p>
              <a:pPr algn="r">
                <a:spcBef>
                  <a:spcPct val="0"/>
                </a:spcBef>
                <a:buFontTx/>
                <a:buNone/>
              </a:pPr>
              <a:endParaRPr lang="en-US" altLang="it-IT" sz="1600"/>
            </a:p>
          </p:txBody>
        </p:sp>
        <p:sp>
          <p:nvSpPr>
            <p:cNvPr id="149551" name="Rectangle 65"/>
            <p:cNvSpPr>
              <a:spLocks noChangeArrowheads="1"/>
            </p:cNvSpPr>
            <p:nvPr/>
          </p:nvSpPr>
          <p:spPr bwMode="auto">
            <a:xfrm>
              <a:off x="2972" y="216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52" name="Group 66"/>
            <p:cNvGrpSpPr>
              <a:grpSpLocks/>
            </p:cNvGrpSpPr>
            <p:nvPr/>
          </p:nvGrpSpPr>
          <p:grpSpPr bwMode="auto">
            <a:xfrm>
              <a:off x="3132" y="2169"/>
              <a:ext cx="502" cy="480"/>
              <a:chOff x="3132" y="2169"/>
              <a:chExt cx="502" cy="480"/>
            </a:xfrm>
          </p:grpSpPr>
          <p:sp>
            <p:nvSpPr>
              <p:cNvPr id="149637" name="Rectangle 67"/>
              <p:cNvSpPr>
                <a:spLocks noChangeArrowheads="1"/>
              </p:cNvSpPr>
              <p:nvPr/>
            </p:nvSpPr>
            <p:spPr bwMode="auto">
              <a:xfrm>
                <a:off x="3132" y="216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38" name="Rectangle 68"/>
              <p:cNvSpPr>
                <a:spLocks noChangeArrowheads="1"/>
              </p:cNvSpPr>
              <p:nvPr/>
            </p:nvSpPr>
            <p:spPr bwMode="auto">
              <a:xfrm>
                <a:off x="3132" y="216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1991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53" name="Rectangle 69"/>
            <p:cNvSpPr>
              <a:spLocks noChangeArrowheads="1"/>
            </p:cNvSpPr>
            <p:nvPr/>
          </p:nvSpPr>
          <p:spPr bwMode="auto">
            <a:xfrm>
              <a:off x="3634" y="216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1,5070 </a:t>
              </a:r>
            </a:p>
            <a:p>
              <a:pPr algn="r">
                <a:spcBef>
                  <a:spcPct val="0"/>
                </a:spcBef>
                <a:buFontTx/>
                <a:buNone/>
              </a:pPr>
              <a:endParaRPr lang="en-US" altLang="it-IT" sz="1600"/>
            </a:p>
          </p:txBody>
        </p:sp>
        <p:sp>
          <p:nvSpPr>
            <p:cNvPr id="149554" name="Rectangle 70"/>
            <p:cNvSpPr>
              <a:spLocks noChangeArrowheads="1"/>
            </p:cNvSpPr>
            <p:nvPr/>
          </p:nvSpPr>
          <p:spPr bwMode="auto">
            <a:xfrm>
              <a:off x="4189" y="216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55" name="Rectangle 71"/>
            <p:cNvSpPr>
              <a:spLocks noChangeArrowheads="1"/>
            </p:cNvSpPr>
            <p:nvPr/>
          </p:nvSpPr>
          <p:spPr bwMode="auto">
            <a:xfrm>
              <a:off x="0"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56" name="Group 72"/>
            <p:cNvGrpSpPr>
              <a:grpSpLocks/>
            </p:cNvGrpSpPr>
            <p:nvPr/>
          </p:nvGrpSpPr>
          <p:grpSpPr bwMode="auto">
            <a:xfrm>
              <a:off x="108" y="2649"/>
              <a:ext cx="338" cy="480"/>
              <a:chOff x="108" y="2649"/>
              <a:chExt cx="338" cy="480"/>
            </a:xfrm>
          </p:grpSpPr>
          <p:sp>
            <p:nvSpPr>
              <p:cNvPr id="149635" name="Rectangle 73"/>
              <p:cNvSpPr>
                <a:spLocks noChangeArrowheads="1"/>
              </p:cNvSpPr>
              <p:nvPr/>
            </p:nvSpPr>
            <p:spPr bwMode="auto">
              <a:xfrm>
                <a:off x="10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36" name="Rectangle 74"/>
              <p:cNvSpPr>
                <a:spLocks noChangeArrowheads="1"/>
              </p:cNvSpPr>
              <p:nvPr/>
            </p:nvSpPr>
            <p:spPr bwMode="auto">
              <a:xfrm>
                <a:off x="10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1881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57" name="Rectangle 75"/>
            <p:cNvSpPr>
              <a:spLocks noChangeArrowheads="1"/>
            </p:cNvSpPr>
            <p:nvPr/>
          </p:nvSpPr>
          <p:spPr bwMode="auto">
            <a:xfrm>
              <a:off x="446" y="264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7.039,320 </a:t>
              </a:r>
            </a:p>
            <a:p>
              <a:pPr algn="ctr">
                <a:spcBef>
                  <a:spcPct val="0"/>
                </a:spcBef>
                <a:buFontTx/>
                <a:buNone/>
              </a:pPr>
              <a:endParaRPr lang="en-US" altLang="it-IT" sz="1600"/>
            </a:p>
          </p:txBody>
        </p:sp>
        <p:sp>
          <p:nvSpPr>
            <p:cNvPr id="149558" name="Rectangle 76"/>
            <p:cNvSpPr>
              <a:spLocks noChangeArrowheads="1"/>
            </p:cNvSpPr>
            <p:nvPr/>
          </p:nvSpPr>
          <p:spPr bwMode="auto">
            <a:xfrm>
              <a:off x="970"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59" name="Group 77"/>
            <p:cNvGrpSpPr>
              <a:grpSpLocks/>
            </p:cNvGrpSpPr>
            <p:nvPr/>
          </p:nvGrpSpPr>
          <p:grpSpPr bwMode="auto">
            <a:xfrm>
              <a:off x="1078" y="2649"/>
              <a:ext cx="338" cy="480"/>
              <a:chOff x="1078" y="2649"/>
              <a:chExt cx="338" cy="480"/>
            </a:xfrm>
          </p:grpSpPr>
          <p:sp>
            <p:nvSpPr>
              <p:cNvPr id="149633" name="Rectangle 78"/>
              <p:cNvSpPr>
                <a:spLocks noChangeArrowheads="1"/>
              </p:cNvSpPr>
              <p:nvPr/>
            </p:nvSpPr>
            <p:spPr bwMode="auto">
              <a:xfrm>
                <a:off x="107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34" name="Rectangle 79"/>
              <p:cNvSpPr>
                <a:spLocks noChangeArrowheads="1"/>
              </p:cNvSpPr>
              <p:nvPr/>
            </p:nvSpPr>
            <p:spPr bwMode="auto">
              <a:xfrm>
                <a:off x="1078"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1921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60" name="Rectangle 80"/>
            <p:cNvSpPr>
              <a:spLocks noChangeArrowheads="1"/>
            </p:cNvSpPr>
            <p:nvPr/>
          </p:nvSpPr>
          <p:spPr bwMode="auto">
            <a:xfrm>
              <a:off x="1416"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1.563,9179 </a:t>
              </a:r>
            </a:p>
            <a:p>
              <a:pPr algn="ctr">
                <a:spcBef>
                  <a:spcPct val="0"/>
                </a:spcBef>
                <a:buFontTx/>
                <a:buNone/>
              </a:pPr>
              <a:endParaRPr lang="en-US" altLang="it-IT" sz="1600"/>
            </a:p>
          </p:txBody>
        </p:sp>
        <p:sp>
          <p:nvSpPr>
            <p:cNvPr id="149561" name="Rectangle 81"/>
            <p:cNvSpPr>
              <a:spLocks noChangeArrowheads="1"/>
            </p:cNvSpPr>
            <p:nvPr/>
          </p:nvSpPr>
          <p:spPr bwMode="auto">
            <a:xfrm>
              <a:off x="1971"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grpSp>
          <p:nvGrpSpPr>
            <p:cNvPr id="149562" name="Group 82"/>
            <p:cNvGrpSpPr>
              <a:grpSpLocks/>
            </p:cNvGrpSpPr>
            <p:nvPr/>
          </p:nvGrpSpPr>
          <p:grpSpPr bwMode="auto">
            <a:xfrm>
              <a:off x="2079" y="2649"/>
              <a:ext cx="338" cy="480"/>
              <a:chOff x="2079" y="2649"/>
              <a:chExt cx="338" cy="480"/>
            </a:xfrm>
          </p:grpSpPr>
          <p:sp>
            <p:nvSpPr>
              <p:cNvPr id="149631" name="Rectangle 83"/>
              <p:cNvSpPr>
                <a:spLocks noChangeArrowheads="1"/>
              </p:cNvSpPr>
              <p:nvPr/>
            </p:nvSpPr>
            <p:spPr bwMode="auto">
              <a:xfrm>
                <a:off x="2079"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32" name="Rectangle 84"/>
              <p:cNvSpPr>
                <a:spLocks noChangeArrowheads="1"/>
              </p:cNvSpPr>
              <p:nvPr/>
            </p:nvSpPr>
            <p:spPr bwMode="auto">
              <a:xfrm>
                <a:off x="2079" y="264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1961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63" name="Rectangle 85"/>
            <p:cNvSpPr>
              <a:spLocks noChangeArrowheads="1"/>
            </p:cNvSpPr>
            <p:nvPr/>
          </p:nvSpPr>
          <p:spPr bwMode="auto">
            <a:xfrm>
              <a:off x="2417"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21,2939 </a:t>
              </a:r>
            </a:p>
            <a:p>
              <a:pPr algn="r">
                <a:spcBef>
                  <a:spcPct val="0"/>
                </a:spcBef>
                <a:buFontTx/>
                <a:buNone/>
              </a:pPr>
              <a:endParaRPr lang="en-US" altLang="it-IT" sz="1600"/>
            </a:p>
          </p:txBody>
        </p:sp>
        <p:sp>
          <p:nvSpPr>
            <p:cNvPr id="149564" name="Rectangle 86"/>
            <p:cNvSpPr>
              <a:spLocks noChangeArrowheads="1"/>
            </p:cNvSpPr>
            <p:nvPr/>
          </p:nvSpPr>
          <p:spPr bwMode="auto">
            <a:xfrm>
              <a:off x="2972" y="264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65" name="Group 87"/>
            <p:cNvGrpSpPr>
              <a:grpSpLocks/>
            </p:cNvGrpSpPr>
            <p:nvPr/>
          </p:nvGrpSpPr>
          <p:grpSpPr bwMode="auto">
            <a:xfrm>
              <a:off x="3132" y="2649"/>
              <a:ext cx="502" cy="480"/>
              <a:chOff x="3132" y="2649"/>
              <a:chExt cx="502" cy="480"/>
            </a:xfrm>
          </p:grpSpPr>
          <p:sp>
            <p:nvSpPr>
              <p:cNvPr id="149629" name="Rectangle 88"/>
              <p:cNvSpPr>
                <a:spLocks noChangeArrowheads="1"/>
              </p:cNvSpPr>
              <p:nvPr/>
            </p:nvSpPr>
            <p:spPr bwMode="auto">
              <a:xfrm>
                <a:off x="3132" y="264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30" name="Rectangle 89"/>
              <p:cNvSpPr>
                <a:spLocks noChangeArrowheads="1"/>
              </p:cNvSpPr>
              <p:nvPr/>
            </p:nvSpPr>
            <p:spPr bwMode="auto">
              <a:xfrm>
                <a:off x="3132" y="264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2001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66" name="Rectangle 90"/>
            <p:cNvSpPr>
              <a:spLocks noChangeArrowheads="1"/>
            </p:cNvSpPr>
            <p:nvPr/>
          </p:nvSpPr>
          <p:spPr bwMode="auto">
            <a:xfrm>
              <a:off x="3634" y="264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1,0886 </a:t>
              </a:r>
            </a:p>
            <a:p>
              <a:pPr algn="r">
                <a:spcBef>
                  <a:spcPct val="0"/>
                </a:spcBef>
                <a:buFontTx/>
                <a:buNone/>
              </a:pPr>
              <a:endParaRPr lang="en-US" altLang="it-IT" sz="1600"/>
            </a:p>
          </p:txBody>
        </p:sp>
        <p:sp>
          <p:nvSpPr>
            <p:cNvPr id="149567" name="Rectangle 91"/>
            <p:cNvSpPr>
              <a:spLocks noChangeArrowheads="1"/>
            </p:cNvSpPr>
            <p:nvPr/>
          </p:nvSpPr>
          <p:spPr bwMode="auto">
            <a:xfrm>
              <a:off x="4189" y="264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sp>
          <p:nvSpPr>
            <p:cNvPr id="149568" name="Rectangle 92"/>
            <p:cNvSpPr>
              <a:spLocks noChangeArrowheads="1"/>
            </p:cNvSpPr>
            <p:nvPr/>
          </p:nvSpPr>
          <p:spPr bwMode="auto">
            <a:xfrm>
              <a:off x="0"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69" name="Group 93"/>
            <p:cNvGrpSpPr>
              <a:grpSpLocks/>
            </p:cNvGrpSpPr>
            <p:nvPr/>
          </p:nvGrpSpPr>
          <p:grpSpPr bwMode="auto">
            <a:xfrm>
              <a:off x="108" y="3129"/>
              <a:ext cx="338" cy="480"/>
              <a:chOff x="108" y="3129"/>
              <a:chExt cx="338" cy="480"/>
            </a:xfrm>
          </p:grpSpPr>
          <p:sp>
            <p:nvSpPr>
              <p:cNvPr id="149627" name="Rectangle 94"/>
              <p:cNvSpPr>
                <a:spLocks noChangeArrowheads="1"/>
              </p:cNvSpPr>
              <p:nvPr/>
            </p:nvSpPr>
            <p:spPr bwMode="auto">
              <a:xfrm>
                <a:off x="10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28" name="Rectangle 95"/>
              <p:cNvSpPr>
                <a:spLocks noChangeArrowheads="1"/>
              </p:cNvSpPr>
              <p:nvPr/>
            </p:nvSpPr>
            <p:spPr bwMode="auto">
              <a:xfrm>
                <a:off x="10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1891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70" name="Rectangle 96"/>
            <p:cNvSpPr>
              <a:spLocks noChangeArrowheads="1"/>
            </p:cNvSpPr>
            <p:nvPr/>
          </p:nvSpPr>
          <p:spPr bwMode="auto">
            <a:xfrm>
              <a:off x="446" y="3129"/>
              <a:ext cx="5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7.016,588 </a:t>
              </a:r>
            </a:p>
            <a:p>
              <a:pPr algn="ctr">
                <a:spcBef>
                  <a:spcPct val="0"/>
                </a:spcBef>
                <a:buFontTx/>
                <a:buNone/>
              </a:pPr>
              <a:endParaRPr lang="en-US" altLang="it-IT" sz="1600"/>
            </a:p>
          </p:txBody>
        </p:sp>
        <p:sp>
          <p:nvSpPr>
            <p:cNvPr id="149571" name="Rectangle 97"/>
            <p:cNvSpPr>
              <a:spLocks noChangeArrowheads="1"/>
            </p:cNvSpPr>
            <p:nvPr/>
          </p:nvSpPr>
          <p:spPr bwMode="auto">
            <a:xfrm>
              <a:off x="970"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72" name="Group 98"/>
            <p:cNvGrpSpPr>
              <a:grpSpLocks/>
            </p:cNvGrpSpPr>
            <p:nvPr/>
          </p:nvGrpSpPr>
          <p:grpSpPr bwMode="auto">
            <a:xfrm>
              <a:off x="1078" y="3129"/>
              <a:ext cx="338" cy="480"/>
              <a:chOff x="1078" y="3129"/>
              <a:chExt cx="338" cy="480"/>
            </a:xfrm>
          </p:grpSpPr>
          <p:sp>
            <p:nvSpPr>
              <p:cNvPr id="149625" name="Rectangle 99"/>
              <p:cNvSpPr>
                <a:spLocks noChangeArrowheads="1"/>
              </p:cNvSpPr>
              <p:nvPr/>
            </p:nvSpPr>
            <p:spPr bwMode="auto">
              <a:xfrm>
                <a:off x="107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26" name="Rectangle 100"/>
              <p:cNvSpPr>
                <a:spLocks noChangeArrowheads="1"/>
              </p:cNvSpPr>
              <p:nvPr/>
            </p:nvSpPr>
            <p:spPr bwMode="auto">
              <a:xfrm>
                <a:off x="1078"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1931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73" name="Rectangle 101"/>
            <p:cNvSpPr>
              <a:spLocks noChangeArrowheads="1"/>
            </p:cNvSpPr>
            <p:nvPr/>
          </p:nvSpPr>
          <p:spPr bwMode="auto">
            <a:xfrm>
              <a:off x="1416"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1.675,2531 </a:t>
              </a:r>
            </a:p>
            <a:p>
              <a:pPr algn="ctr">
                <a:spcBef>
                  <a:spcPct val="0"/>
                </a:spcBef>
                <a:buFontTx/>
                <a:buNone/>
              </a:pPr>
              <a:endParaRPr lang="en-US" altLang="it-IT" sz="1600"/>
            </a:p>
          </p:txBody>
        </p:sp>
        <p:sp>
          <p:nvSpPr>
            <p:cNvPr id="149574" name="Rectangle 102"/>
            <p:cNvSpPr>
              <a:spLocks noChangeArrowheads="1"/>
            </p:cNvSpPr>
            <p:nvPr/>
          </p:nvSpPr>
          <p:spPr bwMode="auto">
            <a:xfrm>
              <a:off x="1971"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a:cs typeface="Times New Roman" panose="02020603050405020304" pitchFamily="18" charset="0"/>
                </a:rPr>
                <a:t> </a:t>
              </a:r>
            </a:p>
            <a:p>
              <a:pPr algn="ctr">
                <a:spcBef>
                  <a:spcPct val="0"/>
                </a:spcBef>
                <a:buFontTx/>
                <a:buNone/>
              </a:pPr>
              <a:endParaRPr lang="en-US" altLang="it-IT" sz="1600"/>
            </a:p>
          </p:txBody>
        </p:sp>
        <p:grpSp>
          <p:nvGrpSpPr>
            <p:cNvPr id="149575" name="Group 103"/>
            <p:cNvGrpSpPr>
              <a:grpSpLocks/>
            </p:cNvGrpSpPr>
            <p:nvPr/>
          </p:nvGrpSpPr>
          <p:grpSpPr bwMode="auto">
            <a:xfrm>
              <a:off x="2079" y="3129"/>
              <a:ext cx="338" cy="480"/>
              <a:chOff x="2079" y="3129"/>
              <a:chExt cx="338" cy="480"/>
            </a:xfrm>
          </p:grpSpPr>
          <p:sp>
            <p:nvSpPr>
              <p:cNvPr id="149623" name="Rectangle 104"/>
              <p:cNvSpPr>
                <a:spLocks noChangeArrowheads="1"/>
              </p:cNvSpPr>
              <p:nvPr/>
            </p:nvSpPr>
            <p:spPr bwMode="auto">
              <a:xfrm>
                <a:off x="2079"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24" name="Rectangle 105"/>
              <p:cNvSpPr>
                <a:spLocks noChangeArrowheads="1"/>
              </p:cNvSpPr>
              <p:nvPr/>
            </p:nvSpPr>
            <p:spPr bwMode="auto">
              <a:xfrm>
                <a:off x="2079" y="3129"/>
                <a:ext cx="338"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1971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76" name="Rectangle 106"/>
            <p:cNvSpPr>
              <a:spLocks noChangeArrowheads="1"/>
            </p:cNvSpPr>
            <p:nvPr/>
          </p:nvSpPr>
          <p:spPr bwMode="auto">
            <a:xfrm>
              <a:off x="2417"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14,2637 </a:t>
              </a:r>
            </a:p>
            <a:p>
              <a:pPr algn="r">
                <a:spcBef>
                  <a:spcPct val="0"/>
                </a:spcBef>
                <a:buFontTx/>
                <a:buNone/>
              </a:pPr>
              <a:endParaRPr lang="en-US" altLang="it-IT" sz="1600"/>
            </a:p>
          </p:txBody>
        </p:sp>
        <p:sp>
          <p:nvSpPr>
            <p:cNvPr id="149577" name="Rectangle 107"/>
            <p:cNvSpPr>
              <a:spLocks noChangeArrowheads="1"/>
            </p:cNvSpPr>
            <p:nvPr/>
          </p:nvSpPr>
          <p:spPr bwMode="auto">
            <a:xfrm>
              <a:off x="2972" y="3129"/>
              <a:ext cx="1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78" name="Group 108"/>
            <p:cNvGrpSpPr>
              <a:grpSpLocks/>
            </p:cNvGrpSpPr>
            <p:nvPr/>
          </p:nvGrpSpPr>
          <p:grpSpPr bwMode="auto">
            <a:xfrm>
              <a:off x="3132" y="3129"/>
              <a:ext cx="502" cy="480"/>
              <a:chOff x="3132" y="3129"/>
              <a:chExt cx="502" cy="480"/>
            </a:xfrm>
          </p:grpSpPr>
          <p:sp>
            <p:nvSpPr>
              <p:cNvPr id="149621" name="Rectangle 109"/>
              <p:cNvSpPr>
                <a:spLocks noChangeArrowheads="1"/>
              </p:cNvSpPr>
              <p:nvPr/>
            </p:nvSpPr>
            <p:spPr bwMode="auto">
              <a:xfrm>
                <a:off x="3132" y="312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49622" name="Rectangle 110"/>
              <p:cNvSpPr>
                <a:spLocks noChangeArrowheads="1"/>
              </p:cNvSpPr>
              <p:nvPr/>
            </p:nvSpPr>
            <p:spPr bwMode="auto">
              <a:xfrm>
                <a:off x="3132" y="3129"/>
                <a:ext cx="502" cy="4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b="1">
                    <a:cs typeface="Times New Roman" panose="02020603050405020304" pitchFamily="18" charset="0"/>
                  </a:rPr>
                  <a:t> </a:t>
                </a:r>
                <a:endParaRPr lang="en-US" altLang="it-IT" sz="1600">
                  <a:cs typeface="Times New Roman" panose="02020603050405020304" pitchFamily="18" charset="0"/>
                </a:endParaRPr>
              </a:p>
              <a:p>
                <a:pPr algn="r">
                  <a:spcBef>
                    <a:spcPct val="0"/>
                  </a:spcBef>
                  <a:buFontTx/>
                  <a:buNone/>
                </a:pPr>
                <a:endParaRPr lang="en-US" altLang="it-IT" sz="1600"/>
              </a:p>
            </p:txBody>
          </p:sp>
        </p:grpSp>
        <p:sp>
          <p:nvSpPr>
            <p:cNvPr id="149579" name="Rectangle 111"/>
            <p:cNvSpPr>
              <a:spLocks noChangeArrowheads="1"/>
            </p:cNvSpPr>
            <p:nvPr/>
          </p:nvSpPr>
          <p:spPr bwMode="auto">
            <a:xfrm>
              <a:off x="3634" y="3129"/>
              <a:ext cx="555"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buFontTx/>
                <a:buNone/>
              </a:pPr>
              <a:r>
                <a:rPr lang="en-US" altLang="it-IT" sz="1600">
                  <a:cs typeface="Times New Roman" panose="02020603050405020304" pitchFamily="18" charset="0"/>
                </a:rPr>
                <a:t> </a:t>
              </a:r>
            </a:p>
            <a:p>
              <a:pPr algn="r">
                <a:spcBef>
                  <a:spcPct val="0"/>
                </a:spcBef>
                <a:buFontTx/>
                <a:buNone/>
              </a:pPr>
              <a:endParaRPr lang="en-US" altLang="it-IT" sz="1600"/>
            </a:p>
          </p:txBody>
        </p:sp>
        <p:sp>
          <p:nvSpPr>
            <p:cNvPr id="149580" name="Rectangle 112"/>
            <p:cNvSpPr>
              <a:spLocks noChangeArrowheads="1"/>
            </p:cNvSpPr>
            <p:nvPr/>
          </p:nvSpPr>
          <p:spPr bwMode="auto">
            <a:xfrm>
              <a:off x="4189" y="3129"/>
              <a:ext cx="10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en-US" altLang="it-IT" sz="1600">
                  <a:cs typeface="Times New Roman" panose="02020603050405020304" pitchFamily="18" charset="0"/>
                </a:rPr>
                <a:t> </a:t>
              </a:r>
            </a:p>
            <a:p>
              <a:pPr>
                <a:spcBef>
                  <a:spcPct val="0"/>
                </a:spcBef>
                <a:buFontTx/>
                <a:buNone/>
              </a:pPr>
              <a:endParaRPr lang="en-US" altLang="it-IT" sz="1600"/>
            </a:p>
          </p:txBody>
        </p:sp>
        <p:grpSp>
          <p:nvGrpSpPr>
            <p:cNvPr id="149581" name="Group 113"/>
            <p:cNvGrpSpPr>
              <a:grpSpLocks/>
            </p:cNvGrpSpPr>
            <p:nvPr/>
          </p:nvGrpSpPr>
          <p:grpSpPr bwMode="auto">
            <a:xfrm>
              <a:off x="108" y="883"/>
              <a:ext cx="338" cy="403"/>
              <a:chOff x="108" y="883"/>
              <a:chExt cx="338" cy="403"/>
            </a:xfrm>
          </p:grpSpPr>
          <p:sp>
            <p:nvSpPr>
              <p:cNvPr id="149617" name="Rectangle 114"/>
              <p:cNvSpPr>
                <a:spLocks noChangeArrowheads="1"/>
              </p:cNvSpPr>
              <p:nvPr/>
            </p:nvSpPr>
            <p:spPr bwMode="auto">
              <a:xfrm>
                <a:off x="10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618" name="Group 115"/>
              <p:cNvGrpSpPr>
                <a:grpSpLocks/>
              </p:cNvGrpSpPr>
              <p:nvPr/>
            </p:nvGrpSpPr>
            <p:grpSpPr bwMode="auto">
              <a:xfrm>
                <a:off x="108" y="883"/>
                <a:ext cx="338" cy="403"/>
                <a:chOff x="108" y="883"/>
                <a:chExt cx="338" cy="403"/>
              </a:xfrm>
            </p:grpSpPr>
            <p:sp>
              <p:nvSpPr>
                <p:cNvPr id="149619" name="Rectangle 116"/>
                <p:cNvSpPr>
                  <a:spLocks noChangeArrowheads="1"/>
                </p:cNvSpPr>
                <p:nvPr/>
              </p:nvSpPr>
              <p:spPr bwMode="auto">
                <a:xfrm>
                  <a:off x="10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Anni</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20" name="Rectangle 117"/>
                <p:cNvSpPr>
                  <a:spLocks noChangeArrowheads="1"/>
                </p:cNvSpPr>
                <p:nvPr/>
              </p:nvSpPr>
              <p:spPr bwMode="auto">
                <a:xfrm>
                  <a:off x="108"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2" name="Group 118"/>
            <p:cNvGrpSpPr>
              <a:grpSpLocks/>
            </p:cNvGrpSpPr>
            <p:nvPr/>
          </p:nvGrpSpPr>
          <p:grpSpPr bwMode="auto">
            <a:xfrm>
              <a:off x="446" y="883"/>
              <a:ext cx="524" cy="403"/>
              <a:chOff x="446" y="883"/>
              <a:chExt cx="524" cy="403"/>
            </a:xfrm>
          </p:grpSpPr>
          <p:sp>
            <p:nvSpPr>
              <p:cNvPr id="149613" name="Rectangle 119"/>
              <p:cNvSpPr>
                <a:spLocks noChangeArrowheads="1"/>
              </p:cNvSpPr>
              <p:nvPr/>
            </p:nvSpPr>
            <p:spPr bwMode="auto">
              <a:xfrm>
                <a:off x="446" y="883"/>
                <a:ext cx="524"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614" name="Group 120"/>
              <p:cNvGrpSpPr>
                <a:grpSpLocks/>
              </p:cNvGrpSpPr>
              <p:nvPr/>
            </p:nvGrpSpPr>
            <p:grpSpPr bwMode="auto">
              <a:xfrm>
                <a:off x="446" y="883"/>
                <a:ext cx="524" cy="403"/>
                <a:chOff x="446" y="883"/>
                <a:chExt cx="524" cy="403"/>
              </a:xfrm>
            </p:grpSpPr>
            <p:sp>
              <p:nvSpPr>
                <p:cNvPr id="149615" name="Rectangle 121"/>
                <p:cNvSpPr>
                  <a:spLocks noChangeArrowheads="1"/>
                </p:cNvSpPr>
                <p:nvPr/>
              </p:nvSpPr>
              <p:spPr bwMode="auto">
                <a:xfrm>
                  <a:off x="446" y="883"/>
                  <a:ext cx="524"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Coeff. </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16" name="Rectangle 122"/>
                <p:cNvSpPr>
                  <a:spLocks noChangeArrowheads="1"/>
                </p:cNvSpPr>
                <p:nvPr/>
              </p:nvSpPr>
              <p:spPr bwMode="auto">
                <a:xfrm>
                  <a:off x="446" y="883"/>
                  <a:ext cx="52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3" name="Group 123"/>
            <p:cNvGrpSpPr>
              <a:grpSpLocks/>
            </p:cNvGrpSpPr>
            <p:nvPr/>
          </p:nvGrpSpPr>
          <p:grpSpPr bwMode="auto">
            <a:xfrm>
              <a:off x="1078" y="883"/>
              <a:ext cx="338" cy="403"/>
              <a:chOff x="1078" y="883"/>
              <a:chExt cx="338" cy="403"/>
            </a:xfrm>
          </p:grpSpPr>
          <p:sp>
            <p:nvSpPr>
              <p:cNvPr id="149609" name="Rectangle 124"/>
              <p:cNvSpPr>
                <a:spLocks noChangeArrowheads="1"/>
              </p:cNvSpPr>
              <p:nvPr/>
            </p:nvSpPr>
            <p:spPr bwMode="auto">
              <a:xfrm>
                <a:off x="107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610" name="Group 125"/>
              <p:cNvGrpSpPr>
                <a:grpSpLocks/>
              </p:cNvGrpSpPr>
              <p:nvPr/>
            </p:nvGrpSpPr>
            <p:grpSpPr bwMode="auto">
              <a:xfrm>
                <a:off x="1078" y="883"/>
                <a:ext cx="338" cy="403"/>
                <a:chOff x="1078" y="883"/>
                <a:chExt cx="338" cy="403"/>
              </a:xfrm>
            </p:grpSpPr>
            <p:sp>
              <p:nvSpPr>
                <p:cNvPr id="149611" name="Rectangle 126"/>
                <p:cNvSpPr>
                  <a:spLocks noChangeArrowheads="1"/>
                </p:cNvSpPr>
                <p:nvPr/>
              </p:nvSpPr>
              <p:spPr bwMode="auto">
                <a:xfrm>
                  <a:off x="1078"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Anni</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12" name="Rectangle 127"/>
                <p:cNvSpPr>
                  <a:spLocks noChangeArrowheads="1"/>
                </p:cNvSpPr>
                <p:nvPr/>
              </p:nvSpPr>
              <p:spPr bwMode="auto">
                <a:xfrm>
                  <a:off x="1078"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4" name="Group 128"/>
            <p:cNvGrpSpPr>
              <a:grpSpLocks/>
            </p:cNvGrpSpPr>
            <p:nvPr/>
          </p:nvGrpSpPr>
          <p:grpSpPr bwMode="auto">
            <a:xfrm>
              <a:off x="1416" y="883"/>
              <a:ext cx="555" cy="403"/>
              <a:chOff x="1416" y="883"/>
              <a:chExt cx="555" cy="403"/>
            </a:xfrm>
          </p:grpSpPr>
          <p:sp>
            <p:nvSpPr>
              <p:cNvPr id="149605" name="Rectangle 129"/>
              <p:cNvSpPr>
                <a:spLocks noChangeArrowheads="1"/>
              </p:cNvSpPr>
              <p:nvPr/>
            </p:nvSpPr>
            <p:spPr bwMode="auto">
              <a:xfrm>
                <a:off x="1416"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606" name="Group 130"/>
              <p:cNvGrpSpPr>
                <a:grpSpLocks/>
              </p:cNvGrpSpPr>
              <p:nvPr/>
            </p:nvGrpSpPr>
            <p:grpSpPr bwMode="auto">
              <a:xfrm>
                <a:off x="1416" y="883"/>
                <a:ext cx="555" cy="403"/>
                <a:chOff x="1416" y="883"/>
                <a:chExt cx="555" cy="403"/>
              </a:xfrm>
            </p:grpSpPr>
            <p:sp>
              <p:nvSpPr>
                <p:cNvPr id="149607" name="Rectangle 131"/>
                <p:cNvSpPr>
                  <a:spLocks noChangeArrowheads="1"/>
                </p:cNvSpPr>
                <p:nvPr/>
              </p:nvSpPr>
              <p:spPr bwMode="auto">
                <a:xfrm>
                  <a:off x="1416"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Coeff. </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08" name="Rectangle 132"/>
                <p:cNvSpPr>
                  <a:spLocks noChangeArrowheads="1"/>
                </p:cNvSpPr>
                <p:nvPr/>
              </p:nvSpPr>
              <p:spPr bwMode="auto">
                <a:xfrm>
                  <a:off x="1416"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5" name="Group 133"/>
            <p:cNvGrpSpPr>
              <a:grpSpLocks/>
            </p:cNvGrpSpPr>
            <p:nvPr/>
          </p:nvGrpSpPr>
          <p:grpSpPr bwMode="auto">
            <a:xfrm>
              <a:off x="2079" y="883"/>
              <a:ext cx="338" cy="403"/>
              <a:chOff x="2079" y="883"/>
              <a:chExt cx="338" cy="403"/>
            </a:xfrm>
          </p:grpSpPr>
          <p:sp>
            <p:nvSpPr>
              <p:cNvPr id="149601" name="Rectangle 134"/>
              <p:cNvSpPr>
                <a:spLocks noChangeArrowheads="1"/>
              </p:cNvSpPr>
              <p:nvPr/>
            </p:nvSpPr>
            <p:spPr bwMode="auto">
              <a:xfrm>
                <a:off x="2079"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602" name="Group 135"/>
              <p:cNvGrpSpPr>
                <a:grpSpLocks/>
              </p:cNvGrpSpPr>
              <p:nvPr/>
            </p:nvGrpSpPr>
            <p:grpSpPr bwMode="auto">
              <a:xfrm>
                <a:off x="2079" y="883"/>
                <a:ext cx="338" cy="403"/>
                <a:chOff x="2079" y="883"/>
                <a:chExt cx="338" cy="403"/>
              </a:xfrm>
            </p:grpSpPr>
            <p:sp>
              <p:nvSpPr>
                <p:cNvPr id="149603" name="Rectangle 136"/>
                <p:cNvSpPr>
                  <a:spLocks noChangeArrowheads="1"/>
                </p:cNvSpPr>
                <p:nvPr/>
              </p:nvSpPr>
              <p:spPr bwMode="auto">
                <a:xfrm>
                  <a:off x="2079" y="883"/>
                  <a:ext cx="338"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Anni</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04" name="Rectangle 137"/>
                <p:cNvSpPr>
                  <a:spLocks noChangeArrowheads="1"/>
                </p:cNvSpPr>
                <p:nvPr/>
              </p:nvSpPr>
              <p:spPr bwMode="auto">
                <a:xfrm>
                  <a:off x="2079" y="883"/>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6" name="Group 138"/>
            <p:cNvGrpSpPr>
              <a:grpSpLocks/>
            </p:cNvGrpSpPr>
            <p:nvPr/>
          </p:nvGrpSpPr>
          <p:grpSpPr bwMode="auto">
            <a:xfrm>
              <a:off x="2417" y="883"/>
              <a:ext cx="555" cy="403"/>
              <a:chOff x="2417" y="883"/>
              <a:chExt cx="555" cy="403"/>
            </a:xfrm>
          </p:grpSpPr>
          <p:sp>
            <p:nvSpPr>
              <p:cNvPr id="149597" name="Rectangle 139"/>
              <p:cNvSpPr>
                <a:spLocks noChangeArrowheads="1"/>
              </p:cNvSpPr>
              <p:nvPr/>
            </p:nvSpPr>
            <p:spPr bwMode="auto">
              <a:xfrm>
                <a:off x="2417"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598" name="Group 140"/>
              <p:cNvGrpSpPr>
                <a:grpSpLocks/>
              </p:cNvGrpSpPr>
              <p:nvPr/>
            </p:nvGrpSpPr>
            <p:grpSpPr bwMode="auto">
              <a:xfrm>
                <a:off x="2417" y="883"/>
                <a:ext cx="555" cy="403"/>
                <a:chOff x="2417" y="883"/>
                <a:chExt cx="555" cy="403"/>
              </a:xfrm>
            </p:grpSpPr>
            <p:sp>
              <p:nvSpPr>
                <p:cNvPr id="149599" name="Rectangle 141"/>
                <p:cNvSpPr>
                  <a:spLocks noChangeArrowheads="1"/>
                </p:cNvSpPr>
                <p:nvPr/>
              </p:nvSpPr>
              <p:spPr bwMode="auto">
                <a:xfrm>
                  <a:off x="2417"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1600" b="1">
                      <a:cs typeface="Times New Roman" panose="02020603050405020304" pitchFamily="18" charset="0"/>
                    </a:rPr>
                    <a:t>Coeff. </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600" name="Rectangle 142"/>
                <p:cNvSpPr>
                  <a:spLocks noChangeArrowheads="1"/>
                </p:cNvSpPr>
                <p:nvPr/>
              </p:nvSpPr>
              <p:spPr bwMode="auto">
                <a:xfrm>
                  <a:off x="2417"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7" name="Group 143"/>
            <p:cNvGrpSpPr>
              <a:grpSpLocks/>
            </p:cNvGrpSpPr>
            <p:nvPr/>
          </p:nvGrpSpPr>
          <p:grpSpPr bwMode="auto">
            <a:xfrm>
              <a:off x="3132" y="883"/>
              <a:ext cx="502" cy="403"/>
              <a:chOff x="3132" y="883"/>
              <a:chExt cx="502" cy="403"/>
            </a:xfrm>
          </p:grpSpPr>
          <p:sp>
            <p:nvSpPr>
              <p:cNvPr id="149593" name="Rectangle 144"/>
              <p:cNvSpPr>
                <a:spLocks noChangeArrowheads="1"/>
              </p:cNvSpPr>
              <p:nvPr/>
            </p:nvSpPr>
            <p:spPr bwMode="auto">
              <a:xfrm>
                <a:off x="3132" y="883"/>
                <a:ext cx="502"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594" name="Group 145"/>
              <p:cNvGrpSpPr>
                <a:grpSpLocks/>
              </p:cNvGrpSpPr>
              <p:nvPr/>
            </p:nvGrpSpPr>
            <p:grpSpPr bwMode="auto">
              <a:xfrm>
                <a:off x="3132" y="883"/>
                <a:ext cx="502" cy="403"/>
                <a:chOff x="3132" y="883"/>
                <a:chExt cx="502" cy="403"/>
              </a:xfrm>
            </p:grpSpPr>
            <p:sp>
              <p:nvSpPr>
                <p:cNvPr id="149595" name="Rectangle 146"/>
                <p:cNvSpPr>
                  <a:spLocks noChangeArrowheads="1"/>
                </p:cNvSpPr>
                <p:nvPr/>
              </p:nvSpPr>
              <p:spPr bwMode="auto">
                <a:xfrm>
                  <a:off x="3132" y="883"/>
                  <a:ext cx="502"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b="1">
                      <a:cs typeface="Times New Roman" panose="02020603050405020304" pitchFamily="18" charset="0"/>
                    </a:rPr>
                    <a:t>Anni</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596" name="Rectangle 147"/>
                <p:cNvSpPr>
                  <a:spLocks noChangeArrowheads="1"/>
                </p:cNvSpPr>
                <p:nvPr/>
              </p:nvSpPr>
              <p:spPr bwMode="auto">
                <a:xfrm>
                  <a:off x="3132" y="883"/>
                  <a:ext cx="50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nvGrpSpPr>
            <p:cNvPr id="149588" name="Group 148"/>
            <p:cNvGrpSpPr>
              <a:grpSpLocks/>
            </p:cNvGrpSpPr>
            <p:nvPr/>
          </p:nvGrpSpPr>
          <p:grpSpPr bwMode="auto">
            <a:xfrm>
              <a:off x="3634" y="883"/>
              <a:ext cx="555" cy="403"/>
              <a:chOff x="3634" y="883"/>
              <a:chExt cx="555" cy="403"/>
            </a:xfrm>
          </p:grpSpPr>
          <p:sp>
            <p:nvSpPr>
              <p:cNvPr id="149589" name="Rectangle 149"/>
              <p:cNvSpPr>
                <a:spLocks noChangeArrowheads="1"/>
              </p:cNvSpPr>
              <p:nvPr/>
            </p:nvSpPr>
            <p:spPr bwMode="auto">
              <a:xfrm>
                <a:off x="3634"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nvGrpSpPr>
              <p:cNvPr id="149590" name="Group 150"/>
              <p:cNvGrpSpPr>
                <a:grpSpLocks/>
              </p:cNvGrpSpPr>
              <p:nvPr/>
            </p:nvGrpSpPr>
            <p:grpSpPr bwMode="auto">
              <a:xfrm>
                <a:off x="3634" y="883"/>
                <a:ext cx="555" cy="403"/>
                <a:chOff x="3634" y="883"/>
                <a:chExt cx="555" cy="403"/>
              </a:xfrm>
            </p:grpSpPr>
            <p:sp>
              <p:nvSpPr>
                <p:cNvPr id="149591" name="Rectangle 151"/>
                <p:cNvSpPr>
                  <a:spLocks noChangeArrowheads="1"/>
                </p:cNvSpPr>
                <p:nvPr/>
              </p:nvSpPr>
              <p:spPr bwMode="auto">
                <a:xfrm>
                  <a:off x="3634" y="883"/>
                  <a:ext cx="555" cy="4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en-US" altLang="it-IT" sz="1600" b="1">
                      <a:cs typeface="Times New Roman" panose="02020603050405020304" pitchFamily="18" charset="0"/>
                    </a:rPr>
                    <a:t>Coeff. </a:t>
                  </a:r>
                  <a:endParaRPr lang="en-US" altLang="it-IT" sz="1600">
                    <a:cs typeface="Times New Roman" panose="02020603050405020304" pitchFamily="18" charset="0"/>
                  </a:endParaRPr>
                </a:p>
                <a:p>
                  <a:pPr algn="ctr">
                    <a:spcBef>
                      <a:spcPct val="0"/>
                    </a:spcBef>
                    <a:buFontTx/>
                    <a:buNone/>
                  </a:pPr>
                  <a:endParaRPr lang="en-US" altLang="it-IT" sz="1600"/>
                </a:p>
              </p:txBody>
            </p:sp>
            <p:sp>
              <p:nvSpPr>
                <p:cNvPr id="149592" name="Rectangle 152"/>
                <p:cNvSpPr>
                  <a:spLocks noChangeArrowheads="1"/>
                </p:cNvSpPr>
                <p:nvPr/>
              </p:nvSpPr>
              <p:spPr bwMode="auto">
                <a:xfrm>
                  <a:off x="3634" y="883"/>
                  <a:ext cx="555"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grpSp>
        </p:grpSp>
      </p:grpSp>
      <p:sp>
        <p:nvSpPr>
          <p:cNvPr id="149507" name="Text Box 153"/>
          <p:cNvSpPr txBox="1">
            <a:spLocks noChangeArrowheads="1"/>
          </p:cNvSpPr>
          <p:nvPr/>
        </p:nvSpPr>
        <p:spPr bwMode="auto">
          <a:xfrm>
            <a:off x="250825" y="5373688"/>
            <a:ext cx="8642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2000"/>
              <a:t>P.e. 10€ del 2005 equivalgono a 0,13 cent. di € del 1861 ed a 70 cent. del 1971. </a:t>
            </a:r>
          </a:p>
          <a:p>
            <a:pPr eaLnBrk="1" hangingPunct="1">
              <a:spcBef>
                <a:spcPct val="0"/>
              </a:spcBef>
              <a:buFontTx/>
              <a:buNone/>
            </a:pPr>
            <a:r>
              <a:rPr lang="it-IT" altLang="it-IT" sz="2000"/>
              <a:t>Tali valori si ottengono dividendo i 10€ per il rispettivo coeff. di rivalutazione.</a:t>
            </a:r>
          </a:p>
        </p:txBody>
      </p:sp>
      <p:sp>
        <p:nvSpPr>
          <p:cNvPr id="149508" name="Text Box 154"/>
          <p:cNvSpPr txBox="1">
            <a:spLocks noChangeArrowheads="1"/>
          </p:cNvSpPr>
          <p:nvPr/>
        </p:nvSpPr>
        <p:spPr bwMode="auto">
          <a:xfrm>
            <a:off x="250825" y="0"/>
            <a:ext cx="8396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it-IT" altLang="it-IT" sz="2400" b="1">
                <a:cs typeface="Times New Roman" panose="02020603050405020304" pitchFamily="18" charset="0"/>
              </a:rPr>
              <a:t>Coefficienti  di rivalutazione</a:t>
            </a:r>
          </a:p>
          <a:p>
            <a:pPr algn="ctr" eaLnBrk="1" hangingPunct="1">
              <a:spcBef>
                <a:spcPct val="0"/>
              </a:spcBef>
              <a:buFontTx/>
              <a:buNone/>
            </a:pPr>
            <a:r>
              <a:rPr lang="it-IT" altLang="it-IT" sz="2400" b="1">
                <a:cs typeface="Times New Roman" panose="02020603050405020304" pitchFamily="18" charset="0"/>
              </a:rPr>
              <a:t>per tradurre valori monetari dei vari periodi in valori del  2005</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15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15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15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1558" name="Rectangle 6"/>
          <p:cNvSpPr>
            <a:spLocks noGrp="1" noChangeArrowheads="1"/>
          </p:cNvSpPr>
          <p:nvPr>
            <p:ph type="title"/>
          </p:nvPr>
        </p:nvSpPr>
        <p:spPr>
          <a:xfrm>
            <a:off x="0" y="228600"/>
            <a:ext cx="7956550" cy="5365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Tasso di interesse reale e nominale</a:t>
            </a:r>
          </a:p>
        </p:txBody>
      </p:sp>
      <p:sp>
        <p:nvSpPr>
          <p:cNvPr id="105479" name="Rectangle 7"/>
          <p:cNvSpPr>
            <a:spLocks noGrp="1" noChangeArrowheads="1"/>
          </p:cNvSpPr>
          <p:nvPr>
            <p:ph type="body" idx="1"/>
          </p:nvPr>
        </p:nvSpPr>
        <p:spPr>
          <a:xfrm>
            <a:off x="0" y="908050"/>
            <a:ext cx="8915400" cy="59499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400"/>
              <a:t>L’interesse è il pagamento a cui ha diritto nel futuro chi         rinuncia a godere di una certa somma di denaro nel presente       perché p.e. l’ha data in prestito. </a:t>
            </a:r>
          </a:p>
          <a:p>
            <a:pPr eaLnBrk="1" hangingPunct="1">
              <a:lnSpc>
                <a:spcPct val="80000"/>
              </a:lnSpc>
            </a:pPr>
            <a:r>
              <a:rPr lang="it-IT" altLang="it-IT" sz="2400"/>
              <a:t>Il </a:t>
            </a:r>
            <a:r>
              <a:rPr lang="it-IT" altLang="it-IT" sz="2400">
                <a:solidFill>
                  <a:srgbClr val="FC0128"/>
                </a:solidFill>
              </a:rPr>
              <a:t>tasso nominale di interesse </a:t>
            </a:r>
            <a:r>
              <a:rPr lang="it-IT" altLang="it-IT" sz="2400" i="1">
                <a:solidFill>
                  <a:srgbClr val="FC0128"/>
                </a:solidFill>
              </a:rPr>
              <a:t>i</a:t>
            </a:r>
            <a:r>
              <a:rPr lang="it-IT" altLang="it-IT" sz="2400"/>
              <a:t> è il tasso di interesse fissato nel contratto di prestito. </a:t>
            </a:r>
          </a:p>
          <a:p>
            <a:pPr eaLnBrk="1" hangingPunct="1">
              <a:lnSpc>
                <a:spcPct val="80000"/>
              </a:lnSpc>
            </a:pPr>
            <a:r>
              <a:rPr lang="it-IT" altLang="it-IT" sz="2400"/>
              <a:t>Il </a:t>
            </a:r>
            <a:r>
              <a:rPr lang="it-IT" altLang="it-IT" sz="2400">
                <a:solidFill>
                  <a:srgbClr val="FC0128"/>
                </a:solidFill>
              </a:rPr>
              <a:t>tasso reale di interesse </a:t>
            </a:r>
            <a:r>
              <a:rPr lang="it-IT" altLang="it-IT" sz="2400" i="1">
                <a:solidFill>
                  <a:srgbClr val="FC0128"/>
                </a:solidFill>
              </a:rPr>
              <a:t>r</a:t>
            </a:r>
            <a:r>
              <a:rPr lang="it-IT" altLang="it-IT" sz="2400"/>
              <a:t> è invece pari al tasso nominale corretto per l’inflazione: </a:t>
            </a:r>
            <a:r>
              <a:rPr lang="it-IT" altLang="it-IT" sz="2800">
                <a:solidFill>
                  <a:srgbClr val="FC0128"/>
                </a:solidFill>
              </a:rPr>
              <a:t>r = i – </a:t>
            </a:r>
            <a:r>
              <a:rPr lang="it-IT" altLang="it-IT" sz="2800">
                <a:solidFill>
                  <a:srgbClr val="FC0128"/>
                </a:solidFill>
                <a:sym typeface="Symbol" panose="05050102010706020507" pitchFamily="18" charset="2"/>
              </a:rPr>
              <a:t></a:t>
            </a:r>
            <a:r>
              <a:rPr lang="it-IT" altLang="it-IT" sz="2400" i="1">
                <a:solidFill>
                  <a:schemeClr val="accent2"/>
                </a:solidFill>
                <a:sym typeface="Symbol" panose="05050102010706020507" pitchFamily="18" charset="2"/>
              </a:rPr>
              <a:t> </a:t>
            </a:r>
            <a:r>
              <a:rPr lang="it-IT" altLang="it-IT" sz="2400"/>
              <a:t>.</a:t>
            </a:r>
          </a:p>
          <a:p>
            <a:pPr eaLnBrk="1" hangingPunct="1">
              <a:lnSpc>
                <a:spcPct val="80000"/>
              </a:lnSpc>
            </a:pPr>
            <a:r>
              <a:rPr lang="it-IT" altLang="it-IT" sz="2400">
                <a:solidFill>
                  <a:srgbClr val="FC0128"/>
                </a:solidFill>
              </a:rPr>
              <a:t>Effetto di Fisher</a:t>
            </a:r>
            <a:r>
              <a:rPr lang="it-IT" altLang="it-IT" sz="2400"/>
              <a:t>:</a:t>
            </a:r>
            <a:r>
              <a:rPr lang="it-IT" altLang="it-IT" sz="2400">
                <a:sym typeface="Symbol" panose="05050102010706020507" pitchFamily="18" charset="2"/>
              </a:rPr>
              <a:t> il tasso di interesse nominale aumenta al crescere dell’inflazione attesa </a:t>
            </a:r>
            <a:r>
              <a:rPr lang="it-IT" altLang="it-IT" sz="2400">
                <a:solidFill>
                  <a:srgbClr val="FC0128"/>
                </a:solidFill>
                <a:sym typeface="Symbol" panose="05050102010706020507" pitchFamily="18" charset="2"/>
              </a:rPr>
              <a:t>E</a:t>
            </a:r>
            <a:r>
              <a:rPr lang="it-IT" altLang="it-IT" sz="2800">
                <a:solidFill>
                  <a:srgbClr val="FC0128"/>
                </a:solidFill>
                <a:sym typeface="Symbol" panose="05050102010706020507" pitchFamily="18" charset="2"/>
              </a:rPr>
              <a:t> </a:t>
            </a:r>
            <a:r>
              <a:rPr lang="it-IT" altLang="it-IT" sz="2400">
                <a:sym typeface="Symbol" panose="05050102010706020507" pitchFamily="18" charset="2"/>
              </a:rPr>
              <a:t>(Irving Fisher 1907).</a:t>
            </a:r>
            <a:r>
              <a:rPr lang="it-IT" altLang="it-IT" sz="2800">
                <a:solidFill>
                  <a:srgbClr val="FC0128"/>
                </a:solidFill>
                <a:sym typeface="Symbol" panose="05050102010706020507" pitchFamily="18" charset="2"/>
              </a:rPr>
              <a:t> </a:t>
            </a:r>
            <a:r>
              <a:rPr lang="it-IT" altLang="it-IT" sz="2400">
                <a:sym typeface="Symbol" panose="05050102010706020507" pitchFamily="18" charset="2"/>
              </a:rPr>
              <a:t>E’ una sorta di “indicizzazione automatica” attuata dal meccanismo di mercato. </a:t>
            </a:r>
            <a:endParaRPr lang="it-IT" altLang="it-IT" sz="2400" i="1">
              <a:sym typeface="Symbol" panose="05050102010706020507" pitchFamily="18" charset="2"/>
            </a:endParaRPr>
          </a:p>
          <a:p>
            <a:pPr eaLnBrk="1" hangingPunct="1">
              <a:lnSpc>
                <a:spcPct val="80000"/>
              </a:lnSpc>
            </a:pPr>
            <a:r>
              <a:rPr lang="it-IT" altLang="it-IT" sz="2400">
                <a:sym typeface="Symbol" panose="05050102010706020507" pitchFamily="18" charset="2"/>
              </a:rPr>
              <a:t>Questo perché i creditori, che desiderano ottenere una </a:t>
            </a:r>
            <a:r>
              <a:rPr lang="it-IT" altLang="it-IT" sz="2400" u="sng">
                <a:sym typeface="Symbol" panose="05050102010706020507" pitchFamily="18" charset="2"/>
              </a:rPr>
              <a:t>determinata</a:t>
            </a:r>
            <a:r>
              <a:rPr lang="it-IT" altLang="it-IT" sz="2400">
                <a:sym typeface="Symbol" panose="05050102010706020507" pitchFamily="18" charset="2"/>
              </a:rPr>
              <a:t> remunerazione reale dai loro crediti, chiederanno un interesse </a:t>
            </a:r>
            <a:r>
              <a:rPr lang="it-IT" altLang="it-IT" sz="2400" i="1">
                <a:sym typeface="Symbol" panose="05050102010706020507" pitchFamily="18" charset="2"/>
              </a:rPr>
              <a:t>i</a:t>
            </a:r>
            <a:r>
              <a:rPr lang="it-IT" altLang="it-IT" sz="2400">
                <a:sym typeface="Symbol" panose="05050102010706020507" pitchFamily="18" charset="2"/>
              </a:rPr>
              <a:t> più elevato se si aspettano un incremento dell’inflazione.</a:t>
            </a:r>
          </a:p>
          <a:p>
            <a:pPr lvl="1" eaLnBrk="1" hangingPunct="1">
              <a:lnSpc>
                <a:spcPct val="80000"/>
              </a:lnSpc>
            </a:pPr>
            <a:r>
              <a:rPr lang="it-IT" altLang="it-IT" sz="2000">
                <a:sym typeface="Symbol" panose="05050102010706020507" pitchFamily="18" charset="2"/>
              </a:rPr>
              <a:t>P.e. se il creditore vuole ottenere un interesse reale </a:t>
            </a:r>
            <a:r>
              <a:rPr lang="it-IT" altLang="it-IT" sz="2000" i="1">
                <a:sym typeface="Symbol" panose="05050102010706020507" pitchFamily="18" charset="2"/>
              </a:rPr>
              <a:t>r</a:t>
            </a:r>
            <a:r>
              <a:rPr lang="it-IT" altLang="it-IT" sz="2000">
                <a:sym typeface="Symbol" panose="05050102010706020507" pitchFamily="18" charset="2"/>
              </a:rPr>
              <a:t> = 5%, chiederà un interesse nominale </a:t>
            </a:r>
            <a:r>
              <a:rPr lang="it-IT" altLang="it-IT" sz="2000" i="1">
                <a:sym typeface="Symbol" panose="05050102010706020507" pitchFamily="18" charset="2"/>
              </a:rPr>
              <a:t>i </a:t>
            </a:r>
            <a:r>
              <a:rPr lang="it-IT" altLang="it-IT" sz="2000">
                <a:sym typeface="Symbol" panose="05050102010706020507" pitchFamily="18" charset="2"/>
              </a:rPr>
              <a:t>= 7% in presenza di un’inflazione  = 2%. Ma se si aspetta che l’inflazione aumenti fino a E = 4%, allora per concedere il prestito esigerà un interesse nominale del 9%!</a:t>
            </a:r>
          </a:p>
          <a:p>
            <a:pPr lvl="1" eaLnBrk="1" hangingPunct="1">
              <a:lnSpc>
                <a:spcPct val="80000"/>
              </a:lnSpc>
            </a:pPr>
            <a:r>
              <a:rPr lang="it-IT" altLang="it-IT" sz="2000">
                <a:sym typeface="Symbol" panose="05050102010706020507" pitchFamily="18" charset="2"/>
              </a:rPr>
              <a:t>Se però il tasso </a:t>
            </a:r>
            <a:r>
              <a:rPr lang="it-IT" altLang="it-IT" sz="2000" i="1">
                <a:sym typeface="Symbol" panose="05050102010706020507" pitchFamily="18" charset="2"/>
              </a:rPr>
              <a:t>i</a:t>
            </a:r>
            <a:r>
              <a:rPr lang="it-IT" altLang="it-IT" sz="2000">
                <a:sym typeface="Symbol" panose="05050102010706020507" pitchFamily="18" charset="2"/>
              </a:rPr>
              <a:t> è ormai già stato determinato per contratto, il creditore subirà una perdita in termini reali pari all’inflazione </a:t>
            </a:r>
            <a:r>
              <a:rPr lang="it-IT" altLang="it-IT" sz="2000" i="1">
                <a:sym typeface="Symbol" panose="05050102010706020507" pitchFamily="18" charset="2"/>
              </a:rPr>
              <a:t>inattesa</a:t>
            </a:r>
            <a:r>
              <a:rPr lang="it-IT" altLang="it-IT" sz="2000">
                <a:sym typeface="Symbol" panose="05050102010706020507" pitchFamily="18" charset="2"/>
              </a:rPr>
              <a:t>.</a:t>
            </a:r>
          </a:p>
        </p:txBody>
      </p:sp>
      <p:pic>
        <p:nvPicPr>
          <p:cNvPr id="105481" name="Picture 9" descr="Portrait of I.Fish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0"/>
            <a:ext cx="11969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9">
                                            <p:txEl>
                                              <p:pRg st="1" end="1"/>
                                            </p:txEl>
                                          </p:spTgt>
                                        </p:tgtEl>
                                        <p:attrNameLst>
                                          <p:attrName>style.visibility</p:attrName>
                                        </p:attrNameLst>
                                      </p:cBhvr>
                                      <p:to>
                                        <p:strVal val="visible"/>
                                      </p:to>
                                    </p:set>
                                    <p:animEffect transition="in" filter="wipe(left)">
                                      <p:cBhvr>
                                        <p:cTn id="7" dur="500"/>
                                        <p:tgtEl>
                                          <p:spTgt spid="1054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9">
                                            <p:txEl>
                                              <p:pRg st="2" end="2"/>
                                            </p:txEl>
                                          </p:spTgt>
                                        </p:tgtEl>
                                        <p:attrNameLst>
                                          <p:attrName>style.visibility</p:attrName>
                                        </p:attrNameLst>
                                      </p:cBhvr>
                                      <p:to>
                                        <p:strVal val="visible"/>
                                      </p:to>
                                    </p:set>
                                    <p:animEffect transition="in" filter="wipe(left)">
                                      <p:cBhvr>
                                        <p:cTn id="12" dur="500"/>
                                        <p:tgtEl>
                                          <p:spTgt spid="1054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9">
                                            <p:txEl>
                                              <p:pRg st="3" end="3"/>
                                            </p:txEl>
                                          </p:spTgt>
                                        </p:tgtEl>
                                        <p:attrNameLst>
                                          <p:attrName>style.visibility</p:attrName>
                                        </p:attrNameLst>
                                      </p:cBhvr>
                                      <p:to>
                                        <p:strVal val="visible"/>
                                      </p:to>
                                    </p:set>
                                    <p:animEffect transition="in" filter="wipe(left)">
                                      <p:cBhvr>
                                        <p:cTn id="17" dur="500"/>
                                        <p:tgtEl>
                                          <p:spTgt spid="1054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479">
                                            <p:txEl>
                                              <p:pRg st="4" end="4"/>
                                            </p:txEl>
                                          </p:spTgt>
                                        </p:tgtEl>
                                        <p:attrNameLst>
                                          <p:attrName>style.visibility</p:attrName>
                                        </p:attrNameLst>
                                      </p:cBhvr>
                                      <p:to>
                                        <p:strVal val="visible"/>
                                      </p:to>
                                    </p:set>
                                    <p:animEffect transition="in" filter="wipe(left)">
                                      <p:cBhvr>
                                        <p:cTn id="22" dur="500"/>
                                        <p:tgtEl>
                                          <p:spTgt spid="105479">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5479">
                                            <p:txEl>
                                              <p:pRg st="5" end="5"/>
                                            </p:txEl>
                                          </p:spTgt>
                                        </p:tgtEl>
                                        <p:attrNameLst>
                                          <p:attrName>style.visibility</p:attrName>
                                        </p:attrNameLst>
                                      </p:cBhvr>
                                      <p:to>
                                        <p:strVal val="visible"/>
                                      </p:to>
                                    </p:set>
                                    <p:animEffect transition="in" filter="wipe(left)">
                                      <p:cBhvr>
                                        <p:cTn id="25" dur="500"/>
                                        <p:tgtEl>
                                          <p:spTgt spid="105479">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5479">
                                            <p:txEl>
                                              <p:pRg st="6" end="6"/>
                                            </p:txEl>
                                          </p:spTgt>
                                        </p:tgtEl>
                                        <p:attrNameLst>
                                          <p:attrName>style.visibility</p:attrName>
                                        </p:attrNameLst>
                                      </p:cBhvr>
                                      <p:to>
                                        <p:strVal val="visible"/>
                                      </p:to>
                                    </p:set>
                                    <p:animEffect transition="in" filter="wipe(left)">
                                      <p:cBhvr>
                                        <p:cTn id="28" dur="500"/>
                                        <p:tgtEl>
                                          <p:spTgt spid="105479">
                                            <p:txEl>
                                              <p:pRg st="6" end="6"/>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05481"/>
                                        </p:tgtEl>
                                        <p:attrNameLst>
                                          <p:attrName>style.visibility</p:attrName>
                                        </p:attrNameLst>
                                      </p:cBhvr>
                                      <p:to>
                                        <p:strVal val="visible"/>
                                      </p:to>
                                    </p:set>
                                    <p:animEffect transition="in" filter="diamond(in)">
                                      <p:cBhvr>
                                        <p:cTn id="31" dur="5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186CAD2-3D62-4E21-9192-F8B81732B7D2}"/>
              </a:ext>
            </a:extLst>
          </p:cNvPr>
          <p:cNvPicPr>
            <a:picLocks noChangeAspect="1"/>
          </p:cNvPicPr>
          <p:nvPr/>
        </p:nvPicPr>
        <p:blipFill>
          <a:blip r:embed="rId2"/>
          <a:stretch>
            <a:fillRect/>
          </a:stretch>
        </p:blipFill>
        <p:spPr>
          <a:xfrm>
            <a:off x="195083" y="762963"/>
            <a:ext cx="8753833" cy="5616624"/>
          </a:xfrm>
          <a:prstGeom prst="rect">
            <a:avLst/>
          </a:prstGeom>
        </p:spPr>
      </p:pic>
      <p:sp>
        <p:nvSpPr>
          <p:cNvPr id="3" name="CasellaDiTesto 2">
            <a:extLst>
              <a:ext uri="{FF2B5EF4-FFF2-40B4-BE49-F238E27FC236}">
                <a16:creationId xmlns:a16="http://schemas.microsoft.com/office/drawing/2014/main" id="{69361E57-2567-4B7F-85AF-34AD72CE6AC9}"/>
              </a:ext>
            </a:extLst>
          </p:cNvPr>
          <p:cNvSpPr txBox="1"/>
          <p:nvPr/>
        </p:nvSpPr>
        <p:spPr>
          <a:xfrm>
            <a:off x="827584" y="116632"/>
            <a:ext cx="7848872" cy="646331"/>
          </a:xfrm>
          <a:prstGeom prst="rect">
            <a:avLst/>
          </a:prstGeom>
          <a:noFill/>
        </p:spPr>
        <p:txBody>
          <a:bodyPr wrap="square" rtlCol="0">
            <a:spAutoFit/>
          </a:bodyPr>
          <a:lstStyle/>
          <a:p>
            <a:pPr algn="ctr"/>
            <a:r>
              <a:rPr lang="it-IT" sz="3600" dirty="0"/>
              <a:t>Perché OLF? (dati dicembre 2018)</a:t>
            </a:r>
          </a:p>
        </p:txBody>
      </p:sp>
    </p:spTree>
    <p:extLst>
      <p:ext uri="{BB962C8B-B14F-4D97-AF65-F5344CB8AC3E}">
        <p14:creationId xmlns:p14="http://schemas.microsoft.com/office/powerpoint/2010/main" val="2491719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3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360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360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3606" name="Rectangle 6"/>
          <p:cNvSpPr>
            <a:spLocks noGrp="1" noChangeArrowheads="1"/>
          </p:cNvSpPr>
          <p:nvPr>
            <p:ph type="title"/>
          </p:nvPr>
        </p:nvSpPr>
        <p:spPr>
          <a:xfrm>
            <a:off x="684213" y="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Interesse reale e nominale</a:t>
            </a:r>
          </a:p>
        </p:txBody>
      </p:sp>
      <p:sp>
        <p:nvSpPr>
          <p:cNvPr id="702471" name="Rectangle 7"/>
          <p:cNvSpPr>
            <a:spLocks noGrp="1" noChangeArrowheads="1"/>
          </p:cNvSpPr>
          <p:nvPr>
            <p:ph type="body" idx="1"/>
          </p:nvPr>
        </p:nvSpPr>
        <p:spPr>
          <a:xfrm>
            <a:off x="0" y="620713"/>
            <a:ext cx="9144000" cy="576103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tabLst>
                <a:tab pos="738188" algn="l"/>
                <a:tab pos="1085850" algn="l"/>
                <a:tab pos="2619375" algn="l"/>
              </a:tabLst>
            </a:pPr>
            <a:r>
              <a:rPr lang="it-IT" altLang="it-IT" sz="2400"/>
              <a:t>Hai preso in prestito €10000 per un anno.</a:t>
            </a:r>
          </a:p>
          <a:p>
            <a:pPr eaLnBrk="1" hangingPunct="1">
              <a:lnSpc>
                <a:spcPct val="90000"/>
              </a:lnSpc>
              <a:tabLst>
                <a:tab pos="738188" algn="l"/>
                <a:tab pos="1085850" algn="l"/>
                <a:tab pos="2619375" algn="l"/>
              </a:tabLst>
            </a:pPr>
            <a:r>
              <a:rPr lang="it-IT" altLang="it-IT" sz="2400"/>
              <a:t>Il tasso di interesse </a:t>
            </a:r>
            <a:r>
              <a:rPr lang="it-IT" altLang="it-IT" sz="2400">
                <a:solidFill>
                  <a:schemeClr val="accent2"/>
                </a:solidFill>
              </a:rPr>
              <a:t>nominale</a:t>
            </a:r>
            <a:r>
              <a:rPr lang="it-IT" altLang="it-IT" sz="2400"/>
              <a:t> è il 5% </a:t>
            </a:r>
            <a:r>
              <a:rPr lang="it-IT" altLang="it-IT" sz="2400">
                <a:sym typeface="Symbol" panose="05050102010706020507" pitchFamily="18" charset="2"/>
              </a:rPr>
              <a:t> alla fine dell’anno, oltre a restituire la somma ricevuta, devi pagare anche €500 di interessi.</a:t>
            </a:r>
          </a:p>
          <a:p>
            <a:pPr eaLnBrk="1" hangingPunct="1">
              <a:lnSpc>
                <a:spcPct val="90000"/>
              </a:lnSpc>
              <a:tabLst>
                <a:tab pos="738188" algn="l"/>
                <a:tab pos="1085850" algn="l"/>
                <a:tab pos="2619375" algn="l"/>
              </a:tabLst>
            </a:pPr>
            <a:r>
              <a:rPr lang="it-IT" altLang="it-IT" sz="2400"/>
              <a:t>Ma l’</a:t>
            </a:r>
            <a:r>
              <a:rPr lang="it-IT" altLang="it-IT" sz="2400">
                <a:solidFill>
                  <a:schemeClr val="accent2"/>
                </a:solidFill>
              </a:rPr>
              <a:t>inflazione</a:t>
            </a:r>
            <a:r>
              <a:rPr lang="it-IT" altLang="it-IT" sz="2400"/>
              <a:t> durante l’anno è il 2%.</a:t>
            </a:r>
          </a:p>
          <a:p>
            <a:pPr eaLnBrk="1" hangingPunct="1">
              <a:lnSpc>
                <a:spcPct val="90000"/>
              </a:lnSpc>
              <a:tabLst>
                <a:tab pos="738188" algn="l"/>
                <a:tab pos="1085850" algn="l"/>
                <a:tab pos="2619375" algn="l"/>
              </a:tabLst>
            </a:pPr>
            <a:r>
              <a:rPr lang="it-IT" altLang="it-IT" sz="2400"/>
              <a:t>Quindi il tasso di interesse </a:t>
            </a:r>
            <a:r>
              <a:rPr lang="it-IT" altLang="it-IT" sz="2400">
                <a:solidFill>
                  <a:schemeClr val="accent2"/>
                </a:solidFill>
              </a:rPr>
              <a:t>reale</a:t>
            </a:r>
            <a:r>
              <a:rPr lang="it-IT" altLang="it-IT" sz="2400"/>
              <a:t> è:</a:t>
            </a:r>
          </a:p>
          <a:p>
            <a:pPr algn="ctr" eaLnBrk="1" hangingPunct="1">
              <a:lnSpc>
                <a:spcPct val="90000"/>
              </a:lnSpc>
              <a:buFontTx/>
              <a:buNone/>
              <a:tabLst>
                <a:tab pos="738188" algn="l"/>
                <a:tab pos="1085850" algn="l"/>
                <a:tab pos="2619375" algn="l"/>
              </a:tabLst>
            </a:pPr>
            <a:r>
              <a:rPr lang="it-IT" altLang="it-IT" sz="2400"/>
              <a:t> </a:t>
            </a:r>
            <a:r>
              <a:rPr lang="it-IT" altLang="it-IT" sz="2400">
                <a:solidFill>
                  <a:schemeClr val="accent2"/>
                </a:solidFill>
              </a:rPr>
              <a:t>r = 5% </a:t>
            </a:r>
            <a:r>
              <a:rPr lang="it-IT" altLang="it-IT" sz="2400">
                <a:solidFill>
                  <a:schemeClr val="accent2"/>
                </a:solidFill>
                <a:cs typeface="Times New Roman" panose="02020603050405020304" pitchFamily="18" charset="0"/>
              </a:rPr>
              <a:t>–</a:t>
            </a:r>
            <a:r>
              <a:rPr lang="it-IT" altLang="it-IT" sz="2400">
                <a:solidFill>
                  <a:schemeClr val="accent2"/>
                </a:solidFill>
              </a:rPr>
              <a:t> 2% = 3%</a:t>
            </a:r>
          </a:p>
          <a:p>
            <a:pPr eaLnBrk="1" hangingPunct="1">
              <a:lnSpc>
                <a:spcPct val="90000"/>
              </a:lnSpc>
              <a:buFontTx/>
              <a:buNone/>
              <a:tabLst>
                <a:tab pos="738188" algn="l"/>
                <a:tab pos="1085850" algn="l"/>
                <a:tab pos="2619375" algn="l"/>
              </a:tabLst>
            </a:pPr>
            <a:r>
              <a:rPr lang="it-IT" altLang="it-IT" sz="2400"/>
              <a:t>	ovvero: in termini di potere d’acquisto i 10500 euro che restituisci valgono come 10300 euro al momento del prestito. </a:t>
            </a:r>
          </a:p>
          <a:p>
            <a:pPr eaLnBrk="1" hangingPunct="1">
              <a:lnSpc>
                <a:spcPct val="90000"/>
              </a:lnSpc>
              <a:spcBef>
                <a:spcPct val="6000"/>
              </a:spcBef>
              <a:tabLst>
                <a:tab pos="738188" algn="l"/>
                <a:tab pos="1085850" algn="l"/>
                <a:tab pos="2619375" algn="l"/>
              </a:tabLst>
            </a:pPr>
            <a:r>
              <a:rPr lang="it-IT" altLang="it-IT" sz="2400"/>
              <a:t>L’inflazione quindi avvantaggia i debitori e danneggia i creditori</a:t>
            </a:r>
          </a:p>
          <a:p>
            <a:pPr eaLnBrk="1" hangingPunct="1">
              <a:lnSpc>
                <a:spcPct val="90000"/>
              </a:lnSpc>
              <a:spcBef>
                <a:spcPct val="6000"/>
              </a:spcBef>
              <a:tabLst>
                <a:tab pos="738188" algn="l"/>
                <a:tab pos="1085850" algn="l"/>
                <a:tab pos="2619375" algn="l"/>
              </a:tabLst>
            </a:pPr>
            <a:r>
              <a:rPr lang="it-IT" altLang="it-IT" sz="2400"/>
              <a:t>Il più grande debitore in qualsiasi sistema economico è lo Stato con il debito pubblico.</a:t>
            </a:r>
          </a:p>
          <a:p>
            <a:pPr eaLnBrk="1" hangingPunct="1">
              <a:lnSpc>
                <a:spcPct val="90000"/>
              </a:lnSpc>
              <a:spcBef>
                <a:spcPct val="6000"/>
              </a:spcBef>
              <a:tabLst>
                <a:tab pos="738188" algn="l"/>
                <a:tab pos="1085850" algn="l"/>
                <a:tab pos="2619375" algn="l"/>
              </a:tabLst>
            </a:pPr>
            <a:r>
              <a:rPr lang="it-IT" altLang="it-IT" sz="2400"/>
              <a:t>Se però l’interesse nominale è </a:t>
            </a:r>
            <a:r>
              <a:rPr lang="it-IT" altLang="it-IT" sz="2400" u="sng"/>
              <a:t>indicizzato</a:t>
            </a:r>
            <a:r>
              <a:rPr lang="it-IT" altLang="it-IT" sz="2400"/>
              <a:t>, esso aumenta via via per tenere conto dell’inflazione, tutelando così il diritto del creditore ad ottenere una certa remunerazione in termini </a:t>
            </a:r>
            <a:r>
              <a:rPr lang="it-IT" altLang="it-IT" sz="2400" u="sng"/>
              <a:t>reali</a:t>
            </a:r>
            <a:r>
              <a:rPr lang="it-IT" altLang="it-IT" sz="2400"/>
              <a:t>.</a:t>
            </a:r>
          </a:p>
          <a:p>
            <a:pPr lvl="1" eaLnBrk="1" hangingPunct="1">
              <a:lnSpc>
                <a:spcPct val="90000"/>
              </a:lnSpc>
              <a:spcBef>
                <a:spcPct val="6000"/>
              </a:spcBef>
              <a:buClr>
                <a:schemeClr val="tx1"/>
              </a:buClr>
              <a:buFont typeface="Wingdings" panose="05000000000000000000" pitchFamily="2" charset="2"/>
              <a:buChar char="Ø"/>
              <a:tabLst>
                <a:tab pos="738188" algn="l"/>
                <a:tab pos="1085850" algn="l"/>
                <a:tab pos="2619375" algn="l"/>
              </a:tabLst>
            </a:pPr>
            <a:r>
              <a:rPr lang="it-IT" altLang="it-IT" sz="2000"/>
              <a:t>Nell’esempio, se l’interesse è indicizzato, alla fine dell’anno devi pagare il 7% di interesse, in modo da garantire al creditore di ricevere </a:t>
            </a:r>
            <a:r>
              <a:rPr lang="it-IT" altLang="it-IT" sz="2000">
                <a:solidFill>
                  <a:schemeClr val="accent2"/>
                </a:solidFill>
              </a:rPr>
              <a:t>r = 7% </a:t>
            </a:r>
            <a:r>
              <a:rPr lang="it-IT" altLang="it-IT" sz="2000">
                <a:solidFill>
                  <a:schemeClr val="accent2"/>
                </a:solidFill>
                <a:cs typeface="Times New Roman" panose="02020603050405020304" pitchFamily="18" charset="0"/>
              </a:rPr>
              <a:t>–</a:t>
            </a:r>
            <a:r>
              <a:rPr lang="it-IT" altLang="it-IT" sz="2000">
                <a:solidFill>
                  <a:schemeClr val="accent2"/>
                </a:solidFill>
              </a:rPr>
              <a:t> 2% = 5%</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2471">
                                            <p:txEl>
                                              <p:pRg st="3" end="3"/>
                                            </p:txEl>
                                          </p:spTgt>
                                        </p:tgtEl>
                                        <p:attrNameLst>
                                          <p:attrName>style.visibility</p:attrName>
                                        </p:attrNameLst>
                                      </p:cBhvr>
                                      <p:to>
                                        <p:strVal val="visible"/>
                                      </p:to>
                                    </p:set>
                                    <p:animEffect transition="in" filter="wipe(left)">
                                      <p:cBhvr>
                                        <p:cTn id="7" dur="500"/>
                                        <p:tgtEl>
                                          <p:spTgt spid="702471">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2471">
                                            <p:txEl>
                                              <p:pRg st="4" end="4"/>
                                            </p:txEl>
                                          </p:spTgt>
                                        </p:tgtEl>
                                        <p:attrNameLst>
                                          <p:attrName>style.visibility</p:attrName>
                                        </p:attrNameLst>
                                      </p:cBhvr>
                                      <p:to>
                                        <p:strVal val="visible"/>
                                      </p:to>
                                    </p:set>
                                    <p:animEffect transition="in" filter="wipe(left)">
                                      <p:cBhvr>
                                        <p:cTn id="10" dur="500"/>
                                        <p:tgtEl>
                                          <p:spTgt spid="702471">
                                            <p:txEl>
                                              <p:pRg st="4" end="4"/>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02471">
                                            <p:txEl>
                                              <p:pRg st="5" end="5"/>
                                            </p:txEl>
                                          </p:spTgt>
                                        </p:tgtEl>
                                        <p:attrNameLst>
                                          <p:attrName>style.visibility</p:attrName>
                                        </p:attrNameLst>
                                      </p:cBhvr>
                                      <p:to>
                                        <p:strVal val="visible"/>
                                      </p:to>
                                    </p:set>
                                    <p:animEffect transition="in" filter="wipe(left)">
                                      <p:cBhvr>
                                        <p:cTn id="13" dur="500"/>
                                        <p:tgtEl>
                                          <p:spTgt spid="7024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02471">
                                            <p:txEl>
                                              <p:pRg st="6" end="6"/>
                                            </p:txEl>
                                          </p:spTgt>
                                        </p:tgtEl>
                                        <p:attrNameLst>
                                          <p:attrName>style.visibility</p:attrName>
                                        </p:attrNameLst>
                                      </p:cBhvr>
                                      <p:to>
                                        <p:strVal val="visible"/>
                                      </p:to>
                                    </p:set>
                                    <p:animEffect transition="in" filter="wipe(left)">
                                      <p:cBhvr>
                                        <p:cTn id="18" dur="500"/>
                                        <p:tgtEl>
                                          <p:spTgt spid="702471">
                                            <p:txEl>
                                              <p:pRg st="6" end="6"/>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2471">
                                            <p:txEl>
                                              <p:pRg st="7" end="7"/>
                                            </p:txEl>
                                          </p:spTgt>
                                        </p:tgtEl>
                                        <p:attrNameLst>
                                          <p:attrName>style.visibility</p:attrName>
                                        </p:attrNameLst>
                                      </p:cBhvr>
                                      <p:to>
                                        <p:strVal val="visible"/>
                                      </p:to>
                                    </p:set>
                                    <p:animEffect transition="in" filter="wipe(left)">
                                      <p:cBhvr>
                                        <p:cTn id="21" dur="500"/>
                                        <p:tgtEl>
                                          <p:spTgt spid="702471">
                                            <p:txEl>
                                              <p:pRg st="7" end="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02471">
                                            <p:txEl>
                                              <p:pRg st="8" end="8"/>
                                            </p:txEl>
                                          </p:spTgt>
                                        </p:tgtEl>
                                        <p:attrNameLst>
                                          <p:attrName>style.visibility</p:attrName>
                                        </p:attrNameLst>
                                      </p:cBhvr>
                                      <p:to>
                                        <p:strVal val="visible"/>
                                      </p:to>
                                    </p:set>
                                    <p:animEffect transition="in" filter="wipe(left)">
                                      <p:cBhvr>
                                        <p:cTn id="26" dur="500"/>
                                        <p:tgtEl>
                                          <p:spTgt spid="702471">
                                            <p:txEl>
                                              <p:pRg st="8" end="8"/>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02471">
                                            <p:txEl>
                                              <p:pRg st="9" end="9"/>
                                            </p:txEl>
                                          </p:spTgt>
                                        </p:tgtEl>
                                        <p:attrNameLst>
                                          <p:attrName>style.visibility</p:attrName>
                                        </p:attrNameLst>
                                      </p:cBhvr>
                                      <p:to>
                                        <p:strVal val="visible"/>
                                      </p:to>
                                    </p:set>
                                    <p:animEffect transition="in" filter="wipe(left)">
                                      <p:cBhvr>
                                        <p:cTn id="29" dur="500"/>
                                        <p:tgtEl>
                                          <p:spTgt spid="7024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Cw_f25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035050"/>
            <a:ext cx="89344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Text Box 3"/>
          <p:cNvSpPr txBox="1">
            <a:spLocks noChangeArrowheads="1"/>
          </p:cNvSpPr>
          <p:nvPr/>
        </p:nvSpPr>
        <p:spPr bwMode="auto">
          <a:xfrm>
            <a:off x="1042988" y="260350"/>
            <a:ext cx="729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latin typeface="Times New Roman" panose="02020603050405020304" pitchFamily="18" charset="0"/>
              </a:rPr>
              <a:t>L’effetto di Fisher nell’economia USA</a:t>
            </a:r>
          </a:p>
        </p:txBody>
      </p:sp>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76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7700" name="Rectangle 4"/>
          <p:cNvSpPr>
            <a:spLocks noGrp="1" noChangeArrowheads="1"/>
          </p:cNvSpPr>
          <p:nvPr>
            <p:ph type="title"/>
          </p:nvPr>
        </p:nvSpPr>
        <p:spPr>
          <a:xfrm>
            <a:off x="304800" y="116632"/>
            <a:ext cx="86106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Che cosa è l’inflazione?</a:t>
            </a:r>
          </a:p>
        </p:txBody>
      </p:sp>
      <p:sp>
        <p:nvSpPr>
          <p:cNvPr id="611333" name="Rectangle 5"/>
          <p:cNvSpPr>
            <a:spLocks noGrp="1" noChangeArrowheads="1"/>
          </p:cNvSpPr>
          <p:nvPr>
            <p:ph type="body" idx="1"/>
          </p:nvPr>
        </p:nvSpPr>
        <p:spPr>
          <a:xfrm>
            <a:off x="38100" y="836712"/>
            <a:ext cx="9144000" cy="483143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t>L’</a:t>
            </a:r>
            <a:r>
              <a:rPr lang="it-IT" altLang="it-IT" sz="2800" dirty="0">
                <a:solidFill>
                  <a:srgbClr val="FF0000"/>
                </a:solidFill>
              </a:rPr>
              <a:t>inflazione</a:t>
            </a:r>
            <a:r>
              <a:rPr lang="it-IT" altLang="it-IT" sz="2800" dirty="0"/>
              <a:t> è il fenomeno di aumento nel livello generale dei prezzi (misurato da CPI o dal deflatore del PIL). </a:t>
            </a:r>
            <a:r>
              <a:rPr lang="it-IT" altLang="it-IT" sz="2800" dirty="0">
                <a:solidFill>
                  <a:schemeClr val="tx2"/>
                </a:solidFill>
              </a:rPr>
              <a:t>Il </a:t>
            </a:r>
            <a:r>
              <a:rPr lang="it-IT" altLang="it-IT" sz="2800" dirty="0">
                <a:solidFill>
                  <a:srgbClr val="FF0000"/>
                </a:solidFill>
              </a:rPr>
              <a:t>tasso di inflazione</a:t>
            </a:r>
            <a:r>
              <a:rPr lang="it-IT" altLang="it-IT" sz="2800" dirty="0">
                <a:solidFill>
                  <a:schemeClr val="tx2"/>
                </a:solidFill>
              </a:rPr>
              <a:t> esprime la velocità di incremento del livello generale dei prezzi in un certo periodo.</a:t>
            </a:r>
            <a:endParaRPr lang="it-IT" altLang="it-IT" sz="2800" i="1" dirty="0">
              <a:solidFill>
                <a:schemeClr val="tx2"/>
              </a:solidFill>
            </a:endParaRPr>
          </a:p>
          <a:p>
            <a:pPr eaLnBrk="1" hangingPunct="1">
              <a:lnSpc>
                <a:spcPct val="90000"/>
              </a:lnSpc>
            </a:pPr>
            <a:r>
              <a:rPr lang="it-IT" altLang="it-IT" sz="2800" dirty="0">
                <a:solidFill>
                  <a:schemeClr val="tx2"/>
                </a:solidFill>
              </a:rPr>
              <a:t>Con il termine </a:t>
            </a:r>
            <a:r>
              <a:rPr lang="it-IT" altLang="it-IT" sz="2800" dirty="0">
                <a:solidFill>
                  <a:srgbClr val="FF0000"/>
                </a:solidFill>
              </a:rPr>
              <a:t>deflazione</a:t>
            </a:r>
            <a:r>
              <a:rPr lang="it-IT" altLang="it-IT" sz="2800" dirty="0">
                <a:solidFill>
                  <a:schemeClr val="tx2"/>
                </a:solidFill>
              </a:rPr>
              <a:t> si indica invece la diminuzione nel livello generale dei prezzi. </a:t>
            </a:r>
          </a:p>
          <a:p>
            <a:pPr lvl="1" eaLnBrk="1" hangingPunct="1">
              <a:lnSpc>
                <a:spcPct val="90000"/>
              </a:lnSpc>
            </a:pPr>
            <a:r>
              <a:rPr lang="it-IT" altLang="it-IT" sz="2400" dirty="0">
                <a:solidFill>
                  <a:schemeClr val="tx2"/>
                </a:solidFill>
              </a:rPr>
              <a:t>Tale fenomeno si è verificato spesso nel passato (p.e. negli USA alla fine dell’800 o durante la Grande Crisi degli anni ‘30); oggi è più raro, ma esistono esempi recenti (Giappone, UE 2015).</a:t>
            </a:r>
          </a:p>
          <a:p>
            <a:pPr eaLnBrk="1" hangingPunct="1">
              <a:lnSpc>
                <a:spcPct val="90000"/>
              </a:lnSpc>
            </a:pPr>
            <a:r>
              <a:rPr lang="it-IT" altLang="it-IT" sz="2800" dirty="0"/>
              <a:t>La moderna macroeconomia considera l’inflazione è un fenomeno monetario che riguarda il </a:t>
            </a:r>
            <a:r>
              <a:rPr lang="it-IT" altLang="it-IT" sz="2800" dirty="0">
                <a:solidFill>
                  <a:srgbClr val="FF0000"/>
                </a:solidFill>
              </a:rPr>
              <a:t>valore della moneta</a:t>
            </a:r>
            <a:r>
              <a:rPr lang="it-IT" altLang="it-IT" sz="2800" dirty="0"/>
              <a:t>, più che quello dei beni.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3">
                                            <p:txEl>
                                              <p:pRg st="1" end="1"/>
                                            </p:txEl>
                                          </p:spTgt>
                                        </p:tgtEl>
                                        <p:attrNameLst>
                                          <p:attrName>style.visibility</p:attrName>
                                        </p:attrNameLst>
                                      </p:cBhvr>
                                      <p:to>
                                        <p:strVal val="visible"/>
                                      </p:to>
                                    </p:set>
                                    <p:animEffect transition="in" filter="wipe(left)">
                                      <p:cBhvr>
                                        <p:cTn id="7" dur="500"/>
                                        <p:tgtEl>
                                          <p:spTgt spid="611333">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1333">
                                            <p:txEl>
                                              <p:pRg st="2" end="2"/>
                                            </p:txEl>
                                          </p:spTgt>
                                        </p:tgtEl>
                                        <p:attrNameLst>
                                          <p:attrName>style.visibility</p:attrName>
                                        </p:attrNameLst>
                                      </p:cBhvr>
                                      <p:to>
                                        <p:strVal val="visible"/>
                                      </p:to>
                                    </p:set>
                                    <p:animEffect transition="in" filter="wipe(left)">
                                      <p:cBhvr>
                                        <p:cTn id="10" dur="500"/>
                                        <p:tgtEl>
                                          <p:spTgt spid="61133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1333">
                                            <p:txEl>
                                              <p:pRg st="3" end="3"/>
                                            </p:txEl>
                                          </p:spTgt>
                                        </p:tgtEl>
                                        <p:attrNameLst>
                                          <p:attrName>style.visibility</p:attrName>
                                        </p:attrNameLst>
                                      </p:cBhvr>
                                      <p:to>
                                        <p:strVal val="visible"/>
                                      </p:to>
                                    </p:set>
                                    <p:animEffect transition="in" filter="wipe(left)">
                                      <p:cBhvr>
                                        <p:cTn id="15" dur="500"/>
                                        <p:tgtEl>
                                          <p:spTgt spid="6113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0"/>
            <a:ext cx="7772400" cy="908720"/>
          </a:xfrm>
        </p:spPr>
        <p:txBody>
          <a:bodyPr/>
          <a:lstStyle/>
          <a:p>
            <a:r>
              <a:rPr lang="it-IT" sz="3600" dirty="0"/>
              <a:t>La causa dell’inflazione</a:t>
            </a:r>
          </a:p>
        </p:txBody>
      </p:sp>
      <p:sp>
        <p:nvSpPr>
          <p:cNvPr id="3" name="Segnaposto contenuto 2"/>
          <p:cNvSpPr>
            <a:spLocks noGrp="1"/>
          </p:cNvSpPr>
          <p:nvPr>
            <p:ph idx="1"/>
          </p:nvPr>
        </p:nvSpPr>
        <p:spPr>
          <a:xfrm>
            <a:off x="0" y="908720"/>
            <a:ext cx="9144000" cy="5472608"/>
          </a:xfrm>
        </p:spPr>
        <p:txBody>
          <a:bodyPr/>
          <a:lstStyle/>
          <a:p>
            <a:pPr eaLnBrk="1" hangingPunct="1">
              <a:lnSpc>
                <a:spcPct val="90000"/>
              </a:lnSpc>
            </a:pPr>
            <a:r>
              <a:rPr lang="it-IT" altLang="it-IT" sz="2800" dirty="0"/>
              <a:t>L’inflazione è un fenomeno monetario che riguarda il </a:t>
            </a:r>
            <a:r>
              <a:rPr lang="it-IT" altLang="it-IT" sz="2800" dirty="0">
                <a:solidFill>
                  <a:srgbClr val="FF0000"/>
                </a:solidFill>
              </a:rPr>
              <a:t>valore della moneta</a:t>
            </a:r>
            <a:r>
              <a:rPr lang="it-IT" altLang="it-IT" sz="2800" dirty="0"/>
              <a:t>, più che quello dei beni.</a:t>
            </a:r>
          </a:p>
          <a:p>
            <a:pPr eaLnBrk="1" hangingPunct="1">
              <a:lnSpc>
                <a:spcPct val="90000"/>
              </a:lnSpc>
            </a:pPr>
            <a:r>
              <a:rPr lang="it-IT" altLang="it-IT" sz="2800" dirty="0"/>
              <a:t>Infatti </a:t>
            </a:r>
            <a:r>
              <a:rPr lang="it-IT" altLang="it-IT" sz="2800" b="1" dirty="0">
                <a:latin typeface="French Script MT" panose="03020402040607040605" pitchFamily="66" charset="0"/>
              </a:rPr>
              <a:t>P</a:t>
            </a:r>
            <a:r>
              <a:rPr lang="it-IT" altLang="it-IT" sz="2800" dirty="0"/>
              <a:t>, il </a:t>
            </a:r>
            <a:r>
              <a:rPr lang="it-IT" altLang="it-IT" sz="2800" dirty="0">
                <a:solidFill>
                  <a:srgbClr val="FF0000"/>
                </a:solidFill>
              </a:rPr>
              <a:t>livello generale dei prezzi</a:t>
            </a:r>
            <a:r>
              <a:rPr lang="it-IT" altLang="it-IT" sz="2800" dirty="0"/>
              <a:t>, è anche una misura del valore della moneta (pari a </a:t>
            </a:r>
            <a:r>
              <a:rPr lang="it-IT" altLang="it-IT" sz="2800" b="1" dirty="0"/>
              <a:t>1/</a:t>
            </a:r>
            <a:r>
              <a:rPr lang="it-IT" altLang="it-IT" sz="2800" b="1" dirty="0">
                <a:latin typeface="French Script MT" panose="03020402040607040605" pitchFamily="66" charset="0"/>
              </a:rPr>
              <a:t>P</a:t>
            </a:r>
            <a:r>
              <a:rPr lang="it-IT" altLang="it-IT" sz="2800" dirty="0"/>
              <a:t>): </a:t>
            </a:r>
          </a:p>
          <a:p>
            <a:pPr lvl="1" eaLnBrk="1" hangingPunct="1">
              <a:lnSpc>
                <a:spcPct val="90000"/>
              </a:lnSpc>
              <a:buClr>
                <a:schemeClr val="tx1"/>
              </a:buClr>
              <a:buFont typeface="Wingdings" panose="05000000000000000000" pitchFamily="2" charset="2"/>
              <a:buChar char="Ø"/>
            </a:pPr>
            <a:r>
              <a:rPr lang="it-IT" altLang="it-IT" dirty="0"/>
              <a:t> se </a:t>
            </a:r>
            <a:r>
              <a:rPr lang="it-IT" altLang="it-IT" b="1" dirty="0">
                <a:latin typeface="French Script MT" panose="03020402040607040605" pitchFamily="66" charset="0"/>
              </a:rPr>
              <a:t>P</a:t>
            </a:r>
            <a:r>
              <a:rPr lang="it-IT" altLang="it-IT" dirty="0"/>
              <a:t> cresce (= inflazione), il valore della moneta </a:t>
            </a:r>
            <a:r>
              <a:rPr lang="it-IT" altLang="it-IT" u="sng" dirty="0"/>
              <a:t>diminuisce</a:t>
            </a:r>
            <a:r>
              <a:rPr lang="it-IT" altLang="it-IT" dirty="0"/>
              <a:t> perché con un’unità di moneta si possono comprare meno beni.</a:t>
            </a:r>
          </a:p>
          <a:p>
            <a:r>
              <a:rPr lang="it-IT" altLang="it-IT" sz="2800" dirty="0">
                <a:solidFill>
                  <a:schemeClr val="tx2"/>
                </a:solidFill>
              </a:rPr>
              <a:t>L’inflazione è la conseguenza dell’aggiustamento sul valore della moneta indotto da un </a:t>
            </a:r>
            <a:r>
              <a:rPr lang="it-IT" altLang="it-IT" sz="2800" u="sng" dirty="0">
                <a:solidFill>
                  <a:schemeClr val="tx2"/>
                </a:solidFill>
              </a:rPr>
              <a:t>eccesso di offerta</a:t>
            </a:r>
            <a:r>
              <a:rPr lang="it-IT" altLang="it-IT" sz="2800" dirty="0">
                <a:solidFill>
                  <a:schemeClr val="tx2"/>
                </a:solidFill>
              </a:rPr>
              <a:t> di moneta.</a:t>
            </a:r>
          </a:p>
          <a:p>
            <a:r>
              <a:rPr lang="it-IT" sz="2800" dirty="0">
                <a:solidFill>
                  <a:schemeClr val="tx2"/>
                </a:solidFill>
              </a:rPr>
              <a:t>Due modi per dimostrarlo:</a:t>
            </a:r>
          </a:p>
          <a:p>
            <a:pPr lvl="1">
              <a:buFont typeface="Wingdings" panose="05000000000000000000" pitchFamily="2" charset="2"/>
              <a:buChar char="Ø"/>
            </a:pPr>
            <a:r>
              <a:rPr lang="it-IT" dirty="0">
                <a:solidFill>
                  <a:schemeClr val="tx2"/>
                </a:solidFill>
              </a:rPr>
              <a:t> Analisi del mercato della moneta </a:t>
            </a:r>
          </a:p>
          <a:p>
            <a:pPr lvl="1">
              <a:buFont typeface="Wingdings" panose="05000000000000000000" pitchFamily="2" charset="2"/>
              <a:buChar char="Ø"/>
            </a:pPr>
            <a:r>
              <a:rPr lang="it-IT" dirty="0">
                <a:solidFill>
                  <a:schemeClr val="tx2"/>
                </a:solidFill>
              </a:rPr>
              <a:t> Teoria quantitativa della moneta</a:t>
            </a:r>
            <a:endParaRPr lang="it-IT" dirty="0"/>
          </a:p>
        </p:txBody>
      </p:sp>
    </p:spTree>
    <p:extLst>
      <p:ext uri="{BB962C8B-B14F-4D97-AF65-F5344CB8AC3E}">
        <p14:creationId xmlns:p14="http://schemas.microsoft.com/office/powerpoint/2010/main" val="16961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97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59748" name="Rectangle 4"/>
          <p:cNvSpPr>
            <a:spLocks noGrp="1" noChangeArrowheads="1"/>
          </p:cNvSpPr>
          <p:nvPr>
            <p:ph type="title"/>
          </p:nvPr>
        </p:nvSpPr>
        <p:spPr>
          <a:xfrm>
            <a:off x="609600" y="0"/>
            <a:ext cx="82296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Il mercato della moneta</a:t>
            </a:r>
          </a:p>
        </p:txBody>
      </p:sp>
      <p:sp>
        <p:nvSpPr>
          <p:cNvPr id="613381" name="Rectangle 5"/>
          <p:cNvSpPr>
            <a:spLocks noGrp="1" noChangeArrowheads="1"/>
          </p:cNvSpPr>
          <p:nvPr>
            <p:ph type="body" idx="1"/>
          </p:nvPr>
        </p:nvSpPr>
        <p:spPr>
          <a:xfrm>
            <a:off x="0" y="990600"/>
            <a:ext cx="9144000" cy="5715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a:t>Se l’inflazione riguarda il valore della moneta, possiamo analizzarla in termini di domanda ed offerta di moneta.</a:t>
            </a:r>
          </a:p>
          <a:p>
            <a:pPr eaLnBrk="1" hangingPunct="1">
              <a:lnSpc>
                <a:spcPct val="90000"/>
              </a:lnSpc>
            </a:pPr>
            <a:r>
              <a:rPr lang="it-IT" altLang="it-IT" sz="2400"/>
              <a:t>L’</a:t>
            </a:r>
            <a:r>
              <a:rPr lang="it-IT" altLang="it-IT" sz="2400">
                <a:solidFill>
                  <a:srgbClr val="FF0000"/>
                </a:solidFill>
              </a:rPr>
              <a:t>offerta di moneta</a:t>
            </a:r>
            <a:r>
              <a:rPr lang="it-IT" altLang="it-IT" sz="2400"/>
              <a:t> </a:t>
            </a:r>
            <a:r>
              <a:rPr lang="it-IT" altLang="it-IT" sz="2400">
                <a:solidFill>
                  <a:srgbClr val="FF0000"/>
                </a:solidFill>
              </a:rPr>
              <a:t>M</a:t>
            </a:r>
            <a:r>
              <a:rPr lang="it-IT" altLang="it-IT" sz="2400" baseline="30000">
                <a:solidFill>
                  <a:srgbClr val="FF0000"/>
                </a:solidFill>
              </a:rPr>
              <a:t>s</a:t>
            </a:r>
            <a:r>
              <a:rPr lang="it-IT" altLang="it-IT" sz="2400"/>
              <a:t> è controllata (in realtà non perfettamente, ma qui supporremo che lo sia) dalla BC.</a:t>
            </a:r>
          </a:p>
          <a:p>
            <a:pPr eaLnBrk="1" hangingPunct="1">
              <a:lnSpc>
                <a:spcPct val="90000"/>
              </a:lnSpc>
            </a:pPr>
            <a:r>
              <a:rPr lang="it-IT" altLang="it-IT" sz="2400"/>
              <a:t>La </a:t>
            </a:r>
            <a:r>
              <a:rPr lang="it-IT" altLang="it-IT" sz="2400">
                <a:solidFill>
                  <a:srgbClr val="FF0000"/>
                </a:solidFill>
              </a:rPr>
              <a:t>domanda di moneta</a:t>
            </a:r>
            <a:r>
              <a:rPr lang="it-IT" altLang="it-IT" sz="2400"/>
              <a:t> </a:t>
            </a:r>
            <a:r>
              <a:rPr lang="it-IT" altLang="it-IT" sz="2400">
                <a:solidFill>
                  <a:srgbClr val="FF0000"/>
                </a:solidFill>
              </a:rPr>
              <a:t>M</a:t>
            </a:r>
            <a:r>
              <a:rPr lang="it-IT" altLang="it-IT" sz="2400" baseline="30000">
                <a:solidFill>
                  <a:srgbClr val="FF0000"/>
                </a:solidFill>
              </a:rPr>
              <a:t>d</a:t>
            </a:r>
            <a:r>
              <a:rPr lang="it-IT" altLang="it-IT" sz="2400"/>
              <a:t> (cioè il fatto che gli agenti desiderino detenere moneta invece che beni) dipende da due delle funzioni della moneta: </a:t>
            </a:r>
            <a:r>
              <a:rPr lang="it-IT" altLang="it-IT" sz="2400" u="sng"/>
              <a:t>mezzo di scambio</a:t>
            </a:r>
            <a:r>
              <a:rPr lang="it-IT" altLang="it-IT" sz="2400"/>
              <a:t> e </a:t>
            </a:r>
            <a:r>
              <a:rPr lang="it-IT" altLang="it-IT" sz="2400" u="sng"/>
              <a:t>riserva di valore</a:t>
            </a:r>
            <a:r>
              <a:rPr lang="it-IT" altLang="it-IT" sz="2400"/>
              <a:t>.</a:t>
            </a:r>
          </a:p>
          <a:p>
            <a:pPr eaLnBrk="1" hangingPunct="1">
              <a:lnSpc>
                <a:spcPct val="90000"/>
              </a:lnSpc>
            </a:pPr>
            <a:r>
              <a:rPr lang="it-IT" altLang="it-IT" sz="2400"/>
              <a:t>Considerando la sola funzione di mezzo di scambio (approccio c.d. classico), la domanda di moneta dipende dal </a:t>
            </a:r>
            <a:r>
              <a:rPr lang="it-IT" altLang="it-IT" sz="2400" u="sng"/>
              <a:t>prezzo dei beni</a:t>
            </a:r>
            <a:r>
              <a:rPr lang="it-IT" altLang="it-IT" sz="2400"/>
              <a:t>: se </a:t>
            </a:r>
            <a:r>
              <a:rPr lang="it-IT" altLang="it-IT" sz="2400">
                <a:latin typeface="French Script MT" panose="03020402040607040605" pitchFamily="66" charset="0"/>
              </a:rPr>
              <a:t>P</a:t>
            </a:r>
            <a:r>
              <a:rPr lang="it-IT" altLang="it-IT" sz="2400"/>
              <a:t> cresce, serve più moneta per comprare un dato paniere di beni. </a:t>
            </a:r>
          </a:p>
          <a:p>
            <a:pPr eaLnBrk="1" hangingPunct="1">
              <a:lnSpc>
                <a:spcPct val="90000"/>
              </a:lnSpc>
            </a:pPr>
            <a:r>
              <a:rPr lang="it-IT" altLang="it-IT" sz="2400"/>
              <a:t>Quindi la domanda di moneta </a:t>
            </a:r>
            <a:r>
              <a:rPr lang="it-IT" altLang="it-IT" sz="2400" u="sng"/>
              <a:t>cresce con </a:t>
            </a:r>
            <a:r>
              <a:rPr lang="it-IT" altLang="it-IT" sz="2400" u="sng">
                <a:latin typeface="French Script MT" panose="03020402040607040605" pitchFamily="66" charset="0"/>
              </a:rPr>
              <a:t>P</a:t>
            </a:r>
            <a:r>
              <a:rPr lang="it-IT" altLang="it-IT" sz="2400"/>
              <a:t> e </a:t>
            </a:r>
            <a:r>
              <a:rPr lang="it-IT" altLang="it-IT" sz="2400" u="sng"/>
              <a:t>decresce con 1/</a:t>
            </a:r>
            <a:r>
              <a:rPr lang="it-IT" altLang="it-IT" sz="2400" u="sng">
                <a:latin typeface="French Script MT" panose="03020402040607040605" pitchFamily="66" charset="0"/>
              </a:rPr>
              <a:t>P</a:t>
            </a:r>
            <a:r>
              <a:rPr lang="it-IT" altLang="it-IT" sz="2400"/>
              <a:t> (cioè decresce al crescere del suo valore). </a:t>
            </a:r>
          </a:p>
          <a:p>
            <a:pPr eaLnBrk="1" hangingPunct="1">
              <a:lnSpc>
                <a:spcPct val="90000"/>
              </a:lnSpc>
            </a:pPr>
            <a:r>
              <a:rPr lang="it-IT" altLang="it-IT" sz="2400"/>
              <a:t>Come tutti i  mercati, anche il mercato monetario trova nel lungo periodo un </a:t>
            </a:r>
            <a:r>
              <a:rPr lang="it-IT" altLang="it-IT" sz="2400">
                <a:solidFill>
                  <a:srgbClr val="FF0000"/>
                </a:solidFill>
              </a:rPr>
              <a:t>equilibrio</a:t>
            </a:r>
            <a:r>
              <a:rPr lang="it-IT" altLang="it-IT" sz="2400"/>
              <a:t> in cui l’offerta uguaglia la domanda attraverso l’aggiustamento del valore della moneta, ovvero del livello generale dei prezzi.</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3381">
                                            <p:txEl>
                                              <p:pRg st="2" end="2"/>
                                            </p:txEl>
                                          </p:spTgt>
                                        </p:tgtEl>
                                        <p:attrNameLst>
                                          <p:attrName>style.visibility</p:attrName>
                                        </p:attrNameLst>
                                      </p:cBhvr>
                                      <p:to>
                                        <p:strVal val="visible"/>
                                      </p:to>
                                    </p:set>
                                    <p:animEffect transition="in" filter="wipe(left)">
                                      <p:cBhvr>
                                        <p:cTn id="7" dur="500"/>
                                        <p:tgtEl>
                                          <p:spTgt spid="61338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81">
                                            <p:txEl>
                                              <p:pRg st="3" end="3"/>
                                            </p:txEl>
                                          </p:spTgt>
                                        </p:tgtEl>
                                        <p:attrNameLst>
                                          <p:attrName>style.visibility</p:attrName>
                                        </p:attrNameLst>
                                      </p:cBhvr>
                                      <p:to>
                                        <p:strVal val="visible"/>
                                      </p:to>
                                    </p:set>
                                    <p:animEffect transition="in" filter="wipe(left)">
                                      <p:cBhvr>
                                        <p:cTn id="12" dur="500"/>
                                        <p:tgtEl>
                                          <p:spTgt spid="613381">
                                            <p:txEl>
                                              <p:pRg st="3" end="3"/>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13381">
                                            <p:txEl>
                                              <p:pRg st="4" end="4"/>
                                            </p:txEl>
                                          </p:spTgt>
                                        </p:tgtEl>
                                        <p:attrNameLst>
                                          <p:attrName>style.visibility</p:attrName>
                                        </p:attrNameLst>
                                      </p:cBhvr>
                                      <p:to>
                                        <p:strVal val="visible"/>
                                      </p:to>
                                    </p:set>
                                    <p:animEffect transition="in" filter="wipe(left)">
                                      <p:cBhvr>
                                        <p:cTn id="15" dur="500"/>
                                        <p:tgtEl>
                                          <p:spTgt spid="613381">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13381">
                                            <p:txEl>
                                              <p:pRg st="5" end="5"/>
                                            </p:txEl>
                                          </p:spTgt>
                                        </p:tgtEl>
                                        <p:attrNameLst>
                                          <p:attrName>style.visibility</p:attrName>
                                        </p:attrNameLst>
                                      </p:cBhvr>
                                      <p:to>
                                        <p:strVal val="visible"/>
                                      </p:to>
                                    </p:set>
                                    <p:animEffect transition="in" filter="wipe(left)">
                                      <p:cBhvr>
                                        <p:cTn id="20" dur="500"/>
                                        <p:tgtEl>
                                          <p:spTgt spid="6133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7620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L’equilibrio sul mercato monetario</a:t>
            </a:r>
          </a:p>
        </p:txBody>
      </p:sp>
      <p:grpSp>
        <p:nvGrpSpPr>
          <p:cNvPr id="161795" name="Group 3"/>
          <p:cNvGrpSpPr>
            <a:grpSpLocks/>
          </p:cNvGrpSpPr>
          <p:nvPr/>
        </p:nvGrpSpPr>
        <p:grpSpPr bwMode="auto">
          <a:xfrm>
            <a:off x="2590800" y="5943600"/>
            <a:ext cx="882650" cy="733425"/>
            <a:chOff x="1392" y="3755"/>
            <a:chExt cx="556" cy="462"/>
          </a:xfrm>
        </p:grpSpPr>
        <p:sp>
          <p:nvSpPr>
            <p:cNvPr id="161820" name="Rectangle 4"/>
            <p:cNvSpPr>
              <a:spLocks noChangeArrowheads="1"/>
            </p:cNvSpPr>
            <p:nvPr/>
          </p:nvSpPr>
          <p:spPr bwMode="auto">
            <a:xfrm>
              <a:off x="1392" y="3755"/>
              <a:ext cx="556"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Quantità </a:t>
              </a:r>
            </a:p>
            <a:p>
              <a:pPr>
                <a:spcBef>
                  <a:spcPct val="0"/>
                </a:spcBef>
                <a:buFontTx/>
                <a:buNone/>
              </a:pPr>
              <a:r>
                <a:rPr lang="it-IT" altLang="it-IT" sz="1600" b="1">
                  <a:solidFill>
                    <a:srgbClr val="000000"/>
                  </a:solidFill>
                  <a:latin typeface="Arial" panose="020B0604020202020204" pitchFamily="34" charset="0"/>
                </a:rPr>
                <a:t>fissata </a:t>
              </a:r>
            </a:p>
            <a:p>
              <a:pPr>
                <a:spcBef>
                  <a:spcPct val="0"/>
                </a:spcBef>
                <a:buFontTx/>
                <a:buNone/>
              </a:pPr>
              <a:r>
                <a:rPr lang="it-IT" altLang="it-IT" sz="1600" b="1">
                  <a:solidFill>
                    <a:srgbClr val="000000"/>
                  </a:solidFill>
                  <a:latin typeface="Arial" panose="020B0604020202020204" pitchFamily="34" charset="0"/>
                </a:rPr>
                <a:t>dalla BC</a:t>
              </a:r>
            </a:p>
          </p:txBody>
        </p:sp>
        <p:sp>
          <p:nvSpPr>
            <p:cNvPr id="161821" name="Rectangle 5"/>
            <p:cNvSpPr>
              <a:spLocks noChangeArrowheads="1"/>
            </p:cNvSpPr>
            <p:nvPr/>
          </p:nvSpPr>
          <p:spPr bwMode="auto">
            <a:xfrm>
              <a:off x="1525"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1796" name="Group 6"/>
          <p:cNvGrpSpPr>
            <a:grpSpLocks/>
          </p:cNvGrpSpPr>
          <p:nvPr/>
        </p:nvGrpSpPr>
        <p:grpSpPr bwMode="auto">
          <a:xfrm>
            <a:off x="7086600" y="6019800"/>
            <a:ext cx="534988" cy="536575"/>
            <a:chOff x="3759" y="3755"/>
            <a:chExt cx="337" cy="338"/>
          </a:xfrm>
        </p:grpSpPr>
        <p:sp>
          <p:nvSpPr>
            <p:cNvPr id="161818" name="Rectangle 7"/>
            <p:cNvSpPr>
              <a:spLocks noChangeArrowheads="1"/>
            </p:cNvSpPr>
            <p:nvPr/>
          </p:nvSpPr>
          <p:spPr bwMode="auto">
            <a:xfrm>
              <a:off x="3759" y="3755"/>
              <a:ext cx="1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p>
          </p:txBody>
        </p:sp>
        <p:sp>
          <p:nvSpPr>
            <p:cNvPr id="161819" name="Rectangle 8"/>
            <p:cNvSpPr>
              <a:spLocks noChangeArrowheads="1"/>
            </p:cNvSpPr>
            <p:nvPr/>
          </p:nvSpPr>
          <p:spPr bwMode="auto">
            <a:xfrm>
              <a:off x="4096"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1797" name="Group 9"/>
          <p:cNvGrpSpPr>
            <a:grpSpLocks/>
          </p:cNvGrpSpPr>
          <p:nvPr/>
        </p:nvGrpSpPr>
        <p:grpSpPr bwMode="auto">
          <a:xfrm>
            <a:off x="622300" y="1773238"/>
            <a:ext cx="1141413" cy="474662"/>
            <a:chOff x="392" y="1117"/>
            <a:chExt cx="719" cy="299"/>
          </a:xfrm>
        </p:grpSpPr>
        <p:sp>
          <p:nvSpPr>
            <p:cNvPr id="161816" name="Rectangle 10"/>
            <p:cNvSpPr>
              <a:spLocks noChangeArrowheads="1"/>
            </p:cNvSpPr>
            <p:nvPr/>
          </p:nvSpPr>
          <p:spPr bwMode="auto">
            <a:xfrm>
              <a:off x="392" y="1117"/>
              <a:ext cx="7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Valore della</a:t>
              </a:r>
            </a:p>
          </p:txBody>
        </p:sp>
        <p:sp>
          <p:nvSpPr>
            <p:cNvPr id="161817" name="Rectangle 11"/>
            <p:cNvSpPr>
              <a:spLocks noChangeArrowheads="1"/>
            </p:cNvSpPr>
            <p:nvPr/>
          </p:nvSpPr>
          <p:spPr bwMode="auto">
            <a:xfrm>
              <a:off x="507" y="1262"/>
              <a:ext cx="4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moneta</a:t>
              </a:r>
            </a:p>
          </p:txBody>
        </p:sp>
      </p:grpSp>
      <p:sp>
        <p:nvSpPr>
          <p:cNvPr id="161798" name="Rectangle 12"/>
          <p:cNvSpPr>
            <a:spLocks noChangeArrowheads="1"/>
          </p:cNvSpPr>
          <p:nvPr/>
        </p:nvSpPr>
        <p:spPr bwMode="auto">
          <a:xfrm>
            <a:off x="3125788" y="40100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A</a:t>
            </a:r>
          </a:p>
        </p:txBody>
      </p:sp>
      <p:sp>
        <p:nvSpPr>
          <p:cNvPr id="161799" name="Line 13"/>
          <p:cNvSpPr>
            <a:spLocks noChangeShapeType="1"/>
          </p:cNvSpPr>
          <p:nvPr/>
        </p:nvSpPr>
        <p:spPr bwMode="auto">
          <a:xfrm>
            <a:off x="1908175" y="4292600"/>
            <a:ext cx="1223963"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0" name="Line 14"/>
          <p:cNvSpPr>
            <a:spLocks noChangeShapeType="1"/>
          </p:cNvSpPr>
          <p:nvPr/>
        </p:nvSpPr>
        <p:spPr bwMode="auto">
          <a:xfrm flipH="1">
            <a:off x="1709738" y="510698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1" name="Line 15"/>
          <p:cNvSpPr>
            <a:spLocks noChangeShapeType="1"/>
          </p:cNvSpPr>
          <p:nvPr/>
        </p:nvSpPr>
        <p:spPr bwMode="auto">
          <a:xfrm flipH="1">
            <a:off x="1709738" y="4283075"/>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2" name="Line 16"/>
          <p:cNvSpPr>
            <a:spLocks noChangeShapeType="1"/>
          </p:cNvSpPr>
          <p:nvPr/>
        </p:nvSpPr>
        <p:spPr bwMode="auto">
          <a:xfrm flipH="1">
            <a:off x="1709738" y="3460750"/>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3" name="Line 17"/>
          <p:cNvSpPr>
            <a:spLocks noChangeShapeType="1"/>
          </p:cNvSpPr>
          <p:nvPr/>
        </p:nvSpPr>
        <p:spPr bwMode="auto">
          <a:xfrm flipH="1">
            <a:off x="1709738" y="263683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4" name="Line 18"/>
          <p:cNvSpPr>
            <a:spLocks noChangeShapeType="1"/>
          </p:cNvSpPr>
          <p:nvPr/>
        </p:nvSpPr>
        <p:spPr bwMode="auto">
          <a:xfrm flipV="1">
            <a:off x="3046413" y="2260600"/>
            <a:ext cx="0" cy="3671888"/>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1805" name="Rectangle 19"/>
          <p:cNvSpPr>
            <a:spLocks noChangeArrowheads="1"/>
          </p:cNvSpPr>
          <p:nvPr/>
        </p:nvSpPr>
        <p:spPr bwMode="auto">
          <a:xfrm>
            <a:off x="2895600" y="19812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s</a:t>
            </a:r>
          </a:p>
        </p:txBody>
      </p:sp>
      <p:sp>
        <p:nvSpPr>
          <p:cNvPr id="161806" name="Rectangle 20"/>
          <p:cNvSpPr>
            <a:spLocks noChangeArrowheads="1"/>
          </p:cNvSpPr>
          <p:nvPr/>
        </p:nvSpPr>
        <p:spPr bwMode="auto">
          <a:xfrm>
            <a:off x="1676400" y="5791200"/>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0</a:t>
            </a:r>
          </a:p>
        </p:txBody>
      </p:sp>
      <p:sp>
        <p:nvSpPr>
          <p:cNvPr id="161807" name="Rectangle 21"/>
          <p:cNvSpPr>
            <a:spLocks noChangeArrowheads="1"/>
          </p:cNvSpPr>
          <p:nvPr/>
        </p:nvSpPr>
        <p:spPr bwMode="auto">
          <a:xfrm>
            <a:off x="974156" y="2457069"/>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a:t>
            </a:r>
          </a:p>
        </p:txBody>
      </p:sp>
      <p:sp>
        <p:nvSpPr>
          <p:cNvPr id="161808" name="Rectangle 22"/>
          <p:cNvSpPr>
            <a:spLocks noChangeArrowheads="1"/>
          </p:cNvSpPr>
          <p:nvPr/>
        </p:nvSpPr>
        <p:spPr bwMode="auto">
          <a:xfrm>
            <a:off x="982887" y="4138711"/>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1/102</a:t>
            </a:r>
          </a:p>
        </p:txBody>
      </p:sp>
      <p:sp>
        <p:nvSpPr>
          <p:cNvPr id="161809" name="Rectangle 23"/>
          <p:cNvSpPr>
            <a:spLocks noChangeArrowheads="1"/>
          </p:cNvSpPr>
          <p:nvPr/>
        </p:nvSpPr>
        <p:spPr bwMode="auto">
          <a:xfrm>
            <a:off x="1001936" y="4962119"/>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1/104</a:t>
            </a:r>
          </a:p>
        </p:txBody>
      </p:sp>
      <p:sp>
        <p:nvSpPr>
          <p:cNvPr id="161810" name="Rectangle 24"/>
          <p:cNvSpPr>
            <a:spLocks noChangeArrowheads="1"/>
          </p:cNvSpPr>
          <p:nvPr/>
        </p:nvSpPr>
        <p:spPr bwMode="auto">
          <a:xfrm>
            <a:off x="633296" y="3315303"/>
            <a:ext cx="997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1/101,33</a:t>
            </a:r>
          </a:p>
        </p:txBody>
      </p:sp>
      <p:sp>
        <p:nvSpPr>
          <p:cNvPr id="161811" name="Freeform 25"/>
          <p:cNvSpPr>
            <a:spLocks/>
          </p:cNvSpPr>
          <p:nvPr/>
        </p:nvSpPr>
        <p:spPr bwMode="auto">
          <a:xfrm>
            <a:off x="2127250" y="2581275"/>
            <a:ext cx="3835400" cy="2995613"/>
          </a:xfrm>
          <a:custGeom>
            <a:avLst/>
            <a:gdLst>
              <a:gd name="T0" fmla="*/ 0 w 2416"/>
              <a:gd name="T1" fmla="*/ 2147483646 h 1887"/>
              <a:gd name="T2" fmla="*/ 2147483646 w 2416"/>
              <a:gd name="T3" fmla="*/ 2147483646 h 1887"/>
              <a:gd name="T4" fmla="*/ 2147483646 w 2416"/>
              <a:gd name="T5" fmla="*/ 2147483646 h 1887"/>
              <a:gd name="T6" fmla="*/ 2147483646 w 2416"/>
              <a:gd name="T7" fmla="*/ 2147483646 h 1887"/>
              <a:gd name="T8" fmla="*/ 2147483646 w 2416"/>
              <a:gd name="T9" fmla="*/ 2147483646 h 1887"/>
              <a:gd name="T10" fmla="*/ 2147483646 w 2416"/>
              <a:gd name="T11" fmla="*/ 2147483646 h 1887"/>
              <a:gd name="T12" fmla="*/ 2147483646 w 2416"/>
              <a:gd name="T13" fmla="*/ 2147483646 h 1887"/>
              <a:gd name="T14" fmla="*/ 2147483646 w 2416"/>
              <a:gd name="T15" fmla="*/ 2147483646 h 1887"/>
              <a:gd name="T16" fmla="*/ 2147483646 w 2416"/>
              <a:gd name="T17" fmla="*/ 2147483646 h 1887"/>
              <a:gd name="T18" fmla="*/ 2147483646 w 2416"/>
              <a:gd name="T19" fmla="*/ 2147483646 h 1887"/>
              <a:gd name="T20" fmla="*/ 2147483646 w 2416"/>
              <a:gd name="T21" fmla="*/ 2147483646 h 1887"/>
              <a:gd name="T22" fmla="*/ 2147483646 w 2416"/>
              <a:gd name="T23" fmla="*/ 2147483646 h 1887"/>
              <a:gd name="T24" fmla="*/ 2147483646 w 2416"/>
              <a:gd name="T25" fmla="*/ 2147483646 h 1887"/>
              <a:gd name="T26" fmla="*/ 2147483646 w 2416"/>
              <a:gd name="T27" fmla="*/ 2147483646 h 1887"/>
              <a:gd name="T28" fmla="*/ 2147483646 w 2416"/>
              <a:gd name="T29" fmla="*/ 2147483646 h 1887"/>
              <a:gd name="T30" fmla="*/ 2147483646 w 2416"/>
              <a:gd name="T31" fmla="*/ 2147483646 h 1887"/>
              <a:gd name="T32" fmla="*/ 2147483646 w 2416"/>
              <a:gd name="T33" fmla="*/ 2147483646 h 1887"/>
              <a:gd name="T34" fmla="*/ 2147483646 w 2416"/>
              <a:gd name="T35" fmla="*/ 2147483646 h 1887"/>
              <a:gd name="T36" fmla="*/ 2147483646 w 2416"/>
              <a:gd name="T37" fmla="*/ 2147483646 h 1887"/>
              <a:gd name="T38" fmla="*/ 2147483646 w 2416"/>
              <a:gd name="T39" fmla="*/ 2147483646 h 1887"/>
              <a:gd name="T40" fmla="*/ 2147483646 w 2416"/>
              <a:gd name="T41" fmla="*/ 2147483646 h 1887"/>
              <a:gd name="T42" fmla="*/ 2147483646 w 2416"/>
              <a:gd name="T43" fmla="*/ 2147483646 h 1887"/>
              <a:gd name="T44" fmla="*/ 2147483646 w 2416"/>
              <a:gd name="T45" fmla="*/ 2147483646 h 1887"/>
              <a:gd name="T46" fmla="*/ 2147483646 w 2416"/>
              <a:gd name="T47" fmla="*/ 2147483646 h 1887"/>
              <a:gd name="T48" fmla="*/ 2147483646 w 2416"/>
              <a:gd name="T49" fmla="*/ 2147483646 h 1887"/>
              <a:gd name="T50" fmla="*/ 2147483646 w 2416"/>
              <a:gd name="T51" fmla="*/ 2147483646 h 1887"/>
              <a:gd name="T52" fmla="*/ 2147483646 w 2416"/>
              <a:gd name="T53" fmla="*/ 2147483646 h 1887"/>
              <a:gd name="T54" fmla="*/ 2147483646 w 2416"/>
              <a:gd name="T55" fmla="*/ 2147483646 h 1887"/>
              <a:gd name="T56" fmla="*/ 2147483646 w 2416"/>
              <a:gd name="T57" fmla="*/ 2147483646 h 1887"/>
              <a:gd name="T58" fmla="*/ 2147483646 w 2416"/>
              <a:gd name="T59" fmla="*/ 2147483646 h 1887"/>
              <a:gd name="T60" fmla="*/ 2147483646 w 2416"/>
              <a:gd name="T61" fmla="*/ 2147483646 h 1887"/>
              <a:gd name="T62" fmla="*/ 2147483646 w 2416"/>
              <a:gd name="T63" fmla="*/ 2147483646 h 1887"/>
              <a:gd name="T64" fmla="*/ 2147483646 w 2416"/>
              <a:gd name="T65" fmla="*/ 2147483646 h 1887"/>
              <a:gd name="T66" fmla="*/ 2147483646 w 2416"/>
              <a:gd name="T67" fmla="*/ 2147483646 h 1887"/>
              <a:gd name="T68" fmla="*/ 2147483646 w 2416"/>
              <a:gd name="T69" fmla="*/ 2147483646 h 1887"/>
              <a:gd name="T70" fmla="*/ 2147483646 w 2416"/>
              <a:gd name="T71" fmla="*/ 2147483646 h 1887"/>
              <a:gd name="T72" fmla="*/ 2147483646 w 2416"/>
              <a:gd name="T73" fmla="*/ 2147483646 h 1887"/>
              <a:gd name="T74" fmla="*/ 2147483646 w 2416"/>
              <a:gd name="T75" fmla="*/ 2147483646 h 1887"/>
              <a:gd name="T76" fmla="*/ 2147483646 w 2416"/>
              <a:gd name="T77" fmla="*/ 2147483646 h 1887"/>
              <a:gd name="T78" fmla="*/ 2147483646 w 2416"/>
              <a:gd name="T79" fmla="*/ 2147483646 h 1887"/>
              <a:gd name="T80" fmla="*/ 2147483646 w 2416"/>
              <a:gd name="T81" fmla="*/ 2147483646 h 1887"/>
              <a:gd name="T82" fmla="*/ 2147483646 w 2416"/>
              <a:gd name="T83" fmla="*/ 2147483646 h 1887"/>
              <a:gd name="T84" fmla="*/ 2147483646 w 2416"/>
              <a:gd name="T85" fmla="*/ 2147483646 h 1887"/>
              <a:gd name="T86" fmla="*/ 2147483646 w 2416"/>
              <a:gd name="T87" fmla="*/ 2147483646 h 1887"/>
              <a:gd name="T88" fmla="*/ 2147483646 w 2416"/>
              <a:gd name="T89" fmla="*/ 2147483646 h 1887"/>
              <a:gd name="T90" fmla="*/ 2147483646 w 2416"/>
              <a:gd name="T91" fmla="*/ 2147483646 h 1887"/>
              <a:gd name="T92" fmla="*/ 2147483646 w 2416"/>
              <a:gd name="T93" fmla="*/ 2147483646 h 1887"/>
              <a:gd name="T94" fmla="*/ 2147483646 w 2416"/>
              <a:gd name="T95" fmla="*/ 2147483646 h 1887"/>
              <a:gd name="T96" fmla="*/ 2147483646 w 2416"/>
              <a:gd name="T97" fmla="*/ 2147483646 h 1887"/>
              <a:gd name="T98" fmla="*/ 2147483646 w 2416"/>
              <a:gd name="T99" fmla="*/ 2147483646 h 1887"/>
              <a:gd name="T100" fmla="*/ 2147483646 w 2416"/>
              <a:gd name="T101" fmla="*/ 2147483646 h 1887"/>
              <a:gd name="T102" fmla="*/ 2147483646 w 2416"/>
              <a:gd name="T103" fmla="*/ 2147483646 h 1887"/>
              <a:gd name="T104" fmla="*/ 2147483646 w 2416"/>
              <a:gd name="T105" fmla="*/ 2147483646 h 1887"/>
              <a:gd name="T106" fmla="*/ 2147483646 w 2416"/>
              <a:gd name="T107" fmla="*/ 2147483646 h 1887"/>
              <a:gd name="T108" fmla="*/ 2147483646 w 2416"/>
              <a:gd name="T109" fmla="*/ 2147483646 h 1887"/>
              <a:gd name="T110" fmla="*/ 2147483646 w 2416"/>
              <a:gd name="T111" fmla="*/ 2147483646 h 1887"/>
              <a:gd name="T112" fmla="*/ 2147483646 w 2416"/>
              <a:gd name="T113" fmla="*/ 2147483646 h 1887"/>
              <a:gd name="T114" fmla="*/ 2147483646 w 2416"/>
              <a:gd name="T115" fmla="*/ 2147483646 h 18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16" h="1887">
                <a:moveTo>
                  <a:pt x="0" y="0"/>
                </a:moveTo>
                <a:lnTo>
                  <a:pt x="0" y="2"/>
                </a:lnTo>
                <a:lnTo>
                  <a:pt x="0" y="3"/>
                </a:lnTo>
                <a:lnTo>
                  <a:pt x="0" y="4"/>
                </a:lnTo>
                <a:lnTo>
                  <a:pt x="0" y="6"/>
                </a:lnTo>
                <a:lnTo>
                  <a:pt x="1" y="9"/>
                </a:lnTo>
                <a:lnTo>
                  <a:pt x="1" y="10"/>
                </a:lnTo>
                <a:lnTo>
                  <a:pt x="1" y="14"/>
                </a:lnTo>
                <a:lnTo>
                  <a:pt x="1" y="17"/>
                </a:lnTo>
                <a:lnTo>
                  <a:pt x="1" y="19"/>
                </a:lnTo>
                <a:lnTo>
                  <a:pt x="1" y="24"/>
                </a:lnTo>
                <a:lnTo>
                  <a:pt x="2" y="27"/>
                </a:lnTo>
                <a:lnTo>
                  <a:pt x="2" y="31"/>
                </a:lnTo>
                <a:lnTo>
                  <a:pt x="2" y="35"/>
                </a:lnTo>
                <a:lnTo>
                  <a:pt x="3" y="39"/>
                </a:lnTo>
                <a:lnTo>
                  <a:pt x="4" y="44"/>
                </a:lnTo>
                <a:lnTo>
                  <a:pt x="4" y="48"/>
                </a:lnTo>
                <a:lnTo>
                  <a:pt x="4" y="53"/>
                </a:lnTo>
                <a:lnTo>
                  <a:pt x="5" y="59"/>
                </a:lnTo>
                <a:lnTo>
                  <a:pt x="5" y="64"/>
                </a:lnTo>
                <a:lnTo>
                  <a:pt x="7" y="69"/>
                </a:lnTo>
                <a:lnTo>
                  <a:pt x="7" y="75"/>
                </a:lnTo>
                <a:lnTo>
                  <a:pt x="8" y="81"/>
                </a:lnTo>
                <a:lnTo>
                  <a:pt x="9" y="87"/>
                </a:lnTo>
                <a:lnTo>
                  <a:pt x="10" y="94"/>
                </a:lnTo>
                <a:lnTo>
                  <a:pt x="11" y="101"/>
                </a:lnTo>
                <a:lnTo>
                  <a:pt x="12" y="107"/>
                </a:lnTo>
                <a:lnTo>
                  <a:pt x="13" y="115"/>
                </a:lnTo>
                <a:lnTo>
                  <a:pt x="14" y="122"/>
                </a:lnTo>
                <a:lnTo>
                  <a:pt x="16" y="129"/>
                </a:lnTo>
                <a:lnTo>
                  <a:pt x="17" y="136"/>
                </a:lnTo>
                <a:lnTo>
                  <a:pt x="18" y="144"/>
                </a:lnTo>
                <a:lnTo>
                  <a:pt x="20" y="152"/>
                </a:lnTo>
                <a:lnTo>
                  <a:pt x="22" y="160"/>
                </a:lnTo>
                <a:lnTo>
                  <a:pt x="24" y="168"/>
                </a:lnTo>
                <a:lnTo>
                  <a:pt x="25" y="177"/>
                </a:lnTo>
                <a:lnTo>
                  <a:pt x="28" y="185"/>
                </a:lnTo>
                <a:lnTo>
                  <a:pt x="30" y="194"/>
                </a:lnTo>
                <a:lnTo>
                  <a:pt x="32" y="203"/>
                </a:lnTo>
                <a:lnTo>
                  <a:pt x="34" y="213"/>
                </a:lnTo>
                <a:lnTo>
                  <a:pt x="37" y="221"/>
                </a:lnTo>
                <a:lnTo>
                  <a:pt x="39" y="231"/>
                </a:lnTo>
                <a:lnTo>
                  <a:pt x="41" y="241"/>
                </a:lnTo>
                <a:lnTo>
                  <a:pt x="44" y="250"/>
                </a:lnTo>
                <a:lnTo>
                  <a:pt x="47" y="261"/>
                </a:lnTo>
                <a:lnTo>
                  <a:pt x="50" y="270"/>
                </a:lnTo>
                <a:lnTo>
                  <a:pt x="53" y="281"/>
                </a:lnTo>
                <a:lnTo>
                  <a:pt x="56" y="290"/>
                </a:lnTo>
                <a:lnTo>
                  <a:pt x="60" y="301"/>
                </a:lnTo>
                <a:lnTo>
                  <a:pt x="63" y="311"/>
                </a:lnTo>
                <a:lnTo>
                  <a:pt x="67" y="323"/>
                </a:lnTo>
                <a:lnTo>
                  <a:pt x="70" y="333"/>
                </a:lnTo>
                <a:lnTo>
                  <a:pt x="75" y="344"/>
                </a:lnTo>
                <a:lnTo>
                  <a:pt x="79" y="355"/>
                </a:lnTo>
                <a:lnTo>
                  <a:pt x="83" y="367"/>
                </a:lnTo>
                <a:lnTo>
                  <a:pt x="87" y="378"/>
                </a:lnTo>
                <a:lnTo>
                  <a:pt x="92" y="389"/>
                </a:lnTo>
                <a:lnTo>
                  <a:pt x="96" y="401"/>
                </a:lnTo>
                <a:lnTo>
                  <a:pt x="101" y="413"/>
                </a:lnTo>
                <a:lnTo>
                  <a:pt x="106" y="424"/>
                </a:lnTo>
                <a:lnTo>
                  <a:pt x="111" y="437"/>
                </a:lnTo>
                <a:lnTo>
                  <a:pt x="116" y="449"/>
                </a:lnTo>
                <a:lnTo>
                  <a:pt x="122" y="460"/>
                </a:lnTo>
                <a:lnTo>
                  <a:pt x="127" y="473"/>
                </a:lnTo>
                <a:lnTo>
                  <a:pt x="133" y="485"/>
                </a:lnTo>
                <a:lnTo>
                  <a:pt x="139" y="498"/>
                </a:lnTo>
                <a:lnTo>
                  <a:pt x="145" y="510"/>
                </a:lnTo>
                <a:lnTo>
                  <a:pt x="151" y="522"/>
                </a:lnTo>
                <a:lnTo>
                  <a:pt x="158" y="535"/>
                </a:lnTo>
                <a:lnTo>
                  <a:pt x="164" y="548"/>
                </a:lnTo>
                <a:lnTo>
                  <a:pt x="171" y="562"/>
                </a:lnTo>
                <a:lnTo>
                  <a:pt x="179" y="575"/>
                </a:lnTo>
                <a:lnTo>
                  <a:pt x="186" y="587"/>
                </a:lnTo>
                <a:lnTo>
                  <a:pt x="193" y="600"/>
                </a:lnTo>
                <a:lnTo>
                  <a:pt x="201" y="614"/>
                </a:lnTo>
                <a:lnTo>
                  <a:pt x="209" y="627"/>
                </a:lnTo>
                <a:lnTo>
                  <a:pt x="217" y="640"/>
                </a:lnTo>
                <a:lnTo>
                  <a:pt x="225" y="653"/>
                </a:lnTo>
                <a:lnTo>
                  <a:pt x="234" y="667"/>
                </a:lnTo>
                <a:lnTo>
                  <a:pt x="242" y="681"/>
                </a:lnTo>
                <a:lnTo>
                  <a:pt x="251" y="695"/>
                </a:lnTo>
                <a:lnTo>
                  <a:pt x="260" y="708"/>
                </a:lnTo>
                <a:lnTo>
                  <a:pt x="270" y="722"/>
                </a:lnTo>
                <a:lnTo>
                  <a:pt x="279" y="736"/>
                </a:lnTo>
                <a:lnTo>
                  <a:pt x="289" y="749"/>
                </a:lnTo>
                <a:lnTo>
                  <a:pt x="299" y="763"/>
                </a:lnTo>
                <a:lnTo>
                  <a:pt x="309" y="777"/>
                </a:lnTo>
                <a:lnTo>
                  <a:pt x="319" y="791"/>
                </a:lnTo>
                <a:lnTo>
                  <a:pt x="330" y="805"/>
                </a:lnTo>
                <a:lnTo>
                  <a:pt x="341" y="819"/>
                </a:lnTo>
                <a:lnTo>
                  <a:pt x="352" y="833"/>
                </a:lnTo>
                <a:lnTo>
                  <a:pt x="364" y="847"/>
                </a:lnTo>
                <a:lnTo>
                  <a:pt x="375" y="862"/>
                </a:lnTo>
                <a:lnTo>
                  <a:pt x="387" y="876"/>
                </a:lnTo>
                <a:lnTo>
                  <a:pt x="399" y="890"/>
                </a:lnTo>
                <a:lnTo>
                  <a:pt x="412" y="904"/>
                </a:lnTo>
                <a:lnTo>
                  <a:pt x="425" y="918"/>
                </a:lnTo>
                <a:lnTo>
                  <a:pt x="438" y="933"/>
                </a:lnTo>
                <a:lnTo>
                  <a:pt x="451" y="946"/>
                </a:lnTo>
                <a:lnTo>
                  <a:pt x="464" y="960"/>
                </a:lnTo>
                <a:lnTo>
                  <a:pt x="478" y="975"/>
                </a:lnTo>
                <a:lnTo>
                  <a:pt x="491" y="988"/>
                </a:lnTo>
                <a:lnTo>
                  <a:pt x="506" y="1003"/>
                </a:lnTo>
                <a:lnTo>
                  <a:pt x="520" y="1017"/>
                </a:lnTo>
                <a:lnTo>
                  <a:pt x="535" y="1031"/>
                </a:lnTo>
                <a:lnTo>
                  <a:pt x="551" y="1046"/>
                </a:lnTo>
                <a:lnTo>
                  <a:pt x="566" y="1061"/>
                </a:lnTo>
                <a:lnTo>
                  <a:pt x="581" y="1075"/>
                </a:lnTo>
                <a:lnTo>
                  <a:pt x="597" y="1089"/>
                </a:lnTo>
                <a:lnTo>
                  <a:pt x="613" y="1103"/>
                </a:lnTo>
                <a:lnTo>
                  <a:pt x="630" y="1118"/>
                </a:lnTo>
                <a:lnTo>
                  <a:pt x="647" y="1132"/>
                </a:lnTo>
                <a:lnTo>
                  <a:pt x="664" y="1146"/>
                </a:lnTo>
                <a:lnTo>
                  <a:pt x="681" y="1160"/>
                </a:lnTo>
                <a:lnTo>
                  <a:pt x="699" y="1175"/>
                </a:lnTo>
                <a:lnTo>
                  <a:pt x="717" y="1189"/>
                </a:lnTo>
                <a:lnTo>
                  <a:pt x="736" y="1203"/>
                </a:lnTo>
                <a:lnTo>
                  <a:pt x="754" y="1217"/>
                </a:lnTo>
                <a:lnTo>
                  <a:pt x="773" y="1231"/>
                </a:lnTo>
                <a:lnTo>
                  <a:pt x="792" y="1245"/>
                </a:lnTo>
                <a:lnTo>
                  <a:pt x="812" y="1259"/>
                </a:lnTo>
                <a:lnTo>
                  <a:pt x="832" y="1273"/>
                </a:lnTo>
                <a:lnTo>
                  <a:pt x="852" y="1287"/>
                </a:lnTo>
                <a:lnTo>
                  <a:pt x="873" y="1300"/>
                </a:lnTo>
                <a:lnTo>
                  <a:pt x="894" y="1314"/>
                </a:lnTo>
                <a:lnTo>
                  <a:pt x="915" y="1328"/>
                </a:lnTo>
                <a:lnTo>
                  <a:pt x="936" y="1342"/>
                </a:lnTo>
                <a:lnTo>
                  <a:pt x="958" y="1355"/>
                </a:lnTo>
                <a:lnTo>
                  <a:pt x="980" y="1369"/>
                </a:lnTo>
                <a:lnTo>
                  <a:pt x="1003" y="1382"/>
                </a:lnTo>
                <a:lnTo>
                  <a:pt x="1026" y="1396"/>
                </a:lnTo>
                <a:lnTo>
                  <a:pt x="1049" y="1409"/>
                </a:lnTo>
                <a:lnTo>
                  <a:pt x="1073" y="1422"/>
                </a:lnTo>
                <a:lnTo>
                  <a:pt x="1097" y="1435"/>
                </a:lnTo>
                <a:lnTo>
                  <a:pt x="1121" y="1449"/>
                </a:lnTo>
                <a:lnTo>
                  <a:pt x="1145" y="1462"/>
                </a:lnTo>
                <a:lnTo>
                  <a:pt x="1171" y="1475"/>
                </a:lnTo>
                <a:lnTo>
                  <a:pt x="1196" y="1488"/>
                </a:lnTo>
                <a:lnTo>
                  <a:pt x="1222" y="1500"/>
                </a:lnTo>
                <a:lnTo>
                  <a:pt x="1248" y="1513"/>
                </a:lnTo>
                <a:lnTo>
                  <a:pt x="1274" y="1526"/>
                </a:lnTo>
                <a:lnTo>
                  <a:pt x="1302" y="1539"/>
                </a:lnTo>
                <a:lnTo>
                  <a:pt x="1329" y="1551"/>
                </a:lnTo>
                <a:lnTo>
                  <a:pt x="1357" y="1563"/>
                </a:lnTo>
                <a:lnTo>
                  <a:pt x="1384" y="1576"/>
                </a:lnTo>
                <a:lnTo>
                  <a:pt x="1413" y="1588"/>
                </a:lnTo>
                <a:lnTo>
                  <a:pt x="1442" y="1600"/>
                </a:lnTo>
                <a:lnTo>
                  <a:pt x="1470" y="1612"/>
                </a:lnTo>
                <a:lnTo>
                  <a:pt x="1500" y="1624"/>
                </a:lnTo>
                <a:lnTo>
                  <a:pt x="1530" y="1636"/>
                </a:lnTo>
                <a:lnTo>
                  <a:pt x="1560" y="1647"/>
                </a:lnTo>
                <a:lnTo>
                  <a:pt x="1591" y="1659"/>
                </a:lnTo>
                <a:lnTo>
                  <a:pt x="1622" y="1670"/>
                </a:lnTo>
                <a:lnTo>
                  <a:pt x="1653" y="1681"/>
                </a:lnTo>
                <a:lnTo>
                  <a:pt x="1685" y="1693"/>
                </a:lnTo>
                <a:lnTo>
                  <a:pt x="1718" y="1704"/>
                </a:lnTo>
                <a:lnTo>
                  <a:pt x="1751" y="1715"/>
                </a:lnTo>
                <a:lnTo>
                  <a:pt x="1784" y="1726"/>
                </a:lnTo>
                <a:lnTo>
                  <a:pt x="1818" y="1736"/>
                </a:lnTo>
                <a:lnTo>
                  <a:pt x="1851" y="1746"/>
                </a:lnTo>
                <a:lnTo>
                  <a:pt x="1886" y="1757"/>
                </a:lnTo>
                <a:lnTo>
                  <a:pt x="1921" y="1767"/>
                </a:lnTo>
                <a:lnTo>
                  <a:pt x="1956" y="1778"/>
                </a:lnTo>
                <a:lnTo>
                  <a:pt x="1992" y="1787"/>
                </a:lnTo>
                <a:lnTo>
                  <a:pt x="2028" y="1797"/>
                </a:lnTo>
                <a:lnTo>
                  <a:pt x="2065" y="1806"/>
                </a:lnTo>
                <a:lnTo>
                  <a:pt x="2102" y="1816"/>
                </a:lnTo>
                <a:lnTo>
                  <a:pt x="2139" y="1826"/>
                </a:lnTo>
                <a:lnTo>
                  <a:pt x="2178" y="1834"/>
                </a:lnTo>
                <a:lnTo>
                  <a:pt x="2216" y="1843"/>
                </a:lnTo>
                <a:lnTo>
                  <a:pt x="2255" y="1853"/>
                </a:lnTo>
                <a:lnTo>
                  <a:pt x="2294" y="1862"/>
                </a:lnTo>
                <a:lnTo>
                  <a:pt x="2334" y="1869"/>
                </a:lnTo>
                <a:lnTo>
                  <a:pt x="2374" y="1878"/>
                </a:lnTo>
                <a:lnTo>
                  <a:pt x="2415" y="1886"/>
                </a:lnTo>
              </a:path>
            </a:pathLst>
          </a:custGeom>
          <a:noFill/>
          <a:ln w="25400" cap="rnd" cmpd="sng">
            <a:solidFill>
              <a:srgbClr val="CC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1812" name="Freeform 26"/>
          <p:cNvSpPr>
            <a:spLocks/>
          </p:cNvSpPr>
          <p:nvPr/>
        </p:nvSpPr>
        <p:spPr bwMode="auto">
          <a:xfrm>
            <a:off x="2997200" y="4238625"/>
            <a:ext cx="100013" cy="88900"/>
          </a:xfrm>
          <a:custGeom>
            <a:avLst/>
            <a:gdLst>
              <a:gd name="T0" fmla="*/ 2147483646 w 63"/>
              <a:gd name="T1" fmla="*/ 2147483646 h 56"/>
              <a:gd name="T2" fmla="*/ 2147483646 w 63"/>
              <a:gd name="T3" fmla="*/ 2147483646 h 56"/>
              <a:gd name="T4" fmla="*/ 2147483646 w 63"/>
              <a:gd name="T5" fmla="*/ 2147483646 h 56"/>
              <a:gd name="T6" fmla="*/ 2147483646 w 63"/>
              <a:gd name="T7" fmla="*/ 2147483646 h 56"/>
              <a:gd name="T8" fmla="*/ 2147483646 w 63"/>
              <a:gd name="T9" fmla="*/ 2147483646 h 56"/>
              <a:gd name="T10" fmla="*/ 2147483646 w 63"/>
              <a:gd name="T11" fmla="*/ 2147483646 h 56"/>
              <a:gd name="T12" fmla="*/ 2147483646 w 63"/>
              <a:gd name="T13" fmla="*/ 0 h 56"/>
              <a:gd name="T14" fmla="*/ 2147483646 w 63"/>
              <a:gd name="T15" fmla="*/ 2147483646 h 56"/>
              <a:gd name="T16" fmla="*/ 2147483646 w 63"/>
              <a:gd name="T17" fmla="*/ 2147483646 h 56"/>
              <a:gd name="T18" fmla="*/ 0 w 63"/>
              <a:gd name="T19" fmla="*/ 2147483646 h 56"/>
              <a:gd name="T20" fmla="*/ 2147483646 w 63"/>
              <a:gd name="T21" fmla="*/ 2147483646 h 56"/>
              <a:gd name="T22" fmla="*/ 2147483646 w 63"/>
              <a:gd name="T23" fmla="*/ 2147483646 h 56"/>
              <a:gd name="T24" fmla="*/ 2147483646 w 63"/>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56">
                <a:moveTo>
                  <a:pt x="31" y="55"/>
                </a:moveTo>
                <a:lnTo>
                  <a:pt x="46" y="52"/>
                </a:lnTo>
                <a:lnTo>
                  <a:pt x="58" y="42"/>
                </a:lnTo>
                <a:lnTo>
                  <a:pt x="62" y="28"/>
                </a:lnTo>
                <a:lnTo>
                  <a:pt x="58" y="14"/>
                </a:lnTo>
                <a:lnTo>
                  <a:pt x="46" y="4"/>
                </a:lnTo>
                <a:lnTo>
                  <a:pt x="31" y="0"/>
                </a:lnTo>
                <a:lnTo>
                  <a:pt x="16" y="4"/>
                </a:lnTo>
                <a:lnTo>
                  <a:pt x="4" y="14"/>
                </a:lnTo>
                <a:lnTo>
                  <a:pt x="0" y="28"/>
                </a:lnTo>
                <a:lnTo>
                  <a:pt x="4" y="42"/>
                </a:lnTo>
                <a:lnTo>
                  <a:pt x="16" y="52"/>
                </a:lnTo>
                <a:lnTo>
                  <a:pt x="31"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1813" name="Rectangle 27"/>
          <p:cNvSpPr>
            <a:spLocks noChangeArrowheads="1"/>
          </p:cNvSpPr>
          <p:nvPr/>
        </p:nvSpPr>
        <p:spPr bwMode="auto">
          <a:xfrm>
            <a:off x="6059488" y="5445125"/>
            <a:ext cx="312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d</a:t>
            </a:r>
          </a:p>
        </p:txBody>
      </p:sp>
      <p:sp>
        <p:nvSpPr>
          <p:cNvPr id="161814" name="Line 28"/>
          <p:cNvSpPr>
            <a:spLocks noChangeShapeType="1"/>
          </p:cNvSpPr>
          <p:nvPr/>
        </p:nvSpPr>
        <p:spPr bwMode="auto">
          <a:xfrm flipV="1">
            <a:off x="1905000" y="2133600"/>
            <a:ext cx="0" cy="3810000"/>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1815" name="Line 29"/>
          <p:cNvSpPr>
            <a:spLocks noChangeShapeType="1"/>
          </p:cNvSpPr>
          <p:nvPr/>
        </p:nvSpPr>
        <p:spPr bwMode="auto">
          <a:xfrm>
            <a:off x="1828800" y="59436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48F4F0F5-12A6-4A9F-8966-2CD8685DF8A6}"/>
              </a:ext>
            </a:extLst>
          </p:cNvPr>
          <p:cNvSpPr txBox="1"/>
          <p:nvPr/>
        </p:nvSpPr>
        <p:spPr>
          <a:xfrm>
            <a:off x="5020565" y="1776782"/>
            <a:ext cx="3943909" cy="1631216"/>
          </a:xfrm>
          <a:prstGeom prst="rect">
            <a:avLst/>
          </a:prstGeom>
          <a:solidFill>
            <a:schemeClr val="accent5">
              <a:lumMod val="40000"/>
              <a:lumOff val="60000"/>
            </a:schemeClr>
          </a:solidFill>
          <a:ln>
            <a:noFill/>
          </a:ln>
        </p:spPr>
        <p:txBody>
          <a:bodyPr wrap="square" rtlCol="0">
            <a:spAutoFit/>
          </a:bodyPr>
          <a:lstStyle/>
          <a:p>
            <a:r>
              <a:rPr lang="it-IT" dirty="0" err="1"/>
              <a:t>N.b.</a:t>
            </a:r>
            <a:r>
              <a:rPr lang="it-IT" dirty="0"/>
              <a:t>: sull’asse delle ordinate il valore della moneta è definito come l’inverso del CPI.</a:t>
            </a:r>
          </a:p>
          <a:p>
            <a:r>
              <a:rPr lang="it-IT" dirty="0"/>
              <a:t>Il CPI è misurato rispetto al valore</a:t>
            </a:r>
          </a:p>
          <a:p>
            <a:r>
              <a:rPr lang="it-IT" dirty="0"/>
              <a:t>base di 100.</a:t>
            </a:r>
          </a:p>
        </p:txBody>
      </p:sp>
    </p:spTree>
  </p:cSld>
  <p:clrMapOvr>
    <a:masterClrMapping/>
  </p:clrMapOvr>
  <p:transition spd="slow">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762000" y="3048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L’equilibrio sul mercato monetario</a:t>
            </a:r>
          </a:p>
        </p:txBody>
      </p:sp>
      <p:grpSp>
        <p:nvGrpSpPr>
          <p:cNvPr id="163843" name="Group 3"/>
          <p:cNvGrpSpPr>
            <a:grpSpLocks/>
          </p:cNvGrpSpPr>
          <p:nvPr/>
        </p:nvGrpSpPr>
        <p:grpSpPr bwMode="auto">
          <a:xfrm>
            <a:off x="2590800" y="5943600"/>
            <a:ext cx="882650" cy="733425"/>
            <a:chOff x="1392" y="3755"/>
            <a:chExt cx="556" cy="462"/>
          </a:xfrm>
        </p:grpSpPr>
        <p:sp>
          <p:nvSpPr>
            <p:cNvPr id="163880" name="Rectangle 4"/>
            <p:cNvSpPr>
              <a:spLocks noChangeArrowheads="1"/>
            </p:cNvSpPr>
            <p:nvPr/>
          </p:nvSpPr>
          <p:spPr bwMode="auto">
            <a:xfrm>
              <a:off x="1392" y="3755"/>
              <a:ext cx="556"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Quantità </a:t>
              </a:r>
            </a:p>
            <a:p>
              <a:pPr>
                <a:spcBef>
                  <a:spcPct val="0"/>
                </a:spcBef>
                <a:buFontTx/>
                <a:buNone/>
              </a:pPr>
              <a:r>
                <a:rPr lang="it-IT" altLang="it-IT" sz="1600" b="1">
                  <a:solidFill>
                    <a:srgbClr val="000000"/>
                  </a:solidFill>
                  <a:latin typeface="Arial" panose="020B0604020202020204" pitchFamily="34" charset="0"/>
                </a:rPr>
                <a:t>fissata </a:t>
              </a:r>
            </a:p>
            <a:p>
              <a:pPr>
                <a:spcBef>
                  <a:spcPct val="0"/>
                </a:spcBef>
                <a:buFontTx/>
                <a:buNone/>
              </a:pPr>
              <a:r>
                <a:rPr lang="it-IT" altLang="it-IT" sz="1600" b="1">
                  <a:solidFill>
                    <a:srgbClr val="000000"/>
                  </a:solidFill>
                  <a:latin typeface="Arial" panose="020B0604020202020204" pitchFamily="34" charset="0"/>
                </a:rPr>
                <a:t>dalla BC</a:t>
              </a:r>
            </a:p>
          </p:txBody>
        </p:sp>
        <p:sp>
          <p:nvSpPr>
            <p:cNvPr id="163881" name="Rectangle 5"/>
            <p:cNvSpPr>
              <a:spLocks noChangeArrowheads="1"/>
            </p:cNvSpPr>
            <p:nvPr/>
          </p:nvSpPr>
          <p:spPr bwMode="auto">
            <a:xfrm>
              <a:off x="1525"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3844" name="Group 6"/>
          <p:cNvGrpSpPr>
            <a:grpSpLocks/>
          </p:cNvGrpSpPr>
          <p:nvPr/>
        </p:nvGrpSpPr>
        <p:grpSpPr bwMode="auto">
          <a:xfrm>
            <a:off x="7086600" y="6019800"/>
            <a:ext cx="534988" cy="536575"/>
            <a:chOff x="3759" y="3755"/>
            <a:chExt cx="337" cy="338"/>
          </a:xfrm>
        </p:grpSpPr>
        <p:sp>
          <p:nvSpPr>
            <p:cNvPr id="163878" name="Rectangle 7"/>
            <p:cNvSpPr>
              <a:spLocks noChangeArrowheads="1"/>
            </p:cNvSpPr>
            <p:nvPr/>
          </p:nvSpPr>
          <p:spPr bwMode="auto">
            <a:xfrm>
              <a:off x="3759" y="3755"/>
              <a:ext cx="1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p>
          </p:txBody>
        </p:sp>
        <p:sp>
          <p:nvSpPr>
            <p:cNvPr id="163879" name="Rectangle 8"/>
            <p:cNvSpPr>
              <a:spLocks noChangeArrowheads="1"/>
            </p:cNvSpPr>
            <p:nvPr/>
          </p:nvSpPr>
          <p:spPr bwMode="auto">
            <a:xfrm>
              <a:off x="4096"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3845" name="Group 9"/>
          <p:cNvGrpSpPr>
            <a:grpSpLocks/>
          </p:cNvGrpSpPr>
          <p:nvPr/>
        </p:nvGrpSpPr>
        <p:grpSpPr bwMode="auto">
          <a:xfrm>
            <a:off x="622300" y="1773238"/>
            <a:ext cx="1141413" cy="474662"/>
            <a:chOff x="392" y="1117"/>
            <a:chExt cx="719" cy="299"/>
          </a:xfrm>
        </p:grpSpPr>
        <p:sp>
          <p:nvSpPr>
            <p:cNvPr id="163876" name="Rectangle 10"/>
            <p:cNvSpPr>
              <a:spLocks noChangeArrowheads="1"/>
            </p:cNvSpPr>
            <p:nvPr/>
          </p:nvSpPr>
          <p:spPr bwMode="auto">
            <a:xfrm>
              <a:off x="392" y="1117"/>
              <a:ext cx="7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Valore della</a:t>
              </a:r>
            </a:p>
          </p:txBody>
        </p:sp>
        <p:sp>
          <p:nvSpPr>
            <p:cNvPr id="163877" name="Rectangle 11"/>
            <p:cNvSpPr>
              <a:spLocks noChangeArrowheads="1"/>
            </p:cNvSpPr>
            <p:nvPr/>
          </p:nvSpPr>
          <p:spPr bwMode="auto">
            <a:xfrm>
              <a:off x="507" y="1262"/>
              <a:ext cx="4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moneta</a:t>
              </a:r>
            </a:p>
          </p:txBody>
        </p:sp>
      </p:grpSp>
      <p:grpSp>
        <p:nvGrpSpPr>
          <p:cNvPr id="163846" name="Group 12"/>
          <p:cNvGrpSpPr>
            <a:grpSpLocks/>
          </p:cNvGrpSpPr>
          <p:nvPr/>
        </p:nvGrpSpPr>
        <p:grpSpPr bwMode="auto">
          <a:xfrm>
            <a:off x="7472363" y="1839913"/>
            <a:ext cx="1458912" cy="474662"/>
            <a:chOff x="4707" y="1159"/>
            <a:chExt cx="919" cy="299"/>
          </a:xfrm>
        </p:grpSpPr>
        <p:sp>
          <p:nvSpPr>
            <p:cNvPr id="163874" name="Rectangle 13"/>
            <p:cNvSpPr>
              <a:spLocks noChangeArrowheads="1"/>
            </p:cNvSpPr>
            <p:nvPr/>
          </p:nvSpPr>
          <p:spPr bwMode="auto">
            <a:xfrm>
              <a:off x="4707" y="1159"/>
              <a:ext cx="7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Livello gen.</a:t>
              </a:r>
            </a:p>
          </p:txBody>
        </p:sp>
        <p:sp>
          <p:nvSpPr>
            <p:cNvPr id="163875" name="Rectangle 14"/>
            <p:cNvSpPr>
              <a:spLocks noChangeArrowheads="1"/>
            </p:cNvSpPr>
            <p:nvPr/>
          </p:nvSpPr>
          <p:spPr bwMode="auto">
            <a:xfrm>
              <a:off x="4707" y="1304"/>
              <a:ext cx="9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dei prezzi (CPI)</a:t>
              </a:r>
            </a:p>
          </p:txBody>
        </p:sp>
      </p:grpSp>
      <p:sp>
        <p:nvSpPr>
          <p:cNvPr id="163847" name="Rectangle 15"/>
          <p:cNvSpPr>
            <a:spLocks noChangeArrowheads="1"/>
          </p:cNvSpPr>
          <p:nvPr/>
        </p:nvSpPr>
        <p:spPr bwMode="auto">
          <a:xfrm>
            <a:off x="3125788" y="40100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A</a:t>
            </a:r>
          </a:p>
        </p:txBody>
      </p:sp>
      <p:sp>
        <p:nvSpPr>
          <p:cNvPr id="163848" name="Line 16"/>
          <p:cNvSpPr>
            <a:spLocks noChangeShapeType="1"/>
          </p:cNvSpPr>
          <p:nvPr/>
        </p:nvSpPr>
        <p:spPr bwMode="auto">
          <a:xfrm>
            <a:off x="1922463" y="4283075"/>
            <a:ext cx="5243512"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49" name="Line 17"/>
          <p:cNvSpPr>
            <a:spLocks noChangeShapeType="1"/>
          </p:cNvSpPr>
          <p:nvPr/>
        </p:nvSpPr>
        <p:spPr bwMode="auto">
          <a:xfrm flipH="1">
            <a:off x="1709738" y="510698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0" name="Line 18"/>
          <p:cNvSpPr>
            <a:spLocks noChangeShapeType="1"/>
          </p:cNvSpPr>
          <p:nvPr/>
        </p:nvSpPr>
        <p:spPr bwMode="auto">
          <a:xfrm flipH="1">
            <a:off x="1709738" y="4283075"/>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1" name="Line 19"/>
          <p:cNvSpPr>
            <a:spLocks noChangeShapeType="1"/>
          </p:cNvSpPr>
          <p:nvPr/>
        </p:nvSpPr>
        <p:spPr bwMode="auto">
          <a:xfrm flipH="1">
            <a:off x="1709738" y="3460750"/>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2" name="Line 20"/>
          <p:cNvSpPr>
            <a:spLocks noChangeShapeType="1"/>
          </p:cNvSpPr>
          <p:nvPr/>
        </p:nvSpPr>
        <p:spPr bwMode="auto">
          <a:xfrm flipH="1">
            <a:off x="1709738" y="263683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3" name="Line 21"/>
          <p:cNvSpPr>
            <a:spLocks noChangeShapeType="1"/>
          </p:cNvSpPr>
          <p:nvPr/>
        </p:nvSpPr>
        <p:spPr bwMode="auto">
          <a:xfrm>
            <a:off x="7212013" y="5106988"/>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4" name="Line 22"/>
          <p:cNvSpPr>
            <a:spLocks noChangeShapeType="1"/>
          </p:cNvSpPr>
          <p:nvPr/>
        </p:nvSpPr>
        <p:spPr bwMode="auto">
          <a:xfrm>
            <a:off x="7212013" y="4283075"/>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5" name="Line 23"/>
          <p:cNvSpPr>
            <a:spLocks noChangeShapeType="1"/>
          </p:cNvSpPr>
          <p:nvPr/>
        </p:nvSpPr>
        <p:spPr bwMode="auto">
          <a:xfrm>
            <a:off x="7212013" y="3460750"/>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6" name="Line 24"/>
          <p:cNvSpPr>
            <a:spLocks noChangeShapeType="1"/>
          </p:cNvSpPr>
          <p:nvPr/>
        </p:nvSpPr>
        <p:spPr bwMode="auto">
          <a:xfrm>
            <a:off x="7212013" y="2636838"/>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7" name="Line 25"/>
          <p:cNvSpPr>
            <a:spLocks noChangeShapeType="1"/>
          </p:cNvSpPr>
          <p:nvPr/>
        </p:nvSpPr>
        <p:spPr bwMode="auto">
          <a:xfrm flipV="1">
            <a:off x="3046413" y="2260600"/>
            <a:ext cx="0" cy="3671888"/>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858" name="Rectangle 26"/>
          <p:cNvSpPr>
            <a:spLocks noChangeArrowheads="1"/>
          </p:cNvSpPr>
          <p:nvPr/>
        </p:nvSpPr>
        <p:spPr bwMode="auto">
          <a:xfrm>
            <a:off x="2895600" y="19812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s</a:t>
            </a:r>
          </a:p>
        </p:txBody>
      </p:sp>
      <p:sp>
        <p:nvSpPr>
          <p:cNvPr id="163859" name="Rectangle 27"/>
          <p:cNvSpPr>
            <a:spLocks noChangeArrowheads="1"/>
          </p:cNvSpPr>
          <p:nvPr/>
        </p:nvSpPr>
        <p:spPr bwMode="auto">
          <a:xfrm>
            <a:off x="1676400" y="5791200"/>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0</a:t>
            </a:r>
          </a:p>
        </p:txBody>
      </p:sp>
      <p:sp>
        <p:nvSpPr>
          <p:cNvPr id="163860" name="Rectangle 28"/>
          <p:cNvSpPr>
            <a:spLocks noChangeArrowheads="1"/>
          </p:cNvSpPr>
          <p:nvPr/>
        </p:nvSpPr>
        <p:spPr bwMode="auto">
          <a:xfrm>
            <a:off x="993130" y="2458277"/>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a:t>
            </a:r>
          </a:p>
        </p:txBody>
      </p:sp>
      <p:sp>
        <p:nvSpPr>
          <p:cNvPr id="163861" name="Rectangle 29"/>
          <p:cNvSpPr>
            <a:spLocks noChangeArrowheads="1"/>
          </p:cNvSpPr>
          <p:nvPr/>
        </p:nvSpPr>
        <p:spPr bwMode="auto">
          <a:xfrm>
            <a:off x="904041" y="4173636"/>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1/102</a:t>
            </a:r>
          </a:p>
        </p:txBody>
      </p:sp>
      <p:sp>
        <p:nvSpPr>
          <p:cNvPr id="163862" name="Rectangle 30"/>
          <p:cNvSpPr>
            <a:spLocks noChangeArrowheads="1"/>
          </p:cNvSpPr>
          <p:nvPr/>
        </p:nvSpPr>
        <p:spPr bwMode="auto">
          <a:xfrm>
            <a:off x="974156" y="4985278"/>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1/104</a:t>
            </a:r>
          </a:p>
        </p:txBody>
      </p:sp>
      <p:sp>
        <p:nvSpPr>
          <p:cNvPr id="163863" name="Rectangle 31"/>
          <p:cNvSpPr>
            <a:spLocks noChangeArrowheads="1"/>
          </p:cNvSpPr>
          <p:nvPr/>
        </p:nvSpPr>
        <p:spPr bwMode="auto">
          <a:xfrm>
            <a:off x="667485" y="3347607"/>
            <a:ext cx="997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1/101,33</a:t>
            </a:r>
          </a:p>
        </p:txBody>
      </p:sp>
      <p:sp>
        <p:nvSpPr>
          <p:cNvPr id="163864" name="Rectangle 32"/>
          <p:cNvSpPr>
            <a:spLocks noChangeArrowheads="1"/>
          </p:cNvSpPr>
          <p:nvPr/>
        </p:nvSpPr>
        <p:spPr bwMode="auto">
          <a:xfrm>
            <a:off x="7466013" y="2506663"/>
            <a:ext cx="1146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CPI = 101</a:t>
            </a:r>
          </a:p>
        </p:txBody>
      </p:sp>
      <p:sp>
        <p:nvSpPr>
          <p:cNvPr id="163865" name="Rectangle 33"/>
          <p:cNvSpPr>
            <a:spLocks noChangeArrowheads="1"/>
          </p:cNvSpPr>
          <p:nvPr/>
        </p:nvSpPr>
        <p:spPr bwMode="auto">
          <a:xfrm>
            <a:off x="7418388" y="3357563"/>
            <a:ext cx="7838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101,33</a:t>
            </a:r>
          </a:p>
        </p:txBody>
      </p:sp>
      <p:sp>
        <p:nvSpPr>
          <p:cNvPr id="163866" name="Rectangle 34"/>
          <p:cNvSpPr>
            <a:spLocks noChangeArrowheads="1"/>
          </p:cNvSpPr>
          <p:nvPr/>
        </p:nvSpPr>
        <p:spPr bwMode="auto">
          <a:xfrm>
            <a:off x="7466013" y="4152900"/>
            <a:ext cx="4280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102</a:t>
            </a:r>
          </a:p>
        </p:txBody>
      </p:sp>
      <p:sp>
        <p:nvSpPr>
          <p:cNvPr id="163867" name="Rectangle 35"/>
          <p:cNvSpPr>
            <a:spLocks noChangeArrowheads="1"/>
          </p:cNvSpPr>
          <p:nvPr/>
        </p:nvSpPr>
        <p:spPr bwMode="auto">
          <a:xfrm>
            <a:off x="7466013" y="4976813"/>
            <a:ext cx="4280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104</a:t>
            </a:r>
          </a:p>
        </p:txBody>
      </p:sp>
      <p:sp>
        <p:nvSpPr>
          <p:cNvPr id="163868" name="Freeform 36"/>
          <p:cNvSpPr>
            <a:spLocks/>
          </p:cNvSpPr>
          <p:nvPr/>
        </p:nvSpPr>
        <p:spPr bwMode="auto">
          <a:xfrm>
            <a:off x="2127250" y="2581275"/>
            <a:ext cx="3835400" cy="2995613"/>
          </a:xfrm>
          <a:custGeom>
            <a:avLst/>
            <a:gdLst>
              <a:gd name="T0" fmla="*/ 0 w 2416"/>
              <a:gd name="T1" fmla="*/ 2147483646 h 1887"/>
              <a:gd name="T2" fmla="*/ 2147483646 w 2416"/>
              <a:gd name="T3" fmla="*/ 2147483646 h 1887"/>
              <a:gd name="T4" fmla="*/ 2147483646 w 2416"/>
              <a:gd name="T5" fmla="*/ 2147483646 h 1887"/>
              <a:gd name="T6" fmla="*/ 2147483646 w 2416"/>
              <a:gd name="T7" fmla="*/ 2147483646 h 1887"/>
              <a:gd name="T8" fmla="*/ 2147483646 w 2416"/>
              <a:gd name="T9" fmla="*/ 2147483646 h 1887"/>
              <a:gd name="T10" fmla="*/ 2147483646 w 2416"/>
              <a:gd name="T11" fmla="*/ 2147483646 h 1887"/>
              <a:gd name="T12" fmla="*/ 2147483646 w 2416"/>
              <a:gd name="T13" fmla="*/ 2147483646 h 1887"/>
              <a:gd name="T14" fmla="*/ 2147483646 w 2416"/>
              <a:gd name="T15" fmla="*/ 2147483646 h 1887"/>
              <a:gd name="T16" fmla="*/ 2147483646 w 2416"/>
              <a:gd name="T17" fmla="*/ 2147483646 h 1887"/>
              <a:gd name="T18" fmla="*/ 2147483646 w 2416"/>
              <a:gd name="T19" fmla="*/ 2147483646 h 1887"/>
              <a:gd name="T20" fmla="*/ 2147483646 w 2416"/>
              <a:gd name="T21" fmla="*/ 2147483646 h 1887"/>
              <a:gd name="T22" fmla="*/ 2147483646 w 2416"/>
              <a:gd name="T23" fmla="*/ 2147483646 h 1887"/>
              <a:gd name="T24" fmla="*/ 2147483646 w 2416"/>
              <a:gd name="T25" fmla="*/ 2147483646 h 1887"/>
              <a:gd name="T26" fmla="*/ 2147483646 w 2416"/>
              <a:gd name="T27" fmla="*/ 2147483646 h 1887"/>
              <a:gd name="T28" fmla="*/ 2147483646 w 2416"/>
              <a:gd name="T29" fmla="*/ 2147483646 h 1887"/>
              <a:gd name="T30" fmla="*/ 2147483646 w 2416"/>
              <a:gd name="T31" fmla="*/ 2147483646 h 1887"/>
              <a:gd name="T32" fmla="*/ 2147483646 w 2416"/>
              <a:gd name="T33" fmla="*/ 2147483646 h 1887"/>
              <a:gd name="T34" fmla="*/ 2147483646 w 2416"/>
              <a:gd name="T35" fmla="*/ 2147483646 h 1887"/>
              <a:gd name="T36" fmla="*/ 2147483646 w 2416"/>
              <a:gd name="T37" fmla="*/ 2147483646 h 1887"/>
              <a:gd name="T38" fmla="*/ 2147483646 w 2416"/>
              <a:gd name="T39" fmla="*/ 2147483646 h 1887"/>
              <a:gd name="T40" fmla="*/ 2147483646 w 2416"/>
              <a:gd name="T41" fmla="*/ 2147483646 h 1887"/>
              <a:gd name="T42" fmla="*/ 2147483646 w 2416"/>
              <a:gd name="T43" fmla="*/ 2147483646 h 1887"/>
              <a:gd name="T44" fmla="*/ 2147483646 w 2416"/>
              <a:gd name="T45" fmla="*/ 2147483646 h 1887"/>
              <a:gd name="T46" fmla="*/ 2147483646 w 2416"/>
              <a:gd name="T47" fmla="*/ 2147483646 h 1887"/>
              <a:gd name="T48" fmla="*/ 2147483646 w 2416"/>
              <a:gd name="T49" fmla="*/ 2147483646 h 1887"/>
              <a:gd name="T50" fmla="*/ 2147483646 w 2416"/>
              <a:gd name="T51" fmla="*/ 2147483646 h 1887"/>
              <a:gd name="T52" fmla="*/ 2147483646 w 2416"/>
              <a:gd name="T53" fmla="*/ 2147483646 h 1887"/>
              <a:gd name="T54" fmla="*/ 2147483646 w 2416"/>
              <a:gd name="T55" fmla="*/ 2147483646 h 1887"/>
              <a:gd name="T56" fmla="*/ 2147483646 w 2416"/>
              <a:gd name="T57" fmla="*/ 2147483646 h 1887"/>
              <a:gd name="T58" fmla="*/ 2147483646 w 2416"/>
              <a:gd name="T59" fmla="*/ 2147483646 h 1887"/>
              <a:gd name="T60" fmla="*/ 2147483646 w 2416"/>
              <a:gd name="T61" fmla="*/ 2147483646 h 1887"/>
              <a:gd name="T62" fmla="*/ 2147483646 w 2416"/>
              <a:gd name="T63" fmla="*/ 2147483646 h 1887"/>
              <a:gd name="T64" fmla="*/ 2147483646 w 2416"/>
              <a:gd name="T65" fmla="*/ 2147483646 h 1887"/>
              <a:gd name="T66" fmla="*/ 2147483646 w 2416"/>
              <a:gd name="T67" fmla="*/ 2147483646 h 1887"/>
              <a:gd name="T68" fmla="*/ 2147483646 w 2416"/>
              <a:gd name="T69" fmla="*/ 2147483646 h 1887"/>
              <a:gd name="T70" fmla="*/ 2147483646 w 2416"/>
              <a:gd name="T71" fmla="*/ 2147483646 h 1887"/>
              <a:gd name="T72" fmla="*/ 2147483646 w 2416"/>
              <a:gd name="T73" fmla="*/ 2147483646 h 1887"/>
              <a:gd name="T74" fmla="*/ 2147483646 w 2416"/>
              <a:gd name="T75" fmla="*/ 2147483646 h 1887"/>
              <a:gd name="T76" fmla="*/ 2147483646 w 2416"/>
              <a:gd name="T77" fmla="*/ 2147483646 h 1887"/>
              <a:gd name="T78" fmla="*/ 2147483646 w 2416"/>
              <a:gd name="T79" fmla="*/ 2147483646 h 1887"/>
              <a:gd name="T80" fmla="*/ 2147483646 w 2416"/>
              <a:gd name="T81" fmla="*/ 2147483646 h 1887"/>
              <a:gd name="T82" fmla="*/ 2147483646 w 2416"/>
              <a:gd name="T83" fmla="*/ 2147483646 h 1887"/>
              <a:gd name="T84" fmla="*/ 2147483646 w 2416"/>
              <a:gd name="T85" fmla="*/ 2147483646 h 1887"/>
              <a:gd name="T86" fmla="*/ 2147483646 w 2416"/>
              <a:gd name="T87" fmla="*/ 2147483646 h 1887"/>
              <a:gd name="T88" fmla="*/ 2147483646 w 2416"/>
              <a:gd name="T89" fmla="*/ 2147483646 h 1887"/>
              <a:gd name="T90" fmla="*/ 2147483646 w 2416"/>
              <a:gd name="T91" fmla="*/ 2147483646 h 1887"/>
              <a:gd name="T92" fmla="*/ 2147483646 w 2416"/>
              <a:gd name="T93" fmla="*/ 2147483646 h 1887"/>
              <a:gd name="T94" fmla="*/ 2147483646 w 2416"/>
              <a:gd name="T95" fmla="*/ 2147483646 h 1887"/>
              <a:gd name="T96" fmla="*/ 2147483646 w 2416"/>
              <a:gd name="T97" fmla="*/ 2147483646 h 1887"/>
              <a:gd name="T98" fmla="*/ 2147483646 w 2416"/>
              <a:gd name="T99" fmla="*/ 2147483646 h 1887"/>
              <a:gd name="T100" fmla="*/ 2147483646 w 2416"/>
              <a:gd name="T101" fmla="*/ 2147483646 h 1887"/>
              <a:gd name="T102" fmla="*/ 2147483646 w 2416"/>
              <a:gd name="T103" fmla="*/ 2147483646 h 1887"/>
              <a:gd name="T104" fmla="*/ 2147483646 w 2416"/>
              <a:gd name="T105" fmla="*/ 2147483646 h 1887"/>
              <a:gd name="T106" fmla="*/ 2147483646 w 2416"/>
              <a:gd name="T107" fmla="*/ 2147483646 h 1887"/>
              <a:gd name="T108" fmla="*/ 2147483646 w 2416"/>
              <a:gd name="T109" fmla="*/ 2147483646 h 1887"/>
              <a:gd name="T110" fmla="*/ 2147483646 w 2416"/>
              <a:gd name="T111" fmla="*/ 2147483646 h 1887"/>
              <a:gd name="T112" fmla="*/ 2147483646 w 2416"/>
              <a:gd name="T113" fmla="*/ 2147483646 h 1887"/>
              <a:gd name="T114" fmla="*/ 2147483646 w 2416"/>
              <a:gd name="T115" fmla="*/ 2147483646 h 18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16" h="1887">
                <a:moveTo>
                  <a:pt x="0" y="0"/>
                </a:moveTo>
                <a:lnTo>
                  <a:pt x="0" y="2"/>
                </a:lnTo>
                <a:lnTo>
                  <a:pt x="0" y="3"/>
                </a:lnTo>
                <a:lnTo>
                  <a:pt x="0" y="4"/>
                </a:lnTo>
                <a:lnTo>
                  <a:pt x="0" y="6"/>
                </a:lnTo>
                <a:lnTo>
                  <a:pt x="1" y="9"/>
                </a:lnTo>
                <a:lnTo>
                  <a:pt x="1" y="10"/>
                </a:lnTo>
                <a:lnTo>
                  <a:pt x="1" y="14"/>
                </a:lnTo>
                <a:lnTo>
                  <a:pt x="1" y="17"/>
                </a:lnTo>
                <a:lnTo>
                  <a:pt x="1" y="19"/>
                </a:lnTo>
                <a:lnTo>
                  <a:pt x="1" y="24"/>
                </a:lnTo>
                <a:lnTo>
                  <a:pt x="2" y="27"/>
                </a:lnTo>
                <a:lnTo>
                  <a:pt x="2" y="31"/>
                </a:lnTo>
                <a:lnTo>
                  <a:pt x="2" y="35"/>
                </a:lnTo>
                <a:lnTo>
                  <a:pt x="3" y="39"/>
                </a:lnTo>
                <a:lnTo>
                  <a:pt x="4" y="44"/>
                </a:lnTo>
                <a:lnTo>
                  <a:pt x="4" y="48"/>
                </a:lnTo>
                <a:lnTo>
                  <a:pt x="4" y="53"/>
                </a:lnTo>
                <a:lnTo>
                  <a:pt x="5" y="59"/>
                </a:lnTo>
                <a:lnTo>
                  <a:pt x="5" y="64"/>
                </a:lnTo>
                <a:lnTo>
                  <a:pt x="7" y="69"/>
                </a:lnTo>
                <a:lnTo>
                  <a:pt x="7" y="75"/>
                </a:lnTo>
                <a:lnTo>
                  <a:pt x="8" y="81"/>
                </a:lnTo>
                <a:lnTo>
                  <a:pt x="9" y="87"/>
                </a:lnTo>
                <a:lnTo>
                  <a:pt x="10" y="94"/>
                </a:lnTo>
                <a:lnTo>
                  <a:pt x="11" y="101"/>
                </a:lnTo>
                <a:lnTo>
                  <a:pt x="12" y="107"/>
                </a:lnTo>
                <a:lnTo>
                  <a:pt x="13" y="115"/>
                </a:lnTo>
                <a:lnTo>
                  <a:pt x="14" y="122"/>
                </a:lnTo>
                <a:lnTo>
                  <a:pt x="16" y="129"/>
                </a:lnTo>
                <a:lnTo>
                  <a:pt x="17" y="136"/>
                </a:lnTo>
                <a:lnTo>
                  <a:pt x="18" y="144"/>
                </a:lnTo>
                <a:lnTo>
                  <a:pt x="20" y="152"/>
                </a:lnTo>
                <a:lnTo>
                  <a:pt x="22" y="160"/>
                </a:lnTo>
                <a:lnTo>
                  <a:pt x="24" y="168"/>
                </a:lnTo>
                <a:lnTo>
                  <a:pt x="25" y="177"/>
                </a:lnTo>
                <a:lnTo>
                  <a:pt x="28" y="185"/>
                </a:lnTo>
                <a:lnTo>
                  <a:pt x="30" y="194"/>
                </a:lnTo>
                <a:lnTo>
                  <a:pt x="32" y="203"/>
                </a:lnTo>
                <a:lnTo>
                  <a:pt x="34" y="213"/>
                </a:lnTo>
                <a:lnTo>
                  <a:pt x="37" y="221"/>
                </a:lnTo>
                <a:lnTo>
                  <a:pt x="39" y="231"/>
                </a:lnTo>
                <a:lnTo>
                  <a:pt x="41" y="241"/>
                </a:lnTo>
                <a:lnTo>
                  <a:pt x="44" y="250"/>
                </a:lnTo>
                <a:lnTo>
                  <a:pt x="47" y="261"/>
                </a:lnTo>
                <a:lnTo>
                  <a:pt x="50" y="270"/>
                </a:lnTo>
                <a:lnTo>
                  <a:pt x="53" y="281"/>
                </a:lnTo>
                <a:lnTo>
                  <a:pt x="56" y="290"/>
                </a:lnTo>
                <a:lnTo>
                  <a:pt x="60" y="301"/>
                </a:lnTo>
                <a:lnTo>
                  <a:pt x="63" y="311"/>
                </a:lnTo>
                <a:lnTo>
                  <a:pt x="67" y="323"/>
                </a:lnTo>
                <a:lnTo>
                  <a:pt x="70" y="333"/>
                </a:lnTo>
                <a:lnTo>
                  <a:pt x="75" y="344"/>
                </a:lnTo>
                <a:lnTo>
                  <a:pt x="79" y="355"/>
                </a:lnTo>
                <a:lnTo>
                  <a:pt x="83" y="367"/>
                </a:lnTo>
                <a:lnTo>
                  <a:pt x="87" y="378"/>
                </a:lnTo>
                <a:lnTo>
                  <a:pt x="92" y="389"/>
                </a:lnTo>
                <a:lnTo>
                  <a:pt x="96" y="401"/>
                </a:lnTo>
                <a:lnTo>
                  <a:pt x="101" y="413"/>
                </a:lnTo>
                <a:lnTo>
                  <a:pt x="106" y="424"/>
                </a:lnTo>
                <a:lnTo>
                  <a:pt x="111" y="437"/>
                </a:lnTo>
                <a:lnTo>
                  <a:pt x="116" y="449"/>
                </a:lnTo>
                <a:lnTo>
                  <a:pt x="122" y="460"/>
                </a:lnTo>
                <a:lnTo>
                  <a:pt x="127" y="473"/>
                </a:lnTo>
                <a:lnTo>
                  <a:pt x="133" y="485"/>
                </a:lnTo>
                <a:lnTo>
                  <a:pt x="139" y="498"/>
                </a:lnTo>
                <a:lnTo>
                  <a:pt x="145" y="510"/>
                </a:lnTo>
                <a:lnTo>
                  <a:pt x="151" y="522"/>
                </a:lnTo>
                <a:lnTo>
                  <a:pt x="158" y="535"/>
                </a:lnTo>
                <a:lnTo>
                  <a:pt x="164" y="548"/>
                </a:lnTo>
                <a:lnTo>
                  <a:pt x="171" y="562"/>
                </a:lnTo>
                <a:lnTo>
                  <a:pt x="179" y="575"/>
                </a:lnTo>
                <a:lnTo>
                  <a:pt x="186" y="587"/>
                </a:lnTo>
                <a:lnTo>
                  <a:pt x="193" y="600"/>
                </a:lnTo>
                <a:lnTo>
                  <a:pt x="201" y="614"/>
                </a:lnTo>
                <a:lnTo>
                  <a:pt x="209" y="627"/>
                </a:lnTo>
                <a:lnTo>
                  <a:pt x="217" y="640"/>
                </a:lnTo>
                <a:lnTo>
                  <a:pt x="225" y="653"/>
                </a:lnTo>
                <a:lnTo>
                  <a:pt x="234" y="667"/>
                </a:lnTo>
                <a:lnTo>
                  <a:pt x="242" y="681"/>
                </a:lnTo>
                <a:lnTo>
                  <a:pt x="251" y="695"/>
                </a:lnTo>
                <a:lnTo>
                  <a:pt x="260" y="708"/>
                </a:lnTo>
                <a:lnTo>
                  <a:pt x="270" y="722"/>
                </a:lnTo>
                <a:lnTo>
                  <a:pt x="279" y="736"/>
                </a:lnTo>
                <a:lnTo>
                  <a:pt x="289" y="749"/>
                </a:lnTo>
                <a:lnTo>
                  <a:pt x="299" y="763"/>
                </a:lnTo>
                <a:lnTo>
                  <a:pt x="309" y="777"/>
                </a:lnTo>
                <a:lnTo>
                  <a:pt x="319" y="791"/>
                </a:lnTo>
                <a:lnTo>
                  <a:pt x="330" y="805"/>
                </a:lnTo>
                <a:lnTo>
                  <a:pt x="341" y="819"/>
                </a:lnTo>
                <a:lnTo>
                  <a:pt x="352" y="833"/>
                </a:lnTo>
                <a:lnTo>
                  <a:pt x="364" y="847"/>
                </a:lnTo>
                <a:lnTo>
                  <a:pt x="375" y="862"/>
                </a:lnTo>
                <a:lnTo>
                  <a:pt x="387" y="876"/>
                </a:lnTo>
                <a:lnTo>
                  <a:pt x="399" y="890"/>
                </a:lnTo>
                <a:lnTo>
                  <a:pt x="412" y="904"/>
                </a:lnTo>
                <a:lnTo>
                  <a:pt x="425" y="918"/>
                </a:lnTo>
                <a:lnTo>
                  <a:pt x="438" y="933"/>
                </a:lnTo>
                <a:lnTo>
                  <a:pt x="451" y="946"/>
                </a:lnTo>
                <a:lnTo>
                  <a:pt x="464" y="960"/>
                </a:lnTo>
                <a:lnTo>
                  <a:pt x="478" y="975"/>
                </a:lnTo>
                <a:lnTo>
                  <a:pt x="491" y="988"/>
                </a:lnTo>
                <a:lnTo>
                  <a:pt x="506" y="1003"/>
                </a:lnTo>
                <a:lnTo>
                  <a:pt x="520" y="1017"/>
                </a:lnTo>
                <a:lnTo>
                  <a:pt x="535" y="1031"/>
                </a:lnTo>
                <a:lnTo>
                  <a:pt x="551" y="1046"/>
                </a:lnTo>
                <a:lnTo>
                  <a:pt x="566" y="1061"/>
                </a:lnTo>
                <a:lnTo>
                  <a:pt x="581" y="1075"/>
                </a:lnTo>
                <a:lnTo>
                  <a:pt x="597" y="1089"/>
                </a:lnTo>
                <a:lnTo>
                  <a:pt x="613" y="1103"/>
                </a:lnTo>
                <a:lnTo>
                  <a:pt x="630" y="1118"/>
                </a:lnTo>
                <a:lnTo>
                  <a:pt x="647" y="1132"/>
                </a:lnTo>
                <a:lnTo>
                  <a:pt x="664" y="1146"/>
                </a:lnTo>
                <a:lnTo>
                  <a:pt x="681" y="1160"/>
                </a:lnTo>
                <a:lnTo>
                  <a:pt x="699" y="1175"/>
                </a:lnTo>
                <a:lnTo>
                  <a:pt x="717" y="1189"/>
                </a:lnTo>
                <a:lnTo>
                  <a:pt x="736" y="1203"/>
                </a:lnTo>
                <a:lnTo>
                  <a:pt x="754" y="1217"/>
                </a:lnTo>
                <a:lnTo>
                  <a:pt x="773" y="1231"/>
                </a:lnTo>
                <a:lnTo>
                  <a:pt x="792" y="1245"/>
                </a:lnTo>
                <a:lnTo>
                  <a:pt x="812" y="1259"/>
                </a:lnTo>
                <a:lnTo>
                  <a:pt x="832" y="1273"/>
                </a:lnTo>
                <a:lnTo>
                  <a:pt x="852" y="1287"/>
                </a:lnTo>
                <a:lnTo>
                  <a:pt x="873" y="1300"/>
                </a:lnTo>
                <a:lnTo>
                  <a:pt x="894" y="1314"/>
                </a:lnTo>
                <a:lnTo>
                  <a:pt x="915" y="1328"/>
                </a:lnTo>
                <a:lnTo>
                  <a:pt x="936" y="1342"/>
                </a:lnTo>
                <a:lnTo>
                  <a:pt x="958" y="1355"/>
                </a:lnTo>
                <a:lnTo>
                  <a:pt x="980" y="1369"/>
                </a:lnTo>
                <a:lnTo>
                  <a:pt x="1003" y="1382"/>
                </a:lnTo>
                <a:lnTo>
                  <a:pt x="1026" y="1396"/>
                </a:lnTo>
                <a:lnTo>
                  <a:pt x="1049" y="1409"/>
                </a:lnTo>
                <a:lnTo>
                  <a:pt x="1073" y="1422"/>
                </a:lnTo>
                <a:lnTo>
                  <a:pt x="1097" y="1435"/>
                </a:lnTo>
                <a:lnTo>
                  <a:pt x="1121" y="1449"/>
                </a:lnTo>
                <a:lnTo>
                  <a:pt x="1145" y="1462"/>
                </a:lnTo>
                <a:lnTo>
                  <a:pt x="1171" y="1475"/>
                </a:lnTo>
                <a:lnTo>
                  <a:pt x="1196" y="1488"/>
                </a:lnTo>
                <a:lnTo>
                  <a:pt x="1222" y="1500"/>
                </a:lnTo>
                <a:lnTo>
                  <a:pt x="1248" y="1513"/>
                </a:lnTo>
                <a:lnTo>
                  <a:pt x="1274" y="1526"/>
                </a:lnTo>
                <a:lnTo>
                  <a:pt x="1302" y="1539"/>
                </a:lnTo>
                <a:lnTo>
                  <a:pt x="1329" y="1551"/>
                </a:lnTo>
                <a:lnTo>
                  <a:pt x="1357" y="1563"/>
                </a:lnTo>
                <a:lnTo>
                  <a:pt x="1384" y="1576"/>
                </a:lnTo>
                <a:lnTo>
                  <a:pt x="1413" y="1588"/>
                </a:lnTo>
                <a:lnTo>
                  <a:pt x="1442" y="1600"/>
                </a:lnTo>
                <a:lnTo>
                  <a:pt x="1470" y="1612"/>
                </a:lnTo>
                <a:lnTo>
                  <a:pt x="1500" y="1624"/>
                </a:lnTo>
                <a:lnTo>
                  <a:pt x="1530" y="1636"/>
                </a:lnTo>
                <a:lnTo>
                  <a:pt x="1560" y="1647"/>
                </a:lnTo>
                <a:lnTo>
                  <a:pt x="1591" y="1659"/>
                </a:lnTo>
                <a:lnTo>
                  <a:pt x="1622" y="1670"/>
                </a:lnTo>
                <a:lnTo>
                  <a:pt x="1653" y="1681"/>
                </a:lnTo>
                <a:lnTo>
                  <a:pt x="1685" y="1693"/>
                </a:lnTo>
                <a:lnTo>
                  <a:pt x="1718" y="1704"/>
                </a:lnTo>
                <a:lnTo>
                  <a:pt x="1751" y="1715"/>
                </a:lnTo>
                <a:lnTo>
                  <a:pt x="1784" y="1726"/>
                </a:lnTo>
                <a:lnTo>
                  <a:pt x="1818" y="1736"/>
                </a:lnTo>
                <a:lnTo>
                  <a:pt x="1851" y="1746"/>
                </a:lnTo>
                <a:lnTo>
                  <a:pt x="1886" y="1757"/>
                </a:lnTo>
                <a:lnTo>
                  <a:pt x="1921" y="1767"/>
                </a:lnTo>
                <a:lnTo>
                  <a:pt x="1956" y="1778"/>
                </a:lnTo>
                <a:lnTo>
                  <a:pt x="1992" y="1787"/>
                </a:lnTo>
                <a:lnTo>
                  <a:pt x="2028" y="1797"/>
                </a:lnTo>
                <a:lnTo>
                  <a:pt x="2065" y="1806"/>
                </a:lnTo>
                <a:lnTo>
                  <a:pt x="2102" y="1816"/>
                </a:lnTo>
                <a:lnTo>
                  <a:pt x="2139" y="1826"/>
                </a:lnTo>
                <a:lnTo>
                  <a:pt x="2178" y="1834"/>
                </a:lnTo>
                <a:lnTo>
                  <a:pt x="2216" y="1843"/>
                </a:lnTo>
                <a:lnTo>
                  <a:pt x="2255" y="1853"/>
                </a:lnTo>
                <a:lnTo>
                  <a:pt x="2294" y="1862"/>
                </a:lnTo>
                <a:lnTo>
                  <a:pt x="2334" y="1869"/>
                </a:lnTo>
                <a:lnTo>
                  <a:pt x="2374" y="1878"/>
                </a:lnTo>
                <a:lnTo>
                  <a:pt x="2415" y="1886"/>
                </a:lnTo>
              </a:path>
            </a:pathLst>
          </a:custGeom>
          <a:noFill/>
          <a:ln w="25400" cap="rnd" cmpd="sng">
            <a:solidFill>
              <a:srgbClr val="CC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69" name="Freeform 37"/>
          <p:cNvSpPr>
            <a:spLocks/>
          </p:cNvSpPr>
          <p:nvPr/>
        </p:nvSpPr>
        <p:spPr bwMode="auto">
          <a:xfrm>
            <a:off x="2997200" y="4238625"/>
            <a:ext cx="100013" cy="88900"/>
          </a:xfrm>
          <a:custGeom>
            <a:avLst/>
            <a:gdLst>
              <a:gd name="T0" fmla="*/ 2147483646 w 63"/>
              <a:gd name="T1" fmla="*/ 2147483646 h 56"/>
              <a:gd name="T2" fmla="*/ 2147483646 w 63"/>
              <a:gd name="T3" fmla="*/ 2147483646 h 56"/>
              <a:gd name="T4" fmla="*/ 2147483646 w 63"/>
              <a:gd name="T5" fmla="*/ 2147483646 h 56"/>
              <a:gd name="T6" fmla="*/ 2147483646 w 63"/>
              <a:gd name="T7" fmla="*/ 2147483646 h 56"/>
              <a:gd name="T8" fmla="*/ 2147483646 w 63"/>
              <a:gd name="T9" fmla="*/ 2147483646 h 56"/>
              <a:gd name="T10" fmla="*/ 2147483646 w 63"/>
              <a:gd name="T11" fmla="*/ 2147483646 h 56"/>
              <a:gd name="T12" fmla="*/ 2147483646 w 63"/>
              <a:gd name="T13" fmla="*/ 0 h 56"/>
              <a:gd name="T14" fmla="*/ 2147483646 w 63"/>
              <a:gd name="T15" fmla="*/ 2147483646 h 56"/>
              <a:gd name="T16" fmla="*/ 2147483646 w 63"/>
              <a:gd name="T17" fmla="*/ 2147483646 h 56"/>
              <a:gd name="T18" fmla="*/ 0 w 63"/>
              <a:gd name="T19" fmla="*/ 2147483646 h 56"/>
              <a:gd name="T20" fmla="*/ 2147483646 w 63"/>
              <a:gd name="T21" fmla="*/ 2147483646 h 56"/>
              <a:gd name="T22" fmla="*/ 2147483646 w 63"/>
              <a:gd name="T23" fmla="*/ 2147483646 h 56"/>
              <a:gd name="T24" fmla="*/ 2147483646 w 63"/>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56">
                <a:moveTo>
                  <a:pt x="31" y="55"/>
                </a:moveTo>
                <a:lnTo>
                  <a:pt x="46" y="52"/>
                </a:lnTo>
                <a:lnTo>
                  <a:pt x="58" y="42"/>
                </a:lnTo>
                <a:lnTo>
                  <a:pt x="62" y="28"/>
                </a:lnTo>
                <a:lnTo>
                  <a:pt x="58" y="14"/>
                </a:lnTo>
                <a:lnTo>
                  <a:pt x="46" y="4"/>
                </a:lnTo>
                <a:lnTo>
                  <a:pt x="31" y="0"/>
                </a:lnTo>
                <a:lnTo>
                  <a:pt x="16" y="4"/>
                </a:lnTo>
                <a:lnTo>
                  <a:pt x="4" y="14"/>
                </a:lnTo>
                <a:lnTo>
                  <a:pt x="0" y="28"/>
                </a:lnTo>
                <a:lnTo>
                  <a:pt x="4" y="42"/>
                </a:lnTo>
                <a:lnTo>
                  <a:pt x="16" y="52"/>
                </a:lnTo>
                <a:lnTo>
                  <a:pt x="31"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70" name="Rectangle 38"/>
          <p:cNvSpPr>
            <a:spLocks noChangeArrowheads="1"/>
          </p:cNvSpPr>
          <p:nvPr/>
        </p:nvSpPr>
        <p:spPr bwMode="auto">
          <a:xfrm>
            <a:off x="6059488" y="5445125"/>
            <a:ext cx="312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d</a:t>
            </a:r>
          </a:p>
        </p:txBody>
      </p:sp>
      <p:sp>
        <p:nvSpPr>
          <p:cNvPr id="163871" name="Line 39"/>
          <p:cNvSpPr>
            <a:spLocks noChangeShapeType="1"/>
          </p:cNvSpPr>
          <p:nvPr/>
        </p:nvSpPr>
        <p:spPr bwMode="auto">
          <a:xfrm>
            <a:off x="7162800" y="2057400"/>
            <a:ext cx="0" cy="3886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72" name="Line 40"/>
          <p:cNvSpPr>
            <a:spLocks noChangeShapeType="1"/>
          </p:cNvSpPr>
          <p:nvPr/>
        </p:nvSpPr>
        <p:spPr bwMode="auto">
          <a:xfrm flipV="1">
            <a:off x="1905000" y="2133600"/>
            <a:ext cx="0" cy="3810000"/>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873" name="Line 41"/>
          <p:cNvSpPr>
            <a:spLocks noChangeShapeType="1"/>
          </p:cNvSpPr>
          <p:nvPr/>
        </p:nvSpPr>
        <p:spPr bwMode="auto">
          <a:xfrm>
            <a:off x="1828800" y="59436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658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65892" name="Rectangle 4"/>
          <p:cNvSpPr>
            <a:spLocks noGrp="1" noChangeArrowheads="1"/>
          </p:cNvSpPr>
          <p:nvPr>
            <p:ph type="title"/>
          </p:nvPr>
        </p:nvSpPr>
        <p:spPr>
          <a:xfrm>
            <a:off x="304800" y="0"/>
            <a:ext cx="8534400" cy="7651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L’effetto di un aumento di </a:t>
            </a:r>
            <a:r>
              <a:rPr lang="it-IT" altLang="it-IT" sz="3600" dirty="0" err="1"/>
              <a:t>M</a:t>
            </a:r>
            <a:r>
              <a:rPr lang="it-IT" altLang="it-IT" sz="3600" baseline="30000" dirty="0" err="1"/>
              <a:t>s</a:t>
            </a:r>
            <a:endParaRPr lang="it-IT" altLang="it-IT" sz="3600" baseline="30000" dirty="0"/>
          </a:p>
        </p:txBody>
      </p:sp>
      <p:sp>
        <p:nvSpPr>
          <p:cNvPr id="619525" name="Rectangle 5"/>
          <p:cNvSpPr>
            <a:spLocks noGrp="1" noChangeArrowheads="1"/>
          </p:cNvSpPr>
          <p:nvPr>
            <p:ph type="body" idx="1"/>
          </p:nvPr>
        </p:nvSpPr>
        <p:spPr>
          <a:xfrm>
            <a:off x="0" y="620713"/>
            <a:ext cx="9144000" cy="6021387"/>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dirty="0" err="1"/>
              <a:t>Hp</a:t>
            </a:r>
            <a:r>
              <a:rPr lang="it-IT" altLang="it-IT" sz="2800" dirty="0"/>
              <a:t>: la banca centrale decide di </a:t>
            </a:r>
            <a:r>
              <a:rPr lang="it-IT" altLang="it-IT" sz="2800" dirty="0">
                <a:solidFill>
                  <a:srgbClr val="FF0000"/>
                </a:solidFill>
              </a:rPr>
              <a:t>aumentare </a:t>
            </a:r>
            <a:r>
              <a:rPr lang="it-IT" altLang="it-IT" sz="2800" dirty="0" err="1">
                <a:solidFill>
                  <a:srgbClr val="FF0000"/>
                </a:solidFill>
              </a:rPr>
              <a:t>M</a:t>
            </a:r>
            <a:r>
              <a:rPr lang="it-IT" altLang="it-IT" sz="2800" baseline="30000" dirty="0" err="1">
                <a:solidFill>
                  <a:srgbClr val="FF0000"/>
                </a:solidFill>
              </a:rPr>
              <a:t>s</a:t>
            </a:r>
            <a:r>
              <a:rPr lang="it-IT" altLang="it-IT" sz="2800" dirty="0"/>
              <a:t> attraverso un’operazione di mercato aperto. Come vedremo, questa scelta ha un effetto espansivo sul PIL di breve periodo.</a:t>
            </a:r>
          </a:p>
          <a:p>
            <a:pPr eaLnBrk="1" hangingPunct="1"/>
            <a:r>
              <a:rPr lang="it-IT" altLang="it-IT" sz="2800" dirty="0">
                <a:solidFill>
                  <a:schemeClr val="tx2"/>
                </a:solidFill>
              </a:rPr>
              <a:t>L’offerta di moneta si sposta a destra. </a:t>
            </a:r>
          </a:p>
          <a:p>
            <a:pPr eaLnBrk="1" hangingPunct="1"/>
            <a:r>
              <a:rPr lang="it-IT" altLang="it-IT" sz="2800" dirty="0">
                <a:solidFill>
                  <a:schemeClr val="tx2"/>
                </a:solidFill>
              </a:rPr>
              <a:t>Data M</a:t>
            </a:r>
            <a:r>
              <a:rPr lang="it-IT" altLang="it-IT" sz="2800" baseline="30000" dirty="0">
                <a:solidFill>
                  <a:schemeClr val="tx2"/>
                </a:solidFill>
              </a:rPr>
              <a:t>d</a:t>
            </a:r>
            <a:r>
              <a:rPr lang="it-IT" altLang="it-IT" sz="2800" dirty="0">
                <a:solidFill>
                  <a:schemeClr val="tx2"/>
                </a:solidFill>
              </a:rPr>
              <a:t>, il valore di equilibrio della moneta diminuisce </a:t>
            </a:r>
            <a:r>
              <a:rPr lang="it-IT" altLang="it-IT" sz="2800" i="1" dirty="0">
                <a:solidFill>
                  <a:schemeClr val="tx2"/>
                </a:solidFill>
              </a:rPr>
              <a:t>e quindi</a:t>
            </a:r>
            <a:r>
              <a:rPr lang="it-IT" altLang="it-IT" sz="2800" dirty="0">
                <a:solidFill>
                  <a:schemeClr val="tx2"/>
                </a:solidFill>
              </a:rPr>
              <a:t> il livello generale dei prezzi aumenta</a:t>
            </a:r>
            <a:r>
              <a:rPr lang="it-IT" altLang="it-IT" dirty="0">
                <a:solidFill>
                  <a:schemeClr val="tx2"/>
                </a:solidFill>
              </a:rPr>
              <a:t>.</a:t>
            </a:r>
          </a:p>
          <a:p>
            <a:pPr eaLnBrk="1" hangingPunct="1"/>
            <a:r>
              <a:rPr lang="it-IT" altLang="it-IT" sz="2800" dirty="0">
                <a:solidFill>
                  <a:schemeClr val="tx2"/>
                </a:solidFill>
              </a:rPr>
              <a:t>L’aumento dell’offerta di moneta, e in generale qualsiasi </a:t>
            </a:r>
            <a:r>
              <a:rPr lang="it-IT" altLang="it-IT" sz="2800" dirty="0">
                <a:solidFill>
                  <a:srgbClr val="FF0000"/>
                </a:solidFill>
              </a:rPr>
              <a:t>politica monetaria espansiva</a:t>
            </a:r>
            <a:r>
              <a:rPr lang="it-IT" altLang="it-IT" sz="2800" dirty="0">
                <a:solidFill>
                  <a:schemeClr val="tx2"/>
                </a:solidFill>
              </a:rPr>
              <a:t> (p.e. la riduzione del TUS), motivata dalla volontà di far crescere il PIL, ha dunque un </a:t>
            </a:r>
            <a:r>
              <a:rPr lang="it-IT" altLang="it-IT" sz="2800" u="sng" dirty="0">
                <a:solidFill>
                  <a:schemeClr val="tx2"/>
                </a:solidFill>
              </a:rPr>
              <a:t>effetto inflazionistico</a:t>
            </a:r>
            <a:r>
              <a:rPr lang="it-IT" altLang="it-IT" sz="2800" dirty="0">
                <a:solidFill>
                  <a:schemeClr val="tx2"/>
                </a:solidFill>
              </a:rPr>
              <a:t> nel lungo periodo.</a:t>
            </a:r>
          </a:p>
          <a:p>
            <a:pPr eaLnBrk="1" hangingPunct="1"/>
            <a:r>
              <a:rPr lang="it-IT" altLang="it-IT" sz="2800" dirty="0">
                <a:solidFill>
                  <a:schemeClr val="tx2"/>
                </a:solidFill>
              </a:rPr>
              <a:t>Quindi l’inflazione è un fenomeno che origina dal mercato monetario ed è la conseguenza dell’aggiustamento indotto da un </a:t>
            </a:r>
            <a:r>
              <a:rPr lang="it-IT" altLang="it-IT" sz="2800" u="sng" dirty="0">
                <a:solidFill>
                  <a:schemeClr val="tx2"/>
                </a:solidFill>
              </a:rPr>
              <a:t>eccesso di offerta</a:t>
            </a:r>
            <a:r>
              <a:rPr lang="it-IT" altLang="it-IT" sz="2800" dirty="0">
                <a:solidFill>
                  <a:schemeClr val="tx2"/>
                </a:solidFill>
              </a:rPr>
              <a:t> di moneta.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9525">
                                            <p:txEl>
                                              <p:pRg st="2" end="2"/>
                                            </p:txEl>
                                          </p:spTgt>
                                        </p:tgtEl>
                                        <p:attrNameLst>
                                          <p:attrName>style.visibility</p:attrName>
                                        </p:attrNameLst>
                                      </p:cBhvr>
                                      <p:to>
                                        <p:strVal val="visible"/>
                                      </p:to>
                                    </p:set>
                                    <p:animEffect transition="in" filter="wipe(left)">
                                      <p:cBhvr>
                                        <p:cTn id="7" dur="500"/>
                                        <p:tgtEl>
                                          <p:spTgt spid="619525">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9525">
                                            <p:txEl>
                                              <p:pRg st="3" end="3"/>
                                            </p:txEl>
                                          </p:spTgt>
                                        </p:tgtEl>
                                        <p:attrNameLst>
                                          <p:attrName>style.visibility</p:attrName>
                                        </p:attrNameLst>
                                      </p:cBhvr>
                                      <p:to>
                                        <p:strVal val="visible"/>
                                      </p:to>
                                    </p:set>
                                    <p:animEffect transition="in" filter="wipe(left)">
                                      <p:cBhvr>
                                        <p:cTn id="10" dur="500"/>
                                        <p:tgtEl>
                                          <p:spTgt spid="619525">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9525">
                                            <p:txEl>
                                              <p:pRg st="4" end="4"/>
                                            </p:txEl>
                                          </p:spTgt>
                                        </p:tgtEl>
                                        <p:attrNameLst>
                                          <p:attrName>style.visibility</p:attrName>
                                        </p:attrNameLst>
                                      </p:cBhvr>
                                      <p:to>
                                        <p:strVal val="visible"/>
                                      </p:to>
                                    </p:set>
                                    <p:animEffect transition="in" filter="wipe(left)">
                                      <p:cBhvr>
                                        <p:cTn id="15" dur="500"/>
                                        <p:tgtEl>
                                          <p:spTgt spid="6195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38" name="Group 2"/>
          <p:cNvGrpSpPr>
            <a:grpSpLocks/>
          </p:cNvGrpSpPr>
          <p:nvPr/>
        </p:nvGrpSpPr>
        <p:grpSpPr bwMode="auto">
          <a:xfrm>
            <a:off x="2590800" y="5943600"/>
            <a:ext cx="882650" cy="733425"/>
            <a:chOff x="1392" y="3755"/>
            <a:chExt cx="556" cy="462"/>
          </a:xfrm>
        </p:grpSpPr>
        <p:sp>
          <p:nvSpPr>
            <p:cNvPr id="167984" name="Rectangle 3"/>
            <p:cNvSpPr>
              <a:spLocks noChangeArrowheads="1"/>
            </p:cNvSpPr>
            <p:nvPr/>
          </p:nvSpPr>
          <p:spPr bwMode="auto">
            <a:xfrm>
              <a:off x="1392" y="3755"/>
              <a:ext cx="556"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Quantità </a:t>
              </a:r>
            </a:p>
            <a:p>
              <a:pPr>
                <a:spcBef>
                  <a:spcPct val="0"/>
                </a:spcBef>
                <a:buFontTx/>
                <a:buNone/>
              </a:pPr>
              <a:r>
                <a:rPr lang="it-IT" altLang="it-IT" sz="1600" b="1">
                  <a:solidFill>
                    <a:srgbClr val="000000"/>
                  </a:solidFill>
                  <a:latin typeface="Arial" panose="020B0604020202020204" pitchFamily="34" charset="0"/>
                </a:rPr>
                <a:t>fissata </a:t>
              </a:r>
            </a:p>
            <a:p>
              <a:pPr>
                <a:spcBef>
                  <a:spcPct val="0"/>
                </a:spcBef>
                <a:buFontTx/>
                <a:buNone/>
              </a:pPr>
              <a:r>
                <a:rPr lang="it-IT" altLang="it-IT" sz="1600" b="1">
                  <a:solidFill>
                    <a:srgbClr val="000000"/>
                  </a:solidFill>
                  <a:latin typeface="Arial" panose="020B0604020202020204" pitchFamily="34" charset="0"/>
                </a:rPr>
                <a:t>dalla BC</a:t>
              </a:r>
            </a:p>
          </p:txBody>
        </p:sp>
        <p:sp>
          <p:nvSpPr>
            <p:cNvPr id="167985" name="Rectangle 4"/>
            <p:cNvSpPr>
              <a:spLocks noChangeArrowheads="1"/>
            </p:cNvSpPr>
            <p:nvPr/>
          </p:nvSpPr>
          <p:spPr bwMode="auto">
            <a:xfrm>
              <a:off x="1525"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7939" name="Group 5"/>
          <p:cNvGrpSpPr>
            <a:grpSpLocks/>
          </p:cNvGrpSpPr>
          <p:nvPr/>
        </p:nvGrpSpPr>
        <p:grpSpPr bwMode="auto">
          <a:xfrm>
            <a:off x="7086600" y="6019800"/>
            <a:ext cx="534988" cy="536575"/>
            <a:chOff x="3759" y="3755"/>
            <a:chExt cx="337" cy="338"/>
          </a:xfrm>
        </p:grpSpPr>
        <p:sp>
          <p:nvSpPr>
            <p:cNvPr id="167982" name="Rectangle 6"/>
            <p:cNvSpPr>
              <a:spLocks noChangeArrowheads="1"/>
            </p:cNvSpPr>
            <p:nvPr/>
          </p:nvSpPr>
          <p:spPr bwMode="auto">
            <a:xfrm>
              <a:off x="3759" y="3755"/>
              <a:ext cx="1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p>
          </p:txBody>
        </p:sp>
        <p:sp>
          <p:nvSpPr>
            <p:cNvPr id="167983" name="Rectangle 7"/>
            <p:cNvSpPr>
              <a:spLocks noChangeArrowheads="1"/>
            </p:cNvSpPr>
            <p:nvPr/>
          </p:nvSpPr>
          <p:spPr bwMode="auto">
            <a:xfrm>
              <a:off x="4096"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grpSp>
        <p:nvGrpSpPr>
          <p:cNvPr id="167940" name="Group 8"/>
          <p:cNvGrpSpPr>
            <a:grpSpLocks/>
          </p:cNvGrpSpPr>
          <p:nvPr/>
        </p:nvGrpSpPr>
        <p:grpSpPr bwMode="auto">
          <a:xfrm>
            <a:off x="622300" y="1773238"/>
            <a:ext cx="1141413" cy="474662"/>
            <a:chOff x="392" y="1117"/>
            <a:chExt cx="719" cy="299"/>
          </a:xfrm>
        </p:grpSpPr>
        <p:sp>
          <p:nvSpPr>
            <p:cNvPr id="167980" name="Rectangle 9"/>
            <p:cNvSpPr>
              <a:spLocks noChangeArrowheads="1"/>
            </p:cNvSpPr>
            <p:nvPr/>
          </p:nvSpPr>
          <p:spPr bwMode="auto">
            <a:xfrm>
              <a:off x="392" y="1117"/>
              <a:ext cx="71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Valore della</a:t>
              </a:r>
            </a:p>
          </p:txBody>
        </p:sp>
        <p:sp>
          <p:nvSpPr>
            <p:cNvPr id="167981" name="Rectangle 10"/>
            <p:cNvSpPr>
              <a:spLocks noChangeArrowheads="1"/>
            </p:cNvSpPr>
            <p:nvPr/>
          </p:nvSpPr>
          <p:spPr bwMode="auto">
            <a:xfrm>
              <a:off x="507" y="1262"/>
              <a:ext cx="45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moneta</a:t>
              </a:r>
            </a:p>
          </p:txBody>
        </p:sp>
      </p:grpSp>
      <p:grpSp>
        <p:nvGrpSpPr>
          <p:cNvPr id="167941" name="Group 11"/>
          <p:cNvGrpSpPr>
            <a:grpSpLocks/>
          </p:cNvGrpSpPr>
          <p:nvPr/>
        </p:nvGrpSpPr>
        <p:grpSpPr bwMode="auto">
          <a:xfrm>
            <a:off x="7472363" y="1839913"/>
            <a:ext cx="1119187" cy="474662"/>
            <a:chOff x="4707" y="1159"/>
            <a:chExt cx="705" cy="299"/>
          </a:xfrm>
        </p:grpSpPr>
        <p:sp>
          <p:nvSpPr>
            <p:cNvPr id="167978" name="Rectangle 12"/>
            <p:cNvSpPr>
              <a:spLocks noChangeArrowheads="1"/>
            </p:cNvSpPr>
            <p:nvPr/>
          </p:nvSpPr>
          <p:spPr bwMode="auto">
            <a:xfrm>
              <a:off x="4707" y="1159"/>
              <a:ext cx="70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Livello gen.</a:t>
              </a:r>
            </a:p>
          </p:txBody>
        </p:sp>
        <p:sp>
          <p:nvSpPr>
            <p:cNvPr id="167979" name="Rectangle 13"/>
            <p:cNvSpPr>
              <a:spLocks noChangeArrowheads="1"/>
            </p:cNvSpPr>
            <p:nvPr/>
          </p:nvSpPr>
          <p:spPr bwMode="auto">
            <a:xfrm>
              <a:off x="4707" y="1304"/>
              <a:ext cx="58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dei prezzi</a:t>
              </a:r>
            </a:p>
          </p:txBody>
        </p:sp>
      </p:grpSp>
      <p:sp>
        <p:nvSpPr>
          <p:cNvPr id="167942" name="Rectangle 14"/>
          <p:cNvSpPr>
            <a:spLocks noChangeArrowheads="1"/>
          </p:cNvSpPr>
          <p:nvPr/>
        </p:nvSpPr>
        <p:spPr bwMode="auto">
          <a:xfrm>
            <a:off x="3125788" y="4010025"/>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A</a:t>
            </a:r>
          </a:p>
        </p:txBody>
      </p:sp>
      <p:sp>
        <p:nvSpPr>
          <p:cNvPr id="167943" name="Line 15"/>
          <p:cNvSpPr>
            <a:spLocks noChangeShapeType="1"/>
          </p:cNvSpPr>
          <p:nvPr/>
        </p:nvSpPr>
        <p:spPr bwMode="auto">
          <a:xfrm>
            <a:off x="1922463" y="4283075"/>
            <a:ext cx="5243512" cy="0"/>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4" name="Line 16"/>
          <p:cNvSpPr>
            <a:spLocks noChangeShapeType="1"/>
          </p:cNvSpPr>
          <p:nvPr/>
        </p:nvSpPr>
        <p:spPr bwMode="auto">
          <a:xfrm flipH="1">
            <a:off x="1709738" y="510698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5" name="Line 17"/>
          <p:cNvSpPr>
            <a:spLocks noChangeShapeType="1"/>
          </p:cNvSpPr>
          <p:nvPr/>
        </p:nvSpPr>
        <p:spPr bwMode="auto">
          <a:xfrm flipH="1">
            <a:off x="1709738" y="4283075"/>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6" name="Line 18"/>
          <p:cNvSpPr>
            <a:spLocks noChangeShapeType="1"/>
          </p:cNvSpPr>
          <p:nvPr/>
        </p:nvSpPr>
        <p:spPr bwMode="auto">
          <a:xfrm flipH="1">
            <a:off x="1709738" y="3460750"/>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7" name="Line 19"/>
          <p:cNvSpPr>
            <a:spLocks noChangeShapeType="1"/>
          </p:cNvSpPr>
          <p:nvPr/>
        </p:nvSpPr>
        <p:spPr bwMode="auto">
          <a:xfrm flipH="1">
            <a:off x="1709738" y="2636838"/>
            <a:ext cx="177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8" name="Line 20"/>
          <p:cNvSpPr>
            <a:spLocks noChangeShapeType="1"/>
          </p:cNvSpPr>
          <p:nvPr/>
        </p:nvSpPr>
        <p:spPr bwMode="auto">
          <a:xfrm>
            <a:off x="7212013" y="5106988"/>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49" name="Line 21"/>
          <p:cNvSpPr>
            <a:spLocks noChangeShapeType="1"/>
          </p:cNvSpPr>
          <p:nvPr/>
        </p:nvSpPr>
        <p:spPr bwMode="auto">
          <a:xfrm>
            <a:off x="7212013" y="4283075"/>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50" name="Line 22"/>
          <p:cNvSpPr>
            <a:spLocks noChangeShapeType="1"/>
          </p:cNvSpPr>
          <p:nvPr/>
        </p:nvSpPr>
        <p:spPr bwMode="auto">
          <a:xfrm>
            <a:off x="7212013" y="3460750"/>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51" name="Line 23"/>
          <p:cNvSpPr>
            <a:spLocks noChangeShapeType="1"/>
          </p:cNvSpPr>
          <p:nvPr/>
        </p:nvSpPr>
        <p:spPr bwMode="auto">
          <a:xfrm>
            <a:off x="7212013" y="2636838"/>
            <a:ext cx="12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52" name="Line 24"/>
          <p:cNvSpPr>
            <a:spLocks noChangeShapeType="1"/>
          </p:cNvSpPr>
          <p:nvPr/>
        </p:nvSpPr>
        <p:spPr bwMode="auto">
          <a:xfrm flipV="1">
            <a:off x="3046413" y="2260600"/>
            <a:ext cx="0" cy="3671888"/>
          </a:xfrm>
          <a:prstGeom prst="line">
            <a:avLst/>
          </a:prstGeom>
          <a:noFill/>
          <a:ln w="254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953" name="Rectangle 25"/>
          <p:cNvSpPr>
            <a:spLocks noChangeArrowheads="1"/>
          </p:cNvSpPr>
          <p:nvPr/>
        </p:nvSpPr>
        <p:spPr bwMode="auto">
          <a:xfrm>
            <a:off x="2895600" y="1981200"/>
            <a:ext cx="30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s</a:t>
            </a:r>
          </a:p>
        </p:txBody>
      </p:sp>
      <p:sp>
        <p:nvSpPr>
          <p:cNvPr id="167954" name="Rectangle 26"/>
          <p:cNvSpPr>
            <a:spLocks noChangeArrowheads="1"/>
          </p:cNvSpPr>
          <p:nvPr/>
        </p:nvSpPr>
        <p:spPr bwMode="auto">
          <a:xfrm>
            <a:off x="1676400" y="5791200"/>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0</a:t>
            </a:r>
          </a:p>
        </p:txBody>
      </p:sp>
      <p:sp>
        <p:nvSpPr>
          <p:cNvPr id="167955" name="Rectangle 27"/>
          <p:cNvSpPr>
            <a:spLocks noChangeArrowheads="1"/>
          </p:cNvSpPr>
          <p:nvPr/>
        </p:nvSpPr>
        <p:spPr bwMode="auto">
          <a:xfrm>
            <a:off x="984325" y="2456010"/>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a:t>
            </a:r>
          </a:p>
        </p:txBody>
      </p:sp>
      <p:sp>
        <p:nvSpPr>
          <p:cNvPr id="167956" name="Rectangle 28"/>
          <p:cNvSpPr>
            <a:spLocks noChangeArrowheads="1"/>
          </p:cNvSpPr>
          <p:nvPr/>
        </p:nvSpPr>
        <p:spPr bwMode="auto">
          <a:xfrm>
            <a:off x="1043930" y="4110567"/>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1/102</a:t>
            </a:r>
          </a:p>
        </p:txBody>
      </p:sp>
      <p:sp>
        <p:nvSpPr>
          <p:cNvPr id="167957" name="Rectangle 29"/>
          <p:cNvSpPr>
            <a:spLocks noChangeArrowheads="1"/>
          </p:cNvSpPr>
          <p:nvPr/>
        </p:nvSpPr>
        <p:spPr bwMode="auto">
          <a:xfrm>
            <a:off x="1043930" y="4974796"/>
            <a:ext cx="6412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1/104</a:t>
            </a:r>
          </a:p>
        </p:txBody>
      </p:sp>
      <p:sp>
        <p:nvSpPr>
          <p:cNvPr id="167958" name="Rectangle 30"/>
          <p:cNvSpPr>
            <a:spLocks noChangeArrowheads="1"/>
          </p:cNvSpPr>
          <p:nvPr/>
        </p:nvSpPr>
        <p:spPr bwMode="auto">
          <a:xfrm>
            <a:off x="704850" y="3333320"/>
            <a:ext cx="997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1/101,33</a:t>
            </a:r>
          </a:p>
        </p:txBody>
      </p:sp>
      <p:sp>
        <p:nvSpPr>
          <p:cNvPr id="167959" name="Rectangle 31"/>
          <p:cNvSpPr>
            <a:spLocks noChangeArrowheads="1"/>
          </p:cNvSpPr>
          <p:nvPr/>
        </p:nvSpPr>
        <p:spPr bwMode="auto">
          <a:xfrm>
            <a:off x="7466013" y="2506663"/>
            <a:ext cx="4280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101</a:t>
            </a:r>
          </a:p>
        </p:txBody>
      </p:sp>
      <p:sp>
        <p:nvSpPr>
          <p:cNvPr id="167960" name="Rectangle 32"/>
          <p:cNvSpPr>
            <a:spLocks noChangeArrowheads="1"/>
          </p:cNvSpPr>
          <p:nvPr/>
        </p:nvSpPr>
        <p:spPr bwMode="auto">
          <a:xfrm>
            <a:off x="7466013" y="3330575"/>
            <a:ext cx="7838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101,33</a:t>
            </a:r>
          </a:p>
        </p:txBody>
      </p:sp>
      <p:sp>
        <p:nvSpPr>
          <p:cNvPr id="167961" name="Rectangle 33"/>
          <p:cNvSpPr>
            <a:spLocks noChangeArrowheads="1"/>
          </p:cNvSpPr>
          <p:nvPr/>
        </p:nvSpPr>
        <p:spPr bwMode="auto">
          <a:xfrm>
            <a:off x="7466013" y="4152900"/>
            <a:ext cx="4280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102</a:t>
            </a:r>
          </a:p>
        </p:txBody>
      </p:sp>
      <p:sp>
        <p:nvSpPr>
          <p:cNvPr id="167962" name="Rectangle 34"/>
          <p:cNvSpPr>
            <a:spLocks noChangeArrowheads="1"/>
          </p:cNvSpPr>
          <p:nvPr/>
        </p:nvSpPr>
        <p:spPr bwMode="auto">
          <a:xfrm>
            <a:off x="7466013" y="4976813"/>
            <a:ext cx="4280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104</a:t>
            </a:r>
          </a:p>
        </p:txBody>
      </p:sp>
      <p:sp>
        <p:nvSpPr>
          <p:cNvPr id="167963" name="Freeform 35"/>
          <p:cNvSpPr>
            <a:spLocks/>
          </p:cNvSpPr>
          <p:nvPr/>
        </p:nvSpPr>
        <p:spPr bwMode="auto">
          <a:xfrm>
            <a:off x="2127250" y="2581275"/>
            <a:ext cx="3835400" cy="2995613"/>
          </a:xfrm>
          <a:custGeom>
            <a:avLst/>
            <a:gdLst>
              <a:gd name="T0" fmla="*/ 0 w 2416"/>
              <a:gd name="T1" fmla="*/ 2147483646 h 1887"/>
              <a:gd name="T2" fmla="*/ 2147483646 w 2416"/>
              <a:gd name="T3" fmla="*/ 2147483646 h 1887"/>
              <a:gd name="T4" fmla="*/ 2147483646 w 2416"/>
              <a:gd name="T5" fmla="*/ 2147483646 h 1887"/>
              <a:gd name="T6" fmla="*/ 2147483646 w 2416"/>
              <a:gd name="T7" fmla="*/ 2147483646 h 1887"/>
              <a:gd name="T8" fmla="*/ 2147483646 w 2416"/>
              <a:gd name="T9" fmla="*/ 2147483646 h 1887"/>
              <a:gd name="T10" fmla="*/ 2147483646 w 2416"/>
              <a:gd name="T11" fmla="*/ 2147483646 h 1887"/>
              <a:gd name="T12" fmla="*/ 2147483646 w 2416"/>
              <a:gd name="T13" fmla="*/ 2147483646 h 1887"/>
              <a:gd name="T14" fmla="*/ 2147483646 w 2416"/>
              <a:gd name="T15" fmla="*/ 2147483646 h 1887"/>
              <a:gd name="T16" fmla="*/ 2147483646 w 2416"/>
              <a:gd name="T17" fmla="*/ 2147483646 h 1887"/>
              <a:gd name="T18" fmla="*/ 2147483646 w 2416"/>
              <a:gd name="T19" fmla="*/ 2147483646 h 1887"/>
              <a:gd name="T20" fmla="*/ 2147483646 w 2416"/>
              <a:gd name="T21" fmla="*/ 2147483646 h 1887"/>
              <a:gd name="T22" fmla="*/ 2147483646 w 2416"/>
              <a:gd name="T23" fmla="*/ 2147483646 h 1887"/>
              <a:gd name="T24" fmla="*/ 2147483646 w 2416"/>
              <a:gd name="T25" fmla="*/ 2147483646 h 1887"/>
              <a:gd name="T26" fmla="*/ 2147483646 w 2416"/>
              <a:gd name="T27" fmla="*/ 2147483646 h 1887"/>
              <a:gd name="T28" fmla="*/ 2147483646 w 2416"/>
              <a:gd name="T29" fmla="*/ 2147483646 h 1887"/>
              <a:gd name="T30" fmla="*/ 2147483646 w 2416"/>
              <a:gd name="T31" fmla="*/ 2147483646 h 1887"/>
              <a:gd name="T32" fmla="*/ 2147483646 w 2416"/>
              <a:gd name="T33" fmla="*/ 2147483646 h 1887"/>
              <a:gd name="T34" fmla="*/ 2147483646 w 2416"/>
              <a:gd name="T35" fmla="*/ 2147483646 h 1887"/>
              <a:gd name="T36" fmla="*/ 2147483646 w 2416"/>
              <a:gd name="T37" fmla="*/ 2147483646 h 1887"/>
              <a:gd name="T38" fmla="*/ 2147483646 w 2416"/>
              <a:gd name="T39" fmla="*/ 2147483646 h 1887"/>
              <a:gd name="T40" fmla="*/ 2147483646 w 2416"/>
              <a:gd name="T41" fmla="*/ 2147483646 h 1887"/>
              <a:gd name="T42" fmla="*/ 2147483646 w 2416"/>
              <a:gd name="T43" fmla="*/ 2147483646 h 1887"/>
              <a:gd name="T44" fmla="*/ 2147483646 w 2416"/>
              <a:gd name="T45" fmla="*/ 2147483646 h 1887"/>
              <a:gd name="T46" fmla="*/ 2147483646 w 2416"/>
              <a:gd name="T47" fmla="*/ 2147483646 h 1887"/>
              <a:gd name="T48" fmla="*/ 2147483646 w 2416"/>
              <a:gd name="T49" fmla="*/ 2147483646 h 1887"/>
              <a:gd name="T50" fmla="*/ 2147483646 w 2416"/>
              <a:gd name="T51" fmla="*/ 2147483646 h 1887"/>
              <a:gd name="T52" fmla="*/ 2147483646 w 2416"/>
              <a:gd name="T53" fmla="*/ 2147483646 h 1887"/>
              <a:gd name="T54" fmla="*/ 2147483646 w 2416"/>
              <a:gd name="T55" fmla="*/ 2147483646 h 1887"/>
              <a:gd name="T56" fmla="*/ 2147483646 w 2416"/>
              <a:gd name="T57" fmla="*/ 2147483646 h 1887"/>
              <a:gd name="T58" fmla="*/ 2147483646 w 2416"/>
              <a:gd name="T59" fmla="*/ 2147483646 h 1887"/>
              <a:gd name="T60" fmla="*/ 2147483646 w 2416"/>
              <a:gd name="T61" fmla="*/ 2147483646 h 1887"/>
              <a:gd name="T62" fmla="*/ 2147483646 w 2416"/>
              <a:gd name="T63" fmla="*/ 2147483646 h 1887"/>
              <a:gd name="T64" fmla="*/ 2147483646 w 2416"/>
              <a:gd name="T65" fmla="*/ 2147483646 h 1887"/>
              <a:gd name="T66" fmla="*/ 2147483646 w 2416"/>
              <a:gd name="T67" fmla="*/ 2147483646 h 1887"/>
              <a:gd name="T68" fmla="*/ 2147483646 w 2416"/>
              <a:gd name="T69" fmla="*/ 2147483646 h 1887"/>
              <a:gd name="T70" fmla="*/ 2147483646 w 2416"/>
              <a:gd name="T71" fmla="*/ 2147483646 h 1887"/>
              <a:gd name="T72" fmla="*/ 2147483646 w 2416"/>
              <a:gd name="T73" fmla="*/ 2147483646 h 1887"/>
              <a:gd name="T74" fmla="*/ 2147483646 w 2416"/>
              <a:gd name="T75" fmla="*/ 2147483646 h 1887"/>
              <a:gd name="T76" fmla="*/ 2147483646 w 2416"/>
              <a:gd name="T77" fmla="*/ 2147483646 h 1887"/>
              <a:gd name="T78" fmla="*/ 2147483646 w 2416"/>
              <a:gd name="T79" fmla="*/ 2147483646 h 1887"/>
              <a:gd name="T80" fmla="*/ 2147483646 w 2416"/>
              <a:gd name="T81" fmla="*/ 2147483646 h 1887"/>
              <a:gd name="T82" fmla="*/ 2147483646 w 2416"/>
              <a:gd name="T83" fmla="*/ 2147483646 h 1887"/>
              <a:gd name="T84" fmla="*/ 2147483646 w 2416"/>
              <a:gd name="T85" fmla="*/ 2147483646 h 1887"/>
              <a:gd name="T86" fmla="*/ 2147483646 w 2416"/>
              <a:gd name="T87" fmla="*/ 2147483646 h 1887"/>
              <a:gd name="T88" fmla="*/ 2147483646 w 2416"/>
              <a:gd name="T89" fmla="*/ 2147483646 h 1887"/>
              <a:gd name="T90" fmla="*/ 2147483646 w 2416"/>
              <a:gd name="T91" fmla="*/ 2147483646 h 1887"/>
              <a:gd name="T92" fmla="*/ 2147483646 w 2416"/>
              <a:gd name="T93" fmla="*/ 2147483646 h 1887"/>
              <a:gd name="T94" fmla="*/ 2147483646 w 2416"/>
              <a:gd name="T95" fmla="*/ 2147483646 h 1887"/>
              <a:gd name="T96" fmla="*/ 2147483646 w 2416"/>
              <a:gd name="T97" fmla="*/ 2147483646 h 1887"/>
              <a:gd name="T98" fmla="*/ 2147483646 w 2416"/>
              <a:gd name="T99" fmla="*/ 2147483646 h 1887"/>
              <a:gd name="T100" fmla="*/ 2147483646 w 2416"/>
              <a:gd name="T101" fmla="*/ 2147483646 h 1887"/>
              <a:gd name="T102" fmla="*/ 2147483646 w 2416"/>
              <a:gd name="T103" fmla="*/ 2147483646 h 1887"/>
              <a:gd name="T104" fmla="*/ 2147483646 w 2416"/>
              <a:gd name="T105" fmla="*/ 2147483646 h 1887"/>
              <a:gd name="T106" fmla="*/ 2147483646 w 2416"/>
              <a:gd name="T107" fmla="*/ 2147483646 h 1887"/>
              <a:gd name="T108" fmla="*/ 2147483646 w 2416"/>
              <a:gd name="T109" fmla="*/ 2147483646 h 1887"/>
              <a:gd name="T110" fmla="*/ 2147483646 w 2416"/>
              <a:gd name="T111" fmla="*/ 2147483646 h 1887"/>
              <a:gd name="T112" fmla="*/ 2147483646 w 2416"/>
              <a:gd name="T113" fmla="*/ 2147483646 h 1887"/>
              <a:gd name="T114" fmla="*/ 2147483646 w 2416"/>
              <a:gd name="T115" fmla="*/ 2147483646 h 18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16" h="1887">
                <a:moveTo>
                  <a:pt x="0" y="0"/>
                </a:moveTo>
                <a:lnTo>
                  <a:pt x="0" y="2"/>
                </a:lnTo>
                <a:lnTo>
                  <a:pt x="0" y="3"/>
                </a:lnTo>
                <a:lnTo>
                  <a:pt x="0" y="4"/>
                </a:lnTo>
                <a:lnTo>
                  <a:pt x="0" y="6"/>
                </a:lnTo>
                <a:lnTo>
                  <a:pt x="1" y="9"/>
                </a:lnTo>
                <a:lnTo>
                  <a:pt x="1" y="10"/>
                </a:lnTo>
                <a:lnTo>
                  <a:pt x="1" y="14"/>
                </a:lnTo>
                <a:lnTo>
                  <a:pt x="1" y="17"/>
                </a:lnTo>
                <a:lnTo>
                  <a:pt x="1" y="19"/>
                </a:lnTo>
                <a:lnTo>
                  <a:pt x="1" y="24"/>
                </a:lnTo>
                <a:lnTo>
                  <a:pt x="2" y="27"/>
                </a:lnTo>
                <a:lnTo>
                  <a:pt x="2" y="31"/>
                </a:lnTo>
                <a:lnTo>
                  <a:pt x="2" y="35"/>
                </a:lnTo>
                <a:lnTo>
                  <a:pt x="3" y="39"/>
                </a:lnTo>
                <a:lnTo>
                  <a:pt x="4" y="44"/>
                </a:lnTo>
                <a:lnTo>
                  <a:pt x="4" y="48"/>
                </a:lnTo>
                <a:lnTo>
                  <a:pt x="4" y="53"/>
                </a:lnTo>
                <a:lnTo>
                  <a:pt x="5" y="59"/>
                </a:lnTo>
                <a:lnTo>
                  <a:pt x="5" y="64"/>
                </a:lnTo>
                <a:lnTo>
                  <a:pt x="7" y="69"/>
                </a:lnTo>
                <a:lnTo>
                  <a:pt x="7" y="75"/>
                </a:lnTo>
                <a:lnTo>
                  <a:pt x="8" y="81"/>
                </a:lnTo>
                <a:lnTo>
                  <a:pt x="9" y="87"/>
                </a:lnTo>
                <a:lnTo>
                  <a:pt x="10" y="94"/>
                </a:lnTo>
                <a:lnTo>
                  <a:pt x="11" y="101"/>
                </a:lnTo>
                <a:lnTo>
                  <a:pt x="12" y="107"/>
                </a:lnTo>
                <a:lnTo>
                  <a:pt x="13" y="115"/>
                </a:lnTo>
                <a:lnTo>
                  <a:pt x="14" y="122"/>
                </a:lnTo>
                <a:lnTo>
                  <a:pt x="16" y="129"/>
                </a:lnTo>
                <a:lnTo>
                  <a:pt x="17" y="136"/>
                </a:lnTo>
                <a:lnTo>
                  <a:pt x="18" y="144"/>
                </a:lnTo>
                <a:lnTo>
                  <a:pt x="20" y="152"/>
                </a:lnTo>
                <a:lnTo>
                  <a:pt x="22" y="160"/>
                </a:lnTo>
                <a:lnTo>
                  <a:pt x="24" y="168"/>
                </a:lnTo>
                <a:lnTo>
                  <a:pt x="25" y="177"/>
                </a:lnTo>
                <a:lnTo>
                  <a:pt x="28" y="185"/>
                </a:lnTo>
                <a:lnTo>
                  <a:pt x="30" y="194"/>
                </a:lnTo>
                <a:lnTo>
                  <a:pt x="32" y="203"/>
                </a:lnTo>
                <a:lnTo>
                  <a:pt x="34" y="213"/>
                </a:lnTo>
                <a:lnTo>
                  <a:pt x="37" y="221"/>
                </a:lnTo>
                <a:lnTo>
                  <a:pt x="39" y="231"/>
                </a:lnTo>
                <a:lnTo>
                  <a:pt x="41" y="241"/>
                </a:lnTo>
                <a:lnTo>
                  <a:pt x="44" y="250"/>
                </a:lnTo>
                <a:lnTo>
                  <a:pt x="47" y="261"/>
                </a:lnTo>
                <a:lnTo>
                  <a:pt x="50" y="270"/>
                </a:lnTo>
                <a:lnTo>
                  <a:pt x="53" y="281"/>
                </a:lnTo>
                <a:lnTo>
                  <a:pt x="56" y="290"/>
                </a:lnTo>
                <a:lnTo>
                  <a:pt x="60" y="301"/>
                </a:lnTo>
                <a:lnTo>
                  <a:pt x="63" y="311"/>
                </a:lnTo>
                <a:lnTo>
                  <a:pt x="67" y="323"/>
                </a:lnTo>
                <a:lnTo>
                  <a:pt x="70" y="333"/>
                </a:lnTo>
                <a:lnTo>
                  <a:pt x="75" y="344"/>
                </a:lnTo>
                <a:lnTo>
                  <a:pt x="79" y="355"/>
                </a:lnTo>
                <a:lnTo>
                  <a:pt x="83" y="367"/>
                </a:lnTo>
                <a:lnTo>
                  <a:pt x="87" y="378"/>
                </a:lnTo>
                <a:lnTo>
                  <a:pt x="92" y="389"/>
                </a:lnTo>
                <a:lnTo>
                  <a:pt x="96" y="401"/>
                </a:lnTo>
                <a:lnTo>
                  <a:pt x="101" y="413"/>
                </a:lnTo>
                <a:lnTo>
                  <a:pt x="106" y="424"/>
                </a:lnTo>
                <a:lnTo>
                  <a:pt x="111" y="437"/>
                </a:lnTo>
                <a:lnTo>
                  <a:pt x="116" y="449"/>
                </a:lnTo>
                <a:lnTo>
                  <a:pt x="122" y="460"/>
                </a:lnTo>
                <a:lnTo>
                  <a:pt x="127" y="473"/>
                </a:lnTo>
                <a:lnTo>
                  <a:pt x="133" y="485"/>
                </a:lnTo>
                <a:lnTo>
                  <a:pt x="139" y="498"/>
                </a:lnTo>
                <a:lnTo>
                  <a:pt x="145" y="510"/>
                </a:lnTo>
                <a:lnTo>
                  <a:pt x="151" y="522"/>
                </a:lnTo>
                <a:lnTo>
                  <a:pt x="158" y="535"/>
                </a:lnTo>
                <a:lnTo>
                  <a:pt x="164" y="548"/>
                </a:lnTo>
                <a:lnTo>
                  <a:pt x="171" y="562"/>
                </a:lnTo>
                <a:lnTo>
                  <a:pt x="179" y="575"/>
                </a:lnTo>
                <a:lnTo>
                  <a:pt x="186" y="587"/>
                </a:lnTo>
                <a:lnTo>
                  <a:pt x="193" y="600"/>
                </a:lnTo>
                <a:lnTo>
                  <a:pt x="201" y="614"/>
                </a:lnTo>
                <a:lnTo>
                  <a:pt x="209" y="627"/>
                </a:lnTo>
                <a:lnTo>
                  <a:pt x="217" y="640"/>
                </a:lnTo>
                <a:lnTo>
                  <a:pt x="225" y="653"/>
                </a:lnTo>
                <a:lnTo>
                  <a:pt x="234" y="667"/>
                </a:lnTo>
                <a:lnTo>
                  <a:pt x="242" y="681"/>
                </a:lnTo>
                <a:lnTo>
                  <a:pt x="251" y="695"/>
                </a:lnTo>
                <a:lnTo>
                  <a:pt x="260" y="708"/>
                </a:lnTo>
                <a:lnTo>
                  <a:pt x="270" y="722"/>
                </a:lnTo>
                <a:lnTo>
                  <a:pt x="279" y="736"/>
                </a:lnTo>
                <a:lnTo>
                  <a:pt x="289" y="749"/>
                </a:lnTo>
                <a:lnTo>
                  <a:pt x="299" y="763"/>
                </a:lnTo>
                <a:lnTo>
                  <a:pt x="309" y="777"/>
                </a:lnTo>
                <a:lnTo>
                  <a:pt x="319" y="791"/>
                </a:lnTo>
                <a:lnTo>
                  <a:pt x="330" y="805"/>
                </a:lnTo>
                <a:lnTo>
                  <a:pt x="341" y="819"/>
                </a:lnTo>
                <a:lnTo>
                  <a:pt x="352" y="833"/>
                </a:lnTo>
                <a:lnTo>
                  <a:pt x="364" y="847"/>
                </a:lnTo>
                <a:lnTo>
                  <a:pt x="375" y="862"/>
                </a:lnTo>
                <a:lnTo>
                  <a:pt x="387" y="876"/>
                </a:lnTo>
                <a:lnTo>
                  <a:pt x="399" y="890"/>
                </a:lnTo>
                <a:lnTo>
                  <a:pt x="412" y="904"/>
                </a:lnTo>
                <a:lnTo>
                  <a:pt x="425" y="918"/>
                </a:lnTo>
                <a:lnTo>
                  <a:pt x="438" y="933"/>
                </a:lnTo>
                <a:lnTo>
                  <a:pt x="451" y="946"/>
                </a:lnTo>
                <a:lnTo>
                  <a:pt x="464" y="960"/>
                </a:lnTo>
                <a:lnTo>
                  <a:pt x="478" y="975"/>
                </a:lnTo>
                <a:lnTo>
                  <a:pt x="491" y="988"/>
                </a:lnTo>
                <a:lnTo>
                  <a:pt x="506" y="1003"/>
                </a:lnTo>
                <a:lnTo>
                  <a:pt x="520" y="1017"/>
                </a:lnTo>
                <a:lnTo>
                  <a:pt x="535" y="1031"/>
                </a:lnTo>
                <a:lnTo>
                  <a:pt x="551" y="1046"/>
                </a:lnTo>
                <a:lnTo>
                  <a:pt x="566" y="1061"/>
                </a:lnTo>
                <a:lnTo>
                  <a:pt x="581" y="1075"/>
                </a:lnTo>
                <a:lnTo>
                  <a:pt x="597" y="1089"/>
                </a:lnTo>
                <a:lnTo>
                  <a:pt x="613" y="1103"/>
                </a:lnTo>
                <a:lnTo>
                  <a:pt x="630" y="1118"/>
                </a:lnTo>
                <a:lnTo>
                  <a:pt x="647" y="1132"/>
                </a:lnTo>
                <a:lnTo>
                  <a:pt x="664" y="1146"/>
                </a:lnTo>
                <a:lnTo>
                  <a:pt x="681" y="1160"/>
                </a:lnTo>
                <a:lnTo>
                  <a:pt x="699" y="1175"/>
                </a:lnTo>
                <a:lnTo>
                  <a:pt x="717" y="1189"/>
                </a:lnTo>
                <a:lnTo>
                  <a:pt x="736" y="1203"/>
                </a:lnTo>
                <a:lnTo>
                  <a:pt x="754" y="1217"/>
                </a:lnTo>
                <a:lnTo>
                  <a:pt x="773" y="1231"/>
                </a:lnTo>
                <a:lnTo>
                  <a:pt x="792" y="1245"/>
                </a:lnTo>
                <a:lnTo>
                  <a:pt x="812" y="1259"/>
                </a:lnTo>
                <a:lnTo>
                  <a:pt x="832" y="1273"/>
                </a:lnTo>
                <a:lnTo>
                  <a:pt x="852" y="1287"/>
                </a:lnTo>
                <a:lnTo>
                  <a:pt x="873" y="1300"/>
                </a:lnTo>
                <a:lnTo>
                  <a:pt x="894" y="1314"/>
                </a:lnTo>
                <a:lnTo>
                  <a:pt x="915" y="1328"/>
                </a:lnTo>
                <a:lnTo>
                  <a:pt x="936" y="1342"/>
                </a:lnTo>
                <a:lnTo>
                  <a:pt x="958" y="1355"/>
                </a:lnTo>
                <a:lnTo>
                  <a:pt x="980" y="1369"/>
                </a:lnTo>
                <a:lnTo>
                  <a:pt x="1003" y="1382"/>
                </a:lnTo>
                <a:lnTo>
                  <a:pt x="1026" y="1396"/>
                </a:lnTo>
                <a:lnTo>
                  <a:pt x="1049" y="1409"/>
                </a:lnTo>
                <a:lnTo>
                  <a:pt x="1073" y="1422"/>
                </a:lnTo>
                <a:lnTo>
                  <a:pt x="1097" y="1435"/>
                </a:lnTo>
                <a:lnTo>
                  <a:pt x="1121" y="1449"/>
                </a:lnTo>
                <a:lnTo>
                  <a:pt x="1145" y="1462"/>
                </a:lnTo>
                <a:lnTo>
                  <a:pt x="1171" y="1475"/>
                </a:lnTo>
                <a:lnTo>
                  <a:pt x="1196" y="1488"/>
                </a:lnTo>
                <a:lnTo>
                  <a:pt x="1222" y="1500"/>
                </a:lnTo>
                <a:lnTo>
                  <a:pt x="1248" y="1513"/>
                </a:lnTo>
                <a:lnTo>
                  <a:pt x="1274" y="1526"/>
                </a:lnTo>
                <a:lnTo>
                  <a:pt x="1302" y="1539"/>
                </a:lnTo>
                <a:lnTo>
                  <a:pt x="1329" y="1551"/>
                </a:lnTo>
                <a:lnTo>
                  <a:pt x="1357" y="1563"/>
                </a:lnTo>
                <a:lnTo>
                  <a:pt x="1384" y="1576"/>
                </a:lnTo>
                <a:lnTo>
                  <a:pt x="1413" y="1588"/>
                </a:lnTo>
                <a:lnTo>
                  <a:pt x="1442" y="1600"/>
                </a:lnTo>
                <a:lnTo>
                  <a:pt x="1470" y="1612"/>
                </a:lnTo>
                <a:lnTo>
                  <a:pt x="1500" y="1624"/>
                </a:lnTo>
                <a:lnTo>
                  <a:pt x="1530" y="1636"/>
                </a:lnTo>
                <a:lnTo>
                  <a:pt x="1560" y="1647"/>
                </a:lnTo>
                <a:lnTo>
                  <a:pt x="1591" y="1659"/>
                </a:lnTo>
                <a:lnTo>
                  <a:pt x="1622" y="1670"/>
                </a:lnTo>
                <a:lnTo>
                  <a:pt x="1653" y="1681"/>
                </a:lnTo>
                <a:lnTo>
                  <a:pt x="1685" y="1693"/>
                </a:lnTo>
                <a:lnTo>
                  <a:pt x="1718" y="1704"/>
                </a:lnTo>
                <a:lnTo>
                  <a:pt x="1751" y="1715"/>
                </a:lnTo>
                <a:lnTo>
                  <a:pt x="1784" y="1726"/>
                </a:lnTo>
                <a:lnTo>
                  <a:pt x="1818" y="1736"/>
                </a:lnTo>
                <a:lnTo>
                  <a:pt x="1851" y="1746"/>
                </a:lnTo>
                <a:lnTo>
                  <a:pt x="1886" y="1757"/>
                </a:lnTo>
                <a:lnTo>
                  <a:pt x="1921" y="1767"/>
                </a:lnTo>
                <a:lnTo>
                  <a:pt x="1956" y="1778"/>
                </a:lnTo>
                <a:lnTo>
                  <a:pt x="1992" y="1787"/>
                </a:lnTo>
                <a:lnTo>
                  <a:pt x="2028" y="1797"/>
                </a:lnTo>
                <a:lnTo>
                  <a:pt x="2065" y="1806"/>
                </a:lnTo>
                <a:lnTo>
                  <a:pt x="2102" y="1816"/>
                </a:lnTo>
                <a:lnTo>
                  <a:pt x="2139" y="1826"/>
                </a:lnTo>
                <a:lnTo>
                  <a:pt x="2178" y="1834"/>
                </a:lnTo>
                <a:lnTo>
                  <a:pt x="2216" y="1843"/>
                </a:lnTo>
                <a:lnTo>
                  <a:pt x="2255" y="1853"/>
                </a:lnTo>
                <a:lnTo>
                  <a:pt x="2294" y="1862"/>
                </a:lnTo>
                <a:lnTo>
                  <a:pt x="2334" y="1869"/>
                </a:lnTo>
                <a:lnTo>
                  <a:pt x="2374" y="1878"/>
                </a:lnTo>
                <a:lnTo>
                  <a:pt x="2415" y="1886"/>
                </a:lnTo>
              </a:path>
            </a:pathLst>
          </a:custGeom>
          <a:noFill/>
          <a:ln w="25400" cap="rnd" cmpd="sng">
            <a:solidFill>
              <a:srgbClr val="CC00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64" name="Freeform 36"/>
          <p:cNvSpPr>
            <a:spLocks/>
          </p:cNvSpPr>
          <p:nvPr/>
        </p:nvSpPr>
        <p:spPr bwMode="auto">
          <a:xfrm>
            <a:off x="2997200" y="4238625"/>
            <a:ext cx="100013" cy="88900"/>
          </a:xfrm>
          <a:custGeom>
            <a:avLst/>
            <a:gdLst>
              <a:gd name="T0" fmla="*/ 2147483646 w 63"/>
              <a:gd name="T1" fmla="*/ 2147483646 h 56"/>
              <a:gd name="T2" fmla="*/ 2147483646 w 63"/>
              <a:gd name="T3" fmla="*/ 2147483646 h 56"/>
              <a:gd name="T4" fmla="*/ 2147483646 w 63"/>
              <a:gd name="T5" fmla="*/ 2147483646 h 56"/>
              <a:gd name="T6" fmla="*/ 2147483646 w 63"/>
              <a:gd name="T7" fmla="*/ 2147483646 h 56"/>
              <a:gd name="T8" fmla="*/ 2147483646 w 63"/>
              <a:gd name="T9" fmla="*/ 2147483646 h 56"/>
              <a:gd name="T10" fmla="*/ 2147483646 w 63"/>
              <a:gd name="T11" fmla="*/ 2147483646 h 56"/>
              <a:gd name="T12" fmla="*/ 2147483646 w 63"/>
              <a:gd name="T13" fmla="*/ 0 h 56"/>
              <a:gd name="T14" fmla="*/ 2147483646 w 63"/>
              <a:gd name="T15" fmla="*/ 2147483646 h 56"/>
              <a:gd name="T16" fmla="*/ 2147483646 w 63"/>
              <a:gd name="T17" fmla="*/ 2147483646 h 56"/>
              <a:gd name="T18" fmla="*/ 0 w 63"/>
              <a:gd name="T19" fmla="*/ 2147483646 h 56"/>
              <a:gd name="T20" fmla="*/ 2147483646 w 63"/>
              <a:gd name="T21" fmla="*/ 2147483646 h 56"/>
              <a:gd name="T22" fmla="*/ 2147483646 w 63"/>
              <a:gd name="T23" fmla="*/ 2147483646 h 56"/>
              <a:gd name="T24" fmla="*/ 2147483646 w 63"/>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56">
                <a:moveTo>
                  <a:pt x="31" y="55"/>
                </a:moveTo>
                <a:lnTo>
                  <a:pt x="46" y="52"/>
                </a:lnTo>
                <a:lnTo>
                  <a:pt x="58" y="42"/>
                </a:lnTo>
                <a:lnTo>
                  <a:pt x="62" y="28"/>
                </a:lnTo>
                <a:lnTo>
                  <a:pt x="58" y="14"/>
                </a:lnTo>
                <a:lnTo>
                  <a:pt x="46" y="4"/>
                </a:lnTo>
                <a:lnTo>
                  <a:pt x="31" y="0"/>
                </a:lnTo>
                <a:lnTo>
                  <a:pt x="16" y="4"/>
                </a:lnTo>
                <a:lnTo>
                  <a:pt x="4" y="14"/>
                </a:lnTo>
                <a:lnTo>
                  <a:pt x="0" y="28"/>
                </a:lnTo>
                <a:lnTo>
                  <a:pt x="4" y="42"/>
                </a:lnTo>
                <a:lnTo>
                  <a:pt x="16" y="52"/>
                </a:lnTo>
                <a:lnTo>
                  <a:pt x="31"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65" name="Rectangle 37"/>
          <p:cNvSpPr>
            <a:spLocks noChangeArrowheads="1"/>
          </p:cNvSpPr>
          <p:nvPr/>
        </p:nvSpPr>
        <p:spPr bwMode="auto">
          <a:xfrm>
            <a:off x="6059488" y="5445125"/>
            <a:ext cx="312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M</a:t>
            </a:r>
            <a:r>
              <a:rPr lang="it-IT" altLang="it-IT" sz="2000" b="1" baseline="30000">
                <a:solidFill>
                  <a:srgbClr val="000000"/>
                </a:solidFill>
                <a:latin typeface="Arial" panose="020B0604020202020204" pitchFamily="34" charset="0"/>
              </a:rPr>
              <a:t>d</a:t>
            </a:r>
          </a:p>
        </p:txBody>
      </p:sp>
      <p:sp>
        <p:nvSpPr>
          <p:cNvPr id="167966" name="Line 38"/>
          <p:cNvSpPr>
            <a:spLocks noChangeShapeType="1"/>
          </p:cNvSpPr>
          <p:nvPr/>
        </p:nvSpPr>
        <p:spPr bwMode="auto">
          <a:xfrm>
            <a:off x="7162800" y="2057400"/>
            <a:ext cx="0" cy="3886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67" name="Line 39"/>
          <p:cNvSpPr>
            <a:spLocks noChangeShapeType="1"/>
          </p:cNvSpPr>
          <p:nvPr/>
        </p:nvSpPr>
        <p:spPr bwMode="auto">
          <a:xfrm flipV="1">
            <a:off x="1905000" y="2133600"/>
            <a:ext cx="0" cy="3810000"/>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68" name="Line 40"/>
          <p:cNvSpPr>
            <a:spLocks noChangeShapeType="1"/>
          </p:cNvSpPr>
          <p:nvPr/>
        </p:nvSpPr>
        <p:spPr bwMode="auto">
          <a:xfrm>
            <a:off x="1828800" y="5943600"/>
            <a:ext cx="548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69" name="Line 41"/>
          <p:cNvSpPr>
            <a:spLocks noChangeShapeType="1"/>
          </p:cNvSpPr>
          <p:nvPr/>
        </p:nvSpPr>
        <p:spPr bwMode="auto">
          <a:xfrm>
            <a:off x="4419600" y="2286000"/>
            <a:ext cx="0" cy="36576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70" name="Rectangle 42"/>
          <p:cNvSpPr>
            <a:spLocks noChangeArrowheads="1"/>
          </p:cNvSpPr>
          <p:nvPr/>
        </p:nvSpPr>
        <p:spPr bwMode="auto">
          <a:xfrm>
            <a:off x="4343400" y="1981200"/>
            <a:ext cx="373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err="1">
                <a:solidFill>
                  <a:srgbClr val="000000"/>
                </a:solidFill>
                <a:latin typeface="Arial" panose="020B0604020202020204" pitchFamily="34" charset="0"/>
              </a:rPr>
              <a:t>M</a:t>
            </a:r>
            <a:r>
              <a:rPr lang="it-IT" altLang="it-IT" sz="2000" b="1" baseline="30000" dirty="0" err="1">
                <a:solidFill>
                  <a:srgbClr val="000000"/>
                </a:solidFill>
                <a:latin typeface="Arial" panose="020B0604020202020204" pitchFamily="34" charset="0"/>
              </a:rPr>
              <a:t>s</a:t>
            </a:r>
            <a:r>
              <a:rPr lang="it-IT" altLang="it-IT" sz="2000" b="1" dirty="0">
                <a:solidFill>
                  <a:srgbClr val="000000"/>
                </a:solidFill>
                <a:latin typeface="Arial" panose="020B0604020202020204" pitchFamily="34" charset="0"/>
              </a:rPr>
              <a:t>’</a:t>
            </a:r>
          </a:p>
        </p:txBody>
      </p:sp>
      <p:sp>
        <p:nvSpPr>
          <p:cNvPr id="167971" name="Line 43"/>
          <p:cNvSpPr>
            <a:spLocks noChangeShapeType="1"/>
          </p:cNvSpPr>
          <p:nvPr/>
        </p:nvSpPr>
        <p:spPr bwMode="auto">
          <a:xfrm>
            <a:off x="3352800" y="3048000"/>
            <a:ext cx="838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grpSp>
        <p:nvGrpSpPr>
          <p:cNvPr id="167972" name="Group 44"/>
          <p:cNvGrpSpPr>
            <a:grpSpLocks/>
          </p:cNvGrpSpPr>
          <p:nvPr/>
        </p:nvGrpSpPr>
        <p:grpSpPr bwMode="auto">
          <a:xfrm>
            <a:off x="3962400" y="5943600"/>
            <a:ext cx="1514475" cy="536575"/>
            <a:chOff x="1392" y="3755"/>
            <a:chExt cx="954" cy="338"/>
          </a:xfrm>
        </p:grpSpPr>
        <p:sp>
          <p:nvSpPr>
            <p:cNvPr id="167976" name="Rectangle 45"/>
            <p:cNvSpPr>
              <a:spLocks noChangeArrowheads="1"/>
            </p:cNvSpPr>
            <p:nvPr/>
          </p:nvSpPr>
          <p:spPr bwMode="auto">
            <a:xfrm>
              <a:off x="1392" y="3755"/>
              <a:ext cx="954"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dirty="0">
                  <a:solidFill>
                    <a:srgbClr val="000000"/>
                  </a:solidFill>
                  <a:latin typeface="Arial" panose="020B0604020202020204" pitchFamily="34" charset="0"/>
                </a:rPr>
                <a:t>Nuova quantità</a:t>
              </a:r>
            </a:p>
            <a:p>
              <a:pPr>
                <a:spcBef>
                  <a:spcPct val="0"/>
                </a:spcBef>
                <a:buFontTx/>
                <a:buNone/>
              </a:pPr>
              <a:r>
                <a:rPr lang="it-IT" altLang="it-IT" sz="1600" b="1" dirty="0">
                  <a:solidFill>
                    <a:srgbClr val="000000"/>
                  </a:solidFill>
                  <a:latin typeface="Arial" panose="020B0604020202020204" pitchFamily="34" charset="0"/>
                </a:rPr>
                <a:t>fissata dalla BC</a:t>
              </a:r>
            </a:p>
          </p:txBody>
        </p:sp>
        <p:sp>
          <p:nvSpPr>
            <p:cNvPr id="167977" name="Rectangle 46"/>
            <p:cNvSpPr>
              <a:spLocks noChangeArrowheads="1"/>
            </p:cNvSpPr>
            <p:nvPr/>
          </p:nvSpPr>
          <p:spPr bwMode="auto">
            <a:xfrm>
              <a:off x="1525" y="3901"/>
              <a:ext cx="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2000" b="1">
                <a:solidFill>
                  <a:srgbClr val="000000"/>
                </a:solidFill>
                <a:latin typeface="Arial" panose="020B0604020202020204" pitchFamily="34" charset="0"/>
              </a:endParaRPr>
            </a:p>
          </p:txBody>
        </p:sp>
      </p:grpSp>
      <p:sp>
        <p:nvSpPr>
          <p:cNvPr id="167973" name="Line 47"/>
          <p:cNvSpPr>
            <a:spLocks noChangeShapeType="1"/>
          </p:cNvSpPr>
          <p:nvPr/>
        </p:nvSpPr>
        <p:spPr bwMode="auto">
          <a:xfrm flipH="1">
            <a:off x="1905000" y="5105400"/>
            <a:ext cx="52578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74" name="Freeform 48"/>
          <p:cNvSpPr>
            <a:spLocks/>
          </p:cNvSpPr>
          <p:nvPr/>
        </p:nvSpPr>
        <p:spPr bwMode="auto">
          <a:xfrm>
            <a:off x="4343400" y="5029200"/>
            <a:ext cx="100013" cy="88900"/>
          </a:xfrm>
          <a:custGeom>
            <a:avLst/>
            <a:gdLst>
              <a:gd name="T0" fmla="*/ 2147483646 w 63"/>
              <a:gd name="T1" fmla="*/ 2147483646 h 56"/>
              <a:gd name="T2" fmla="*/ 2147483646 w 63"/>
              <a:gd name="T3" fmla="*/ 2147483646 h 56"/>
              <a:gd name="T4" fmla="*/ 2147483646 w 63"/>
              <a:gd name="T5" fmla="*/ 2147483646 h 56"/>
              <a:gd name="T6" fmla="*/ 2147483646 w 63"/>
              <a:gd name="T7" fmla="*/ 2147483646 h 56"/>
              <a:gd name="T8" fmla="*/ 2147483646 w 63"/>
              <a:gd name="T9" fmla="*/ 2147483646 h 56"/>
              <a:gd name="T10" fmla="*/ 2147483646 w 63"/>
              <a:gd name="T11" fmla="*/ 2147483646 h 56"/>
              <a:gd name="T12" fmla="*/ 2147483646 w 63"/>
              <a:gd name="T13" fmla="*/ 0 h 56"/>
              <a:gd name="T14" fmla="*/ 2147483646 w 63"/>
              <a:gd name="T15" fmla="*/ 2147483646 h 56"/>
              <a:gd name="T16" fmla="*/ 2147483646 w 63"/>
              <a:gd name="T17" fmla="*/ 2147483646 h 56"/>
              <a:gd name="T18" fmla="*/ 0 w 63"/>
              <a:gd name="T19" fmla="*/ 2147483646 h 56"/>
              <a:gd name="T20" fmla="*/ 2147483646 w 63"/>
              <a:gd name="T21" fmla="*/ 2147483646 h 56"/>
              <a:gd name="T22" fmla="*/ 2147483646 w 63"/>
              <a:gd name="T23" fmla="*/ 2147483646 h 56"/>
              <a:gd name="T24" fmla="*/ 2147483646 w 63"/>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56">
                <a:moveTo>
                  <a:pt x="31" y="55"/>
                </a:moveTo>
                <a:lnTo>
                  <a:pt x="46" y="52"/>
                </a:lnTo>
                <a:lnTo>
                  <a:pt x="58" y="42"/>
                </a:lnTo>
                <a:lnTo>
                  <a:pt x="62" y="28"/>
                </a:lnTo>
                <a:lnTo>
                  <a:pt x="58" y="14"/>
                </a:lnTo>
                <a:lnTo>
                  <a:pt x="46" y="4"/>
                </a:lnTo>
                <a:lnTo>
                  <a:pt x="31" y="0"/>
                </a:lnTo>
                <a:lnTo>
                  <a:pt x="16" y="4"/>
                </a:lnTo>
                <a:lnTo>
                  <a:pt x="4" y="14"/>
                </a:lnTo>
                <a:lnTo>
                  <a:pt x="0" y="28"/>
                </a:lnTo>
                <a:lnTo>
                  <a:pt x="4" y="42"/>
                </a:lnTo>
                <a:lnTo>
                  <a:pt x="16" y="52"/>
                </a:lnTo>
                <a:lnTo>
                  <a:pt x="31" y="5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975" name="Rectangle 49"/>
          <p:cNvSpPr>
            <a:spLocks noChangeArrowheads="1"/>
          </p:cNvSpPr>
          <p:nvPr/>
        </p:nvSpPr>
        <p:spPr bwMode="auto">
          <a:xfrm>
            <a:off x="4495800" y="48006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solidFill>
                  <a:srgbClr val="000000"/>
                </a:solidFill>
                <a:latin typeface="Arial" panose="020B0604020202020204" pitchFamily="34" charset="0"/>
              </a:rPr>
              <a:t>B</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9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9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79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9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9" grpId="0" animBg="1"/>
      <p:bldP spid="167970" grpId="0"/>
      <p:bldP spid="167971" grpId="0" animBg="1"/>
      <p:bldP spid="167973" grpId="0" animBg="1"/>
      <p:bldP spid="167974" grpId="0" animBg="1"/>
      <p:bldP spid="167975"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699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69988" name="Rectangle 4"/>
          <p:cNvSpPr>
            <a:spLocks noGrp="1" noChangeArrowheads="1"/>
          </p:cNvSpPr>
          <p:nvPr>
            <p:ph type="title"/>
          </p:nvPr>
        </p:nvSpPr>
        <p:spPr>
          <a:xfrm>
            <a:off x="0" y="0"/>
            <a:ext cx="91440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4000" dirty="0"/>
              <a:t>La teoria quantitativa della moneta </a:t>
            </a:r>
          </a:p>
        </p:txBody>
      </p:sp>
      <p:sp>
        <p:nvSpPr>
          <p:cNvPr id="623621" name="Rectangle 5"/>
          <p:cNvSpPr>
            <a:spLocks noGrp="1" noChangeArrowheads="1"/>
          </p:cNvSpPr>
          <p:nvPr>
            <p:ph type="body" idx="1"/>
          </p:nvPr>
        </p:nvSpPr>
        <p:spPr>
          <a:xfrm>
            <a:off x="228600" y="914400"/>
            <a:ext cx="8534400" cy="5791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dirty="0"/>
              <a:t>La </a:t>
            </a:r>
            <a:r>
              <a:rPr lang="it-IT" altLang="it-IT" sz="2800" dirty="0">
                <a:solidFill>
                  <a:srgbClr val="FF0000"/>
                </a:solidFill>
              </a:rPr>
              <a:t>teoria quantitativa</a:t>
            </a:r>
            <a:r>
              <a:rPr lang="it-IT" altLang="it-IT" sz="2800" dirty="0"/>
              <a:t> (TQM) è la teoria tradizionalmente usata per spiegare il livello generale dei prezzi e l’inflazione. </a:t>
            </a:r>
          </a:p>
          <a:p>
            <a:pPr lvl="1" eaLnBrk="1" hangingPunct="1">
              <a:lnSpc>
                <a:spcPct val="90000"/>
              </a:lnSpc>
            </a:pPr>
            <a:r>
              <a:rPr lang="it-IT" altLang="it-IT" sz="2400" dirty="0"/>
              <a:t>Risale al ‘600 e venne usata per spiegare l’inflazione spagnola causata dall’afflusso di oro dalle Americhe.</a:t>
            </a:r>
          </a:p>
          <a:p>
            <a:pPr lvl="1" eaLnBrk="1" hangingPunct="1">
              <a:lnSpc>
                <a:spcPct val="90000"/>
              </a:lnSpc>
            </a:pPr>
            <a:r>
              <a:rPr lang="it-IT" altLang="it-IT" sz="2400" dirty="0"/>
              <a:t>Elaborata in modo preciso da David Hume nel 1751</a:t>
            </a:r>
          </a:p>
          <a:p>
            <a:pPr eaLnBrk="1" hangingPunct="1">
              <a:lnSpc>
                <a:spcPct val="90000"/>
              </a:lnSpc>
            </a:pPr>
            <a:r>
              <a:rPr lang="it-IT" altLang="it-IT" sz="2800" dirty="0"/>
              <a:t>E’ una teoria valida nel </a:t>
            </a:r>
            <a:r>
              <a:rPr lang="it-IT" altLang="it-IT" sz="2800" dirty="0">
                <a:solidFill>
                  <a:srgbClr val="FF0000"/>
                </a:solidFill>
              </a:rPr>
              <a:t>lungo periodo</a:t>
            </a:r>
            <a:r>
              <a:rPr lang="it-IT" altLang="it-IT" sz="2800" dirty="0"/>
              <a:t>. </a:t>
            </a:r>
          </a:p>
          <a:p>
            <a:pPr eaLnBrk="1" hangingPunct="1">
              <a:lnSpc>
                <a:spcPct val="90000"/>
              </a:lnSpc>
            </a:pPr>
            <a:r>
              <a:rPr lang="it-IT" altLang="it-IT" sz="2800" dirty="0"/>
              <a:t>Due tesi:</a:t>
            </a:r>
          </a:p>
          <a:p>
            <a:pPr lvl="1" eaLnBrk="1" hangingPunct="1">
              <a:lnSpc>
                <a:spcPct val="90000"/>
              </a:lnSpc>
              <a:buFontTx/>
              <a:buNone/>
            </a:pPr>
            <a:r>
              <a:rPr lang="it-IT" altLang="it-IT" dirty="0">
                <a:solidFill>
                  <a:srgbClr val="FF0000"/>
                </a:solidFill>
              </a:rPr>
              <a:t>1.</a:t>
            </a:r>
            <a:r>
              <a:rPr lang="it-IT" altLang="it-IT" dirty="0"/>
              <a:t> Il valore della moneta dipende nel lungo         periodo dalla quantità di moneta presente nell’economia.</a:t>
            </a:r>
          </a:p>
          <a:p>
            <a:pPr lvl="1" eaLnBrk="1" hangingPunct="1">
              <a:lnSpc>
                <a:spcPct val="90000"/>
              </a:lnSpc>
              <a:buFontTx/>
              <a:buNone/>
            </a:pPr>
            <a:r>
              <a:rPr lang="it-IT" altLang="it-IT" dirty="0">
                <a:solidFill>
                  <a:srgbClr val="FF0000"/>
                </a:solidFill>
              </a:rPr>
              <a:t>2.</a:t>
            </a:r>
            <a:r>
              <a:rPr lang="it-IT" altLang="it-IT" dirty="0"/>
              <a:t> La causa principale dell’inflazione è l’aumento della quantità di moneta. </a:t>
            </a:r>
            <a:r>
              <a:rPr lang="it-IT" altLang="it-IT" u="sng" dirty="0"/>
              <a:t>Questa seconda tesi è cioè che oggi si intende per TQM.</a:t>
            </a:r>
          </a:p>
        </p:txBody>
      </p:sp>
      <p:pic>
        <p:nvPicPr>
          <p:cNvPr id="623622" name="Picture 6" descr="h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743200"/>
            <a:ext cx="1566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21">
                                            <p:txEl>
                                              <p:pRg st="2" end="2"/>
                                            </p:txEl>
                                          </p:spTgt>
                                        </p:tgtEl>
                                        <p:attrNameLst>
                                          <p:attrName>style.visibility</p:attrName>
                                        </p:attrNameLst>
                                      </p:cBhvr>
                                      <p:to>
                                        <p:strVal val="visible"/>
                                      </p:to>
                                    </p:set>
                                    <p:animEffect transition="in" filter="wipe(left)">
                                      <p:cBhvr>
                                        <p:cTn id="7" dur="500"/>
                                        <p:tgtEl>
                                          <p:spTgt spid="623621">
                                            <p:txEl>
                                              <p:pRg st="2" end="2"/>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623622"/>
                                        </p:tgtEl>
                                        <p:attrNameLst>
                                          <p:attrName>style.visibility</p:attrName>
                                        </p:attrNameLst>
                                      </p:cBhvr>
                                      <p:to>
                                        <p:strVal val="visible"/>
                                      </p:to>
                                    </p:set>
                                    <p:anim calcmode="lin" valueType="num">
                                      <p:cBhvr additive="base">
                                        <p:cTn id="10" dur="500" fill="hold"/>
                                        <p:tgtEl>
                                          <p:spTgt spid="623622"/>
                                        </p:tgtEl>
                                        <p:attrNameLst>
                                          <p:attrName>ppt_x</p:attrName>
                                        </p:attrNameLst>
                                      </p:cBhvr>
                                      <p:tavLst>
                                        <p:tav tm="0">
                                          <p:val>
                                            <p:strVal val="1+#ppt_w/2"/>
                                          </p:val>
                                        </p:tav>
                                        <p:tav tm="100000">
                                          <p:val>
                                            <p:strVal val="#ppt_x"/>
                                          </p:val>
                                        </p:tav>
                                      </p:tavLst>
                                    </p:anim>
                                    <p:anim calcmode="lin" valueType="num">
                                      <p:cBhvr additive="base">
                                        <p:cTn id="11" dur="500" fill="hold"/>
                                        <p:tgtEl>
                                          <p:spTgt spid="623622"/>
                                        </p:tgtEl>
                                        <p:attrNameLst>
                                          <p:attrName>ppt_y</p:attrName>
                                        </p:attrNameLst>
                                      </p:cBhvr>
                                      <p:tavLst>
                                        <p:tav tm="0">
                                          <p:val>
                                            <p:strVal val="#ppt_y"/>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623621">
                                            <p:txEl>
                                              <p:pRg st="3" end="3"/>
                                            </p:txEl>
                                          </p:spTgt>
                                        </p:tgtEl>
                                        <p:attrNameLst>
                                          <p:attrName>style.visibility</p:attrName>
                                        </p:attrNameLst>
                                      </p:cBhvr>
                                      <p:to>
                                        <p:strVal val="visible"/>
                                      </p:to>
                                    </p:set>
                                    <p:animEffect transition="in" filter="wipe(left)">
                                      <p:cBhvr>
                                        <p:cTn id="14" dur="500"/>
                                        <p:tgtEl>
                                          <p:spTgt spid="623621">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23621">
                                            <p:txEl>
                                              <p:pRg st="4" end="4"/>
                                            </p:txEl>
                                          </p:spTgt>
                                        </p:tgtEl>
                                        <p:attrNameLst>
                                          <p:attrName>style.visibility</p:attrName>
                                        </p:attrNameLst>
                                      </p:cBhvr>
                                      <p:to>
                                        <p:strVal val="visible"/>
                                      </p:to>
                                    </p:set>
                                    <p:animEffect transition="in" filter="wipe(left)">
                                      <p:cBhvr>
                                        <p:cTn id="19" dur="500"/>
                                        <p:tgtEl>
                                          <p:spTgt spid="62362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23621">
                                            <p:txEl>
                                              <p:pRg st="5" end="5"/>
                                            </p:txEl>
                                          </p:spTgt>
                                        </p:tgtEl>
                                        <p:attrNameLst>
                                          <p:attrName>style.visibility</p:attrName>
                                        </p:attrNameLst>
                                      </p:cBhvr>
                                      <p:to>
                                        <p:strVal val="visible"/>
                                      </p:to>
                                    </p:set>
                                    <p:animEffect transition="in" filter="wipe(left)">
                                      <p:cBhvr>
                                        <p:cTn id="22" dur="500"/>
                                        <p:tgtEl>
                                          <p:spTgt spid="62362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23621">
                                            <p:txEl>
                                              <p:pRg st="6" end="6"/>
                                            </p:txEl>
                                          </p:spTgt>
                                        </p:tgtEl>
                                        <p:attrNameLst>
                                          <p:attrName>style.visibility</p:attrName>
                                        </p:attrNameLst>
                                      </p:cBhvr>
                                      <p:to>
                                        <p:strVal val="visible"/>
                                      </p:to>
                                    </p:set>
                                    <p:animEffect transition="in" filter="wipe(left)">
                                      <p:cBhvr>
                                        <p:cTn id="25" dur="500"/>
                                        <p:tgtEl>
                                          <p:spTgt spid="6236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78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5000"/>
              <a:buFont typeface="Monotype Sorts" pitchFamily="2" charset="2"/>
              <a:buChar char="n"/>
              <a:defRPr sz="3200">
                <a:solidFill>
                  <a:schemeClr val="tx1"/>
                </a:solidFill>
                <a:latin typeface="Book Antiqua" panose="02040602050305030304" pitchFamily="18" charset="0"/>
              </a:defRPr>
            </a:lvl1pPr>
            <a:lvl2pPr marL="742950" indent="-285750">
              <a:spcBef>
                <a:spcPct val="20000"/>
              </a:spcBef>
              <a:buClr>
                <a:schemeClr val="accent2"/>
              </a:buClr>
              <a:buSzPct val="100000"/>
              <a:buFont typeface="Monotype Sorts" pitchFamily="2" charset="2"/>
              <a:buChar char="ä"/>
              <a:defRPr sz="2800">
                <a:solidFill>
                  <a:schemeClr val="tx1"/>
                </a:solidFill>
                <a:latin typeface="Book Antiqua" panose="02040602050305030304" pitchFamily="18" charset="0"/>
              </a:defRPr>
            </a:lvl2pPr>
            <a:lvl3pPr marL="1143000" indent="-228600">
              <a:spcBef>
                <a:spcPct val="20000"/>
              </a:spcBef>
              <a:buClr>
                <a:schemeClr val="accent2"/>
              </a:buClr>
              <a:buSzPct val="100000"/>
              <a:buChar char="•"/>
              <a:defRPr sz="2400">
                <a:solidFill>
                  <a:schemeClr val="tx1"/>
                </a:solidFill>
                <a:latin typeface="Book Antiqua" panose="02040602050305030304" pitchFamily="18" charset="0"/>
              </a:defRPr>
            </a:lvl3pPr>
            <a:lvl4pPr marL="1600200" indent="-228600">
              <a:spcBef>
                <a:spcPct val="20000"/>
              </a:spcBef>
              <a:buClr>
                <a:schemeClr val="accent2"/>
              </a:buClr>
              <a:buSzPct val="100000"/>
              <a:buChar char="–"/>
              <a:defRPr sz="2000">
                <a:solidFill>
                  <a:schemeClr val="tx1"/>
                </a:solidFill>
                <a:latin typeface="Book Antiqua" panose="02040602050305030304" pitchFamily="18" charset="0"/>
              </a:defRPr>
            </a:lvl4pPr>
            <a:lvl5pPr marL="2057400" indent="-228600">
              <a:spcBef>
                <a:spcPct val="20000"/>
              </a:spcBef>
              <a:buClr>
                <a:schemeClr val="accent2"/>
              </a:buClr>
              <a:buSzPct val="100000"/>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accent2"/>
              </a:buClr>
              <a:buSzPct val="100000"/>
              <a:buChar char="»"/>
              <a:defRPr sz="2000">
                <a:solidFill>
                  <a:schemeClr val="tx1"/>
                </a:solidFill>
                <a:latin typeface="Book Antiqua" panose="02040602050305030304" pitchFamily="18" charset="0"/>
              </a:defRPr>
            </a:lvl9pPr>
          </a:lstStyle>
          <a:p>
            <a:pPr>
              <a:buClr>
                <a:schemeClr val="accent2"/>
              </a:buClr>
              <a:buSzPct val="100000"/>
              <a:buFont typeface="Monotype Sorts" pitchFamily="2" charset="2"/>
              <a:buChar char="ä"/>
            </a:pPr>
            <a:endParaRPr lang="it-IT" altLang="it-IT" sz="2000">
              <a:latin typeface="Times New Roman" panose="02020603050405020304" pitchFamily="18" charset="0"/>
            </a:endParaRPr>
          </a:p>
        </p:txBody>
      </p:sp>
      <p:sp>
        <p:nvSpPr>
          <p:cNvPr id="37892" name="Rectangle 4"/>
          <p:cNvSpPr>
            <a:spLocks noGrp="1" noChangeArrowheads="1"/>
          </p:cNvSpPr>
          <p:nvPr>
            <p:ph type="title"/>
          </p:nvPr>
        </p:nvSpPr>
        <p:spPr>
          <a:xfrm>
            <a:off x="250825" y="188913"/>
            <a:ext cx="8610600" cy="914400"/>
          </a:xfrm>
          <a:noFill/>
        </p:spPr>
        <p:txBody>
          <a:bodyPr/>
          <a:lstStyle/>
          <a:p>
            <a:r>
              <a:rPr lang="it-IT" altLang="it-IT"/>
              <a:t>Problemi di misurazione dei flussi</a:t>
            </a:r>
          </a:p>
        </p:txBody>
      </p:sp>
      <p:sp>
        <p:nvSpPr>
          <p:cNvPr id="18437" name="Rectangle 5"/>
          <p:cNvSpPr>
            <a:spLocks noGrp="1" noChangeArrowheads="1"/>
          </p:cNvSpPr>
          <p:nvPr>
            <p:ph type="body" idx="1"/>
          </p:nvPr>
        </p:nvSpPr>
        <p:spPr>
          <a:xfrm>
            <a:off x="179388" y="1052513"/>
            <a:ext cx="8664575" cy="5545137"/>
          </a:xfrm>
          <a:noFill/>
        </p:spPr>
        <p:txBody>
          <a:bodyPr/>
          <a:lstStyle/>
          <a:p>
            <a:pPr>
              <a:lnSpc>
                <a:spcPct val="80000"/>
              </a:lnSpc>
            </a:pPr>
            <a:r>
              <a:rPr lang="it-IT" altLang="it-IT" sz="2400" dirty="0"/>
              <a:t>Il fatto che gli agenti entrino ed escano continuamente dalla forza lavoro rende molto difficile stimare ed interpretare i dati della DIS e del </a:t>
            </a:r>
            <a:r>
              <a:rPr lang="it-IT" altLang="it-IT" sz="2400" dirty="0" err="1"/>
              <a:t>TdP</a:t>
            </a:r>
            <a:r>
              <a:rPr lang="it-IT" altLang="it-IT" sz="2400" dirty="0"/>
              <a:t>. </a:t>
            </a:r>
          </a:p>
          <a:p>
            <a:pPr>
              <a:lnSpc>
                <a:spcPct val="80000"/>
              </a:lnSpc>
            </a:pPr>
            <a:r>
              <a:rPr lang="it-IT" altLang="it-IT" sz="2400" dirty="0"/>
              <a:t>Un esempio sono i c.d. </a:t>
            </a:r>
            <a:r>
              <a:rPr lang="it-IT" altLang="it-IT" sz="2400" dirty="0">
                <a:solidFill>
                  <a:srgbClr val="FC0128"/>
                </a:solidFill>
              </a:rPr>
              <a:t>lavoratori scoraggiati</a:t>
            </a:r>
            <a:r>
              <a:rPr lang="it-IT" altLang="it-IT" sz="2400" dirty="0"/>
              <a:t>, ovvero individui che vorrebbero lavorare ma che hanno smesso di cercare lavoro. Essi non fanno più parte della FL e quindi non entrano nel calcolo della DIS.</a:t>
            </a:r>
            <a:r>
              <a:rPr lang="it-IT" altLang="it-IT" sz="2400" dirty="0">
                <a:solidFill>
                  <a:srgbClr val="9933FF"/>
                </a:solidFill>
              </a:rPr>
              <a:t> </a:t>
            </a:r>
          </a:p>
          <a:p>
            <a:pPr>
              <a:lnSpc>
                <a:spcPct val="80000"/>
              </a:lnSpc>
            </a:pPr>
            <a:r>
              <a:rPr lang="it-IT" altLang="it-IT" sz="2400" dirty="0"/>
              <a:t>Un altro esempio sono coloro che dichiarano di essere disoccupati per ricevere il sussidio di DIS anche se hanno in realtà un lavoro (c.d. </a:t>
            </a:r>
            <a:r>
              <a:rPr lang="it-IT" altLang="it-IT" sz="2400" dirty="0">
                <a:solidFill>
                  <a:srgbClr val="FC0128"/>
                </a:solidFill>
              </a:rPr>
              <a:t>lavoro nero</a:t>
            </a:r>
            <a:r>
              <a:rPr lang="it-IT" altLang="it-IT" sz="2400" dirty="0"/>
              <a:t>) o comunque non cercano veramente lavoro.</a:t>
            </a:r>
          </a:p>
          <a:p>
            <a:pPr>
              <a:lnSpc>
                <a:spcPct val="80000"/>
              </a:lnSpc>
            </a:pPr>
            <a:r>
              <a:rPr lang="it-IT" altLang="it-IT" sz="2400" dirty="0"/>
              <a:t>All’interno degli OLF è particolarmente grande, almeno in Italia, la porzione costituita dai c.d. </a:t>
            </a:r>
            <a:r>
              <a:rPr lang="it-IT" altLang="it-IT" sz="2400" dirty="0">
                <a:solidFill>
                  <a:srgbClr val="FC0128"/>
                </a:solidFill>
              </a:rPr>
              <a:t>NEET</a:t>
            </a:r>
            <a:r>
              <a:rPr lang="it-IT" altLang="it-IT" sz="2400" dirty="0"/>
              <a:t> (acronimo di </a:t>
            </a:r>
            <a:r>
              <a:rPr lang="it-IT" altLang="it-IT" sz="2400" i="1" dirty="0" err="1"/>
              <a:t>Not</a:t>
            </a:r>
            <a:r>
              <a:rPr lang="it-IT" altLang="it-IT" sz="2400" i="1" dirty="0"/>
              <a:t> in </a:t>
            </a:r>
            <a:r>
              <a:rPr lang="it-IT" altLang="it-IT" sz="2400" i="1" dirty="0" err="1"/>
              <a:t>Employment</a:t>
            </a:r>
            <a:r>
              <a:rPr lang="it-IT" altLang="it-IT" sz="2400" i="1" dirty="0"/>
              <a:t>, </a:t>
            </a:r>
            <a:r>
              <a:rPr lang="it-IT" altLang="it-IT" sz="2400" i="1" dirty="0" err="1"/>
              <a:t>Education</a:t>
            </a:r>
            <a:r>
              <a:rPr lang="it-IT" altLang="it-IT" sz="2400" i="1" dirty="0"/>
              <a:t> or Training</a:t>
            </a:r>
            <a:r>
              <a:rPr lang="it-IT" altLang="it-IT" sz="2400" dirty="0"/>
              <a:t>). </a:t>
            </a:r>
          </a:p>
          <a:p>
            <a:pPr lvl="1">
              <a:lnSpc>
                <a:spcPct val="80000"/>
              </a:lnSpc>
            </a:pPr>
            <a:r>
              <a:rPr lang="it-IT" altLang="it-IT" sz="2000" dirty="0"/>
              <a:t>Si tratta di under-34 che, letteralmente, non fanno nulla: non partecipano al mercato del lavoro, ma neppure a processi di formazione di alcun tipo. Dal punto di vista macroeconomico, sono risorse produttive potenziali del tutto sprecate.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7">
                                            <p:txEl>
                                              <p:pRg st="1" end="1"/>
                                            </p:txEl>
                                          </p:spTgt>
                                        </p:tgtEl>
                                        <p:attrNameLst>
                                          <p:attrName>style.visibility</p:attrName>
                                        </p:attrNameLst>
                                      </p:cBhvr>
                                      <p:to>
                                        <p:strVal val="visible"/>
                                      </p:to>
                                    </p:set>
                                    <p:animEffect transition="in" filter="wipe(left)">
                                      <p:cBhvr>
                                        <p:cTn id="7" dur="500"/>
                                        <p:tgtEl>
                                          <p:spTgt spid="1843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7">
                                            <p:txEl>
                                              <p:pRg st="2" end="2"/>
                                            </p:txEl>
                                          </p:spTgt>
                                        </p:tgtEl>
                                        <p:attrNameLst>
                                          <p:attrName>style.visibility</p:attrName>
                                        </p:attrNameLst>
                                      </p:cBhvr>
                                      <p:to>
                                        <p:strVal val="visible"/>
                                      </p:to>
                                    </p:set>
                                    <p:animEffect transition="in" filter="wipe(left)">
                                      <p:cBhvr>
                                        <p:cTn id="12" dur="500"/>
                                        <p:tgtEl>
                                          <p:spTgt spid="1843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7">
                                            <p:txEl>
                                              <p:pRg st="3" end="3"/>
                                            </p:txEl>
                                          </p:spTgt>
                                        </p:tgtEl>
                                        <p:attrNameLst>
                                          <p:attrName>style.visibility</p:attrName>
                                        </p:attrNameLst>
                                      </p:cBhvr>
                                      <p:to>
                                        <p:strVal val="visible"/>
                                      </p:to>
                                    </p:set>
                                    <p:animEffect transition="in" filter="wipe(left)">
                                      <p:cBhvr>
                                        <p:cTn id="17" dur="500"/>
                                        <p:tgtEl>
                                          <p:spTgt spid="18437">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37">
                                            <p:txEl>
                                              <p:pRg st="4" end="4"/>
                                            </p:txEl>
                                          </p:spTgt>
                                        </p:tgtEl>
                                        <p:attrNameLst>
                                          <p:attrName>style.visibility</p:attrName>
                                        </p:attrNameLst>
                                      </p:cBhvr>
                                      <p:to>
                                        <p:strVal val="visible"/>
                                      </p:to>
                                    </p:set>
                                    <p:animEffect transition="in" filter="wipe(left)">
                                      <p:cBhvr>
                                        <p:cTn id="20" dur="500"/>
                                        <p:tgtEl>
                                          <p:spTgt spid="184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DAFD6-DE52-4AA0-A6DA-CC7903FBF9D3}"/>
              </a:ext>
            </a:extLst>
          </p:cNvPr>
          <p:cNvSpPr>
            <a:spLocks noGrp="1"/>
          </p:cNvSpPr>
          <p:nvPr>
            <p:ph type="title"/>
          </p:nvPr>
        </p:nvSpPr>
        <p:spPr>
          <a:xfrm>
            <a:off x="685800" y="190500"/>
            <a:ext cx="7772400" cy="1143000"/>
          </a:xfrm>
        </p:spPr>
        <p:txBody>
          <a:bodyPr/>
          <a:lstStyle/>
          <a:p>
            <a:r>
              <a:rPr lang="it-IT" sz="3600" dirty="0"/>
              <a:t>La tesi centrale di TQM</a:t>
            </a:r>
          </a:p>
        </p:txBody>
      </p:sp>
      <p:sp>
        <p:nvSpPr>
          <p:cNvPr id="3" name="Segnaposto contenuto 2">
            <a:extLst>
              <a:ext uri="{FF2B5EF4-FFF2-40B4-BE49-F238E27FC236}">
                <a16:creationId xmlns:a16="http://schemas.microsoft.com/office/drawing/2014/main" id="{1ADE2B58-59A2-4743-A65A-4B20BB225863}"/>
              </a:ext>
            </a:extLst>
          </p:cNvPr>
          <p:cNvSpPr>
            <a:spLocks noGrp="1"/>
          </p:cNvSpPr>
          <p:nvPr>
            <p:ph idx="1"/>
          </p:nvPr>
        </p:nvSpPr>
        <p:spPr>
          <a:xfrm>
            <a:off x="287524" y="1484784"/>
            <a:ext cx="8568952" cy="4114800"/>
          </a:xfrm>
        </p:spPr>
        <p:txBody>
          <a:bodyPr/>
          <a:lstStyle/>
          <a:p>
            <a:r>
              <a:rPr lang="it-IT" dirty="0"/>
              <a:t>La teoria quantitativa della moneta (TQM) è una spiegazione dell’inflazione.</a:t>
            </a:r>
          </a:p>
          <a:p>
            <a:r>
              <a:rPr lang="it-IT" dirty="0"/>
              <a:t>Secondo la TQM l’inflazione è causata da un aumento dell’offerta di moneta.</a:t>
            </a:r>
          </a:p>
          <a:p>
            <a:r>
              <a:rPr lang="it-IT" dirty="0"/>
              <a:t>L’aumento del livello generale dei prezzi è quindi una conseguenza dell’aumento di M</a:t>
            </a:r>
            <a:r>
              <a:rPr lang="it-IT" baseline="30000" dirty="0"/>
              <a:t>s</a:t>
            </a:r>
            <a:r>
              <a:rPr lang="it-IT" dirty="0"/>
              <a:t>.</a:t>
            </a:r>
          </a:p>
          <a:p>
            <a:r>
              <a:rPr lang="it-IT" dirty="0"/>
              <a:t>Dimostriamolo.</a:t>
            </a:r>
          </a:p>
        </p:txBody>
      </p:sp>
    </p:spTree>
    <p:extLst>
      <p:ext uri="{BB962C8B-B14F-4D97-AF65-F5344CB8AC3E}">
        <p14:creationId xmlns:p14="http://schemas.microsoft.com/office/powerpoint/2010/main" val="3374982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2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2036" name="Rectangle 4"/>
          <p:cNvSpPr>
            <a:spLocks noGrp="1" noChangeArrowheads="1"/>
          </p:cNvSpPr>
          <p:nvPr>
            <p:ph type="title"/>
          </p:nvPr>
        </p:nvSpPr>
        <p:spPr>
          <a:xfrm>
            <a:off x="685800" y="0"/>
            <a:ext cx="7772400" cy="76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4000" dirty="0"/>
              <a:t>La dicotomia classica</a:t>
            </a:r>
          </a:p>
        </p:txBody>
      </p:sp>
      <p:sp>
        <p:nvSpPr>
          <p:cNvPr id="625669" name="Rectangle 5"/>
          <p:cNvSpPr>
            <a:spLocks noGrp="1" noChangeArrowheads="1"/>
          </p:cNvSpPr>
          <p:nvPr>
            <p:ph type="body" idx="1"/>
          </p:nvPr>
        </p:nvSpPr>
        <p:spPr>
          <a:xfrm>
            <a:off x="152400" y="838200"/>
            <a:ext cx="8763000" cy="5410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800"/>
              <a:t>Uno dei cardini della TQM è la tesi secondo cui l’andamento delle variabili </a:t>
            </a:r>
            <a:r>
              <a:rPr lang="it-IT" altLang="it-IT" sz="2800" u="sng"/>
              <a:t>reali</a:t>
            </a:r>
            <a:r>
              <a:rPr lang="it-IT" altLang="it-IT" sz="2800"/>
              <a:t> dell’economia è nel lungo periodo </a:t>
            </a:r>
            <a:r>
              <a:rPr lang="it-IT" altLang="it-IT" sz="2800" u="sng"/>
              <a:t>indipendente</a:t>
            </a:r>
            <a:r>
              <a:rPr lang="it-IT" altLang="it-IT" sz="2800"/>
              <a:t> dalle variazioni della quantità di moneta presente nel sistema economico. </a:t>
            </a:r>
          </a:p>
          <a:p>
            <a:pPr eaLnBrk="1" hangingPunct="1">
              <a:lnSpc>
                <a:spcPct val="90000"/>
              </a:lnSpc>
            </a:pPr>
            <a:r>
              <a:rPr lang="it-IT" altLang="it-IT" sz="2800">
                <a:solidFill>
                  <a:srgbClr val="FF0000"/>
                </a:solidFill>
              </a:rPr>
              <a:t>Variabili nominali</a:t>
            </a:r>
            <a:r>
              <a:rPr lang="it-IT" altLang="it-IT" sz="2800"/>
              <a:t>: tutte le variabili economiche espresse in unità monetarie (p.e. il PIL nominale).</a:t>
            </a:r>
          </a:p>
          <a:p>
            <a:pPr eaLnBrk="1" hangingPunct="1">
              <a:lnSpc>
                <a:spcPct val="90000"/>
              </a:lnSpc>
            </a:pPr>
            <a:r>
              <a:rPr lang="it-IT" altLang="it-IT" sz="2800">
                <a:solidFill>
                  <a:srgbClr val="FF0000"/>
                </a:solidFill>
              </a:rPr>
              <a:t>Variabili reali</a:t>
            </a:r>
            <a:r>
              <a:rPr lang="it-IT" altLang="it-IT" sz="2800"/>
              <a:t>: tutte le variabili economiche espresse in unità fisiche (p.e. il PIL reale). </a:t>
            </a:r>
          </a:p>
          <a:p>
            <a:pPr eaLnBrk="1" hangingPunct="1">
              <a:lnSpc>
                <a:spcPct val="90000"/>
              </a:lnSpc>
            </a:pPr>
            <a:r>
              <a:rPr lang="it-IT" altLang="it-IT" sz="2800">
                <a:solidFill>
                  <a:srgbClr val="FF0000"/>
                </a:solidFill>
              </a:rPr>
              <a:t>Dicotomia classica</a:t>
            </a:r>
            <a:r>
              <a:rPr lang="it-IT" altLang="it-IT" sz="2800"/>
              <a:t>: la tesi secondo cui variabili reali e nominali dipendono da forze differenti. </a:t>
            </a:r>
          </a:p>
          <a:p>
            <a:pPr eaLnBrk="1" hangingPunct="1">
              <a:lnSpc>
                <a:spcPct val="90000"/>
              </a:lnSpc>
            </a:pPr>
            <a:r>
              <a:rPr lang="it-IT" altLang="it-IT" sz="2800"/>
              <a:t>In particolare, si afferma che </a:t>
            </a:r>
            <a:r>
              <a:rPr lang="it-IT" altLang="it-IT" sz="2800" u="sng"/>
              <a:t>nel lungo periodo</a:t>
            </a:r>
            <a:r>
              <a:rPr lang="it-IT" altLang="it-IT" sz="2800"/>
              <a:t> le variazioni della quantità di moneta modificano soltanto le variabili nominali: </a:t>
            </a:r>
            <a:r>
              <a:rPr lang="it-IT" altLang="it-IT" sz="2800">
                <a:solidFill>
                  <a:srgbClr val="FF0000"/>
                </a:solidFill>
              </a:rPr>
              <a:t>principio di neutralità della moneta</a:t>
            </a:r>
            <a:r>
              <a:rPr lang="it-IT" altLang="it-IT" sz="280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5669">
                                            <p:txEl>
                                              <p:pRg st="3" end="3"/>
                                            </p:txEl>
                                          </p:spTgt>
                                        </p:tgtEl>
                                        <p:attrNameLst>
                                          <p:attrName>style.visibility</p:attrName>
                                        </p:attrNameLst>
                                      </p:cBhvr>
                                      <p:to>
                                        <p:strVal val="visible"/>
                                      </p:to>
                                    </p:set>
                                    <p:animEffect transition="in" filter="wipe(left)">
                                      <p:cBhvr>
                                        <p:cTn id="7" dur="500"/>
                                        <p:tgtEl>
                                          <p:spTgt spid="625669">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5669">
                                            <p:txEl>
                                              <p:pRg st="4" end="4"/>
                                            </p:txEl>
                                          </p:spTgt>
                                        </p:tgtEl>
                                        <p:attrNameLst>
                                          <p:attrName>style.visibility</p:attrName>
                                        </p:attrNameLst>
                                      </p:cBhvr>
                                      <p:to>
                                        <p:strVal val="visible"/>
                                      </p:to>
                                    </p:set>
                                    <p:animEffect transition="in" filter="wipe(left)">
                                      <p:cBhvr>
                                        <p:cTn id="10" dur="500"/>
                                        <p:tgtEl>
                                          <p:spTgt spid="6256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40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4084" name="Rectangle 4"/>
          <p:cNvSpPr>
            <a:spLocks noGrp="1" noChangeArrowheads="1"/>
          </p:cNvSpPr>
          <p:nvPr>
            <p:ph type="title"/>
          </p:nvPr>
        </p:nvSpPr>
        <p:spPr>
          <a:xfrm>
            <a:off x="0" y="228600"/>
            <a:ext cx="91440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La velocità di circolazione della moneta</a:t>
            </a:r>
          </a:p>
        </p:txBody>
      </p:sp>
      <p:sp>
        <p:nvSpPr>
          <p:cNvPr id="627717" name="Rectangle 5"/>
          <p:cNvSpPr>
            <a:spLocks noGrp="1" noChangeArrowheads="1"/>
          </p:cNvSpPr>
          <p:nvPr>
            <p:ph type="body" idx="1"/>
          </p:nvPr>
        </p:nvSpPr>
        <p:spPr>
          <a:xfrm>
            <a:off x="152400" y="1143000"/>
            <a:ext cx="8991600" cy="5181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800" dirty="0"/>
              <a:t>E’ la grandezza che misura il </a:t>
            </a:r>
            <a:r>
              <a:rPr lang="it-IT" altLang="it-IT" sz="2800" u="sng" dirty="0"/>
              <a:t>numero di volte</a:t>
            </a:r>
            <a:r>
              <a:rPr lang="it-IT" altLang="it-IT" sz="2800" dirty="0"/>
              <a:t> che un’unità di moneta (p.e. una banconota) cambia di mano a seguito di transazioni in un dato intervallo di tempo. </a:t>
            </a:r>
          </a:p>
          <a:p>
            <a:pPr algn="ctr" eaLnBrk="1" hangingPunct="1">
              <a:lnSpc>
                <a:spcPct val="80000"/>
              </a:lnSpc>
              <a:buFontTx/>
              <a:buNone/>
            </a:pPr>
            <a:r>
              <a:rPr lang="it-IT" altLang="it-IT" dirty="0">
                <a:solidFill>
                  <a:schemeClr val="accent2"/>
                </a:solidFill>
                <a:latin typeface="Arial" panose="020B0604020202020204" pitchFamily="34" charset="0"/>
              </a:rPr>
              <a:t>V </a:t>
            </a:r>
            <a:r>
              <a:rPr lang="it-IT" altLang="it-IT" dirty="0">
                <a:solidFill>
                  <a:schemeClr val="accent2"/>
                </a:solidFill>
                <a:latin typeface="Arial" panose="020B0604020202020204" pitchFamily="34" charset="0"/>
                <a:sym typeface="Symbol" panose="05050102010706020507" pitchFamily="18" charset="2"/>
              </a:rPr>
              <a:t></a:t>
            </a:r>
            <a:r>
              <a:rPr lang="it-IT" altLang="it-IT" dirty="0">
                <a:solidFill>
                  <a:schemeClr val="accent2"/>
                </a:solidFill>
                <a:latin typeface="Arial" panose="020B0604020202020204" pitchFamily="34" charset="0"/>
              </a:rPr>
              <a:t> (</a:t>
            </a:r>
            <a:r>
              <a:rPr lang="it-IT" altLang="it-IT" sz="3600" dirty="0">
                <a:solidFill>
                  <a:schemeClr val="accent2"/>
                </a:solidFill>
                <a:latin typeface="French Script MT" panose="03020402040607040605" pitchFamily="66" charset="0"/>
              </a:rPr>
              <a:t>P</a:t>
            </a:r>
            <a:r>
              <a:rPr lang="it-IT" altLang="it-IT" sz="3600" dirty="0">
                <a:solidFill>
                  <a:schemeClr val="accent2"/>
                </a:solidFill>
                <a:latin typeface="French Script MT" panose="03020402040607040605" pitchFamily="66" charset="0"/>
                <a:sym typeface="Symbol" panose="05050102010706020507" pitchFamily="18" charset="2"/>
              </a:rPr>
              <a:t></a:t>
            </a:r>
            <a:r>
              <a:rPr lang="it-IT" altLang="it-IT" dirty="0">
                <a:solidFill>
                  <a:schemeClr val="accent2"/>
                </a:solidFill>
                <a:latin typeface="Arial" panose="020B0604020202020204" pitchFamily="34" charset="0"/>
              </a:rPr>
              <a:t>Y)/M</a:t>
            </a:r>
          </a:p>
          <a:p>
            <a:pPr eaLnBrk="1" hangingPunct="1">
              <a:lnSpc>
                <a:spcPct val="80000"/>
              </a:lnSpc>
              <a:buFontTx/>
              <a:buNone/>
            </a:pPr>
            <a:r>
              <a:rPr lang="it-IT" altLang="it-IT" sz="2400" dirty="0">
                <a:solidFill>
                  <a:schemeClr val="tx2"/>
                </a:solidFill>
              </a:rPr>
              <a:t>	dove il PIL Y è usato come una </a:t>
            </a:r>
            <a:r>
              <a:rPr lang="it-IT" altLang="it-IT" sz="2400" i="1" dirty="0">
                <a:solidFill>
                  <a:schemeClr val="tx2"/>
                </a:solidFill>
              </a:rPr>
              <a:t>proxy</a:t>
            </a:r>
            <a:r>
              <a:rPr lang="it-IT" altLang="it-IT" sz="2400" dirty="0">
                <a:solidFill>
                  <a:schemeClr val="tx2"/>
                </a:solidFill>
              </a:rPr>
              <a:t> del </a:t>
            </a:r>
            <a:r>
              <a:rPr lang="it-IT" altLang="it-IT" sz="2400" u="sng" dirty="0">
                <a:solidFill>
                  <a:schemeClr val="tx2"/>
                </a:solidFill>
              </a:rPr>
              <a:t>numero reale di transazioni</a:t>
            </a:r>
            <a:r>
              <a:rPr lang="it-IT" altLang="it-IT" sz="2400" dirty="0">
                <a:solidFill>
                  <a:schemeClr val="tx2"/>
                </a:solidFill>
              </a:rPr>
              <a:t> che avvengono in un’economia in un dato periodo di tempo</a:t>
            </a:r>
            <a:endParaRPr lang="it-IT" altLang="it-IT" sz="2400" i="1" dirty="0">
              <a:solidFill>
                <a:schemeClr val="tx2"/>
              </a:solidFill>
              <a:latin typeface="Arial" panose="020B0604020202020204" pitchFamily="34" charset="0"/>
            </a:endParaRPr>
          </a:p>
          <a:p>
            <a:pPr eaLnBrk="1" hangingPunct="1">
              <a:lnSpc>
                <a:spcPct val="80000"/>
              </a:lnSpc>
            </a:pPr>
            <a:r>
              <a:rPr lang="it-IT" altLang="it-IT" sz="2800" dirty="0"/>
              <a:t>Se cresce il </a:t>
            </a:r>
            <a:r>
              <a:rPr lang="it-IT" altLang="it-IT" sz="2800" u="sng" dirty="0"/>
              <a:t>valore</a:t>
            </a:r>
            <a:r>
              <a:rPr lang="it-IT" altLang="it-IT" sz="2800" dirty="0"/>
              <a:t> delle transazioni in un’economia, tali transazioni dovranno essere “finanziate” con moneta. Quindi …</a:t>
            </a:r>
          </a:p>
          <a:p>
            <a:pPr lvl="1" eaLnBrk="1" hangingPunct="1">
              <a:lnSpc>
                <a:spcPct val="80000"/>
              </a:lnSpc>
            </a:pPr>
            <a:r>
              <a:rPr lang="it-IT" altLang="it-IT" dirty="0"/>
              <a:t>…o aumenta la quantità di moneta, parità di V </a:t>
            </a:r>
          </a:p>
          <a:p>
            <a:pPr lvl="1" eaLnBrk="1" hangingPunct="1">
              <a:lnSpc>
                <a:spcPct val="80000"/>
              </a:lnSpc>
            </a:pPr>
            <a:r>
              <a:rPr lang="it-IT" altLang="it-IT" dirty="0"/>
              <a:t>…o cresce la velocità di circolazione, a parità di M</a:t>
            </a:r>
          </a:p>
          <a:p>
            <a:pPr lvl="1" eaLnBrk="1" hangingPunct="1">
              <a:lnSpc>
                <a:spcPct val="80000"/>
              </a:lnSpc>
            </a:pPr>
            <a:r>
              <a:rPr lang="it-IT" altLang="it-IT" dirty="0"/>
              <a:t>… o accadono entrambe le cose.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27717">
                                            <p:txEl>
                                              <p:pRg st="1" end="1"/>
                                            </p:txEl>
                                          </p:spTgt>
                                        </p:tgtEl>
                                        <p:attrNameLst>
                                          <p:attrName>style.visibility</p:attrName>
                                        </p:attrNameLst>
                                      </p:cBhvr>
                                      <p:to>
                                        <p:strVal val="visible"/>
                                      </p:to>
                                    </p:set>
                                    <p:animEffect transition="in" filter="checkerboard(across)">
                                      <p:cBhvr>
                                        <p:cTn id="7" dur="500"/>
                                        <p:tgtEl>
                                          <p:spTgt spid="62771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27717">
                                            <p:txEl>
                                              <p:pRg st="2" end="2"/>
                                            </p:txEl>
                                          </p:spTgt>
                                        </p:tgtEl>
                                        <p:attrNameLst>
                                          <p:attrName>style.visibility</p:attrName>
                                        </p:attrNameLst>
                                      </p:cBhvr>
                                      <p:to>
                                        <p:strVal val="visible"/>
                                      </p:to>
                                    </p:set>
                                    <p:animEffect transition="in" filter="checkerboard(across)">
                                      <p:cBhvr>
                                        <p:cTn id="10" dur="500"/>
                                        <p:tgtEl>
                                          <p:spTgt spid="62771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27717">
                                            <p:txEl>
                                              <p:pRg st="3" end="3"/>
                                            </p:txEl>
                                          </p:spTgt>
                                        </p:tgtEl>
                                        <p:attrNameLst>
                                          <p:attrName>style.visibility</p:attrName>
                                        </p:attrNameLst>
                                      </p:cBhvr>
                                      <p:to>
                                        <p:strVal val="visible"/>
                                      </p:to>
                                    </p:set>
                                    <p:animEffect transition="in" filter="checkerboard(across)">
                                      <p:cBhvr>
                                        <p:cTn id="15" dur="500"/>
                                        <p:tgtEl>
                                          <p:spTgt spid="62771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627717">
                                            <p:txEl>
                                              <p:pRg st="4" end="4"/>
                                            </p:txEl>
                                          </p:spTgt>
                                        </p:tgtEl>
                                        <p:attrNameLst>
                                          <p:attrName>style.visibility</p:attrName>
                                        </p:attrNameLst>
                                      </p:cBhvr>
                                      <p:to>
                                        <p:strVal val="visible"/>
                                      </p:to>
                                    </p:set>
                                    <p:animEffect transition="in" filter="checkerboard(across)">
                                      <p:cBhvr>
                                        <p:cTn id="20" dur="500"/>
                                        <p:tgtEl>
                                          <p:spTgt spid="627717">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627717">
                                            <p:txEl>
                                              <p:pRg st="5" end="5"/>
                                            </p:txEl>
                                          </p:spTgt>
                                        </p:tgtEl>
                                        <p:attrNameLst>
                                          <p:attrName>style.visibility</p:attrName>
                                        </p:attrNameLst>
                                      </p:cBhvr>
                                      <p:to>
                                        <p:strVal val="visible"/>
                                      </p:to>
                                    </p:set>
                                    <p:animEffect transition="in" filter="checkerboard(across)">
                                      <p:cBhvr>
                                        <p:cTn id="23" dur="500"/>
                                        <p:tgtEl>
                                          <p:spTgt spid="627717">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627717">
                                            <p:txEl>
                                              <p:pRg st="6" end="6"/>
                                            </p:txEl>
                                          </p:spTgt>
                                        </p:tgtEl>
                                        <p:attrNameLst>
                                          <p:attrName>style.visibility</p:attrName>
                                        </p:attrNameLst>
                                      </p:cBhvr>
                                      <p:to>
                                        <p:strVal val="visible"/>
                                      </p:to>
                                    </p:set>
                                    <p:animEffect transition="in" filter="checkerboard(across)">
                                      <p:cBhvr>
                                        <p:cTn id="26" dur="500"/>
                                        <p:tgtEl>
                                          <p:spTgt spid="6277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6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6132" name="Rectangle 4"/>
          <p:cNvSpPr>
            <a:spLocks noGrp="1" noChangeArrowheads="1"/>
          </p:cNvSpPr>
          <p:nvPr>
            <p:ph type="title"/>
          </p:nvPr>
        </p:nvSpPr>
        <p:spPr>
          <a:xfrm>
            <a:off x="685800" y="0"/>
            <a:ext cx="7772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4000" dirty="0"/>
              <a:t>L’equazione quantitativa</a:t>
            </a:r>
          </a:p>
        </p:txBody>
      </p:sp>
      <p:sp>
        <p:nvSpPr>
          <p:cNvPr id="629765" name="Rectangle 5"/>
          <p:cNvSpPr>
            <a:spLocks noGrp="1" noChangeArrowheads="1"/>
          </p:cNvSpPr>
          <p:nvPr>
            <p:ph type="body" idx="1"/>
          </p:nvPr>
        </p:nvSpPr>
        <p:spPr>
          <a:xfrm>
            <a:off x="228600" y="914400"/>
            <a:ext cx="8686800" cy="4890864"/>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2800" dirty="0"/>
              <a:t>Dalla definizione di velocità di circolazione discende la </a:t>
            </a:r>
            <a:r>
              <a:rPr lang="it-IT" altLang="it-IT" sz="2800" dirty="0">
                <a:solidFill>
                  <a:srgbClr val="FF0000"/>
                </a:solidFill>
              </a:rPr>
              <a:t>equazione quantitativa</a:t>
            </a:r>
            <a:r>
              <a:rPr lang="it-IT" altLang="it-IT" sz="2800" dirty="0"/>
              <a:t> (o </a:t>
            </a:r>
            <a:r>
              <a:rPr lang="it-IT" altLang="it-IT" sz="2800" i="1" dirty="0"/>
              <a:t>equazione degli scambi</a:t>
            </a:r>
            <a:r>
              <a:rPr lang="it-IT" altLang="it-IT" sz="2800" dirty="0"/>
              <a:t>):</a:t>
            </a:r>
          </a:p>
          <a:p>
            <a:pPr lvl="1" algn="ctr" eaLnBrk="1" hangingPunct="1">
              <a:buFontTx/>
              <a:buNone/>
            </a:pPr>
            <a:r>
              <a:rPr lang="it-IT" altLang="it-IT" sz="3200" dirty="0">
                <a:solidFill>
                  <a:schemeClr val="accent2"/>
                </a:solidFill>
                <a:latin typeface="Arial" panose="020B0604020202020204" pitchFamily="34" charset="0"/>
              </a:rPr>
              <a:t>MV = </a:t>
            </a:r>
            <a:r>
              <a:rPr lang="it-IT" altLang="it-IT" sz="3600" dirty="0">
                <a:solidFill>
                  <a:schemeClr val="accent2"/>
                </a:solidFill>
                <a:latin typeface="French Script MT" panose="03020402040607040605" pitchFamily="66" charset="0"/>
              </a:rPr>
              <a:t>P</a:t>
            </a:r>
            <a:r>
              <a:rPr lang="it-IT" altLang="it-IT" sz="3200" dirty="0">
                <a:solidFill>
                  <a:schemeClr val="accent2"/>
                </a:solidFill>
                <a:latin typeface="Arial" panose="020B0604020202020204" pitchFamily="34" charset="0"/>
              </a:rPr>
              <a:t>Y</a:t>
            </a:r>
          </a:p>
          <a:p>
            <a:pPr eaLnBrk="1" hangingPunct="1">
              <a:spcBef>
                <a:spcPct val="53000"/>
              </a:spcBef>
            </a:pPr>
            <a:r>
              <a:rPr lang="it-IT" altLang="it-IT" sz="2800" dirty="0">
                <a:solidFill>
                  <a:schemeClr val="tx2"/>
                </a:solidFill>
              </a:rPr>
              <a:t>Tale equazione (dovuta anch’essa a Fisher 1892) è alla base della moderna TQM.</a:t>
            </a:r>
          </a:p>
          <a:p>
            <a:pPr eaLnBrk="1" hangingPunct="1">
              <a:spcBef>
                <a:spcPct val="53000"/>
              </a:spcBef>
            </a:pPr>
            <a:r>
              <a:rPr lang="it-IT" altLang="it-IT" sz="2800" dirty="0">
                <a:solidFill>
                  <a:schemeClr val="tx2"/>
                </a:solidFill>
              </a:rPr>
              <a:t>La tesi della TQM è infatti che:  </a:t>
            </a:r>
          </a:p>
          <a:p>
            <a:pPr lvl="1" eaLnBrk="1" hangingPunct="1">
              <a:spcBef>
                <a:spcPct val="53000"/>
              </a:spcBef>
              <a:buFontTx/>
              <a:buNone/>
            </a:pPr>
            <a:r>
              <a:rPr lang="it-IT" altLang="it-IT" dirty="0">
                <a:solidFill>
                  <a:srgbClr val="FF0000"/>
                </a:solidFill>
                <a:sym typeface="Symbol" panose="05050102010706020507" pitchFamily="18" charset="2"/>
              </a:rPr>
              <a:t></a:t>
            </a:r>
            <a:r>
              <a:rPr lang="it-IT" altLang="it-IT" dirty="0">
                <a:solidFill>
                  <a:srgbClr val="FF0000"/>
                </a:solidFill>
                <a:latin typeface="French Script MT" panose="03020402040607040605" pitchFamily="66" charset="0"/>
                <a:sym typeface="Symbol" panose="05050102010706020507" pitchFamily="18" charset="2"/>
              </a:rPr>
              <a:t>P</a:t>
            </a:r>
            <a:r>
              <a:rPr lang="it-IT" altLang="it-IT" dirty="0">
                <a:solidFill>
                  <a:srgbClr val="FF0000"/>
                </a:solidFill>
                <a:sym typeface="Symbol" panose="05050102010706020507" pitchFamily="18" charset="2"/>
              </a:rPr>
              <a:t> è direttamente proporzionale a M</a:t>
            </a:r>
            <a:endParaRPr lang="it-IT" altLang="it-IT" sz="2400" dirty="0">
              <a:solidFill>
                <a:schemeClr val="tx2"/>
              </a:solidFill>
            </a:endParaRPr>
          </a:p>
        </p:txBody>
      </p:sp>
      <p:pic>
        <p:nvPicPr>
          <p:cNvPr id="629766" name="Picture 6" descr="Portrait of I.Fish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238500"/>
            <a:ext cx="17938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29765">
                                            <p:txEl>
                                              <p:pRg st="2" end="2"/>
                                            </p:txEl>
                                          </p:spTgt>
                                        </p:tgtEl>
                                        <p:attrNameLst>
                                          <p:attrName>style.visibility</p:attrName>
                                        </p:attrNameLst>
                                      </p:cBhvr>
                                      <p:to>
                                        <p:strVal val="visible"/>
                                      </p:to>
                                    </p:set>
                                    <p:animEffect transition="in" filter="checkerboard(across)">
                                      <p:cBhvr>
                                        <p:cTn id="7" dur="500"/>
                                        <p:tgtEl>
                                          <p:spTgt spid="62976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29766"/>
                                        </p:tgtEl>
                                        <p:attrNameLst>
                                          <p:attrName>style.visibility</p:attrName>
                                        </p:attrNameLst>
                                      </p:cBhvr>
                                      <p:to>
                                        <p:strVal val="visible"/>
                                      </p:to>
                                    </p:set>
                                    <p:animEffect transition="in" filter="checkerboard(across)">
                                      <p:cBhvr>
                                        <p:cTn id="10" dur="500"/>
                                        <p:tgtEl>
                                          <p:spTgt spid="6297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29765">
                                            <p:txEl>
                                              <p:pRg st="3" end="3"/>
                                            </p:txEl>
                                          </p:spTgt>
                                        </p:tgtEl>
                                        <p:attrNameLst>
                                          <p:attrName>style.visibility</p:attrName>
                                        </p:attrNameLst>
                                      </p:cBhvr>
                                      <p:to>
                                        <p:strVal val="visible"/>
                                      </p:to>
                                    </p:set>
                                    <p:animEffect transition="in" filter="checkerboard(across)">
                                      <p:cBhvr>
                                        <p:cTn id="15" dur="500"/>
                                        <p:tgtEl>
                                          <p:spTgt spid="629765">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29765">
                                            <p:txEl>
                                              <p:pRg st="4" end="4"/>
                                            </p:txEl>
                                          </p:spTgt>
                                        </p:tgtEl>
                                        <p:attrNameLst>
                                          <p:attrName>style.visibility</p:attrName>
                                        </p:attrNameLst>
                                      </p:cBhvr>
                                      <p:to>
                                        <p:strVal val="visible"/>
                                      </p:to>
                                    </p:set>
                                    <p:animEffect transition="in" filter="checkerboard(across)">
                                      <p:cBhvr>
                                        <p:cTn id="18" dur="500"/>
                                        <p:tgtEl>
                                          <p:spTgt spid="6297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81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78180" name="Rectangle 4"/>
          <p:cNvSpPr>
            <a:spLocks noGrp="1" noChangeArrowheads="1"/>
          </p:cNvSpPr>
          <p:nvPr>
            <p:ph type="title"/>
          </p:nvPr>
        </p:nvSpPr>
        <p:spPr>
          <a:xfrm>
            <a:off x="609600" y="228600"/>
            <a:ext cx="77724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sz="3600" dirty="0"/>
              <a:t>La TQM spiegata in poche righe</a:t>
            </a:r>
          </a:p>
        </p:txBody>
      </p:sp>
      <p:sp>
        <p:nvSpPr>
          <p:cNvPr id="631813" name="Rectangle 5"/>
          <p:cNvSpPr>
            <a:spLocks noGrp="1" noChangeArrowheads="1"/>
          </p:cNvSpPr>
          <p:nvPr>
            <p:ph type="body" idx="1"/>
          </p:nvPr>
        </p:nvSpPr>
        <p:spPr>
          <a:xfrm>
            <a:off x="228600" y="990600"/>
            <a:ext cx="8915400" cy="5486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80000"/>
              </a:lnSpc>
            </a:pPr>
            <a:r>
              <a:rPr lang="it-IT" altLang="it-IT" sz="2800">
                <a:solidFill>
                  <a:srgbClr val="FF0000"/>
                </a:solidFill>
              </a:rPr>
              <a:t>Hp 1 (Hp empirica)</a:t>
            </a:r>
            <a:r>
              <a:rPr lang="it-IT" altLang="it-IT" sz="2800"/>
              <a:t>: la velocità di circolazione della moneta è pressoché </a:t>
            </a:r>
            <a:r>
              <a:rPr lang="it-IT" altLang="it-IT" sz="2800" u="sng"/>
              <a:t>stabile</a:t>
            </a:r>
            <a:r>
              <a:rPr lang="it-IT" altLang="it-IT" sz="2800"/>
              <a:t> nel tempo.</a:t>
            </a:r>
          </a:p>
          <a:p>
            <a:pPr eaLnBrk="1" hangingPunct="1">
              <a:lnSpc>
                <a:spcPct val="80000"/>
              </a:lnSpc>
            </a:pPr>
            <a:r>
              <a:rPr lang="it-IT" altLang="it-IT" sz="2800"/>
              <a:t>Quindi se la banca centrale aumenta M</a:t>
            </a:r>
            <a:r>
              <a:rPr lang="it-IT" altLang="it-IT" sz="2800" baseline="30000"/>
              <a:t>s</a:t>
            </a:r>
            <a:r>
              <a:rPr lang="it-IT" altLang="it-IT" sz="2800"/>
              <a:t>  di un ammontare pari a </a:t>
            </a:r>
            <a:r>
              <a:rPr lang="it-IT" altLang="it-IT" sz="2800">
                <a:sym typeface="Symbol" panose="05050102010706020507" pitchFamily="18" charset="2"/>
              </a:rPr>
              <a:t>M, ciò induce un aumento proporzionale nel PIL nominale pari a (</a:t>
            </a:r>
            <a:r>
              <a:rPr lang="it-IT" altLang="it-IT" sz="2800">
                <a:latin typeface="French Script MT" panose="03020402040607040605" pitchFamily="66" charset="0"/>
                <a:sym typeface="Symbol" panose="05050102010706020507" pitchFamily="18" charset="2"/>
              </a:rPr>
              <a:t>P</a:t>
            </a:r>
            <a:r>
              <a:rPr lang="it-IT" altLang="it-IT" sz="2800">
                <a:sym typeface="Symbol" panose="05050102010706020507" pitchFamily="18" charset="2"/>
              </a:rPr>
              <a:t>Y) perché V non varia.</a:t>
            </a:r>
          </a:p>
          <a:p>
            <a:pPr eaLnBrk="1" hangingPunct="1">
              <a:lnSpc>
                <a:spcPct val="80000"/>
              </a:lnSpc>
            </a:pPr>
            <a:r>
              <a:rPr lang="it-IT" altLang="it-IT" sz="2800">
                <a:solidFill>
                  <a:srgbClr val="FF0000"/>
                </a:solidFill>
                <a:sym typeface="Symbol" panose="05050102010706020507" pitchFamily="18" charset="2"/>
              </a:rPr>
              <a:t>Hp 2 (Hp teorica)</a:t>
            </a:r>
            <a:r>
              <a:rPr lang="it-IT" altLang="it-IT" sz="2800">
                <a:sym typeface="Symbol" panose="05050102010706020507" pitchFamily="18" charset="2"/>
              </a:rPr>
              <a:t>: vale il </a:t>
            </a:r>
            <a:r>
              <a:rPr lang="it-IT" altLang="it-IT" sz="2800" u="sng">
                <a:sym typeface="Symbol" panose="05050102010706020507" pitchFamily="18" charset="2"/>
              </a:rPr>
              <a:t>principio di neutralità della moneta</a:t>
            </a:r>
            <a:r>
              <a:rPr lang="it-IT" altLang="it-IT" sz="2800">
                <a:sym typeface="Symbol" panose="05050102010706020507" pitchFamily="18" charset="2"/>
              </a:rPr>
              <a:t>, per cui M non può modificare il PIL reale Y nel lungo periodo.</a:t>
            </a:r>
          </a:p>
          <a:p>
            <a:pPr eaLnBrk="1" hangingPunct="1">
              <a:lnSpc>
                <a:spcPct val="80000"/>
              </a:lnSpc>
            </a:pPr>
            <a:r>
              <a:rPr lang="it-IT" altLang="it-IT" sz="2800">
                <a:sym typeface="Symbol" panose="05050102010706020507" pitchFamily="18" charset="2"/>
              </a:rPr>
              <a:t>Quindi qualsiasi M si “scarica” tutto in un </a:t>
            </a:r>
            <a:r>
              <a:rPr lang="it-IT" altLang="it-IT" sz="2800" u="sng">
                <a:sym typeface="Symbol" panose="05050102010706020507" pitchFamily="18" charset="2"/>
              </a:rPr>
              <a:t>aumento proporzionale</a:t>
            </a:r>
            <a:r>
              <a:rPr lang="it-IT" altLang="it-IT" sz="2800">
                <a:sym typeface="Symbol" panose="05050102010706020507" pitchFamily="18" charset="2"/>
              </a:rPr>
              <a:t> del livello generale dei prezzi </a:t>
            </a:r>
            <a:r>
              <a:rPr lang="it-IT" altLang="it-IT" sz="2800">
                <a:latin typeface="French Script MT" panose="03020402040607040605" pitchFamily="66" charset="0"/>
                <a:sym typeface="Symbol" panose="05050102010706020507" pitchFamily="18" charset="2"/>
              </a:rPr>
              <a:t>P</a:t>
            </a:r>
            <a:r>
              <a:rPr lang="it-IT" altLang="it-IT" sz="2800">
                <a:sym typeface="Symbol" panose="05050102010706020507" pitchFamily="18" charset="2"/>
              </a:rPr>
              <a:t>: </a:t>
            </a:r>
          </a:p>
          <a:p>
            <a:pPr lvl="1" algn="ctr" eaLnBrk="1" hangingPunct="1">
              <a:lnSpc>
                <a:spcPct val="80000"/>
              </a:lnSpc>
              <a:buFontTx/>
              <a:buNone/>
            </a:pPr>
            <a:r>
              <a:rPr lang="it-IT" altLang="it-IT">
                <a:solidFill>
                  <a:srgbClr val="FF0000"/>
                </a:solidFill>
                <a:sym typeface="Symbol" panose="05050102010706020507" pitchFamily="18" charset="2"/>
              </a:rPr>
              <a:t></a:t>
            </a:r>
            <a:r>
              <a:rPr lang="it-IT" altLang="it-IT">
                <a:solidFill>
                  <a:srgbClr val="FF0000"/>
                </a:solidFill>
                <a:latin typeface="French Script MT" panose="03020402040607040605" pitchFamily="66" charset="0"/>
                <a:sym typeface="Symbol" panose="05050102010706020507" pitchFamily="18" charset="2"/>
              </a:rPr>
              <a:t>P</a:t>
            </a:r>
            <a:r>
              <a:rPr lang="it-IT" altLang="it-IT">
                <a:solidFill>
                  <a:srgbClr val="FF0000"/>
                </a:solidFill>
                <a:sym typeface="Symbol" panose="05050102010706020507" pitchFamily="18" charset="2"/>
              </a:rPr>
              <a:t>  M</a:t>
            </a:r>
          </a:p>
          <a:p>
            <a:pPr eaLnBrk="1" hangingPunct="1">
              <a:lnSpc>
                <a:spcPct val="80000"/>
              </a:lnSpc>
            </a:pPr>
            <a:r>
              <a:rPr lang="it-IT" altLang="it-IT" sz="2800">
                <a:sym typeface="Symbol" panose="05050102010706020507" pitchFamily="18" charset="2"/>
              </a:rPr>
              <a:t>L’aumento di </a:t>
            </a:r>
            <a:r>
              <a:rPr lang="it-IT" altLang="it-IT" sz="2800"/>
              <a:t>M</a:t>
            </a:r>
            <a:r>
              <a:rPr lang="it-IT" altLang="it-IT" sz="2800" baseline="30000"/>
              <a:t>s</a:t>
            </a:r>
            <a:r>
              <a:rPr lang="it-IT" altLang="it-IT" sz="2800">
                <a:sym typeface="Symbol" panose="05050102010706020507" pitchFamily="18" charset="2"/>
              </a:rPr>
              <a:t> ha quindi </a:t>
            </a:r>
            <a:r>
              <a:rPr lang="it-IT" altLang="it-IT" sz="2800" u="sng">
                <a:sym typeface="Symbol" panose="05050102010706020507" pitchFamily="18" charset="2"/>
              </a:rPr>
              <a:t>nel lungo periodo</a:t>
            </a:r>
            <a:r>
              <a:rPr lang="it-IT" altLang="it-IT" sz="2800">
                <a:sym typeface="Symbol" panose="05050102010706020507" pitchFamily="18" charset="2"/>
              </a:rPr>
              <a:t> soltanto un effetto inflazionistico.</a:t>
            </a:r>
          </a:p>
          <a:p>
            <a:pPr lvl="1" eaLnBrk="1" hangingPunct="1">
              <a:lnSpc>
                <a:spcPct val="80000"/>
              </a:lnSpc>
            </a:pPr>
            <a:r>
              <a:rPr lang="it-IT" altLang="it-IT" sz="2400">
                <a:sym typeface="Symbol" panose="05050102010706020507" pitchFamily="18" charset="2"/>
              </a:rPr>
              <a:t>Vedremo invece che nel breve periodo l’effetto è anche su 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1813">
                                            <p:txEl>
                                              <p:pRg st="2" end="2"/>
                                            </p:txEl>
                                          </p:spTgt>
                                        </p:tgtEl>
                                        <p:attrNameLst>
                                          <p:attrName>style.visibility</p:attrName>
                                        </p:attrNameLst>
                                      </p:cBhvr>
                                      <p:to>
                                        <p:strVal val="visible"/>
                                      </p:to>
                                    </p:set>
                                    <p:animEffect transition="in" filter="wipe(left)">
                                      <p:cBhvr>
                                        <p:cTn id="7" dur="500"/>
                                        <p:tgtEl>
                                          <p:spTgt spid="631813">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1813">
                                            <p:txEl>
                                              <p:pRg st="3" end="3"/>
                                            </p:txEl>
                                          </p:spTgt>
                                        </p:tgtEl>
                                        <p:attrNameLst>
                                          <p:attrName>style.visibility</p:attrName>
                                        </p:attrNameLst>
                                      </p:cBhvr>
                                      <p:to>
                                        <p:strVal val="visible"/>
                                      </p:to>
                                    </p:set>
                                    <p:animEffect transition="in" filter="wipe(left)">
                                      <p:cBhvr>
                                        <p:cTn id="10" dur="500"/>
                                        <p:tgtEl>
                                          <p:spTgt spid="631813">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31813">
                                            <p:txEl>
                                              <p:pRg st="4" end="4"/>
                                            </p:txEl>
                                          </p:spTgt>
                                        </p:tgtEl>
                                        <p:attrNameLst>
                                          <p:attrName>style.visibility</p:attrName>
                                        </p:attrNameLst>
                                      </p:cBhvr>
                                      <p:to>
                                        <p:strVal val="visible"/>
                                      </p:to>
                                    </p:set>
                                    <p:animEffect transition="in" filter="wipe(left)">
                                      <p:cBhvr>
                                        <p:cTn id="13" dur="500"/>
                                        <p:tgtEl>
                                          <p:spTgt spid="631813">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1813">
                                            <p:txEl>
                                              <p:pRg st="5" end="5"/>
                                            </p:txEl>
                                          </p:spTgt>
                                        </p:tgtEl>
                                        <p:attrNameLst>
                                          <p:attrName>style.visibility</p:attrName>
                                        </p:attrNameLst>
                                      </p:cBhvr>
                                      <p:to>
                                        <p:strVal val="visible"/>
                                      </p:to>
                                    </p:set>
                                    <p:animEffect transition="in" filter="wipe(left)">
                                      <p:cBhvr>
                                        <p:cTn id="18" dur="500"/>
                                        <p:tgtEl>
                                          <p:spTgt spid="631813">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31813">
                                            <p:txEl>
                                              <p:pRg st="6" end="6"/>
                                            </p:txEl>
                                          </p:spTgt>
                                        </p:tgtEl>
                                        <p:attrNameLst>
                                          <p:attrName>style.visibility</p:attrName>
                                        </p:attrNameLst>
                                      </p:cBhvr>
                                      <p:to>
                                        <p:strVal val="visible"/>
                                      </p:to>
                                    </p:set>
                                    <p:animEffect transition="in" filter="wipe(left)">
                                      <p:cBhvr>
                                        <p:cTn id="21" dur="500"/>
                                        <p:tgtEl>
                                          <p:spTgt spid="6318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3"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02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0228" name="Rectangle 4"/>
          <p:cNvSpPr>
            <a:spLocks noChangeArrowheads="1"/>
          </p:cNvSpPr>
          <p:nvPr/>
        </p:nvSpPr>
        <p:spPr bwMode="auto">
          <a:xfrm>
            <a:off x="676275" y="579438"/>
            <a:ext cx="661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Indici</a:t>
            </a:r>
          </a:p>
        </p:txBody>
      </p:sp>
      <p:sp>
        <p:nvSpPr>
          <p:cNvPr id="180229" name="Rectangle 5"/>
          <p:cNvSpPr>
            <a:spLocks noChangeArrowheads="1"/>
          </p:cNvSpPr>
          <p:nvPr/>
        </p:nvSpPr>
        <p:spPr bwMode="auto">
          <a:xfrm>
            <a:off x="222250" y="868363"/>
            <a:ext cx="144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(1960 = 100)</a:t>
            </a:r>
          </a:p>
        </p:txBody>
      </p:sp>
      <p:sp>
        <p:nvSpPr>
          <p:cNvPr id="180230" name="Rectangle 6"/>
          <p:cNvSpPr>
            <a:spLocks noChangeArrowheads="1"/>
          </p:cNvSpPr>
          <p:nvPr/>
        </p:nvSpPr>
        <p:spPr bwMode="auto">
          <a:xfrm>
            <a:off x="985838" y="1527175"/>
            <a:ext cx="63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1,500</a:t>
            </a:r>
          </a:p>
        </p:txBody>
      </p:sp>
      <p:sp>
        <p:nvSpPr>
          <p:cNvPr id="180231" name="Rectangle 7"/>
          <p:cNvSpPr>
            <a:spLocks noChangeArrowheads="1"/>
          </p:cNvSpPr>
          <p:nvPr/>
        </p:nvSpPr>
        <p:spPr bwMode="auto">
          <a:xfrm>
            <a:off x="985838" y="2922588"/>
            <a:ext cx="63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1,000</a:t>
            </a:r>
          </a:p>
        </p:txBody>
      </p:sp>
      <p:sp>
        <p:nvSpPr>
          <p:cNvPr id="180232" name="Rectangle 8"/>
          <p:cNvSpPr>
            <a:spLocks noChangeArrowheads="1"/>
          </p:cNvSpPr>
          <p:nvPr/>
        </p:nvSpPr>
        <p:spPr bwMode="auto">
          <a:xfrm>
            <a:off x="1196975" y="4343400"/>
            <a:ext cx="423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500</a:t>
            </a:r>
          </a:p>
        </p:txBody>
      </p:sp>
      <p:sp>
        <p:nvSpPr>
          <p:cNvPr id="180233" name="Rectangle 9"/>
          <p:cNvSpPr>
            <a:spLocks noChangeArrowheads="1"/>
          </p:cNvSpPr>
          <p:nvPr/>
        </p:nvSpPr>
        <p:spPr bwMode="auto">
          <a:xfrm>
            <a:off x="1485900" y="5765800"/>
            <a:ext cx="141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0</a:t>
            </a:r>
          </a:p>
        </p:txBody>
      </p:sp>
      <p:sp>
        <p:nvSpPr>
          <p:cNvPr id="180234" name="Line 10"/>
          <p:cNvSpPr>
            <a:spLocks noChangeShapeType="1"/>
          </p:cNvSpPr>
          <p:nvPr/>
        </p:nvSpPr>
        <p:spPr bwMode="auto">
          <a:xfrm flipV="1">
            <a:off x="1882775"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5" name="Line 11"/>
          <p:cNvSpPr>
            <a:spLocks noChangeShapeType="1"/>
          </p:cNvSpPr>
          <p:nvPr/>
        </p:nvSpPr>
        <p:spPr bwMode="auto">
          <a:xfrm flipV="1">
            <a:off x="2725738"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6" name="Line 12"/>
          <p:cNvSpPr>
            <a:spLocks noChangeShapeType="1"/>
          </p:cNvSpPr>
          <p:nvPr/>
        </p:nvSpPr>
        <p:spPr bwMode="auto">
          <a:xfrm flipV="1">
            <a:off x="3568700"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7" name="Line 13"/>
          <p:cNvSpPr>
            <a:spLocks noChangeShapeType="1"/>
          </p:cNvSpPr>
          <p:nvPr/>
        </p:nvSpPr>
        <p:spPr bwMode="auto">
          <a:xfrm flipV="1">
            <a:off x="4410075"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8" name="Line 14"/>
          <p:cNvSpPr>
            <a:spLocks noChangeShapeType="1"/>
          </p:cNvSpPr>
          <p:nvPr/>
        </p:nvSpPr>
        <p:spPr bwMode="auto">
          <a:xfrm flipV="1">
            <a:off x="5227638"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9" name="Line 15"/>
          <p:cNvSpPr>
            <a:spLocks noChangeShapeType="1"/>
          </p:cNvSpPr>
          <p:nvPr/>
        </p:nvSpPr>
        <p:spPr bwMode="auto">
          <a:xfrm flipV="1">
            <a:off x="6096000"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0" name="Line 16"/>
          <p:cNvSpPr>
            <a:spLocks noChangeShapeType="1"/>
          </p:cNvSpPr>
          <p:nvPr/>
        </p:nvSpPr>
        <p:spPr bwMode="auto">
          <a:xfrm flipV="1">
            <a:off x="6938963"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1" name="Line 17"/>
          <p:cNvSpPr>
            <a:spLocks noChangeShapeType="1"/>
          </p:cNvSpPr>
          <p:nvPr/>
        </p:nvSpPr>
        <p:spPr bwMode="auto">
          <a:xfrm flipV="1">
            <a:off x="7781925"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2" name="Line 18"/>
          <p:cNvSpPr>
            <a:spLocks noChangeShapeType="1"/>
          </p:cNvSpPr>
          <p:nvPr/>
        </p:nvSpPr>
        <p:spPr bwMode="auto">
          <a:xfrm flipV="1">
            <a:off x="8623300" y="5735638"/>
            <a:ext cx="0" cy="190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3" name="Line 19"/>
          <p:cNvSpPr>
            <a:spLocks noChangeShapeType="1"/>
          </p:cNvSpPr>
          <p:nvPr/>
        </p:nvSpPr>
        <p:spPr bwMode="auto">
          <a:xfrm>
            <a:off x="1709738" y="4503738"/>
            <a:ext cx="16510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4" name="Line 20"/>
          <p:cNvSpPr>
            <a:spLocks noChangeShapeType="1"/>
          </p:cNvSpPr>
          <p:nvPr/>
        </p:nvSpPr>
        <p:spPr bwMode="auto">
          <a:xfrm>
            <a:off x="1709738" y="3082925"/>
            <a:ext cx="16510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5" name="Line 21"/>
          <p:cNvSpPr>
            <a:spLocks noChangeShapeType="1"/>
          </p:cNvSpPr>
          <p:nvPr/>
        </p:nvSpPr>
        <p:spPr bwMode="auto">
          <a:xfrm>
            <a:off x="1709738" y="1662113"/>
            <a:ext cx="16510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6" name="Rectangle 22"/>
          <p:cNvSpPr>
            <a:spLocks noChangeArrowheads="1"/>
          </p:cNvSpPr>
          <p:nvPr/>
        </p:nvSpPr>
        <p:spPr bwMode="auto">
          <a:xfrm>
            <a:off x="1592263"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1960</a:t>
            </a:r>
          </a:p>
        </p:txBody>
      </p:sp>
      <p:sp>
        <p:nvSpPr>
          <p:cNvPr id="180247" name="Rectangle 23"/>
          <p:cNvSpPr>
            <a:spLocks noChangeArrowheads="1"/>
          </p:cNvSpPr>
          <p:nvPr/>
        </p:nvSpPr>
        <p:spPr bwMode="auto">
          <a:xfrm>
            <a:off x="2433638"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1965</a:t>
            </a:r>
          </a:p>
        </p:txBody>
      </p:sp>
      <p:sp>
        <p:nvSpPr>
          <p:cNvPr id="180248" name="Rectangle 24"/>
          <p:cNvSpPr>
            <a:spLocks noChangeArrowheads="1"/>
          </p:cNvSpPr>
          <p:nvPr/>
        </p:nvSpPr>
        <p:spPr bwMode="auto">
          <a:xfrm>
            <a:off x="3276600"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1970</a:t>
            </a:r>
          </a:p>
        </p:txBody>
      </p:sp>
      <p:sp>
        <p:nvSpPr>
          <p:cNvPr id="180249" name="Rectangle 25"/>
          <p:cNvSpPr>
            <a:spLocks noChangeArrowheads="1"/>
          </p:cNvSpPr>
          <p:nvPr/>
        </p:nvSpPr>
        <p:spPr bwMode="auto">
          <a:xfrm>
            <a:off x="4144963"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1975</a:t>
            </a:r>
          </a:p>
        </p:txBody>
      </p:sp>
      <p:sp>
        <p:nvSpPr>
          <p:cNvPr id="180250" name="Rectangle 26"/>
          <p:cNvSpPr>
            <a:spLocks noChangeArrowheads="1"/>
          </p:cNvSpPr>
          <p:nvPr/>
        </p:nvSpPr>
        <p:spPr bwMode="auto">
          <a:xfrm>
            <a:off x="4962525"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1980</a:t>
            </a:r>
          </a:p>
        </p:txBody>
      </p:sp>
      <p:sp>
        <p:nvSpPr>
          <p:cNvPr id="180251" name="Rectangle 27"/>
          <p:cNvSpPr>
            <a:spLocks noChangeArrowheads="1"/>
          </p:cNvSpPr>
          <p:nvPr/>
        </p:nvSpPr>
        <p:spPr bwMode="auto">
          <a:xfrm>
            <a:off x="5803900"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1985</a:t>
            </a:r>
          </a:p>
        </p:txBody>
      </p:sp>
      <p:sp>
        <p:nvSpPr>
          <p:cNvPr id="180252" name="Rectangle 28"/>
          <p:cNvSpPr>
            <a:spLocks noChangeArrowheads="1"/>
          </p:cNvSpPr>
          <p:nvPr/>
        </p:nvSpPr>
        <p:spPr bwMode="auto">
          <a:xfrm>
            <a:off x="6646863"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1990</a:t>
            </a:r>
          </a:p>
        </p:txBody>
      </p:sp>
      <p:sp>
        <p:nvSpPr>
          <p:cNvPr id="180253" name="Rectangle 29"/>
          <p:cNvSpPr>
            <a:spLocks noChangeArrowheads="1"/>
          </p:cNvSpPr>
          <p:nvPr/>
        </p:nvSpPr>
        <p:spPr bwMode="auto">
          <a:xfrm>
            <a:off x="7489825"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1995</a:t>
            </a:r>
          </a:p>
        </p:txBody>
      </p:sp>
      <p:sp>
        <p:nvSpPr>
          <p:cNvPr id="180254" name="Rectangle 30"/>
          <p:cNvSpPr>
            <a:spLocks noChangeArrowheads="1"/>
          </p:cNvSpPr>
          <p:nvPr/>
        </p:nvSpPr>
        <p:spPr bwMode="auto">
          <a:xfrm>
            <a:off x="8358188" y="597535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a:solidFill>
                  <a:srgbClr val="000000"/>
                </a:solidFill>
                <a:latin typeface="Arial" panose="020B0604020202020204" pitchFamily="34" charset="0"/>
              </a:rPr>
              <a:t>2000</a:t>
            </a:r>
          </a:p>
        </p:txBody>
      </p:sp>
      <p:sp>
        <p:nvSpPr>
          <p:cNvPr id="180255" name="Freeform 31"/>
          <p:cNvSpPr>
            <a:spLocks/>
          </p:cNvSpPr>
          <p:nvPr/>
        </p:nvSpPr>
        <p:spPr bwMode="auto">
          <a:xfrm>
            <a:off x="1697038" y="631825"/>
            <a:ext cx="7110412" cy="5292725"/>
          </a:xfrm>
          <a:custGeom>
            <a:avLst/>
            <a:gdLst>
              <a:gd name="T0" fmla="*/ 0 w 4479"/>
              <a:gd name="T1" fmla="*/ 0 h 3334"/>
              <a:gd name="T2" fmla="*/ 0 w 4479"/>
              <a:gd name="T3" fmla="*/ 2147483646 h 3334"/>
              <a:gd name="T4" fmla="*/ 2147483646 w 4479"/>
              <a:gd name="T5" fmla="*/ 2147483646 h 3334"/>
              <a:gd name="T6" fmla="*/ 0 60000 65536"/>
              <a:gd name="T7" fmla="*/ 0 60000 65536"/>
              <a:gd name="T8" fmla="*/ 0 60000 65536"/>
            </a:gdLst>
            <a:ahLst/>
            <a:cxnLst>
              <a:cxn ang="T6">
                <a:pos x="T0" y="T1"/>
              </a:cxn>
              <a:cxn ang="T7">
                <a:pos x="T2" y="T3"/>
              </a:cxn>
              <a:cxn ang="T8">
                <a:pos x="T4" y="T5"/>
              </a:cxn>
            </a:cxnLst>
            <a:rect l="0" t="0" r="r" b="b"/>
            <a:pathLst>
              <a:path w="4479" h="3334">
                <a:moveTo>
                  <a:pt x="0" y="0"/>
                </a:moveTo>
                <a:lnTo>
                  <a:pt x="0" y="3333"/>
                </a:lnTo>
                <a:lnTo>
                  <a:pt x="4478" y="33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0256" name="Rectangle 32"/>
          <p:cNvSpPr>
            <a:spLocks noChangeArrowheads="1"/>
          </p:cNvSpPr>
          <p:nvPr/>
        </p:nvSpPr>
        <p:spPr bwMode="auto">
          <a:xfrm>
            <a:off x="6372225" y="5229225"/>
            <a:ext cx="2527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dirty="0">
                <a:latin typeface="Arial" panose="020B0604020202020204" pitchFamily="34" charset="0"/>
              </a:rPr>
              <a:t>Velocità</a:t>
            </a:r>
            <a:r>
              <a:rPr lang="it-IT" altLang="it-IT" sz="1800" b="1" dirty="0">
                <a:solidFill>
                  <a:schemeClr val="hlink"/>
                </a:solidFill>
                <a:latin typeface="Arial" panose="020B0604020202020204" pitchFamily="34" charset="0"/>
              </a:rPr>
              <a:t> </a:t>
            </a:r>
            <a:r>
              <a:rPr lang="it-IT" altLang="it-IT" sz="1800" b="1" dirty="0">
                <a:latin typeface="Arial" panose="020B0604020202020204" pitchFamily="34" charset="0"/>
              </a:rPr>
              <a:t>di circolazione</a:t>
            </a:r>
          </a:p>
        </p:txBody>
      </p:sp>
      <p:sp>
        <p:nvSpPr>
          <p:cNvPr id="180257" name="Rectangle 33"/>
          <p:cNvSpPr>
            <a:spLocks noChangeArrowheads="1"/>
          </p:cNvSpPr>
          <p:nvPr/>
        </p:nvSpPr>
        <p:spPr bwMode="auto">
          <a:xfrm>
            <a:off x="7569200" y="2659063"/>
            <a:ext cx="327013" cy="307777"/>
          </a:xfrm>
          <a:prstGeom prst="rect">
            <a:avLst/>
          </a:prstGeom>
          <a:noFill/>
          <a:ln>
            <a:noFill/>
          </a:ln>
          <a:effectLs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latin typeface="Arial" panose="020B0604020202020204" pitchFamily="34" charset="0"/>
              </a:rPr>
              <a:t>M</a:t>
            </a:r>
            <a:r>
              <a:rPr lang="it-IT" altLang="it-IT" sz="2000" b="1" baseline="30000" dirty="0">
                <a:latin typeface="Arial" panose="020B0604020202020204" pitchFamily="34" charset="0"/>
              </a:rPr>
              <a:t>S</a:t>
            </a:r>
          </a:p>
        </p:txBody>
      </p:sp>
      <p:sp>
        <p:nvSpPr>
          <p:cNvPr id="180258" name="Rectangle 34"/>
          <p:cNvSpPr>
            <a:spLocks noChangeArrowheads="1"/>
          </p:cNvSpPr>
          <p:nvPr/>
        </p:nvSpPr>
        <p:spPr bwMode="auto">
          <a:xfrm>
            <a:off x="5508625" y="2420938"/>
            <a:ext cx="1579563" cy="304800"/>
          </a:xfrm>
          <a:prstGeom prst="rect">
            <a:avLst/>
          </a:prstGeom>
          <a:solidFill>
            <a:schemeClr val="bg1"/>
          </a:solidFill>
          <a:ln>
            <a:noFill/>
          </a:ln>
          <a:effectLs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2000" b="1" dirty="0">
                <a:latin typeface="Arial" panose="020B0604020202020204" pitchFamily="34" charset="0"/>
              </a:rPr>
              <a:t>PIL nominale</a:t>
            </a:r>
          </a:p>
        </p:txBody>
      </p:sp>
      <p:sp>
        <p:nvSpPr>
          <p:cNvPr id="180259" name="Line 35"/>
          <p:cNvSpPr>
            <a:spLocks noChangeShapeType="1"/>
          </p:cNvSpPr>
          <p:nvPr/>
        </p:nvSpPr>
        <p:spPr bwMode="auto">
          <a:xfrm flipH="1">
            <a:off x="1847850" y="5635625"/>
            <a:ext cx="17780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0" name="Line 36"/>
          <p:cNvSpPr>
            <a:spLocks noChangeShapeType="1"/>
          </p:cNvSpPr>
          <p:nvPr/>
        </p:nvSpPr>
        <p:spPr bwMode="auto">
          <a:xfrm flipH="1">
            <a:off x="2006600" y="5613400"/>
            <a:ext cx="203200" cy="206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1" name="Line 37"/>
          <p:cNvSpPr>
            <a:spLocks noChangeShapeType="1"/>
          </p:cNvSpPr>
          <p:nvPr/>
        </p:nvSpPr>
        <p:spPr bwMode="auto">
          <a:xfrm flipH="1">
            <a:off x="2190750" y="5610225"/>
            <a:ext cx="17780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2" name="Line 38"/>
          <p:cNvSpPr>
            <a:spLocks noChangeShapeType="1"/>
          </p:cNvSpPr>
          <p:nvPr/>
        </p:nvSpPr>
        <p:spPr bwMode="auto">
          <a:xfrm flipH="1">
            <a:off x="2349500" y="5588000"/>
            <a:ext cx="203200" cy="1905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3" name="Line 39"/>
          <p:cNvSpPr>
            <a:spLocks noChangeShapeType="1"/>
          </p:cNvSpPr>
          <p:nvPr/>
        </p:nvSpPr>
        <p:spPr bwMode="auto">
          <a:xfrm flipH="1">
            <a:off x="2533650" y="5561013"/>
            <a:ext cx="176213" cy="206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4" name="Line 40"/>
          <p:cNvSpPr>
            <a:spLocks noChangeShapeType="1"/>
          </p:cNvSpPr>
          <p:nvPr/>
        </p:nvSpPr>
        <p:spPr bwMode="auto">
          <a:xfrm flipH="1">
            <a:off x="2690813" y="5521325"/>
            <a:ext cx="177800" cy="206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5" name="Line 41"/>
          <p:cNvSpPr>
            <a:spLocks noChangeShapeType="1"/>
          </p:cNvSpPr>
          <p:nvPr/>
        </p:nvSpPr>
        <p:spPr bwMode="auto">
          <a:xfrm flipH="1">
            <a:off x="2849563" y="5481638"/>
            <a:ext cx="203200" cy="206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6" name="Line 42"/>
          <p:cNvSpPr>
            <a:spLocks noChangeShapeType="1"/>
          </p:cNvSpPr>
          <p:nvPr/>
        </p:nvSpPr>
        <p:spPr bwMode="auto">
          <a:xfrm flipH="1">
            <a:off x="3033713" y="5456238"/>
            <a:ext cx="203200" cy="1905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7" name="Line 43"/>
          <p:cNvSpPr>
            <a:spLocks noChangeShapeType="1"/>
          </p:cNvSpPr>
          <p:nvPr/>
        </p:nvSpPr>
        <p:spPr bwMode="auto">
          <a:xfrm flipH="1">
            <a:off x="3217863" y="5414963"/>
            <a:ext cx="176212" cy="222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8" name="Line 44"/>
          <p:cNvSpPr>
            <a:spLocks noChangeShapeType="1"/>
          </p:cNvSpPr>
          <p:nvPr/>
        </p:nvSpPr>
        <p:spPr bwMode="auto">
          <a:xfrm flipH="1">
            <a:off x="3375025" y="5376863"/>
            <a:ext cx="204788" cy="1905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69" name="Line 45"/>
          <p:cNvSpPr>
            <a:spLocks noChangeShapeType="1"/>
          </p:cNvSpPr>
          <p:nvPr/>
        </p:nvSpPr>
        <p:spPr bwMode="auto">
          <a:xfrm flipH="1">
            <a:off x="3560763" y="5337175"/>
            <a:ext cx="176212" cy="206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0" name="Line 46"/>
          <p:cNvSpPr>
            <a:spLocks noChangeShapeType="1"/>
          </p:cNvSpPr>
          <p:nvPr/>
        </p:nvSpPr>
        <p:spPr bwMode="auto">
          <a:xfrm flipH="1">
            <a:off x="3717925" y="5297488"/>
            <a:ext cx="177800" cy="206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1" name="Line 47"/>
          <p:cNvSpPr>
            <a:spLocks noChangeShapeType="1"/>
          </p:cNvSpPr>
          <p:nvPr/>
        </p:nvSpPr>
        <p:spPr bwMode="auto">
          <a:xfrm flipH="1">
            <a:off x="3876675" y="5230813"/>
            <a:ext cx="176213" cy="476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2" name="Line 48"/>
          <p:cNvSpPr>
            <a:spLocks noChangeShapeType="1"/>
          </p:cNvSpPr>
          <p:nvPr/>
        </p:nvSpPr>
        <p:spPr bwMode="auto">
          <a:xfrm flipH="1">
            <a:off x="4033838" y="5153025"/>
            <a:ext cx="203200" cy="460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3" name="Line 49"/>
          <p:cNvSpPr>
            <a:spLocks noChangeShapeType="1"/>
          </p:cNvSpPr>
          <p:nvPr/>
        </p:nvSpPr>
        <p:spPr bwMode="auto">
          <a:xfrm flipH="1">
            <a:off x="4217988" y="5100638"/>
            <a:ext cx="203200" cy="206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4" name="Line 50"/>
          <p:cNvSpPr>
            <a:spLocks noChangeShapeType="1"/>
          </p:cNvSpPr>
          <p:nvPr/>
        </p:nvSpPr>
        <p:spPr bwMode="auto">
          <a:xfrm flipH="1">
            <a:off x="4402138" y="4994275"/>
            <a:ext cx="177800" cy="7461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5" name="Line 51"/>
          <p:cNvSpPr>
            <a:spLocks noChangeShapeType="1"/>
          </p:cNvSpPr>
          <p:nvPr/>
        </p:nvSpPr>
        <p:spPr bwMode="auto">
          <a:xfrm flipH="1">
            <a:off x="4560888" y="4889500"/>
            <a:ext cx="176212" cy="730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6" name="Line 52"/>
          <p:cNvSpPr>
            <a:spLocks noChangeShapeType="1"/>
          </p:cNvSpPr>
          <p:nvPr/>
        </p:nvSpPr>
        <p:spPr bwMode="auto">
          <a:xfrm flipH="1">
            <a:off x="4718050" y="4784725"/>
            <a:ext cx="177800" cy="730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7" name="Line 53"/>
          <p:cNvSpPr>
            <a:spLocks noChangeShapeType="1"/>
          </p:cNvSpPr>
          <p:nvPr/>
        </p:nvSpPr>
        <p:spPr bwMode="auto">
          <a:xfrm flipH="1">
            <a:off x="4876800" y="4625975"/>
            <a:ext cx="176213" cy="1270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8" name="Line 54"/>
          <p:cNvSpPr>
            <a:spLocks noChangeShapeType="1"/>
          </p:cNvSpPr>
          <p:nvPr/>
        </p:nvSpPr>
        <p:spPr bwMode="auto">
          <a:xfrm flipH="1">
            <a:off x="5033963" y="4468813"/>
            <a:ext cx="204787" cy="1254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79" name="Line 55"/>
          <p:cNvSpPr>
            <a:spLocks noChangeShapeType="1"/>
          </p:cNvSpPr>
          <p:nvPr/>
        </p:nvSpPr>
        <p:spPr bwMode="auto">
          <a:xfrm flipH="1">
            <a:off x="5219700" y="4310063"/>
            <a:ext cx="176213" cy="1270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0" name="Line 56"/>
          <p:cNvSpPr>
            <a:spLocks noChangeShapeType="1"/>
          </p:cNvSpPr>
          <p:nvPr/>
        </p:nvSpPr>
        <p:spPr bwMode="auto">
          <a:xfrm flipH="1">
            <a:off x="5376863" y="4230688"/>
            <a:ext cx="203200" cy="476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1" name="Line 57"/>
          <p:cNvSpPr>
            <a:spLocks noChangeShapeType="1"/>
          </p:cNvSpPr>
          <p:nvPr/>
        </p:nvSpPr>
        <p:spPr bwMode="auto">
          <a:xfrm flipH="1">
            <a:off x="5561013" y="4125913"/>
            <a:ext cx="177800" cy="730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2" name="Line 58"/>
          <p:cNvSpPr>
            <a:spLocks noChangeShapeType="1"/>
          </p:cNvSpPr>
          <p:nvPr/>
        </p:nvSpPr>
        <p:spPr bwMode="auto">
          <a:xfrm flipH="1">
            <a:off x="5719763" y="3914775"/>
            <a:ext cx="203200" cy="1793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3" name="Line 59"/>
          <p:cNvSpPr>
            <a:spLocks noChangeShapeType="1"/>
          </p:cNvSpPr>
          <p:nvPr/>
        </p:nvSpPr>
        <p:spPr bwMode="auto">
          <a:xfrm flipH="1">
            <a:off x="5903913" y="3757613"/>
            <a:ext cx="176212" cy="1254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4" name="Line 60"/>
          <p:cNvSpPr>
            <a:spLocks noChangeShapeType="1"/>
          </p:cNvSpPr>
          <p:nvPr/>
        </p:nvSpPr>
        <p:spPr bwMode="auto">
          <a:xfrm flipH="1">
            <a:off x="6061075" y="3598863"/>
            <a:ext cx="177800" cy="1270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5" name="Line 61"/>
          <p:cNvSpPr>
            <a:spLocks noChangeShapeType="1"/>
          </p:cNvSpPr>
          <p:nvPr/>
        </p:nvSpPr>
        <p:spPr bwMode="auto">
          <a:xfrm flipH="1">
            <a:off x="6219825" y="3494088"/>
            <a:ext cx="203200" cy="730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6" name="Line 62"/>
          <p:cNvSpPr>
            <a:spLocks noChangeShapeType="1"/>
          </p:cNvSpPr>
          <p:nvPr/>
        </p:nvSpPr>
        <p:spPr bwMode="auto">
          <a:xfrm flipH="1">
            <a:off x="6403975" y="3309938"/>
            <a:ext cx="177800" cy="1524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7" name="Line 63"/>
          <p:cNvSpPr>
            <a:spLocks noChangeShapeType="1"/>
          </p:cNvSpPr>
          <p:nvPr/>
        </p:nvSpPr>
        <p:spPr bwMode="auto">
          <a:xfrm flipH="1">
            <a:off x="6562725" y="3098800"/>
            <a:ext cx="203200" cy="1793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8" name="Line 64"/>
          <p:cNvSpPr>
            <a:spLocks noChangeShapeType="1"/>
          </p:cNvSpPr>
          <p:nvPr/>
        </p:nvSpPr>
        <p:spPr bwMode="auto">
          <a:xfrm flipH="1">
            <a:off x="6746875" y="2914650"/>
            <a:ext cx="203200" cy="1524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89" name="Line 65"/>
          <p:cNvSpPr>
            <a:spLocks noChangeShapeType="1"/>
          </p:cNvSpPr>
          <p:nvPr/>
        </p:nvSpPr>
        <p:spPr bwMode="auto">
          <a:xfrm flipH="1">
            <a:off x="6931025" y="2809875"/>
            <a:ext cx="176213" cy="730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0" name="Line 66"/>
          <p:cNvSpPr>
            <a:spLocks noChangeShapeType="1"/>
          </p:cNvSpPr>
          <p:nvPr/>
        </p:nvSpPr>
        <p:spPr bwMode="auto">
          <a:xfrm flipH="1">
            <a:off x="7088188" y="2651125"/>
            <a:ext cx="177800" cy="1270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1" name="Line 67"/>
          <p:cNvSpPr>
            <a:spLocks noChangeShapeType="1"/>
          </p:cNvSpPr>
          <p:nvPr/>
        </p:nvSpPr>
        <p:spPr bwMode="auto">
          <a:xfrm flipH="1">
            <a:off x="7246938" y="2493963"/>
            <a:ext cx="176212" cy="1254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2" name="Line 70"/>
          <p:cNvSpPr>
            <a:spLocks noChangeShapeType="1"/>
          </p:cNvSpPr>
          <p:nvPr/>
        </p:nvSpPr>
        <p:spPr bwMode="auto">
          <a:xfrm flipH="1">
            <a:off x="1847850" y="5613400"/>
            <a:ext cx="177800" cy="206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3" name="Line 71"/>
          <p:cNvSpPr>
            <a:spLocks noChangeShapeType="1"/>
          </p:cNvSpPr>
          <p:nvPr/>
        </p:nvSpPr>
        <p:spPr bwMode="auto">
          <a:xfrm flipH="1">
            <a:off x="2006600" y="5610225"/>
            <a:ext cx="20320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4" name="Line 72"/>
          <p:cNvSpPr>
            <a:spLocks noChangeShapeType="1"/>
          </p:cNvSpPr>
          <p:nvPr/>
        </p:nvSpPr>
        <p:spPr bwMode="auto">
          <a:xfrm flipH="1">
            <a:off x="2190750" y="5588000"/>
            <a:ext cx="177800" cy="1905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5" name="Line 73"/>
          <p:cNvSpPr>
            <a:spLocks noChangeShapeType="1"/>
          </p:cNvSpPr>
          <p:nvPr/>
        </p:nvSpPr>
        <p:spPr bwMode="auto">
          <a:xfrm flipH="1">
            <a:off x="2349500" y="5561013"/>
            <a:ext cx="203200" cy="206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6" name="Line 74"/>
          <p:cNvSpPr>
            <a:spLocks noChangeShapeType="1"/>
          </p:cNvSpPr>
          <p:nvPr/>
        </p:nvSpPr>
        <p:spPr bwMode="auto">
          <a:xfrm flipH="1">
            <a:off x="2533650" y="5521325"/>
            <a:ext cx="176213" cy="206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7" name="Line 75"/>
          <p:cNvSpPr>
            <a:spLocks noChangeShapeType="1"/>
          </p:cNvSpPr>
          <p:nvPr/>
        </p:nvSpPr>
        <p:spPr bwMode="auto">
          <a:xfrm flipH="1">
            <a:off x="2690813" y="5481638"/>
            <a:ext cx="177800" cy="206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8" name="Line 76"/>
          <p:cNvSpPr>
            <a:spLocks noChangeShapeType="1"/>
          </p:cNvSpPr>
          <p:nvPr/>
        </p:nvSpPr>
        <p:spPr bwMode="auto">
          <a:xfrm flipH="1">
            <a:off x="2849563" y="5456238"/>
            <a:ext cx="203200" cy="1905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99" name="Line 77"/>
          <p:cNvSpPr>
            <a:spLocks noChangeShapeType="1"/>
          </p:cNvSpPr>
          <p:nvPr/>
        </p:nvSpPr>
        <p:spPr bwMode="auto">
          <a:xfrm flipH="1">
            <a:off x="3033713" y="5429250"/>
            <a:ext cx="203200" cy="206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0" name="Line 78"/>
          <p:cNvSpPr>
            <a:spLocks noChangeShapeType="1"/>
          </p:cNvSpPr>
          <p:nvPr/>
        </p:nvSpPr>
        <p:spPr bwMode="auto">
          <a:xfrm flipH="1">
            <a:off x="3217863" y="5389563"/>
            <a:ext cx="176212" cy="206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1" name="Line 79"/>
          <p:cNvSpPr>
            <a:spLocks noChangeShapeType="1"/>
          </p:cNvSpPr>
          <p:nvPr/>
        </p:nvSpPr>
        <p:spPr bwMode="auto">
          <a:xfrm flipH="1">
            <a:off x="3375025" y="5373688"/>
            <a:ext cx="204788"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2" name="Line 80"/>
          <p:cNvSpPr>
            <a:spLocks noChangeShapeType="1"/>
          </p:cNvSpPr>
          <p:nvPr/>
        </p:nvSpPr>
        <p:spPr bwMode="auto">
          <a:xfrm flipH="1">
            <a:off x="3560763" y="5337175"/>
            <a:ext cx="176212" cy="206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3" name="Line 81"/>
          <p:cNvSpPr>
            <a:spLocks noChangeShapeType="1"/>
          </p:cNvSpPr>
          <p:nvPr/>
        </p:nvSpPr>
        <p:spPr bwMode="auto">
          <a:xfrm flipH="1">
            <a:off x="3717925" y="5257800"/>
            <a:ext cx="177800"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4" name="Line 82"/>
          <p:cNvSpPr>
            <a:spLocks noChangeShapeType="1"/>
          </p:cNvSpPr>
          <p:nvPr/>
        </p:nvSpPr>
        <p:spPr bwMode="auto">
          <a:xfrm flipH="1">
            <a:off x="3876675" y="5178425"/>
            <a:ext cx="176213"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5" name="Line 83"/>
          <p:cNvSpPr>
            <a:spLocks noChangeShapeType="1"/>
          </p:cNvSpPr>
          <p:nvPr/>
        </p:nvSpPr>
        <p:spPr bwMode="auto">
          <a:xfrm flipH="1">
            <a:off x="4033838" y="5126038"/>
            <a:ext cx="203200" cy="206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6" name="Line 84"/>
          <p:cNvSpPr>
            <a:spLocks noChangeShapeType="1"/>
          </p:cNvSpPr>
          <p:nvPr/>
        </p:nvSpPr>
        <p:spPr bwMode="auto">
          <a:xfrm flipH="1">
            <a:off x="4217988" y="5073650"/>
            <a:ext cx="203200" cy="206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7" name="Line 85"/>
          <p:cNvSpPr>
            <a:spLocks noChangeShapeType="1"/>
          </p:cNvSpPr>
          <p:nvPr/>
        </p:nvSpPr>
        <p:spPr bwMode="auto">
          <a:xfrm flipH="1">
            <a:off x="4402138" y="4941888"/>
            <a:ext cx="177800" cy="1000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8" name="Line 86"/>
          <p:cNvSpPr>
            <a:spLocks noChangeShapeType="1"/>
          </p:cNvSpPr>
          <p:nvPr/>
        </p:nvSpPr>
        <p:spPr bwMode="auto">
          <a:xfrm flipH="1">
            <a:off x="4560888" y="4810125"/>
            <a:ext cx="176212" cy="1000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09" name="Line 87"/>
          <p:cNvSpPr>
            <a:spLocks noChangeShapeType="1"/>
          </p:cNvSpPr>
          <p:nvPr/>
        </p:nvSpPr>
        <p:spPr bwMode="auto">
          <a:xfrm flipH="1">
            <a:off x="4718050" y="4730750"/>
            <a:ext cx="177800"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0" name="Line 88"/>
          <p:cNvSpPr>
            <a:spLocks noChangeShapeType="1"/>
          </p:cNvSpPr>
          <p:nvPr/>
        </p:nvSpPr>
        <p:spPr bwMode="auto">
          <a:xfrm flipH="1">
            <a:off x="4876800" y="4625975"/>
            <a:ext cx="176213" cy="730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1" name="Line 89"/>
          <p:cNvSpPr>
            <a:spLocks noChangeShapeType="1"/>
          </p:cNvSpPr>
          <p:nvPr/>
        </p:nvSpPr>
        <p:spPr bwMode="auto">
          <a:xfrm flipH="1">
            <a:off x="5033963" y="4521200"/>
            <a:ext cx="204787" cy="730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2" name="Line 90"/>
          <p:cNvSpPr>
            <a:spLocks noChangeShapeType="1"/>
          </p:cNvSpPr>
          <p:nvPr/>
        </p:nvSpPr>
        <p:spPr bwMode="auto">
          <a:xfrm flipH="1">
            <a:off x="5219700" y="4414838"/>
            <a:ext cx="176213" cy="746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3" name="Line 91"/>
          <p:cNvSpPr>
            <a:spLocks noChangeShapeType="1"/>
          </p:cNvSpPr>
          <p:nvPr/>
        </p:nvSpPr>
        <p:spPr bwMode="auto">
          <a:xfrm flipH="1">
            <a:off x="5376863" y="4257675"/>
            <a:ext cx="203200" cy="1254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4" name="Line 92"/>
          <p:cNvSpPr>
            <a:spLocks noChangeShapeType="1"/>
          </p:cNvSpPr>
          <p:nvPr/>
        </p:nvSpPr>
        <p:spPr bwMode="auto">
          <a:xfrm flipH="1">
            <a:off x="5561013" y="4046538"/>
            <a:ext cx="177800" cy="179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5" name="Line 93"/>
          <p:cNvSpPr>
            <a:spLocks noChangeShapeType="1"/>
          </p:cNvSpPr>
          <p:nvPr/>
        </p:nvSpPr>
        <p:spPr bwMode="auto">
          <a:xfrm flipH="1">
            <a:off x="5719763" y="3889375"/>
            <a:ext cx="203200" cy="1254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6" name="Line 94"/>
          <p:cNvSpPr>
            <a:spLocks noChangeShapeType="1"/>
          </p:cNvSpPr>
          <p:nvPr/>
        </p:nvSpPr>
        <p:spPr bwMode="auto">
          <a:xfrm flipH="1">
            <a:off x="5903913" y="3705225"/>
            <a:ext cx="176212" cy="1524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7" name="Line 95"/>
          <p:cNvSpPr>
            <a:spLocks noChangeShapeType="1"/>
          </p:cNvSpPr>
          <p:nvPr/>
        </p:nvSpPr>
        <p:spPr bwMode="auto">
          <a:xfrm flipH="1">
            <a:off x="6061075" y="3546475"/>
            <a:ext cx="177800" cy="1270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8" name="Line 96"/>
          <p:cNvSpPr>
            <a:spLocks noChangeShapeType="1"/>
          </p:cNvSpPr>
          <p:nvPr/>
        </p:nvSpPr>
        <p:spPr bwMode="auto">
          <a:xfrm flipH="1">
            <a:off x="6219825" y="3336925"/>
            <a:ext cx="203200" cy="177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19" name="Line 97"/>
          <p:cNvSpPr>
            <a:spLocks noChangeShapeType="1"/>
          </p:cNvSpPr>
          <p:nvPr/>
        </p:nvSpPr>
        <p:spPr bwMode="auto">
          <a:xfrm flipH="1">
            <a:off x="6403975" y="3205163"/>
            <a:ext cx="177800" cy="1000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0" name="Line 98"/>
          <p:cNvSpPr>
            <a:spLocks noChangeShapeType="1"/>
          </p:cNvSpPr>
          <p:nvPr/>
        </p:nvSpPr>
        <p:spPr bwMode="auto">
          <a:xfrm flipH="1">
            <a:off x="6562725" y="3098800"/>
            <a:ext cx="203200" cy="746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1" name="Line 99"/>
          <p:cNvSpPr>
            <a:spLocks noChangeShapeType="1"/>
          </p:cNvSpPr>
          <p:nvPr/>
        </p:nvSpPr>
        <p:spPr bwMode="auto">
          <a:xfrm flipH="1">
            <a:off x="6746875" y="2914650"/>
            <a:ext cx="203200" cy="1524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2" name="Line 100"/>
          <p:cNvSpPr>
            <a:spLocks noChangeShapeType="1"/>
          </p:cNvSpPr>
          <p:nvPr/>
        </p:nvSpPr>
        <p:spPr bwMode="auto">
          <a:xfrm flipH="1">
            <a:off x="6931025" y="2809875"/>
            <a:ext cx="176213" cy="730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3" name="Line 101"/>
          <p:cNvSpPr>
            <a:spLocks noChangeShapeType="1"/>
          </p:cNvSpPr>
          <p:nvPr/>
        </p:nvSpPr>
        <p:spPr bwMode="auto">
          <a:xfrm flipH="1">
            <a:off x="7088188" y="2705100"/>
            <a:ext cx="177800" cy="730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4" name="Line 102"/>
          <p:cNvSpPr>
            <a:spLocks noChangeShapeType="1"/>
          </p:cNvSpPr>
          <p:nvPr/>
        </p:nvSpPr>
        <p:spPr bwMode="auto">
          <a:xfrm flipH="1">
            <a:off x="7246938" y="2687638"/>
            <a:ext cx="176212"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5" name="Line 105"/>
          <p:cNvSpPr>
            <a:spLocks noChangeShapeType="1"/>
          </p:cNvSpPr>
          <p:nvPr/>
        </p:nvSpPr>
        <p:spPr bwMode="auto">
          <a:xfrm flipH="1" flipV="1">
            <a:off x="1844675" y="5624513"/>
            <a:ext cx="177800" cy="444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6" name="Line 106"/>
          <p:cNvSpPr>
            <a:spLocks noChangeShapeType="1"/>
          </p:cNvSpPr>
          <p:nvPr/>
        </p:nvSpPr>
        <p:spPr bwMode="auto">
          <a:xfrm flipH="1">
            <a:off x="2006600" y="5662613"/>
            <a:ext cx="2032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7" name="Line 107"/>
          <p:cNvSpPr>
            <a:spLocks noChangeShapeType="1"/>
          </p:cNvSpPr>
          <p:nvPr/>
        </p:nvSpPr>
        <p:spPr bwMode="auto">
          <a:xfrm flipH="1">
            <a:off x="2190750" y="5662613"/>
            <a:ext cx="1778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8" name="Line 108"/>
          <p:cNvSpPr>
            <a:spLocks noChangeShapeType="1"/>
          </p:cNvSpPr>
          <p:nvPr/>
        </p:nvSpPr>
        <p:spPr bwMode="auto">
          <a:xfrm flipH="1">
            <a:off x="2349500" y="5662613"/>
            <a:ext cx="2032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29" name="Line 109"/>
          <p:cNvSpPr>
            <a:spLocks noChangeShapeType="1"/>
          </p:cNvSpPr>
          <p:nvPr/>
        </p:nvSpPr>
        <p:spPr bwMode="auto">
          <a:xfrm flipH="1">
            <a:off x="2533650" y="5662613"/>
            <a:ext cx="176213"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0" name="Line 110"/>
          <p:cNvSpPr>
            <a:spLocks noChangeShapeType="1"/>
          </p:cNvSpPr>
          <p:nvPr/>
        </p:nvSpPr>
        <p:spPr bwMode="auto">
          <a:xfrm flipH="1">
            <a:off x="2690813" y="5662613"/>
            <a:ext cx="1778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1" name="Line 111"/>
          <p:cNvSpPr>
            <a:spLocks noChangeShapeType="1"/>
          </p:cNvSpPr>
          <p:nvPr/>
        </p:nvSpPr>
        <p:spPr bwMode="auto">
          <a:xfrm flipH="1">
            <a:off x="2849563" y="5662613"/>
            <a:ext cx="2032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2" name="Line 112"/>
          <p:cNvSpPr>
            <a:spLocks noChangeShapeType="1"/>
          </p:cNvSpPr>
          <p:nvPr/>
        </p:nvSpPr>
        <p:spPr bwMode="auto">
          <a:xfrm flipH="1">
            <a:off x="3033713" y="5662613"/>
            <a:ext cx="2032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3" name="Line 113"/>
          <p:cNvSpPr>
            <a:spLocks noChangeShapeType="1"/>
          </p:cNvSpPr>
          <p:nvPr/>
        </p:nvSpPr>
        <p:spPr bwMode="auto">
          <a:xfrm flipH="1">
            <a:off x="3217863" y="5662613"/>
            <a:ext cx="176212"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4" name="Line 114"/>
          <p:cNvSpPr>
            <a:spLocks noChangeShapeType="1"/>
          </p:cNvSpPr>
          <p:nvPr/>
        </p:nvSpPr>
        <p:spPr bwMode="auto">
          <a:xfrm flipH="1">
            <a:off x="3375025" y="5640388"/>
            <a:ext cx="204788" cy="190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5" name="Line 115"/>
          <p:cNvSpPr>
            <a:spLocks noChangeShapeType="1"/>
          </p:cNvSpPr>
          <p:nvPr/>
        </p:nvSpPr>
        <p:spPr bwMode="auto">
          <a:xfrm flipH="1">
            <a:off x="3560763" y="5635625"/>
            <a:ext cx="176212"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6" name="Line 116"/>
          <p:cNvSpPr>
            <a:spLocks noChangeShapeType="1"/>
          </p:cNvSpPr>
          <p:nvPr/>
        </p:nvSpPr>
        <p:spPr bwMode="auto">
          <a:xfrm flipH="1" flipV="1">
            <a:off x="3714750" y="5624513"/>
            <a:ext cx="177800" cy="444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7" name="Line 117"/>
          <p:cNvSpPr>
            <a:spLocks noChangeShapeType="1"/>
          </p:cNvSpPr>
          <p:nvPr/>
        </p:nvSpPr>
        <p:spPr bwMode="auto">
          <a:xfrm flipH="1">
            <a:off x="3876675" y="5662613"/>
            <a:ext cx="176213"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8" name="Line 118"/>
          <p:cNvSpPr>
            <a:spLocks noChangeShapeType="1"/>
          </p:cNvSpPr>
          <p:nvPr/>
        </p:nvSpPr>
        <p:spPr bwMode="auto">
          <a:xfrm flipH="1">
            <a:off x="4033838" y="5662613"/>
            <a:ext cx="2032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39" name="Line 119"/>
          <p:cNvSpPr>
            <a:spLocks noChangeShapeType="1"/>
          </p:cNvSpPr>
          <p:nvPr/>
        </p:nvSpPr>
        <p:spPr bwMode="auto">
          <a:xfrm flipH="1">
            <a:off x="4217988" y="5640388"/>
            <a:ext cx="203200" cy="190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0" name="Line 120"/>
          <p:cNvSpPr>
            <a:spLocks noChangeShapeType="1"/>
          </p:cNvSpPr>
          <p:nvPr/>
        </p:nvSpPr>
        <p:spPr bwMode="auto">
          <a:xfrm flipH="1">
            <a:off x="4402138" y="5635625"/>
            <a:ext cx="1778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1" name="Line 121"/>
          <p:cNvSpPr>
            <a:spLocks noChangeShapeType="1"/>
          </p:cNvSpPr>
          <p:nvPr/>
        </p:nvSpPr>
        <p:spPr bwMode="auto">
          <a:xfrm flipH="1" flipV="1">
            <a:off x="4557713" y="5624513"/>
            <a:ext cx="176212" cy="444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2" name="Line 122"/>
          <p:cNvSpPr>
            <a:spLocks noChangeShapeType="1"/>
          </p:cNvSpPr>
          <p:nvPr/>
        </p:nvSpPr>
        <p:spPr bwMode="auto">
          <a:xfrm flipH="1">
            <a:off x="4718050" y="5662613"/>
            <a:ext cx="177800" cy="1587"/>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3" name="Line 123"/>
          <p:cNvSpPr>
            <a:spLocks noChangeShapeType="1"/>
          </p:cNvSpPr>
          <p:nvPr/>
        </p:nvSpPr>
        <p:spPr bwMode="auto">
          <a:xfrm flipH="1">
            <a:off x="4876800" y="5640388"/>
            <a:ext cx="176213" cy="190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4" name="Line 124"/>
          <p:cNvSpPr>
            <a:spLocks noChangeShapeType="1"/>
          </p:cNvSpPr>
          <p:nvPr/>
        </p:nvSpPr>
        <p:spPr bwMode="auto">
          <a:xfrm flipH="1">
            <a:off x="5033963" y="5635625"/>
            <a:ext cx="204787"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5" name="Line 125"/>
          <p:cNvSpPr>
            <a:spLocks noChangeShapeType="1"/>
          </p:cNvSpPr>
          <p:nvPr/>
        </p:nvSpPr>
        <p:spPr bwMode="auto">
          <a:xfrm flipH="1">
            <a:off x="5219700" y="5613400"/>
            <a:ext cx="176213" cy="2063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6" name="Line 126"/>
          <p:cNvSpPr>
            <a:spLocks noChangeShapeType="1"/>
          </p:cNvSpPr>
          <p:nvPr/>
        </p:nvSpPr>
        <p:spPr bwMode="auto">
          <a:xfrm flipH="1" flipV="1">
            <a:off x="5373688" y="5597525"/>
            <a:ext cx="203200" cy="4603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7" name="Line 127"/>
          <p:cNvSpPr>
            <a:spLocks noChangeShapeType="1"/>
          </p:cNvSpPr>
          <p:nvPr/>
        </p:nvSpPr>
        <p:spPr bwMode="auto">
          <a:xfrm flipH="1" flipV="1">
            <a:off x="5557838" y="5624513"/>
            <a:ext cx="177800" cy="444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8" name="Line 128"/>
          <p:cNvSpPr>
            <a:spLocks noChangeShapeType="1"/>
          </p:cNvSpPr>
          <p:nvPr/>
        </p:nvSpPr>
        <p:spPr bwMode="auto">
          <a:xfrm flipH="1">
            <a:off x="5719763" y="5640388"/>
            <a:ext cx="203200" cy="190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49" name="Line 129"/>
          <p:cNvSpPr>
            <a:spLocks noChangeShapeType="1"/>
          </p:cNvSpPr>
          <p:nvPr/>
        </p:nvSpPr>
        <p:spPr bwMode="auto">
          <a:xfrm flipH="1">
            <a:off x="5903913" y="5635625"/>
            <a:ext cx="176212"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0" name="Line 130"/>
          <p:cNvSpPr>
            <a:spLocks noChangeShapeType="1"/>
          </p:cNvSpPr>
          <p:nvPr/>
        </p:nvSpPr>
        <p:spPr bwMode="auto">
          <a:xfrm flipH="1">
            <a:off x="6061075" y="5635625"/>
            <a:ext cx="1778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1" name="Line 131"/>
          <p:cNvSpPr>
            <a:spLocks noChangeShapeType="1"/>
          </p:cNvSpPr>
          <p:nvPr/>
        </p:nvSpPr>
        <p:spPr bwMode="auto">
          <a:xfrm flipH="1" flipV="1">
            <a:off x="6216650" y="5624513"/>
            <a:ext cx="203200" cy="444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2" name="Line 132"/>
          <p:cNvSpPr>
            <a:spLocks noChangeShapeType="1"/>
          </p:cNvSpPr>
          <p:nvPr/>
        </p:nvSpPr>
        <p:spPr bwMode="auto">
          <a:xfrm flipH="1">
            <a:off x="6403975" y="5640388"/>
            <a:ext cx="177800" cy="19050"/>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3" name="Line 133"/>
          <p:cNvSpPr>
            <a:spLocks noChangeShapeType="1"/>
          </p:cNvSpPr>
          <p:nvPr/>
        </p:nvSpPr>
        <p:spPr bwMode="auto">
          <a:xfrm flipH="1">
            <a:off x="6562725" y="5635625"/>
            <a:ext cx="2032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4" name="Line 134"/>
          <p:cNvSpPr>
            <a:spLocks noChangeShapeType="1"/>
          </p:cNvSpPr>
          <p:nvPr/>
        </p:nvSpPr>
        <p:spPr bwMode="auto">
          <a:xfrm flipH="1">
            <a:off x="6746875" y="5635625"/>
            <a:ext cx="2032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5" name="Line 135"/>
          <p:cNvSpPr>
            <a:spLocks noChangeShapeType="1"/>
          </p:cNvSpPr>
          <p:nvPr/>
        </p:nvSpPr>
        <p:spPr bwMode="auto">
          <a:xfrm flipH="1">
            <a:off x="6931025" y="5635625"/>
            <a:ext cx="176213"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6" name="Line 136"/>
          <p:cNvSpPr>
            <a:spLocks noChangeShapeType="1"/>
          </p:cNvSpPr>
          <p:nvPr/>
        </p:nvSpPr>
        <p:spPr bwMode="auto">
          <a:xfrm flipH="1">
            <a:off x="7088188" y="5635625"/>
            <a:ext cx="1778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7" name="Line 137"/>
          <p:cNvSpPr>
            <a:spLocks noChangeShapeType="1"/>
          </p:cNvSpPr>
          <p:nvPr/>
        </p:nvSpPr>
        <p:spPr bwMode="auto">
          <a:xfrm flipH="1">
            <a:off x="7246938" y="5613400"/>
            <a:ext cx="176212" cy="2063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8" name="Line 138"/>
          <p:cNvSpPr>
            <a:spLocks noChangeShapeType="1"/>
          </p:cNvSpPr>
          <p:nvPr/>
        </p:nvSpPr>
        <p:spPr bwMode="auto">
          <a:xfrm flipH="1">
            <a:off x="7404100" y="5610225"/>
            <a:ext cx="203200"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59" name="Line 139"/>
          <p:cNvSpPr>
            <a:spLocks noChangeShapeType="1"/>
          </p:cNvSpPr>
          <p:nvPr/>
        </p:nvSpPr>
        <p:spPr bwMode="auto">
          <a:xfrm>
            <a:off x="7613650" y="5610225"/>
            <a:ext cx="284163" cy="1588"/>
          </a:xfrm>
          <a:prstGeom prst="line">
            <a:avLst/>
          </a:prstGeom>
          <a:noFill/>
          <a:ln w="25400">
            <a:solidFill>
              <a:srgbClr val="40AE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360" name="Text Box 140"/>
          <p:cNvSpPr txBox="1">
            <a:spLocks noChangeArrowheads="1"/>
          </p:cNvSpPr>
          <p:nvPr/>
        </p:nvSpPr>
        <p:spPr bwMode="auto">
          <a:xfrm>
            <a:off x="2555945" y="203201"/>
            <a:ext cx="531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lang="it-IT" altLang="it-IT" sz="3600" dirty="0"/>
              <a:t>La verifica dell’ipotesi su V</a:t>
            </a:r>
          </a:p>
        </p:txBody>
      </p:sp>
      <p:sp>
        <p:nvSpPr>
          <p:cNvPr id="180361" name="Text Box 141"/>
          <p:cNvSpPr txBox="1">
            <a:spLocks noChangeArrowheads="1"/>
          </p:cNvSpPr>
          <p:nvPr/>
        </p:nvSpPr>
        <p:spPr bwMode="auto">
          <a:xfrm>
            <a:off x="2828925" y="1157288"/>
            <a:ext cx="4464050" cy="774700"/>
          </a:xfrm>
          <a:prstGeom prst="rect">
            <a:avLst/>
          </a:prstGeom>
          <a:solidFill>
            <a:schemeClr val="accent6">
              <a:lumMod val="20000"/>
              <a:lumOff val="80000"/>
              <a:alpha val="34117"/>
            </a:schemeClr>
          </a:solidFill>
          <a:ln>
            <a:noFill/>
          </a:ln>
          <a:effectLs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0000"/>
              </a:lnSpc>
              <a:spcBef>
                <a:spcPct val="0"/>
              </a:spcBef>
              <a:buFontTx/>
              <a:buNone/>
            </a:pPr>
            <a:r>
              <a:rPr lang="it-IT" altLang="it-IT" sz="1600" dirty="0"/>
              <a:t>La figura mostra come V nell’economia USA sia pressoché </a:t>
            </a:r>
            <a:r>
              <a:rPr lang="it-IT" altLang="it-IT" sz="1600" u="sng" dirty="0"/>
              <a:t>costante</a:t>
            </a:r>
            <a:r>
              <a:rPr lang="it-IT" altLang="it-IT" sz="1600" dirty="0"/>
              <a:t> nel tempo. Segue che l’offerta di moneta ed il PIL nominale crescono di pari passo.</a:t>
            </a:r>
            <a:r>
              <a:rPr lang="it-IT" altLang="it-IT" sz="2400" dirty="0"/>
              <a:t> </a:t>
            </a:r>
          </a:p>
        </p:txBody>
      </p:sp>
    </p:spTree>
  </p:cSld>
  <p:clrMapOvr>
    <a:overrideClrMapping bg1="lt1" tx1="dk1" bg2="lt2" tx2="dk2" accent1="accent1" accent2="accent2" accent3="accent3" accent4="accent4" accent5="accent5" accent6="accent6" hlink="hlink" folHlink="folHlink"/>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22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2276" name="Rectangle 4"/>
          <p:cNvSpPr>
            <a:spLocks noGrp="1" noChangeArrowheads="1"/>
          </p:cNvSpPr>
          <p:nvPr>
            <p:ph type="title"/>
          </p:nvPr>
        </p:nvSpPr>
        <p:spPr>
          <a:xfrm>
            <a:off x="250825" y="115888"/>
            <a:ext cx="8686800" cy="60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dirty="0"/>
              <a:t>L’iperinflazione e la verifica della TQM</a:t>
            </a:r>
          </a:p>
        </p:txBody>
      </p:sp>
      <p:sp>
        <p:nvSpPr>
          <p:cNvPr id="263173" name="Rectangle 5"/>
          <p:cNvSpPr>
            <a:spLocks noGrp="1" noChangeArrowheads="1"/>
          </p:cNvSpPr>
          <p:nvPr>
            <p:ph type="body" idx="1"/>
          </p:nvPr>
        </p:nvSpPr>
        <p:spPr>
          <a:xfrm>
            <a:off x="5274" y="725488"/>
            <a:ext cx="9144000" cy="55435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pPr>
            <a:r>
              <a:rPr lang="it-IT" altLang="it-IT" sz="2400" dirty="0">
                <a:solidFill>
                  <a:schemeClr val="tx2"/>
                </a:solidFill>
              </a:rPr>
              <a:t>Con il termine </a:t>
            </a:r>
            <a:r>
              <a:rPr lang="it-IT" altLang="it-IT" sz="2400" dirty="0">
                <a:solidFill>
                  <a:srgbClr val="FF0000"/>
                </a:solidFill>
              </a:rPr>
              <a:t>iperinflazione</a:t>
            </a:r>
            <a:r>
              <a:rPr lang="it-IT" altLang="it-IT" sz="2400" dirty="0">
                <a:solidFill>
                  <a:schemeClr val="tx2"/>
                </a:solidFill>
              </a:rPr>
              <a:t> si indicano i casi in cui il tasso di inflazione è maggiore del</a:t>
            </a:r>
            <a:r>
              <a:rPr lang="it-IT" altLang="it-IT" sz="2400" dirty="0"/>
              <a:t> 50% </a:t>
            </a:r>
            <a:r>
              <a:rPr lang="it-IT" altLang="it-IT" sz="2400" u="sng" dirty="0"/>
              <a:t>mensile</a:t>
            </a:r>
            <a:r>
              <a:rPr lang="it-IT" altLang="it-IT" sz="2400" dirty="0"/>
              <a:t>.</a:t>
            </a:r>
          </a:p>
          <a:p>
            <a:pPr lvl="1" eaLnBrk="1" hangingPunct="1">
              <a:lnSpc>
                <a:spcPct val="90000"/>
              </a:lnSpc>
            </a:pPr>
            <a:r>
              <a:rPr lang="it-IT" altLang="it-IT" sz="2000" dirty="0"/>
              <a:t>Ovvero: alla fine del primo mese ciò che all’inizio del mese costava 10, ora costa (almeno) 15; alla fine del secondo mese costa (almeno) 22,5; e così via. </a:t>
            </a:r>
          </a:p>
          <a:p>
            <a:pPr eaLnBrk="1" hangingPunct="1">
              <a:lnSpc>
                <a:spcPct val="90000"/>
              </a:lnSpc>
            </a:pPr>
            <a:r>
              <a:rPr lang="it-IT" altLang="it-IT" sz="2400" dirty="0"/>
              <a:t>Fenomeni di iperinflazione si sono verificati in passato, ed ancora oggi, in paesi il cui governo fa fronte ai propri impegni (p.e. pagare stipendi pubblici e pensioni) semplicemente </a:t>
            </a:r>
            <a:r>
              <a:rPr lang="it-IT" altLang="it-IT" sz="2400" u="sng" dirty="0"/>
              <a:t>stampando moneta</a:t>
            </a:r>
            <a:r>
              <a:rPr lang="it-IT" altLang="it-IT" sz="2400" dirty="0"/>
              <a:t>. </a:t>
            </a:r>
          </a:p>
          <a:p>
            <a:pPr lvl="1" eaLnBrk="1" hangingPunct="1">
              <a:lnSpc>
                <a:spcPct val="90000"/>
              </a:lnSpc>
            </a:pPr>
            <a:r>
              <a:rPr lang="it-IT" altLang="it-IT" sz="2000" dirty="0"/>
              <a:t>L’esempio classico è l’</a:t>
            </a:r>
            <a:r>
              <a:rPr lang="it-IT" altLang="it-IT" sz="2000" dirty="0">
                <a:solidFill>
                  <a:srgbClr val="FC0128"/>
                </a:solidFill>
              </a:rPr>
              <a:t>iperinflazione tedesca</a:t>
            </a:r>
            <a:r>
              <a:rPr lang="it-IT" altLang="it-IT" sz="2000" dirty="0"/>
              <a:t> (e di tutto il Centro Europa) negli anni ‘20. Oggi l’esempio è il Venezuela; nel recente passato lo Zimbabwe.</a:t>
            </a:r>
          </a:p>
          <a:p>
            <a:pPr eaLnBrk="1" hangingPunct="1">
              <a:lnSpc>
                <a:spcPct val="90000"/>
              </a:lnSpc>
            </a:pPr>
            <a:r>
              <a:rPr lang="it-IT" altLang="it-IT" sz="2400" dirty="0"/>
              <a:t>Gli episodi di iperinflazione convalidano la TQM: il tasso di crescita dei prezzi </a:t>
            </a:r>
            <a:r>
              <a:rPr lang="it-IT" altLang="it-IT" sz="2400" u="sng" dirty="0"/>
              <a:t>coincide</a:t>
            </a:r>
            <a:r>
              <a:rPr lang="it-IT" altLang="it-IT" sz="2400" dirty="0"/>
              <a:t> con il tasso di crescita dell’offerta di moneta.</a:t>
            </a:r>
          </a:p>
          <a:p>
            <a:pPr eaLnBrk="1" hangingPunct="1">
              <a:lnSpc>
                <a:spcPct val="90000"/>
              </a:lnSpc>
            </a:pPr>
            <a:r>
              <a:rPr lang="it-IT" altLang="it-IT" sz="2400" dirty="0"/>
              <a:t>Nei casi di iperinflazione si assiste </a:t>
            </a:r>
            <a:r>
              <a:rPr lang="it-IT" altLang="it-IT" sz="2400" i="1" dirty="0"/>
              <a:t>in modo eclatante</a:t>
            </a:r>
            <a:r>
              <a:rPr lang="it-IT" altLang="it-IT" sz="2400" dirty="0"/>
              <a:t> al fenomeno economico sottostante la TQM: </a:t>
            </a:r>
            <a:r>
              <a:rPr lang="it-IT" altLang="it-IT" sz="2400" dirty="0">
                <a:solidFill>
                  <a:srgbClr val="FC0128"/>
                </a:solidFill>
              </a:rPr>
              <a:t>c’è troppa moneta “a caccia” di troppi pochi beni!</a:t>
            </a:r>
            <a:r>
              <a:rPr lang="it-IT" altLang="it-IT" sz="2400" dirty="0"/>
              <a:t> Se il PIL reale non aumenta, la disponibilità di tutti quei mezzi di pagamento non fa altro che aumentare i prezzi dei beni. </a:t>
            </a:r>
          </a:p>
          <a:p>
            <a:pPr lvl="1" eaLnBrk="1" hangingPunct="1">
              <a:lnSpc>
                <a:spcPct val="90000"/>
              </a:lnSpc>
            </a:pPr>
            <a:r>
              <a:rPr lang="it-IT" altLang="it-IT" sz="2000" dirty="0"/>
              <a:t>Il primo a fare la verifica: Costantino Bresciani </a:t>
            </a:r>
            <a:r>
              <a:rPr lang="it-IT" altLang="it-IT" sz="2000" dirty="0" err="1"/>
              <a:t>Turroni</a:t>
            </a:r>
            <a:r>
              <a:rPr lang="it-IT" altLang="it-IT" sz="2000" dirty="0"/>
              <a:t> (primi anni ’30)</a:t>
            </a:r>
          </a:p>
        </p:txBody>
      </p:sp>
    </p:spTree>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3173">
                                            <p:txEl>
                                              <p:pRg st="3" end="3"/>
                                            </p:txEl>
                                          </p:spTgt>
                                        </p:tgtEl>
                                        <p:attrNameLst>
                                          <p:attrName>style.visibility</p:attrName>
                                        </p:attrNameLst>
                                      </p:cBhvr>
                                      <p:to>
                                        <p:strVal val="visible"/>
                                      </p:to>
                                    </p:set>
                                    <p:animEffect transition="in" filter="wipe(left)">
                                      <p:cBhvr>
                                        <p:cTn id="7" dur="500"/>
                                        <p:tgtEl>
                                          <p:spTgt spid="26317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3173">
                                            <p:txEl>
                                              <p:pRg st="4" end="4"/>
                                            </p:txEl>
                                          </p:spTgt>
                                        </p:tgtEl>
                                        <p:attrNameLst>
                                          <p:attrName>style.visibility</p:attrName>
                                        </p:attrNameLst>
                                      </p:cBhvr>
                                      <p:to>
                                        <p:strVal val="visible"/>
                                      </p:to>
                                    </p:set>
                                    <p:animEffect transition="in" filter="wipe(left)">
                                      <p:cBhvr>
                                        <p:cTn id="12" dur="500"/>
                                        <p:tgtEl>
                                          <p:spTgt spid="26317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3173">
                                            <p:txEl>
                                              <p:pRg st="5" end="5"/>
                                            </p:txEl>
                                          </p:spTgt>
                                        </p:tgtEl>
                                        <p:attrNameLst>
                                          <p:attrName>style.visibility</p:attrName>
                                        </p:attrNameLst>
                                      </p:cBhvr>
                                      <p:to>
                                        <p:strVal val="visible"/>
                                      </p:to>
                                    </p:set>
                                    <p:animEffect transition="in" filter="wipe(left)">
                                      <p:cBhvr>
                                        <p:cTn id="17" dur="500"/>
                                        <p:tgtEl>
                                          <p:spTgt spid="263173">
                                            <p:txEl>
                                              <p:pRg st="5" end="5"/>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63173">
                                            <p:txEl>
                                              <p:pRg st="6" end="6"/>
                                            </p:txEl>
                                          </p:spTgt>
                                        </p:tgtEl>
                                        <p:attrNameLst>
                                          <p:attrName>style.visibility</p:attrName>
                                        </p:attrNameLst>
                                      </p:cBhvr>
                                      <p:to>
                                        <p:strVal val="visible"/>
                                      </p:to>
                                    </p:set>
                                    <p:animEffect transition="in" filter="wipe(left)">
                                      <p:cBhvr>
                                        <p:cTn id="20" dur="500"/>
                                        <p:tgtEl>
                                          <p:spTgt spid="263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43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buClr>
                <a:schemeClr val="accent2"/>
              </a:buClr>
              <a:buFont typeface="Monotype Sorts" pitchFamily="2" charset="2"/>
              <a:buChar char="ä"/>
            </a:pPr>
            <a:endParaRPr lang="it-IT" altLang="it-IT" sz="2000"/>
          </a:p>
        </p:txBody>
      </p:sp>
      <p:sp>
        <p:nvSpPr>
          <p:cNvPr id="184324" name="Rectangle 4"/>
          <p:cNvSpPr>
            <a:spLocks noGrp="1" noChangeArrowheads="1"/>
          </p:cNvSpPr>
          <p:nvPr>
            <p:ph type="title"/>
          </p:nvPr>
        </p:nvSpPr>
        <p:spPr>
          <a:xfrm>
            <a:off x="684213" y="404813"/>
            <a:ext cx="81534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it-IT" altLang="it-IT"/>
              <a:t>L’iperinflazione tedesca degli anni Venti</a:t>
            </a:r>
          </a:p>
        </p:txBody>
      </p:sp>
      <p:sp>
        <p:nvSpPr>
          <p:cNvPr id="184325" name="Rectangle 5"/>
          <p:cNvSpPr>
            <a:spLocks noChangeArrowheads="1"/>
          </p:cNvSpPr>
          <p:nvPr/>
        </p:nvSpPr>
        <p:spPr bwMode="auto">
          <a:xfrm>
            <a:off x="1760538" y="1820863"/>
            <a:ext cx="14065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it-IT" altLang="it-IT" sz="2400" b="1">
                <a:solidFill>
                  <a:srgbClr val="000000"/>
                </a:solidFill>
                <a:latin typeface="Arial" panose="020B0604020202020204" pitchFamily="34" charset="0"/>
              </a:rPr>
              <a:t>Germania</a:t>
            </a:r>
          </a:p>
        </p:txBody>
      </p:sp>
      <p:sp>
        <p:nvSpPr>
          <p:cNvPr id="184326" name="Rectangle 6"/>
          <p:cNvSpPr>
            <a:spLocks noChangeArrowheads="1"/>
          </p:cNvSpPr>
          <p:nvPr/>
        </p:nvSpPr>
        <p:spPr bwMode="auto">
          <a:xfrm>
            <a:off x="1501775" y="588645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a:t>
            </a:r>
          </a:p>
        </p:txBody>
      </p:sp>
      <p:sp>
        <p:nvSpPr>
          <p:cNvPr id="184327" name="Rectangle 7"/>
          <p:cNvSpPr>
            <a:spLocks noChangeArrowheads="1"/>
          </p:cNvSpPr>
          <p:nvPr/>
        </p:nvSpPr>
        <p:spPr bwMode="auto">
          <a:xfrm>
            <a:off x="400050" y="3255963"/>
            <a:ext cx="1143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 trillion</a:t>
            </a:r>
          </a:p>
        </p:txBody>
      </p:sp>
      <p:sp>
        <p:nvSpPr>
          <p:cNvPr id="184328" name="Rectangle 8"/>
          <p:cNvSpPr>
            <a:spLocks noChangeArrowheads="1"/>
          </p:cNvSpPr>
          <p:nvPr/>
        </p:nvSpPr>
        <p:spPr bwMode="auto">
          <a:xfrm>
            <a:off x="615950" y="4778375"/>
            <a:ext cx="927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 million</a:t>
            </a:r>
          </a:p>
        </p:txBody>
      </p:sp>
      <p:sp>
        <p:nvSpPr>
          <p:cNvPr id="184329" name="Rectangle 9"/>
          <p:cNvSpPr>
            <a:spLocks noChangeArrowheads="1"/>
          </p:cNvSpPr>
          <p:nvPr/>
        </p:nvSpPr>
        <p:spPr bwMode="auto">
          <a:xfrm>
            <a:off x="552450" y="4030663"/>
            <a:ext cx="990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 billion</a:t>
            </a:r>
          </a:p>
        </p:txBody>
      </p:sp>
      <p:sp>
        <p:nvSpPr>
          <p:cNvPr id="184330" name="Rectangle 10"/>
          <p:cNvSpPr>
            <a:spLocks noChangeArrowheads="1"/>
          </p:cNvSpPr>
          <p:nvPr/>
        </p:nvSpPr>
        <p:spPr bwMode="auto">
          <a:xfrm>
            <a:off x="654050" y="3662363"/>
            <a:ext cx="88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 trillion</a:t>
            </a:r>
          </a:p>
        </p:txBody>
      </p:sp>
      <p:sp>
        <p:nvSpPr>
          <p:cNvPr id="184331" name="Rectangle 11"/>
          <p:cNvSpPr>
            <a:spLocks noChangeArrowheads="1"/>
          </p:cNvSpPr>
          <p:nvPr/>
        </p:nvSpPr>
        <p:spPr bwMode="auto">
          <a:xfrm>
            <a:off x="361950" y="4402138"/>
            <a:ext cx="1181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 million</a:t>
            </a:r>
          </a:p>
        </p:txBody>
      </p:sp>
      <p:sp>
        <p:nvSpPr>
          <p:cNvPr id="184332" name="Rectangle 12"/>
          <p:cNvSpPr>
            <a:spLocks noChangeArrowheads="1"/>
          </p:cNvSpPr>
          <p:nvPr/>
        </p:nvSpPr>
        <p:spPr bwMode="auto">
          <a:xfrm>
            <a:off x="844550" y="5184775"/>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10,000</a:t>
            </a:r>
          </a:p>
        </p:txBody>
      </p:sp>
      <p:sp>
        <p:nvSpPr>
          <p:cNvPr id="184333" name="Rectangle 13"/>
          <p:cNvSpPr>
            <a:spLocks noChangeArrowheads="1"/>
          </p:cNvSpPr>
          <p:nvPr/>
        </p:nvSpPr>
        <p:spPr bwMode="auto">
          <a:xfrm>
            <a:off x="1162050" y="55880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a:t>
            </a:r>
          </a:p>
        </p:txBody>
      </p:sp>
      <p:sp>
        <p:nvSpPr>
          <p:cNvPr id="184334" name="Rectangle 14"/>
          <p:cNvSpPr>
            <a:spLocks noChangeArrowheads="1"/>
          </p:cNvSpPr>
          <p:nvPr/>
        </p:nvSpPr>
        <p:spPr bwMode="auto">
          <a:xfrm>
            <a:off x="406400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1925</a:t>
            </a:r>
          </a:p>
        </p:txBody>
      </p:sp>
      <p:sp>
        <p:nvSpPr>
          <p:cNvPr id="184335" name="Rectangle 15"/>
          <p:cNvSpPr>
            <a:spLocks noChangeArrowheads="1"/>
          </p:cNvSpPr>
          <p:nvPr/>
        </p:nvSpPr>
        <p:spPr bwMode="auto">
          <a:xfrm>
            <a:off x="3465513"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1924</a:t>
            </a:r>
          </a:p>
        </p:txBody>
      </p:sp>
      <p:sp>
        <p:nvSpPr>
          <p:cNvPr id="184336" name="Rectangle 16"/>
          <p:cNvSpPr>
            <a:spLocks noChangeArrowheads="1"/>
          </p:cNvSpPr>
          <p:nvPr/>
        </p:nvSpPr>
        <p:spPr bwMode="auto">
          <a:xfrm>
            <a:off x="285115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1923</a:t>
            </a:r>
          </a:p>
        </p:txBody>
      </p:sp>
      <p:sp>
        <p:nvSpPr>
          <p:cNvPr id="184337" name="Rectangle 17"/>
          <p:cNvSpPr>
            <a:spLocks noChangeArrowheads="1"/>
          </p:cNvSpPr>
          <p:nvPr/>
        </p:nvSpPr>
        <p:spPr bwMode="auto">
          <a:xfrm>
            <a:off x="2254250"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1922</a:t>
            </a:r>
          </a:p>
        </p:txBody>
      </p:sp>
      <p:sp>
        <p:nvSpPr>
          <p:cNvPr id="184338" name="Rectangle 18"/>
          <p:cNvSpPr>
            <a:spLocks noChangeArrowheads="1"/>
          </p:cNvSpPr>
          <p:nvPr/>
        </p:nvSpPr>
        <p:spPr bwMode="auto">
          <a:xfrm>
            <a:off x="1655763" y="61531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1921</a:t>
            </a:r>
          </a:p>
        </p:txBody>
      </p:sp>
      <p:sp>
        <p:nvSpPr>
          <p:cNvPr id="184339" name="Rectangle 19"/>
          <p:cNvSpPr>
            <a:spLocks noChangeArrowheads="1"/>
          </p:cNvSpPr>
          <p:nvPr/>
        </p:nvSpPr>
        <p:spPr bwMode="auto">
          <a:xfrm>
            <a:off x="2800350" y="3349625"/>
            <a:ext cx="1628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Livello dei prezzi</a:t>
            </a:r>
          </a:p>
        </p:txBody>
      </p:sp>
      <p:sp>
        <p:nvSpPr>
          <p:cNvPr id="184340" name="Line 20"/>
          <p:cNvSpPr>
            <a:spLocks noChangeShapeType="1"/>
          </p:cNvSpPr>
          <p:nvPr/>
        </p:nvSpPr>
        <p:spPr bwMode="auto">
          <a:xfrm>
            <a:off x="1668463" y="5719763"/>
            <a:ext cx="100012"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1" name="Line 21"/>
          <p:cNvSpPr>
            <a:spLocks noChangeShapeType="1"/>
          </p:cNvSpPr>
          <p:nvPr/>
        </p:nvSpPr>
        <p:spPr bwMode="auto">
          <a:xfrm>
            <a:off x="1668463" y="5316538"/>
            <a:ext cx="100012"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2" name="Line 22"/>
          <p:cNvSpPr>
            <a:spLocks noChangeShapeType="1"/>
          </p:cNvSpPr>
          <p:nvPr/>
        </p:nvSpPr>
        <p:spPr bwMode="auto">
          <a:xfrm>
            <a:off x="1668463" y="4911725"/>
            <a:ext cx="10001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3" name="Line 23"/>
          <p:cNvSpPr>
            <a:spLocks noChangeShapeType="1"/>
          </p:cNvSpPr>
          <p:nvPr/>
        </p:nvSpPr>
        <p:spPr bwMode="auto">
          <a:xfrm>
            <a:off x="1668463" y="4543425"/>
            <a:ext cx="10001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4" name="Line 24"/>
          <p:cNvSpPr>
            <a:spLocks noChangeShapeType="1"/>
          </p:cNvSpPr>
          <p:nvPr/>
        </p:nvSpPr>
        <p:spPr bwMode="auto">
          <a:xfrm>
            <a:off x="1668463" y="4168775"/>
            <a:ext cx="10001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5" name="Line 25"/>
          <p:cNvSpPr>
            <a:spLocks noChangeShapeType="1"/>
          </p:cNvSpPr>
          <p:nvPr/>
        </p:nvSpPr>
        <p:spPr bwMode="auto">
          <a:xfrm>
            <a:off x="1668463" y="3800475"/>
            <a:ext cx="10001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6" name="Line 26"/>
          <p:cNvSpPr>
            <a:spLocks noChangeShapeType="1"/>
          </p:cNvSpPr>
          <p:nvPr/>
        </p:nvSpPr>
        <p:spPr bwMode="auto">
          <a:xfrm>
            <a:off x="1668463" y="3394075"/>
            <a:ext cx="100012"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7" name="Rectangle 27"/>
          <p:cNvSpPr>
            <a:spLocks noChangeArrowheads="1"/>
          </p:cNvSpPr>
          <p:nvPr/>
        </p:nvSpPr>
        <p:spPr bwMode="auto">
          <a:xfrm>
            <a:off x="3654425" y="3863975"/>
            <a:ext cx="317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Ms</a:t>
            </a:r>
          </a:p>
        </p:txBody>
      </p:sp>
      <p:sp>
        <p:nvSpPr>
          <p:cNvPr id="184348" name="Line 28"/>
          <p:cNvSpPr>
            <a:spLocks noChangeShapeType="1"/>
          </p:cNvSpPr>
          <p:nvPr/>
        </p:nvSpPr>
        <p:spPr bwMode="auto">
          <a:xfrm flipV="1">
            <a:off x="2443163" y="58499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49" name="Line 29"/>
          <p:cNvSpPr>
            <a:spLocks noChangeShapeType="1"/>
          </p:cNvSpPr>
          <p:nvPr/>
        </p:nvSpPr>
        <p:spPr bwMode="auto">
          <a:xfrm flipV="1">
            <a:off x="3040063" y="58499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0" name="Line 30"/>
          <p:cNvSpPr>
            <a:spLocks noChangeShapeType="1"/>
          </p:cNvSpPr>
          <p:nvPr/>
        </p:nvSpPr>
        <p:spPr bwMode="auto">
          <a:xfrm flipV="1">
            <a:off x="3654425" y="58499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1" name="Line 31"/>
          <p:cNvSpPr>
            <a:spLocks noChangeShapeType="1"/>
          </p:cNvSpPr>
          <p:nvPr/>
        </p:nvSpPr>
        <p:spPr bwMode="auto">
          <a:xfrm flipV="1">
            <a:off x="4252913" y="58499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2" name="Line 32"/>
          <p:cNvSpPr>
            <a:spLocks noChangeShapeType="1"/>
          </p:cNvSpPr>
          <p:nvPr/>
        </p:nvSpPr>
        <p:spPr bwMode="auto">
          <a:xfrm flipV="1">
            <a:off x="1827213" y="58499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3" name="Line 33"/>
          <p:cNvSpPr>
            <a:spLocks noChangeShapeType="1"/>
          </p:cNvSpPr>
          <p:nvPr/>
        </p:nvSpPr>
        <p:spPr bwMode="auto">
          <a:xfrm>
            <a:off x="1846263" y="5691188"/>
            <a:ext cx="19050" cy="238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4" name="Line 34"/>
          <p:cNvSpPr>
            <a:spLocks noChangeShapeType="1"/>
          </p:cNvSpPr>
          <p:nvPr/>
        </p:nvSpPr>
        <p:spPr bwMode="auto">
          <a:xfrm>
            <a:off x="1897063" y="57197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5" name="Line 35"/>
          <p:cNvSpPr>
            <a:spLocks noChangeShapeType="1"/>
          </p:cNvSpPr>
          <p:nvPr/>
        </p:nvSpPr>
        <p:spPr bwMode="auto">
          <a:xfrm>
            <a:off x="1947863" y="57197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6" name="Line 36"/>
          <p:cNvSpPr>
            <a:spLocks noChangeShapeType="1"/>
          </p:cNvSpPr>
          <p:nvPr/>
        </p:nvSpPr>
        <p:spPr bwMode="auto">
          <a:xfrm>
            <a:off x="1998663" y="5719763"/>
            <a:ext cx="20637"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7" name="Line 37"/>
          <p:cNvSpPr>
            <a:spLocks noChangeShapeType="1"/>
          </p:cNvSpPr>
          <p:nvPr/>
        </p:nvSpPr>
        <p:spPr bwMode="auto">
          <a:xfrm>
            <a:off x="2051050" y="57197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8" name="Line 38"/>
          <p:cNvSpPr>
            <a:spLocks noChangeShapeType="1"/>
          </p:cNvSpPr>
          <p:nvPr/>
        </p:nvSpPr>
        <p:spPr bwMode="auto">
          <a:xfrm flipV="1">
            <a:off x="2098675" y="5676900"/>
            <a:ext cx="19050" cy="4921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9" name="Line 39"/>
          <p:cNvSpPr>
            <a:spLocks noChangeShapeType="1"/>
          </p:cNvSpPr>
          <p:nvPr/>
        </p:nvSpPr>
        <p:spPr bwMode="auto">
          <a:xfrm>
            <a:off x="2152650" y="5684838"/>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0" name="Line 40"/>
          <p:cNvSpPr>
            <a:spLocks noChangeShapeType="1"/>
          </p:cNvSpPr>
          <p:nvPr/>
        </p:nvSpPr>
        <p:spPr bwMode="auto">
          <a:xfrm>
            <a:off x="2203450" y="5684838"/>
            <a:ext cx="2063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1" name="Line 41"/>
          <p:cNvSpPr>
            <a:spLocks noChangeShapeType="1"/>
          </p:cNvSpPr>
          <p:nvPr/>
        </p:nvSpPr>
        <p:spPr bwMode="auto">
          <a:xfrm flipV="1">
            <a:off x="2252663" y="5638800"/>
            <a:ext cx="19050" cy="508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2" name="Line 42"/>
          <p:cNvSpPr>
            <a:spLocks noChangeShapeType="1"/>
          </p:cNvSpPr>
          <p:nvPr/>
        </p:nvSpPr>
        <p:spPr bwMode="auto">
          <a:xfrm flipV="1">
            <a:off x="2303463" y="5605463"/>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3" name="Line 43"/>
          <p:cNvSpPr>
            <a:spLocks noChangeShapeType="1"/>
          </p:cNvSpPr>
          <p:nvPr/>
        </p:nvSpPr>
        <p:spPr bwMode="auto">
          <a:xfrm>
            <a:off x="2357438" y="5619750"/>
            <a:ext cx="20637"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4" name="Line 44"/>
          <p:cNvSpPr>
            <a:spLocks noChangeShapeType="1"/>
          </p:cNvSpPr>
          <p:nvPr/>
        </p:nvSpPr>
        <p:spPr bwMode="auto">
          <a:xfrm>
            <a:off x="2409825" y="5619750"/>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5" name="Line 45"/>
          <p:cNvSpPr>
            <a:spLocks noChangeShapeType="1"/>
          </p:cNvSpPr>
          <p:nvPr/>
        </p:nvSpPr>
        <p:spPr bwMode="auto">
          <a:xfrm>
            <a:off x="2460625" y="5619750"/>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6" name="Line 46"/>
          <p:cNvSpPr>
            <a:spLocks noChangeShapeType="1"/>
          </p:cNvSpPr>
          <p:nvPr/>
        </p:nvSpPr>
        <p:spPr bwMode="auto">
          <a:xfrm flipV="1">
            <a:off x="2508250" y="5570538"/>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7" name="Line 47"/>
          <p:cNvSpPr>
            <a:spLocks noChangeShapeType="1"/>
          </p:cNvSpPr>
          <p:nvPr/>
        </p:nvSpPr>
        <p:spPr bwMode="auto">
          <a:xfrm>
            <a:off x="2562225" y="5584825"/>
            <a:ext cx="20638"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8" name="Line 48"/>
          <p:cNvSpPr>
            <a:spLocks noChangeShapeType="1"/>
          </p:cNvSpPr>
          <p:nvPr/>
        </p:nvSpPr>
        <p:spPr bwMode="auto">
          <a:xfrm>
            <a:off x="2614613" y="5584825"/>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9" name="Line 49"/>
          <p:cNvSpPr>
            <a:spLocks noChangeShapeType="1"/>
          </p:cNvSpPr>
          <p:nvPr/>
        </p:nvSpPr>
        <p:spPr bwMode="auto">
          <a:xfrm flipV="1">
            <a:off x="2662238" y="5541963"/>
            <a:ext cx="1587" cy="476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0" name="Line 50"/>
          <p:cNvSpPr>
            <a:spLocks noChangeShapeType="1"/>
          </p:cNvSpPr>
          <p:nvPr/>
        </p:nvSpPr>
        <p:spPr bwMode="auto">
          <a:xfrm>
            <a:off x="2698750" y="5551488"/>
            <a:ext cx="2063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1" name="Line 51"/>
          <p:cNvSpPr>
            <a:spLocks noChangeShapeType="1"/>
          </p:cNvSpPr>
          <p:nvPr/>
        </p:nvSpPr>
        <p:spPr bwMode="auto">
          <a:xfrm flipV="1">
            <a:off x="2747963" y="5473700"/>
            <a:ext cx="19050" cy="8731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2" name="Line 52"/>
          <p:cNvSpPr>
            <a:spLocks noChangeShapeType="1"/>
          </p:cNvSpPr>
          <p:nvPr/>
        </p:nvSpPr>
        <p:spPr bwMode="auto">
          <a:xfrm flipV="1">
            <a:off x="2798763" y="5434013"/>
            <a:ext cx="19050" cy="5397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3" name="Line 53"/>
          <p:cNvSpPr>
            <a:spLocks noChangeShapeType="1"/>
          </p:cNvSpPr>
          <p:nvPr/>
        </p:nvSpPr>
        <p:spPr bwMode="auto">
          <a:xfrm flipV="1">
            <a:off x="2849563" y="5370513"/>
            <a:ext cx="20637" cy="841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4" name="Line 54"/>
          <p:cNvSpPr>
            <a:spLocks noChangeShapeType="1"/>
          </p:cNvSpPr>
          <p:nvPr/>
        </p:nvSpPr>
        <p:spPr bwMode="auto">
          <a:xfrm flipV="1">
            <a:off x="2901950" y="5303838"/>
            <a:ext cx="19050" cy="873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5" name="Line 55"/>
          <p:cNvSpPr>
            <a:spLocks noChangeShapeType="1"/>
          </p:cNvSpPr>
          <p:nvPr/>
        </p:nvSpPr>
        <p:spPr bwMode="auto">
          <a:xfrm>
            <a:off x="2955925" y="5316538"/>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6" name="Line 56"/>
          <p:cNvSpPr>
            <a:spLocks noChangeShapeType="1"/>
          </p:cNvSpPr>
          <p:nvPr/>
        </p:nvSpPr>
        <p:spPr bwMode="auto">
          <a:xfrm flipV="1">
            <a:off x="3003550" y="5235575"/>
            <a:ext cx="19050" cy="841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7" name="Line 57"/>
          <p:cNvSpPr>
            <a:spLocks noChangeShapeType="1"/>
          </p:cNvSpPr>
          <p:nvPr/>
        </p:nvSpPr>
        <p:spPr bwMode="auto">
          <a:xfrm flipV="1">
            <a:off x="3054350" y="5168900"/>
            <a:ext cx="20638" cy="8731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8" name="Line 58"/>
          <p:cNvSpPr>
            <a:spLocks noChangeShapeType="1"/>
          </p:cNvSpPr>
          <p:nvPr/>
        </p:nvSpPr>
        <p:spPr bwMode="auto">
          <a:xfrm>
            <a:off x="3109913" y="5195888"/>
            <a:ext cx="19050" cy="317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9" name="Line 59"/>
          <p:cNvSpPr>
            <a:spLocks noChangeShapeType="1"/>
          </p:cNvSpPr>
          <p:nvPr/>
        </p:nvSpPr>
        <p:spPr bwMode="auto">
          <a:xfrm>
            <a:off x="3160713" y="5216525"/>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0" name="Line 60"/>
          <p:cNvSpPr>
            <a:spLocks noChangeShapeType="1"/>
          </p:cNvSpPr>
          <p:nvPr/>
        </p:nvSpPr>
        <p:spPr bwMode="auto">
          <a:xfrm flipV="1">
            <a:off x="3208338" y="5167313"/>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1" name="Line 61"/>
          <p:cNvSpPr>
            <a:spLocks noChangeShapeType="1"/>
          </p:cNvSpPr>
          <p:nvPr/>
        </p:nvSpPr>
        <p:spPr bwMode="auto">
          <a:xfrm flipV="1">
            <a:off x="3259138" y="5068888"/>
            <a:ext cx="20637" cy="11906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2" name="Line 62"/>
          <p:cNvSpPr>
            <a:spLocks noChangeShapeType="1"/>
          </p:cNvSpPr>
          <p:nvPr/>
        </p:nvSpPr>
        <p:spPr bwMode="auto">
          <a:xfrm flipV="1">
            <a:off x="3311525" y="4968875"/>
            <a:ext cx="19050" cy="11906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3" name="Line 63"/>
          <p:cNvSpPr>
            <a:spLocks noChangeShapeType="1"/>
          </p:cNvSpPr>
          <p:nvPr/>
        </p:nvSpPr>
        <p:spPr bwMode="auto">
          <a:xfrm flipV="1">
            <a:off x="3362325" y="4762500"/>
            <a:ext cx="19050" cy="220663"/>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4" name="Line 64"/>
          <p:cNvSpPr>
            <a:spLocks noChangeShapeType="1"/>
          </p:cNvSpPr>
          <p:nvPr/>
        </p:nvSpPr>
        <p:spPr bwMode="auto">
          <a:xfrm flipV="1">
            <a:off x="3413125" y="4459288"/>
            <a:ext cx="20638" cy="32226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5" name="Line 65"/>
          <p:cNvSpPr>
            <a:spLocks noChangeShapeType="1"/>
          </p:cNvSpPr>
          <p:nvPr/>
        </p:nvSpPr>
        <p:spPr bwMode="auto">
          <a:xfrm flipV="1">
            <a:off x="3465513" y="4024313"/>
            <a:ext cx="19050" cy="45243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6" name="Line 66"/>
          <p:cNvSpPr>
            <a:spLocks noChangeShapeType="1"/>
          </p:cNvSpPr>
          <p:nvPr/>
        </p:nvSpPr>
        <p:spPr bwMode="auto">
          <a:xfrm flipV="1">
            <a:off x="3516313" y="3651250"/>
            <a:ext cx="19050" cy="3889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7" name="Line 67"/>
          <p:cNvSpPr>
            <a:spLocks noChangeShapeType="1"/>
          </p:cNvSpPr>
          <p:nvPr/>
        </p:nvSpPr>
        <p:spPr bwMode="auto">
          <a:xfrm flipV="1">
            <a:off x="3567113" y="3584575"/>
            <a:ext cx="19050" cy="8255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8" name="Line 68"/>
          <p:cNvSpPr>
            <a:spLocks noChangeShapeType="1"/>
          </p:cNvSpPr>
          <p:nvPr/>
        </p:nvSpPr>
        <p:spPr bwMode="auto">
          <a:xfrm>
            <a:off x="3621088" y="3598863"/>
            <a:ext cx="20637"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89" name="Line 69"/>
          <p:cNvSpPr>
            <a:spLocks noChangeShapeType="1"/>
          </p:cNvSpPr>
          <p:nvPr/>
        </p:nvSpPr>
        <p:spPr bwMode="auto">
          <a:xfrm>
            <a:off x="3673475"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0" name="Line 70"/>
          <p:cNvSpPr>
            <a:spLocks noChangeShapeType="1"/>
          </p:cNvSpPr>
          <p:nvPr/>
        </p:nvSpPr>
        <p:spPr bwMode="auto">
          <a:xfrm>
            <a:off x="3724275" y="3598863"/>
            <a:ext cx="158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1" name="Line 71"/>
          <p:cNvSpPr>
            <a:spLocks noChangeShapeType="1"/>
          </p:cNvSpPr>
          <p:nvPr/>
        </p:nvSpPr>
        <p:spPr bwMode="auto">
          <a:xfrm>
            <a:off x="3757613" y="3598863"/>
            <a:ext cx="20637"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2" name="Line 72"/>
          <p:cNvSpPr>
            <a:spLocks noChangeShapeType="1"/>
          </p:cNvSpPr>
          <p:nvPr/>
        </p:nvSpPr>
        <p:spPr bwMode="auto">
          <a:xfrm>
            <a:off x="3810000"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3" name="Line 73"/>
          <p:cNvSpPr>
            <a:spLocks noChangeShapeType="1"/>
          </p:cNvSpPr>
          <p:nvPr/>
        </p:nvSpPr>
        <p:spPr bwMode="auto">
          <a:xfrm>
            <a:off x="3860800"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4" name="Line 74"/>
          <p:cNvSpPr>
            <a:spLocks noChangeShapeType="1"/>
          </p:cNvSpPr>
          <p:nvPr/>
        </p:nvSpPr>
        <p:spPr bwMode="auto">
          <a:xfrm>
            <a:off x="3911600" y="3598863"/>
            <a:ext cx="2063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5" name="Line 75"/>
          <p:cNvSpPr>
            <a:spLocks noChangeShapeType="1"/>
          </p:cNvSpPr>
          <p:nvPr/>
        </p:nvSpPr>
        <p:spPr bwMode="auto">
          <a:xfrm>
            <a:off x="3963988"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6" name="Line 76"/>
          <p:cNvSpPr>
            <a:spLocks noChangeShapeType="1"/>
          </p:cNvSpPr>
          <p:nvPr/>
        </p:nvSpPr>
        <p:spPr bwMode="auto">
          <a:xfrm>
            <a:off x="4014788"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7" name="Line 77"/>
          <p:cNvSpPr>
            <a:spLocks noChangeShapeType="1"/>
          </p:cNvSpPr>
          <p:nvPr/>
        </p:nvSpPr>
        <p:spPr bwMode="auto">
          <a:xfrm>
            <a:off x="4065588"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8" name="Line 78"/>
          <p:cNvSpPr>
            <a:spLocks noChangeShapeType="1"/>
          </p:cNvSpPr>
          <p:nvPr/>
        </p:nvSpPr>
        <p:spPr bwMode="auto">
          <a:xfrm>
            <a:off x="4116388" y="3598863"/>
            <a:ext cx="20637"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99" name="Line 79"/>
          <p:cNvSpPr>
            <a:spLocks noChangeShapeType="1"/>
          </p:cNvSpPr>
          <p:nvPr/>
        </p:nvSpPr>
        <p:spPr bwMode="auto">
          <a:xfrm>
            <a:off x="4168775" y="35988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0" name="Line 80"/>
          <p:cNvSpPr>
            <a:spLocks noChangeShapeType="1"/>
          </p:cNvSpPr>
          <p:nvPr/>
        </p:nvSpPr>
        <p:spPr bwMode="auto">
          <a:xfrm>
            <a:off x="1846263"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1" name="Line 81"/>
          <p:cNvSpPr>
            <a:spLocks noChangeShapeType="1"/>
          </p:cNvSpPr>
          <p:nvPr/>
        </p:nvSpPr>
        <p:spPr bwMode="auto">
          <a:xfrm>
            <a:off x="1897063"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2" name="Line 82"/>
          <p:cNvSpPr>
            <a:spLocks noChangeShapeType="1"/>
          </p:cNvSpPr>
          <p:nvPr/>
        </p:nvSpPr>
        <p:spPr bwMode="auto">
          <a:xfrm>
            <a:off x="1947863"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3" name="Line 83"/>
          <p:cNvSpPr>
            <a:spLocks noChangeShapeType="1"/>
          </p:cNvSpPr>
          <p:nvPr/>
        </p:nvSpPr>
        <p:spPr bwMode="auto">
          <a:xfrm>
            <a:off x="1998663" y="5684838"/>
            <a:ext cx="20637"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4" name="Line 84"/>
          <p:cNvSpPr>
            <a:spLocks noChangeShapeType="1"/>
          </p:cNvSpPr>
          <p:nvPr/>
        </p:nvSpPr>
        <p:spPr bwMode="auto">
          <a:xfrm>
            <a:off x="2051050"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5" name="Line 85"/>
          <p:cNvSpPr>
            <a:spLocks noChangeShapeType="1"/>
          </p:cNvSpPr>
          <p:nvPr/>
        </p:nvSpPr>
        <p:spPr bwMode="auto">
          <a:xfrm>
            <a:off x="2101850"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6" name="Line 86"/>
          <p:cNvSpPr>
            <a:spLocks noChangeShapeType="1"/>
          </p:cNvSpPr>
          <p:nvPr/>
        </p:nvSpPr>
        <p:spPr bwMode="auto">
          <a:xfrm>
            <a:off x="2152650"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7" name="Line 87"/>
          <p:cNvSpPr>
            <a:spLocks noChangeShapeType="1"/>
          </p:cNvSpPr>
          <p:nvPr/>
        </p:nvSpPr>
        <p:spPr bwMode="auto">
          <a:xfrm>
            <a:off x="2203450" y="5684838"/>
            <a:ext cx="20638"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8" name="Line 88"/>
          <p:cNvSpPr>
            <a:spLocks noChangeShapeType="1"/>
          </p:cNvSpPr>
          <p:nvPr/>
        </p:nvSpPr>
        <p:spPr bwMode="auto">
          <a:xfrm>
            <a:off x="2255838" y="56848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09" name="Line 89"/>
          <p:cNvSpPr>
            <a:spLocks noChangeShapeType="1"/>
          </p:cNvSpPr>
          <p:nvPr/>
        </p:nvSpPr>
        <p:spPr bwMode="auto">
          <a:xfrm flipV="1">
            <a:off x="2303463" y="5638800"/>
            <a:ext cx="19050"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0" name="Line 90"/>
          <p:cNvSpPr>
            <a:spLocks noChangeShapeType="1"/>
          </p:cNvSpPr>
          <p:nvPr/>
        </p:nvSpPr>
        <p:spPr bwMode="auto">
          <a:xfrm>
            <a:off x="2357438" y="5654675"/>
            <a:ext cx="20637"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1" name="Line 91"/>
          <p:cNvSpPr>
            <a:spLocks noChangeShapeType="1"/>
          </p:cNvSpPr>
          <p:nvPr/>
        </p:nvSpPr>
        <p:spPr bwMode="auto">
          <a:xfrm>
            <a:off x="2409825" y="56546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2" name="Line 92"/>
          <p:cNvSpPr>
            <a:spLocks noChangeShapeType="1"/>
          </p:cNvSpPr>
          <p:nvPr/>
        </p:nvSpPr>
        <p:spPr bwMode="auto">
          <a:xfrm>
            <a:off x="2460625" y="56546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3" name="Line 93"/>
          <p:cNvSpPr>
            <a:spLocks noChangeShapeType="1"/>
          </p:cNvSpPr>
          <p:nvPr/>
        </p:nvSpPr>
        <p:spPr bwMode="auto">
          <a:xfrm>
            <a:off x="2511425" y="56546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4" name="Line 94"/>
          <p:cNvSpPr>
            <a:spLocks noChangeShapeType="1"/>
          </p:cNvSpPr>
          <p:nvPr/>
        </p:nvSpPr>
        <p:spPr bwMode="auto">
          <a:xfrm>
            <a:off x="2562225" y="5654675"/>
            <a:ext cx="20638"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5" name="Line 95"/>
          <p:cNvSpPr>
            <a:spLocks noChangeShapeType="1"/>
          </p:cNvSpPr>
          <p:nvPr/>
        </p:nvSpPr>
        <p:spPr bwMode="auto">
          <a:xfrm flipV="1">
            <a:off x="2611438" y="5605463"/>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6" name="Line 96"/>
          <p:cNvSpPr>
            <a:spLocks noChangeShapeType="1"/>
          </p:cNvSpPr>
          <p:nvPr/>
        </p:nvSpPr>
        <p:spPr bwMode="auto">
          <a:xfrm>
            <a:off x="2665413" y="5619750"/>
            <a:ext cx="1587"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7" name="Line 97"/>
          <p:cNvSpPr>
            <a:spLocks noChangeShapeType="1"/>
          </p:cNvSpPr>
          <p:nvPr/>
        </p:nvSpPr>
        <p:spPr bwMode="auto">
          <a:xfrm>
            <a:off x="2698750" y="5619750"/>
            <a:ext cx="20638"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8" name="Line 98"/>
          <p:cNvSpPr>
            <a:spLocks noChangeShapeType="1"/>
          </p:cNvSpPr>
          <p:nvPr/>
        </p:nvSpPr>
        <p:spPr bwMode="auto">
          <a:xfrm flipV="1">
            <a:off x="2747963" y="5570538"/>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19" name="Line 99"/>
          <p:cNvSpPr>
            <a:spLocks noChangeShapeType="1"/>
          </p:cNvSpPr>
          <p:nvPr/>
        </p:nvSpPr>
        <p:spPr bwMode="auto">
          <a:xfrm>
            <a:off x="2801938" y="558482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0" name="Line 100"/>
          <p:cNvSpPr>
            <a:spLocks noChangeShapeType="1"/>
          </p:cNvSpPr>
          <p:nvPr/>
        </p:nvSpPr>
        <p:spPr bwMode="auto">
          <a:xfrm flipV="1">
            <a:off x="2849563" y="5541963"/>
            <a:ext cx="20637"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1" name="Line 101"/>
          <p:cNvSpPr>
            <a:spLocks noChangeShapeType="1"/>
          </p:cNvSpPr>
          <p:nvPr/>
        </p:nvSpPr>
        <p:spPr bwMode="auto">
          <a:xfrm flipV="1">
            <a:off x="2901950" y="5473700"/>
            <a:ext cx="19050" cy="873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2" name="Line 102"/>
          <p:cNvSpPr>
            <a:spLocks noChangeShapeType="1"/>
          </p:cNvSpPr>
          <p:nvPr/>
        </p:nvSpPr>
        <p:spPr bwMode="auto">
          <a:xfrm flipV="1">
            <a:off x="2952750" y="5434013"/>
            <a:ext cx="19050" cy="5397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3" name="Line 103"/>
          <p:cNvSpPr>
            <a:spLocks noChangeShapeType="1"/>
          </p:cNvSpPr>
          <p:nvPr/>
        </p:nvSpPr>
        <p:spPr bwMode="auto">
          <a:xfrm flipV="1">
            <a:off x="3003550" y="5407025"/>
            <a:ext cx="19050"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4" name="Line 104"/>
          <p:cNvSpPr>
            <a:spLocks noChangeShapeType="1"/>
          </p:cNvSpPr>
          <p:nvPr/>
        </p:nvSpPr>
        <p:spPr bwMode="auto">
          <a:xfrm flipV="1">
            <a:off x="3054350" y="5368925"/>
            <a:ext cx="20638"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5" name="Line 105"/>
          <p:cNvSpPr>
            <a:spLocks noChangeShapeType="1"/>
          </p:cNvSpPr>
          <p:nvPr/>
        </p:nvSpPr>
        <p:spPr bwMode="auto">
          <a:xfrm flipV="1">
            <a:off x="3106738" y="5303838"/>
            <a:ext cx="19050" cy="873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6" name="Line 106"/>
          <p:cNvSpPr>
            <a:spLocks noChangeShapeType="1"/>
          </p:cNvSpPr>
          <p:nvPr/>
        </p:nvSpPr>
        <p:spPr bwMode="auto">
          <a:xfrm>
            <a:off x="3160713" y="531653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7" name="Line 107"/>
          <p:cNvSpPr>
            <a:spLocks noChangeShapeType="1"/>
          </p:cNvSpPr>
          <p:nvPr/>
        </p:nvSpPr>
        <p:spPr bwMode="auto">
          <a:xfrm flipV="1">
            <a:off x="3208338" y="5273675"/>
            <a:ext cx="19050" cy="492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8" name="Line 108"/>
          <p:cNvSpPr>
            <a:spLocks noChangeShapeType="1"/>
          </p:cNvSpPr>
          <p:nvPr/>
        </p:nvSpPr>
        <p:spPr bwMode="auto">
          <a:xfrm flipV="1">
            <a:off x="3259138" y="5203825"/>
            <a:ext cx="20637" cy="873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29" name="Line 109"/>
          <p:cNvSpPr>
            <a:spLocks noChangeShapeType="1"/>
          </p:cNvSpPr>
          <p:nvPr/>
        </p:nvSpPr>
        <p:spPr bwMode="auto">
          <a:xfrm flipV="1">
            <a:off x="3311525" y="5135563"/>
            <a:ext cx="19050" cy="841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0" name="Line 110"/>
          <p:cNvSpPr>
            <a:spLocks noChangeShapeType="1"/>
          </p:cNvSpPr>
          <p:nvPr/>
        </p:nvSpPr>
        <p:spPr bwMode="auto">
          <a:xfrm flipV="1">
            <a:off x="3362325" y="4900613"/>
            <a:ext cx="19050" cy="255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1" name="Line 111"/>
          <p:cNvSpPr>
            <a:spLocks noChangeShapeType="1"/>
          </p:cNvSpPr>
          <p:nvPr/>
        </p:nvSpPr>
        <p:spPr bwMode="auto">
          <a:xfrm flipV="1">
            <a:off x="3413125" y="4592638"/>
            <a:ext cx="20638" cy="32226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2" name="Line 112"/>
          <p:cNvSpPr>
            <a:spLocks noChangeShapeType="1"/>
          </p:cNvSpPr>
          <p:nvPr/>
        </p:nvSpPr>
        <p:spPr bwMode="auto">
          <a:xfrm flipV="1">
            <a:off x="3465513" y="4257675"/>
            <a:ext cx="19050" cy="3524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3" name="Line 113"/>
          <p:cNvSpPr>
            <a:spLocks noChangeShapeType="1"/>
          </p:cNvSpPr>
          <p:nvPr/>
        </p:nvSpPr>
        <p:spPr bwMode="auto">
          <a:xfrm flipV="1">
            <a:off x="3516313" y="3821113"/>
            <a:ext cx="19050" cy="4572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4" name="Line 114"/>
          <p:cNvSpPr>
            <a:spLocks noChangeShapeType="1"/>
          </p:cNvSpPr>
          <p:nvPr/>
        </p:nvSpPr>
        <p:spPr bwMode="auto">
          <a:xfrm flipV="1">
            <a:off x="3567113" y="3784600"/>
            <a:ext cx="19050" cy="523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5" name="Line 115"/>
          <p:cNvSpPr>
            <a:spLocks noChangeShapeType="1"/>
          </p:cNvSpPr>
          <p:nvPr/>
        </p:nvSpPr>
        <p:spPr bwMode="auto">
          <a:xfrm>
            <a:off x="3621088" y="3800475"/>
            <a:ext cx="20637"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6" name="Line 116"/>
          <p:cNvSpPr>
            <a:spLocks noChangeShapeType="1"/>
          </p:cNvSpPr>
          <p:nvPr/>
        </p:nvSpPr>
        <p:spPr bwMode="auto">
          <a:xfrm>
            <a:off x="3673475" y="38004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7" name="Line 117"/>
          <p:cNvSpPr>
            <a:spLocks noChangeShapeType="1"/>
          </p:cNvSpPr>
          <p:nvPr/>
        </p:nvSpPr>
        <p:spPr bwMode="auto">
          <a:xfrm flipV="1">
            <a:off x="3721100" y="3756025"/>
            <a:ext cx="1588" cy="476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8" name="Line 118"/>
          <p:cNvSpPr>
            <a:spLocks noChangeShapeType="1"/>
          </p:cNvSpPr>
          <p:nvPr/>
        </p:nvSpPr>
        <p:spPr bwMode="auto">
          <a:xfrm>
            <a:off x="3757613" y="3765550"/>
            <a:ext cx="20637"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39" name="Line 119"/>
          <p:cNvSpPr>
            <a:spLocks noChangeShapeType="1"/>
          </p:cNvSpPr>
          <p:nvPr/>
        </p:nvSpPr>
        <p:spPr bwMode="auto">
          <a:xfrm>
            <a:off x="3810000" y="3765550"/>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0" name="Line 120"/>
          <p:cNvSpPr>
            <a:spLocks noChangeShapeType="1"/>
          </p:cNvSpPr>
          <p:nvPr/>
        </p:nvSpPr>
        <p:spPr bwMode="auto">
          <a:xfrm flipV="1">
            <a:off x="3857625" y="3719513"/>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1" name="Line 121"/>
          <p:cNvSpPr>
            <a:spLocks noChangeShapeType="1"/>
          </p:cNvSpPr>
          <p:nvPr/>
        </p:nvSpPr>
        <p:spPr bwMode="auto">
          <a:xfrm>
            <a:off x="3911600" y="3733800"/>
            <a:ext cx="20638"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2" name="Line 122"/>
          <p:cNvSpPr>
            <a:spLocks noChangeShapeType="1"/>
          </p:cNvSpPr>
          <p:nvPr/>
        </p:nvSpPr>
        <p:spPr bwMode="auto">
          <a:xfrm>
            <a:off x="3963988" y="3733800"/>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3" name="Line 123"/>
          <p:cNvSpPr>
            <a:spLocks noChangeShapeType="1"/>
          </p:cNvSpPr>
          <p:nvPr/>
        </p:nvSpPr>
        <p:spPr bwMode="auto">
          <a:xfrm flipV="1">
            <a:off x="4011613" y="3684588"/>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4" name="Line 124"/>
          <p:cNvSpPr>
            <a:spLocks noChangeShapeType="1"/>
          </p:cNvSpPr>
          <p:nvPr/>
        </p:nvSpPr>
        <p:spPr bwMode="auto">
          <a:xfrm>
            <a:off x="4065588" y="36988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5" name="Line 125"/>
          <p:cNvSpPr>
            <a:spLocks noChangeShapeType="1"/>
          </p:cNvSpPr>
          <p:nvPr/>
        </p:nvSpPr>
        <p:spPr bwMode="auto">
          <a:xfrm>
            <a:off x="4116388" y="3698875"/>
            <a:ext cx="20637"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6" name="Line 126"/>
          <p:cNvSpPr>
            <a:spLocks noChangeShapeType="1"/>
          </p:cNvSpPr>
          <p:nvPr/>
        </p:nvSpPr>
        <p:spPr bwMode="auto">
          <a:xfrm>
            <a:off x="4168775" y="36988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47" name="Freeform 127"/>
          <p:cNvSpPr>
            <a:spLocks/>
          </p:cNvSpPr>
          <p:nvPr/>
        </p:nvSpPr>
        <p:spPr bwMode="auto">
          <a:xfrm>
            <a:off x="1655763" y="2346325"/>
            <a:ext cx="2786062" cy="3743325"/>
          </a:xfrm>
          <a:custGeom>
            <a:avLst/>
            <a:gdLst>
              <a:gd name="T0" fmla="*/ 2147483646 w 1755"/>
              <a:gd name="T1" fmla="*/ 2147483646 h 2358"/>
              <a:gd name="T2" fmla="*/ 0 w 1755"/>
              <a:gd name="T3" fmla="*/ 2147483646 h 2358"/>
              <a:gd name="T4" fmla="*/ 0 w 1755"/>
              <a:gd name="T5" fmla="*/ 0 h 2358"/>
              <a:gd name="T6" fmla="*/ 0 60000 65536"/>
              <a:gd name="T7" fmla="*/ 0 60000 65536"/>
              <a:gd name="T8" fmla="*/ 0 60000 65536"/>
            </a:gdLst>
            <a:ahLst/>
            <a:cxnLst>
              <a:cxn ang="T6">
                <a:pos x="T0" y="T1"/>
              </a:cxn>
              <a:cxn ang="T7">
                <a:pos x="T2" y="T3"/>
              </a:cxn>
              <a:cxn ang="T8">
                <a:pos x="T4" y="T5"/>
              </a:cxn>
            </a:cxnLst>
            <a:rect l="0" t="0" r="r" b="b"/>
            <a:pathLst>
              <a:path w="1755" h="2358">
                <a:moveTo>
                  <a:pt x="1754" y="2357"/>
                </a:moveTo>
                <a:lnTo>
                  <a:pt x="0" y="235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48" name="Rectangle 128"/>
          <p:cNvSpPr>
            <a:spLocks noChangeArrowheads="1"/>
          </p:cNvSpPr>
          <p:nvPr/>
        </p:nvSpPr>
        <p:spPr bwMode="auto">
          <a:xfrm>
            <a:off x="6877050" y="1916113"/>
            <a:ext cx="10985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FontTx/>
              <a:buNone/>
            </a:pPr>
            <a:r>
              <a:rPr lang="it-IT" altLang="it-IT" sz="2400" b="1">
                <a:solidFill>
                  <a:srgbClr val="000000"/>
                </a:solidFill>
                <a:latin typeface="Arial" panose="020B0604020202020204" pitchFamily="34" charset="0"/>
              </a:rPr>
              <a:t>Polonia</a:t>
            </a:r>
          </a:p>
        </p:txBody>
      </p:sp>
      <p:sp>
        <p:nvSpPr>
          <p:cNvPr id="184449" name="Rectangle 129"/>
          <p:cNvSpPr>
            <a:spLocks noChangeArrowheads="1"/>
          </p:cNvSpPr>
          <p:nvPr/>
        </p:nvSpPr>
        <p:spPr bwMode="auto">
          <a:xfrm>
            <a:off x="7939088" y="4164013"/>
            <a:ext cx="317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Ms</a:t>
            </a:r>
          </a:p>
        </p:txBody>
      </p:sp>
      <p:sp>
        <p:nvSpPr>
          <p:cNvPr id="184450" name="Rectangle 130"/>
          <p:cNvSpPr>
            <a:spLocks noChangeArrowheads="1"/>
          </p:cNvSpPr>
          <p:nvPr/>
        </p:nvSpPr>
        <p:spPr bwMode="auto">
          <a:xfrm>
            <a:off x="7939088" y="4533900"/>
            <a:ext cx="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endParaRPr lang="en-US" altLang="it-IT" sz="1800" b="1">
              <a:solidFill>
                <a:srgbClr val="000000"/>
              </a:solidFill>
              <a:latin typeface="Arial" panose="020B0604020202020204" pitchFamily="34" charset="0"/>
            </a:endParaRPr>
          </a:p>
        </p:txBody>
      </p:sp>
      <p:sp>
        <p:nvSpPr>
          <p:cNvPr id="184451" name="Rectangle 131"/>
          <p:cNvSpPr>
            <a:spLocks noChangeArrowheads="1"/>
          </p:cNvSpPr>
          <p:nvPr/>
        </p:nvSpPr>
        <p:spPr bwMode="auto">
          <a:xfrm>
            <a:off x="7110413" y="3503613"/>
            <a:ext cx="1628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600" b="1">
                <a:solidFill>
                  <a:srgbClr val="000000"/>
                </a:solidFill>
                <a:latin typeface="Arial" panose="020B0604020202020204" pitchFamily="34" charset="0"/>
              </a:rPr>
              <a:t>Livello dei prezzi</a:t>
            </a:r>
          </a:p>
        </p:txBody>
      </p:sp>
      <p:sp>
        <p:nvSpPr>
          <p:cNvPr id="184452" name="Rectangle 132"/>
          <p:cNvSpPr>
            <a:spLocks noChangeArrowheads="1"/>
          </p:cNvSpPr>
          <p:nvPr/>
        </p:nvSpPr>
        <p:spPr bwMode="auto">
          <a:xfrm>
            <a:off x="4549775" y="2349500"/>
            <a:ext cx="1295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it-IT" sz="1600" b="1">
                <a:solidFill>
                  <a:srgbClr val="000000"/>
                </a:solidFill>
                <a:latin typeface="Arial" panose="020B0604020202020204" pitchFamily="34" charset="0"/>
              </a:rPr>
              <a:t>IPC (Gen. 1921 = 100)</a:t>
            </a:r>
          </a:p>
        </p:txBody>
      </p:sp>
      <p:sp>
        <p:nvSpPr>
          <p:cNvPr id="184453" name="Rectangle 133"/>
          <p:cNvSpPr>
            <a:spLocks noChangeArrowheads="1"/>
          </p:cNvSpPr>
          <p:nvPr/>
        </p:nvSpPr>
        <p:spPr bwMode="auto">
          <a:xfrm>
            <a:off x="5513388" y="5935663"/>
            <a:ext cx="381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a:t>
            </a:r>
          </a:p>
        </p:txBody>
      </p:sp>
      <p:sp>
        <p:nvSpPr>
          <p:cNvPr id="184454" name="Line 134"/>
          <p:cNvSpPr>
            <a:spLocks noChangeShapeType="1"/>
          </p:cNvSpPr>
          <p:nvPr/>
        </p:nvSpPr>
        <p:spPr bwMode="auto">
          <a:xfrm>
            <a:off x="5969000" y="5513388"/>
            <a:ext cx="10160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55" name="Line 135"/>
          <p:cNvSpPr>
            <a:spLocks noChangeShapeType="1"/>
          </p:cNvSpPr>
          <p:nvPr/>
        </p:nvSpPr>
        <p:spPr bwMode="auto">
          <a:xfrm>
            <a:off x="5969000" y="4973638"/>
            <a:ext cx="10160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56" name="Line 136"/>
          <p:cNvSpPr>
            <a:spLocks noChangeShapeType="1"/>
          </p:cNvSpPr>
          <p:nvPr/>
        </p:nvSpPr>
        <p:spPr bwMode="auto">
          <a:xfrm>
            <a:off x="5969000" y="3897313"/>
            <a:ext cx="101600" cy="15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57" name="Line 137"/>
          <p:cNvSpPr>
            <a:spLocks noChangeShapeType="1"/>
          </p:cNvSpPr>
          <p:nvPr/>
        </p:nvSpPr>
        <p:spPr bwMode="auto">
          <a:xfrm>
            <a:off x="5969000" y="4400550"/>
            <a:ext cx="10160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58" name="Line 138"/>
          <p:cNvSpPr>
            <a:spLocks noChangeShapeType="1"/>
          </p:cNvSpPr>
          <p:nvPr/>
        </p:nvSpPr>
        <p:spPr bwMode="auto">
          <a:xfrm>
            <a:off x="5969000" y="3355975"/>
            <a:ext cx="101600" cy="15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59" name="Rectangle 139"/>
          <p:cNvSpPr>
            <a:spLocks noChangeArrowheads="1"/>
          </p:cNvSpPr>
          <p:nvPr/>
        </p:nvSpPr>
        <p:spPr bwMode="auto">
          <a:xfrm>
            <a:off x="4840288" y="3240088"/>
            <a:ext cx="1054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 million</a:t>
            </a:r>
          </a:p>
        </p:txBody>
      </p:sp>
      <p:sp>
        <p:nvSpPr>
          <p:cNvPr id="184460" name="Rectangle 140"/>
          <p:cNvSpPr>
            <a:spLocks noChangeArrowheads="1"/>
          </p:cNvSpPr>
          <p:nvPr/>
        </p:nvSpPr>
        <p:spPr bwMode="auto">
          <a:xfrm>
            <a:off x="5067300" y="4319588"/>
            <a:ext cx="825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100,000</a:t>
            </a:r>
          </a:p>
        </p:txBody>
      </p:sp>
      <p:sp>
        <p:nvSpPr>
          <p:cNvPr id="184461" name="Rectangle 141"/>
          <p:cNvSpPr>
            <a:spLocks noChangeArrowheads="1"/>
          </p:cNvSpPr>
          <p:nvPr/>
        </p:nvSpPr>
        <p:spPr bwMode="auto">
          <a:xfrm>
            <a:off x="4967288" y="3779838"/>
            <a:ext cx="927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 million</a:t>
            </a:r>
          </a:p>
        </p:txBody>
      </p:sp>
      <p:sp>
        <p:nvSpPr>
          <p:cNvPr id="184462" name="Rectangle 142"/>
          <p:cNvSpPr>
            <a:spLocks noChangeArrowheads="1"/>
          </p:cNvSpPr>
          <p:nvPr/>
        </p:nvSpPr>
        <p:spPr bwMode="auto">
          <a:xfrm>
            <a:off x="5195888" y="4857750"/>
            <a:ext cx="69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10,000</a:t>
            </a:r>
          </a:p>
        </p:txBody>
      </p:sp>
      <p:sp>
        <p:nvSpPr>
          <p:cNvPr id="184463" name="Rectangle 143"/>
          <p:cNvSpPr>
            <a:spLocks noChangeArrowheads="1"/>
          </p:cNvSpPr>
          <p:nvPr/>
        </p:nvSpPr>
        <p:spPr bwMode="auto">
          <a:xfrm>
            <a:off x="5322888" y="539591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1,000</a:t>
            </a:r>
          </a:p>
        </p:txBody>
      </p:sp>
      <p:sp>
        <p:nvSpPr>
          <p:cNvPr id="184464" name="Rectangle 144"/>
          <p:cNvSpPr>
            <a:spLocks noChangeArrowheads="1"/>
          </p:cNvSpPr>
          <p:nvPr/>
        </p:nvSpPr>
        <p:spPr bwMode="auto">
          <a:xfrm>
            <a:off x="8364538"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1925</a:t>
            </a:r>
          </a:p>
        </p:txBody>
      </p:sp>
      <p:sp>
        <p:nvSpPr>
          <p:cNvPr id="184465" name="Rectangle 145"/>
          <p:cNvSpPr>
            <a:spLocks noChangeArrowheads="1"/>
          </p:cNvSpPr>
          <p:nvPr/>
        </p:nvSpPr>
        <p:spPr bwMode="auto">
          <a:xfrm>
            <a:off x="7764463"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1924</a:t>
            </a:r>
          </a:p>
        </p:txBody>
      </p:sp>
      <p:sp>
        <p:nvSpPr>
          <p:cNvPr id="184466" name="Rectangle 146"/>
          <p:cNvSpPr>
            <a:spLocks noChangeArrowheads="1"/>
          </p:cNvSpPr>
          <p:nvPr/>
        </p:nvSpPr>
        <p:spPr bwMode="auto">
          <a:xfrm>
            <a:off x="7150100"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1923</a:t>
            </a:r>
          </a:p>
        </p:txBody>
      </p:sp>
      <p:sp>
        <p:nvSpPr>
          <p:cNvPr id="184467" name="Rectangle 147"/>
          <p:cNvSpPr>
            <a:spLocks noChangeArrowheads="1"/>
          </p:cNvSpPr>
          <p:nvPr/>
        </p:nvSpPr>
        <p:spPr bwMode="auto">
          <a:xfrm>
            <a:off x="6551613"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1922</a:t>
            </a:r>
          </a:p>
        </p:txBody>
      </p:sp>
      <p:sp>
        <p:nvSpPr>
          <p:cNvPr id="184468" name="Rectangle 148"/>
          <p:cNvSpPr>
            <a:spLocks noChangeArrowheads="1"/>
          </p:cNvSpPr>
          <p:nvPr/>
        </p:nvSpPr>
        <p:spPr bwMode="auto">
          <a:xfrm>
            <a:off x="5956300" y="611505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FontTx/>
              <a:buNone/>
            </a:pPr>
            <a:r>
              <a:rPr lang="it-IT" altLang="it-IT" sz="1800" b="1">
                <a:solidFill>
                  <a:srgbClr val="000000"/>
                </a:solidFill>
                <a:latin typeface="Arial" panose="020B0604020202020204" pitchFamily="34" charset="0"/>
              </a:rPr>
              <a:t>1921</a:t>
            </a:r>
          </a:p>
        </p:txBody>
      </p:sp>
      <p:sp>
        <p:nvSpPr>
          <p:cNvPr id="184469" name="Line 149"/>
          <p:cNvSpPr>
            <a:spLocks noChangeShapeType="1"/>
          </p:cNvSpPr>
          <p:nvPr/>
        </p:nvSpPr>
        <p:spPr bwMode="auto">
          <a:xfrm flipV="1">
            <a:off x="7342188" y="58118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0" name="Line 150"/>
          <p:cNvSpPr>
            <a:spLocks noChangeShapeType="1"/>
          </p:cNvSpPr>
          <p:nvPr/>
        </p:nvSpPr>
        <p:spPr bwMode="auto">
          <a:xfrm flipV="1">
            <a:off x="7956550" y="58118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1" name="Line 151"/>
          <p:cNvSpPr>
            <a:spLocks noChangeShapeType="1"/>
          </p:cNvSpPr>
          <p:nvPr/>
        </p:nvSpPr>
        <p:spPr bwMode="auto">
          <a:xfrm flipV="1">
            <a:off x="8553450" y="5811838"/>
            <a:ext cx="0" cy="2428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2" name="Line 152"/>
          <p:cNvSpPr>
            <a:spLocks noChangeShapeType="1"/>
          </p:cNvSpPr>
          <p:nvPr/>
        </p:nvSpPr>
        <p:spPr bwMode="auto">
          <a:xfrm flipV="1">
            <a:off x="6143625" y="5973763"/>
            <a:ext cx="19050" cy="857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3" name="Line 153"/>
          <p:cNvSpPr>
            <a:spLocks noChangeShapeType="1"/>
          </p:cNvSpPr>
          <p:nvPr/>
        </p:nvSpPr>
        <p:spPr bwMode="auto">
          <a:xfrm>
            <a:off x="6197600" y="5986463"/>
            <a:ext cx="2063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4" name="Line 154"/>
          <p:cNvSpPr>
            <a:spLocks noChangeShapeType="1"/>
          </p:cNvSpPr>
          <p:nvPr/>
        </p:nvSpPr>
        <p:spPr bwMode="auto">
          <a:xfrm>
            <a:off x="6249988" y="6002338"/>
            <a:ext cx="19050" cy="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5" name="Line 155"/>
          <p:cNvSpPr>
            <a:spLocks noChangeShapeType="1"/>
          </p:cNvSpPr>
          <p:nvPr/>
        </p:nvSpPr>
        <p:spPr bwMode="auto">
          <a:xfrm flipV="1">
            <a:off x="6297613" y="5972175"/>
            <a:ext cx="19050" cy="523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6" name="Line 156"/>
          <p:cNvSpPr>
            <a:spLocks noChangeShapeType="1"/>
          </p:cNvSpPr>
          <p:nvPr/>
        </p:nvSpPr>
        <p:spPr bwMode="auto">
          <a:xfrm>
            <a:off x="6351588" y="598646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7" name="Line 157"/>
          <p:cNvSpPr>
            <a:spLocks noChangeShapeType="1"/>
          </p:cNvSpPr>
          <p:nvPr/>
        </p:nvSpPr>
        <p:spPr bwMode="auto">
          <a:xfrm flipV="1">
            <a:off x="6399213" y="5905500"/>
            <a:ext cx="20637" cy="841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8" name="Line 158"/>
          <p:cNvSpPr>
            <a:spLocks noChangeShapeType="1"/>
          </p:cNvSpPr>
          <p:nvPr/>
        </p:nvSpPr>
        <p:spPr bwMode="auto">
          <a:xfrm flipV="1">
            <a:off x="6451600" y="5872163"/>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79" name="Line 159"/>
          <p:cNvSpPr>
            <a:spLocks noChangeShapeType="1"/>
          </p:cNvSpPr>
          <p:nvPr/>
        </p:nvSpPr>
        <p:spPr bwMode="auto">
          <a:xfrm flipV="1">
            <a:off x="6502400" y="5837238"/>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0" name="Line 160"/>
          <p:cNvSpPr>
            <a:spLocks noChangeShapeType="1"/>
          </p:cNvSpPr>
          <p:nvPr/>
        </p:nvSpPr>
        <p:spPr bwMode="auto">
          <a:xfrm flipV="1">
            <a:off x="6553200" y="5802313"/>
            <a:ext cx="20638"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1" name="Line 161"/>
          <p:cNvSpPr>
            <a:spLocks noChangeShapeType="1"/>
          </p:cNvSpPr>
          <p:nvPr/>
        </p:nvSpPr>
        <p:spPr bwMode="auto">
          <a:xfrm>
            <a:off x="6608763" y="5832475"/>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2" name="Line 162"/>
          <p:cNvSpPr>
            <a:spLocks noChangeShapeType="1"/>
          </p:cNvSpPr>
          <p:nvPr/>
        </p:nvSpPr>
        <p:spPr bwMode="auto">
          <a:xfrm>
            <a:off x="6659563" y="5851525"/>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3" name="Line 163"/>
          <p:cNvSpPr>
            <a:spLocks noChangeShapeType="1"/>
          </p:cNvSpPr>
          <p:nvPr/>
        </p:nvSpPr>
        <p:spPr bwMode="auto">
          <a:xfrm>
            <a:off x="6710363" y="5851525"/>
            <a:ext cx="19050"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4" name="Line 164"/>
          <p:cNvSpPr>
            <a:spLocks noChangeShapeType="1"/>
          </p:cNvSpPr>
          <p:nvPr/>
        </p:nvSpPr>
        <p:spPr bwMode="auto">
          <a:xfrm>
            <a:off x="6761163" y="5851525"/>
            <a:ext cx="20637"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5" name="Line 165"/>
          <p:cNvSpPr>
            <a:spLocks noChangeShapeType="1"/>
          </p:cNvSpPr>
          <p:nvPr/>
        </p:nvSpPr>
        <p:spPr bwMode="auto">
          <a:xfrm flipV="1">
            <a:off x="6810375" y="5802313"/>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6" name="Line 166"/>
          <p:cNvSpPr>
            <a:spLocks noChangeShapeType="1"/>
          </p:cNvSpPr>
          <p:nvPr/>
        </p:nvSpPr>
        <p:spPr bwMode="auto">
          <a:xfrm flipV="1">
            <a:off x="6861175" y="5773738"/>
            <a:ext cx="19050" cy="4921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7" name="Line 167"/>
          <p:cNvSpPr>
            <a:spLocks noChangeShapeType="1"/>
          </p:cNvSpPr>
          <p:nvPr/>
        </p:nvSpPr>
        <p:spPr bwMode="auto">
          <a:xfrm>
            <a:off x="6915150" y="5786438"/>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8" name="Line 168"/>
          <p:cNvSpPr>
            <a:spLocks noChangeShapeType="1"/>
          </p:cNvSpPr>
          <p:nvPr/>
        </p:nvSpPr>
        <p:spPr bwMode="auto">
          <a:xfrm flipV="1">
            <a:off x="6962775" y="5735638"/>
            <a:ext cx="20638" cy="508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89" name="Line 169"/>
          <p:cNvSpPr>
            <a:spLocks noChangeShapeType="1"/>
          </p:cNvSpPr>
          <p:nvPr/>
        </p:nvSpPr>
        <p:spPr bwMode="auto">
          <a:xfrm flipV="1">
            <a:off x="7015163" y="5702300"/>
            <a:ext cx="1587" cy="523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0" name="Line 170"/>
          <p:cNvSpPr>
            <a:spLocks noChangeShapeType="1"/>
          </p:cNvSpPr>
          <p:nvPr/>
        </p:nvSpPr>
        <p:spPr bwMode="auto">
          <a:xfrm flipV="1">
            <a:off x="7048500" y="5635625"/>
            <a:ext cx="20638" cy="8255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1" name="Line 171"/>
          <p:cNvSpPr>
            <a:spLocks noChangeShapeType="1"/>
          </p:cNvSpPr>
          <p:nvPr/>
        </p:nvSpPr>
        <p:spPr bwMode="auto">
          <a:xfrm flipV="1">
            <a:off x="7100888" y="5600700"/>
            <a:ext cx="19050" cy="508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2" name="Line 172"/>
          <p:cNvSpPr>
            <a:spLocks noChangeShapeType="1"/>
          </p:cNvSpPr>
          <p:nvPr/>
        </p:nvSpPr>
        <p:spPr bwMode="auto">
          <a:xfrm flipV="1">
            <a:off x="7151688" y="5535613"/>
            <a:ext cx="19050" cy="857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3" name="Line 173"/>
          <p:cNvSpPr>
            <a:spLocks noChangeShapeType="1"/>
          </p:cNvSpPr>
          <p:nvPr/>
        </p:nvSpPr>
        <p:spPr bwMode="auto">
          <a:xfrm flipV="1">
            <a:off x="7202488" y="5467350"/>
            <a:ext cx="19050" cy="8413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4" name="Line 174"/>
          <p:cNvSpPr>
            <a:spLocks noChangeShapeType="1"/>
          </p:cNvSpPr>
          <p:nvPr/>
        </p:nvSpPr>
        <p:spPr bwMode="auto">
          <a:xfrm flipV="1">
            <a:off x="7253288" y="5430838"/>
            <a:ext cx="20637" cy="508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5" name="Line 175"/>
          <p:cNvSpPr>
            <a:spLocks noChangeShapeType="1"/>
          </p:cNvSpPr>
          <p:nvPr/>
        </p:nvSpPr>
        <p:spPr bwMode="auto">
          <a:xfrm flipV="1">
            <a:off x="7305675" y="5297488"/>
            <a:ext cx="19050" cy="1539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6" name="Line 176"/>
          <p:cNvSpPr>
            <a:spLocks noChangeShapeType="1"/>
          </p:cNvSpPr>
          <p:nvPr/>
        </p:nvSpPr>
        <p:spPr bwMode="auto">
          <a:xfrm flipV="1">
            <a:off x="7356475" y="5199063"/>
            <a:ext cx="19050" cy="11747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7" name="Line 177"/>
          <p:cNvSpPr>
            <a:spLocks noChangeShapeType="1"/>
          </p:cNvSpPr>
          <p:nvPr/>
        </p:nvSpPr>
        <p:spPr bwMode="auto">
          <a:xfrm flipV="1">
            <a:off x="7407275" y="5164138"/>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8" name="Line 178"/>
          <p:cNvSpPr>
            <a:spLocks noChangeShapeType="1"/>
          </p:cNvSpPr>
          <p:nvPr/>
        </p:nvSpPr>
        <p:spPr bwMode="auto">
          <a:xfrm>
            <a:off x="7461250" y="5178425"/>
            <a:ext cx="20638" cy="1588"/>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499" name="Line 179"/>
          <p:cNvSpPr>
            <a:spLocks noChangeShapeType="1"/>
          </p:cNvSpPr>
          <p:nvPr/>
        </p:nvSpPr>
        <p:spPr bwMode="auto">
          <a:xfrm flipV="1">
            <a:off x="7510463" y="5129213"/>
            <a:ext cx="19050" cy="523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0" name="Line 180"/>
          <p:cNvSpPr>
            <a:spLocks noChangeShapeType="1"/>
          </p:cNvSpPr>
          <p:nvPr/>
        </p:nvSpPr>
        <p:spPr bwMode="auto">
          <a:xfrm flipV="1">
            <a:off x="7561263" y="5030788"/>
            <a:ext cx="19050" cy="11906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1" name="Line 181"/>
          <p:cNvSpPr>
            <a:spLocks noChangeShapeType="1"/>
          </p:cNvSpPr>
          <p:nvPr/>
        </p:nvSpPr>
        <p:spPr bwMode="auto">
          <a:xfrm flipV="1">
            <a:off x="7612063" y="4892675"/>
            <a:ext cx="20637" cy="1524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2" name="Line 182"/>
          <p:cNvSpPr>
            <a:spLocks noChangeShapeType="1"/>
          </p:cNvSpPr>
          <p:nvPr/>
        </p:nvSpPr>
        <p:spPr bwMode="auto">
          <a:xfrm flipV="1">
            <a:off x="7664450" y="4757738"/>
            <a:ext cx="19050" cy="1524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3" name="Line 183"/>
          <p:cNvSpPr>
            <a:spLocks noChangeShapeType="1"/>
          </p:cNvSpPr>
          <p:nvPr/>
        </p:nvSpPr>
        <p:spPr bwMode="auto">
          <a:xfrm flipV="1">
            <a:off x="7715250" y="4692650"/>
            <a:ext cx="19050" cy="857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4" name="Line 184"/>
          <p:cNvSpPr>
            <a:spLocks noChangeShapeType="1"/>
          </p:cNvSpPr>
          <p:nvPr/>
        </p:nvSpPr>
        <p:spPr bwMode="auto">
          <a:xfrm flipV="1">
            <a:off x="7766050" y="4391025"/>
            <a:ext cx="19050" cy="3175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5" name="Line 185"/>
          <p:cNvSpPr>
            <a:spLocks noChangeShapeType="1"/>
          </p:cNvSpPr>
          <p:nvPr/>
        </p:nvSpPr>
        <p:spPr bwMode="auto">
          <a:xfrm flipV="1">
            <a:off x="7816850" y="4186238"/>
            <a:ext cx="20638" cy="220662"/>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6" name="Line 186"/>
          <p:cNvSpPr>
            <a:spLocks noChangeShapeType="1"/>
          </p:cNvSpPr>
          <p:nvPr/>
        </p:nvSpPr>
        <p:spPr bwMode="auto">
          <a:xfrm flipV="1">
            <a:off x="7869238" y="4017963"/>
            <a:ext cx="19050" cy="187325"/>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7" name="Line 187"/>
          <p:cNvSpPr>
            <a:spLocks noChangeShapeType="1"/>
          </p:cNvSpPr>
          <p:nvPr/>
        </p:nvSpPr>
        <p:spPr bwMode="auto">
          <a:xfrm flipV="1">
            <a:off x="7920038" y="3883025"/>
            <a:ext cx="20637" cy="152400"/>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8" name="Line 188"/>
          <p:cNvSpPr>
            <a:spLocks noChangeShapeType="1"/>
          </p:cNvSpPr>
          <p:nvPr/>
        </p:nvSpPr>
        <p:spPr bwMode="auto">
          <a:xfrm>
            <a:off x="7975600" y="3897313"/>
            <a:ext cx="1588"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09" name="Line 189"/>
          <p:cNvSpPr>
            <a:spLocks noChangeShapeType="1"/>
          </p:cNvSpPr>
          <p:nvPr/>
        </p:nvSpPr>
        <p:spPr bwMode="auto">
          <a:xfrm>
            <a:off x="8008938" y="3897313"/>
            <a:ext cx="19050"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0" name="Line 190"/>
          <p:cNvSpPr>
            <a:spLocks noChangeShapeType="1"/>
          </p:cNvSpPr>
          <p:nvPr/>
        </p:nvSpPr>
        <p:spPr bwMode="auto">
          <a:xfrm>
            <a:off x="8059738" y="3897313"/>
            <a:ext cx="20637" cy="1587"/>
          </a:xfrm>
          <a:prstGeom prst="line">
            <a:avLst/>
          </a:prstGeom>
          <a:noFill/>
          <a:ln w="25400">
            <a:solidFill>
              <a:srgbClr val="FFA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1" name="Line 191"/>
          <p:cNvSpPr>
            <a:spLocks noChangeShapeType="1"/>
          </p:cNvSpPr>
          <p:nvPr/>
        </p:nvSpPr>
        <p:spPr bwMode="auto">
          <a:xfrm flipV="1">
            <a:off x="6143625" y="6003925"/>
            <a:ext cx="20638" cy="5397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2" name="Line 192"/>
          <p:cNvSpPr>
            <a:spLocks noChangeShapeType="1"/>
          </p:cNvSpPr>
          <p:nvPr/>
        </p:nvSpPr>
        <p:spPr bwMode="auto">
          <a:xfrm flipV="1">
            <a:off x="6196013" y="5972175"/>
            <a:ext cx="19050" cy="523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3" name="Line 193"/>
          <p:cNvSpPr>
            <a:spLocks noChangeShapeType="1"/>
          </p:cNvSpPr>
          <p:nvPr/>
        </p:nvSpPr>
        <p:spPr bwMode="auto">
          <a:xfrm flipV="1">
            <a:off x="6246813" y="5943600"/>
            <a:ext cx="19050" cy="492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4" name="Line 194"/>
          <p:cNvSpPr>
            <a:spLocks noChangeShapeType="1"/>
          </p:cNvSpPr>
          <p:nvPr/>
        </p:nvSpPr>
        <p:spPr bwMode="auto">
          <a:xfrm flipV="1">
            <a:off x="6297613" y="5905500"/>
            <a:ext cx="20637" cy="523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5" name="Line 195"/>
          <p:cNvSpPr>
            <a:spLocks noChangeShapeType="1"/>
          </p:cNvSpPr>
          <p:nvPr/>
        </p:nvSpPr>
        <p:spPr bwMode="auto">
          <a:xfrm>
            <a:off x="6353175" y="5921375"/>
            <a:ext cx="19050" cy="15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6" name="Line 196"/>
          <p:cNvSpPr>
            <a:spLocks noChangeShapeType="1"/>
          </p:cNvSpPr>
          <p:nvPr/>
        </p:nvSpPr>
        <p:spPr bwMode="auto">
          <a:xfrm flipV="1">
            <a:off x="6400800" y="5872163"/>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7" name="Line 197"/>
          <p:cNvSpPr>
            <a:spLocks noChangeShapeType="1"/>
          </p:cNvSpPr>
          <p:nvPr/>
        </p:nvSpPr>
        <p:spPr bwMode="auto">
          <a:xfrm flipV="1">
            <a:off x="6451600" y="5837238"/>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8" name="Line 198"/>
          <p:cNvSpPr>
            <a:spLocks noChangeShapeType="1"/>
          </p:cNvSpPr>
          <p:nvPr/>
        </p:nvSpPr>
        <p:spPr bwMode="auto">
          <a:xfrm flipV="1">
            <a:off x="6502400" y="5808663"/>
            <a:ext cx="20638" cy="492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19" name="Line 199"/>
          <p:cNvSpPr>
            <a:spLocks noChangeShapeType="1"/>
          </p:cNvSpPr>
          <p:nvPr/>
        </p:nvSpPr>
        <p:spPr bwMode="auto">
          <a:xfrm flipV="1">
            <a:off x="6554788" y="5770563"/>
            <a:ext cx="19050"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0" name="Line 200"/>
          <p:cNvSpPr>
            <a:spLocks noChangeShapeType="1"/>
          </p:cNvSpPr>
          <p:nvPr/>
        </p:nvSpPr>
        <p:spPr bwMode="auto">
          <a:xfrm flipV="1">
            <a:off x="6605588" y="5735638"/>
            <a:ext cx="19050"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1" name="Line 201"/>
          <p:cNvSpPr>
            <a:spLocks noChangeShapeType="1"/>
          </p:cNvSpPr>
          <p:nvPr/>
        </p:nvSpPr>
        <p:spPr bwMode="auto">
          <a:xfrm flipV="1">
            <a:off x="6656388" y="5702300"/>
            <a:ext cx="19050" cy="5238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2" name="Line 202"/>
          <p:cNvSpPr>
            <a:spLocks noChangeShapeType="1"/>
          </p:cNvSpPr>
          <p:nvPr/>
        </p:nvSpPr>
        <p:spPr bwMode="auto">
          <a:xfrm>
            <a:off x="6710363" y="5716588"/>
            <a:ext cx="20637"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3" name="Line 203"/>
          <p:cNvSpPr>
            <a:spLocks noChangeShapeType="1"/>
          </p:cNvSpPr>
          <p:nvPr/>
        </p:nvSpPr>
        <p:spPr bwMode="auto">
          <a:xfrm>
            <a:off x="6762750" y="571658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4" name="Line 204"/>
          <p:cNvSpPr>
            <a:spLocks noChangeShapeType="1"/>
          </p:cNvSpPr>
          <p:nvPr/>
        </p:nvSpPr>
        <p:spPr bwMode="auto">
          <a:xfrm>
            <a:off x="6813550" y="5716588"/>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5" name="Line 205"/>
          <p:cNvSpPr>
            <a:spLocks noChangeShapeType="1"/>
          </p:cNvSpPr>
          <p:nvPr/>
        </p:nvSpPr>
        <p:spPr bwMode="auto">
          <a:xfrm flipV="1">
            <a:off x="6861175" y="5673725"/>
            <a:ext cx="20638" cy="492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6" name="Line 206"/>
          <p:cNvSpPr>
            <a:spLocks noChangeShapeType="1"/>
          </p:cNvSpPr>
          <p:nvPr/>
        </p:nvSpPr>
        <p:spPr bwMode="auto">
          <a:xfrm>
            <a:off x="6916738" y="5681663"/>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7" name="Line 207"/>
          <p:cNvSpPr>
            <a:spLocks noChangeShapeType="1"/>
          </p:cNvSpPr>
          <p:nvPr/>
        </p:nvSpPr>
        <p:spPr bwMode="auto">
          <a:xfrm flipV="1">
            <a:off x="6964363" y="5635625"/>
            <a:ext cx="19050"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8" name="Line 208"/>
          <p:cNvSpPr>
            <a:spLocks noChangeShapeType="1"/>
          </p:cNvSpPr>
          <p:nvPr/>
        </p:nvSpPr>
        <p:spPr bwMode="auto">
          <a:xfrm flipV="1">
            <a:off x="7015163" y="5600700"/>
            <a:ext cx="3175"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29" name="Line 209"/>
          <p:cNvSpPr>
            <a:spLocks noChangeShapeType="1"/>
          </p:cNvSpPr>
          <p:nvPr/>
        </p:nvSpPr>
        <p:spPr bwMode="auto">
          <a:xfrm flipV="1">
            <a:off x="7050088" y="5567363"/>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0" name="Line 210"/>
          <p:cNvSpPr>
            <a:spLocks noChangeShapeType="1"/>
          </p:cNvSpPr>
          <p:nvPr/>
        </p:nvSpPr>
        <p:spPr bwMode="auto">
          <a:xfrm flipV="1">
            <a:off x="7100888" y="5538788"/>
            <a:ext cx="19050" cy="492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1" name="Line 211"/>
          <p:cNvSpPr>
            <a:spLocks noChangeShapeType="1"/>
          </p:cNvSpPr>
          <p:nvPr/>
        </p:nvSpPr>
        <p:spPr bwMode="auto">
          <a:xfrm flipV="1">
            <a:off x="7151688" y="5470525"/>
            <a:ext cx="19050" cy="873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2" name="Line 212"/>
          <p:cNvSpPr>
            <a:spLocks noChangeShapeType="1"/>
          </p:cNvSpPr>
          <p:nvPr/>
        </p:nvSpPr>
        <p:spPr bwMode="auto">
          <a:xfrm>
            <a:off x="7205663" y="5481638"/>
            <a:ext cx="20637"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3" name="Line 213"/>
          <p:cNvSpPr>
            <a:spLocks noChangeShapeType="1"/>
          </p:cNvSpPr>
          <p:nvPr/>
        </p:nvSpPr>
        <p:spPr bwMode="auto">
          <a:xfrm flipV="1">
            <a:off x="7254875" y="5402263"/>
            <a:ext cx="19050" cy="8096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4" name="Line 214"/>
          <p:cNvSpPr>
            <a:spLocks noChangeShapeType="1"/>
          </p:cNvSpPr>
          <p:nvPr/>
        </p:nvSpPr>
        <p:spPr bwMode="auto">
          <a:xfrm flipV="1">
            <a:off x="7305675" y="5365750"/>
            <a:ext cx="19050" cy="508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5" name="Line 215"/>
          <p:cNvSpPr>
            <a:spLocks noChangeShapeType="1"/>
          </p:cNvSpPr>
          <p:nvPr/>
        </p:nvSpPr>
        <p:spPr bwMode="auto">
          <a:xfrm flipV="1">
            <a:off x="7356475" y="5300663"/>
            <a:ext cx="20638" cy="873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6" name="Line 216"/>
          <p:cNvSpPr>
            <a:spLocks noChangeShapeType="1"/>
          </p:cNvSpPr>
          <p:nvPr/>
        </p:nvSpPr>
        <p:spPr bwMode="auto">
          <a:xfrm flipV="1">
            <a:off x="7408863" y="5199063"/>
            <a:ext cx="19050" cy="11747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7" name="Line 217"/>
          <p:cNvSpPr>
            <a:spLocks noChangeShapeType="1"/>
          </p:cNvSpPr>
          <p:nvPr/>
        </p:nvSpPr>
        <p:spPr bwMode="auto">
          <a:xfrm flipV="1">
            <a:off x="7459663" y="5164138"/>
            <a:ext cx="19050" cy="523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8" name="Line 218"/>
          <p:cNvSpPr>
            <a:spLocks noChangeShapeType="1"/>
          </p:cNvSpPr>
          <p:nvPr/>
        </p:nvSpPr>
        <p:spPr bwMode="auto">
          <a:xfrm flipV="1">
            <a:off x="7510463" y="5135563"/>
            <a:ext cx="19050" cy="4921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39" name="Line 219"/>
          <p:cNvSpPr>
            <a:spLocks noChangeShapeType="1"/>
          </p:cNvSpPr>
          <p:nvPr/>
        </p:nvSpPr>
        <p:spPr bwMode="auto">
          <a:xfrm flipV="1">
            <a:off x="7561263" y="5064125"/>
            <a:ext cx="20637" cy="8572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0" name="Line 220"/>
          <p:cNvSpPr>
            <a:spLocks noChangeShapeType="1"/>
          </p:cNvSpPr>
          <p:nvPr/>
        </p:nvSpPr>
        <p:spPr bwMode="auto">
          <a:xfrm flipV="1">
            <a:off x="7613650" y="4995863"/>
            <a:ext cx="19050" cy="8413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1" name="Line 221"/>
          <p:cNvSpPr>
            <a:spLocks noChangeShapeType="1"/>
          </p:cNvSpPr>
          <p:nvPr/>
        </p:nvSpPr>
        <p:spPr bwMode="auto">
          <a:xfrm flipV="1">
            <a:off x="7664450" y="4892675"/>
            <a:ext cx="19050" cy="12065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2" name="Line 222"/>
          <p:cNvSpPr>
            <a:spLocks noChangeShapeType="1"/>
          </p:cNvSpPr>
          <p:nvPr/>
        </p:nvSpPr>
        <p:spPr bwMode="auto">
          <a:xfrm flipV="1">
            <a:off x="7715250" y="4795838"/>
            <a:ext cx="19050" cy="117475"/>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3" name="Line 223"/>
          <p:cNvSpPr>
            <a:spLocks noChangeShapeType="1"/>
          </p:cNvSpPr>
          <p:nvPr/>
        </p:nvSpPr>
        <p:spPr bwMode="auto">
          <a:xfrm flipV="1">
            <a:off x="7766050" y="4589463"/>
            <a:ext cx="20638" cy="220662"/>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4" name="Line 224"/>
          <p:cNvSpPr>
            <a:spLocks noChangeShapeType="1"/>
          </p:cNvSpPr>
          <p:nvPr/>
        </p:nvSpPr>
        <p:spPr bwMode="auto">
          <a:xfrm flipV="1">
            <a:off x="7818438" y="4422775"/>
            <a:ext cx="19050" cy="1857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5" name="Line 225"/>
          <p:cNvSpPr>
            <a:spLocks noChangeShapeType="1"/>
          </p:cNvSpPr>
          <p:nvPr/>
        </p:nvSpPr>
        <p:spPr bwMode="auto">
          <a:xfrm flipV="1">
            <a:off x="7869238" y="4257675"/>
            <a:ext cx="19050" cy="185738"/>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6" name="Line 226"/>
          <p:cNvSpPr>
            <a:spLocks noChangeShapeType="1"/>
          </p:cNvSpPr>
          <p:nvPr/>
        </p:nvSpPr>
        <p:spPr bwMode="auto">
          <a:xfrm flipV="1">
            <a:off x="7920038" y="4019550"/>
            <a:ext cx="20637" cy="252413"/>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7" name="Line 227"/>
          <p:cNvSpPr>
            <a:spLocks noChangeShapeType="1"/>
          </p:cNvSpPr>
          <p:nvPr/>
        </p:nvSpPr>
        <p:spPr bwMode="auto">
          <a:xfrm flipV="1">
            <a:off x="7972425" y="3883025"/>
            <a:ext cx="1588" cy="152400"/>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8" name="Line 228"/>
          <p:cNvSpPr>
            <a:spLocks noChangeShapeType="1"/>
          </p:cNvSpPr>
          <p:nvPr/>
        </p:nvSpPr>
        <p:spPr bwMode="auto">
          <a:xfrm>
            <a:off x="8008938" y="3897313"/>
            <a:ext cx="19050"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49" name="Line 229"/>
          <p:cNvSpPr>
            <a:spLocks noChangeShapeType="1"/>
          </p:cNvSpPr>
          <p:nvPr/>
        </p:nvSpPr>
        <p:spPr bwMode="auto">
          <a:xfrm>
            <a:off x="8059738" y="3897313"/>
            <a:ext cx="20637" cy="1587"/>
          </a:xfrm>
          <a:prstGeom prst="line">
            <a:avLst/>
          </a:prstGeom>
          <a:noFill/>
          <a:ln w="25400">
            <a:solidFill>
              <a:srgbClr val="80FF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50" name="Freeform 230"/>
          <p:cNvSpPr>
            <a:spLocks/>
          </p:cNvSpPr>
          <p:nvPr/>
        </p:nvSpPr>
        <p:spPr bwMode="auto">
          <a:xfrm>
            <a:off x="5957888" y="2308225"/>
            <a:ext cx="2784475" cy="3743325"/>
          </a:xfrm>
          <a:custGeom>
            <a:avLst/>
            <a:gdLst>
              <a:gd name="T0" fmla="*/ 0 w 1754"/>
              <a:gd name="T1" fmla="*/ 0 h 2358"/>
              <a:gd name="T2" fmla="*/ 0 w 1754"/>
              <a:gd name="T3" fmla="*/ 2147483646 h 2358"/>
              <a:gd name="T4" fmla="*/ 2147483646 w 1754"/>
              <a:gd name="T5" fmla="*/ 2147483646 h 2358"/>
              <a:gd name="T6" fmla="*/ 0 60000 65536"/>
              <a:gd name="T7" fmla="*/ 0 60000 65536"/>
              <a:gd name="T8" fmla="*/ 0 60000 65536"/>
            </a:gdLst>
            <a:ahLst/>
            <a:cxnLst>
              <a:cxn ang="T6">
                <a:pos x="T0" y="T1"/>
              </a:cxn>
              <a:cxn ang="T7">
                <a:pos x="T2" y="T3"/>
              </a:cxn>
              <a:cxn ang="T8">
                <a:pos x="T4" y="T5"/>
              </a:cxn>
            </a:cxnLst>
            <a:rect l="0" t="0" r="r" b="b"/>
            <a:pathLst>
              <a:path w="1754" h="2358">
                <a:moveTo>
                  <a:pt x="0" y="0"/>
                </a:moveTo>
                <a:lnTo>
                  <a:pt x="0" y="2357"/>
                </a:lnTo>
                <a:lnTo>
                  <a:pt x="1753" y="235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51" name="Line 231"/>
          <p:cNvSpPr>
            <a:spLocks noChangeShapeType="1"/>
          </p:cNvSpPr>
          <p:nvPr/>
        </p:nvSpPr>
        <p:spPr bwMode="auto">
          <a:xfrm flipV="1">
            <a:off x="6129338" y="5810250"/>
            <a:ext cx="0" cy="2413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52" name="Line 232"/>
          <p:cNvSpPr>
            <a:spLocks noChangeShapeType="1"/>
          </p:cNvSpPr>
          <p:nvPr/>
        </p:nvSpPr>
        <p:spPr bwMode="auto">
          <a:xfrm flipV="1">
            <a:off x="6745288" y="5810250"/>
            <a:ext cx="0" cy="2413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553" name="Rectangle 233"/>
          <p:cNvSpPr>
            <a:spLocks noChangeArrowheads="1"/>
          </p:cNvSpPr>
          <p:nvPr/>
        </p:nvSpPr>
        <p:spPr bwMode="auto">
          <a:xfrm>
            <a:off x="228600" y="2349500"/>
            <a:ext cx="1295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r">
              <a:spcBef>
                <a:spcPct val="0"/>
              </a:spcBef>
              <a:buFontTx/>
              <a:buNone/>
            </a:pPr>
            <a:r>
              <a:rPr lang="it-IT" altLang="it-IT" sz="1600" b="1">
                <a:solidFill>
                  <a:srgbClr val="000000"/>
                </a:solidFill>
                <a:latin typeface="Arial" panose="020B0604020202020204" pitchFamily="34" charset="0"/>
              </a:rPr>
              <a:t>IPC (Gen. 1921 = 100)</a:t>
            </a:r>
          </a:p>
        </p:txBody>
      </p:sp>
    </p:spTree>
  </p:cSld>
  <p:clrMapOvr>
    <a:overrideClrMapping bg1="lt1" tx1="dk1" bg2="lt2" tx2="dk2" accent1="accent1" accent2="accent2" accent3="accent3" accent4="accent4" accent5="accent5" accent6="accent6" hlink="hlink" folHlink="folHlink"/>
  </p:clrMapOvr>
  <p:transition spd="slow">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Cw_f2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60463"/>
            <a:ext cx="89344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ext Box 3"/>
          <p:cNvSpPr txBox="1">
            <a:spLocks noChangeArrowheads="1"/>
          </p:cNvSpPr>
          <p:nvPr/>
        </p:nvSpPr>
        <p:spPr bwMode="auto">
          <a:xfrm>
            <a:off x="1116013" y="260350"/>
            <a:ext cx="7207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latin typeface="Times New Roman" panose="02020603050405020304" pitchFamily="18" charset="0"/>
              </a:rPr>
              <a:t>… e quella del Perù negli anni ’80/’90</a:t>
            </a:r>
          </a:p>
        </p:txBody>
      </p:sp>
    </p:spTree>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Cw_f25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836613"/>
            <a:ext cx="89344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Text Box 3"/>
          <p:cNvSpPr txBox="1">
            <a:spLocks noChangeArrowheads="1"/>
          </p:cNvSpPr>
          <p:nvPr/>
        </p:nvSpPr>
        <p:spPr bwMode="auto">
          <a:xfrm>
            <a:off x="2195513" y="333375"/>
            <a:ext cx="551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3600">
                <a:latin typeface="Times New Roman" panose="02020603050405020304" pitchFamily="18" charset="0"/>
              </a:rPr>
              <a:t>La TQM vale per tutti i paesi</a:t>
            </a:r>
          </a:p>
        </p:txBody>
      </p:sp>
    </p:spTree>
  </p:cSld>
  <p:clrMapOvr>
    <a:masterClrMapping/>
  </p:clrMapOvr>
  <p:transition spd="med">
    <p:wipe dir="r"/>
  </p:transition>
</p:sld>
</file>

<file path=ppt/theme/theme1.xml><?xml version="1.0" encoding="utf-8"?>
<a:theme xmlns:a="http://schemas.openxmlformats.org/drawingml/2006/main" name="!mankiw">
  <a:themeElements>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F76681"/>
      </a:hlink>
      <a:folHlink>
        <a:srgbClr val="FDE3BA"/>
      </a:folHlink>
    </a:clrScheme>
    <a:fontScheme name="!mankiw">
      <a:majorFont>
        <a:latin typeface="Times New Roman"/>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mankiw">
  <a:themeElements>
    <a:clrScheme name="">
      <a:dk1>
        <a:srgbClr val="790015"/>
      </a:dk1>
      <a:lt1>
        <a:srgbClr val="F6BF69"/>
      </a:lt1>
      <a:dk2>
        <a:srgbClr val="6E0043"/>
      </a:dk2>
      <a:lt2>
        <a:srgbClr val="EF9100"/>
      </a:lt2>
      <a:accent1>
        <a:srgbClr val="00B7A5"/>
      </a:accent1>
      <a:accent2>
        <a:srgbClr val="618FFD"/>
      </a:accent2>
      <a:accent3>
        <a:srgbClr val="FADCB9"/>
      </a:accent3>
      <a:accent4>
        <a:srgbClr val="660010"/>
      </a:accent4>
      <a:accent5>
        <a:srgbClr val="AAD8CF"/>
      </a:accent5>
      <a:accent6>
        <a:srgbClr val="5781E5"/>
      </a:accent6>
      <a:hlink>
        <a:srgbClr val="F76681"/>
      </a:hlink>
      <a:folHlink>
        <a:srgbClr val="FDE3BA"/>
      </a:folHlink>
    </a:clrScheme>
    <a:fontScheme name="!mankiw">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06200" b="1" i="0" u="none" strike="noStrike" cap="none" normalizeH="0" baseline="0" smtClean="0">
            <a:ln>
              <a:noFill/>
            </a:ln>
            <a:solidFill>
              <a:srgbClr val="023C59"/>
            </a:solidFill>
            <a:effectLst/>
            <a:latin typeface="Arial" panose="020B0604020202020204" pitchFamily="34" charset="0"/>
            <a:cs typeface="Arial" panose="020B0604020202020204" pitchFamily="34" charset="0"/>
          </a:defRPr>
        </a:defPPr>
      </a:lstStyle>
    </a:lnDef>
  </a:objectDefaults>
  <a:extraClrSchemeLst>
    <a:extraClrScheme>
      <a:clrScheme name="!manki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nki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nki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nki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nki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nki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nki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uttura predefinita">
  <a:themeElements>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Struttura predefinita">
  <a:themeElements>
    <a:clrScheme name="3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fontScheme name="3_Struttura predefinita">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rgbClr val="CC00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chemeClr val="accent2"/>
          </a:buClr>
          <a:buSzPct val="100000"/>
          <a:buFont typeface="Monotype Sorts" pitchFamily="2" charset="2"/>
          <a:buChar char="ä"/>
          <a:tabLst>
            <a:tab pos="333375" algn="l"/>
            <a:tab pos="742950" algn="l"/>
          </a:tabLst>
          <a:defRPr kumimoji="0" lang="it-IT" altLang="it-IT" sz="20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3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EF9100"/>
    </a:lt2>
    <a:accent1>
      <a:srgbClr val="00B7A5"/>
    </a:accent1>
    <a:accent2>
      <a:srgbClr val="618FFD"/>
    </a:accent2>
    <a:accent3>
      <a:srgbClr val="FFFFFF"/>
    </a:accent3>
    <a:accent4>
      <a:srgbClr val="000000"/>
    </a:accent4>
    <a:accent5>
      <a:srgbClr val="AAD8CF"/>
    </a:accent5>
    <a:accent6>
      <a:srgbClr val="5781E5"/>
    </a:accent6>
    <a:hlink>
      <a:srgbClr val="0000FF"/>
    </a:hlink>
    <a:folHlink>
      <a:srgbClr val="0000FF"/>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2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3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0066"/>
    </a:folHlink>
  </a:clrScheme>
</a:themeOverride>
</file>

<file path=docProps/app.xml><?xml version="1.0" encoding="utf-8"?>
<Properties xmlns="http://schemas.openxmlformats.org/officeDocument/2006/extended-properties" xmlns:vt="http://schemas.openxmlformats.org/officeDocument/2006/docPropsVTypes">
  <TotalTime>461</TotalTime>
  <Words>14707</Words>
  <Application>Microsoft Office PowerPoint</Application>
  <PresentationFormat>Presentazione su schermo (4:3)</PresentationFormat>
  <Paragraphs>1093</Paragraphs>
  <Slides>111</Slides>
  <Notes>94</Notes>
  <HiddenSlides>0</HiddenSlides>
  <MMClips>0</MMClips>
  <ScaleCrop>false</ScaleCrop>
  <HeadingPairs>
    <vt:vector size="8" baseType="variant">
      <vt:variant>
        <vt:lpstr>Caratteri utilizzati</vt:lpstr>
      </vt:variant>
      <vt:variant>
        <vt:i4>11</vt:i4>
      </vt:variant>
      <vt:variant>
        <vt:lpstr>Tema</vt:lpstr>
      </vt:variant>
      <vt:variant>
        <vt:i4>11</vt:i4>
      </vt:variant>
      <vt:variant>
        <vt:lpstr>Server OLE incorporati</vt:lpstr>
      </vt:variant>
      <vt:variant>
        <vt:i4>2</vt:i4>
      </vt:variant>
      <vt:variant>
        <vt:lpstr>Titoli diapositive</vt:lpstr>
      </vt:variant>
      <vt:variant>
        <vt:i4>111</vt:i4>
      </vt:variant>
    </vt:vector>
  </HeadingPairs>
  <TitlesOfParts>
    <vt:vector size="135" baseType="lpstr">
      <vt:lpstr>Arial</vt:lpstr>
      <vt:lpstr>Arial Unicode MS</vt:lpstr>
      <vt:lpstr>Book Antiqua</vt:lpstr>
      <vt:lpstr>Calibri</vt:lpstr>
      <vt:lpstr>Calibri Light</vt:lpstr>
      <vt:lpstr>French Script MT</vt:lpstr>
      <vt:lpstr>Garamond</vt:lpstr>
      <vt:lpstr>Monotype Sorts</vt:lpstr>
      <vt:lpstr>Symbol</vt:lpstr>
      <vt:lpstr>Times New Roman</vt:lpstr>
      <vt:lpstr>Wingdings</vt:lpstr>
      <vt:lpstr>!mankiw</vt:lpstr>
      <vt:lpstr>Default Design</vt:lpstr>
      <vt:lpstr>Struttura predefinita</vt:lpstr>
      <vt:lpstr>1_Default Design</vt:lpstr>
      <vt:lpstr>1_Struttura predefinita</vt:lpstr>
      <vt:lpstr>2_Default Design</vt:lpstr>
      <vt:lpstr>2_Struttura predefinita</vt:lpstr>
      <vt:lpstr>3_Struttura predefinita</vt:lpstr>
      <vt:lpstr>Tema di Office</vt:lpstr>
      <vt:lpstr>4_Struttura predefinita</vt:lpstr>
      <vt:lpstr>1_!mankiw</vt:lpstr>
      <vt:lpstr>Acrobat Document</vt:lpstr>
      <vt:lpstr>Equation</vt:lpstr>
      <vt:lpstr> MACRO 2 </vt:lpstr>
      <vt:lpstr>LA DISOCCUPAZIONE</vt:lpstr>
      <vt:lpstr>Come si misura la disoccupazione</vt:lpstr>
      <vt:lpstr>Concetti base</vt:lpstr>
      <vt:lpstr>Il caso italiano (dati dicembre 2018)</vt:lpstr>
      <vt:lpstr>Presentazione standard di PowerPoint</vt:lpstr>
      <vt:lpstr>Il significato dei flussi</vt:lpstr>
      <vt:lpstr>Presentazione standard di PowerPoint</vt:lpstr>
      <vt:lpstr>Problemi di misurazione dei flussi</vt:lpstr>
      <vt:lpstr>Presentazione standard di PowerPoint</vt:lpstr>
      <vt:lpstr>Vari tipi di disoccupazione</vt:lpstr>
      <vt:lpstr>Il tasso naturale di disoccupazione</vt:lpstr>
      <vt:lpstr>Il ciclo economico e la DIS ciclica</vt:lpstr>
      <vt:lpstr>Presentazione standard di PowerPoint</vt:lpstr>
      <vt:lpstr>Presentazione standard di PowerPoint</vt:lpstr>
      <vt:lpstr>TND e DIS ciclica: un esempio</vt:lpstr>
      <vt:lpstr>Presentazione standard di PowerPoint</vt:lpstr>
      <vt:lpstr>DIS strutturale</vt:lpstr>
      <vt:lpstr>Le cause specifiche della DIS strutturale</vt:lpstr>
      <vt:lpstr>Una causa specifica di DIS strutturale:  il salario minimo</vt:lpstr>
      <vt:lpstr>Quanto conta il salario minimo?</vt:lpstr>
      <vt:lpstr>Il potere di mercato dei sindacati</vt:lpstr>
      <vt:lpstr>La teoria dei salari di efficienza</vt:lpstr>
      <vt:lpstr>Disoccupazione frizionale</vt:lpstr>
      <vt:lpstr>La DIS frizionale tra breve e lungo periodo</vt:lpstr>
      <vt:lpstr>Presentazione standard di PowerPoint</vt:lpstr>
      <vt:lpstr>Presentazione standard di PowerPoint</vt:lpstr>
      <vt:lpstr>La DIS tra micro e macro</vt:lpstr>
      <vt:lpstr>Output gap &amp; disoccupazione</vt:lpstr>
      <vt:lpstr>Furbi, ma non furbissimi…</vt:lpstr>
      <vt:lpstr>LA MONETA  &amp; IL SISTEMA BANCARIO</vt:lpstr>
      <vt:lpstr>Che cosa è la moneta</vt:lpstr>
      <vt:lpstr>La funzione primaria della moneta</vt:lpstr>
      <vt:lpstr>La natura fiduciaria della moneta</vt:lpstr>
      <vt:lpstr>Le altre funzioni della moneta</vt:lpstr>
      <vt:lpstr>L’asse della liquidità</vt:lpstr>
      <vt:lpstr>Due tipi di moneta</vt:lpstr>
      <vt:lpstr>La domanda di moneta</vt:lpstr>
      <vt:lpstr>La teoria della preferenza per la liquidità</vt:lpstr>
      <vt:lpstr>La Banca Centrale</vt:lpstr>
      <vt:lpstr>Le cinque funzioni della Banca Centrale</vt:lpstr>
      <vt:lpstr>Cosa consideriamo “moneta”?</vt:lpstr>
      <vt:lpstr>Presentazione standard di PowerPoint</vt:lpstr>
      <vt:lpstr>Gli aggregati monetari italiani</vt:lpstr>
      <vt:lpstr>L’offerta di moneta</vt:lpstr>
      <vt:lpstr>Il bilancio della Banca Centrale</vt:lpstr>
      <vt:lpstr>Il ruolo delle banche nel determinare Ms</vt:lpstr>
      <vt:lpstr>La creazione di moneta</vt:lpstr>
      <vt:lpstr>Un semplice esempio</vt:lpstr>
      <vt:lpstr>Il moltiplicatore monetario</vt:lpstr>
      <vt:lpstr>Il controllo dell’offerta di moneta</vt:lpstr>
      <vt:lpstr>Effetto di una variazione del TUS</vt:lpstr>
      <vt:lpstr>I prestiti alle banche e tra le banche</vt:lpstr>
      <vt:lpstr>Difficoltà della BC nel controllo di Ms</vt:lpstr>
      <vt:lpstr>Politica monetaria: un cenno</vt:lpstr>
      <vt:lpstr>Trappola della liquidità</vt:lpstr>
      <vt:lpstr>Fiducia e corsa agli sportelli</vt:lpstr>
      <vt:lpstr>Dove va a finire la nuova base monetaria?</vt:lpstr>
      <vt:lpstr>Presentazione standard di PowerPoint</vt:lpstr>
      <vt:lpstr>Presentazione standard di PowerPoint</vt:lpstr>
      <vt:lpstr>Le banche in crisi: lo spread BTP - Bund</vt:lpstr>
      <vt:lpstr>Dallo spread alla rata del mutuo</vt:lpstr>
      <vt:lpstr>Crisi del debito pubblico e credit crunch</vt:lpstr>
      <vt:lpstr>Presentazione standard di PowerPoint</vt:lpstr>
      <vt:lpstr>Presentazione standard di PowerPoint</vt:lpstr>
      <vt:lpstr>Presentazione standard di PowerPoint</vt:lpstr>
      <vt:lpstr>La quarta soluzione (da codice penale…)</vt:lpstr>
      <vt:lpstr>Le banche in crisi: i mutui subprime</vt:lpstr>
      <vt:lpstr>Presentazione standard di PowerPoint</vt:lpstr>
      <vt:lpstr>Gli argomenti successivi di questa dispensa NON fanno parte del programma  della prova scritta di maggio 2019</vt:lpstr>
      <vt:lpstr>INFLAZIONE:  CAUSE &amp; COSTI</vt:lpstr>
      <vt:lpstr>L’inflazione e l’indice dei prezzi al consumo</vt:lpstr>
      <vt:lpstr>Come si calcola IPC</vt:lpstr>
      <vt:lpstr>Esempio di calcolo di IPC</vt:lpstr>
      <vt:lpstr>Prezzi nominali e prezzi reali</vt:lpstr>
      <vt:lpstr>L’indicizzazione</vt:lpstr>
      <vt:lpstr>Un esempio di rivalutazione</vt:lpstr>
      <vt:lpstr>Presentazione standard di PowerPoint</vt:lpstr>
      <vt:lpstr>Tasso di interesse reale e nominale</vt:lpstr>
      <vt:lpstr>Interesse reale e nominale</vt:lpstr>
      <vt:lpstr>Presentazione standard di PowerPoint</vt:lpstr>
      <vt:lpstr>Che cosa è l’inflazione?</vt:lpstr>
      <vt:lpstr>La causa dell’inflazione</vt:lpstr>
      <vt:lpstr>Il mercato della moneta</vt:lpstr>
      <vt:lpstr>L’equilibrio sul mercato monetario</vt:lpstr>
      <vt:lpstr>L’equilibrio sul mercato monetario</vt:lpstr>
      <vt:lpstr>L’effetto di un aumento di Ms</vt:lpstr>
      <vt:lpstr>Presentazione standard di PowerPoint</vt:lpstr>
      <vt:lpstr>La teoria quantitativa della moneta </vt:lpstr>
      <vt:lpstr>La tesi centrale di TQM</vt:lpstr>
      <vt:lpstr>La dicotomia classica</vt:lpstr>
      <vt:lpstr>La velocità di circolazione della moneta</vt:lpstr>
      <vt:lpstr>L’equazione quantitativa</vt:lpstr>
      <vt:lpstr>La TQM spiegata in poche righe</vt:lpstr>
      <vt:lpstr>Presentazione standard di PowerPoint</vt:lpstr>
      <vt:lpstr>L’iperinflazione e la verifica della TQM</vt:lpstr>
      <vt:lpstr>L’iperinflazione tedesca degli anni Venti</vt:lpstr>
      <vt:lpstr>Presentazione standard di PowerPoint</vt:lpstr>
      <vt:lpstr>Presentazione standard di PowerPoint</vt:lpstr>
      <vt:lpstr>Il signoraggio</vt:lpstr>
      <vt:lpstr>L’imposta da inflazione</vt:lpstr>
      <vt:lpstr>Inflazione da costi</vt:lpstr>
      <vt:lpstr>I costi dell’inflazione</vt:lpstr>
      <vt:lpstr>I costi della suola delle scarpe</vt:lpstr>
      <vt:lpstr>I costi di cambiamento dei menù</vt:lpstr>
      <vt:lpstr>La distorsione dei prezzi relativi </vt:lpstr>
      <vt:lpstr>La redistribuzione arbitraria della ricchezza</vt:lpstr>
      <vt:lpstr>Il drenaggio fiscale</vt:lpstr>
      <vt:lpstr>Inflazione inattesa</vt:lpstr>
      <vt:lpstr>L’inflazione come fattore di incertezza</vt:lpstr>
      <vt:lpstr>Lucas e la “confusione” dei prezzi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MACRO 2 </dc:title>
  <dc:creator>nicola giocoli</dc:creator>
  <cp:lastModifiedBy>nicola giocoli</cp:lastModifiedBy>
  <cp:revision>30</cp:revision>
  <dcterms:created xsi:type="dcterms:W3CDTF">2019-04-01T07:59:52Z</dcterms:created>
  <dcterms:modified xsi:type="dcterms:W3CDTF">2019-05-07T06:04:50Z</dcterms:modified>
</cp:coreProperties>
</file>